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81"/>
  </p:notesMasterIdLst>
  <p:sldIdLst>
    <p:sldId id="256" r:id="rId2"/>
    <p:sldId id="257" r:id="rId3"/>
    <p:sldId id="281" r:id="rId4"/>
    <p:sldId id="283" r:id="rId5"/>
    <p:sldId id="258" r:id="rId6"/>
    <p:sldId id="263" r:id="rId7"/>
    <p:sldId id="267" r:id="rId8"/>
    <p:sldId id="268" r:id="rId9"/>
    <p:sldId id="290" r:id="rId10"/>
    <p:sldId id="306" r:id="rId11"/>
    <p:sldId id="269" r:id="rId12"/>
    <p:sldId id="291" r:id="rId13"/>
    <p:sldId id="292" r:id="rId14"/>
    <p:sldId id="271" r:id="rId15"/>
    <p:sldId id="270" r:id="rId16"/>
    <p:sldId id="293" r:id="rId17"/>
    <p:sldId id="295" r:id="rId18"/>
    <p:sldId id="296" r:id="rId19"/>
    <p:sldId id="294" r:id="rId20"/>
    <p:sldId id="299" r:id="rId21"/>
    <p:sldId id="301" r:id="rId22"/>
    <p:sldId id="302" r:id="rId23"/>
    <p:sldId id="272" r:id="rId24"/>
    <p:sldId id="273" r:id="rId25"/>
    <p:sldId id="274" r:id="rId26"/>
    <p:sldId id="275" r:id="rId27"/>
    <p:sldId id="276" r:id="rId28"/>
    <p:sldId id="277" r:id="rId29"/>
    <p:sldId id="278" r:id="rId30"/>
    <p:sldId id="305" r:id="rId31"/>
    <p:sldId id="309" r:id="rId32"/>
    <p:sldId id="310" r:id="rId33"/>
    <p:sldId id="312" r:id="rId34"/>
    <p:sldId id="311" r:id="rId35"/>
    <p:sldId id="313" r:id="rId36"/>
    <p:sldId id="314" r:id="rId37"/>
    <p:sldId id="332" r:id="rId38"/>
    <p:sldId id="315" r:id="rId39"/>
    <p:sldId id="316" r:id="rId40"/>
    <p:sldId id="333" r:id="rId41"/>
    <p:sldId id="334" r:id="rId42"/>
    <p:sldId id="335" r:id="rId43"/>
    <p:sldId id="336" r:id="rId44"/>
    <p:sldId id="321" r:id="rId45"/>
    <p:sldId id="344" r:id="rId46"/>
    <p:sldId id="322" r:id="rId47"/>
    <p:sldId id="323" r:id="rId48"/>
    <p:sldId id="324" r:id="rId49"/>
    <p:sldId id="325" r:id="rId50"/>
    <p:sldId id="326" r:id="rId51"/>
    <p:sldId id="327" r:id="rId52"/>
    <p:sldId id="328" r:id="rId53"/>
    <p:sldId id="329" r:id="rId54"/>
    <p:sldId id="330" r:id="rId55"/>
    <p:sldId id="331" r:id="rId56"/>
    <p:sldId id="318" r:id="rId57"/>
    <p:sldId id="319" r:id="rId58"/>
    <p:sldId id="320" r:id="rId59"/>
    <p:sldId id="340" r:id="rId60"/>
    <p:sldId id="341" r:id="rId61"/>
    <p:sldId id="345" r:id="rId62"/>
    <p:sldId id="342" r:id="rId63"/>
    <p:sldId id="347" r:id="rId64"/>
    <p:sldId id="346" r:id="rId65"/>
    <p:sldId id="284" r:id="rId66"/>
    <p:sldId id="285" r:id="rId67"/>
    <p:sldId id="286" r:id="rId68"/>
    <p:sldId id="287" r:id="rId69"/>
    <p:sldId id="288" r:id="rId70"/>
    <p:sldId id="307" r:id="rId71"/>
    <p:sldId id="308" r:id="rId72"/>
    <p:sldId id="300" r:id="rId73"/>
    <p:sldId id="303" r:id="rId74"/>
    <p:sldId id="304" r:id="rId75"/>
    <p:sldId id="279" r:id="rId76"/>
    <p:sldId id="317" r:id="rId77"/>
    <p:sldId id="337" r:id="rId78"/>
    <p:sldId id="338" r:id="rId79"/>
    <p:sldId id="339" r:id="rId8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EAE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6" autoAdjust="0"/>
    <p:restoredTop sz="99637" autoAdjust="0"/>
  </p:normalViewPr>
  <p:slideViewPr>
    <p:cSldViewPr snapToGrid="0" snapToObjects="1">
      <p:cViewPr>
        <p:scale>
          <a:sx n="90" d="100"/>
          <a:sy n="90" d="100"/>
        </p:scale>
        <p:origin x="-1640" y="-2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notesMaster" Target="notesMasters/notesMaster1.xml"/><Relationship Id="rId82" Type="http://schemas.openxmlformats.org/officeDocument/2006/relationships/printerSettings" Target="printerSettings/printerSettings1.bin"/><Relationship Id="rId83" Type="http://schemas.openxmlformats.org/officeDocument/2006/relationships/presProps" Target="presProps.xml"/><Relationship Id="rId84" Type="http://schemas.openxmlformats.org/officeDocument/2006/relationships/viewProps" Target="viewProps.xml"/><Relationship Id="rId85" Type="http://schemas.openxmlformats.org/officeDocument/2006/relationships/theme" Target="theme/theme1.xml"/><Relationship Id="rId86"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rtina\Dropbox\B2B\B2B%20Rate%20and%20Curren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artina\Dropbox\B2B\B2B%20Rate%20and%20Curren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artina\Dropbox\B2B\B2B%20Rate%20and%20Curren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it-IT" sz="1800" b="1" baseline="30000">
                <a:solidFill>
                  <a:sysClr val="windowText" lastClr="000000"/>
                </a:solidFill>
              </a:rPr>
              <a:t>109</a:t>
            </a:r>
            <a:r>
              <a:rPr lang="it-IT" sz="1800" b="1">
                <a:solidFill>
                  <a:sysClr val="windowText" lastClr="000000"/>
                </a:solidFill>
              </a:rPr>
              <a:t>Cd - GEM1 readout</a:t>
            </a:r>
          </a:p>
        </c:rich>
      </c:tx>
      <c:layout>
        <c:manualLayout>
          <c:xMode val="edge"/>
          <c:yMode val="edge"/>
          <c:x val="0.304027141516678"/>
          <c:y val="0.00648298217179903"/>
        </c:manualLayout>
      </c:layout>
      <c:overlay val="0"/>
      <c:spPr>
        <a:noFill/>
        <a:ln>
          <a:noFill/>
        </a:ln>
        <a:effectLst/>
      </c:spPr>
    </c:title>
    <c:autoTitleDeleted val="0"/>
    <c:plotArea>
      <c:layout>
        <c:manualLayout>
          <c:layoutTarget val="inner"/>
          <c:xMode val="edge"/>
          <c:yMode val="edge"/>
          <c:x val="0.17410694295974"/>
          <c:y val="0.0891818425452086"/>
          <c:w val="0.756108588901167"/>
          <c:h val="0.737458380371254"/>
        </c:manualLayout>
      </c:layout>
      <c:scatterChart>
        <c:scatterStyle val="lineMarker"/>
        <c:varyColors val="0"/>
        <c:ser>
          <c:idx val="3"/>
          <c:order val="0"/>
          <c:tx>
            <c:strRef>
              <c:f>'Rate vs HV'!$B$87:$F$87</c:f>
              <c:strCache>
                <c:ptCount val="1"/>
                <c:pt idx="0">
                  <c:v>GEM1 readout -  Source centered</c:v>
                </c:pt>
              </c:strCache>
            </c:strRef>
          </c:tx>
          <c:spPr>
            <a:ln w="25400" cap="rnd">
              <a:noFill/>
              <a:round/>
            </a:ln>
            <a:effectLst>
              <a:outerShdw blurRad="57150" dist="19050" dir="5400000" algn="ctr" rotWithShape="0">
                <a:srgbClr val="000000">
                  <a:alpha val="63000"/>
                </a:srgbClr>
              </a:outerShdw>
            </a:effectLst>
          </c:spPr>
          <c:marker>
            <c:symbol val="circle"/>
            <c:size val="6"/>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9525" cap="rnd">
                <a:solidFill>
                  <a:schemeClr val="accent4"/>
                </a:solidFill>
                <a:round/>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marker>
          <c:errBars>
            <c:errDir val="y"/>
            <c:errBarType val="both"/>
            <c:errValType val="cust"/>
            <c:noEndCap val="0"/>
            <c:plus>
              <c:numRef>
                <c:f>'Rate vs HV'!$T$95:$T$114</c:f>
                <c:numCache>
                  <c:formatCode>General</c:formatCode>
                  <c:ptCount val="20"/>
                  <c:pt idx="0">
                    <c:v>2.804955931521524</c:v>
                  </c:pt>
                  <c:pt idx="1">
                    <c:v>1.443760521847181</c:v>
                  </c:pt>
                  <c:pt idx="2">
                    <c:v>1.356875495803175</c:v>
                  </c:pt>
                  <c:pt idx="3">
                    <c:v>1.354416643594003</c:v>
                  </c:pt>
                  <c:pt idx="4">
                    <c:v>1.767609811141714</c:v>
                  </c:pt>
                  <c:pt idx="5">
                    <c:v>0.458257569495584</c:v>
                  </c:pt>
                  <c:pt idx="6">
                    <c:v>1.429452109492771</c:v>
                  </c:pt>
                  <c:pt idx="7">
                    <c:v>0.470224532655529</c:v>
                  </c:pt>
                  <c:pt idx="8">
                    <c:v>0.284800124843918</c:v>
                  </c:pt>
                  <c:pt idx="9">
                    <c:v>1.365039681962884</c:v>
                  </c:pt>
                  <c:pt idx="10">
                    <c:v>0.484194634877798</c:v>
                  </c:pt>
                  <c:pt idx="11">
                    <c:v>0.887568463712956</c:v>
                  </c:pt>
                  <c:pt idx="12">
                    <c:v>1.601041327803044</c:v>
                  </c:pt>
                  <c:pt idx="13">
                    <c:v>2.26960593740656</c:v>
                  </c:pt>
                  <c:pt idx="14">
                    <c:v>0.862167810425171</c:v>
                  </c:pt>
                  <c:pt idx="15">
                    <c:v>0.949268724393209</c:v>
                  </c:pt>
                  <c:pt idx="16">
                    <c:v>0.272845092395748</c:v>
                  </c:pt>
                  <c:pt idx="17">
                    <c:v>1.041366623454219</c:v>
                  </c:pt>
                  <c:pt idx="18">
                    <c:v>0.152752523165195</c:v>
                  </c:pt>
                  <c:pt idx="19">
                    <c:v>0.133333333333333</c:v>
                  </c:pt>
                </c:numCache>
              </c:numRef>
            </c:plus>
            <c:minus>
              <c:numRef>
                <c:f>'Rate vs HV'!$T$95:$T$114</c:f>
                <c:numCache>
                  <c:formatCode>General</c:formatCode>
                  <c:ptCount val="20"/>
                  <c:pt idx="0">
                    <c:v>2.804955931521524</c:v>
                  </c:pt>
                  <c:pt idx="1">
                    <c:v>1.443760521847181</c:v>
                  </c:pt>
                  <c:pt idx="2">
                    <c:v>1.356875495803175</c:v>
                  </c:pt>
                  <c:pt idx="3">
                    <c:v>1.354416643594003</c:v>
                  </c:pt>
                  <c:pt idx="4">
                    <c:v>1.767609811141714</c:v>
                  </c:pt>
                  <c:pt idx="5">
                    <c:v>0.458257569495584</c:v>
                  </c:pt>
                  <c:pt idx="6">
                    <c:v>1.429452109492771</c:v>
                  </c:pt>
                  <c:pt idx="7">
                    <c:v>0.470224532655529</c:v>
                  </c:pt>
                  <c:pt idx="8">
                    <c:v>0.284800124843918</c:v>
                  </c:pt>
                  <c:pt idx="9">
                    <c:v>1.365039681962884</c:v>
                  </c:pt>
                  <c:pt idx="10">
                    <c:v>0.484194634877798</c:v>
                  </c:pt>
                  <c:pt idx="11">
                    <c:v>0.887568463712956</c:v>
                  </c:pt>
                  <c:pt idx="12">
                    <c:v>1.601041327803044</c:v>
                  </c:pt>
                  <c:pt idx="13">
                    <c:v>2.26960593740656</c:v>
                  </c:pt>
                  <c:pt idx="14">
                    <c:v>0.862167810425171</c:v>
                  </c:pt>
                  <c:pt idx="15">
                    <c:v>0.949268724393209</c:v>
                  </c:pt>
                  <c:pt idx="16">
                    <c:v>0.272845092395748</c:v>
                  </c:pt>
                  <c:pt idx="17">
                    <c:v>1.041366623454219</c:v>
                  </c:pt>
                  <c:pt idx="18">
                    <c:v>0.152752523165195</c:v>
                  </c:pt>
                  <c:pt idx="19">
                    <c:v>0.133333333333333</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1.0"/>
            <c:spPr>
              <a:noFill/>
              <a:ln w="9525" cap="flat" cmpd="sng" algn="ctr">
                <a:solidFill>
                  <a:schemeClr val="tx1">
                    <a:lumMod val="65000"/>
                    <a:lumOff val="35000"/>
                  </a:schemeClr>
                </a:solidFill>
                <a:round/>
              </a:ln>
              <a:effectLst/>
            </c:spPr>
          </c:errBars>
          <c:xVal>
            <c:numRef>
              <c:f>'Rate vs HV'!$C$95:$C$114</c:f>
              <c:numCache>
                <c:formatCode>General</c:formatCode>
                <c:ptCount val="20"/>
                <c:pt idx="0">
                  <c:v>1445.0</c:v>
                </c:pt>
                <c:pt idx="1">
                  <c:v>1436.0</c:v>
                </c:pt>
                <c:pt idx="2">
                  <c:v>1427.0</c:v>
                </c:pt>
                <c:pt idx="3">
                  <c:v>1419.0</c:v>
                </c:pt>
                <c:pt idx="4">
                  <c:v>1409.0</c:v>
                </c:pt>
                <c:pt idx="5">
                  <c:v>1400.0</c:v>
                </c:pt>
                <c:pt idx="6">
                  <c:v>1391.0</c:v>
                </c:pt>
                <c:pt idx="7">
                  <c:v>1382.0</c:v>
                </c:pt>
                <c:pt idx="8">
                  <c:v>1373.0</c:v>
                </c:pt>
                <c:pt idx="9">
                  <c:v>1364.0</c:v>
                </c:pt>
                <c:pt idx="10">
                  <c:v>1355.0</c:v>
                </c:pt>
                <c:pt idx="11">
                  <c:v>1346.0</c:v>
                </c:pt>
                <c:pt idx="12">
                  <c:v>1337.0</c:v>
                </c:pt>
                <c:pt idx="13">
                  <c:v>1328.0</c:v>
                </c:pt>
                <c:pt idx="14">
                  <c:v>1319.0</c:v>
                </c:pt>
                <c:pt idx="15">
                  <c:v>1301.0</c:v>
                </c:pt>
                <c:pt idx="16">
                  <c:v>1283.0</c:v>
                </c:pt>
                <c:pt idx="17">
                  <c:v>1265.0</c:v>
                </c:pt>
                <c:pt idx="18">
                  <c:v>1243.0</c:v>
                </c:pt>
                <c:pt idx="19">
                  <c:v>1229.0</c:v>
                </c:pt>
              </c:numCache>
            </c:numRef>
          </c:xVal>
          <c:yVal>
            <c:numRef>
              <c:f>'Rate vs HV'!$S$95:$S$114</c:f>
              <c:numCache>
                <c:formatCode>General</c:formatCode>
                <c:ptCount val="20"/>
                <c:pt idx="0">
                  <c:v>119.7666666666667</c:v>
                </c:pt>
                <c:pt idx="1">
                  <c:v>121.0333333333333</c:v>
                </c:pt>
                <c:pt idx="2">
                  <c:v>120.0666666666667</c:v>
                </c:pt>
                <c:pt idx="3">
                  <c:v>117.5</c:v>
                </c:pt>
                <c:pt idx="4">
                  <c:v>116.7333333333333</c:v>
                </c:pt>
                <c:pt idx="5">
                  <c:v>116.3666666666667</c:v>
                </c:pt>
                <c:pt idx="6">
                  <c:v>113.85</c:v>
                </c:pt>
                <c:pt idx="7">
                  <c:v>111.3666666666667</c:v>
                </c:pt>
                <c:pt idx="8">
                  <c:v>108.5</c:v>
                </c:pt>
                <c:pt idx="9">
                  <c:v>101.5333333333333</c:v>
                </c:pt>
                <c:pt idx="10">
                  <c:v>100.9</c:v>
                </c:pt>
                <c:pt idx="11">
                  <c:v>92.9</c:v>
                </c:pt>
                <c:pt idx="12">
                  <c:v>89.03333333333325</c:v>
                </c:pt>
                <c:pt idx="13">
                  <c:v>77.2166666666667</c:v>
                </c:pt>
                <c:pt idx="14">
                  <c:v>50.15</c:v>
                </c:pt>
                <c:pt idx="15">
                  <c:v>31.9</c:v>
                </c:pt>
                <c:pt idx="16">
                  <c:v>18.55</c:v>
                </c:pt>
                <c:pt idx="17">
                  <c:v>9.183333333333333</c:v>
                </c:pt>
                <c:pt idx="18">
                  <c:v>1.816666666666666</c:v>
                </c:pt>
                <c:pt idx="19">
                  <c:v>-0.2</c:v>
                </c:pt>
              </c:numCache>
            </c:numRef>
          </c:yVal>
          <c:smooth val="0"/>
        </c:ser>
        <c:ser>
          <c:idx val="4"/>
          <c:order val="1"/>
          <c:tx>
            <c:strRef>
              <c:f>'Rate vs HV'!$B$118:$F$118</c:f>
              <c:strCache>
                <c:ptCount val="1"/>
                <c:pt idx="0">
                  <c:v>GEM1 readout -  Source in corner A</c:v>
                </c:pt>
              </c:strCache>
            </c:strRef>
          </c:tx>
          <c:spPr>
            <a:ln w="25400" cap="rnd">
              <a:noFill/>
              <a:round/>
            </a:ln>
            <a:effectLst>
              <a:outerShdw blurRad="57150" dist="19050" dir="5400000" algn="ctr" rotWithShape="0">
                <a:srgbClr val="000000">
                  <a:alpha val="63000"/>
                </a:srgbClr>
              </a:outerShdw>
            </a:effectLst>
          </c:spPr>
          <c:marker>
            <c:symbol val="circle"/>
            <c:size val="6"/>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9525" cap="rnd">
                <a:solidFill>
                  <a:schemeClr val="accent5"/>
                </a:solidFill>
                <a:round/>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marker>
          <c:errBars>
            <c:errDir val="y"/>
            <c:errBarType val="both"/>
            <c:errValType val="cust"/>
            <c:noEndCap val="0"/>
            <c:plus>
              <c:numRef>
                <c:f>'Rate vs HV'!$T$120:$T$135</c:f>
                <c:numCache>
                  <c:formatCode>General</c:formatCode>
                  <c:ptCount val="16"/>
                  <c:pt idx="0">
                    <c:v>1.071343911999213</c:v>
                  </c:pt>
                  <c:pt idx="1">
                    <c:v>2.906506111773683</c:v>
                  </c:pt>
                  <c:pt idx="2">
                    <c:v>0.979795897113271</c:v>
                  </c:pt>
                  <c:pt idx="3">
                    <c:v>3.074808033755017</c:v>
                  </c:pt>
                  <c:pt idx="4">
                    <c:v>2.857154761879961</c:v>
                  </c:pt>
                  <c:pt idx="5">
                    <c:v>1.40988573217044</c:v>
                  </c:pt>
                  <c:pt idx="6">
                    <c:v>2.773886162848873</c:v>
                  </c:pt>
                  <c:pt idx="7">
                    <c:v>1.166666666666666</c:v>
                  </c:pt>
                  <c:pt idx="8">
                    <c:v>1.429452109492771</c:v>
                  </c:pt>
                  <c:pt idx="9">
                    <c:v>1.338323993325649</c:v>
                  </c:pt>
                  <c:pt idx="10">
                    <c:v>1.01707642015949</c:v>
                  </c:pt>
                  <c:pt idx="11">
                    <c:v>0.887568463712956</c:v>
                  </c:pt>
                  <c:pt idx="12">
                    <c:v>0.176383420737639</c:v>
                  </c:pt>
                  <c:pt idx="13">
                    <c:v>0.440958551844099</c:v>
                  </c:pt>
                  <c:pt idx="14">
                    <c:v>0.523874454850057</c:v>
                  </c:pt>
                  <c:pt idx="15">
                    <c:v>0.120185042515466</c:v>
                  </c:pt>
                </c:numCache>
              </c:numRef>
            </c:plus>
            <c:minus>
              <c:numRef>
                <c:f>'Rate vs HV'!$T$120:$T$135</c:f>
                <c:numCache>
                  <c:formatCode>General</c:formatCode>
                  <c:ptCount val="16"/>
                  <c:pt idx="0">
                    <c:v>1.071343911999213</c:v>
                  </c:pt>
                  <c:pt idx="1">
                    <c:v>2.906506111773683</c:v>
                  </c:pt>
                  <c:pt idx="2">
                    <c:v>0.979795897113271</c:v>
                  </c:pt>
                  <c:pt idx="3">
                    <c:v>3.074808033755017</c:v>
                  </c:pt>
                  <c:pt idx="4">
                    <c:v>2.857154761879961</c:v>
                  </c:pt>
                  <c:pt idx="5">
                    <c:v>1.40988573217044</c:v>
                  </c:pt>
                  <c:pt idx="6">
                    <c:v>2.773886162848873</c:v>
                  </c:pt>
                  <c:pt idx="7">
                    <c:v>1.166666666666666</c:v>
                  </c:pt>
                  <c:pt idx="8">
                    <c:v>1.429452109492771</c:v>
                  </c:pt>
                  <c:pt idx="9">
                    <c:v>1.338323993325649</c:v>
                  </c:pt>
                  <c:pt idx="10">
                    <c:v>1.01707642015949</c:v>
                  </c:pt>
                  <c:pt idx="11">
                    <c:v>0.887568463712956</c:v>
                  </c:pt>
                  <c:pt idx="12">
                    <c:v>0.176383420737639</c:v>
                  </c:pt>
                  <c:pt idx="13">
                    <c:v>0.440958551844099</c:v>
                  </c:pt>
                  <c:pt idx="14">
                    <c:v>0.523874454850057</c:v>
                  </c:pt>
                  <c:pt idx="15">
                    <c:v>0.120185042515466</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1.0"/>
            <c:spPr>
              <a:noFill/>
              <a:ln w="9525" cap="flat" cmpd="sng" algn="ctr">
                <a:solidFill>
                  <a:schemeClr val="tx1">
                    <a:lumMod val="65000"/>
                    <a:lumOff val="35000"/>
                  </a:schemeClr>
                </a:solidFill>
                <a:round/>
              </a:ln>
              <a:effectLst/>
            </c:spPr>
          </c:errBars>
          <c:xVal>
            <c:numRef>
              <c:f>'Rate vs HV'!$C$120:$C$135</c:f>
              <c:numCache>
                <c:formatCode>General</c:formatCode>
                <c:ptCount val="16"/>
                <c:pt idx="0">
                  <c:v>1445.0</c:v>
                </c:pt>
                <c:pt idx="1">
                  <c:v>1436.0</c:v>
                </c:pt>
                <c:pt idx="2">
                  <c:v>1427.0</c:v>
                </c:pt>
                <c:pt idx="3">
                  <c:v>1419.0</c:v>
                </c:pt>
                <c:pt idx="4">
                  <c:v>1409.0</c:v>
                </c:pt>
                <c:pt idx="5">
                  <c:v>1400.0</c:v>
                </c:pt>
                <c:pt idx="6">
                  <c:v>1391.0</c:v>
                </c:pt>
                <c:pt idx="7">
                  <c:v>1373.0</c:v>
                </c:pt>
                <c:pt idx="8">
                  <c:v>1355.0</c:v>
                </c:pt>
                <c:pt idx="9">
                  <c:v>1337.0</c:v>
                </c:pt>
                <c:pt idx="10">
                  <c:v>1318.0</c:v>
                </c:pt>
                <c:pt idx="11">
                  <c:v>1301.0</c:v>
                </c:pt>
                <c:pt idx="12">
                  <c:v>1283.0</c:v>
                </c:pt>
                <c:pt idx="13">
                  <c:v>1264.0</c:v>
                </c:pt>
                <c:pt idx="14">
                  <c:v>1247.0</c:v>
                </c:pt>
                <c:pt idx="15">
                  <c:v>1228.0</c:v>
                </c:pt>
              </c:numCache>
            </c:numRef>
          </c:xVal>
          <c:yVal>
            <c:numRef>
              <c:f>'Rate vs HV'!$S$120:$S$135</c:f>
              <c:numCache>
                <c:formatCode>General</c:formatCode>
                <c:ptCount val="16"/>
                <c:pt idx="0">
                  <c:v>108.0666666666667</c:v>
                </c:pt>
                <c:pt idx="1">
                  <c:v>110.5</c:v>
                </c:pt>
                <c:pt idx="2">
                  <c:v>107.3</c:v>
                </c:pt>
                <c:pt idx="3">
                  <c:v>106.2666666666667</c:v>
                </c:pt>
                <c:pt idx="4">
                  <c:v>103.5</c:v>
                </c:pt>
                <c:pt idx="5">
                  <c:v>102.4333333333334</c:v>
                </c:pt>
                <c:pt idx="6">
                  <c:v>99.68333333333314</c:v>
                </c:pt>
                <c:pt idx="7">
                  <c:v>96.60000000000001</c:v>
                </c:pt>
                <c:pt idx="8">
                  <c:v>82.06666666666666</c:v>
                </c:pt>
                <c:pt idx="9">
                  <c:v>55.5</c:v>
                </c:pt>
                <c:pt idx="10">
                  <c:v>31.18333333333324</c:v>
                </c:pt>
                <c:pt idx="11">
                  <c:v>19.7</c:v>
                </c:pt>
                <c:pt idx="12">
                  <c:v>9.85</c:v>
                </c:pt>
                <c:pt idx="13">
                  <c:v>3.483333333333333</c:v>
                </c:pt>
                <c:pt idx="14">
                  <c:v>1.583333333333333</c:v>
                </c:pt>
                <c:pt idx="15">
                  <c:v>0.433333333333333</c:v>
                </c:pt>
              </c:numCache>
            </c:numRef>
          </c:yVal>
          <c:smooth val="0"/>
        </c:ser>
        <c:ser>
          <c:idx val="0"/>
          <c:order val="2"/>
          <c:tx>
            <c:strRef>
              <c:f>'Rate vs HV'!$B$137:$F$137</c:f>
              <c:strCache>
                <c:ptCount val="1"/>
                <c:pt idx="0">
                  <c:v>GEM1 readout -  Different positions</c:v>
                </c:pt>
              </c:strCache>
            </c:strRef>
          </c:tx>
          <c:spPr>
            <a:ln w="25400" cap="rnd">
              <a:noFill/>
              <a:round/>
            </a:ln>
            <a:effectLst>
              <a:outerShdw blurRad="57150" dist="19050" dir="5400000" algn="ctr" rotWithShape="0">
                <a:srgbClr val="000000">
                  <a:alpha val="63000"/>
                </a:srgbClr>
              </a:outerShdw>
            </a:effectLst>
          </c:spPr>
          <c:marker>
            <c:symbol val="circle"/>
            <c:size val="6"/>
            <c:spPr>
              <a:solidFill>
                <a:srgbClr val="FF0000"/>
              </a:solidFill>
              <a:ln w="9525" cap="rnd">
                <a:solidFill>
                  <a:srgbClr val="FF0000"/>
                </a:solidFill>
                <a:round/>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marker>
          <c:errBars>
            <c:errDir val="y"/>
            <c:errBarType val="both"/>
            <c:errValType val="cust"/>
            <c:noEndCap val="0"/>
            <c:plus>
              <c:numRef>
                <c:f>'Rate vs HV'!$T$139:$T$147</c:f>
                <c:numCache>
                  <c:formatCode>General</c:formatCode>
                  <c:ptCount val="9"/>
                  <c:pt idx="0">
                    <c:v>1.443760521847181</c:v>
                  </c:pt>
                  <c:pt idx="1">
                    <c:v>2.906506111773683</c:v>
                  </c:pt>
                  <c:pt idx="2">
                    <c:v>1.078579312490896</c:v>
                  </c:pt>
                  <c:pt idx="3">
                    <c:v>2.140353034223819</c:v>
                  </c:pt>
                  <c:pt idx="4">
                    <c:v>1.471205099380928</c:v>
                  </c:pt>
                  <c:pt idx="5">
                    <c:v>0.602771377334171</c:v>
                  </c:pt>
                  <c:pt idx="6">
                    <c:v>0.348010216963685</c:v>
                  </c:pt>
                  <c:pt idx="7">
                    <c:v>0.868587614719692</c:v>
                  </c:pt>
                  <c:pt idx="8">
                    <c:v>0.995545634871205</c:v>
                  </c:pt>
                </c:numCache>
              </c:numRef>
            </c:plus>
            <c:minus>
              <c:numRef>
                <c:f>'Rate vs HV'!$T$139:$T$147</c:f>
                <c:numCache>
                  <c:formatCode>General</c:formatCode>
                  <c:ptCount val="9"/>
                  <c:pt idx="0">
                    <c:v>1.443760521847181</c:v>
                  </c:pt>
                  <c:pt idx="1">
                    <c:v>2.906506111773683</c:v>
                  </c:pt>
                  <c:pt idx="2">
                    <c:v>1.078579312490896</c:v>
                  </c:pt>
                  <c:pt idx="3">
                    <c:v>2.140353034223819</c:v>
                  </c:pt>
                  <c:pt idx="4">
                    <c:v>1.471205099380928</c:v>
                  </c:pt>
                  <c:pt idx="5">
                    <c:v>0.602771377334171</c:v>
                  </c:pt>
                  <c:pt idx="6">
                    <c:v>0.348010216963685</c:v>
                  </c:pt>
                  <c:pt idx="7">
                    <c:v>0.868587614719692</c:v>
                  </c:pt>
                  <c:pt idx="8">
                    <c:v>0.995545634871205</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1.0"/>
            <c:spPr>
              <a:noFill/>
              <a:ln w="9525" cap="flat" cmpd="sng" algn="ctr">
                <a:solidFill>
                  <a:schemeClr val="tx1">
                    <a:lumMod val="65000"/>
                    <a:lumOff val="35000"/>
                  </a:schemeClr>
                </a:solidFill>
                <a:round/>
              </a:ln>
              <a:effectLst/>
            </c:spPr>
          </c:errBars>
          <c:xVal>
            <c:numRef>
              <c:f>'Rate vs HV'!$C$139:$C$147</c:f>
              <c:numCache>
                <c:formatCode>General</c:formatCode>
                <c:ptCount val="9"/>
                <c:pt idx="0">
                  <c:v>1436.0</c:v>
                </c:pt>
                <c:pt idx="1">
                  <c:v>1436.0</c:v>
                </c:pt>
                <c:pt idx="2">
                  <c:v>1436.0</c:v>
                </c:pt>
                <c:pt idx="3">
                  <c:v>1436.0</c:v>
                </c:pt>
                <c:pt idx="4">
                  <c:v>1436.0</c:v>
                </c:pt>
                <c:pt idx="5">
                  <c:v>1436.0</c:v>
                </c:pt>
                <c:pt idx="6">
                  <c:v>1436.0</c:v>
                </c:pt>
                <c:pt idx="7">
                  <c:v>1436.0</c:v>
                </c:pt>
                <c:pt idx="8">
                  <c:v>1436.0</c:v>
                </c:pt>
              </c:numCache>
            </c:numRef>
          </c:xVal>
          <c:yVal>
            <c:numRef>
              <c:f>'Rate vs HV'!$S$139:$S$147</c:f>
              <c:numCache>
                <c:formatCode>General</c:formatCode>
                <c:ptCount val="9"/>
                <c:pt idx="0">
                  <c:v>121.0333333333333</c:v>
                </c:pt>
                <c:pt idx="1">
                  <c:v>110.5</c:v>
                </c:pt>
                <c:pt idx="2">
                  <c:v>117.2666666666667</c:v>
                </c:pt>
                <c:pt idx="3">
                  <c:v>114.2333333333333</c:v>
                </c:pt>
                <c:pt idx="4">
                  <c:v>113.7333333333333</c:v>
                </c:pt>
                <c:pt idx="5">
                  <c:v>110.5666666666667</c:v>
                </c:pt>
                <c:pt idx="6">
                  <c:v>111.2333333333333</c:v>
                </c:pt>
                <c:pt idx="7">
                  <c:v>106.7</c:v>
                </c:pt>
                <c:pt idx="8">
                  <c:v>112.6</c:v>
                </c:pt>
              </c:numCache>
            </c:numRef>
          </c:yVal>
          <c:smooth val="0"/>
        </c:ser>
        <c:dLbls>
          <c:showLegendKey val="0"/>
          <c:showVal val="0"/>
          <c:showCatName val="0"/>
          <c:showSerName val="0"/>
          <c:showPercent val="0"/>
          <c:showBubbleSize val="0"/>
        </c:dLbls>
        <c:axId val="-2032905352"/>
        <c:axId val="-2111252008"/>
      </c:scatterChart>
      <c:valAx>
        <c:axId val="-2032905352"/>
        <c:scaling>
          <c:orientation val="minMax"/>
        </c:scaling>
        <c:delete val="0"/>
        <c:axPos val="b"/>
        <c:majorGridlines>
          <c:spPr>
            <a:ln w="9525" cap="flat" cmpd="sng" algn="ctr">
              <a:solidFill>
                <a:schemeClr val="bg1">
                  <a:lumMod val="65000"/>
                </a:schemeClr>
              </a:solidFill>
              <a:prstDash val="solid"/>
              <a:round/>
            </a:ln>
            <a:effectLst/>
          </c:spPr>
        </c:majorGridlines>
        <c:title>
          <c:tx>
            <c:rich>
              <a:bodyPr rot="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it-IT" sz="1800" b="1">
                    <a:solidFill>
                      <a:sysClr val="windowText" lastClr="000000"/>
                    </a:solidFill>
                  </a:rPr>
                  <a:t>Divider</a:t>
                </a:r>
                <a:r>
                  <a:rPr lang="it-IT" sz="1800" b="1" baseline="0">
                    <a:solidFill>
                      <a:sysClr val="windowText" lastClr="000000"/>
                    </a:solidFill>
                  </a:rPr>
                  <a:t> c</a:t>
                </a:r>
                <a:r>
                  <a:rPr lang="it-IT" sz="1800" b="1">
                    <a:solidFill>
                      <a:sysClr val="windowText" lastClr="000000"/>
                    </a:solidFill>
                  </a:rPr>
                  <a:t>urrent (µA)</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111252008"/>
        <c:crosses val="autoZero"/>
        <c:crossBetween val="midCat"/>
      </c:valAx>
      <c:valAx>
        <c:axId val="-2111252008"/>
        <c:scaling>
          <c:orientation val="minMax"/>
          <c:min val="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it-IT" sz="1800" b="1" dirty="0">
                    <a:solidFill>
                      <a:sysClr val="windowText" lastClr="000000"/>
                    </a:solidFill>
                  </a:rPr>
                  <a:t>Rate (Hz)</a:t>
                </a:r>
              </a:p>
            </c:rich>
          </c:tx>
          <c:layout>
            <c:manualLayout>
              <c:xMode val="edge"/>
              <c:yMode val="edge"/>
              <c:x val="0.000550682782560168"/>
              <c:y val="0.0664821668722839"/>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032905352"/>
        <c:crosses val="autoZero"/>
        <c:crossBetween val="midCat"/>
        <c:majorUnit val="20.0"/>
      </c:valAx>
      <c:spPr>
        <a:noFill/>
        <a:ln>
          <a:noFill/>
        </a:ln>
        <a:effectLst/>
      </c:spPr>
    </c:plotArea>
    <c:legend>
      <c:legendPos val="b"/>
      <c:layout>
        <c:manualLayout>
          <c:xMode val="edge"/>
          <c:yMode val="edge"/>
          <c:x val="0.521305784254378"/>
          <c:y val="0.588245893898595"/>
          <c:w val="0.425150934339046"/>
          <c:h val="0.244445979431648"/>
        </c:manualLayout>
      </c:layout>
      <c:overlay val="0"/>
      <c:spPr>
        <a:solidFill>
          <a:schemeClr val="bg1"/>
        </a:solidFill>
        <a:ln>
          <a:solidFill>
            <a:schemeClr val="tx1">
              <a:lumMod val="65000"/>
              <a:lumOff val="35000"/>
            </a:schemeClr>
          </a:solid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12700">
      <a:solidFill>
        <a:schemeClr val="tx2"/>
      </a:solid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it-IT" sz="1800" baseline="30000">
                <a:solidFill>
                  <a:sysClr val="windowText" lastClr="000000"/>
                </a:solidFill>
              </a:rPr>
              <a:t>109</a:t>
            </a:r>
            <a:r>
              <a:rPr lang="it-IT" sz="1800">
                <a:solidFill>
                  <a:sysClr val="windowText" lastClr="000000"/>
                </a:solidFill>
              </a:rPr>
              <a:t>Cd - GEM2 readout</a:t>
            </a:r>
          </a:p>
        </c:rich>
      </c:tx>
      <c:layout>
        <c:manualLayout>
          <c:xMode val="edge"/>
          <c:yMode val="edge"/>
          <c:x val="0.339964005202842"/>
          <c:y val="0.00324149108589951"/>
        </c:manualLayout>
      </c:layout>
      <c:overlay val="0"/>
      <c:spPr>
        <a:noFill/>
        <a:ln>
          <a:noFill/>
        </a:ln>
        <a:effectLst/>
      </c:spPr>
    </c:title>
    <c:autoTitleDeleted val="0"/>
    <c:plotArea>
      <c:layout>
        <c:manualLayout>
          <c:layoutTarget val="inner"/>
          <c:xMode val="edge"/>
          <c:yMode val="edge"/>
          <c:x val="0.181562546737133"/>
          <c:y val="0.0826987447698745"/>
          <c:w val="0.755166137455526"/>
          <c:h val="0.737900962291053"/>
        </c:manualLayout>
      </c:layout>
      <c:scatterChart>
        <c:scatterStyle val="lineMarker"/>
        <c:varyColors val="0"/>
        <c:ser>
          <c:idx val="5"/>
          <c:order val="0"/>
          <c:tx>
            <c:strRef>
              <c:f>'Rate vs HV'!$B$152:$F$152</c:f>
              <c:strCache>
                <c:ptCount val="1"/>
                <c:pt idx="0">
                  <c:v>GEM2 readout -  Source centered</c:v>
                </c:pt>
              </c:strCache>
            </c:strRef>
          </c:tx>
          <c:spPr>
            <a:ln w="25400" cap="rnd">
              <a:noFill/>
              <a:round/>
            </a:ln>
            <a:effectLst>
              <a:outerShdw blurRad="57150" dist="19050" dir="5400000" algn="ctr" rotWithShape="0">
                <a:srgbClr val="000000">
                  <a:alpha val="63000"/>
                </a:srgbClr>
              </a:outerShdw>
            </a:effectLst>
          </c:spPr>
          <c:marker>
            <c:symbol val="circle"/>
            <c:size val="6"/>
            <c:spPr>
              <a:solidFill>
                <a:srgbClr val="FFC000"/>
              </a:solidFill>
              <a:ln w="9525" cap="rnd">
                <a:solidFill>
                  <a:srgbClr val="FFC000"/>
                </a:solidFill>
                <a:round/>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marker>
          <c:errBars>
            <c:errDir val="y"/>
            <c:errBarType val="both"/>
            <c:errValType val="cust"/>
            <c:noEndCap val="0"/>
            <c:plus>
              <c:numRef>
                <c:f>'Rate vs HV'!$T$154:$T$173</c:f>
                <c:numCache>
                  <c:formatCode>General</c:formatCode>
                  <c:ptCount val="20"/>
                  <c:pt idx="0">
                    <c:v>1.785434898778944</c:v>
                  </c:pt>
                  <c:pt idx="1">
                    <c:v>1.570916222393091</c:v>
                  </c:pt>
                  <c:pt idx="2">
                    <c:v>1.934195210187201</c:v>
                  </c:pt>
                  <c:pt idx="3">
                    <c:v>1.9672315572906</c:v>
                  </c:pt>
                  <c:pt idx="4">
                    <c:v>1.745788583356467</c:v>
                  </c:pt>
                  <c:pt idx="5">
                    <c:v>1.577269088576131</c:v>
                  </c:pt>
                  <c:pt idx="6">
                    <c:v>1.106044001535804</c:v>
                  </c:pt>
                  <c:pt idx="7">
                    <c:v>0.920748487795542</c:v>
                  </c:pt>
                  <c:pt idx="8">
                    <c:v>2.533991142666271</c:v>
                  </c:pt>
                  <c:pt idx="9">
                    <c:v>3.143953632680426</c:v>
                  </c:pt>
                  <c:pt idx="10">
                    <c:v>0.901849950564579</c:v>
                  </c:pt>
                  <c:pt idx="11">
                    <c:v>1.550268793897798</c:v>
                  </c:pt>
                  <c:pt idx="12">
                    <c:v>0.976956725983523</c:v>
                  </c:pt>
                  <c:pt idx="13">
                    <c:v>1.618984592610786</c:v>
                  </c:pt>
                  <c:pt idx="14">
                    <c:v>0.731057073315377</c:v>
                  </c:pt>
                  <c:pt idx="15">
                    <c:v>1.080637671829822</c:v>
                  </c:pt>
                  <c:pt idx="16">
                    <c:v>0.721110255092798</c:v>
                  </c:pt>
                  <c:pt idx="17">
                    <c:v>0.404145188432738</c:v>
                  </c:pt>
                  <c:pt idx="18">
                    <c:v>0.384418753155693</c:v>
                  </c:pt>
                  <c:pt idx="19">
                    <c:v>0.2185812841434</c:v>
                  </c:pt>
                </c:numCache>
              </c:numRef>
            </c:plus>
            <c:minus>
              <c:numRef>
                <c:f>'Rate vs HV'!$T$154:$T$173</c:f>
                <c:numCache>
                  <c:formatCode>General</c:formatCode>
                  <c:ptCount val="20"/>
                  <c:pt idx="0">
                    <c:v>1.785434898778944</c:v>
                  </c:pt>
                  <c:pt idx="1">
                    <c:v>1.570916222393091</c:v>
                  </c:pt>
                  <c:pt idx="2">
                    <c:v>1.934195210187201</c:v>
                  </c:pt>
                  <c:pt idx="3">
                    <c:v>1.9672315572906</c:v>
                  </c:pt>
                  <c:pt idx="4">
                    <c:v>1.745788583356467</c:v>
                  </c:pt>
                  <c:pt idx="5">
                    <c:v>1.577269088576131</c:v>
                  </c:pt>
                  <c:pt idx="6">
                    <c:v>1.106044001535804</c:v>
                  </c:pt>
                  <c:pt idx="7">
                    <c:v>0.920748487795542</c:v>
                  </c:pt>
                  <c:pt idx="8">
                    <c:v>2.533991142666271</c:v>
                  </c:pt>
                  <c:pt idx="9">
                    <c:v>3.143953632680426</c:v>
                  </c:pt>
                  <c:pt idx="10">
                    <c:v>0.901849950564579</c:v>
                  </c:pt>
                  <c:pt idx="11">
                    <c:v>1.550268793897798</c:v>
                  </c:pt>
                  <c:pt idx="12">
                    <c:v>0.976956725983523</c:v>
                  </c:pt>
                  <c:pt idx="13">
                    <c:v>1.618984592610786</c:v>
                  </c:pt>
                  <c:pt idx="14">
                    <c:v>0.731057073315377</c:v>
                  </c:pt>
                  <c:pt idx="15">
                    <c:v>1.080637671829822</c:v>
                  </c:pt>
                  <c:pt idx="16">
                    <c:v>0.721110255092798</c:v>
                  </c:pt>
                  <c:pt idx="17">
                    <c:v>0.404145188432738</c:v>
                  </c:pt>
                  <c:pt idx="18">
                    <c:v>0.384418753155693</c:v>
                  </c:pt>
                  <c:pt idx="19">
                    <c:v>0.2185812841434</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1.0"/>
            <c:spPr>
              <a:noFill/>
              <a:ln w="9525" cap="flat" cmpd="sng" algn="ctr">
                <a:solidFill>
                  <a:schemeClr val="tx1">
                    <a:lumMod val="65000"/>
                    <a:lumOff val="35000"/>
                  </a:schemeClr>
                </a:solidFill>
                <a:round/>
              </a:ln>
              <a:effectLst/>
            </c:spPr>
          </c:errBars>
          <c:xVal>
            <c:numRef>
              <c:f>'Rate vs HV'!$C$154:$C$173</c:f>
              <c:numCache>
                <c:formatCode>General</c:formatCode>
                <c:ptCount val="20"/>
                <c:pt idx="0">
                  <c:v>1446.0</c:v>
                </c:pt>
                <c:pt idx="1">
                  <c:v>1436.0</c:v>
                </c:pt>
                <c:pt idx="2">
                  <c:v>1427.0</c:v>
                </c:pt>
                <c:pt idx="3">
                  <c:v>1419.0</c:v>
                </c:pt>
                <c:pt idx="4">
                  <c:v>1410.0</c:v>
                </c:pt>
                <c:pt idx="5">
                  <c:v>1400.0</c:v>
                </c:pt>
                <c:pt idx="6">
                  <c:v>1391.0</c:v>
                </c:pt>
                <c:pt idx="7">
                  <c:v>1382.0</c:v>
                </c:pt>
                <c:pt idx="8">
                  <c:v>1373.0</c:v>
                </c:pt>
                <c:pt idx="9">
                  <c:v>1364.0</c:v>
                </c:pt>
                <c:pt idx="10">
                  <c:v>1355.0</c:v>
                </c:pt>
                <c:pt idx="11">
                  <c:v>1346.0</c:v>
                </c:pt>
                <c:pt idx="12">
                  <c:v>1337.0</c:v>
                </c:pt>
                <c:pt idx="13">
                  <c:v>1328.0</c:v>
                </c:pt>
                <c:pt idx="14">
                  <c:v>1319.0</c:v>
                </c:pt>
                <c:pt idx="15">
                  <c:v>1301.0</c:v>
                </c:pt>
                <c:pt idx="16">
                  <c:v>1283.0</c:v>
                </c:pt>
                <c:pt idx="17">
                  <c:v>1265.0</c:v>
                </c:pt>
                <c:pt idx="18">
                  <c:v>1247.0</c:v>
                </c:pt>
                <c:pt idx="19">
                  <c:v>1229.0</c:v>
                </c:pt>
              </c:numCache>
            </c:numRef>
          </c:xVal>
          <c:yVal>
            <c:numRef>
              <c:f>'Rate vs HV'!$S$154:$S$173</c:f>
              <c:numCache>
                <c:formatCode>General</c:formatCode>
                <c:ptCount val="20"/>
                <c:pt idx="0">
                  <c:v>124.7166666666667</c:v>
                </c:pt>
                <c:pt idx="1">
                  <c:v>126.0833333333333</c:v>
                </c:pt>
                <c:pt idx="2">
                  <c:v>122.4166666666667</c:v>
                </c:pt>
                <c:pt idx="3">
                  <c:v>124.9833333333333</c:v>
                </c:pt>
                <c:pt idx="4">
                  <c:v>121.8333333333333</c:v>
                </c:pt>
                <c:pt idx="5">
                  <c:v>118.7166666666667</c:v>
                </c:pt>
                <c:pt idx="6">
                  <c:v>118.2166666666667</c:v>
                </c:pt>
                <c:pt idx="7">
                  <c:v>114.0666666666667</c:v>
                </c:pt>
                <c:pt idx="8">
                  <c:v>114.4166666666667</c:v>
                </c:pt>
                <c:pt idx="9">
                  <c:v>107.7166666666667</c:v>
                </c:pt>
                <c:pt idx="10">
                  <c:v>102.7166666666667</c:v>
                </c:pt>
                <c:pt idx="11">
                  <c:v>96.35000000000001</c:v>
                </c:pt>
                <c:pt idx="12">
                  <c:v>90.6</c:v>
                </c:pt>
                <c:pt idx="13">
                  <c:v>66.55</c:v>
                </c:pt>
                <c:pt idx="14">
                  <c:v>44.83333333333334</c:v>
                </c:pt>
                <c:pt idx="15">
                  <c:v>29.78333333333325</c:v>
                </c:pt>
                <c:pt idx="16">
                  <c:v>17.66666666666666</c:v>
                </c:pt>
                <c:pt idx="17">
                  <c:v>7.266666666666666</c:v>
                </c:pt>
                <c:pt idx="18">
                  <c:v>1.716666666666667</c:v>
                </c:pt>
                <c:pt idx="19">
                  <c:v>0.4</c:v>
                </c:pt>
              </c:numCache>
            </c:numRef>
          </c:yVal>
          <c:smooth val="0"/>
        </c:ser>
        <c:ser>
          <c:idx val="6"/>
          <c:order val="1"/>
          <c:tx>
            <c:strRef>
              <c:f>'Rate vs HV'!$B$176:$F$176</c:f>
              <c:strCache>
                <c:ptCount val="1"/>
                <c:pt idx="0">
                  <c:v>GEM2 readout - Source in corner 1</c:v>
                </c:pt>
              </c:strCache>
            </c:strRef>
          </c:tx>
          <c:spPr>
            <a:ln w="25400" cap="rnd">
              <a:noFill/>
              <a:round/>
            </a:ln>
            <a:effectLst>
              <a:outerShdw blurRad="57150" dist="19050" dir="5400000" algn="ctr" rotWithShape="0">
                <a:srgbClr val="000000">
                  <a:alpha val="63000"/>
                </a:srgbClr>
              </a:outerShdw>
            </a:effectLst>
          </c:spPr>
          <c:marker>
            <c:symbol val="circle"/>
            <c:size val="6"/>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w="9525" cap="rnd">
                <a:solidFill>
                  <a:schemeClr val="accent1">
                    <a:lumMod val="60000"/>
                  </a:schemeClr>
                </a:solidFill>
                <a:round/>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marker>
          <c:errBars>
            <c:errDir val="y"/>
            <c:errBarType val="both"/>
            <c:errValType val="cust"/>
            <c:noEndCap val="0"/>
            <c:plus>
              <c:numRef>
                <c:f>'Rate vs HV'!$T$178:$T$193</c:f>
                <c:numCache>
                  <c:formatCode>General</c:formatCode>
                  <c:ptCount val="16"/>
                  <c:pt idx="0">
                    <c:v>2.720906711619003</c:v>
                  </c:pt>
                  <c:pt idx="1">
                    <c:v>1.238726945070803</c:v>
                  </c:pt>
                  <c:pt idx="2">
                    <c:v>1.755467648994611</c:v>
                  </c:pt>
                  <c:pt idx="3">
                    <c:v>2.8759539480164</c:v>
                  </c:pt>
                  <c:pt idx="4">
                    <c:v>1.128912948125074</c:v>
                  </c:pt>
                  <c:pt idx="5">
                    <c:v>2.783882181415011</c:v>
                  </c:pt>
                  <c:pt idx="6">
                    <c:v>1.304266503100924</c:v>
                  </c:pt>
                  <c:pt idx="7">
                    <c:v>1.01707642015949</c:v>
                  </c:pt>
                  <c:pt idx="8">
                    <c:v>2.313967252241148</c:v>
                  </c:pt>
                  <c:pt idx="9">
                    <c:v>3.131737182104811</c:v>
                  </c:pt>
                  <c:pt idx="10">
                    <c:v>0.945163125250522</c:v>
                  </c:pt>
                  <c:pt idx="11">
                    <c:v>1.011599393699568</c:v>
                  </c:pt>
                  <c:pt idx="12">
                    <c:v>0.417665469538056</c:v>
                  </c:pt>
                  <c:pt idx="13">
                    <c:v>0.814452781524708</c:v>
                  </c:pt>
                  <c:pt idx="14">
                    <c:v>0.284800124843918</c:v>
                  </c:pt>
                  <c:pt idx="15">
                    <c:v>0.290593262902712</c:v>
                  </c:pt>
                </c:numCache>
              </c:numRef>
            </c:plus>
            <c:minus>
              <c:numLit>
                <c:formatCode>General</c:formatCode>
                <c:ptCount val="1"/>
                <c:pt idx="0">
                  <c:v>1.0</c:v>
                </c:pt>
              </c:numLit>
            </c:minus>
            <c:spPr>
              <a:noFill/>
              <a:ln w="9525" cap="flat" cmpd="sng" algn="ctr">
                <a:solidFill>
                  <a:schemeClr val="tx1">
                    <a:lumMod val="65000"/>
                    <a:lumOff val="35000"/>
                  </a:schemeClr>
                </a:solidFill>
                <a:round/>
              </a:ln>
              <a:effectLst/>
            </c:spPr>
          </c:errBars>
          <c:errBars>
            <c:errDir val="x"/>
            <c:errBarType val="both"/>
            <c:errValType val="fixedVal"/>
            <c:noEndCap val="0"/>
            <c:val val="1.0"/>
            <c:spPr>
              <a:noFill/>
              <a:ln w="9525" cap="flat" cmpd="sng" algn="ctr">
                <a:solidFill>
                  <a:schemeClr val="tx1">
                    <a:lumMod val="65000"/>
                    <a:lumOff val="35000"/>
                  </a:schemeClr>
                </a:solidFill>
                <a:round/>
              </a:ln>
              <a:effectLst/>
            </c:spPr>
          </c:errBars>
          <c:xVal>
            <c:numRef>
              <c:f>'Rate vs HV'!$C$178:$C$193</c:f>
              <c:numCache>
                <c:formatCode>General</c:formatCode>
                <c:ptCount val="16"/>
                <c:pt idx="0">
                  <c:v>1445.0</c:v>
                </c:pt>
                <c:pt idx="1">
                  <c:v>1436.0</c:v>
                </c:pt>
                <c:pt idx="2">
                  <c:v>1427.0</c:v>
                </c:pt>
                <c:pt idx="3">
                  <c:v>1419.0</c:v>
                </c:pt>
                <c:pt idx="4">
                  <c:v>1409.0</c:v>
                </c:pt>
                <c:pt idx="5">
                  <c:v>1400.0</c:v>
                </c:pt>
                <c:pt idx="6">
                  <c:v>1391.0</c:v>
                </c:pt>
                <c:pt idx="7">
                  <c:v>1373.0</c:v>
                </c:pt>
                <c:pt idx="8">
                  <c:v>1355.0</c:v>
                </c:pt>
                <c:pt idx="9">
                  <c:v>1337.0</c:v>
                </c:pt>
                <c:pt idx="10">
                  <c:v>1318.0</c:v>
                </c:pt>
                <c:pt idx="11">
                  <c:v>1301.0</c:v>
                </c:pt>
                <c:pt idx="12">
                  <c:v>1283.0</c:v>
                </c:pt>
                <c:pt idx="13">
                  <c:v>1265.0</c:v>
                </c:pt>
                <c:pt idx="14">
                  <c:v>1247.0</c:v>
                </c:pt>
                <c:pt idx="15">
                  <c:v>1229.0</c:v>
                </c:pt>
              </c:numCache>
            </c:numRef>
          </c:xVal>
          <c:yVal>
            <c:numRef>
              <c:f>'Rate vs HV'!$S$178:$S$193</c:f>
              <c:numCache>
                <c:formatCode>General</c:formatCode>
                <c:ptCount val="16"/>
                <c:pt idx="0">
                  <c:v>122.9833333333333</c:v>
                </c:pt>
                <c:pt idx="1">
                  <c:v>120.35</c:v>
                </c:pt>
                <c:pt idx="2">
                  <c:v>117.9</c:v>
                </c:pt>
                <c:pt idx="3">
                  <c:v>118.85</c:v>
                </c:pt>
                <c:pt idx="4">
                  <c:v>116.6</c:v>
                </c:pt>
                <c:pt idx="5">
                  <c:v>115.1833333333333</c:v>
                </c:pt>
                <c:pt idx="6">
                  <c:v>111.55</c:v>
                </c:pt>
                <c:pt idx="7">
                  <c:v>108.2166666666667</c:v>
                </c:pt>
                <c:pt idx="8">
                  <c:v>93.38333333333318</c:v>
                </c:pt>
                <c:pt idx="9">
                  <c:v>82.9</c:v>
                </c:pt>
                <c:pt idx="10">
                  <c:v>36.66666666666653</c:v>
                </c:pt>
                <c:pt idx="11">
                  <c:v>25.31666666666667</c:v>
                </c:pt>
                <c:pt idx="12">
                  <c:v>15.1</c:v>
                </c:pt>
                <c:pt idx="13">
                  <c:v>4.466666666666667</c:v>
                </c:pt>
                <c:pt idx="14">
                  <c:v>1.016666666666667</c:v>
                </c:pt>
                <c:pt idx="15">
                  <c:v>0.6</c:v>
                </c:pt>
              </c:numCache>
            </c:numRef>
          </c:yVal>
          <c:smooth val="0"/>
        </c:ser>
        <c:ser>
          <c:idx val="1"/>
          <c:order val="2"/>
          <c:tx>
            <c:strRef>
              <c:f>'Rate vs HV'!$B$195:$F$195</c:f>
              <c:strCache>
                <c:ptCount val="1"/>
                <c:pt idx="0">
                  <c:v>GEM2 readout - Different positions</c:v>
                </c:pt>
              </c:strCache>
            </c:strRef>
          </c:tx>
          <c:spPr>
            <a:ln w="25400" cap="rnd">
              <a:noFill/>
              <a:round/>
            </a:ln>
            <a:effectLst>
              <a:outerShdw blurRad="57150" dist="19050" dir="5400000" algn="ctr" rotWithShape="0">
                <a:srgbClr val="000000">
                  <a:alpha val="63000"/>
                </a:srgbClr>
              </a:outerShdw>
            </a:effectLst>
          </c:spPr>
          <c:marker>
            <c:symbol val="circle"/>
            <c:size val="6"/>
            <c:spPr>
              <a:solidFill>
                <a:srgbClr val="FF0000"/>
              </a:solidFill>
              <a:ln w="9525" cap="rnd">
                <a:solidFill>
                  <a:srgbClr val="FF0000"/>
                </a:solidFill>
                <a:round/>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marker>
          <c:errBars>
            <c:errDir val="y"/>
            <c:errBarType val="both"/>
            <c:errValType val="cust"/>
            <c:noEndCap val="0"/>
            <c:plus>
              <c:numRef>
                <c:f>'Rate vs HV'!$T$178:$T$193</c:f>
                <c:numCache>
                  <c:formatCode>General</c:formatCode>
                  <c:ptCount val="16"/>
                  <c:pt idx="0">
                    <c:v>2.720906711619003</c:v>
                  </c:pt>
                  <c:pt idx="1">
                    <c:v>1.238726945070803</c:v>
                  </c:pt>
                  <c:pt idx="2">
                    <c:v>1.755467648994611</c:v>
                  </c:pt>
                  <c:pt idx="3">
                    <c:v>2.8759539480164</c:v>
                  </c:pt>
                  <c:pt idx="4">
                    <c:v>1.128912948125074</c:v>
                  </c:pt>
                  <c:pt idx="5">
                    <c:v>2.783882181415011</c:v>
                  </c:pt>
                  <c:pt idx="6">
                    <c:v>1.304266503100924</c:v>
                  </c:pt>
                  <c:pt idx="7">
                    <c:v>1.01707642015949</c:v>
                  </c:pt>
                  <c:pt idx="8">
                    <c:v>2.313967252241148</c:v>
                  </c:pt>
                  <c:pt idx="9">
                    <c:v>3.131737182104811</c:v>
                  </c:pt>
                  <c:pt idx="10">
                    <c:v>0.945163125250522</c:v>
                  </c:pt>
                  <c:pt idx="11">
                    <c:v>1.011599393699568</c:v>
                  </c:pt>
                  <c:pt idx="12">
                    <c:v>0.417665469538056</c:v>
                  </c:pt>
                  <c:pt idx="13">
                    <c:v>0.814452781524708</c:v>
                  </c:pt>
                  <c:pt idx="14">
                    <c:v>0.284800124843918</c:v>
                  </c:pt>
                  <c:pt idx="15">
                    <c:v>0.290593262902712</c:v>
                  </c:pt>
                </c:numCache>
              </c:numRef>
            </c:plus>
            <c:minus>
              <c:numRef>
                <c:f>'Rate vs HV'!$T$178:$T$193</c:f>
                <c:numCache>
                  <c:formatCode>General</c:formatCode>
                  <c:ptCount val="16"/>
                  <c:pt idx="0">
                    <c:v>2.720906711619003</c:v>
                  </c:pt>
                  <c:pt idx="1">
                    <c:v>1.238726945070803</c:v>
                  </c:pt>
                  <c:pt idx="2">
                    <c:v>1.755467648994611</c:v>
                  </c:pt>
                  <c:pt idx="3">
                    <c:v>2.8759539480164</c:v>
                  </c:pt>
                  <c:pt idx="4">
                    <c:v>1.128912948125074</c:v>
                  </c:pt>
                  <c:pt idx="5">
                    <c:v>2.783882181415011</c:v>
                  </c:pt>
                  <c:pt idx="6">
                    <c:v>1.304266503100924</c:v>
                  </c:pt>
                  <c:pt idx="7">
                    <c:v>1.01707642015949</c:v>
                  </c:pt>
                  <c:pt idx="8">
                    <c:v>2.313967252241148</c:v>
                  </c:pt>
                  <c:pt idx="9">
                    <c:v>3.131737182104811</c:v>
                  </c:pt>
                  <c:pt idx="10">
                    <c:v>0.945163125250522</c:v>
                  </c:pt>
                  <c:pt idx="11">
                    <c:v>1.011599393699568</c:v>
                  </c:pt>
                  <c:pt idx="12">
                    <c:v>0.417665469538056</c:v>
                  </c:pt>
                  <c:pt idx="13">
                    <c:v>0.814452781524708</c:v>
                  </c:pt>
                  <c:pt idx="14">
                    <c:v>0.284800124843918</c:v>
                  </c:pt>
                  <c:pt idx="15">
                    <c:v>0.290593262902712</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1.0"/>
            <c:spPr>
              <a:noFill/>
              <a:ln w="9525" cap="flat" cmpd="sng" algn="ctr">
                <a:solidFill>
                  <a:schemeClr val="tx1">
                    <a:lumMod val="65000"/>
                    <a:lumOff val="35000"/>
                  </a:schemeClr>
                </a:solidFill>
                <a:round/>
              </a:ln>
              <a:effectLst/>
            </c:spPr>
          </c:errBars>
          <c:xVal>
            <c:numRef>
              <c:f>'Rate vs HV'!$C$197:$C$205</c:f>
              <c:numCache>
                <c:formatCode>General</c:formatCode>
                <c:ptCount val="9"/>
                <c:pt idx="0">
                  <c:v>1436.0</c:v>
                </c:pt>
                <c:pt idx="1">
                  <c:v>1436.0</c:v>
                </c:pt>
                <c:pt idx="2">
                  <c:v>1436.0</c:v>
                </c:pt>
                <c:pt idx="3">
                  <c:v>1436.0</c:v>
                </c:pt>
                <c:pt idx="4">
                  <c:v>1436.0</c:v>
                </c:pt>
                <c:pt idx="5">
                  <c:v>1436.0</c:v>
                </c:pt>
                <c:pt idx="6">
                  <c:v>1436.0</c:v>
                </c:pt>
                <c:pt idx="7">
                  <c:v>1436.0</c:v>
                </c:pt>
                <c:pt idx="8">
                  <c:v>1436.0</c:v>
                </c:pt>
              </c:numCache>
            </c:numRef>
          </c:xVal>
          <c:yVal>
            <c:numRef>
              <c:f>'Rate vs HV'!$S$197:$S$205</c:f>
              <c:numCache>
                <c:formatCode>General</c:formatCode>
                <c:ptCount val="9"/>
                <c:pt idx="0">
                  <c:v>126.0833333333333</c:v>
                </c:pt>
                <c:pt idx="1">
                  <c:v>120.35</c:v>
                </c:pt>
                <c:pt idx="2">
                  <c:v>125.6833333333333</c:v>
                </c:pt>
                <c:pt idx="3">
                  <c:v>123.15</c:v>
                </c:pt>
                <c:pt idx="4">
                  <c:v>121.8166666666667</c:v>
                </c:pt>
                <c:pt idx="5">
                  <c:v>117.4833333333333</c:v>
                </c:pt>
                <c:pt idx="6">
                  <c:v>121.0166666666667</c:v>
                </c:pt>
                <c:pt idx="7">
                  <c:v>118.4833333333333</c:v>
                </c:pt>
                <c:pt idx="8">
                  <c:v>121.55</c:v>
                </c:pt>
              </c:numCache>
            </c:numRef>
          </c:yVal>
          <c:smooth val="0"/>
        </c:ser>
        <c:dLbls>
          <c:showLegendKey val="0"/>
          <c:showVal val="0"/>
          <c:showCatName val="0"/>
          <c:showSerName val="0"/>
          <c:showPercent val="0"/>
          <c:showBubbleSize val="0"/>
        </c:dLbls>
        <c:axId val="2127904792"/>
        <c:axId val="1811732232"/>
      </c:scatterChart>
      <c:valAx>
        <c:axId val="2127904792"/>
        <c:scaling>
          <c:orientation val="minMax"/>
        </c:scaling>
        <c:delete val="0"/>
        <c:axPos val="b"/>
        <c:majorGridlines>
          <c:spPr>
            <a:ln w="9525" cap="flat" cmpd="sng" algn="ctr">
              <a:solidFill>
                <a:schemeClr val="bg1">
                  <a:lumMod val="65000"/>
                </a:schemeClr>
              </a:solidFill>
              <a:prstDash val="solid"/>
              <a:round/>
            </a:ln>
            <a:effectLst/>
          </c:spPr>
        </c:majorGridlines>
        <c:title>
          <c:tx>
            <c:rich>
              <a:bodyPr rot="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it-IT" sz="1800" b="1">
                    <a:solidFill>
                      <a:sysClr val="windowText" lastClr="000000"/>
                    </a:solidFill>
                  </a:rPr>
                  <a:t>Divider current (µA)</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811732232"/>
        <c:crosses val="autoZero"/>
        <c:crossBetween val="midCat"/>
      </c:valAx>
      <c:valAx>
        <c:axId val="1811732232"/>
        <c:scaling>
          <c:orientation val="minMax"/>
          <c:min val="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it-IT" sz="1800" b="1">
                    <a:solidFill>
                      <a:sysClr val="windowText" lastClr="000000"/>
                    </a:solidFill>
                  </a:rPr>
                  <a:t>Rate (Hz)</a:t>
                </a:r>
              </a:p>
            </c:rich>
          </c:tx>
          <c:layout>
            <c:manualLayout>
              <c:xMode val="edge"/>
              <c:yMode val="edge"/>
              <c:x val="0.0"/>
              <c:y val="0.0236262313687333"/>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127904792"/>
        <c:crosses val="autoZero"/>
        <c:crossBetween val="midCat"/>
        <c:majorUnit val="20.0"/>
      </c:valAx>
      <c:spPr>
        <a:noFill/>
        <a:ln>
          <a:noFill/>
        </a:ln>
        <a:effectLst/>
      </c:spPr>
    </c:plotArea>
    <c:legend>
      <c:legendPos val="b"/>
      <c:layout>
        <c:manualLayout>
          <c:xMode val="edge"/>
          <c:yMode val="edge"/>
          <c:x val="0.526326181863828"/>
          <c:y val="0.598916269988131"/>
          <c:w val="0.425150934339046"/>
          <c:h val="0.240258651571625"/>
        </c:manualLayout>
      </c:layout>
      <c:overlay val="0"/>
      <c:spPr>
        <a:solidFill>
          <a:schemeClr val="bg1"/>
        </a:solidFill>
        <a:ln>
          <a:solidFill>
            <a:schemeClr val="tx1">
              <a:lumMod val="65000"/>
              <a:lumOff val="35000"/>
            </a:schemeClr>
          </a:solid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12700">
      <a:solidFill>
        <a:schemeClr val="tx2"/>
      </a:solid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it-IT" sz="1800" baseline="30000" dirty="0">
                <a:solidFill>
                  <a:sysClr val="windowText" lastClr="000000"/>
                </a:solidFill>
              </a:rPr>
              <a:t>109</a:t>
            </a:r>
            <a:r>
              <a:rPr lang="it-IT" sz="1800" dirty="0">
                <a:solidFill>
                  <a:sysClr val="windowText" lastClr="000000"/>
                </a:solidFill>
              </a:rPr>
              <a:t>Cd - Gain </a:t>
            </a:r>
            <a:r>
              <a:rPr lang="it-IT" sz="1800" baseline="0" dirty="0">
                <a:solidFill>
                  <a:sysClr val="windowText" lastClr="000000"/>
                </a:solidFill>
              </a:rPr>
              <a:t>vs </a:t>
            </a:r>
            <a:r>
              <a:rPr lang="it-IT" sz="1800" baseline="0" dirty="0" smtClean="0">
                <a:solidFill>
                  <a:sysClr val="windowText" lastClr="000000"/>
                </a:solidFill>
              </a:rPr>
              <a:t>Position</a:t>
            </a:r>
            <a:endParaRPr lang="it-IT" sz="1800" baseline="0" dirty="0">
              <a:solidFill>
                <a:sysClr val="windowText" lastClr="000000"/>
              </a:solidFill>
            </a:endParaRPr>
          </a:p>
        </c:rich>
      </c:tx>
      <c:layout/>
      <c:overlay val="0"/>
      <c:spPr>
        <a:noFill/>
        <a:ln>
          <a:noFill/>
        </a:ln>
        <a:effectLst/>
      </c:spPr>
    </c:title>
    <c:autoTitleDeleted val="0"/>
    <c:plotArea>
      <c:layout>
        <c:manualLayout>
          <c:layoutTarget val="inner"/>
          <c:xMode val="edge"/>
          <c:yMode val="edge"/>
          <c:x val="0.165783287217471"/>
          <c:y val="0.124062334567394"/>
          <c:w val="0.802009379555177"/>
          <c:h val="0.654664532426858"/>
        </c:manualLayout>
      </c:layout>
      <c:lineChart>
        <c:grouping val="standard"/>
        <c:varyColors val="0"/>
        <c:ser>
          <c:idx val="5"/>
          <c:order val="0"/>
          <c:tx>
            <c:strRef>
              <c:f>'Mean gain'!$L$1</c:f>
              <c:strCache>
                <c:ptCount val="1"/>
                <c:pt idx="0">
                  <c:v>Gain at divider curr.=1435,95 µA</c:v>
                </c:pt>
              </c:strCache>
            </c:strRef>
          </c:tx>
          <c:spPr>
            <a:ln w="9525" cap="rnd">
              <a:noFill/>
              <a:round/>
            </a:ln>
            <a:effectLst>
              <a:outerShdw blurRad="57150" dist="19050" dir="5400000" algn="ctr" rotWithShape="0">
                <a:srgbClr val="000000">
                  <a:alpha val="63000"/>
                </a:srgbClr>
              </a:outerShdw>
            </a:effectLst>
          </c:spPr>
          <c:marker>
            <c:symbol val="square"/>
            <c:size val="6"/>
            <c:spPr>
              <a:solidFill>
                <a:srgbClr val="002060"/>
              </a:solidFill>
              <a:ln w="12700" cap="rnd">
                <a:solidFill>
                  <a:schemeClr val="tx1"/>
                </a:solidFill>
                <a:round/>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marker>
          <c:errBars>
            <c:errDir val="y"/>
            <c:errBarType val="both"/>
            <c:errValType val="cust"/>
            <c:noEndCap val="0"/>
            <c:plus>
              <c:numRef>
                <c:f>(Gain!$G$27,Gain!$G$29,Gain!$G$31,Gain!$G$33,Gain!$G$35,Gain!$G$37,Gain!$G$39,Gain!$G$41,Gain!$G$43)</c:f>
                <c:numCache>
                  <c:formatCode>General</c:formatCode>
                  <c:ptCount val="9"/>
                  <c:pt idx="0">
                    <c:v>209.2566065449513</c:v>
                  </c:pt>
                  <c:pt idx="1">
                    <c:v>186.9787348432976</c:v>
                  </c:pt>
                  <c:pt idx="2">
                    <c:v>202.146820722244</c:v>
                  </c:pt>
                  <c:pt idx="3">
                    <c:v>232.050148479637</c:v>
                  </c:pt>
                  <c:pt idx="4">
                    <c:v>278.6723380466924</c:v>
                  </c:pt>
                  <c:pt idx="5">
                    <c:v>178.3954658478292</c:v>
                  </c:pt>
                  <c:pt idx="6">
                    <c:v>177.7576869796515</c:v>
                  </c:pt>
                  <c:pt idx="7">
                    <c:v>279.3454170368274</c:v>
                  </c:pt>
                  <c:pt idx="8">
                    <c:v>241.9885512579694</c:v>
                  </c:pt>
                </c:numCache>
              </c:numRef>
            </c:plus>
            <c:minus>
              <c:numRef>
                <c:f>(Gain!$G$27,Gain!$G$29,Gain!$G$31,Gain!$G$33,Gain!$G$35,Gain!$G$37,Gain!$G$39,Gain!$G$41,Gain!$G$43)</c:f>
                <c:numCache>
                  <c:formatCode>General</c:formatCode>
                  <c:ptCount val="9"/>
                  <c:pt idx="0">
                    <c:v>209.2566065449513</c:v>
                  </c:pt>
                  <c:pt idx="1">
                    <c:v>186.9787348432976</c:v>
                  </c:pt>
                  <c:pt idx="2">
                    <c:v>202.146820722244</c:v>
                  </c:pt>
                  <c:pt idx="3">
                    <c:v>232.050148479637</c:v>
                  </c:pt>
                  <c:pt idx="4">
                    <c:v>278.6723380466924</c:v>
                  </c:pt>
                  <c:pt idx="5">
                    <c:v>178.3954658478292</c:v>
                  </c:pt>
                  <c:pt idx="6">
                    <c:v>177.7576869796515</c:v>
                  </c:pt>
                  <c:pt idx="7">
                    <c:v>279.3454170368274</c:v>
                  </c:pt>
                  <c:pt idx="8">
                    <c:v>241.9885512579694</c:v>
                  </c:pt>
                </c:numCache>
              </c:numRef>
            </c:minus>
            <c:spPr>
              <a:noFill/>
              <a:ln w="9525" cap="flat" cmpd="sng" algn="ctr">
                <a:solidFill>
                  <a:srgbClr val="002060"/>
                </a:solidFill>
                <a:round/>
                <a:headEnd w="lg" len="lg"/>
                <a:tailEnd w="lg" len="lg"/>
              </a:ln>
              <a:effectLst/>
            </c:spPr>
          </c:errBars>
          <c:cat>
            <c:strRef>
              <c:f>(Gain!$A$27,Gain!$A$29,Gain!$A$31,Gain!$A$33,Gain!$A$35,Gain!$A$37,Gain!$A$39,Gain!$A$41,Gain!$A$43)</c:f>
              <c:strCache>
                <c:ptCount val="9"/>
                <c:pt idx="0">
                  <c:v>center</c:v>
                </c:pt>
                <c:pt idx="1">
                  <c:v>corner1</c:v>
                </c:pt>
                <c:pt idx="2">
                  <c:v>between corners 1-2</c:v>
                </c:pt>
                <c:pt idx="3">
                  <c:v>corner2</c:v>
                </c:pt>
                <c:pt idx="4">
                  <c:v>between corners 2-3</c:v>
                </c:pt>
                <c:pt idx="5">
                  <c:v>corner3</c:v>
                </c:pt>
                <c:pt idx="6">
                  <c:v>between corners 3-4</c:v>
                </c:pt>
                <c:pt idx="7">
                  <c:v>corner4</c:v>
                </c:pt>
                <c:pt idx="8">
                  <c:v>between corners 4-1</c:v>
                </c:pt>
              </c:strCache>
            </c:strRef>
          </c:cat>
          <c:val>
            <c:numRef>
              <c:f>(Gain!$F$27,Gain!$F$29,Gain!$F$31,Gain!$F$33,Gain!$F$35,Gain!$F$37,Gain!$F$39,Gain!$F$41,Gain!$F$43)</c:f>
              <c:numCache>
                <c:formatCode>General</c:formatCode>
                <c:ptCount val="9"/>
                <c:pt idx="0">
                  <c:v>8946.32669449987</c:v>
                </c:pt>
                <c:pt idx="1">
                  <c:v>8255.99178793593</c:v>
                </c:pt>
                <c:pt idx="2">
                  <c:v>8283.93450222643</c:v>
                </c:pt>
                <c:pt idx="3">
                  <c:v>8009.89645717593</c:v>
                </c:pt>
                <c:pt idx="4">
                  <c:v>8275.167355498143</c:v>
                </c:pt>
                <c:pt idx="5">
                  <c:v>6928.732247909442</c:v>
                </c:pt>
                <c:pt idx="6">
                  <c:v>7328.671897929868</c:v>
                </c:pt>
                <c:pt idx="7">
                  <c:v>6641.65650351152</c:v>
                </c:pt>
                <c:pt idx="8">
                  <c:v>7704.549849799078</c:v>
                </c:pt>
              </c:numCache>
            </c:numRef>
          </c:val>
          <c:smooth val="0"/>
        </c:ser>
        <c:ser>
          <c:idx val="7"/>
          <c:order val="1"/>
          <c:tx>
            <c:strRef>
              <c:f>'Mean gain'!$L$2</c:f>
              <c:strCache>
                <c:ptCount val="1"/>
                <c:pt idx="0">
                  <c:v>Gain at divider curr.=1427,25 µA</c:v>
                </c:pt>
              </c:strCache>
            </c:strRef>
          </c:tx>
          <c:spPr>
            <a:ln w="9525" cap="rnd">
              <a:noFill/>
              <a:round/>
            </a:ln>
            <a:effectLst>
              <a:outerShdw blurRad="57150" dist="19050" dir="5400000" algn="ctr" rotWithShape="0">
                <a:srgbClr val="000000">
                  <a:alpha val="63000"/>
                </a:srgbClr>
              </a:outerShdw>
            </a:effectLst>
          </c:spPr>
          <c:marker>
            <c:symbol val="square"/>
            <c:size val="6"/>
            <c:spPr>
              <a:solidFill>
                <a:srgbClr val="FF0000"/>
              </a:solidFill>
              <a:ln w="12700" cap="rnd">
                <a:solidFill>
                  <a:schemeClr val="tx1"/>
                </a:solidFill>
                <a:round/>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marker>
          <c:errBars>
            <c:errDir val="y"/>
            <c:errBarType val="both"/>
            <c:errValType val="cust"/>
            <c:noEndCap val="0"/>
            <c:plus>
              <c:numRef>
                <c:f>(Gain!$G$27,Gain!$G$29,Gain!$G$31,Gain!$G$33,Gain!$G$35,Gain!$G$37,Gain!$G$39,Gain!$G$41,Gain!$G$43)</c:f>
                <c:numCache>
                  <c:formatCode>General</c:formatCode>
                  <c:ptCount val="9"/>
                  <c:pt idx="0">
                    <c:v>209.2566065449513</c:v>
                  </c:pt>
                  <c:pt idx="1">
                    <c:v>186.9787348432976</c:v>
                  </c:pt>
                  <c:pt idx="2">
                    <c:v>202.146820722244</c:v>
                  </c:pt>
                  <c:pt idx="3">
                    <c:v>232.050148479637</c:v>
                  </c:pt>
                  <c:pt idx="4">
                    <c:v>278.6723380466924</c:v>
                  </c:pt>
                  <c:pt idx="5">
                    <c:v>178.3954658478292</c:v>
                  </c:pt>
                  <c:pt idx="6">
                    <c:v>177.7576869796515</c:v>
                  </c:pt>
                  <c:pt idx="7">
                    <c:v>279.3454170368274</c:v>
                  </c:pt>
                  <c:pt idx="8">
                    <c:v>241.9885512579694</c:v>
                  </c:pt>
                </c:numCache>
              </c:numRef>
            </c:plus>
            <c:minus>
              <c:numRef>
                <c:f>(Gain!$G$27,Gain!$G$29,Gain!$G$31,Gain!$G$33,Gain!$G$35,Gain!$G$37,Gain!$G$39,Gain!$G$41,Gain!$G$43)</c:f>
                <c:numCache>
                  <c:formatCode>General</c:formatCode>
                  <c:ptCount val="9"/>
                  <c:pt idx="0">
                    <c:v>209.2566065449513</c:v>
                  </c:pt>
                  <c:pt idx="1">
                    <c:v>186.9787348432976</c:v>
                  </c:pt>
                  <c:pt idx="2">
                    <c:v>202.146820722244</c:v>
                  </c:pt>
                  <c:pt idx="3">
                    <c:v>232.050148479637</c:v>
                  </c:pt>
                  <c:pt idx="4">
                    <c:v>278.6723380466924</c:v>
                  </c:pt>
                  <c:pt idx="5">
                    <c:v>178.3954658478292</c:v>
                  </c:pt>
                  <c:pt idx="6">
                    <c:v>177.7576869796515</c:v>
                  </c:pt>
                  <c:pt idx="7">
                    <c:v>279.3454170368274</c:v>
                  </c:pt>
                  <c:pt idx="8">
                    <c:v>241.9885512579694</c:v>
                  </c:pt>
                </c:numCache>
              </c:numRef>
            </c:minus>
            <c:spPr>
              <a:noFill/>
              <a:ln w="9525" cap="flat" cmpd="sng" algn="ctr">
                <a:solidFill>
                  <a:srgbClr val="9E480E"/>
                </a:solidFill>
                <a:round/>
              </a:ln>
              <a:effectLst/>
            </c:spPr>
          </c:errBars>
          <c:cat>
            <c:strRef>
              <c:f>(Gain!$A$28,Gain!$A$30,Gain!$A$32,Gain!$A$34,Gain!$A$36,Gain!$A$38,Gain!$A$40,Gain!$A$42,Gain!$A$44)</c:f>
              <c:strCache>
                <c:ptCount val="9"/>
                <c:pt idx="0">
                  <c:v>center</c:v>
                </c:pt>
                <c:pt idx="1">
                  <c:v>corner1</c:v>
                </c:pt>
                <c:pt idx="2">
                  <c:v>between corners 1-2</c:v>
                </c:pt>
                <c:pt idx="3">
                  <c:v>corner2</c:v>
                </c:pt>
                <c:pt idx="4">
                  <c:v>between corners 2-3</c:v>
                </c:pt>
                <c:pt idx="5">
                  <c:v>corner3</c:v>
                </c:pt>
                <c:pt idx="6">
                  <c:v>between corners 3-4</c:v>
                </c:pt>
                <c:pt idx="7">
                  <c:v>corner4</c:v>
                </c:pt>
                <c:pt idx="8">
                  <c:v>between corners 4-1</c:v>
                </c:pt>
              </c:strCache>
            </c:strRef>
          </c:cat>
          <c:val>
            <c:numRef>
              <c:f>(Gain!$F$28,Gain!$F$30,Gain!$F$32,Gain!$F$34,Gain!$F$36,Gain!$F$38,Gain!$F$40,Gain!$F$42,Gain!$F$44)</c:f>
              <c:numCache>
                <c:formatCode>General</c:formatCode>
                <c:ptCount val="9"/>
                <c:pt idx="0">
                  <c:v>4454.316807671061</c:v>
                </c:pt>
                <c:pt idx="1">
                  <c:v>3317.786173551006</c:v>
                </c:pt>
                <c:pt idx="2">
                  <c:v>4085.225697620016</c:v>
                </c:pt>
                <c:pt idx="3">
                  <c:v>3658.682487086709</c:v>
                </c:pt>
                <c:pt idx="4">
                  <c:v>3345.758229973014</c:v>
                </c:pt>
                <c:pt idx="5">
                  <c:v>2312.006679029193</c:v>
                </c:pt>
                <c:pt idx="6">
                  <c:v>2709.555124589</c:v>
                </c:pt>
                <c:pt idx="7">
                  <c:v>2061.428614098417</c:v>
                </c:pt>
                <c:pt idx="8">
                  <c:v>2882.527313634273</c:v>
                </c:pt>
              </c:numCache>
            </c:numRef>
          </c:val>
          <c:smooth val="0"/>
        </c:ser>
        <c:ser>
          <c:idx val="0"/>
          <c:order val="2"/>
          <c:tx>
            <c:strRef>
              <c:f>'Mean gain'!$E$1</c:f>
              <c:strCache>
                <c:ptCount val="1"/>
                <c:pt idx="0">
                  <c:v>Mean gain at 1435,95 µA</c:v>
                </c:pt>
              </c:strCache>
            </c:strRef>
          </c:tx>
          <c:spPr>
            <a:ln w="25400" cap="rnd">
              <a:solidFill>
                <a:srgbClr val="0070C0"/>
              </a:solidFill>
              <a:round/>
            </a:ln>
            <a:effectLst>
              <a:outerShdw blurRad="57150" dist="19050" dir="5400000" algn="ctr" rotWithShape="0">
                <a:srgbClr val="000000">
                  <a:alpha val="63000"/>
                </a:srgbClr>
              </a:outerShdw>
            </a:effectLst>
          </c:spPr>
          <c:marker>
            <c:symbol val="none"/>
          </c:marker>
          <c:val>
            <c:numRef>
              <c:f>('Mean gain'!$C$4,'Mean gain'!$C$6,'Mean gain'!$C$8,'Mean gain'!$C$10,'Mean gain'!$C$12,'Mean gain'!$C$14,'Mean gain'!$C$16,'Mean gain'!$C$18,'Mean gain'!$C$20)</c:f>
              <c:numCache>
                <c:formatCode>General</c:formatCode>
                <c:ptCount val="9"/>
                <c:pt idx="0">
                  <c:v>7830.63972495539</c:v>
                </c:pt>
                <c:pt idx="1">
                  <c:v>7830.63972495539</c:v>
                </c:pt>
                <c:pt idx="2">
                  <c:v>7830.63972495539</c:v>
                </c:pt>
                <c:pt idx="3">
                  <c:v>7830.63972495539</c:v>
                </c:pt>
                <c:pt idx="4">
                  <c:v>7830.63972495539</c:v>
                </c:pt>
                <c:pt idx="5">
                  <c:v>7830.63972495539</c:v>
                </c:pt>
                <c:pt idx="6">
                  <c:v>7830.63972495539</c:v>
                </c:pt>
                <c:pt idx="7">
                  <c:v>7830.63972495539</c:v>
                </c:pt>
                <c:pt idx="8">
                  <c:v>7830.63972495539</c:v>
                </c:pt>
              </c:numCache>
            </c:numRef>
          </c:val>
          <c:smooth val="0"/>
        </c:ser>
        <c:ser>
          <c:idx val="1"/>
          <c:order val="3"/>
          <c:tx>
            <c:strRef>
              <c:f>'Mean gain'!$E$2</c:f>
              <c:strCache>
                <c:ptCount val="1"/>
                <c:pt idx="0">
                  <c:v>Mean gain at 1427,25 µA</c:v>
                </c:pt>
              </c:strCache>
            </c:strRef>
          </c:tx>
          <c:spPr>
            <a:ln w="25400" cap="rnd">
              <a:solidFill>
                <a:srgbClr val="FF6600"/>
              </a:solidFill>
              <a:round/>
            </a:ln>
            <a:effectLst>
              <a:outerShdw blurRad="57150" dist="19050" dir="5400000" algn="ctr" rotWithShape="0">
                <a:srgbClr val="000000">
                  <a:alpha val="63000"/>
                </a:srgbClr>
              </a:outerShdw>
            </a:effectLst>
          </c:spPr>
          <c:marker>
            <c:symbol val="none"/>
          </c:marker>
          <c:val>
            <c:numRef>
              <c:f>('Mean gain'!$C$5,'Mean gain'!$C$7,'Mean gain'!$C$9,'Mean gain'!$C$11,'Mean gain'!$C$13,'Mean gain'!$C$15,'Mean gain'!$C$17,'Mean gain'!$C$19,'Mean gain'!$C$21)</c:f>
              <c:numCache>
                <c:formatCode>General</c:formatCode>
                <c:ptCount val="9"/>
                <c:pt idx="0">
                  <c:v>3173.85317713849</c:v>
                </c:pt>
                <c:pt idx="1">
                  <c:v>3173.85317713849</c:v>
                </c:pt>
                <c:pt idx="2">
                  <c:v>3173.85317713849</c:v>
                </c:pt>
                <c:pt idx="3">
                  <c:v>3173.85317713849</c:v>
                </c:pt>
                <c:pt idx="4">
                  <c:v>3173.85317713849</c:v>
                </c:pt>
                <c:pt idx="5">
                  <c:v>3173.85317713849</c:v>
                </c:pt>
                <c:pt idx="6">
                  <c:v>3173.85317713849</c:v>
                </c:pt>
                <c:pt idx="7">
                  <c:v>3173.85317713849</c:v>
                </c:pt>
                <c:pt idx="8">
                  <c:v>3173.85317713849</c:v>
                </c:pt>
              </c:numCache>
            </c:numRef>
          </c:val>
          <c:smooth val="0"/>
        </c:ser>
        <c:dLbls>
          <c:showLegendKey val="0"/>
          <c:showVal val="0"/>
          <c:showCatName val="0"/>
          <c:showSerName val="0"/>
          <c:showPercent val="0"/>
          <c:showBubbleSize val="0"/>
        </c:dLbls>
        <c:marker val="1"/>
        <c:smooth val="0"/>
        <c:axId val="1811267240"/>
        <c:axId val="-2108847272"/>
      </c:lineChart>
      <c:catAx>
        <c:axId val="1811267240"/>
        <c:scaling>
          <c:orientation val="minMax"/>
        </c:scaling>
        <c:delete val="1"/>
        <c:axPos val="b"/>
        <c:majorGridlines>
          <c:spPr>
            <a:ln w="9525" cap="flat" cmpd="sng" algn="ctr">
              <a:solidFill>
                <a:schemeClr val="bg1">
                  <a:lumMod val="65000"/>
                </a:schemeClr>
              </a:solidFill>
              <a:prstDash val="solid"/>
              <a:round/>
            </a:ln>
            <a:effectLst/>
          </c:spPr>
        </c:majorGridlines>
        <c:title>
          <c:tx>
            <c:rich>
              <a:bodyPr rot="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it-IT" sz="1800" b="1">
                    <a:solidFill>
                      <a:sysClr val="windowText" lastClr="000000"/>
                    </a:solidFill>
                  </a:rPr>
                  <a:t>Position</a:t>
                </a:r>
              </a:p>
            </c:rich>
          </c:tx>
          <c:layout>
            <c:manualLayout>
              <c:xMode val="edge"/>
              <c:yMode val="edge"/>
              <c:x val="0.77051694712035"/>
              <c:y val="0.789982175050665"/>
            </c:manualLayout>
          </c:layout>
          <c:overlay val="0"/>
          <c:spPr>
            <a:noFill/>
            <a:ln>
              <a:noFill/>
            </a:ln>
            <a:effectLst/>
          </c:spPr>
        </c:title>
        <c:numFmt formatCode="General" sourceLinked="1"/>
        <c:majorTickMark val="none"/>
        <c:minorTickMark val="none"/>
        <c:tickLblPos val="low"/>
        <c:crossAx val="-2108847272"/>
        <c:crossesAt val="0.0"/>
        <c:auto val="1"/>
        <c:lblAlgn val="ctr"/>
        <c:lblOffset val="100"/>
        <c:noMultiLvlLbl val="0"/>
      </c:catAx>
      <c:valAx>
        <c:axId val="-2108847272"/>
        <c:scaling>
          <c:orientation val="minMax"/>
          <c:min val="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it-IT" sz="1800" b="1">
                    <a:solidFill>
                      <a:sysClr val="windowText" lastClr="000000"/>
                    </a:solidFill>
                  </a:rPr>
                  <a:t>Gain</a:t>
                </a:r>
              </a:p>
            </c:rich>
          </c:tx>
          <c:layout>
            <c:manualLayout>
              <c:xMode val="edge"/>
              <c:yMode val="edge"/>
              <c:x val="0.0"/>
              <c:y val="0.143727957199779"/>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811267240"/>
        <c:crosses val="autoZero"/>
        <c:crossBetween val="between"/>
        <c:majorUnit val="2000.0"/>
      </c:valAx>
      <c:spPr>
        <a:noFill/>
        <a:ln>
          <a:noFill/>
        </a:ln>
        <a:effectLst/>
      </c:spPr>
    </c:plotArea>
    <c:legend>
      <c:legendPos val="b"/>
      <c:layout>
        <c:manualLayout>
          <c:xMode val="edge"/>
          <c:yMode val="edge"/>
          <c:x val="0.0892536554387229"/>
          <c:y val="0.831559632211031"/>
          <c:w val="0.651650713454238"/>
          <c:h val="0.117056010008417"/>
        </c:manualLayout>
      </c:layout>
      <c:overlay val="0"/>
      <c:spPr>
        <a:solidFill>
          <a:schemeClr val="bg1"/>
        </a:solidFill>
        <a:ln>
          <a:solidFill>
            <a:schemeClr val="tx1">
              <a:lumMod val="65000"/>
              <a:lumOff val="35000"/>
            </a:schemeClr>
          </a:solid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12700">
      <a:solidFill>
        <a:schemeClr val="tx1"/>
      </a:solidFill>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8F4CE49-EDDC-0849-9F57-074B797E6A80}" type="datetimeFigureOut">
              <a:rPr lang="en-US" smtClean="0"/>
              <a:t>12/6/16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F81212CC-0751-F049-8EC2-4767CDE6DB7B}" type="slidenum">
              <a:rPr lang="en-US" smtClean="0"/>
              <a:t>‹#›</a:t>
            </a:fld>
            <a:endParaRPr lang="en-US"/>
          </a:p>
        </p:txBody>
      </p:sp>
    </p:spTree>
    <p:extLst>
      <p:ext uri="{BB962C8B-B14F-4D97-AF65-F5344CB8AC3E}">
        <p14:creationId xmlns:p14="http://schemas.microsoft.com/office/powerpoint/2010/main" val="2958902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1401B72-3FC0-418E-B5E0-63B9E6AF4D52}" type="slidenum">
              <a:rPr lang="en-GB" smtClean="0"/>
              <a:t>18</a:t>
            </a:fld>
            <a:endParaRPr lang="en-GB"/>
          </a:p>
        </p:txBody>
      </p:sp>
    </p:spTree>
    <p:extLst>
      <p:ext uri="{BB962C8B-B14F-4D97-AF65-F5344CB8AC3E}">
        <p14:creationId xmlns:p14="http://schemas.microsoft.com/office/powerpoint/2010/main" val="566472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12/6/16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12/6/16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12/6/16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12/6/16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12/6/16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12/6/16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12/6/16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12/6/16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12/6/16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12/6/16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12/6/16</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12/6/16</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16.emf"/><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png"/><Relationship Id="rId8" Type="http://schemas.openxmlformats.org/officeDocument/2006/relationships/image" Target="../media/image27.png"/><Relationship Id="rId9" Type="http://schemas.openxmlformats.org/officeDocument/2006/relationships/image" Target="../media/image28.png"/><Relationship Id="rId10"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eg"/><Relationship Id="rId3" Type="http://schemas.openxmlformats.org/officeDocument/2006/relationships/image" Target="../media/image3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5" Type="http://schemas.openxmlformats.org/officeDocument/2006/relationships/image" Target="../media/image36.emf"/><Relationship Id="rId6" Type="http://schemas.openxmlformats.org/officeDocument/2006/relationships/image" Target="../media/image37.emf"/><Relationship Id="rId7" Type="http://schemas.openxmlformats.org/officeDocument/2006/relationships/image" Target="../media/image38.emf"/><Relationship Id="rId1" Type="http://schemas.openxmlformats.org/officeDocument/2006/relationships/slideLayout" Target="../slideLayouts/slideLayout2.xml"/><Relationship Id="rId2" Type="http://schemas.openxmlformats.org/officeDocument/2006/relationships/image" Target="../media/image33.emf"/></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emf"/><Relationship Id="rId1" Type="http://schemas.openxmlformats.org/officeDocument/2006/relationships/slideLayout" Target="../slideLayouts/slideLayout2.xml"/><Relationship Id="rId2" Type="http://schemas.openxmlformats.org/officeDocument/2006/relationships/image" Target="../media/image3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45.emf"/><Relationship Id="rId4" Type="http://schemas.openxmlformats.org/officeDocument/2006/relationships/image" Target="../media/image46.emf"/><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48.emf"/><Relationship Id="rId4" Type="http://schemas.openxmlformats.org/officeDocument/2006/relationships/image" Target="../media/image49.emf"/><Relationship Id="rId5" Type="http://schemas.openxmlformats.org/officeDocument/2006/relationships/image" Target="../media/image50.emf"/><Relationship Id="rId1" Type="http://schemas.openxmlformats.org/officeDocument/2006/relationships/slideLayout" Target="../slideLayouts/slideLayout2.xml"/><Relationship Id="rId2" Type="http://schemas.openxmlformats.org/officeDocument/2006/relationships/image" Target="../media/image47.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jpeg"/><Relationship Id="rId3" Type="http://schemas.openxmlformats.org/officeDocument/2006/relationships/image" Target="../media/image55.jpeg"/></Relationships>
</file>

<file path=ppt/slides/_rels/slide34.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58.jpeg"/><Relationship Id="rId5" Type="http://schemas.openxmlformats.org/officeDocument/2006/relationships/image" Target="../media/image59.jpeg"/><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 Id="rId3" Type="http://schemas.openxmlformats.org/officeDocument/2006/relationships/image" Target="../media/image6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png"/><Relationship Id="rId3" Type="http://schemas.openxmlformats.org/officeDocument/2006/relationships/image" Target="../media/image6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jpeg"/><Relationship Id="rId3" Type="http://schemas.openxmlformats.org/officeDocument/2006/relationships/image" Target="../media/image66.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emf"/><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 Id="rId3" Type="http://schemas.openxmlformats.org/officeDocument/2006/relationships/image" Target="../media/image7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 Id="rId3" Type="http://schemas.openxmlformats.org/officeDocument/2006/relationships/image" Target="../media/image7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png"/><Relationship Id="rId3" Type="http://schemas.openxmlformats.org/officeDocument/2006/relationships/image" Target="../media/image7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1.png"/><Relationship Id="rId3" Type="http://schemas.openxmlformats.org/officeDocument/2006/relationships/image" Target="../media/image82.png"/></Relationships>
</file>

<file path=ppt/slides/_rels/slide57.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image" Target="../media/image83.jpeg"/><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 Id="rId3" Type="http://schemas.openxmlformats.org/officeDocument/2006/relationships/image" Target="../media/image84.emf"/></Relationships>
</file>

<file path=ppt/slides/_rels/slide59.xml.rels><?xml version="1.0" encoding="UTF-8" standalone="yes"?>
<Relationships xmlns="http://schemas.openxmlformats.org/package/2006/relationships"><Relationship Id="rId3" Type="http://schemas.openxmlformats.org/officeDocument/2006/relationships/image" Target="../media/image86.emf"/><Relationship Id="rId4" Type="http://schemas.openxmlformats.org/officeDocument/2006/relationships/image" Target="../media/image87.png"/><Relationship Id="rId1" Type="http://schemas.openxmlformats.org/officeDocument/2006/relationships/slideLayout" Target="../slideLayouts/slideLayout2.xml"/><Relationship Id="rId2" Type="http://schemas.openxmlformats.org/officeDocument/2006/relationships/image" Target="../media/image8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e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rxiv.org/abs/1503.05330" TargetMode="External"/><Relationship Id="rId3" Type="http://schemas.openxmlformats.org/officeDocument/2006/relationships/image" Target="../media/image8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9.png"/><Relationship Id="rId3" Type="http://schemas.openxmlformats.org/officeDocument/2006/relationships/image" Target="../media/image9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emf"/><Relationship Id="rId5" Type="http://schemas.openxmlformats.org/officeDocument/2006/relationships/image" Target="../media/image94.emf"/><Relationship Id="rId1" Type="http://schemas.openxmlformats.org/officeDocument/2006/relationships/slideLayout" Target="../slideLayouts/slideLayout2.xml"/><Relationship Id="rId2" Type="http://schemas.openxmlformats.org/officeDocument/2006/relationships/image" Target="../media/image91.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5.png"/></Relationships>
</file>

<file path=ppt/slides/_rels/slide68.xml.rels><?xml version="1.0" encoding="UTF-8" standalone="yes"?>
<Relationships xmlns="http://schemas.openxmlformats.org/package/2006/relationships"><Relationship Id="rId3" Type="http://schemas.openxmlformats.org/officeDocument/2006/relationships/image" Target="../media/image97.emf"/><Relationship Id="rId4" Type="http://schemas.openxmlformats.org/officeDocument/2006/relationships/image" Target="../media/image98.emf"/><Relationship Id="rId1" Type="http://schemas.openxmlformats.org/officeDocument/2006/relationships/slideLayout" Target="../slideLayouts/slideLayout2.xml"/><Relationship Id="rId2" Type="http://schemas.openxmlformats.org/officeDocument/2006/relationships/image" Target="../media/image96.e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9.emf"/><Relationship Id="rId3" Type="http://schemas.openxmlformats.org/officeDocument/2006/relationships/image" Target="../media/image100.emf"/></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emf"/><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emf"/><Relationship Id="rId3" Type="http://schemas.openxmlformats.org/officeDocument/2006/relationships/image" Target="../media/image102.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png"/><Relationship Id="rId3" Type="http://schemas.openxmlformats.org/officeDocument/2006/relationships/image" Target="../media/image104.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5.png"/><Relationship Id="rId3" Type="http://schemas.openxmlformats.org/officeDocument/2006/relationships/image" Target="../media/image106.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7.emf"/><Relationship Id="rId3" Type="http://schemas.openxmlformats.org/officeDocument/2006/relationships/image" Target="../media/image108.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7.emf"/><Relationship Id="rId3" Type="http://schemas.openxmlformats.org/officeDocument/2006/relationships/image" Target="../media/image109.jpeg"/></Relationships>
</file>

<file path=ppt/slides/_rels/slide79.xml.rels><?xml version="1.0" encoding="UTF-8" standalone="yes"?>
<Relationships xmlns="http://schemas.openxmlformats.org/package/2006/relationships"><Relationship Id="rId3" Type="http://schemas.openxmlformats.org/officeDocument/2006/relationships/image" Target="../media/image111.png"/><Relationship Id="rId4" Type="http://schemas.openxmlformats.org/officeDocument/2006/relationships/image" Target="../media/image112.png"/><Relationship Id="rId5" Type="http://schemas.openxmlformats.org/officeDocument/2006/relationships/image" Target="../media/image113.png"/><Relationship Id="rId6" Type="http://schemas.openxmlformats.org/officeDocument/2006/relationships/image" Target="../media/image114.jpeg"/><Relationship Id="rId7" Type="http://schemas.openxmlformats.org/officeDocument/2006/relationships/image" Target="../media/image115.gif"/><Relationship Id="rId1" Type="http://schemas.openxmlformats.org/officeDocument/2006/relationships/slideLayout" Target="../slideLayouts/slideLayout2.xml"/><Relationship Id="rId2" Type="http://schemas.openxmlformats.org/officeDocument/2006/relationships/image" Target="../media/image110.pn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emf"/><Relationship Id="rId5" Type="http://schemas.openxmlformats.org/officeDocument/2006/relationships/image" Target="../media/image10.emf"/><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49945"/>
            <a:ext cx="7543800" cy="1406490"/>
          </a:xfrm>
        </p:spPr>
        <p:txBody>
          <a:bodyPr/>
          <a:lstStyle/>
          <a:p>
            <a:r>
              <a:rPr lang="en-US" sz="4400" dirty="0"/>
              <a:t>Overview of the GE2/1 &amp; ME0 Chamber R&amp;D </a:t>
            </a:r>
          </a:p>
        </p:txBody>
      </p:sp>
      <p:sp>
        <p:nvSpPr>
          <p:cNvPr id="3" name="Subtitle 2"/>
          <p:cNvSpPr>
            <a:spLocks noGrp="1"/>
          </p:cNvSpPr>
          <p:nvPr>
            <p:ph type="subTitle" idx="1"/>
          </p:nvPr>
        </p:nvSpPr>
        <p:spPr>
          <a:xfrm>
            <a:off x="685800" y="3256434"/>
            <a:ext cx="7316395" cy="2652422"/>
          </a:xfrm>
        </p:spPr>
        <p:txBody>
          <a:bodyPr>
            <a:normAutofit fontScale="77500" lnSpcReduction="20000"/>
          </a:bodyPr>
          <a:lstStyle/>
          <a:p>
            <a:r>
              <a:rPr lang="en-US" sz="2800" dirty="0" smtClean="0"/>
              <a:t>Production plans</a:t>
            </a:r>
            <a:r>
              <a:rPr lang="en-US" sz="2800" dirty="0"/>
              <a:t>, </a:t>
            </a:r>
            <a:r>
              <a:rPr lang="en-US" sz="2800" dirty="0" smtClean="0"/>
              <a:t>synergies </a:t>
            </a:r>
            <a:r>
              <a:rPr lang="en-US" sz="2800" dirty="0"/>
              <a:t>and Lessons Learnt from GE1/1 </a:t>
            </a:r>
            <a:r>
              <a:rPr lang="en-US" sz="2800" dirty="0" smtClean="0"/>
              <a:t>project</a:t>
            </a:r>
          </a:p>
          <a:p>
            <a:endParaRPr lang="en-US" sz="2800" dirty="0"/>
          </a:p>
          <a:p>
            <a:endParaRPr lang="en-US" dirty="0"/>
          </a:p>
          <a:p>
            <a:r>
              <a:rPr lang="en-US" b="1" dirty="0" smtClean="0"/>
              <a:t>Michele Bianco </a:t>
            </a:r>
            <a:r>
              <a:rPr lang="en-US" dirty="0" smtClean="0"/>
              <a:t>(CERN) on behalf of CMS  GEM group</a:t>
            </a:r>
          </a:p>
          <a:p>
            <a:endParaRPr lang="en-US" dirty="0"/>
          </a:p>
          <a:p>
            <a:endParaRPr lang="en-US" dirty="0" smtClean="0"/>
          </a:p>
          <a:p>
            <a:r>
              <a:rPr lang="en-US" dirty="0" smtClean="0"/>
              <a:t>Many thanks to: </a:t>
            </a:r>
            <a:r>
              <a:rPr lang="en-US" b="1" dirty="0" err="1" smtClean="0"/>
              <a:t>A.Sharma</a:t>
            </a:r>
            <a:r>
              <a:rPr lang="en-US" b="1" dirty="0" smtClean="0"/>
              <a:t>, R. </a:t>
            </a:r>
            <a:r>
              <a:rPr lang="en-US" b="1" dirty="0" smtClean="0"/>
              <a:t>De Oliveira, A. </a:t>
            </a:r>
            <a:r>
              <a:rPr lang="en-US" b="1" dirty="0" err="1" smtClean="0"/>
              <a:t>Conde</a:t>
            </a:r>
            <a:r>
              <a:rPr lang="en-US" b="1" dirty="0" smtClean="0"/>
              <a:t>, S. </a:t>
            </a:r>
            <a:r>
              <a:rPr lang="en-US" b="1" dirty="0" err="1" smtClean="0"/>
              <a:t>Brachet</a:t>
            </a:r>
            <a:r>
              <a:rPr lang="en-US" b="1" dirty="0" smtClean="0"/>
              <a:t>, A. </a:t>
            </a:r>
            <a:r>
              <a:rPr lang="en-US" b="1" dirty="0" err="1" smtClean="0"/>
              <a:t>Goldames</a:t>
            </a:r>
            <a:r>
              <a:rPr lang="en-US" b="1" dirty="0" smtClean="0"/>
              <a:t> Perez, M. Abbas, P. </a:t>
            </a:r>
            <a:r>
              <a:rPr lang="en-US" b="1" dirty="0" err="1" smtClean="0"/>
              <a:t>Aspel</a:t>
            </a:r>
            <a:r>
              <a:rPr lang="en-US" b="1" dirty="0" smtClean="0"/>
              <a:t>, G. De </a:t>
            </a:r>
            <a:r>
              <a:rPr lang="en-US" b="1" dirty="0" err="1" smtClean="0"/>
              <a:t>Lentdecker</a:t>
            </a:r>
            <a:r>
              <a:rPr lang="en-US" b="1" dirty="0" smtClean="0"/>
              <a:t>, P. </a:t>
            </a:r>
            <a:r>
              <a:rPr lang="en-US" b="1" dirty="0" err="1" smtClean="0"/>
              <a:t>Vitulo</a:t>
            </a:r>
            <a:r>
              <a:rPr lang="en-US" b="1" dirty="0" smtClean="0"/>
              <a:t>, L. </a:t>
            </a:r>
            <a:r>
              <a:rPr lang="en-US" b="1" dirty="0" err="1" smtClean="0"/>
              <a:t>Benussi</a:t>
            </a:r>
            <a:r>
              <a:rPr lang="en-US" b="1" dirty="0" smtClean="0"/>
              <a:t>, M. Maggi, I. </a:t>
            </a:r>
            <a:r>
              <a:rPr lang="en-US" b="1" dirty="0" err="1" smtClean="0"/>
              <a:t>Vai</a:t>
            </a:r>
            <a:r>
              <a:rPr lang="en-US" b="1" dirty="0" smtClean="0"/>
              <a:t>, J. A. Merlin, B. L. </a:t>
            </a:r>
            <a:r>
              <a:rPr lang="en-US" b="1" dirty="0" err="1" smtClean="0"/>
              <a:t>Dorney</a:t>
            </a:r>
            <a:r>
              <a:rPr lang="en-US" b="1" smtClean="0"/>
              <a:t>, </a:t>
            </a:r>
            <a:r>
              <a:rPr lang="en-US" b="1" dirty="0" smtClean="0"/>
              <a:t>…..</a:t>
            </a:r>
            <a:endParaRPr lang="en-US" b="1" dirty="0"/>
          </a:p>
        </p:txBody>
      </p:sp>
    </p:spTree>
    <p:extLst>
      <p:ext uri="{BB962C8B-B14F-4D97-AF65-F5344CB8AC3E}">
        <p14:creationId xmlns:p14="http://schemas.microsoft.com/office/powerpoint/2010/main" val="242062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6-03-23 at 4.33.36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75734" y="553769"/>
            <a:ext cx="6415682" cy="5854418"/>
          </a:xfrm>
          <a:prstGeom prst="rect">
            <a:avLst/>
          </a:prstGeom>
        </p:spPr>
      </p:pic>
    </p:spTree>
    <p:extLst>
      <p:ext uri="{BB962C8B-B14F-4D97-AF65-F5344CB8AC3E}">
        <p14:creationId xmlns:p14="http://schemas.microsoft.com/office/powerpoint/2010/main" val="2795608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7620000" cy="1143000"/>
          </a:xfrm>
        </p:spPr>
        <p:txBody>
          <a:bodyPr/>
          <a:lstStyle/>
          <a:p>
            <a:r>
              <a:rPr lang="en-US" sz="3600" dirty="0" smtClean="0"/>
              <a:t>GE2/1  20 deg. 4 horizontal  modules</a:t>
            </a:r>
            <a:endParaRPr lang="en-US" sz="3600" dirty="0"/>
          </a:p>
        </p:txBody>
      </p:sp>
      <p:sp>
        <p:nvSpPr>
          <p:cNvPr id="5" name="TextBox 4"/>
          <p:cNvSpPr txBox="1"/>
          <p:nvPr/>
        </p:nvSpPr>
        <p:spPr>
          <a:xfrm>
            <a:off x="317488" y="1138692"/>
            <a:ext cx="4358490" cy="5293757"/>
          </a:xfrm>
          <a:prstGeom prst="rect">
            <a:avLst/>
          </a:prstGeom>
          <a:noFill/>
        </p:spPr>
        <p:txBody>
          <a:bodyPr wrap="square" rtlCol="0">
            <a:spAutoFit/>
          </a:bodyPr>
          <a:lstStyle/>
          <a:p>
            <a:pPr marL="285750" indent="-285750">
              <a:buFont typeface="Arial"/>
              <a:buChar char="•"/>
            </a:pPr>
            <a:r>
              <a:rPr lang="en-US" dirty="0" smtClean="0"/>
              <a:t>GE2/1 chamber </a:t>
            </a:r>
            <a:r>
              <a:rPr lang="en-US" b="1" dirty="0" smtClean="0">
                <a:solidFill>
                  <a:srgbClr val="800000"/>
                </a:solidFill>
              </a:rPr>
              <a:t>segmented in 4 </a:t>
            </a:r>
            <a:r>
              <a:rPr lang="en-US" dirty="0" smtClean="0"/>
              <a:t>horizontal </a:t>
            </a:r>
            <a:r>
              <a:rPr lang="en-US" b="1" dirty="0" smtClean="0">
                <a:solidFill>
                  <a:srgbClr val="800000"/>
                </a:solidFill>
              </a:rPr>
              <a:t>modules</a:t>
            </a:r>
          </a:p>
          <a:p>
            <a:pPr marL="285750" indent="-285750">
              <a:buFont typeface="Arial"/>
              <a:buChar char="•"/>
            </a:pPr>
            <a:endParaRPr lang="en-US" sz="400" dirty="0" smtClean="0"/>
          </a:p>
          <a:p>
            <a:pPr marL="285750" indent="-285750">
              <a:buFont typeface="Arial"/>
              <a:buChar char="•"/>
            </a:pPr>
            <a:r>
              <a:rPr lang="en-US" b="1" dirty="0" smtClean="0">
                <a:solidFill>
                  <a:srgbClr val="0000FF"/>
                </a:solidFill>
              </a:rPr>
              <a:t>Max PCB size </a:t>
            </a:r>
            <a:r>
              <a:rPr lang="en-US" dirty="0" smtClean="0"/>
              <a:t>about </a:t>
            </a:r>
            <a:r>
              <a:rPr lang="en-US" b="1" dirty="0" smtClean="0">
                <a:solidFill>
                  <a:srgbClr val="0000FF"/>
                </a:solidFill>
              </a:rPr>
              <a:t>1200 mm X 600 mm </a:t>
            </a:r>
            <a:r>
              <a:rPr lang="en-US" dirty="0" smtClean="0"/>
              <a:t>(M4) </a:t>
            </a:r>
            <a:endParaRPr lang="en-US" dirty="0"/>
          </a:p>
          <a:p>
            <a:pPr marL="285750" indent="-285750">
              <a:buFont typeface="Arial"/>
              <a:buChar char="•"/>
            </a:pPr>
            <a:endParaRPr lang="en-US" sz="800" dirty="0" smtClean="0"/>
          </a:p>
          <a:p>
            <a:pPr marL="285750" indent="-285750">
              <a:buFont typeface="Arial"/>
              <a:buChar char="•"/>
            </a:pPr>
            <a:r>
              <a:rPr lang="en-US" dirty="0" smtClean="0"/>
              <a:t>M4 </a:t>
            </a:r>
            <a:r>
              <a:rPr lang="en-US" b="1" dirty="0" smtClean="0">
                <a:solidFill>
                  <a:srgbClr val="800000"/>
                </a:solidFill>
              </a:rPr>
              <a:t>size comparable with GE1/1 </a:t>
            </a:r>
            <a:r>
              <a:rPr lang="en-US" dirty="0" smtClean="0"/>
              <a:t>Long chambers possible to fit in to the actual copper box</a:t>
            </a:r>
          </a:p>
          <a:p>
            <a:pPr marL="285750" indent="-285750">
              <a:buFont typeface="Arial"/>
              <a:buChar char="•"/>
            </a:pPr>
            <a:endParaRPr lang="en-US" sz="400" dirty="0" smtClean="0"/>
          </a:p>
          <a:p>
            <a:pPr marL="285750" indent="-285750">
              <a:buFont typeface="Arial"/>
              <a:buChar char="•"/>
            </a:pPr>
            <a:r>
              <a:rPr lang="en-US" dirty="0" smtClean="0"/>
              <a:t>All detectors </a:t>
            </a:r>
            <a:r>
              <a:rPr lang="en-US" b="1" dirty="0" smtClean="0">
                <a:solidFill>
                  <a:srgbClr val="0000FF"/>
                </a:solidFill>
              </a:rPr>
              <a:t>components available</a:t>
            </a:r>
            <a:r>
              <a:rPr lang="en-US" b="1" dirty="0" smtClean="0">
                <a:solidFill>
                  <a:srgbClr val="800000"/>
                </a:solidFill>
              </a:rPr>
              <a:t> </a:t>
            </a:r>
            <a:r>
              <a:rPr lang="en-US" dirty="0" smtClean="0"/>
              <a:t>on the “Market”</a:t>
            </a:r>
          </a:p>
          <a:p>
            <a:pPr marL="285750" indent="-285750">
              <a:buFont typeface="Arial"/>
              <a:buChar char="•"/>
            </a:pPr>
            <a:endParaRPr lang="en-US" sz="400" dirty="0" smtClean="0"/>
          </a:p>
          <a:p>
            <a:pPr marL="285750" indent="-285750">
              <a:buFont typeface="Arial"/>
              <a:buChar char="•"/>
            </a:pPr>
            <a:endParaRPr lang="en-US" sz="400" b="1" dirty="0">
              <a:solidFill>
                <a:srgbClr val="800000"/>
              </a:solidFill>
            </a:endParaRPr>
          </a:p>
          <a:p>
            <a:pPr marL="285750" indent="-285750">
              <a:buFont typeface="Arial"/>
              <a:buChar char="•"/>
            </a:pPr>
            <a:r>
              <a:rPr lang="en-US" dirty="0" smtClean="0">
                <a:solidFill>
                  <a:srgbClr val="2F2B20"/>
                </a:solidFill>
              </a:rPr>
              <a:t>Chambers coupled together trough external metallic profiles</a:t>
            </a:r>
          </a:p>
          <a:p>
            <a:endParaRPr lang="en-US" sz="400" b="1" dirty="0">
              <a:solidFill>
                <a:srgbClr val="800000"/>
              </a:solidFill>
            </a:endParaRPr>
          </a:p>
          <a:p>
            <a:pPr marL="285750" indent="-285750">
              <a:buFont typeface="Arial"/>
              <a:buChar char="•"/>
            </a:pPr>
            <a:r>
              <a:rPr lang="en-US" b="1" dirty="0" smtClean="0">
                <a:solidFill>
                  <a:srgbClr val="800000"/>
                </a:solidFill>
              </a:rPr>
              <a:t>Dead area </a:t>
            </a:r>
            <a:r>
              <a:rPr lang="en-US" dirty="0" smtClean="0">
                <a:solidFill>
                  <a:srgbClr val="2F2B20"/>
                </a:solidFill>
              </a:rPr>
              <a:t>between chambers limited to </a:t>
            </a:r>
            <a:r>
              <a:rPr lang="en-US" b="1" dirty="0" smtClean="0">
                <a:solidFill>
                  <a:srgbClr val="800000"/>
                </a:solidFill>
              </a:rPr>
              <a:t>35.5 mm  ( staggered second chamber to eliminate dead area)</a:t>
            </a:r>
            <a:endParaRPr lang="en-US" dirty="0" smtClean="0">
              <a:solidFill>
                <a:srgbClr val="2F2B20"/>
              </a:solidFill>
            </a:endParaRPr>
          </a:p>
          <a:p>
            <a:endParaRPr lang="en-US" sz="400" dirty="0" smtClean="0">
              <a:solidFill>
                <a:srgbClr val="2F2B20"/>
              </a:solidFill>
            </a:endParaRPr>
          </a:p>
          <a:p>
            <a:pPr marL="285750" indent="-285750">
              <a:buFont typeface="Arial"/>
              <a:buChar char="•"/>
            </a:pPr>
            <a:r>
              <a:rPr lang="en-US" dirty="0"/>
              <a:t>GEM </a:t>
            </a:r>
            <a:r>
              <a:rPr lang="en-US" b="1" dirty="0">
                <a:solidFill>
                  <a:srgbClr val="800000"/>
                </a:solidFill>
              </a:rPr>
              <a:t>foils production </a:t>
            </a:r>
            <a:r>
              <a:rPr lang="en-US" b="1" dirty="0" smtClean="0">
                <a:solidFill>
                  <a:srgbClr val="800000"/>
                </a:solidFill>
              </a:rPr>
              <a:t>to </a:t>
            </a:r>
            <a:r>
              <a:rPr lang="en-US" b="1" dirty="0">
                <a:solidFill>
                  <a:srgbClr val="800000"/>
                </a:solidFill>
              </a:rPr>
              <a:t>be split </a:t>
            </a:r>
            <a:r>
              <a:rPr lang="en-US" dirty="0"/>
              <a:t>between </a:t>
            </a:r>
            <a:r>
              <a:rPr lang="en-US" dirty="0" smtClean="0"/>
              <a:t>two(or more) production sites (several candidates)</a:t>
            </a:r>
            <a:endParaRPr lang="en-US" dirty="0"/>
          </a:p>
        </p:txBody>
      </p:sp>
      <p:pic>
        <p:nvPicPr>
          <p:cNvPr id="6" name="Picture 5" descr="1. Drift+alu fram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3899802" y="2193815"/>
            <a:ext cx="4953576" cy="3401223"/>
          </a:xfrm>
          <a:prstGeom prst="rect">
            <a:avLst/>
          </a:prstGeom>
        </p:spPr>
      </p:pic>
      <p:sp>
        <p:nvSpPr>
          <p:cNvPr id="20" name="TextBox 19"/>
          <p:cNvSpPr txBox="1"/>
          <p:nvPr/>
        </p:nvSpPr>
        <p:spPr>
          <a:xfrm>
            <a:off x="6162141" y="5440223"/>
            <a:ext cx="499017" cy="369332"/>
          </a:xfrm>
          <a:prstGeom prst="rect">
            <a:avLst/>
          </a:prstGeom>
          <a:noFill/>
        </p:spPr>
        <p:txBody>
          <a:bodyPr wrap="none" rtlCol="0">
            <a:spAutoFit/>
          </a:bodyPr>
          <a:lstStyle/>
          <a:p>
            <a:r>
              <a:rPr lang="en-US" b="1" dirty="0" smtClean="0">
                <a:solidFill>
                  <a:srgbClr val="FFFF00"/>
                </a:solidFill>
              </a:rPr>
              <a:t>M1</a:t>
            </a:r>
            <a:endParaRPr lang="en-US" b="1" dirty="0">
              <a:solidFill>
                <a:srgbClr val="FFFF00"/>
              </a:solidFill>
            </a:endParaRPr>
          </a:p>
        </p:txBody>
      </p:sp>
      <p:sp>
        <p:nvSpPr>
          <p:cNvPr id="21" name="TextBox 20"/>
          <p:cNvSpPr txBox="1"/>
          <p:nvPr/>
        </p:nvSpPr>
        <p:spPr>
          <a:xfrm>
            <a:off x="6162141" y="4192884"/>
            <a:ext cx="505267" cy="369332"/>
          </a:xfrm>
          <a:prstGeom prst="rect">
            <a:avLst/>
          </a:prstGeom>
          <a:noFill/>
        </p:spPr>
        <p:txBody>
          <a:bodyPr wrap="none" rtlCol="0">
            <a:spAutoFit/>
          </a:bodyPr>
          <a:lstStyle/>
          <a:p>
            <a:r>
              <a:rPr lang="en-US" b="1" dirty="0" smtClean="0">
                <a:solidFill>
                  <a:srgbClr val="FFFF00"/>
                </a:solidFill>
              </a:rPr>
              <a:t>M2</a:t>
            </a:r>
            <a:endParaRPr lang="en-US" b="1" dirty="0">
              <a:solidFill>
                <a:srgbClr val="FFFF00"/>
              </a:solidFill>
            </a:endParaRPr>
          </a:p>
        </p:txBody>
      </p:sp>
      <p:sp>
        <p:nvSpPr>
          <p:cNvPr id="22" name="TextBox 21"/>
          <p:cNvSpPr txBox="1"/>
          <p:nvPr/>
        </p:nvSpPr>
        <p:spPr>
          <a:xfrm>
            <a:off x="6162141" y="3147573"/>
            <a:ext cx="505267" cy="369332"/>
          </a:xfrm>
          <a:prstGeom prst="rect">
            <a:avLst/>
          </a:prstGeom>
          <a:noFill/>
        </p:spPr>
        <p:txBody>
          <a:bodyPr wrap="none" rtlCol="0">
            <a:spAutoFit/>
          </a:bodyPr>
          <a:lstStyle/>
          <a:p>
            <a:r>
              <a:rPr lang="en-US" b="1" dirty="0" smtClean="0">
                <a:solidFill>
                  <a:srgbClr val="FFFF00"/>
                </a:solidFill>
              </a:rPr>
              <a:t>M3</a:t>
            </a:r>
            <a:endParaRPr lang="en-US" b="1" dirty="0">
              <a:solidFill>
                <a:srgbClr val="FFFF00"/>
              </a:solidFill>
            </a:endParaRPr>
          </a:p>
        </p:txBody>
      </p:sp>
      <p:sp>
        <p:nvSpPr>
          <p:cNvPr id="23" name="TextBox 22"/>
          <p:cNvSpPr txBox="1"/>
          <p:nvPr/>
        </p:nvSpPr>
        <p:spPr>
          <a:xfrm>
            <a:off x="6176572" y="1946934"/>
            <a:ext cx="499017" cy="369332"/>
          </a:xfrm>
          <a:prstGeom prst="rect">
            <a:avLst/>
          </a:prstGeom>
          <a:noFill/>
        </p:spPr>
        <p:txBody>
          <a:bodyPr wrap="none" rtlCol="0">
            <a:spAutoFit/>
          </a:bodyPr>
          <a:lstStyle/>
          <a:p>
            <a:r>
              <a:rPr lang="en-US" b="1" dirty="0" smtClean="0">
                <a:solidFill>
                  <a:srgbClr val="FFFF00"/>
                </a:solidFill>
              </a:rPr>
              <a:t>M4</a:t>
            </a:r>
            <a:endParaRPr lang="en-US" b="1" dirty="0">
              <a:solidFill>
                <a:srgbClr val="FFFF00"/>
              </a:solidFill>
            </a:endParaRPr>
          </a:p>
        </p:txBody>
      </p:sp>
      <p:cxnSp>
        <p:nvCxnSpPr>
          <p:cNvPr id="17" name="Straight Arrow Connector 16"/>
          <p:cNvCxnSpPr/>
          <p:nvPr/>
        </p:nvCxnSpPr>
        <p:spPr>
          <a:xfrm flipV="1">
            <a:off x="4840111" y="1416692"/>
            <a:ext cx="3052422" cy="946"/>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937227" y="1078733"/>
            <a:ext cx="1073619" cy="369332"/>
          </a:xfrm>
          <a:prstGeom prst="rect">
            <a:avLst/>
          </a:prstGeom>
          <a:noFill/>
        </p:spPr>
        <p:txBody>
          <a:bodyPr wrap="none" rtlCol="0">
            <a:spAutoFit/>
          </a:bodyPr>
          <a:lstStyle/>
          <a:p>
            <a:r>
              <a:rPr lang="en-US" dirty="0" smtClean="0"/>
              <a:t>1178 mm</a:t>
            </a:r>
            <a:endParaRPr lang="en-US" dirty="0"/>
          </a:p>
        </p:txBody>
      </p:sp>
      <p:cxnSp>
        <p:nvCxnSpPr>
          <p:cNvPr id="34" name="Straight Arrow Connector 33"/>
          <p:cNvCxnSpPr/>
          <p:nvPr/>
        </p:nvCxnSpPr>
        <p:spPr>
          <a:xfrm>
            <a:off x="5637137" y="6248093"/>
            <a:ext cx="1503085"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5892671" y="5860773"/>
            <a:ext cx="904439" cy="369332"/>
          </a:xfrm>
          <a:prstGeom prst="rect">
            <a:avLst/>
          </a:prstGeom>
          <a:noFill/>
        </p:spPr>
        <p:txBody>
          <a:bodyPr wrap="none" rtlCol="0">
            <a:spAutoFit/>
          </a:bodyPr>
          <a:lstStyle/>
          <a:p>
            <a:r>
              <a:rPr lang="en-US" dirty="0" smtClean="0"/>
              <a:t>502mm</a:t>
            </a:r>
            <a:endParaRPr lang="en-US" dirty="0"/>
          </a:p>
        </p:txBody>
      </p:sp>
    </p:spTree>
    <p:extLst>
      <p:ext uri="{BB962C8B-B14F-4D97-AF65-F5344CB8AC3E}">
        <p14:creationId xmlns:p14="http://schemas.microsoft.com/office/powerpoint/2010/main" val="174627263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GE2/1  20 deg. </a:t>
            </a:r>
            <a:r>
              <a:rPr lang="en-US" sz="3600" dirty="0" smtClean="0"/>
              <a:t> 4 </a:t>
            </a:r>
            <a:r>
              <a:rPr lang="en-US" sz="3600" dirty="0"/>
              <a:t>horizontal  modules</a:t>
            </a:r>
          </a:p>
        </p:txBody>
      </p:sp>
      <p:grpSp>
        <p:nvGrpSpPr>
          <p:cNvPr id="29" name="Group 28"/>
          <p:cNvGrpSpPr/>
          <p:nvPr/>
        </p:nvGrpSpPr>
        <p:grpSpPr>
          <a:xfrm>
            <a:off x="464931" y="1859125"/>
            <a:ext cx="2826730" cy="4935257"/>
            <a:chOff x="429364" y="568203"/>
            <a:chExt cx="3789550" cy="5591104"/>
          </a:xfrm>
        </p:grpSpPr>
        <p:grpSp>
          <p:nvGrpSpPr>
            <p:cNvPr id="31" name="Group 30"/>
            <p:cNvGrpSpPr/>
            <p:nvPr/>
          </p:nvGrpSpPr>
          <p:grpSpPr>
            <a:xfrm>
              <a:off x="1020851" y="568203"/>
              <a:ext cx="2671838" cy="5591104"/>
              <a:chOff x="605684" y="1771399"/>
              <a:chExt cx="2585763" cy="4020244"/>
            </a:xfrm>
            <a:scene3d>
              <a:camera prst="orthographicFront">
                <a:rot lat="240000" lon="2460000" rev="60000"/>
              </a:camera>
              <a:lightRig rig="threePt" dir="t"/>
            </a:scene3d>
          </p:grpSpPr>
          <p:grpSp>
            <p:nvGrpSpPr>
              <p:cNvPr id="59" name="Group 58"/>
              <p:cNvGrpSpPr/>
              <p:nvPr/>
            </p:nvGrpSpPr>
            <p:grpSpPr>
              <a:xfrm>
                <a:off x="1844889" y="1943042"/>
                <a:ext cx="1346558" cy="3848601"/>
                <a:chOff x="481695" y="1800732"/>
                <a:chExt cx="1346558" cy="3848601"/>
              </a:xfrm>
              <a:effectLst/>
            </p:grpSpPr>
            <p:cxnSp>
              <p:nvCxnSpPr>
                <p:cNvPr id="76" name="Straight Connector 75"/>
                <p:cNvCxnSpPr/>
                <p:nvPr/>
              </p:nvCxnSpPr>
              <p:spPr>
                <a:xfrm>
                  <a:off x="481695" y="2877605"/>
                  <a:ext cx="166999" cy="270324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a:off x="710731" y="2942413"/>
                  <a:ext cx="166998" cy="270692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481695" y="2877605"/>
                  <a:ext cx="229036" cy="6480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648694" y="5580851"/>
                  <a:ext cx="229035" cy="6848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flipV="1">
                  <a:off x="710731" y="1872232"/>
                  <a:ext cx="1106574" cy="1070181"/>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flipV="1">
                  <a:off x="503591" y="1807423"/>
                  <a:ext cx="1106574" cy="1070181"/>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1599217" y="1800732"/>
                  <a:ext cx="229036" cy="6480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flipH="1">
                  <a:off x="1466981" y="1872232"/>
                  <a:ext cx="350324" cy="3207971"/>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flipV="1">
                  <a:off x="877729" y="5080203"/>
                  <a:ext cx="589252" cy="56913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530086" y="3613076"/>
                  <a:ext cx="218088" cy="6569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571411" y="4286739"/>
                  <a:ext cx="218088" cy="6569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a:off x="605012" y="4940432"/>
                  <a:ext cx="218088" cy="6569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flipV="1">
                  <a:off x="748174" y="2770770"/>
                  <a:ext cx="992498" cy="907999"/>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flipV="1">
                  <a:off x="789499" y="3553390"/>
                  <a:ext cx="854025" cy="81428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flipV="1">
                  <a:off x="827947" y="4286739"/>
                  <a:ext cx="735130" cy="726035"/>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60" name="Group 59"/>
              <p:cNvGrpSpPr/>
              <p:nvPr/>
            </p:nvGrpSpPr>
            <p:grpSpPr>
              <a:xfrm>
                <a:off x="605684" y="1771399"/>
                <a:ext cx="1346558" cy="3848601"/>
                <a:chOff x="481695" y="1800732"/>
                <a:chExt cx="1346558" cy="3848601"/>
              </a:xfrm>
              <a:effectLst/>
            </p:grpSpPr>
            <p:cxnSp>
              <p:nvCxnSpPr>
                <p:cNvPr id="61" name="Straight Connector 60"/>
                <p:cNvCxnSpPr/>
                <p:nvPr/>
              </p:nvCxnSpPr>
              <p:spPr>
                <a:xfrm>
                  <a:off x="481695" y="2877605"/>
                  <a:ext cx="166999" cy="2703246"/>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710731" y="2942413"/>
                  <a:ext cx="166998" cy="270692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481695" y="2877605"/>
                  <a:ext cx="229036" cy="6480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648694" y="5580851"/>
                  <a:ext cx="229035" cy="6848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V="1">
                  <a:off x="710731" y="1872232"/>
                  <a:ext cx="1106574" cy="1070181"/>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V="1">
                  <a:off x="503591" y="1807423"/>
                  <a:ext cx="1106574" cy="1070181"/>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1599217" y="1800732"/>
                  <a:ext cx="229036" cy="6480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H="1">
                  <a:off x="1466981" y="1872232"/>
                  <a:ext cx="350324" cy="3207971"/>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877729" y="5080203"/>
                  <a:ext cx="589252" cy="56913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536436" y="3685857"/>
                  <a:ext cx="218088" cy="6569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571411" y="4391699"/>
                  <a:ext cx="218088" cy="6569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611362" y="4992912"/>
                  <a:ext cx="218088" cy="6569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flipV="1">
                  <a:off x="757546" y="2877604"/>
                  <a:ext cx="963354" cy="881085"/>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flipV="1">
                  <a:off x="789499" y="3664708"/>
                  <a:ext cx="845462" cy="788688"/>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flipV="1">
                  <a:off x="838442" y="4353683"/>
                  <a:ext cx="707619" cy="70328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grpSp>
        </p:grpSp>
        <p:cxnSp>
          <p:nvCxnSpPr>
            <p:cNvPr id="33" name="Straight Arrow Connector 32"/>
            <p:cNvCxnSpPr/>
            <p:nvPr/>
          </p:nvCxnSpPr>
          <p:spPr>
            <a:xfrm flipH="1" flipV="1">
              <a:off x="3585484" y="906352"/>
              <a:ext cx="33418" cy="4461445"/>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3776234" y="4612383"/>
              <a:ext cx="438642" cy="461665"/>
            </a:xfrm>
            <a:prstGeom prst="rect">
              <a:avLst/>
            </a:prstGeom>
            <a:noFill/>
          </p:spPr>
          <p:txBody>
            <a:bodyPr wrap="none" rtlCol="0">
              <a:spAutoFit/>
            </a:bodyPr>
            <a:lstStyle/>
            <a:p>
              <a:r>
                <a:rPr lang="en-US" sz="2400" dirty="0"/>
                <a:t>Y</a:t>
              </a:r>
              <a:r>
                <a:rPr lang="en-US" sz="2400" baseline="-25000" dirty="0" smtClean="0"/>
                <a:t>1</a:t>
              </a:r>
              <a:endParaRPr lang="en-US" sz="2400" dirty="0"/>
            </a:p>
          </p:txBody>
        </p:sp>
        <p:cxnSp>
          <p:nvCxnSpPr>
            <p:cNvPr id="37" name="Straight Connector 36"/>
            <p:cNvCxnSpPr/>
            <p:nvPr/>
          </p:nvCxnSpPr>
          <p:spPr>
            <a:xfrm>
              <a:off x="3451684" y="5367797"/>
              <a:ext cx="374677" cy="0"/>
            </a:xfrm>
            <a:prstGeom prst="line">
              <a:avLst/>
            </a:prstGeom>
            <a:ln>
              <a:solidFill>
                <a:srgbClr val="FB0C08"/>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418686" y="4376850"/>
              <a:ext cx="374677" cy="0"/>
            </a:xfrm>
            <a:prstGeom prst="line">
              <a:avLst/>
            </a:prstGeom>
            <a:ln>
              <a:solidFill>
                <a:srgbClr val="FB0C08"/>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3436994" y="3314213"/>
              <a:ext cx="374677" cy="0"/>
            </a:xfrm>
            <a:prstGeom prst="line">
              <a:avLst/>
            </a:prstGeom>
            <a:ln>
              <a:solidFill>
                <a:srgbClr val="FB0C08"/>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3405595" y="2213213"/>
              <a:ext cx="374677" cy="0"/>
            </a:xfrm>
            <a:prstGeom prst="line">
              <a:avLst/>
            </a:prstGeom>
            <a:ln>
              <a:solidFill>
                <a:srgbClr val="FB0C08"/>
              </a:solidFill>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3761544" y="3578231"/>
              <a:ext cx="438642" cy="461665"/>
            </a:xfrm>
            <a:prstGeom prst="rect">
              <a:avLst/>
            </a:prstGeom>
            <a:noFill/>
          </p:spPr>
          <p:txBody>
            <a:bodyPr wrap="none" rtlCol="0">
              <a:spAutoFit/>
            </a:bodyPr>
            <a:lstStyle/>
            <a:p>
              <a:r>
                <a:rPr lang="en-US" sz="2400" dirty="0" smtClean="0"/>
                <a:t>Y</a:t>
              </a:r>
              <a:r>
                <a:rPr lang="en-US" sz="2400" baseline="-25000" dirty="0"/>
                <a:t>2</a:t>
              </a:r>
              <a:endParaRPr lang="en-US" sz="2400" dirty="0"/>
            </a:p>
          </p:txBody>
        </p:sp>
        <p:sp>
          <p:nvSpPr>
            <p:cNvPr id="48" name="TextBox 47"/>
            <p:cNvSpPr txBox="1"/>
            <p:nvPr/>
          </p:nvSpPr>
          <p:spPr>
            <a:xfrm>
              <a:off x="3780272" y="2493943"/>
              <a:ext cx="438642" cy="461665"/>
            </a:xfrm>
            <a:prstGeom prst="rect">
              <a:avLst/>
            </a:prstGeom>
            <a:noFill/>
          </p:spPr>
          <p:txBody>
            <a:bodyPr wrap="none" rtlCol="0">
              <a:spAutoFit/>
            </a:bodyPr>
            <a:lstStyle/>
            <a:p>
              <a:r>
                <a:rPr lang="en-US" sz="2400" dirty="0" smtClean="0"/>
                <a:t>Y</a:t>
              </a:r>
              <a:r>
                <a:rPr lang="en-US" sz="2400" baseline="-25000" dirty="0"/>
                <a:t>3</a:t>
              </a:r>
              <a:endParaRPr lang="en-US" sz="2400" dirty="0"/>
            </a:p>
          </p:txBody>
        </p:sp>
        <p:sp>
          <p:nvSpPr>
            <p:cNvPr id="49" name="TextBox 48"/>
            <p:cNvSpPr txBox="1"/>
            <p:nvPr/>
          </p:nvSpPr>
          <p:spPr>
            <a:xfrm>
              <a:off x="3698746" y="1309383"/>
              <a:ext cx="441146" cy="461665"/>
            </a:xfrm>
            <a:prstGeom prst="rect">
              <a:avLst/>
            </a:prstGeom>
            <a:noFill/>
          </p:spPr>
          <p:txBody>
            <a:bodyPr wrap="none" rtlCol="0">
              <a:spAutoFit/>
            </a:bodyPr>
            <a:lstStyle/>
            <a:p>
              <a:r>
                <a:rPr lang="en-US" sz="2400" dirty="0" smtClean="0"/>
                <a:t>Y</a:t>
              </a:r>
              <a:r>
                <a:rPr lang="en-US" sz="2400" baseline="-25000" dirty="0"/>
                <a:t>4</a:t>
              </a:r>
              <a:endParaRPr lang="en-US" sz="2400" dirty="0"/>
            </a:p>
          </p:txBody>
        </p:sp>
        <p:cxnSp>
          <p:nvCxnSpPr>
            <p:cNvPr id="50" name="Straight Arrow Connector 49"/>
            <p:cNvCxnSpPr/>
            <p:nvPr/>
          </p:nvCxnSpPr>
          <p:spPr>
            <a:xfrm flipV="1">
              <a:off x="1103766" y="1905116"/>
              <a:ext cx="0" cy="3877429"/>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936548" y="5782544"/>
              <a:ext cx="374677" cy="0"/>
            </a:xfrm>
            <a:prstGeom prst="line">
              <a:avLst/>
            </a:prstGeom>
            <a:ln>
              <a:solidFill>
                <a:srgbClr val="FB0C08"/>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903550" y="4975429"/>
              <a:ext cx="374677" cy="0"/>
            </a:xfrm>
            <a:prstGeom prst="line">
              <a:avLst/>
            </a:prstGeom>
            <a:ln>
              <a:solidFill>
                <a:srgbClr val="FB0C08"/>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921858" y="4096624"/>
              <a:ext cx="374677" cy="0"/>
            </a:xfrm>
            <a:prstGeom prst="line">
              <a:avLst/>
            </a:prstGeom>
            <a:ln>
              <a:solidFill>
                <a:srgbClr val="FB0C08"/>
              </a:solidFill>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90459" y="3129320"/>
              <a:ext cx="374677" cy="0"/>
            </a:xfrm>
            <a:prstGeom prst="line">
              <a:avLst/>
            </a:prstGeom>
            <a:ln>
              <a:solidFill>
                <a:srgbClr val="FB0C08"/>
              </a:solidFill>
            </a:ln>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443082" y="2405021"/>
              <a:ext cx="492443" cy="461665"/>
            </a:xfrm>
            <a:prstGeom prst="rect">
              <a:avLst/>
            </a:prstGeom>
            <a:noFill/>
          </p:spPr>
          <p:txBody>
            <a:bodyPr wrap="none" rtlCol="0">
              <a:spAutoFit/>
            </a:bodyPr>
            <a:lstStyle/>
            <a:p>
              <a:r>
                <a:rPr lang="en-US" sz="2400" dirty="0" smtClean="0"/>
                <a:t>Y</a:t>
              </a:r>
              <a:r>
                <a:rPr lang="en-US" sz="2400" baseline="30000" dirty="0" smtClean="0"/>
                <a:t>I</a:t>
              </a:r>
              <a:r>
                <a:rPr lang="en-US" sz="2400" baseline="-25000" dirty="0" smtClean="0"/>
                <a:t>4</a:t>
              </a:r>
              <a:endParaRPr lang="en-US" sz="2400" dirty="0"/>
            </a:p>
          </p:txBody>
        </p:sp>
        <p:sp>
          <p:nvSpPr>
            <p:cNvPr id="56" name="TextBox 55"/>
            <p:cNvSpPr txBox="1"/>
            <p:nvPr/>
          </p:nvSpPr>
          <p:spPr>
            <a:xfrm>
              <a:off x="445100" y="3359597"/>
              <a:ext cx="490339" cy="461665"/>
            </a:xfrm>
            <a:prstGeom prst="rect">
              <a:avLst/>
            </a:prstGeom>
            <a:noFill/>
          </p:spPr>
          <p:txBody>
            <a:bodyPr wrap="none" rtlCol="0">
              <a:spAutoFit/>
            </a:bodyPr>
            <a:lstStyle/>
            <a:p>
              <a:r>
                <a:rPr lang="en-US" sz="2400" dirty="0" smtClean="0"/>
                <a:t>Y</a:t>
              </a:r>
              <a:r>
                <a:rPr lang="en-US" sz="2400" baseline="30000" dirty="0" smtClean="0"/>
                <a:t>I</a:t>
              </a:r>
              <a:r>
                <a:rPr lang="en-US" sz="2400" baseline="-25000" dirty="0"/>
                <a:t>3</a:t>
              </a:r>
              <a:endParaRPr lang="en-US" sz="2400" dirty="0"/>
            </a:p>
          </p:txBody>
        </p:sp>
        <p:sp>
          <p:nvSpPr>
            <p:cNvPr id="57" name="TextBox 56"/>
            <p:cNvSpPr txBox="1"/>
            <p:nvPr/>
          </p:nvSpPr>
          <p:spPr>
            <a:xfrm>
              <a:off x="429364" y="4364309"/>
              <a:ext cx="490339" cy="461665"/>
            </a:xfrm>
            <a:prstGeom prst="rect">
              <a:avLst/>
            </a:prstGeom>
            <a:noFill/>
          </p:spPr>
          <p:txBody>
            <a:bodyPr wrap="none" rtlCol="0">
              <a:spAutoFit/>
            </a:bodyPr>
            <a:lstStyle/>
            <a:p>
              <a:r>
                <a:rPr lang="en-US" sz="2400" dirty="0" smtClean="0"/>
                <a:t>Y</a:t>
              </a:r>
              <a:r>
                <a:rPr lang="en-US" sz="2400" baseline="30000" dirty="0" smtClean="0"/>
                <a:t>I</a:t>
              </a:r>
              <a:r>
                <a:rPr lang="en-US" sz="2400" baseline="-25000" dirty="0" smtClean="0"/>
                <a:t>2</a:t>
              </a:r>
              <a:endParaRPr lang="en-US" sz="2400" dirty="0"/>
            </a:p>
          </p:txBody>
        </p:sp>
        <p:sp>
          <p:nvSpPr>
            <p:cNvPr id="58" name="TextBox 57"/>
            <p:cNvSpPr txBox="1"/>
            <p:nvPr/>
          </p:nvSpPr>
          <p:spPr>
            <a:xfrm>
              <a:off x="477311" y="5173447"/>
              <a:ext cx="490338" cy="461665"/>
            </a:xfrm>
            <a:prstGeom prst="rect">
              <a:avLst/>
            </a:prstGeom>
            <a:noFill/>
          </p:spPr>
          <p:txBody>
            <a:bodyPr wrap="none" rtlCol="0">
              <a:spAutoFit/>
            </a:bodyPr>
            <a:lstStyle/>
            <a:p>
              <a:r>
                <a:rPr lang="en-US" sz="2400" dirty="0" smtClean="0"/>
                <a:t>Y</a:t>
              </a:r>
              <a:r>
                <a:rPr lang="en-US" sz="2400" baseline="30000" dirty="0" smtClean="0"/>
                <a:t>I</a:t>
              </a:r>
              <a:r>
                <a:rPr lang="en-US" sz="2400" baseline="-25000" dirty="0"/>
                <a:t>1</a:t>
              </a:r>
              <a:endParaRPr lang="en-US" sz="2400" dirty="0"/>
            </a:p>
          </p:txBody>
        </p:sp>
      </p:grpSp>
      <p:sp>
        <p:nvSpPr>
          <p:cNvPr id="7" name="TextBox 6"/>
          <p:cNvSpPr txBox="1"/>
          <p:nvPr/>
        </p:nvSpPr>
        <p:spPr>
          <a:xfrm>
            <a:off x="294475" y="1221008"/>
            <a:ext cx="4525172" cy="646331"/>
          </a:xfrm>
          <a:prstGeom prst="rect">
            <a:avLst/>
          </a:prstGeom>
          <a:noFill/>
        </p:spPr>
        <p:txBody>
          <a:bodyPr wrap="none" rtlCol="0">
            <a:spAutoFit/>
          </a:bodyPr>
          <a:lstStyle/>
          <a:p>
            <a:r>
              <a:rPr lang="en-US" dirty="0"/>
              <a:t>8</a:t>
            </a:r>
            <a:r>
              <a:rPr lang="en-US" dirty="0" smtClean="0"/>
              <a:t> modules configuration reduce the dead area</a:t>
            </a:r>
          </a:p>
          <a:p>
            <a:r>
              <a:rPr lang="en-US" dirty="0"/>
              <a:t>a</a:t>
            </a:r>
            <a:r>
              <a:rPr lang="en-US" dirty="0" smtClean="0"/>
              <a:t>nd get at least one GE2/1 hit for each muon</a:t>
            </a:r>
            <a:endParaRPr lang="en-US" dirty="0"/>
          </a:p>
        </p:txBody>
      </p:sp>
      <p:pic>
        <p:nvPicPr>
          <p:cNvPr id="91" name="Picture 90" descr="2. 1+foils (light blue=active area).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4045153" y="2963834"/>
            <a:ext cx="4397773" cy="3051516"/>
          </a:xfrm>
          <a:prstGeom prst="rect">
            <a:avLst/>
          </a:prstGeom>
        </p:spPr>
      </p:pic>
      <p:sp>
        <p:nvSpPr>
          <p:cNvPr id="92" name="Rectangle 91"/>
          <p:cNvSpPr/>
          <p:nvPr/>
        </p:nvSpPr>
        <p:spPr>
          <a:xfrm>
            <a:off x="5032611" y="1495905"/>
            <a:ext cx="2260692" cy="369332"/>
          </a:xfrm>
          <a:prstGeom prst="rect">
            <a:avLst/>
          </a:prstGeom>
        </p:spPr>
        <p:txBody>
          <a:bodyPr wrap="none">
            <a:spAutoFit/>
          </a:bodyPr>
          <a:lstStyle/>
          <a:p>
            <a:r>
              <a:rPr lang="en-US" dirty="0" smtClean="0"/>
              <a:t>FOILS SENSITIVE AREA</a:t>
            </a:r>
            <a:endParaRPr lang="en-US" dirty="0"/>
          </a:p>
        </p:txBody>
      </p:sp>
    </p:spTree>
    <p:extLst>
      <p:ext uri="{BB962C8B-B14F-4D97-AF65-F5344CB8AC3E}">
        <p14:creationId xmlns:p14="http://schemas.microsoft.com/office/powerpoint/2010/main" val="175750549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2. 1+foils (light blue=active area).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630630" y="2560645"/>
            <a:ext cx="4397773" cy="3051516"/>
          </a:xfrm>
          <a:prstGeom prst="rect">
            <a:avLst/>
          </a:prstGeom>
        </p:spPr>
      </p:pic>
      <p:pic>
        <p:nvPicPr>
          <p:cNvPr id="6" name="Picture 5" descr="1. Drift+alu fram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3182634" y="2193815"/>
            <a:ext cx="4953576" cy="3401223"/>
          </a:xfrm>
          <a:prstGeom prst="rect">
            <a:avLst/>
          </a:prstGeom>
        </p:spPr>
      </p:pic>
      <p:sp>
        <p:nvSpPr>
          <p:cNvPr id="20" name="TextBox 19"/>
          <p:cNvSpPr txBox="1"/>
          <p:nvPr/>
        </p:nvSpPr>
        <p:spPr>
          <a:xfrm>
            <a:off x="5444973" y="5440223"/>
            <a:ext cx="499017" cy="369332"/>
          </a:xfrm>
          <a:prstGeom prst="rect">
            <a:avLst/>
          </a:prstGeom>
          <a:noFill/>
        </p:spPr>
        <p:txBody>
          <a:bodyPr wrap="none" rtlCol="0">
            <a:spAutoFit/>
          </a:bodyPr>
          <a:lstStyle/>
          <a:p>
            <a:r>
              <a:rPr lang="en-US" b="1" dirty="0" smtClean="0">
                <a:solidFill>
                  <a:srgbClr val="FFFF00"/>
                </a:solidFill>
              </a:rPr>
              <a:t>M1</a:t>
            </a:r>
            <a:endParaRPr lang="en-US" b="1" dirty="0">
              <a:solidFill>
                <a:srgbClr val="FFFF00"/>
              </a:solidFill>
            </a:endParaRPr>
          </a:p>
        </p:txBody>
      </p:sp>
      <p:sp>
        <p:nvSpPr>
          <p:cNvPr id="21" name="TextBox 20"/>
          <p:cNvSpPr txBox="1"/>
          <p:nvPr/>
        </p:nvSpPr>
        <p:spPr>
          <a:xfrm>
            <a:off x="5444973" y="4192884"/>
            <a:ext cx="505267" cy="369332"/>
          </a:xfrm>
          <a:prstGeom prst="rect">
            <a:avLst/>
          </a:prstGeom>
          <a:noFill/>
        </p:spPr>
        <p:txBody>
          <a:bodyPr wrap="none" rtlCol="0">
            <a:spAutoFit/>
          </a:bodyPr>
          <a:lstStyle/>
          <a:p>
            <a:r>
              <a:rPr lang="en-US" b="1" dirty="0" smtClean="0">
                <a:solidFill>
                  <a:srgbClr val="FFFF00"/>
                </a:solidFill>
              </a:rPr>
              <a:t>M2</a:t>
            </a:r>
            <a:endParaRPr lang="en-US" b="1" dirty="0">
              <a:solidFill>
                <a:srgbClr val="FFFF00"/>
              </a:solidFill>
            </a:endParaRPr>
          </a:p>
        </p:txBody>
      </p:sp>
      <p:sp>
        <p:nvSpPr>
          <p:cNvPr id="22" name="TextBox 21"/>
          <p:cNvSpPr txBox="1"/>
          <p:nvPr/>
        </p:nvSpPr>
        <p:spPr>
          <a:xfrm>
            <a:off x="5444973" y="3147573"/>
            <a:ext cx="505267" cy="369332"/>
          </a:xfrm>
          <a:prstGeom prst="rect">
            <a:avLst/>
          </a:prstGeom>
          <a:noFill/>
        </p:spPr>
        <p:txBody>
          <a:bodyPr wrap="none" rtlCol="0">
            <a:spAutoFit/>
          </a:bodyPr>
          <a:lstStyle/>
          <a:p>
            <a:r>
              <a:rPr lang="en-US" b="1" dirty="0" smtClean="0">
                <a:solidFill>
                  <a:srgbClr val="FFFF00"/>
                </a:solidFill>
              </a:rPr>
              <a:t>M3</a:t>
            </a:r>
            <a:endParaRPr lang="en-US" b="1" dirty="0">
              <a:solidFill>
                <a:srgbClr val="FFFF00"/>
              </a:solidFill>
            </a:endParaRPr>
          </a:p>
        </p:txBody>
      </p:sp>
      <p:sp>
        <p:nvSpPr>
          <p:cNvPr id="23" name="TextBox 22"/>
          <p:cNvSpPr txBox="1"/>
          <p:nvPr/>
        </p:nvSpPr>
        <p:spPr>
          <a:xfrm>
            <a:off x="5459404" y="1946934"/>
            <a:ext cx="499017" cy="369332"/>
          </a:xfrm>
          <a:prstGeom prst="rect">
            <a:avLst/>
          </a:prstGeom>
          <a:noFill/>
        </p:spPr>
        <p:txBody>
          <a:bodyPr wrap="none" rtlCol="0">
            <a:spAutoFit/>
          </a:bodyPr>
          <a:lstStyle/>
          <a:p>
            <a:r>
              <a:rPr lang="en-US" b="1" dirty="0" smtClean="0">
                <a:solidFill>
                  <a:srgbClr val="FFFF00"/>
                </a:solidFill>
              </a:rPr>
              <a:t>M4</a:t>
            </a:r>
            <a:endParaRPr lang="en-US" b="1" dirty="0">
              <a:solidFill>
                <a:srgbClr val="FFFF00"/>
              </a:solidFill>
            </a:endParaRPr>
          </a:p>
        </p:txBody>
      </p:sp>
      <p:cxnSp>
        <p:nvCxnSpPr>
          <p:cNvPr id="17" name="Straight Arrow Connector 16"/>
          <p:cNvCxnSpPr/>
          <p:nvPr/>
        </p:nvCxnSpPr>
        <p:spPr>
          <a:xfrm flipV="1">
            <a:off x="4122943" y="1416692"/>
            <a:ext cx="3052422" cy="946"/>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220059" y="1078733"/>
            <a:ext cx="1073619" cy="369332"/>
          </a:xfrm>
          <a:prstGeom prst="rect">
            <a:avLst/>
          </a:prstGeom>
          <a:noFill/>
        </p:spPr>
        <p:txBody>
          <a:bodyPr wrap="none" rtlCol="0">
            <a:spAutoFit/>
          </a:bodyPr>
          <a:lstStyle/>
          <a:p>
            <a:r>
              <a:rPr lang="en-US" dirty="0" smtClean="0"/>
              <a:t>1178 mm</a:t>
            </a:r>
            <a:endParaRPr lang="en-US" dirty="0"/>
          </a:p>
        </p:txBody>
      </p:sp>
      <p:sp>
        <p:nvSpPr>
          <p:cNvPr id="57" name="TextBox 56"/>
          <p:cNvSpPr txBox="1"/>
          <p:nvPr/>
        </p:nvSpPr>
        <p:spPr>
          <a:xfrm>
            <a:off x="2967774" y="2093741"/>
            <a:ext cx="991637" cy="646331"/>
          </a:xfrm>
          <a:prstGeom prst="rect">
            <a:avLst/>
          </a:prstGeom>
          <a:noFill/>
        </p:spPr>
        <p:txBody>
          <a:bodyPr wrap="square" rtlCol="0">
            <a:spAutoFit/>
          </a:bodyPr>
          <a:lstStyle/>
          <a:p>
            <a:r>
              <a:rPr lang="en-US" dirty="0" smtClean="0"/>
              <a:t>12 Strips groups</a:t>
            </a:r>
            <a:endParaRPr lang="en-US" dirty="0"/>
          </a:p>
        </p:txBody>
      </p:sp>
      <p:sp>
        <p:nvSpPr>
          <p:cNvPr id="59" name="TextBox 58"/>
          <p:cNvSpPr txBox="1"/>
          <p:nvPr/>
        </p:nvSpPr>
        <p:spPr>
          <a:xfrm>
            <a:off x="2937892" y="3097154"/>
            <a:ext cx="991637" cy="646331"/>
          </a:xfrm>
          <a:prstGeom prst="rect">
            <a:avLst/>
          </a:prstGeom>
          <a:noFill/>
        </p:spPr>
        <p:txBody>
          <a:bodyPr wrap="square" rtlCol="0">
            <a:spAutoFit/>
          </a:bodyPr>
          <a:lstStyle/>
          <a:p>
            <a:r>
              <a:rPr lang="en-US" dirty="0" smtClean="0"/>
              <a:t>12 Strips groups</a:t>
            </a:r>
            <a:endParaRPr lang="en-US" dirty="0"/>
          </a:p>
        </p:txBody>
      </p:sp>
      <p:sp>
        <p:nvSpPr>
          <p:cNvPr id="60" name="TextBox 59"/>
          <p:cNvSpPr txBox="1"/>
          <p:nvPr/>
        </p:nvSpPr>
        <p:spPr>
          <a:xfrm>
            <a:off x="2911000" y="4086250"/>
            <a:ext cx="991637" cy="646331"/>
          </a:xfrm>
          <a:prstGeom prst="rect">
            <a:avLst/>
          </a:prstGeom>
          <a:noFill/>
        </p:spPr>
        <p:txBody>
          <a:bodyPr wrap="square" rtlCol="0">
            <a:spAutoFit/>
          </a:bodyPr>
          <a:lstStyle/>
          <a:p>
            <a:r>
              <a:rPr lang="en-US" dirty="0" smtClean="0"/>
              <a:t>12 Strips groups</a:t>
            </a:r>
            <a:endParaRPr lang="en-US" dirty="0"/>
          </a:p>
        </p:txBody>
      </p:sp>
      <p:sp>
        <p:nvSpPr>
          <p:cNvPr id="61" name="TextBox 60"/>
          <p:cNvSpPr txBox="1"/>
          <p:nvPr/>
        </p:nvSpPr>
        <p:spPr>
          <a:xfrm>
            <a:off x="2851236" y="5102238"/>
            <a:ext cx="991637" cy="646331"/>
          </a:xfrm>
          <a:prstGeom prst="rect">
            <a:avLst/>
          </a:prstGeom>
          <a:noFill/>
        </p:spPr>
        <p:txBody>
          <a:bodyPr wrap="square" rtlCol="0">
            <a:spAutoFit/>
          </a:bodyPr>
          <a:lstStyle/>
          <a:p>
            <a:r>
              <a:rPr lang="en-US" dirty="0" smtClean="0"/>
              <a:t>12 Strips groups</a:t>
            </a:r>
            <a:endParaRPr lang="en-US" dirty="0"/>
          </a:p>
        </p:txBody>
      </p:sp>
      <p:sp>
        <p:nvSpPr>
          <p:cNvPr id="37" name="Title 1"/>
          <p:cNvSpPr txBox="1">
            <a:spLocks/>
          </p:cNvSpPr>
          <p:nvPr/>
        </p:nvSpPr>
        <p:spPr>
          <a:xfrm>
            <a:off x="335288" y="38100"/>
            <a:ext cx="76200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sz="3000" dirty="0" smtClean="0"/>
              <a:t>Adopted segmentation: 8 Eta / 6 phi partitions</a:t>
            </a:r>
            <a:endParaRPr lang="en-US" sz="3000" dirty="0"/>
          </a:p>
        </p:txBody>
      </p:sp>
      <p:sp>
        <p:nvSpPr>
          <p:cNvPr id="7" name="TextBox 6"/>
          <p:cNvSpPr txBox="1"/>
          <p:nvPr/>
        </p:nvSpPr>
        <p:spPr>
          <a:xfrm>
            <a:off x="230519" y="996434"/>
            <a:ext cx="3879675" cy="646331"/>
          </a:xfrm>
          <a:prstGeom prst="rect">
            <a:avLst/>
          </a:prstGeom>
          <a:solidFill>
            <a:srgbClr val="FFFF00"/>
          </a:solidFill>
          <a:ln>
            <a:solidFill>
              <a:srgbClr val="0000FF"/>
            </a:solidFill>
          </a:ln>
        </p:spPr>
        <p:txBody>
          <a:bodyPr wrap="none" rtlCol="0">
            <a:spAutoFit/>
          </a:bodyPr>
          <a:lstStyle/>
          <a:p>
            <a:r>
              <a:rPr lang="en-US" b="1" dirty="0" smtClean="0">
                <a:solidFill>
                  <a:srgbClr val="0000FF"/>
                </a:solidFill>
              </a:rPr>
              <a:t>Not really projective eta segmentation</a:t>
            </a:r>
          </a:p>
          <a:p>
            <a:r>
              <a:rPr lang="en-US" b="1" dirty="0" smtClean="0">
                <a:solidFill>
                  <a:srgbClr val="0000FF"/>
                </a:solidFill>
              </a:rPr>
              <a:t>~ 0.5 </a:t>
            </a:r>
            <a:r>
              <a:rPr lang="en-US" b="1" dirty="0" err="1" smtClean="0">
                <a:solidFill>
                  <a:srgbClr val="0000FF"/>
                </a:solidFill>
              </a:rPr>
              <a:t>mrad</a:t>
            </a:r>
            <a:endParaRPr lang="en-US" b="1" dirty="0" smtClean="0">
              <a:solidFill>
                <a:srgbClr val="0000FF"/>
              </a:solidFill>
            </a:endParaRPr>
          </a:p>
        </p:txBody>
      </p:sp>
      <p:cxnSp>
        <p:nvCxnSpPr>
          <p:cNvPr id="64" name="Straight Connector 63"/>
          <p:cNvCxnSpPr/>
          <p:nvPr/>
        </p:nvCxnSpPr>
        <p:spPr>
          <a:xfrm>
            <a:off x="1568256" y="2075299"/>
            <a:ext cx="1" cy="400197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H="1">
            <a:off x="1749519" y="2075299"/>
            <a:ext cx="237711" cy="403893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H="1">
            <a:off x="1959644" y="2068969"/>
            <a:ext cx="431661" cy="403893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1092494" y="2075299"/>
            <a:ext cx="288625" cy="400197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717280" y="2068969"/>
            <a:ext cx="441033" cy="403083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572934" y="3569875"/>
            <a:ext cx="2031134"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739580" y="4600521"/>
            <a:ext cx="1657353"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935097" y="5592156"/>
            <a:ext cx="1282687"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384552" y="2562861"/>
            <a:ext cx="2395587" cy="14431"/>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H="1">
            <a:off x="7660794" y="1557316"/>
            <a:ext cx="2" cy="1183377"/>
          </a:xfrm>
          <a:prstGeom prst="straightConnector1">
            <a:avLst/>
          </a:prstGeom>
          <a:ln w="28575" cmpd="sng">
            <a:solidFill>
              <a:srgbClr val="2F2B2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flipH="1">
            <a:off x="7652857" y="2740693"/>
            <a:ext cx="2" cy="1183377"/>
          </a:xfrm>
          <a:prstGeom prst="straightConnector1">
            <a:avLst/>
          </a:prstGeom>
          <a:ln w="28575" cmpd="sng">
            <a:solidFill>
              <a:srgbClr val="2F2B2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H="1">
            <a:off x="7652859" y="3924070"/>
            <a:ext cx="2" cy="1183377"/>
          </a:xfrm>
          <a:prstGeom prst="straightConnector1">
            <a:avLst/>
          </a:prstGeom>
          <a:ln w="28575" cmpd="sng">
            <a:solidFill>
              <a:srgbClr val="2F2B2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a:off x="7652861" y="5107447"/>
            <a:ext cx="2" cy="1183377"/>
          </a:xfrm>
          <a:prstGeom prst="straightConnector1">
            <a:avLst/>
          </a:prstGeom>
          <a:ln w="28575" cmpd="sng">
            <a:solidFill>
              <a:srgbClr val="2F2B2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89" name="TextBox 88"/>
          <p:cNvSpPr txBox="1"/>
          <p:nvPr/>
        </p:nvSpPr>
        <p:spPr>
          <a:xfrm rot="16200000">
            <a:off x="6767995" y="5484655"/>
            <a:ext cx="1184076" cy="369332"/>
          </a:xfrm>
          <a:prstGeom prst="rect">
            <a:avLst/>
          </a:prstGeom>
          <a:noFill/>
        </p:spPr>
        <p:txBody>
          <a:bodyPr wrap="none" rtlCol="0">
            <a:spAutoFit/>
          </a:bodyPr>
          <a:lstStyle/>
          <a:p>
            <a:r>
              <a:rPr lang="en-US" dirty="0" smtClean="0"/>
              <a:t>458.5  mm</a:t>
            </a:r>
            <a:endParaRPr lang="en-US" dirty="0"/>
          </a:p>
        </p:txBody>
      </p:sp>
      <p:sp>
        <p:nvSpPr>
          <p:cNvPr id="90" name="TextBox 89"/>
          <p:cNvSpPr txBox="1"/>
          <p:nvPr/>
        </p:nvSpPr>
        <p:spPr>
          <a:xfrm rot="16200000">
            <a:off x="6770015" y="4366943"/>
            <a:ext cx="1184076" cy="369332"/>
          </a:xfrm>
          <a:prstGeom prst="rect">
            <a:avLst/>
          </a:prstGeom>
          <a:noFill/>
        </p:spPr>
        <p:txBody>
          <a:bodyPr wrap="none" rtlCol="0">
            <a:spAutoFit/>
          </a:bodyPr>
          <a:lstStyle/>
          <a:p>
            <a:r>
              <a:rPr lang="en-US" dirty="0"/>
              <a:t> </a:t>
            </a:r>
            <a:r>
              <a:rPr lang="en-US" dirty="0" smtClean="0"/>
              <a:t>458.5 mm</a:t>
            </a:r>
            <a:endParaRPr lang="en-US" dirty="0"/>
          </a:p>
        </p:txBody>
      </p:sp>
      <p:sp>
        <p:nvSpPr>
          <p:cNvPr id="91" name="TextBox 90"/>
          <p:cNvSpPr txBox="1"/>
          <p:nvPr/>
        </p:nvSpPr>
        <p:spPr>
          <a:xfrm rot="16200000">
            <a:off x="6775615" y="3177257"/>
            <a:ext cx="1184076" cy="369332"/>
          </a:xfrm>
          <a:prstGeom prst="rect">
            <a:avLst/>
          </a:prstGeom>
          <a:noFill/>
        </p:spPr>
        <p:txBody>
          <a:bodyPr wrap="none" rtlCol="0">
            <a:spAutoFit/>
          </a:bodyPr>
          <a:lstStyle/>
          <a:p>
            <a:r>
              <a:rPr lang="en-US" dirty="0" smtClean="0"/>
              <a:t>458.5  mm</a:t>
            </a:r>
            <a:endParaRPr lang="en-US" dirty="0"/>
          </a:p>
        </p:txBody>
      </p:sp>
      <p:sp>
        <p:nvSpPr>
          <p:cNvPr id="92" name="TextBox 91"/>
          <p:cNvSpPr txBox="1"/>
          <p:nvPr/>
        </p:nvSpPr>
        <p:spPr>
          <a:xfrm rot="16200000">
            <a:off x="6803727" y="1984658"/>
            <a:ext cx="1131890" cy="369332"/>
          </a:xfrm>
          <a:prstGeom prst="rect">
            <a:avLst/>
          </a:prstGeom>
          <a:noFill/>
        </p:spPr>
        <p:txBody>
          <a:bodyPr wrap="none" rtlCol="0">
            <a:spAutoFit/>
          </a:bodyPr>
          <a:lstStyle/>
          <a:p>
            <a:r>
              <a:rPr lang="en-US" dirty="0" smtClean="0"/>
              <a:t>458.5 mm</a:t>
            </a:r>
            <a:endParaRPr lang="en-US" dirty="0"/>
          </a:p>
        </p:txBody>
      </p:sp>
      <p:cxnSp>
        <p:nvCxnSpPr>
          <p:cNvPr id="93" name="Straight Arrow Connector 92"/>
          <p:cNvCxnSpPr/>
          <p:nvPr/>
        </p:nvCxnSpPr>
        <p:spPr>
          <a:xfrm flipH="1">
            <a:off x="8156837" y="1545365"/>
            <a:ext cx="2" cy="1183377"/>
          </a:xfrm>
          <a:prstGeom prst="straightConnector1">
            <a:avLst/>
          </a:prstGeom>
          <a:ln w="28575" cmpd="sng">
            <a:solidFill>
              <a:srgbClr val="2F2B2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p:nvPr/>
        </p:nvCxnSpPr>
        <p:spPr>
          <a:xfrm flipH="1">
            <a:off x="8148900" y="2728742"/>
            <a:ext cx="2" cy="1183377"/>
          </a:xfrm>
          <a:prstGeom prst="straightConnector1">
            <a:avLst/>
          </a:prstGeom>
          <a:ln w="28575" cmpd="sng">
            <a:solidFill>
              <a:srgbClr val="2F2B2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95" name="Straight Arrow Connector 94"/>
          <p:cNvCxnSpPr/>
          <p:nvPr/>
        </p:nvCxnSpPr>
        <p:spPr>
          <a:xfrm flipH="1">
            <a:off x="8148902" y="3912119"/>
            <a:ext cx="2" cy="1183377"/>
          </a:xfrm>
          <a:prstGeom prst="straightConnector1">
            <a:avLst/>
          </a:prstGeom>
          <a:ln w="28575" cmpd="sng">
            <a:solidFill>
              <a:srgbClr val="2F2B2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flipH="1">
            <a:off x="8148904" y="5095496"/>
            <a:ext cx="2" cy="1183377"/>
          </a:xfrm>
          <a:prstGeom prst="straightConnector1">
            <a:avLst/>
          </a:prstGeom>
          <a:ln w="28575" cmpd="sng">
            <a:solidFill>
              <a:srgbClr val="2F2B2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rot="16200000">
            <a:off x="7471198" y="5487645"/>
            <a:ext cx="1008810" cy="369332"/>
          </a:xfrm>
          <a:prstGeom prst="rect">
            <a:avLst/>
          </a:prstGeom>
          <a:noFill/>
        </p:spPr>
        <p:txBody>
          <a:bodyPr wrap="none" rtlCol="0">
            <a:spAutoFit/>
          </a:bodyPr>
          <a:lstStyle/>
          <a:p>
            <a:r>
              <a:rPr lang="en-US" dirty="0" smtClean="0"/>
              <a:t>420  mm</a:t>
            </a:r>
            <a:endParaRPr lang="en-US" dirty="0"/>
          </a:p>
        </p:txBody>
      </p:sp>
      <p:sp>
        <p:nvSpPr>
          <p:cNvPr id="98" name="TextBox 97"/>
          <p:cNvSpPr txBox="1"/>
          <p:nvPr/>
        </p:nvSpPr>
        <p:spPr>
          <a:xfrm rot="16200000">
            <a:off x="7499311" y="4369933"/>
            <a:ext cx="956625" cy="369332"/>
          </a:xfrm>
          <a:prstGeom prst="rect">
            <a:avLst/>
          </a:prstGeom>
          <a:noFill/>
        </p:spPr>
        <p:txBody>
          <a:bodyPr wrap="none" rtlCol="0">
            <a:spAutoFit/>
          </a:bodyPr>
          <a:lstStyle/>
          <a:p>
            <a:r>
              <a:rPr lang="en-US" dirty="0" smtClean="0"/>
              <a:t>420 mm</a:t>
            </a:r>
            <a:endParaRPr lang="en-US" dirty="0"/>
          </a:p>
        </p:txBody>
      </p:sp>
      <p:sp>
        <p:nvSpPr>
          <p:cNvPr id="99" name="TextBox 98"/>
          <p:cNvSpPr txBox="1"/>
          <p:nvPr/>
        </p:nvSpPr>
        <p:spPr>
          <a:xfrm rot="16200000">
            <a:off x="7478818" y="3180247"/>
            <a:ext cx="1008810" cy="369332"/>
          </a:xfrm>
          <a:prstGeom prst="rect">
            <a:avLst/>
          </a:prstGeom>
          <a:noFill/>
        </p:spPr>
        <p:txBody>
          <a:bodyPr wrap="none" rtlCol="0">
            <a:spAutoFit/>
          </a:bodyPr>
          <a:lstStyle/>
          <a:p>
            <a:r>
              <a:rPr lang="en-US" dirty="0" smtClean="0"/>
              <a:t>497  mm</a:t>
            </a:r>
            <a:endParaRPr lang="en-US" dirty="0"/>
          </a:p>
        </p:txBody>
      </p:sp>
      <p:sp>
        <p:nvSpPr>
          <p:cNvPr id="100" name="TextBox 99"/>
          <p:cNvSpPr txBox="1"/>
          <p:nvPr/>
        </p:nvSpPr>
        <p:spPr>
          <a:xfrm rot="16200000">
            <a:off x="7506930" y="1987648"/>
            <a:ext cx="956625" cy="369332"/>
          </a:xfrm>
          <a:prstGeom prst="rect">
            <a:avLst/>
          </a:prstGeom>
          <a:noFill/>
        </p:spPr>
        <p:txBody>
          <a:bodyPr wrap="none" rtlCol="0">
            <a:spAutoFit/>
          </a:bodyPr>
          <a:lstStyle/>
          <a:p>
            <a:r>
              <a:rPr lang="en-US" dirty="0" smtClean="0"/>
              <a:t>497 mm</a:t>
            </a:r>
            <a:endParaRPr lang="en-US" dirty="0"/>
          </a:p>
        </p:txBody>
      </p:sp>
      <p:sp>
        <p:nvSpPr>
          <p:cNvPr id="3" name="TextBox 2"/>
          <p:cNvSpPr txBox="1"/>
          <p:nvPr/>
        </p:nvSpPr>
        <p:spPr>
          <a:xfrm>
            <a:off x="7115645" y="6308752"/>
            <a:ext cx="450101" cy="369332"/>
          </a:xfrm>
          <a:prstGeom prst="rect">
            <a:avLst/>
          </a:prstGeom>
          <a:solidFill>
            <a:srgbClr val="FFFF00"/>
          </a:solidFill>
          <a:ln>
            <a:solidFill>
              <a:srgbClr val="FF0000"/>
            </a:solidFill>
          </a:ln>
        </p:spPr>
        <p:txBody>
          <a:bodyPr wrap="none" rtlCol="0">
            <a:spAutoFit/>
          </a:bodyPr>
          <a:lstStyle/>
          <a:p>
            <a:r>
              <a:rPr lang="en-US" b="1" dirty="0" err="1" smtClean="0"/>
              <a:t>Int</a:t>
            </a:r>
            <a:endParaRPr lang="en-US" b="1" dirty="0"/>
          </a:p>
        </p:txBody>
      </p:sp>
      <p:sp>
        <p:nvSpPr>
          <p:cNvPr id="45" name="TextBox 44"/>
          <p:cNvSpPr txBox="1"/>
          <p:nvPr/>
        </p:nvSpPr>
        <p:spPr>
          <a:xfrm>
            <a:off x="7812311" y="6299904"/>
            <a:ext cx="483350" cy="369332"/>
          </a:xfrm>
          <a:prstGeom prst="rect">
            <a:avLst/>
          </a:prstGeom>
          <a:solidFill>
            <a:srgbClr val="FFFF00"/>
          </a:solidFill>
          <a:ln>
            <a:solidFill>
              <a:srgbClr val="FF0000"/>
            </a:solidFill>
          </a:ln>
        </p:spPr>
        <p:txBody>
          <a:bodyPr wrap="none" rtlCol="0">
            <a:spAutoFit/>
          </a:bodyPr>
          <a:lstStyle/>
          <a:p>
            <a:r>
              <a:rPr lang="en-US" b="1" dirty="0" smtClean="0"/>
              <a:t>Ext</a:t>
            </a:r>
            <a:endParaRPr lang="en-US" b="1" dirty="0"/>
          </a:p>
        </p:txBody>
      </p:sp>
      <p:cxnSp>
        <p:nvCxnSpPr>
          <p:cNvPr id="9" name="Straight Connector 8"/>
          <p:cNvCxnSpPr/>
          <p:nvPr/>
        </p:nvCxnSpPr>
        <p:spPr>
          <a:xfrm flipH="1">
            <a:off x="5664291" y="1557316"/>
            <a:ext cx="20158" cy="1183377"/>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515307" y="2068969"/>
            <a:ext cx="737739" cy="369332"/>
          </a:xfrm>
          <a:prstGeom prst="rect">
            <a:avLst/>
          </a:prstGeom>
          <a:noFill/>
          <a:ln>
            <a:solidFill>
              <a:srgbClr val="0000FF"/>
            </a:solidFill>
          </a:ln>
        </p:spPr>
        <p:txBody>
          <a:bodyPr wrap="none" rtlCol="0">
            <a:spAutoFit/>
          </a:bodyPr>
          <a:lstStyle/>
          <a:p>
            <a:r>
              <a:rPr lang="en-US" b="1" dirty="0" smtClean="0">
                <a:solidFill>
                  <a:srgbClr val="0000FF"/>
                </a:solidFill>
              </a:rPr>
              <a:t>GEB 4</a:t>
            </a:r>
            <a:endParaRPr lang="en-US" b="1" dirty="0">
              <a:solidFill>
                <a:srgbClr val="0000FF"/>
              </a:solidFill>
            </a:endParaRPr>
          </a:p>
        </p:txBody>
      </p:sp>
      <p:sp>
        <p:nvSpPr>
          <p:cNvPr id="49" name="TextBox 48"/>
          <p:cNvSpPr txBox="1"/>
          <p:nvPr/>
        </p:nvSpPr>
        <p:spPr>
          <a:xfrm>
            <a:off x="6119055" y="2084348"/>
            <a:ext cx="742924" cy="369332"/>
          </a:xfrm>
          <a:prstGeom prst="rect">
            <a:avLst/>
          </a:prstGeom>
          <a:noFill/>
          <a:ln>
            <a:solidFill>
              <a:srgbClr val="0000FF"/>
            </a:solidFill>
          </a:ln>
        </p:spPr>
        <p:txBody>
          <a:bodyPr wrap="none" rtlCol="0">
            <a:spAutoFit/>
          </a:bodyPr>
          <a:lstStyle/>
          <a:p>
            <a:r>
              <a:rPr lang="en-US" b="1" dirty="0" smtClean="0">
                <a:solidFill>
                  <a:srgbClr val="0000FF"/>
                </a:solidFill>
              </a:rPr>
              <a:t>GEB 5</a:t>
            </a:r>
            <a:endParaRPr lang="en-US" b="1" dirty="0">
              <a:solidFill>
                <a:srgbClr val="0000FF"/>
              </a:solidFill>
            </a:endParaRPr>
          </a:p>
        </p:txBody>
      </p:sp>
      <p:sp>
        <p:nvSpPr>
          <p:cNvPr id="50" name="TextBox 49"/>
          <p:cNvSpPr txBox="1"/>
          <p:nvPr/>
        </p:nvSpPr>
        <p:spPr>
          <a:xfrm>
            <a:off x="4667707" y="3088077"/>
            <a:ext cx="742924" cy="369332"/>
          </a:xfrm>
          <a:prstGeom prst="rect">
            <a:avLst/>
          </a:prstGeom>
          <a:noFill/>
          <a:ln>
            <a:solidFill>
              <a:srgbClr val="0000FF"/>
            </a:solidFill>
          </a:ln>
        </p:spPr>
        <p:txBody>
          <a:bodyPr wrap="none" rtlCol="0">
            <a:spAutoFit/>
          </a:bodyPr>
          <a:lstStyle/>
          <a:p>
            <a:r>
              <a:rPr lang="en-US" b="1" dirty="0" smtClean="0">
                <a:solidFill>
                  <a:srgbClr val="0000FF"/>
                </a:solidFill>
              </a:rPr>
              <a:t>GEB 3</a:t>
            </a:r>
            <a:endParaRPr lang="en-US" b="1" dirty="0">
              <a:solidFill>
                <a:srgbClr val="0000FF"/>
              </a:solidFill>
            </a:endParaRPr>
          </a:p>
        </p:txBody>
      </p:sp>
      <p:sp>
        <p:nvSpPr>
          <p:cNvPr id="51" name="TextBox 50"/>
          <p:cNvSpPr txBox="1"/>
          <p:nvPr/>
        </p:nvSpPr>
        <p:spPr>
          <a:xfrm>
            <a:off x="4820107" y="4187809"/>
            <a:ext cx="742924" cy="369332"/>
          </a:xfrm>
          <a:prstGeom prst="rect">
            <a:avLst/>
          </a:prstGeom>
          <a:noFill/>
          <a:ln>
            <a:solidFill>
              <a:srgbClr val="0000FF"/>
            </a:solidFill>
          </a:ln>
        </p:spPr>
        <p:txBody>
          <a:bodyPr wrap="none" rtlCol="0">
            <a:spAutoFit/>
          </a:bodyPr>
          <a:lstStyle/>
          <a:p>
            <a:r>
              <a:rPr lang="en-US" b="1" dirty="0" smtClean="0">
                <a:solidFill>
                  <a:srgbClr val="0000FF"/>
                </a:solidFill>
              </a:rPr>
              <a:t>GEB 2</a:t>
            </a:r>
            <a:endParaRPr lang="en-US" b="1" dirty="0">
              <a:solidFill>
                <a:srgbClr val="0000FF"/>
              </a:solidFill>
            </a:endParaRPr>
          </a:p>
        </p:txBody>
      </p:sp>
      <p:sp>
        <p:nvSpPr>
          <p:cNvPr id="52" name="TextBox 51"/>
          <p:cNvSpPr txBox="1"/>
          <p:nvPr/>
        </p:nvSpPr>
        <p:spPr>
          <a:xfrm>
            <a:off x="4972507" y="5206917"/>
            <a:ext cx="742924" cy="369332"/>
          </a:xfrm>
          <a:prstGeom prst="rect">
            <a:avLst/>
          </a:prstGeom>
          <a:noFill/>
          <a:ln>
            <a:solidFill>
              <a:srgbClr val="0000FF"/>
            </a:solidFill>
          </a:ln>
        </p:spPr>
        <p:txBody>
          <a:bodyPr wrap="none" rtlCol="0">
            <a:spAutoFit/>
          </a:bodyPr>
          <a:lstStyle/>
          <a:p>
            <a:r>
              <a:rPr lang="en-US" b="1" dirty="0" smtClean="0">
                <a:solidFill>
                  <a:srgbClr val="0000FF"/>
                </a:solidFill>
              </a:rPr>
              <a:t>GEB 1</a:t>
            </a:r>
            <a:endParaRPr lang="en-US" b="1" dirty="0">
              <a:solidFill>
                <a:srgbClr val="0000FF"/>
              </a:solidFill>
            </a:endParaRPr>
          </a:p>
        </p:txBody>
      </p:sp>
      <p:sp>
        <p:nvSpPr>
          <p:cNvPr id="11" name="Rectangle 10"/>
          <p:cNvSpPr/>
          <p:nvPr/>
        </p:nvSpPr>
        <p:spPr>
          <a:xfrm>
            <a:off x="5410631" y="2577292"/>
            <a:ext cx="533359" cy="2832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OH</a:t>
            </a:r>
            <a:endParaRPr lang="en-US" b="1" dirty="0">
              <a:solidFill>
                <a:schemeClr val="tx1"/>
              </a:solidFill>
            </a:endParaRPr>
          </a:p>
        </p:txBody>
      </p:sp>
      <p:sp>
        <p:nvSpPr>
          <p:cNvPr id="55" name="Rectangle 54"/>
          <p:cNvSpPr/>
          <p:nvPr/>
        </p:nvSpPr>
        <p:spPr>
          <a:xfrm>
            <a:off x="5375414" y="4824231"/>
            <a:ext cx="533359" cy="2832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2F2B20"/>
                </a:solidFill>
              </a:rPr>
              <a:t>OH</a:t>
            </a:r>
            <a:endParaRPr lang="en-US" b="1" dirty="0">
              <a:solidFill>
                <a:srgbClr val="2F2B20"/>
              </a:solidFill>
            </a:endParaRPr>
          </a:p>
        </p:txBody>
      </p:sp>
    </p:spTree>
    <p:extLst>
      <p:ext uri="{BB962C8B-B14F-4D97-AF65-F5344CB8AC3E}">
        <p14:creationId xmlns:p14="http://schemas.microsoft.com/office/powerpoint/2010/main" val="397778821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GE2/1  20 deg. 4</a:t>
            </a:r>
            <a:r>
              <a:rPr lang="en-US" sz="3600" dirty="0" smtClean="0"/>
              <a:t> </a:t>
            </a:r>
            <a:r>
              <a:rPr lang="en-US" sz="3600" dirty="0"/>
              <a:t>horizontal  modules</a:t>
            </a:r>
          </a:p>
        </p:txBody>
      </p:sp>
      <p:sp>
        <p:nvSpPr>
          <p:cNvPr id="5" name="Content Placeholder 2"/>
          <p:cNvSpPr txBox="1">
            <a:spLocks/>
          </p:cNvSpPr>
          <p:nvPr/>
        </p:nvSpPr>
        <p:spPr>
          <a:xfrm>
            <a:off x="250125" y="2138961"/>
            <a:ext cx="7981396" cy="3705601"/>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Font typeface="Arial" pitchFamily="34" charset="0"/>
              <a:buNone/>
            </a:pPr>
            <a:r>
              <a:rPr lang="en-US" sz="2400" b="1" dirty="0" smtClean="0"/>
              <a:t>Mechanical Summary</a:t>
            </a:r>
          </a:p>
          <a:p>
            <a:r>
              <a:rPr lang="en-US" dirty="0" smtClean="0"/>
              <a:t>72   20 deg. Chambers == &gt; 18 Super Chamber per end </a:t>
            </a:r>
          </a:p>
          <a:p>
            <a:r>
              <a:rPr lang="en-US" dirty="0" smtClean="0"/>
              <a:t>288  Modules == &gt; 8 different types </a:t>
            </a:r>
          </a:p>
          <a:p>
            <a:r>
              <a:rPr lang="en-US" dirty="0" smtClean="0"/>
              <a:t>Max module size ~ 50 cm X 120 cm (</a:t>
            </a:r>
            <a:r>
              <a:rPr lang="en-US" b="1" dirty="0" smtClean="0">
                <a:solidFill>
                  <a:srgbClr val="FF0000"/>
                </a:solidFill>
              </a:rPr>
              <a:t>comparable withGE1/1 long</a:t>
            </a:r>
            <a:r>
              <a:rPr lang="en-US" dirty="0" smtClean="0"/>
              <a:t>)</a:t>
            </a:r>
          </a:p>
          <a:p>
            <a:r>
              <a:rPr lang="en-US" dirty="0" smtClean="0"/>
              <a:t>864 Foils  == &gt;  8</a:t>
            </a:r>
            <a:r>
              <a:rPr lang="en-US" dirty="0"/>
              <a:t> </a:t>
            </a:r>
            <a:r>
              <a:rPr lang="en-US" dirty="0" smtClean="0"/>
              <a:t>different types</a:t>
            </a:r>
          </a:p>
          <a:p>
            <a:r>
              <a:rPr lang="en-US" dirty="0" smtClean="0"/>
              <a:t>42 Strips group per chambers </a:t>
            </a:r>
            <a:r>
              <a:rPr lang="en-US" b="1" dirty="0" smtClean="0">
                <a:solidFill>
                  <a:srgbClr val="008000"/>
                </a:solidFill>
              </a:rPr>
              <a:t>equally distributed </a:t>
            </a:r>
            <a:r>
              <a:rPr lang="en-US" dirty="0" smtClean="0"/>
              <a:t>between the modules</a:t>
            </a:r>
          </a:p>
          <a:p>
            <a:r>
              <a:rPr lang="en-US" dirty="0" smtClean="0">
                <a:solidFill>
                  <a:srgbClr val="3366FF"/>
                </a:solidFill>
              </a:rPr>
              <a:t>Interconnections</a:t>
            </a:r>
            <a:r>
              <a:rPr lang="en-US" dirty="0" smtClean="0"/>
              <a:t> between Drift and RO PCB in modules M4, in M3 and M2 </a:t>
            </a:r>
            <a:r>
              <a:rPr lang="en-US" dirty="0" smtClean="0">
                <a:solidFill>
                  <a:srgbClr val="3366FF"/>
                </a:solidFill>
              </a:rPr>
              <a:t>under evaluation</a:t>
            </a:r>
          </a:p>
          <a:p>
            <a:pPr marL="114300" indent="0">
              <a:buNone/>
            </a:pPr>
            <a:endParaRPr lang="en-US" dirty="0" smtClean="0">
              <a:solidFill>
                <a:srgbClr val="3366FF"/>
              </a:solidFill>
            </a:endParaRPr>
          </a:p>
          <a:p>
            <a:endParaRPr lang="en-US" dirty="0" smtClean="0"/>
          </a:p>
          <a:p>
            <a:endParaRPr lang="en-US" dirty="0" smtClean="0"/>
          </a:p>
          <a:p>
            <a:endParaRPr lang="en-US" dirty="0" smtClean="0"/>
          </a:p>
        </p:txBody>
      </p:sp>
    </p:spTree>
    <p:extLst>
      <p:ext uri="{BB962C8B-B14F-4D97-AF65-F5344CB8AC3E}">
        <p14:creationId xmlns:p14="http://schemas.microsoft.com/office/powerpoint/2010/main" val="32248737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GE2/1  20 deg. </a:t>
            </a:r>
            <a:r>
              <a:rPr lang="en-US" sz="3600" dirty="0" smtClean="0"/>
              <a:t> 4 </a:t>
            </a:r>
            <a:r>
              <a:rPr lang="en-US" sz="3600" dirty="0"/>
              <a:t>horizontal  modules</a:t>
            </a: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114" y="1417638"/>
            <a:ext cx="3190747" cy="3567881"/>
          </a:xfrm>
          <a:prstGeom prst="rect">
            <a:avLst/>
          </a:prstGeom>
        </p:spPr>
      </p:pic>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84005" y="1235888"/>
            <a:ext cx="3283408" cy="3749631"/>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10398" y="2277946"/>
            <a:ext cx="2025698" cy="2871594"/>
          </a:xfrm>
          <a:prstGeom prst="rect">
            <a:avLst/>
          </a:prstGeom>
          <a:solidFill>
            <a:srgbClr val="FFFFFF"/>
          </a:solidFill>
        </p:spPr>
      </p:pic>
      <p:sp>
        <p:nvSpPr>
          <p:cNvPr id="14" name="Plus 13"/>
          <p:cNvSpPr/>
          <p:nvPr/>
        </p:nvSpPr>
        <p:spPr>
          <a:xfrm>
            <a:off x="2984005" y="2940629"/>
            <a:ext cx="368423" cy="372754"/>
          </a:xfrm>
          <a:prstGeom prst="mathPlus">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5" name="TextBox 14"/>
          <p:cNvSpPr txBox="1"/>
          <p:nvPr/>
        </p:nvSpPr>
        <p:spPr>
          <a:xfrm>
            <a:off x="343103" y="5149540"/>
            <a:ext cx="2676371" cy="369332"/>
          </a:xfrm>
          <a:prstGeom prst="rect">
            <a:avLst/>
          </a:prstGeom>
          <a:noFill/>
        </p:spPr>
        <p:txBody>
          <a:bodyPr wrap="none" rtlCol="0">
            <a:spAutoFit/>
          </a:bodyPr>
          <a:lstStyle/>
          <a:p>
            <a:r>
              <a:rPr lang="en-US" dirty="0" smtClean="0"/>
              <a:t>Front Chamber active area</a:t>
            </a:r>
            <a:endParaRPr lang="en-US" dirty="0"/>
          </a:p>
        </p:txBody>
      </p:sp>
      <p:sp>
        <p:nvSpPr>
          <p:cNvPr id="33" name="TextBox 32"/>
          <p:cNvSpPr txBox="1"/>
          <p:nvPr/>
        </p:nvSpPr>
        <p:spPr>
          <a:xfrm>
            <a:off x="3239836" y="5150077"/>
            <a:ext cx="2608181" cy="369332"/>
          </a:xfrm>
          <a:prstGeom prst="rect">
            <a:avLst/>
          </a:prstGeom>
          <a:noFill/>
        </p:spPr>
        <p:txBody>
          <a:bodyPr wrap="none" rtlCol="0">
            <a:spAutoFit/>
          </a:bodyPr>
          <a:lstStyle/>
          <a:p>
            <a:r>
              <a:rPr lang="en-US" dirty="0" smtClean="0"/>
              <a:t>Back Chamber active area</a:t>
            </a:r>
            <a:endParaRPr lang="en-US" dirty="0"/>
          </a:p>
        </p:txBody>
      </p:sp>
      <p:sp>
        <p:nvSpPr>
          <p:cNvPr id="35" name="TextBox 34"/>
          <p:cNvSpPr txBox="1"/>
          <p:nvPr/>
        </p:nvSpPr>
        <p:spPr>
          <a:xfrm>
            <a:off x="6072670" y="5160996"/>
            <a:ext cx="2493103" cy="369332"/>
          </a:xfrm>
          <a:prstGeom prst="rect">
            <a:avLst/>
          </a:prstGeom>
          <a:noFill/>
        </p:spPr>
        <p:txBody>
          <a:bodyPr wrap="none" rtlCol="0">
            <a:spAutoFit/>
          </a:bodyPr>
          <a:lstStyle/>
          <a:p>
            <a:r>
              <a:rPr lang="en-US" dirty="0" smtClean="0"/>
              <a:t>Overlapping active areas</a:t>
            </a:r>
            <a:endParaRPr lang="en-US" dirty="0"/>
          </a:p>
        </p:txBody>
      </p:sp>
      <p:sp>
        <p:nvSpPr>
          <p:cNvPr id="16" name="Equal 15"/>
          <p:cNvSpPr/>
          <p:nvPr/>
        </p:nvSpPr>
        <p:spPr>
          <a:xfrm>
            <a:off x="5976034" y="2982045"/>
            <a:ext cx="332790" cy="331338"/>
          </a:xfrm>
          <a:prstGeom prst="mathEqual">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97104029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M4 Design (FEM Simulation)</a:t>
            </a:r>
            <a:endParaRPr lang="en-US" dirty="0"/>
          </a:p>
        </p:txBody>
      </p:sp>
      <p:sp>
        <p:nvSpPr>
          <p:cNvPr id="4" name="Content Placeholder 2"/>
          <p:cNvSpPr>
            <a:spLocks noGrp="1"/>
          </p:cNvSpPr>
          <p:nvPr>
            <p:ph idx="1"/>
          </p:nvPr>
        </p:nvSpPr>
        <p:spPr>
          <a:xfrm>
            <a:off x="213769" y="1417638"/>
            <a:ext cx="7309885" cy="390795"/>
          </a:xfrm>
        </p:spPr>
        <p:txBody>
          <a:bodyPr>
            <a:normAutofit fontScale="92500" lnSpcReduction="10000"/>
          </a:bodyPr>
          <a:lstStyle/>
          <a:p>
            <a:pPr>
              <a:buFont typeface="Arial" panose="020B0604020202020204" pitchFamily="34" charset="0"/>
              <a:buChar char="•"/>
            </a:pPr>
            <a:r>
              <a:rPr lang="en-GB" dirty="0" smtClean="0"/>
              <a:t>Symmetry applied to reduce the number of elements</a:t>
            </a:r>
          </a:p>
          <a:p>
            <a:pPr marL="0" indent="0">
              <a:buNone/>
            </a:pPr>
            <a:endParaRPr lang="en-GB"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 y="1973042"/>
            <a:ext cx="3408699" cy="1852044"/>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61556" y="1808433"/>
            <a:ext cx="2752473" cy="1775789"/>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99313" y="3584223"/>
            <a:ext cx="2103699" cy="1143000"/>
          </a:xfrm>
          <a:prstGeom prst="rect">
            <a:avLst/>
          </a:prstGeom>
        </p:spPr>
      </p:pic>
      <p:pic>
        <p:nvPicPr>
          <p:cNvPr id="9" name="Picture 8" descr="Screen Shot 2016-12-05 at 1.40.38 PM.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30126" y="4207814"/>
            <a:ext cx="5259655" cy="2525933"/>
          </a:xfrm>
          <a:prstGeom prst="rect">
            <a:avLst/>
          </a:prstGeom>
        </p:spPr>
      </p:pic>
    </p:spTree>
    <p:extLst>
      <p:ext uri="{BB962C8B-B14F-4D97-AF65-F5344CB8AC3E}">
        <p14:creationId xmlns:p14="http://schemas.microsoft.com/office/powerpoint/2010/main" val="59721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295"/>
            <a:ext cx="4933244" cy="684918"/>
          </a:xfrm>
        </p:spPr>
        <p:txBody>
          <a:bodyPr/>
          <a:lstStyle/>
          <a:p>
            <a:r>
              <a:rPr lang="en-US" sz="3200" dirty="0" smtClean="0"/>
              <a:t>M4 Design (FEM Simulation)</a:t>
            </a:r>
            <a:endParaRPr lang="en-US" sz="3200" dirty="0"/>
          </a:p>
        </p:txBody>
      </p:sp>
      <p:pic>
        <p:nvPicPr>
          <p:cNvPr id="11" name="Picture 10"/>
          <p:cNvPicPr>
            <a:picLocks/>
          </p:cNvPicPr>
          <p:nvPr/>
        </p:nvPicPr>
        <p:blipFill>
          <a:blip r:embed="rId2" cstate="email">
            <a:extLst>
              <a:ext uri="{28A0092B-C50C-407E-A947-70E740481C1C}">
                <a14:useLocalDpi xmlns:a14="http://schemas.microsoft.com/office/drawing/2010/main"/>
              </a:ext>
            </a:extLst>
          </a:blip>
          <a:stretch>
            <a:fillRect/>
          </a:stretch>
        </p:blipFill>
        <p:spPr>
          <a:xfrm>
            <a:off x="153360" y="1304381"/>
            <a:ext cx="2880000" cy="1800000"/>
          </a:xfrm>
          <a:prstGeom prst="rect">
            <a:avLst/>
          </a:prstGeom>
        </p:spPr>
      </p:pic>
      <p:sp>
        <p:nvSpPr>
          <p:cNvPr id="12" name="Content Placeholder 2"/>
          <p:cNvSpPr txBox="1">
            <a:spLocks/>
          </p:cNvSpPr>
          <p:nvPr/>
        </p:nvSpPr>
        <p:spPr>
          <a:xfrm>
            <a:off x="153359" y="806213"/>
            <a:ext cx="8243153" cy="39214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n-GB" dirty="0" smtClean="0"/>
              <a:t>Pressure results, under 5mbar for </a:t>
            </a:r>
            <a:r>
              <a:rPr lang="en-GB" dirty="0" smtClean="0">
                <a:solidFill>
                  <a:srgbClr val="0000FF"/>
                </a:solidFill>
              </a:rPr>
              <a:t>no Pillar</a:t>
            </a:r>
            <a:r>
              <a:rPr lang="en-GB" dirty="0" smtClean="0"/>
              <a:t>, </a:t>
            </a:r>
            <a:r>
              <a:rPr lang="en-GB" dirty="0" smtClean="0">
                <a:solidFill>
                  <a:srgbClr val="008000"/>
                </a:solidFill>
              </a:rPr>
              <a:t>2 Pillars </a:t>
            </a:r>
            <a:r>
              <a:rPr lang="en-GB" dirty="0" smtClean="0"/>
              <a:t>and </a:t>
            </a:r>
            <a:r>
              <a:rPr lang="en-GB" dirty="0" smtClean="0">
                <a:solidFill>
                  <a:srgbClr val="FF0000"/>
                </a:solidFill>
              </a:rPr>
              <a:t>3 Pillars </a:t>
            </a:r>
            <a:r>
              <a:rPr lang="en-GB" dirty="0" smtClean="0"/>
              <a:t>configuration </a:t>
            </a:r>
          </a:p>
        </p:txBody>
      </p:sp>
      <p:pic>
        <p:nvPicPr>
          <p:cNvPr id="13" name="Picture 12"/>
          <p:cNvPicPr>
            <a:picLocks/>
          </p:cNvPicPr>
          <p:nvPr/>
        </p:nvPicPr>
        <p:blipFill>
          <a:blip r:embed="rId3" cstate="email">
            <a:extLst>
              <a:ext uri="{28A0092B-C50C-407E-A947-70E740481C1C}">
                <a14:useLocalDpi xmlns:a14="http://schemas.microsoft.com/office/drawing/2010/main"/>
              </a:ext>
            </a:extLst>
          </a:blip>
          <a:stretch>
            <a:fillRect/>
          </a:stretch>
        </p:blipFill>
        <p:spPr>
          <a:xfrm>
            <a:off x="3105360" y="1304381"/>
            <a:ext cx="2880000" cy="1800000"/>
          </a:xfrm>
          <a:prstGeom prst="rect">
            <a:avLst/>
          </a:prstGeom>
        </p:spPr>
      </p:pic>
      <p:pic>
        <p:nvPicPr>
          <p:cNvPr id="14" name="Picture 13"/>
          <p:cNvPicPr>
            <a:picLocks/>
          </p:cNvPicPr>
          <p:nvPr/>
        </p:nvPicPr>
        <p:blipFill>
          <a:blip r:embed="rId4" cstate="email">
            <a:extLst>
              <a:ext uri="{28A0092B-C50C-407E-A947-70E740481C1C}">
                <a14:useLocalDpi xmlns:a14="http://schemas.microsoft.com/office/drawing/2010/main"/>
              </a:ext>
            </a:extLst>
          </a:blip>
          <a:stretch>
            <a:fillRect/>
          </a:stretch>
        </p:blipFill>
        <p:spPr>
          <a:xfrm>
            <a:off x="6093360" y="1304381"/>
            <a:ext cx="2880000" cy="1800000"/>
          </a:xfrm>
          <a:prstGeom prst="rect">
            <a:avLst/>
          </a:prstGeom>
        </p:spPr>
      </p:pic>
      <p:pic>
        <p:nvPicPr>
          <p:cNvPr id="15" name="Picture 14"/>
          <p:cNvPicPr>
            <a:picLocks/>
          </p:cNvPicPr>
          <p:nvPr/>
        </p:nvPicPr>
        <p:blipFill>
          <a:blip r:embed="rId5" cstate="email">
            <a:extLst>
              <a:ext uri="{28A0092B-C50C-407E-A947-70E740481C1C}">
                <a14:useLocalDpi xmlns:a14="http://schemas.microsoft.com/office/drawing/2010/main"/>
              </a:ext>
            </a:extLst>
          </a:blip>
          <a:stretch>
            <a:fillRect/>
          </a:stretch>
        </p:blipFill>
        <p:spPr>
          <a:xfrm>
            <a:off x="153360" y="3171493"/>
            <a:ext cx="2880000" cy="1800000"/>
          </a:xfrm>
          <a:prstGeom prst="rect">
            <a:avLst/>
          </a:prstGeom>
        </p:spPr>
      </p:pic>
      <p:pic>
        <p:nvPicPr>
          <p:cNvPr id="16" name="Picture 15"/>
          <p:cNvPicPr>
            <a:picLocks/>
          </p:cNvPicPr>
          <p:nvPr/>
        </p:nvPicPr>
        <p:blipFill>
          <a:blip r:embed="rId6" cstate="email">
            <a:extLst>
              <a:ext uri="{28A0092B-C50C-407E-A947-70E740481C1C}">
                <a14:useLocalDpi xmlns:a14="http://schemas.microsoft.com/office/drawing/2010/main"/>
              </a:ext>
            </a:extLst>
          </a:blip>
          <a:stretch>
            <a:fillRect/>
          </a:stretch>
        </p:blipFill>
        <p:spPr>
          <a:xfrm>
            <a:off x="3105360" y="3176381"/>
            <a:ext cx="2880000" cy="1800000"/>
          </a:xfrm>
          <a:prstGeom prst="rect">
            <a:avLst/>
          </a:prstGeom>
        </p:spPr>
      </p:pic>
      <p:pic>
        <p:nvPicPr>
          <p:cNvPr id="17" name="Picture 16"/>
          <p:cNvPicPr>
            <a:picLocks/>
          </p:cNvPicPr>
          <p:nvPr/>
        </p:nvPicPr>
        <p:blipFill>
          <a:blip r:embed="rId7" cstate="email">
            <a:extLst>
              <a:ext uri="{28A0092B-C50C-407E-A947-70E740481C1C}">
                <a14:useLocalDpi xmlns:a14="http://schemas.microsoft.com/office/drawing/2010/main"/>
              </a:ext>
            </a:extLst>
          </a:blip>
          <a:stretch>
            <a:fillRect/>
          </a:stretch>
        </p:blipFill>
        <p:spPr>
          <a:xfrm>
            <a:off x="6093360" y="3176381"/>
            <a:ext cx="2880000" cy="1800000"/>
          </a:xfrm>
          <a:prstGeom prst="rect">
            <a:avLst/>
          </a:prstGeom>
        </p:spPr>
      </p:pic>
      <p:pic>
        <p:nvPicPr>
          <p:cNvPr id="18" name="Picture 17"/>
          <p:cNvPicPr>
            <a:picLocks/>
          </p:cNvPicPr>
          <p:nvPr/>
        </p:nvPicPr>
        <p:blipFill>
          <a:blip r:embed="rId8" cstate="email">
            <a:extLst>
              <a:ext uri="{28A0092B-C50C-407E-A947-70E740481C1C}">
                <a14:useLocalDpi xmlns:a14="http://schemas.microsoft.com/office/drawing/2010/main"/>
              </a:ext>
            </a:extLst>
          </a:blip>
          <a:stretch>
            <a:fillRect/>
          </a:stretch>
        </p:blipFill>
        <p:spPr>
          <a:xfrm>
            <a:off x="153360" y="5012381"/>
            <a:ext cx="2880000" cy="1800000"/>
          </a:xfrm>
          <a:prstGeom prst="rect">
            <a:avLst/>
          </a:prstGeom>
        </p:spPr>
      </p:pic>
      <p:pic>
        <p:nvPicPr>
          <p:cNvPr id="19" name="Picture 18"/>
          <p:cNvPicPr>
            <a:picLocks/>
          </p:cNvPicPr>
          <p:nvPr/>
        </p:nvPicPr>
        <p:blipFill>
          <a:blip r:embed="rId9" cstate="email">
            <a:extLst>
              <a:ext uri="{28A0092B-C50C-407E-A947-70E740481C1C}">
                <a14:useLocalDpi xmlns:a14="http://schemas.microsoft.com/office/drawing/2010/main"/>
              </a:ext>
            </a:extLst>
          </a:blip>
          <a:stretch>
            <a:fillRect/>
          </a:stretch>
        </p:blipFill>
        <p:spPr>
          <a:xfrm>
            <a:off x="3118488" y="5004000"/>
            <a:ext cx="2880000" cy="1800000"/>
          </a:xfrm>
          <a:prstGeom prst="rect">
            <a:avLst/>
          </a:prstGeom>
        </p:spPr>
      </p:pic>
      <p:pic>
        <p:nvPicPr>
          <p:cNvPr id="20" name="Picture 19"/>
          <p:cNvPicPr>
            <a:picLocks/>
          </p:cNvPicPr>
          <p:nvPr/>
        </p:nvPicPr>
        <p:blipFill>
          <a:blip r:embed="rId10" cstate="email">
            <a:extLst>
              <a:ext uri="{28A0092B-C50C-407E-A947-70E740481C1C}">
                <a14:useLocalDpi xmlns:a14="http://schemas.microsoft.com/office/drawing/2010/main"/>
              </a:ext>
            </a:extLst>
          </a:blip>
          <a:stretch>
            <a:fillRect/>
          </a:stretch>
        </p:blipFill>
        <p:spPr>
          <a:xfrm>
            <a:off x="6120000" y="5004000"/>
            <a:ext cx="2880000" cy="1800000"/>
          </a:xfrm>
          <a:prstGeom prst="rect">
            <a:avLst/>
          </a:prstGeom>
        </p:spPr>
      </p:pic>
    </p:spTree>
    <p:extLst>
      <p:ext uri="{BB962C8B-B14F-4D97-AF65-F5344CB8AC3E}">
        <p14:creationId xmlns:p14="http://schemas.microsoft.com/office/powerpoint/2010/main" val="2321113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121295"/>
            <a:ext cx="4933244" cy="684918"/>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sz="3200" smtClean="0"/>
              <a:t>M4 Design (FEM Simulation)</a:t>
            </a:r>
            <a:endParaRPr lang="en-US" sz="3200" dirty="0"/>
          </a:p>
        </p:txBody>
      </p:sp>
      <p:sp>
        <p:nvSpPr>
          <p:cNvPr id="8" name="Content Placeholder 2"/>
          <p:cNvSpPr txBox="1">
            <a:spLocks/>
          </p:cNvSpPr>
          <p:nvPr/>
        </p:nvSpPr>
        <p:spPr>
          <a:xfrm>
            <a:off x="153359" y="806213"/>
            <a:ext cx="8243153" cy="39214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n-GB" dirty="0" smtClean="0">
                <a:solidFill>
                  <a:srgbClr val="2F2B20"/>
                </a:solidFill>
              </a:rPr>
              <a:t>Pressure results, under 5mbar for no Pillar, 2 Pillars and 3 Pillars configuration </a:t>
            </a:r>
          </a:p>
        </p:txBody>
      </p:sp>
      <p:graphicFrame>
        <p:nvGraphicFramePr>
          <p:cNvPr id="3" name="Table 2"/>
          <p:cNvGraphicFramePr>
            <a:graphicFrameLocks noGrp="1"/>
          </p:cNvGraphicFramePr>
          <p:nvPr>
            <p:extLst>
              <p:ext uri="{D42A27DB-BD31-4B8C-83A1-F6EECF244321}">
                <p14:modId xmlns:p14="http://schemas.microsoft.com/office/powerpoint/2010/main" val="3801059135"/>
              </p:ext>
            </p:extLst>
          </p:nvPr>
        </p:nvGraphicFramePr>
        <p:xfrm>
          <a:off x="153359" y="1397000"/>
          <a:ext cx="6453303" cy="1691640"/>
        </p:xfrm>
        <a:graphic>
          <a:graphicData uri="http://schemas.openxmlformats.org/drawingml/2006/table">
            <a:tbl>
              <a:tblPr firstRow="1" bandRow="1">
                <a:tableStyleId>{284E427A-3D55-4303-BF80-6455036E1DE7}</a:tableStyleId>
              </a:tblPr>
              <a:tblGrid>
                <a:gridCol w="2151101"/>
                <a:gridCol w="2151101"/>
                <a:gridCol w="2151101"/>
              </a:tblGrid>
              <a:tr h="370840">
                <a:tc>
                  <a:txBody>
                    <a:bodyPr/>
                    <a:lstStyle/>
                    <a:p>
                      <a:pPr algn="ctr"/>
                      <a:r>
                        <a:rPr lang="en-US" sz="1600" dirty="0" smtClean="0"/>
                        <a:t>Number of Pillars</a:t>
                      </a:r>
                      <a:endParaRPr lang="en-US" sz="1600" dirty="0"/>
                    </a:p>
                  </a:txBody>
                  <a:tcPr/>
                </a:tc>
                <a:tc>
                  <a:txBody>
                    <a:bodyPr/>
                    <a:lstStyle/>
                    <a:p>
                      <a:pPr algn="ctr"/>
                      <a:r>
                        <a:rPr lang="en-US" sz="1600" dirty="0" smtClean="0"/>
                        <a:t>Max Deviation at 5 mbar</a:t>
                      </a:r>
                      <a:endParaRPr lang="en-US" sz="1600" dirty="0"/>
                    </a:p>
                  </a:txBody>
                  <a:tcPr/>
                </a:tc>
                <a:tc>
                  <a:txBody>
                    <a:bodyPr/>
                    <a:lstStyle/>
                    <a:p>
                      <a:pPr algn="ctr"/>
                      <a:r>
                        <a:rPr lang="en-US" sz="1600" dirty="0" err="1" smtClean="0"/>
                        <a:t>Def</a:t>
                      </a:r>
                      <a:r>
                        <a:rPr lang="en-US" sz="1600" dirty="0" smtClean="0"/>
                        <a:t> at rest for gravity and stretching</a:t>
                      </a:r>
                      <a:endParaRPr lang="en-US" sz="1600" dirty="0"/>
                    </a:p>
                  </a:txBody>
                  <a:tcPr/>
                </a:tc>
              </a:tr>
              <a:tr h="370840">
                <a:tc>
                  <a:txBody>
                    <a:bodyPr/>
                    <a:lstStyle/>
                    <a:p>
                      <a:pPr algn="ctr"/>
                      <a:r>
                        <a:rPr lang="en-US" dirty="0" smtClean="0"/>
                        <a:t>0</a:t>
                      </a:r>
                      <a:endParaRPr lang="en-US" dirty="0"/>
                    </a:p>
                  </a:txBody>
                  <a:tcPr/>
                </a:tc>
                <a:tc>
                  <a:txBody>
                    <a:bodyPr/>
                    <a:lstStyle/>
                    <a:p>
                      <a:pPr algn="ctr"/>
                      <a:r>
                        <a:rPr lang="en-US" dirty="0" smtClean="0"/>
                        <a:t>1.65 mm</a:t>
                      </a:r>
                      <a:endParaRPr lang="en-US" dirty="0"/>
                    </a:p>
                  </a:txBody>
                  <a:tcPr/>
                </a:tc>
                <a:tc>
                  <a:txBody>
                    <a:bodyPr/>
                    <a:lstStyle/>
                    <a:p>
                      <a:pPr algn="ctr"/>
                      <a:r>
                        <a:rPr lang="en-US" dirty="0" smtClean="0"/>
                        <a:t>0.1 mm</a:t>
                      </a:r>
                      <a:endParaRPr lang="en-US" dirty="0"/>
                    </a:p>
                  </a:txBody>
                  <a:tcPr/>
                </a:tc>
              </a:tr>
              <a:tr h="370840">
                <a:tc>
                  <a:txBody>
                    <a:bodyPr/>
                    <a:lstStyle/>
                    <a:p>
                      <a:pPr algn="ctr"/>
                      <a:r>
                        <a:rPr lang="en-US" dirty="0" smtClean="0"/>
                        <a:t>2</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0.52 mm</a:t>
                      </a:r>
                    </a:p>
                  </a:txBody>
                  <a:tcPr/>
                </a:tc>
                <a:tc>
                  <a:txBody>
                    <a:bodyPr/>
                    <a:lstStyle/>
                    <a:p>
                      <a:pPr algn="ctr"/>
                      <a:r>
                        <a:rPr lang="en-US" dirty="0" smtClean="0"/>
                        <a:t>0.07 mm</a:t>
                      </a:r>
                      <a:endParaRPr lang="en-US" dirty="0"/>
                    </a:p>
                  </a:txBody>
                  <a:tcPr/>
                </a:tc>
              </a:tr>
              <a:tr h="370840">
                <a:tc>
                  <a:txBody>
                    <a:bodyPr/>
                    <a:lstStyle/>
                    <a:p>
                      <a:pPr algn="ctr"/>
                      <a:r>
                        <a:rPr lang="en-US" dirty="0" smtClean="0"/>
                        <a:t>3</a:t>
                      </a:r>
                      <a:endParaRPr lang="en-US" dirty="0"/>
                    </a:p>
                  </a:txBody>
                  <a:tcPr/>
                </a:tc>
                <a:tc>
                  <a:txBody>
                    <a:bodyPr/>
                    <a:lstStyle/>
                    <a:p>
                      <a:pPr algn="ctr"/>
                      <a:r>
                        <a:rPr lang="en-US" dirty="0" smtClean="0"/>
                        <a:t>0.32 mm</a:t>
                      </a:r>
                      <a:endParaRPr lang="en-US" dirty="0"/>
                    </a:p>
                  </a:txBody>
                  <a:tcPr/>
                </a:tc>
                <a:tc>
                  <a:txBody>
                    <a:bodyPr/>
                    <a:lstStyle/>
                    <a:p>
                      <a:pPr algn="ctr"/>
                      <a:r>
                        <a:rPr lang="en-US" dirty="0" smtClean="0"/>
                        <a:t>0.06</a:t>
                      </a:r>
                      <a:r>
                        <a:rPr lang="en-US" baseline="0" dirty="0" smtClean="0"/>
                        <a:t> mm</a:t>
                      </a:r>
                      <a:endParaRPr lang="en-US" dirty="0"/>
                    </a:p>
                  </a:txBody>
                  <a:tcPr/>
                </a:tc>
              </a:tr>
            </a:tbl>
          </a:graphicData>
        </a:graphic>
      </p:graphicFrame>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33712" y="3674037"/>
            <a:ext cx="4186910" cy="2381413"/>
          </a:xfrm>
          <a:prstGeom prst="rect">
            <a:avLst/>
          </a:prstGeom>
        </p:spPr>
      </p:pic>
      <p:sp>
        <p:nvSpPr>
          <p:cNvPr id="11" name="Content Placeholder 2"/>
          <p:cNvSpPr txBox="1">
            <a:spLocks/>
          </p:cNvSpPr>
          <p:nvPr/>
        </p:nvSpPr>
        <p:spPr>
          <a:xfrm>
            <a:off x="0" y="3666817"/>
            <a:ext cx="3809872" cy="2020414"/>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GB" dirty="0" smtClean="0">
                <a:solidFill>
                  <a:schemeClr val="tx1"/>
                </a:solidFill>
              </a:rPr>
              <a:t>Results for 3 pillars: Optimal position after the iterative process:</a:t>
            </a:r>
          </a:p>
          <a:p>
            <a:pPr lvl="1">
              <a:buFont typeface="Arial" panose="020B0604020202020204" pitchFamily="34" charset="0"/>
              <a:buChar char="•"/>
            </a:pPr>
            <a:r>
              <a:rPr lang="en-GB" dirty="0" smtClean="0"/>
              <a:t>Vertical direction: Middle of the active area</a:t>
            </a:r>
          </a:p>
          <a:p>
            <a:pPr lvl="1">
              <a:buFont typeface="Arial" panose="020B0604020202020204" pitchFamily="34" charset="0"/>
              <a:buChar char="•"/>
            </a:pPr>
            <a:r>
              <a:rPr lang="en-GB" dirty="0" smtClean="0"/>
              <a:t>Horizontal direction: At the symmetry plane and at 270 mm from the symmetry plane</a:t>
            </a:r>
          </a:p>
        </p:txBody>
      </p:sp>
    </p:spTree>
    <p:extLst>
      <p:ext uri="{BB962C8B-B14F-4D97-AF65-F5344CB8AC3E}">
        <p14:creationId xmlns:p14="http://schemas.microsoft.com/office/powerpoint/2010/main" val="2612441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930" y="274638"/>
            <a:ext cx="7939314" cy="736339"/>
          </a:xfrm>
        </p:spPr>
        <p:txBody>
          <a:bodyPr/>
          <a:lstStyle/>
          <a:p>
            <a:r>
              <a:rPr lang="en-US" sz="3200" dirty="0" smtClean="0"/>
              <a:t>M4 Design: RO board, Foils, Frames and details</a:t>
            </a:r>
            <a:endParaRPr lang="en-US" sz="32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990" y="4172317"/>
            <a:ext cx="5708643" cy="2472929"/>
          </a:xfrm>
          <a:prstGeom prst="rect">
            <a:avLst/>
          </a:prstGeom>
        </p:spPr>
      </p:pic>
      <p:sp>
        <p:nvSpPr>
          <p:cNvPr id="5" name="TextBox 4"/>
          <p:cNvSpPr txBox="1"/>
          <p:nvPr/>
        </p:nvSpPr>
        <p:spPr>
          <a:xfrm>
            <a:off x="5918248" y="4702464"/>
            <a:ext cx="2478266" cy="1569660"/>
          </a:xfrm>
          <a:prstGeom prst="rect">
            <a:avLst/>
          </a:prstGeom>
          <a:noFill/>
          <a:ln>
            <a:solidFill>
              <a:srgbClr val="FF0000"/>
            </a:solidFill>
          </a:ln>
        </p:spPr>
        <p:txBody>
          <a:bodyPr wrap="square" rtlCol="0">
            <a:spAutoFit/>
          </a:bodyPr>
          <a:lstStyle/>
          <a:p>
            <a:pPr marL="85725" indent="-85725">
              <a:buFont typeface="Arial"/>
              <a:buChar char="•"/>
            </a:pPr>
            <a:r>
              <a:rPr lang="en-US" sz="1600" dirty="0" smtClean="0"/>
              <a:t>50 HV Sector of about 100 cm2 each</a:t>
            </a:r>
          </a:p>
          <a:p>
            <a:pPr marL="85725" indent="-85725">
              <a:buFont typeface="Arial"/>
              <a:buChar char="•"/>
            </a:pPr>
            <a:r>
              <a:rPr lang="en-US" sz="1600" dirty="0" smtClean="0"/>
              <a:t>25 Left / 25 Right</a:t>
            </a:r>
          </a:p>
          <a:p>
            <a:pPr marL="85725" indent="-85725">
              <a:buFont typeface="Arial"/>
              <a:buChar char="•"/>
            </a:pPr>
            <a:r>
              <a:rPr lang="en-US" sz="1600" dirty="0" smtClean="0"/>
              <a:t>HV connection middle top</a:t>
            </a:r>
          </a:p>
          <a:p>
            <a:pPr marL="85725" indent="-85725">
              <a:buFont typeface="Arial"/>
              <a:buChar char="•"/>
            </a:pPr>
            <a:r>
              <a:rPr lang="en-US" sz="1600" dirty="0" smtClean="0"/>
              <a:t>Power distribution left/right side</a:t>
            </a:r>
            <a:endParaRPr lang="en-US" sz="1600" dirty="0"/>
          </a:p>
        </p:txBody>
      </p:sp>
      <p:pic>
        <p:nvPicPr>
          <p:cNvPr id="47" name="Picture 4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4585" y="1400847"/>
            <a:ext cx="5268698" cy="2443246"/>
          </a:xfrm>
          <a:prstGeom prst="rect">
            <a:avLst/>
          </a:prstGeom>
          <a:solidFill>
            <a:schemeClr val="accent6">
              <a:lumMod val="50000"/>
            </a:schemeClr>
          </a:solidFill>
        </p:spPr>
      </p:pic>
      <p:sp>
        <p:nvSpPr>
          <p:cNvPr id="48" name="TextBox 47"/>
          <p:cNvSpPr txBox="1"/>
          <p:nvPr/>
        </p:nvSpPr>
        <p:spPr>
          <a:xfrm>
            <a:off x="5745633" y="2381084"/>
            <a:ext cx="2525838" cy="369332"/>
          </a:xfrm>
          <a:prstGeom prst="rect">
            <a:avLst/>
          </a:prstGeom>
          <a:noFill/>
          <a:ln>
            <a:solidFill>
              <a:srgbClr val="FF0000"/>
            </a:solidFill>
          </a:ln>
        </p:spPr>
        <p:txBody>
          <a:bodyPr wrap="square" rtlCol="0">
            <a:spAutoFit/>
          </a:bodyPr>
          <a:lstStyle/>
          <a:p>
            <a:r>
              <a:rPr lang="en-US" dirty="0" smtClean="0"/>
              <a:t>RO Board External view</a:t>
            </a:r>
            <a:endParaRPr lang="en-US" dirty="0"/>
          </a:p>
        </p:txBody>
      </p:sp>
    </p:spTree>
    <p:extLst>
      <p:ext uri="{BB962C8B-B14F-4D97-AF65-F5344CB8AC3E}">
        <p14:creationId xmlns:p14="http://schemas.microsoft.com/office/powerpoint/2010/main" val="2245174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1</a:t>
            </a:r>
            <a:endParaRPr lang="en-US" dirty="0"/>
          </a:p>
        </p:txBody>
      </p:sp>
      <p:sp>
        <p:nvSpPr>
          <p:cNvPr id="3" name="Content Placeholder 2"/>
          <p:cNvSpPr>
            <a:spLocks noGrp="1"/>
          </p:cNvSpPr>
          <p:nvPr>
            <p:ph idx="1"/>
          </p:nvPr>
        </p:nvSpPr>
        <p:spPr>
          <a:xfrm>
            <a:off x="457200" y="1497576"/>
            <a:ext cx="7620000" cy="4800600"/>
          </a:xfrm>
        </p:spPr>
        <p:txBody>
          <a:bodyPr>
            <a:normAutofit lnSpcReduction="10000"/>
          </a:bodyPr>
          <a:lstStyle/>
          <a:p>
            <a:r>
              <a:rPr lang="en-US" dirty="0" smtClean="0"/>
              <a:t>GE2/1 Motivation </a:t>
            </a:r>
            <a:r>
              <a:rPr lang="en-US" dirty="0"/>
              <a:t>for improved redundancy </a:t>
            </a:r>
            <a:endParaRPr lang="en-US" dirty="0" smtClean="0"/>
          </a:p>
          <a:p>
            <a:r>
              <a:rPr lang="en-US" dirty="0"/>
              <a:t>Performance </a:t>
            </a:r>
            <a:r>
              <a:rPr lang="en-US" dirty="0" smtClean="0"/>
              <a:t>requirements</a:t>
            </a:r>
          </a:p>
          <a:p>
            <a:r>
              <a:rPr lang="en-US" b="1" dirty="0">
                <a:solidFill>
                  <a:srgbClr val="008000"/>
                </a:solidFill>
              </a:rPr>
              <a:t>B</a:t>
            </a:r>
            <a:r>
              <a:rPr lang="en-US" b="1" dirty="0" smtClean="0">
                <a:solidFill>
                  <a:srgbClr val="008000"/>
                </a:solidFill>
              </a:rPr>
              <a:t>aseline option </a:t>
            </a:r>
            <a:r>
              <a:rPr lang="en-US" dirty="0" smtClean="0"/>
              <a:t>as triple GEM detector</a:t>
            </a:r>
          </a:p>
          <a:p>
            <a:r>
              <a:rPr lang="en-US" dirty="0" smtClean="0"/>
              <a:t>GE2/1  20 degrees: general constraints</a:t>
            </a:r>
            <a:endParaRPr lang="en-US" dirty="0"/>
          </a:p>
          <a:p>
            <a:r>
              <a:rPr lang="en-US" dirty="0" smtClean="0"/>
              <a:t>GE2/1  chamber layout</a:t>
            </a:r>
          </a:p>
          <a:p>
            <a:r>
              <a:rPr lang="en-US" dirty="0" smtClean="0"/>
              <a:t>Electronics for Read Out</a:t>
            </a:r>
          </a:p>
          <a:p>
            <a:r>
              <a:rPr lang="en-US" dirty="0" smtClean="0"/>
              <a:t>Services </a:t>
            </a:r>
          </a:p>
          <a:p>
            <a:r>
              <a:rPr lang="en-US" dirty="0" smtClean="0"/>
              <a:t>Synergies with other projects</a:t>
            </a:r>
          </a:p>
          <a:p>
            <a:r>
              <a:rPr lang="en-US" dirty="0" smtClean="0"/>
              <a:t>Production schema and schedule</a:t>
            </a:r>
          </a:p>
          <a:p>
            <a:r>
              <a:rPr lang="en-US" b="1" dirty="0">
                <a:solidFill>
                  <a:srgbClr val="008000"/>
                </a:solidFill>
              </a:rPr>
              <a:t>µ-RWELL </a:t>
            </a:r>
            <a:r>
              <a:rPr lang="en-US" b="1" dirty="0" smtClean="0">
                <a:solidFill>
                  <a:srgbClr val="008000"/>
                </a:solidFill>
              </a:rPr>
              <a:t> Option</a:t>
            </a:r>
            <a:r>
              <a:rPr lang="en-US" dirty="0" smtClean="0"/>
              <a:t>: Motivation </a:t>
            </a:r>
            <a:r>
              <a:rPr lang="en-US" dirty="0"/>
              <a:t>&amp; </a:t>
            </a:r>
            <a:r>
              <a:rPr lang="en-US" dirty="0" smtClean="0"/>
              <a:t>Concept</a:t>
            </a:r>
          </a:p>
          <a:p>
            <a:r>
              <a:rPr lang="en-US" dirty="0">
                <a:solidFill>
                  <a:srgbClr val="2F2B20"/>
                </a:solidFill>
              </a:rPr>
              <a:t>µ-RWELL </a:t>
            </a:r>
            <a:r>
              <a:rPr lang="en-US" dirty="0" smtClean="0">
                <a:solidFill>
                  <a:srgbClr val="2F2B20"/>
                </a:solidFill>
              </a:rPr>
              <a:t>Technology description</a:t>
            </a:r>
          </a:p>
          <a:p>
            <a:r>
              <a:rPr lang="en-US" dirty="0" smtClean="0">
                <a:solidFill>
                  <a:srgbClr val="2F2B20"/>
                </a:solidFill>
              </a:rPr>
              <a:t>µ</a:t>
            </a:r>
            <a:r>
              <a:rPr lang="en-US" dirty="0">
                <a:solidFill>
                  <a:srgbClr val="2F2B20"/>
                </a:solidFill>
              </a:rPr>
              <a:t>-RWELL </a:t>
            </a:r>
            <a:r>
              <a:rPr lang="en-US" dirty="0" smtClean="0"/>
              <a:t>Prototypes </a:t>
            </a:r>
            <a:r>
              <a:rPr lang="en-US" dirty="0"/>
              <a:t>developed &amp; R&amp;D plans and studies    </a:t>
            </a:r>
          </a:p>
          <a:p>
            <a:endParaRPr lang="it-IT" dirty="0">
              <a:solidFill>
                <a:srgbClr val="2F2B20"/>
              </a:solidFill>
            </a:endParaRPr>
          </a:p>
          <a:p>
            <a:endParaRPr lang="en-US" dirty="0" smtClean="0"/>
          </a:p>
          <a:p>
            <a:endParaRPr lang="en-US" dirty="0" smtClean="0"/>
          </a:p>
          <a:p>
            <a:endParaRPr lang="en-US" dirty="0" smtClean="0"/>
          </a:p>
          <a:p>
            <a:pPr marL="114300" indent="0">
              <a:buNone/>
            </a:pPr>
            <a:endParaRPr lang="en-US" dirty="0" smtClean="0"/>
          </a:p>
          <a:p>
            <a:pPr marL="114300" indent="0">
              <a:buNone/>
            </a:pPr>
            <a:endParaRPr lang="en-US" dirty="0"/>
          </a:p>
        </p:txBody>
      </p:sp>
    </p:spTree>
    <p:extLst>
      <p:ext uri="{BB962C8B-B14F-4D97-AF65-F5344CB8AC3E}">
        <p14:creationId xmlns:p14="http://schemas.microsoft.com/office/powerpoint/2010/main" val="1964788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930" y="274638"/>
            <a:ext cx="7939314" cy="736339"/>
          </a:xfrm>
        </p:spPr>
        <p:txBody>
          <a:bodyPr/>
          <a:lstStyle/>
          <a:p>
            <a:r>
              <a:rPr lang="en-US" sz="3200" dirty="0" smtClean="0"/>
              <a:t>M4 Design: RO board, Foils, Frames and details</a:t>
            </a:r>
            <a:endParaRPr lang="en-US" sz="3200"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2100" y="1713079"/>
            <a:ext cx="5453533" cy="356017"/>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2100" y="2221306"/>
            <a:ext cx="5453533" cy="396004"/>
          </a:xfrm>
          <a:prstGeom prst="rect">
            <a:avLst/>
          </a:prstGeom>
        </p:spPr>
      </p:pic>
      <p:cxnSp>
        <p:nvCxnSpPr>
          <p:cNvPr id="8" name="Straight Arrow Connector 7"/>
          <p:cNvCxnSpPr>
            <a:stCxn id="9" idx="1"/>
          </p:cNvCxnSpPr>
          <p:nvPr/>
        </p:nvCxnSpPr>
        <p:spPr>
          <a:xfrm flipH="1">
            <a:off x="5918248" y="2408782"/>
            <a:ext cx="419367"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337615" y="2254893"/>
            <a:ext cx="887997" cy="307777"/>
          </a:xfrm>
          <a:prstGeom prst="rect">
            <a:avLst/>
          </a:prstGeom>
          <a:noFill/>
          <a:ln>
            <a:solidFill>
              <a:srgbClr val="FF0000"/>
            </a:solidFill>
          </a:ln>
        </p:spPr>
        <p:txBody>
          <a:bodyPr wrap="square" rtlCol="0">
            <a:spAutoFit/>
          </a:bodyPr>
          <a:lstStyle/>
          <a:p>
            <a:r>
              <a:rPr lang="en-US" sz="1400" dirty="0" smtClean="0"/>
              <a:t>Milling</a:t>
            </a:r>
            <a:endParaRPr lang="en-US" sz="1400" dirty="0"/>
          </a:p>
        </p:txBody>
      </p:sp>
      <p:sp>
        <p:nvSpPr>
          <p:cNvPr id="10" name="TextBox 9"/>
          <p:cNvSpPr txBox="1"/>
          <p:nvPr/>
        </p:nvSpPr>
        <p:spPr>
          <a:xfrm>
            <a:off x="282270" y="1177460"/>
            <a:ext cx="8502857" cy="292388"/>
          </a:xfrm>
          <a:prstGeom prst="rect">
            <a:avLst/>
          </a:prstGeom>
          <a:noFill/>
        </p:spPr>
        <p:txBody>
          <a:bodyPr wrap="square" rtlCol="0">
            <a:spAutoFit/>
          </a:bodyPr>
          <a:lstStyle/>
          <a:p>
            <a:r>
              <a:rPr lang="en-US" sz="1300" dirty="0" smtClean="0"/>
              <a:t>Internal frame re-designed to increase the distance between the frames and the active area and avoid Spurious Signals </a:t>
            </a:r>
            <a:endParaRPr lang="en-US" sz="1300" dirty="0"/>
          </a:p>
        </p:txBody>
      </p:sp>
      <p:sp>
        <p:nvSpPr>
          <p:cNvPr id="12" name="TextBox 11"/>
          <p:cNvSpPr txBox="1"/>
          <p:nvPr/>
        </p:nvSpPr>
        <p:spPr>
          <a:xfrm>
            <a:off x="5908991" y="1630321"/>
            <a:ext cx="2253253" cy="369332"/>
          </a:xfrm>
          <a:prstGeom prst="rect">
            <a:avLst/>
          </a:prstGeom>
          <a:noFill/>
          <a:ln>
            <a:solidFill>
              <a:srgbClr val="FF0000"/>
            </a:solidFill>
          </a:ln>
        </p:spPr>
        <p:txBody>
          <a:bodyPr wrap="none" rtlCol="0">
            <a:spAutoFit/>
          </a:bodyPr>
          <a:lstStyle/>
          <a:p>
            <a:r>
              <a:rPr lang="en-US" dirty="0" smtClean="0"/>
              <a:t>GE1/1 internal frames</a:t>
            </a:r>
            <a:endParaRPr lang="en-US" dirty="0"/>
          </a:p>
        </p:txBody>
      </p:sp>
      <p:pic>
        <p:nvPicPr>
          <p:cNvPr id="16" name="Picture 1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2100" y="2999901"/>
            <a:ext cx="5788933" cy="377912"/>
          </a:xfrm>
          <a:prstGeom prst="rect">
            <a:avLst/>
          </a:prstGeom>
        </p:spPr>
      </p:pic>
      <p:pic>
        <p:nvPicPr>
          <p:cNvPr id="17" name="Picture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2100" y="3522763"/>
            <a:ext cx="5788933" cy="420359"/>
          </a:xfrm>
          <a:prstGeom prst="rect">
            <a:avLst/>
          </a:prstGeom>
        </p:spPr>
      </p:pic>
      <p:cxnSp>
        <p:nvCxnSpPr>
          <p:cNvPr id="18" name="Straight Arrow Connector 17"/>
          <p:cNvCxnSpPr>
            <a:stCxn id="19" idx="1"/>
          </p:cNvCxnSpPr>
          <p:nvPr/>
        </p:nvCxnSpPr>
        <p:spPr>
          <a:xfrm flipH="1">
            <a:off x="6152510" y="3738297"/>
            <a:ext cx="367867"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520377" y="3584408"/>
            <a:ext cx="877431" cy="307777"/>
          </a:xfrm>
          <a:prstGeom prst="rect">
            <a:avLst/>
          </a:prstGeom>
          <a:noFill/>
          <a:ln>
            <a:solidFill>
              <a:srgbClr val="FF0000"/>
            </a:solidFill>
          </a:ln>
        </p:spPr>
        <p:txBody>
          <a:bodyPr wrap="square" rtlCol="0">
            <a:spAutoFit/>
          </a:bodyPr>
          <a:lstStyle/>
          <a:p>
            <a:r>
              <a:rPr lang="en-US" sz="1400" dirty="0" smtClean="0"/>
              <a:t>Milling</a:t>
            </a:r>
            <a:endParaRPr lang="en-US" sz="1400" dirty="0"/>
          </a:p>
        </p:txBody>
      </p:sp>
      <p:cxnSp>
        <p:nvCxnSpPr>
          <p:cNvPr id="20" name="Straight Connector 19"/>
          <p:cNvCxnSpPr/>
          <p:nvPr/>
        </p:nvCxnSpPr>
        <p:spPr>
          <a:xfrm>
            <a:off x="634166" y="3169174"/>
            <a:ext cx="5344081" cy="0"/>
          </a:xfrm>
          <a:prstGeom prst="line">
            <a:avLst/>
          </a:prstGeom>
          <a:ln>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670555" y="3706405"/>
            <a:ext cx="19559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1879085" y="3715670"/>
            <a:ext cx="19559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090961" y="3706405"/>
            <a:ext cx="19559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4287161" y="3715670"/>
            <a:ext cx="19559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508027" y="3709542"/>
            <a:ext cx="19559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6081035" y="2956700"/>
            <a:ext cx="2315479" cy="369332"/>
          </a:xfrm>
          <a:prstGeom prst="rect">
            <a:avLst/>
          </a:prstGeom>
          <a:noFill/>
          <a:ln>
            <a:solidFill>
              <a:srgbClr val="FF0000"/>
            </a:solidFill>
          </a:ln>
        </p:spPr>
        <p:txBody>
          <a:bodyPr wrap="square" rtlCol="0">
            <a:spAutoFit/>
          </a:bodyPr>
          <a:lstStyle/>
          <a:p>
            <a:r>
              <a:rPr lang="en-US" dirty="0" smtClean="0"/>
              <a:t>GE2/1 internal frames</a:t>
            </a:r>
            <a:endParaRPr lang="en-US" dirty="0"/>
          </a:p>
        </p:txBody>
      </p:sp>
      <p:pic>
        <p:nvPicPr>
          <p:cNvPr id="28" name="Picture 2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7642" y="4551464"/>
            <a:ext cx="2834467" cy="1228705"/>
          </a:xfrm>
          <a:prstGeom prst="rect">
            <a:avLst/>
          </a:prstGeom>
        </p:spPr>
      </p:pic>
      <p:cxnSp>
        <p:nvCxnSpPr>
          <p:cNvPr id="29" name="Straight Arrow Connector 28"/>
          <p:cNvCxnSpPr/>
          <p:nvPr/>
        </p:nvCxnSpPr>
        <p:spPr>
          <a:xfrm flipH="1">
            <a:off x="2429731" y="4593388"/>
            <a:ext cx="256902" cy="24642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686633" y="4331975"/>
            <a:ext cx="1321135" cy="307777"/>
          </a:xfrm>
          <a:prstGeom prst="rect">
            <a:avLst/>
          </a:prstGeom>
          <a:solidFill>
            <a:srgbClr val="FFFF00"/>
          </a:solidFill>
          <a:ln>
            <a:solidFill>
              <a:srgbClr val="FF0000"/>
            </a:solidFill>
          </a:ln>
        </p:spPr>
        <p:txBody>
          <a:bodyPr wrap="square" rtlCol="0">
            <a:spAutoFit/>
          </a:bodyPr>
          <a:lstStyle/>
          <a:p>
            <a:r>
              <a:rPr lang="en-US" sz="1400" dirty="0" smtClean="0">
                <a:solidFill>
                  <a:srgbClr val="FF0000"/>
                </a:solidFill>
              </a:rPr>
              <a:t>Internal frame</a:t>
            </a:r>
            <a:endParaRPr lang="en-US" sz="1400" dirty="0">
              <a:solidFill>
                <a:srgbClr val="FF0000"/>
              </a:solidFill>
            </a:endParaRPr>
          </a:p>
        </p:txBody>
      </p:sp>
      <p:cxnSp>
        <p:nvCxnSpPr>
          <p:cNvPr id="31" name="Straight Connector 30"/>
          <p:cNvCxnSpPr/>
          <p:nvPr/>
        </p:nvCxnSpPr>
        <p:spPr>
          <a:xfrm>
            <a:off x="1200269" y="4780069"/>
            <a:ext cx="211027" cy="0"/>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1777191" y="4779177"/>
            <a:ext cx="211027" cy="0"/>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1411296" y="4551464"/>
            <a:ext cx="0" cy="228606"/>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1777187" y="4550570"/>
            <a:ext cx="0" cy="228606"/>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flipH="1">
            <a:off x="1829813" y="4347164"/>
            <a:ext cx="256902" cy="24642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2182305" y="4024198"/>
            <a:ext cx="1008656" cy="307777"/>
          </a:xfrm>
          <a:prstGeom prst="rect">
            <a:avLst/>
          </a:prstGeom>
          <a:solidFill>
            <a:srgbClr val="FFFF00"/>
          </a:solidFill>
          <a:ln>
            <a:solidFill>
              <a:srgbClr val="FF0000"/>
            </a:solidFill>
          </a:ln>
        </p:spPr>
        <p:txBody>
          <a:bodyPr wrap="square" rtlCol="0">
            <a:spAutoFit/>
          </a:bodyPr>
          <a:lstStyle/>
          <a:p>
            <a:r>
              <a:rPr lang="en-US" sz="1400" dirty="0" smtClean="0">
                <a:solidFill>
                  <a:srgbClr val="FF0000"/>
                </a:solidFill>
              </a:rPr>
              <a:t>Old shape</a:t>
            </a:r>
            <a:endParaRPr lang="en-US" sz="1400" dirty="0">
              <a:solidFill>
                <a:srgbClr val="FF0000"/>
              </a:solidFill>
            </a:endParaRPr>
          </a:p>
        </p:txBody>
      </p:sp>
      <p:pic>
        <p:nvPicPr>
          <p:cNvPr id="37" name="Picture 3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2997" y="5582075"/>
            <a:ext cx="2834467" cy="1228705"/>
          </a:xfrm>
          <a:prstGeom prst="rect">
            <a:avLst/>
          </a:prstGeom>
        </p:spPr>
      </p:pic>
      <p:cxnSp>
        <p:nvCxnSpPr>
          <p:cNvPr id="38" name="Straight Connector 37"/>
          <p:cNvCxnSpPr/>
          <p:nvPr/>
        </p:nvCxnSpPr>
        <p:spPr>
          <a:xfrm flipH="1">
            <a:off x="1411297" y="4550570"/>
            <a:ext cx="365890" cy="1"/>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1522267" y="4618046"/>
            <a:ext cx="154573" cy="81903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27604" y="4111835"/>
            <a:ext cx="1917100" cy="2696580"/>
          </a:xfrm>
          <a:prstGeom prst="rect">
            <a:avLst/>
          </a:prstGeom>
          <a:solidFill>
            <a:srgbClr val="D9D9D9"/>
          </a:solidFill>
        </p:spPr>
      </p:pic>
      <p:pic>
        <p:nvPicPr>
          <p:cNvPr id="15" name="Picture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73659" y="4111834"/>
            <a:ext cx="1795471" cy="2696581"/>
          </a:xfrm>
          <a:prstGeom prst="rect">
            <a:avLst/>
          </a:prstGeom>
          <a:solidFill>
            <a:schemeClr val="bg1">
              <a:lumMod val="85000"/>
            </a:schemeClr>
          </a:solidFill>
        </p:spPr>
      </p:pic>
    </p:spTree>
    <p:extLst>
      <p:ext uri="{BB962C8B-B14F-4D97-AF65-F5344CB8AC3E}">
        <p14:creationId xmlns:p14="http://schemas.microsoft.com/office/powerpoint/2010/main" val="3085726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Module coupling and chamber assembly</a:t>
            </a:r>
            <a:endParaRPr lang="en-US" sz="3600" dirty="0"/>
          </a:p>
        </p:txBody>
      </p:sp>
      <p:pic>
        <p:nvPicPr>
          <p:cNvPr id="4" name="Picture 3" descr="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12024" y="1452500"/>
            <a:ext cx="3116480" cy="2142062"/>
          </a:xfrm>
          <a:prstGeom prst="rect">
            <a:avLst/>
          </a:prstGeom>
        </p:spPr>
      </p:pic>
      <p:pic>
        <p:nvPicPr>
          <p:cNvPr id="5" name="Content Placeholder 3" descr="3_VFAT.JPG"/>
          <p:cNvPicPr>
            <a:picLocks noGrp="1" noChangeAspect="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0" y="1600201"/>
            <a:ext cx="2971209" cy="1871862"/>
          </a:xfrm>
        </p:spPr>
      </p:pic>
      <p:sp>
        <p:nvSpPr>
          <p:cNvPr id="6" name="TextBox 5"/>
          <p:cNvSpPr txBox="1"/>
          <p:nvPr/>
        </p:nvSpPr>
        <p:spPr>
          <a:xfrm>
            <a:off x="110827" y="3909852"/>
            <a:ext cx="4212897" cy="923330"/>
          </a:xfrm>
          <a:prstGeom prst="rect">
            <a:avLst/>
          </a:prstGeom>
          <a:noFill/>
          <a:ln>
            <a:solidFill>
              <a:srgbClr val="008000"/>
            </a:solidFill>
          </a:ln>
        </p:spPr>
        <p:txBody>
          <a:bodyPr wrap="square" rtlCol="0">
            <a:spAutoFit/>
          </a:bodyPr>
          <a:lstStyle/>
          <a:p>
            <a:r>
              <a:rPr lang="en-US" dirty="0" smtClean="0"/>
              <a:t>Two transversal bars, which hold the modules have been added to increase the mechanical stability of the full chambers</a:t>
            </a:r>
            <a:endParaRPr lang="en-US" dirty="0"/>
          </a:p>
        </p:txBody>
      </p:sp>
      <p:sp>
        <p:nvSpPr>
          <p:cNvPr id="7" name="TextBox 6"/>
          <p:cNvSpPr txBox="1"/>
          <p:nvPr/>
        </p:nvSpPr>
        <p:spPr>
          <a:xfrm>
            <a:off x="2899948" y="2523531"/>
            <a:ext cx="2412076" cy="923330"/>
          </a:xfrm>
          <a:prstGeom prst="rect">
            <a:avLst/>
          </a:prstGeom>
          <a:noFill/>
          <a:ln>
            <a:solidFill>
              <a:schemeClr val="bg1">
                <a:lumMod val="50000"/>
              </a:schemeClr>
            </a:solidFill>
          </a:ln>
        </p:spPr>
        <p:txBody>
          <a:bodyPr wrap="square" rtlCol="0">
            <a:spAutoFit/>
          </a:bodyPr>
          <a:lstStyle/>
          <a:p>
            <a:r>
              <a:rPr lang="en-US" dirty="0" smtClean="0"/>
              <a:t>Three stiffener bars to join the modules together</a:t>
            </a:r>
            <a:endParaRPr lang="en-US" dirty="0"/>
          </a:p>
        </p:txBody>
      </p:sp>
      <p:cxnSp>
        <p:nvCxnSpPr>
          <p:cNvPr id="9" name="Straight Arrow Connector 8"/>
          <p:cNvCxnSpPr>
            <a:stCxn id="6" idx="0"/>
          </p:cNvCxnSpPr>
          <p:nvPr/>
        </p:nvCxnSpPr>
        <p:spPr>
          <a:xfrm flipH="1" flipV="1">
            <a:off x="1067419" y="3255903"/>
            <a:ext cx="1149857" cy="653949"/>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6" idx="0"/>
          </p:cNvCxnSpPr>
          <p:nvPr/>
        </p:nvCxnSpPr>
        <p:spPr>
          <a:xfrm flipH="1" flipV="1">
            <a:off x="1067419" y="2523531"/>
            <a:ext cx="1149857" cy="1386321"/>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1999722" y="2391265"/>
            <a:ext cx="900226" cy="594439"/>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1549609" y="2661465"/>
            <a:ext cx="1350339" cy="324239"/>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7" idx="1"/>
          </p:cNvCxnSpPr>
          <p:nvPr/>
        </p:nvCxnSpPr>
        <p:spPr>
          <a:xfrm flipH="1" flipV="1">
            <a:off x="1067420" y="2958685"/>
            <a:ext cx="1832528" cy="26511"/>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pic>
        <p:nvPicPr>
          <p:cNvPr id="19" name="Picture 1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0827" y="5049342"/>
            <a:ext cx="7966373" cy="1521212"/>
          </a:xfrm>
          <a:prstGeom prst="rect">
            <a:avLst/>
          </a:prstGeom>
        </p:spPr>
      </p:pic>
      <p:cxnSp>
        <p:nvCxnSpPr>
          <p:cNvPr id="21" name="Straight Arrow Connector 20"/>
          <p:cNvCxnSpPr/>
          <p:nvPr/>
        </p:nvCxnSpPr>
        <p:spPr>
          <a:xfrm>
            <a:off x="4837166" y="3472063"/>
            <a:ext cx="1013373" cy="2040006"/>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0162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Module coupling and chamber assembly</a:t>
            </a:r>
            <a:endParaRPr lang="en-US" sz="3600" dirty="0"/>
          </a:p>
        </p:txBody>
      </p:sp>
      <p:pic>
        <p:nvPicPr>
          <p:cNvPr id="16" name="Picture 15" descr="Aluminum_Bars_secti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0148" y="2052598"/>
            <a:ext cx="5149132" cy="3456111"/>
          </a:xfrm>
          <a:prstGeom prst="rect">
            <a:avLst/>
          </a:prstGeom>
        </p:spPr>
      </p:pic>
      <p:cxnSp>
        <p:nvCxnSpPr>
          <p:cNvPr id="18" name="Straight Arrow Connector 17"/>
          <p:cNvCxnSpPr/>
          <p:nvPr/>
        </p:nvCxnSpPr>
        <p:spPr>
          <a:xfrm flipH="1" flipV="1">
            <a:off x="5269281" y="4599173"/>
            <a:ext cx="1304446" cy="1098308"/>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a:off x="5269281" y="4339707"/>
            <a:ext cx="1304446" cy="0"/>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a:off x="5269280" y="3809762"/>
            <a:ext cx="1304447" cy="270479"/>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a:off x="5269282" y="3140479"/>
            <a:ext cx="1304446" cy="821683"/>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5269280" y="2472325"/>
            <a:ext cx="1304448" cy="1078995"/>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flipV="1">
            <a:off x="2795624" y="4599174"/>
            <a:ext cx="482657" cy="1376984"/>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V="1">
            <a:off x="2554296" y="4706240"/>
            <a:ext cx="0" cy="1523235"/>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728199" y="2205682"/>
            <a:ext cx="1653179" cy="369332"/>
          </a:xfrm>
          <a:prstGeom prst="rect">
            <a:avLst/>
          </a:prstGeom>
          <a:solidFill>
            <a:srgbClr val="FFFF00"/>
          </a:solidFill>
          <a:ln>
            <a:solidFill>
              <a:srgbClr val="FF0000"/>
            </a:solidFill>
          </a:ln>
        </p:spPr>
        <p:txBody>
          <a:bodyPr wrap="none" rtlCol="0">
            <a:spAutoFit/>
          </a:bodyPr>
          <a:lstStyle/>
          <a:p>
            <a:r>
              <a:rPr lang="en-US" b="1" dirty="0" smtClean="0">
                <a:solidFill>
                  <a:srgbClr val="FF0000"/>
                </a:solidFill>
              </a:rPr>
              <a:t>Transversal bar</a:t>
            </a:r>
            <a:endParaRPr lang="en-US" b="1" dirty="0">
              <a:solidFill>
                <a:srgbClr val="FF0000"/>
              </a:solidFill>
            </a:endParaRPr>
          </a:p>
        </p:txBody>
      </p:sp>
      <p:sp>
        <p:nvSpPr>
          <p:cNvPr id="28" name="TextBox 27"/>
          <p:cNvSpPr txBox="1"/>
          <p:nvPr/>
        </p:nvSpPr>
        <p:spPr>
          <a:xfrm>
            <a:off x="6726123" y="2861221"/>
            <a:ext cx="569387" cy="369332"/>
          </a:xfrm>
          <a:prstGeom prst="rect">
            <a:avLst/>
          </a:prstGeom>
          <a:solidFill>
            <a:srgbClr val="FFFF00"/>
          </a:solidFill>
          <a:ln>
            <a:solidFill>
              <a:srgbClr val="FF0000"/>
            </a:solidFill>
          </a:ln>
        </p:spPr>
        <p:txBody>
          <a:bodyPr wrap="none" rtlCol="0">
            <a:spAutoFit/>
          </a:bodyPr>
          <a:lstStyle/>
          <a:p>
            <a:r>
              <a:rPr lang="en-US" b="1" dirty="0" smtClean="0">
                <a:solidFill>
                  <a:srgbClr val="FF0000"/>
                </a:solidFill>
              </a:rPr>
              <a:t>GEB</a:t>
            </a:r>
            <a:endParaRPr lang="en-US" b="1" dirty="0">
              <a:solidFill>
                <a:srgbClr val="FF0000"/>
              </a:solidFill>
            </a:endParaRPr>
          </a:p>
        </p:txBody>
      </p:sp>
      <p:sp>
        <p:nvSpPr>
          <p:cNvPr id="29" name="TextBox 28"/>
          <p:cNvSpPr txBox="1"/>
          <p:nvPr/>
        </p:nvSpPr>
        <p:spPr>
          <a:xfrm>
            <a:off x="6726123" y="3599144"/>
            <a:ext cx="889987" cy="369332"/>
          </a:xfrm>
          <a:prstGeom prst="rect">
            <a:avLst/>
          </a:prstGeom>
          <a:solidFill>
            <a:srgbClr val="FFFF00"/>
          </a:solidFill>
          <a:ln>
            <a:solidFill>
              <a:srgbClr val="FF0000"/>
            </a:solidFill>
          </a:ln>
        </p:spPr>
        <p:txBody>
          <a:bodyPr wrap="none" rtlCol="0">
            <a:spAutoFit/>
          </a:bodyPr>
          <a:lstStyle/>
          <a:p>
            <a:r>
              <a:rPr lang="en-US" b="1" dirty="0" smtClean="0">
                <a:solidFill>
                  <a:srgbClr val="FF0000"/>
                </a:solidFill>
              </a:rPr>
              <a:t>RO PCB</a:t>
            </a:r>
            <a:endParaRPr lang="en-US" b="1" dirty="0">
              <a:solidFill>
                <a:srgbClr val="FF0000"/>
              </a:solidFill>
            </a:endParaRPr>
          </a:p>
        </p:txBody>
      </p:sp>
      <p:sp>
        <p:nvSpPr>
          <p:cNvPr id="30" name="TextBox 29"/>
          <p:cNvSpPr txBox="1"/>
          <p:nvPr/>
        </p:nvSpPr>
        <p:spPr>
          <a:xfrm>
            <a:off x="6708959" y="4131135"/>
            <a:ext cx="1601332" cy="369332"/>
          </a:xfrm>
          <a:prstGeom prst="rect">
            <a:avLst/>
          </a:prstGeom>
          <a:solidFill>
            <a:srgbClr val="FFFF00"/>
          </a:solidFill>
          <a:ln>
            <a:solidFill>
              <a:srgbClr val="FF0000"/>
            </a:solidFill>
          </a:ln>
        </p:spPr>
        <p:txBody>
          <a:bodyPr wrap="none" rtlCol="0">
            <a:spAutoFit/>
          </a:bodyPr>
          <a:lstStyle/>
          <a:p>
            <a:r>
              <a:rPr lang="en-US" b="1" dirty="0" smtClean="0">
                <a:solidFill>
                  <a:srgbClr val="FF0000"/>
                </a:solidFill>
              </a:rPr>
              <a:t>External frame</a:t>
            </a:r>
            <a:endParaRPr lang="en-US" b="1" dirty="0">
              <a:solidFill>
                <a:srgbClr val="FF0000"/>
              </a:solidFill>
            </a:endParaRPr>
          </a:p>
        </p:txBody>
      </p:sp>
      <p:sp>
        <p:nvSpPr>
          <p:cNvPr id="31" name="TextBox 30"/>
          <p:cNvSpPr txBox="1"/>
          <p:nvPr/>
        </p:nvSpPr>
        <p:spPr>
          <a:xfrm>
            <a:off x="6706883" y="5399000"/>
            <a:ext cx="1042285" cy="369332"/>
          </a:xfrm>
          <a:prstGeom prst="rect">
            <a:avLst/>
          </a:prstGeom>
          <a:solidFill>
            <a:srgbClr val="FFFF00"/>
          </a:solidFill>
          <a:ln>
            <a:solidFill>
              <a:srgbClr val="FF0000"/>
            </a:solidFill>
          </a:ln>
        </p:spPr>
        <p:txBody>
          <a:bodyPr wrap="none" rtlCol="0">
            <a:spAutoFit/>
          </a:bodyPr>
          <a:lstStyle/>
          <a:p>
            <a:r>
              <a:rPr lang="en-US" b="1" dirty="0" smtClean="0">
                <a:solidFill>
                  <a:srgbClr val="FF0000"/>
                </a:solidFill>
              </a:rPr>
              <a:t>Drift PCB</a:t>
            </a:r>
            <a:endParaRPr lang="en-US" b="1" dirty="0">
              <a:solidFill>
                <a:srgbClr val="FF0000"/>
              </a:solidFill>
            </a:endParaRPr>
          </a:p>
        </p:txBody>
      </p:sp>
      <p:sp>
        <p:nvSpPr>
          <p:cNvPr id="32" name="TextBox 31"/>
          <p:cNvSpPr txBox="1"/>
          <p:nvPr/>
        </p:nvSpPr>
        <p:spPr>
          <a:xfrm>
            <a:off x="3409365" y="5736066"/>
            <a:ext cx="2350072" cy="369332"/>
          </a:xfrm>
          <a:prstGeom prst="rect">
            <a:avLst/>
          </a:prstGeom>
          <a:solidFill>
            <a:srgbClr val="FFFF00"/>
          </a:solidFill>
          <a:ln>
            <a:solidFill>
              <a:srgbClr val="FF0000"/>
            </a:solidFill>
          </a:ln>
        </p:spPr>
        <p:txBody>
          <a:bodyPr wrap="none" rtlCol="0">
            <a:spAutoFit/>
          </a:bodyPr>
          <a:lstStyle/>
          <a:p>
            <a:r>
              <a:rPr lang="en-US" b="1" dirty="0" smtClean="0">
                <a:solidFill>
                  <a:srgbClr val="FF0000"/>
                </a:solidFill>
              </a:rPr>
              <a:t>Pocket in the Drift PCB</a:t>
            </a:r>
            <a:endParaRPr lang="en-US" b="1" dirty="0">
              <a:solidFill>
                <a:srgbClr val="FF0000"/>
              </a:solidFill>
            </a:endParaRPr>
          </a:p>
        </p:txBody>
      </p:sp>
      <p:sp>
        <p:nvSpPr>
          <p:cNvPr id="33" name="TextBox 32"/>
          <p:cNvSpPr txBox="1"/>
          <p:nvPr/>
        </p:nvSpPr>
        <p:spPr>
          <a:xfrm>
            <a:off x="1403154" y="6257798"/>
            <a:ext cx="2967479" cy="369332"/>
          </a:xfrm>
          <a:prstGeom prst="rect">
            <a:avLst/>
          </a:prstGeom>
          <a:solidFill>
            <a:srgbClr val="FFFF00"/>
          </a:solidFill>
          <a:ln>
            <a:solidFill>
              <a:srgbClr val="FF0000"/>
            </a:solidFill>
          </a:ln>
        </p:spPr>
        <p:txBody>
          <a:bodyPr wrap="none" rtlCol="0">
            <a:spAutoFit/>
          </a:bodyPr>
          <a:lstStyle/>
          <a:p>
            <a:r>
              <a:rPr lang="en-US" b="1" dirty="0" err="1" smtClean="0">
                <a:solidFill>
                  <a:srgbClr val="FF0000"/>
                </a:solidFill>
              </a:rPr>
              <a:t>Alu</a:t>
            </a:r>
            <a:r>
              <a:rPr lang="en-US" b="1" dirty="0" smtClean="0">
                <a:solidFill>
                  <a:srgbClr val="FF0000"/>
                </a:solidFill>
              </a:rPr>
              <a:t> profile between modules</a:t>
            </a:r>
            <a:endParaRPr lang="en-US" b="1" dirty="0">
              <a:solidFill>
                <a:srgbClr val="FF0000"/>
              </a:solidFill>
            </a:endParaRPr>
          </a:p>
        </p:txBody>
      </p:sp>
      <p:cxnSp>
        <p:nvCxnSpPr>
          <p:cNvPr id="11" name="Straight Connector 10"/>
          <p:cNvCxnSpPr/>
          <p:nvPr/>
        </p:nvCxnSpPr>
        <p:spPr>
          <a:xfrm>
            <a:off x="120148" y="2016542"/>
            <a:ext cx="5149132" cy="0"/>
          </a:xfrm>
          <a:prstGeom prst="line">
            <a:avLst/>
          </a:prstGeom>
          <a:ln w="76200" cmpd="sng">
            <a:solidFill>
              <a:srgbClr val="32EAE4"/>
            </a:solidFill>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3540049" y="2052598"/>
            <a:ext cx="0" cy="1915878"/>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a:off x="5402437" y="1715767"/>
            <a:ext cx="1171290" cy="336831"/>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3616228" y="2580081"/>
            <a:ext cx="1025040" cy="369332"/>
          </a:xfrm>
          <a:prstGeom prst="rect">
            <a:avLst/>
          </a:prstGeom>
          <a:solidFill>
            <a:srgbClr val="FFFF00"/>
          </a:solidFill>
        </p:spPr>
        <p:txBody>
          <a:bodyPr wrap="none" rtlCol="0">
            <a:spAutoFit/>
          </a:bodyPr>
          <a:lstStyle/>
          <a:p>
            <a:r>
              <a:rPr lang="en-US" b="1" dirty="0" smtClean="0">
                <a:solidFill>
                  <a:srgbClr val="FF0000"/>
                </a:solidFill>
              </a:rPr>
              <a:t>19.5 mm</a:t>
            </a:r>
            <a:endParaRPr lang="en-US" b="1" dirty="0">
              <a:solidFill>
                <a:srgbClr val="FF0000"/>
              </a:solidFill>
            </a:endParaRPr>
          </a:p>
        </p:txBody>
      </p:sp>
      <p:sp>
        <p:nvSpPr>
          <p:cNvPr id="44" name="Rectangle 43"/>
          <p:cNvSpPr/>
          <p:nvPr/>
        </p:nvSpPr>
        <p:spPr>
          <a:xfrm>
            <a:off x="6706883" y="1531101"/>
            <a:ext cx="1005403" cy="369332"/>
          </a:xfrm>
          <a:prstGeom prst="rect">
            <a:avLst/>
          </a:prstGeom>
          <a:solidFill>
            <a:srgbClr val="FFFF00"/>
          </a:solidFill>
          <a:ln>
            <a:solidFill>
              <a:srgbClr val="FF0000"/>
            </a:solidFill>
          </a:ln>
        </p:spPr>
        <p:txBody>
          <a:bodyPr wrap="none">
            <a:spAutoFit/>
          </a:bodyPr>
          <a:lstStyle/>
          <a:p>
            <a:r>
              <a:rPr lang="en-US" b="1" dirty="0">
                <a:solidFill>
                  <a:srgbClr val="FF0000"/>
                </a:solidFill>
              </a:rPr>
              <a:t>chimney</a:t>
            </a:r>
          </a:p>
        </p:txBody>
      </p:sp>
      <p:cxnSp>
        <p:nvCxnSpPr>
          <p:cNvPr id="45" name="Straight Arrow Connector 44"/>
          <p:cNvCxnSpPr/>
          <p:nvPr/>
        </p:nvCxnSpPr>
        <p:spPr>
          <a:xfrm flipH="1">
            <a:off x="2554296" y="2058058"/>
            <a:ext cx="3772" cy="1836554"/>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1403154" y="2676555"/>
            <a:ext cx="846393" cy="369332"/>
          </a:xfrm>
          <a:prstGeom prst="rect">
            <a:avLst/>
          </a:prstGeom>
          <a:solidFill>
            <a:srgbClr val="FFFF00"/>
          </a:solidFill>
        </p:spPr>
        <p:txBody>
          <a:bodyPr wrap="none" rtlCol="0">
            <a:spAutoFit/>
          </a:bodyPr>
          <a:lstStyle/>
          <a:p>
            <a:r>
              <a:rPr lang="en-US" b="1" dirty="0" smtClean="0">
                <a:solidFill>
                  <a:srgbClr val="FF0000"/>
                </a:solidFill>
              </a:rPr>
              <a:t>18 mm</a:t>
            </a:r>
            <a:endParaRPr lang="en-US" b="1" dirty="0">
              <a:solidFill>
                <a:srgbClr val="FF0000"/>
              </a:solidFill>
            </a:endParaRPr>
          </a:p>
        </p:txBody>
      </p:sp>
    </p:spTree>
    <p:extLst>
      <p:ext uri="{BB962C8B-B14F-4D97-AF65-F5344CB8AC3E}">
        <p14:creationId xmlns:p14="http://schemas.microsoft.com/office/powerpoint/2010/main" val="311223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628" y="85498"/>
            <a:ext cx="7742168" cy="779140"/>
          </a:xfrm>
        </p:spPr>
        <p:txBody>
          <a:bodyPr/>
          <a:lstStyle/>
          <a:p>
            <a:r>
              <a:rPr lang="en-US" sz="3200" dirty="0" smtClean="0"/>
              <a:t>GE2/1 Baseline option: prototyping schedule</a:t>
            </a:r>
            <a:endParaRPr lang="en-US" sz="3200" dirty="0"/>
          </a:p>
        </p:txBody>
      </p:sp>
      <p:sp>
        <p:nvSpPr>
          <p:cNvPr id="3" name="Content Placeholder 2"/>
          <p:cNvSpPr>
            <a:spLocks noGrp="1"/>
          </p:cNvSpPr>
          <p:nvPr>
            <p:ph idx="1"/>
          </p:nvPr>
        </p:nvSpPr>
        <p:spPr>
          <a:xfrm>
            <a:off x="4103618" y="3198149"/>
            <a:ext cx="4849813" cy="3564932"/>
          </a:xfrm>
        </p:spPr>
        <p:txBody>
          <a:bodyPr>
            <a:noAutofit/>
          </a:bodyPr>
          <a:lstStyle/>
          <a:p>
            <a:pPr marL="114300" indent="0">
              <a:lnSpc>
                <a:spcPct val="150000"/>
              </a:lnSpc>
              <a:buNone/>
            </a:pPr>
            <a:r>
              <a:rPr lang="en-US" sz="1400" b="1" dirty="0" smtClean="0">
                <a:solidFill>
                  <a:srgbClr val="0000FF"/>
                </a:solidFill>
              </a:rPr>
              <a:t>ONE Prototype Schedule</a:t>
            </a:r>
          </a:p>
          <a:p>
            <a:pPr>
              <a:lnSpc>
                <a:spcPct val="150000"/>
              </a:lnSpc>
            </a:pPr>
            <a:r>
              <a:rPr lang="en-US" sz="1400" b="1" dirty="0" smtClean="0">
                <a:solidFill>
                  <a:srgbClr val="800000"/>
                </a:solidFill>
              </a:rPr>
              <a:t>Final Design Completed: 30</a:t>
            </a:r>
            <a:r>
              <a:rPr lang="en-US" sz="1400" b="1" baseline="30000" dirty="0" smtClean="0">
                <a:solidFill>
                  <a:srgbClr val="800000"/>
                </a:solidFill>
              </a:rPr>
              <a:t>th</a:t>
            </a:r>
            <a:r>
              <a:rPr lang="en-US" sz="1400" b="1" dirty="0" smtClean="0">
                <a:solidFill>
                  <a:srgbClr val="800000"/>
                </a:solidFill>
              </a:rPr>
              <a:t> Nov  2016</a:t>
            </a:r>
            <a:endParaRPr lang="en-US" sz="1400" b="1" dirty="0">
              <a:solidFill>
                <a:srgbClr val="800000"/>
              </a:solidFill>
            </a:endParaRPr>
          </a:p>
          <a:p>
            <a:pPr>
              <a:lnSpc>
                <a:spcPct val="150000"/>
              </a:lnSpc>
            </a:pPr>
            <a:r>
              <a:rPr lang="en-US" sz="1400" b="1" dirty="0" smtClean="0">
                <a:solidFill>
                  <a:srgbClr val="800000"/>
                </a:solidFill>
              </a:rPr>
              <a:t>Material Procurement: Mid Feb 2017</a:t>
            </a:r>
            <a:endParaRPr lang="en-US" sz="1400" b="1" dirty="0">
              <a:solidFill>
                <a:srgbClr val="800000"/>
              </a:solidFill>
            </a:endParaRPr>
          </a:p>
          <a:p>
            <a:pPr>
              <a:lnSpc>
                <a:spcPct val="150000"/>
              </a:lnSpc>
            </a:pPr>
            <a:r>
              <a:rPr lang="en-US" sz="1400" b="1" dirty="0" smtClean="0">
                <a:solidFill>
                  <a:srgbClr val="800000"/>
                </a:solidFill>
              </a:rPr>
              <a:t>M4 Modules Assembly: End Feb 2017            </a:t>
            </a:r>
          </a:p>
          <a:p>
            <a:pPr>
              <a:lnSpc>
                <a:spcPct val="150000"/>
              </a:lnSpc>
            </a:pPr>
            <a:r>
              <a:rPr lang="en-US" sz="1400" b="1" dirty="0" smtClean="0">
                <a:solidFill>
                  <a:srgbClr val="800000"/>
                </a:solidFill>
              </a:rPr>
              <a:t>Modules Tests in the Lab: End Apr 2017</a:t>
            </a:r>
          </a:p>
          <a:p>
            <a:pPr>
              <a:lnSpc>
                <a:spcPct val="150000"/>
              </a:lnSpc>
            </a:pPr>
            <a:r>
              <a:rPr lang="en-US" sz="1400" b="1" dirty="0" smtClean="0">
                <a:solidFill>
                  <a:srgbClr val="800000"/>
                </a:solidFill>
              </a:rPr>
              <a:t>Chamber Material Procurement: Mid June 2017</a:t>
            </a:r>
            <a:endParaRPr lang="en-US" sz="1400" b="1" dirty="0">
              <a:solidFill>
                <a:srgbClr val="800000"/>
              </a:solidFill>
            </a:endParaRPr>
          </a:p>
          <a:p>
            <a:pPr>
              <a:lnSpc>
                <a:spcPct val="150000"/>
              </a:lnSpc>
            </a:pPr>
            <a:r>
              <a:rPr lang="en-US" sz="1400" b="1" dirty="0" smtClean="0">
                <a:solidFill>
                  <a:srgbClr val="800000"/>
                </a:solidFill>
              </a:rPr>
              <a:t>Chambers Assembly:  End June 2017      </a:t>
            </a:r>
          </a:p>
          <a:p>
            <a:pPr>
              <a:lnSpc>
                <a:spcPct val="150000"/>
              </a:lnSpc>
            </a:pPr>
            <a:r>
              <a:rPr lang="en-US" sz="1400" b="1" dirty="0" smtClean="0">
                <a:solidFill>
                  <a:srgbClr val="800000"/>
                </a:solidFill>
              </a:rPr>
              <a:t>Chamber Test and Cabling: End July 2017 </a:t>
            </a:r>
          </a:p>
          <a:p>
            <a:pPr marL="114300" indent="0">
              <a:lnSpc>
                <a:spcPct val="150000"/>
              </a:lnSpc>
              <a:buNone/>
            </a:pPr>
            <a:r>
              <a:rPr lang="en-US" sz="1400" b="1" dirty="0">
                <a:solidFill>
                  <a:srgbClr val="800000"/>
                </a:solidFill>
              </a:rPr>
              <a:t> </a:t>
            </a:r>
            <a:r>
              <a:rPr lang="en-US" sz="1400" b="1" dirty="0" smtClean="0">
                <a:solidFill>
                  <a:srgbClr val="800000"/>
                </a:solidFill>
              </a:rPr>
              <a:t>      </a:t>
            </a:r>
            <a:r>
              <a:rPr lang="en-US" sz="1800" b="1" dirty="0" smtClean="0">
                <a:solidFill>
                  <a:srgbClr val="008000"/>
                </a:solidFill>
              </a:rPr>
              <a:t>In Time for TDR!!!</a:t>
            </a:r>
            <a:endParaRPr lang="en-US" sz="1400" b="1" dirty="0">
              <a:solidFill>
                <a:srgbClr val="008000"/>
              </a:solidFill>
            </a:endParaRPr>
          </a:p>
        </p:txBody>
      </p:sp>
      <p:sp>
        <p:nvSpPr>
          <p:cNvPr id="6" name="TextBox 5"/>
          <p:cNvSpPr txBox="1"/>
          <p:nvPr/>
        </p:nvSpPr>
        <p:spPr>
          <a:xfrm>
            <a:off x="148628" y="864638"/>
            <a:ext cx="7809726" cy="2339102"/>
          </a:xfrm>
          <a:prstGeom prst="rect">
            <a:avLst/>
          </a:prstGeom>
          <a:noFill/>
        </p:spPr>
        <p:txBody>
          <a:bodyPr wrap="square" rtlCol="0">
            <a:spAutoFit/>
          </a:bodyPr>
          <a:lstStyle/>
          <a:p>
            <a:r>
              <a:rPr lang="en-US" sz="2000" b="1" dirty="0" smtClean="0">
                <a:solidFill>
                  <a:srgbClr val="0000FF"/>
                </a:solidFill>
              </a:rPr>
              <a:t>GE2/1 prototype strategy:</a:t>
            </a:r>
          </a:p>
          <a:p>
            <a:pPr marL="285750" indent="-285750">
              <a:buFont typeface="Arial"/>
              <a:buChar char="•"/>
            </a:pPr>
            <a:r>
              <a:rPr lang="en-US" dirty="0" smtClean="0"/>
              <a:t>The detector technology is identical as GE1/1 chambers  == &gt; R&amp;D Complete ! (performance, aging, …)</a:t>
            </a:r>
          </a:p>
          <a:p>
            <a:pPr marL="285750" indent="-285750">
              <a:buFont typeface="Arial"/>
              <a:buChar char="•"/>
            </a:pPr>
            <a:r>
              <a:rPr lang="en-US" dirty="0" smtClean="0"/>
              <a:t>GE2/1 Mechanics very close to GE1/1</a:t>
            </a:r>
          </a:p>
          <a:p>
            <a:pPr marL="285750" indent="-285750">
              <a:buFont typeface="Arial"/>
              <a:buChar char="•"/>
            </a:pPr>
            <a:r>
              <a:rPr lang="en-US" dirty="0" smtClean="0"/>
              <a:t>We have to optimize module coupling by building prototype</a:t>
            </a:r>
          </a:p>
          <a:p>
            <a:pPr marL="285750" indent="-285750">
              <a:buFont typeface="Arial"/>
              <a:buChar char="•"/>
            </a:pPr>
            <a:r>
              <a:rPr lang="en-US" dirty="0" smtClean="0"/>
              <a:t>4 separate modules to be built, </a:t>
            </a:r>
            <a:r>
              <a:rPr lang="en-US" b="1" dirty="0" smtClean="0">
                <a:solidFill>
                  <a:srgbClr val="FB0C08"/>
                </a:solidFill>
              </a:rPr>
              <a:t>only one as “working module”</a:t>
            </a:r>
            <a:r>
              <a:rPr lang="en-US" dirty="0" smtClean="0"/>
              <a:t>, </a:t>
            </a:r>
            <a:r>
              <a:rPr lang="en-US" b="1" dirty="0" smtClean="0">
                <a:solidFill>
                  <a:srgbClr val="008000"/>
                </a:solidFill>
              </a:rPr>
              <a:t>three dummy</a:t>
            </a:r>
            <a:r>
              <a:rPr lang="en-US" dirty="0" smtClean="0"/>
              <a:t>, enough to test the whole system from mechanics point of view.</a:t>
            </a:r>
          </a:p>
          <a:p>
            <a:pPr marL="285750" indent="-285750">
              <a:buFont typeface="Arial"/>
              <a:buChar char="•"/>
            </a:pPr>
            <a:r>
              <a:rPr lang="en-US" dirty="0" smtClean="0"/>
              <a:t>Mechanical Mockup for integration tests completed (mid March)</a:t>
            </a:r>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9934" y="3519018"/>
            <a:ext cx="3640912" cy="2730684"/>
          </a:xfrm>
          <a:prstGeom prst="rect">
            <a:avLst/>
          </a:prstGeom>
        </p:spPr>
      </p:pic>
    </p:spTree>
    <p:extLst>
      <p:ext uri="{BB962C8B-B14F-4D97-AF65-F5344CB8AC3E}">
        <p14:creationId xmlns:p14="http://schemas.microsoft.com/office/powerpoint/2010/main" val="134059723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Electronics </a:t>
            </a:r>
            <a:r>
              <a:rPr lang="en-US" sz="3600" dirty="0" smtClean="0"/>
              <a:t>components</a:t>
            </a:r>
            <a:endParaRPr lang="en-US" dirty="0"/>
          </a:p>
        </p:txBody>
      </p:sp>
      <p:sp>
        <p:nvSpPr>
          <p:cNvPr id="3" name="Content Placeholder 2"/>
          <p:cNvSpPr>
            <a:spLocks noGrp="1"/>
          </p:cNvSpPr>
          <p:nvPr>
            <p:ph idx="1"/>
          </p:nvPr>
        </p:nvSpPr>
        <p:spPr>
          <a:xfrm>
            <a:off x="174981" y="1600200"/>
            <a:ext cx="4058356" cy="4876800"/>
          </a:xfrm>
        </p:spPr>
        <p:txBody>
          <a:bodyPr>
            <a:normAutofit/>
          </a:bodyPr>
          <a:lstStyle/>
          <a:p>
            <a:pPr marL="114300" indent="0">
              <a:buNone/>
            </a:pPr>
            <a:r>
              <a:rPr lang="en-US" dirty="0" smtClean="0"/>
              <a:t>Numbers provided in next slide are based on the experience and solutions adopted with the GE1/1 chambers.</a:t>
            </a:r>
          </a:p>
          <a:p>
            <a:pPr marL="114300" indent="0">
              <a:buNone/>
            </a:pPr>
            <a:endParaRPr lang="en-US" dirty="0"/>
          </a:p>
          <a:p>
            <a:pPr marL="114300" indent="0">
              <a:buNone/>
            </a:pPr>
            <a:r>
              <a:rPr lang="en-US" dirty="0" smtClean="0"/>
              <a:t>Actual GEB boards are limited in size (~ 1100 mm in  GE1/1 will use GEB made by two separated pieces)</a:t>
            </a:r>
          </a:p>
          <a:p>
            <a:pPr marL="114300" indent="0">
              <a:buNone/>
            </a:pPr>
            <a:endParaRPr lang="en-US" dirty="0"/>
          </a:p>
          <a:p>
            <a:pPr marL="114300" indent="0">
              <a:buNone/>
            </a:pPr>
            <a:r>
              <a:rPr lang="en-US" dirty="0" smtClean="0"/>
              <a:t>Opto-hybrid for GE1/1 can handle up to 24 VFAT chips </a:t>
            </a:r>
          </a:p>
          <a:p>
            <a:pPr marL="114300" indent="0">
              <a:buNone/>
            </a:pPr>
            <a:endParaRPr lang="en-US" dirty="0"/>
          </a:p>
        </p:txBody>
      </p:sp>
      <p:pic>
        <p:nvPicPr>
          <p:cNvPr id="6" name="Picture 5"/>
          <p:cNvPicPr>
            <a:picLocks noChangeAspect="1"/>
          </p:cNvPicPr>
          <p:nvPr/>
        </p:nvPicPr>
        <p:blipFill>
          <a:blip r:embed="rId2"/>
          <a:stretch>
            <a:fillRect/>
          </a:stretch>
        </p:blipFill>
        <p:spPr>
          <a:xfrm>
            <a:off x="4205115" y="1397000"/>
            <a:ext cx="4085095" cy="5080000"/>
          </a:xfrm>
          <a:prstGeom prst="rect">
            <a:avLst/>
          </a:prstGeom>
        </p:spPr>
      </p:pic>
    </p:spTree>
    <p:extLst>
      <p:ext uri="{BB962C8B-B14F-4D97-AF65-F5344CB8AC3E}">
        <p14:creationId xmlns:p14="http://schemas.microsoft.com/office/powerpoint/2010/main" val="259967825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Optimization </a:t>
            </a:r>
            <a:r>
              <a:rPr lang="en-US" sz="3600" dirty="0"/>
              <a:t>of  Electronics components for GE2/1 design</a:t>
            </a:r>
            <a:endParaRPr lang="en-US" dirty="0"/>
          </a:p>
        </p:txBody>
      </p:sp>
      <p:pic>
        <p:nvPicPr>
          <p:cNvPr id="5" name="Picture 4" descr="2. 1+foils (light blue=active area).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3786639" y="2523212"/>
            <a:ext cx="4397773" cy="3051516"/>
          </a:xfrm>
          <a:prstGeom prst="rect">
            <a:avLst/>
          </a:prstGeom>
        </p:spPr>
      </p:pic>
      <p:sp>
        <p:nvSpPr>
          <p:cNvPr id="19" name="Rectangle 18"/>
          <p:cNvSpPr/>
          <p:nvPr/>
        </p:nvSpPr>
        <p:spPr>
          <a:xfrm>
            <a:off x="342778" y="1942426"/>
            <a:ext cx="4121778" cy="3477876"/>
          </a:xfrm>
          <a:prstGeom prst="rect">
            <a:avLst/>
          </a:prstGeom>
        </p:spPr>
        <p:txBody>
          <a:bodyPr wrap="square">
            <a:spAutoFit/>
          </a:bodyPr>
          <a:lstStyle/>
          <a:p>
            <a:r>
              <a:rPr lang="en-US" sz="2400" b="1" dirty="0" smtClean="0"/>
              <a:t>Four horizontal  modules:</a:t>
            </a:r>
          </a:p>
          <a:p>
            <a:r>
              <a:rPr lang="en-US" sz="1600" b="1" dirty="0" smtClean="0"/>
              <a:t>(components for the whole GE2/1 system)</a:t>
            </a:r>
          </a:p>
          <a:p>
            <a:endParaRPr lang="en-US" dirty="0"/>
          </a:p>
          <a:p>
            <a:pPr marL="285750" indent="-285750">
              <a:buFont typeface="Arial"/>
              <a:buChar char="•"/>
            </a:pPr>
            <a:r>
              <a:rPr lang="en-US" dirty="0" smtClean="0"/>
              <a:t>3456 VFT3 chips (48 x 2 x 36)</a:t>
            </a:r>
          </a:p>
          <a:p>
            <a:pPr marL="285750" indent="-285750">
              <a:buFont typeface="Arial"/>
              <a:buChar char="•"/>
            </a:pPr>
            <a:endParaRPr lang="en-US" dirty="0" smtClean="0"/>
          </a:p>
          <a:p>
            <a:pPr marL="285750" indent="-285750">
              <a:buFont typeface="Arial"/>
              <a:buChar char="•"/>
            </a:pPr>
            <a:r>
              <a:rPr lang="en-US" dirty="0" smtClean="0"/>
              <a:t>144 OH with 24 VFAT3 input</a:t>
            </a:r>
          </a:p>
          <a:p>
            <a:pPr marL="285750" indent="-285750">
              <a:buFont typeface="Arial"/>
              <a:buChar char="•"/>
            </a:pPr>
            <a:endParaRPr lang="en-US" dirty="0"/>
          </a:p>
          <a:p>
            <a:pPr marL="285750" indent="-285750">
              <a:buFont typeface="Arial"/>
              <a:buChar char="•"/>
            </a:pPr>
            <a:r>
              <a:rPr lang="en-US" dirty="0" smtClean="0"/>
              <a:t>5 different GEB boards per chamber:   1 x M1, 1 x M2,  1 (</a:t>
            </a:r>
            <a:r>
              <a:rPr lang="en-US" dirty="0" smtClean="0">
                <a:solidFill>
                  <a:srgbClr val="FF0000"/>
                </a:solidFill>
              </a:rPr>
              <a:t>or</a:t>
            </a:r>
            <a:r>
              <a:rPr lang="en-US" dirty="0" smtClean="0"/>
              <a:t> </a:t>
            </a:r>
            <a:r>
              <a:rPr lang="en-US" dirty="0" smtClean="0">
                <a:solidFill>
                  <a:srgbClr val="FF0000"/>
                </a:solidFill>
              </a:rPr>
              <a:t>2</a:t>
            </a:r>
            <a:r>
              <a:rPr lang="en-US" dirty="0" smtClean="0"/>
              <a:t>) x M3,  2 x M4</a:t>
            </a:r>
          </a:p>
          <a:p>
            <a:pPr marL="285750" indent="-285750">
              <a:buFont typeface="Arial"/>
              <a:buChar char="•"/>
            </a:pPr>
            <a:endParaRPr lang="en-US" dirty="0"/>
          </a:p>
          <a:p>
            <a:pPr marL="285750" indent="-285750">
              <a:buFont typeface="Arial"/>
              <a:buChar char="•"/>
            </a:pPr>
            <a:r>
              <a:rPr lang="en-US" dirty="0" smtClean="0"/>
              <a:t>360 (</a:t>
            </a:r>
            <a:r>
              <a:rPr lang="en-US" dirty="0" smtClean="0">
                <a:solidFill>
                  <a:srgbClr val="FF0000"/>
                </a:solidFill>
              </a:rPr>
              <a:t>or 432 </a:t>
            </a:r>
            <a:r>
              <a:rPr lang="en-US" dirty="0" smtClean="0"/>
              <a:t>) GEB in total for the GE2/1 project </a:t>
            </a:r>
            <a:endParaRPr lang="en-US" dirty="0"/>
          </a:p>
        </p:txBody>
      </p:sp>
      <p:sp>
        <p:nvSpPr>
          <p:cNvPr id="21" name="TextBox 20"/>
          <p:cNvSpPr txBox="1"/>
          <p:nvPr/>
        </p:nvSpPr>
        <p:spPr>
          <a:xfrm>
            <a:off x="7419395" y="5274577"/>
            <a:ext cx="737739" cy="369332"/>
          </a:xfrm>
          <a:prstGeom prst="rect">
            <a:avLst/>
          </a:prstGeom>
          <a:noFill/>
        </p:spPr>
        <p:txBody>
          <a:bodyPr wrap="none" rtlCol="0">
            <a:spAutoFit/>
          </a:bodyPr>
          <a:lstStyle/>
          <a:p>
            <a:r>
              <a:rPr lang="en-US" dirty="0" smtClean="0"/>
              <a:t>1 GEB</a:t>
            </a:r>
            <a:endParaRPr lang="en-US" dirty="0"/>
          </a:p>
        </p:txBody>
      </p:sp>
      <p:sp>
        <p:nvSpPr>
          <p:cNvPr id="22" name="TextBox 21"/>
          <p:cNvSpPr txBox="1"/>
          <p:nvPr/>
        </p:nvSpPr>
        <p:spPr>
          <a:xfrm>
            <a:off x="7393737" y="4243896"/>
            <a:ext cx="737739" cy="369332"/>
          </a:xfrm>
          <a:prstGeom prst="rect">
            <a:avLst/>
          </a:prstGeom>
          <a:noFill/>
        </p:spPr>
        <p:txBody>
          <a:bodyPr wrap="none" rtlCol="0">
            <a:spAutoFit/>
          </a:bodyPr>
          <a:lstStyle/>
          <a:p>
            <a:r>
              <a:rPr lang="en-US" dirty="0" smtClean="0"/>
              <a:t>1 GEB</a:t>
            </a:r>
            <a:endParaRPr lang="en-US" dirty="0"/>
          </a:p>
        </p:txBody>
      </p:sp>
      <p:sp>
        <p:nvSpPr>
          <p:cNvPr id="23" name="TextBox 22"/>
          <p:cNvSpPr txBox="1"/>
          <p:nvPr/>
        </p:nvSpPr>
        <p:spPr>
          <a:xfrm>
            <a:off x="7178681" y="3303894"/>
            <a:ext cx="1694319" cy="369332"/>
          </a:xfrm>
          <a:prstGeom prst="rect">
            <a:avLst/>
          </a:prstGeom>
          <a:noFill/>
        </p:spPr>
        <p:txBody>
          <a:bodyPr wrap="none" rtlCol="0">
            <a:spAutoFit/>
          </a:bodyPr>
          <a:lstStyle/>
          <a:p>
            <a:r>
              <a:rPr lang="en-US" dirty="0" smtClean="0"/>
              <a:t>1 GEB ( </a:t>
            </a:r>
            <a:r>
              <a:rPr lang="en-US" dirty="0" smtClean="0">
                <a:solidFill>
                  <a:srgbClr val="FF0000"/>
                </a:solidFill>
              </a:rPr>
              <a:t>2 GEB ?</a:t>
            </a:r>
            <a:r>
              <a:rPr lang="en-US" dirty="0" smtClean="0"/>
              <a:t>)</a:t>
            </a:r>
            <a:endParaRPr lang="en-US" dirty="0"/>
          </a:p>
        </p:txBody>
      </p:sp>
      <p:sp>
        <p:nvSpPr>
          <p:cNvPr id="24" name="TextBox 23"/>
          <p:cNvSpPr txBox="1"/>
          <p:nvPr/>
        </p:nvSpPr>
        <p:spPr>
          <a:xfrm>
            <a:off x="7351476" y="2233336"/>
            <a:ext cx="737739" cy="369332"/>
          </a:xfrm>
          <a:prstGeom prst="rect">
            <a:avLst/>
          </a:prstGeom>
          <a:noFill/>
        </p:spPr>
        <p:txBody>
          <a:bodyPr wrap="none" rtlCol="0">
            <a:spAutoFit/>
          </a:bodyPr>
          <a:lstStyle/>
          <a:p>
            <a:r>
              <a:rPr lang="en-US" dirty="0" smtClean="0"/>
              <a:t>2 GEB</a:t>
            </a:r>
            <a:endParaRPr lang="en-US" dirty="0"/>
          </a:p>
        </p:txBody>
      </p:sp>
      <p:sp>
        <p:nvSpPr>
          <p:cNvPr id="28" name="Rectangle 27"/>
          <p:cNvSpPr/>
          <p:nvPr/>
        </p:nvSpPr>
        <p:spPr>
          <a:xfrm>
            <a:off x="5811770" y="4773039"/>
            <a:ext cx="368400" cy="511788"/>
          </a:xfrm>
          <a:prstGeom prst="rect">
            <a:avLst/>
          </a:prstGeom>
          <a:solidFill>
            <a:srgbClr val="D900F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0" name="Straight Arrow Connector 29"/>
          <p:cNvCxnSpPr/>
          <p:nvPr/>
        </p:nvCxnSpPr>
        <p:spPr>
          <a:xfrm flipH="1">
            <a:off x="6208213" y="1417638"/>
            <a:ext cx="970468" cy="137446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1" name="Rectangle 30"/>
          <p:cNvSpPr/>
          <p:nvPr/>
        </p:nvSpPr>
        <p:spPr>
          <a:xfrm>
            <a:off x="6451603" y="1048306"/>
            <a:ext cx="1334320" cy="369332"/>
          </a:xfrm>
          <a:prstGeom prst="rect">
            <a:avLst/>
          </a:prstGeom>
        </p:spPr>
        <p:txBody>
          <a:bodyPr wrap="none">
            <a:spAutoFit/>
          </a:bodyPr>
          <a:lstStyle/>
          <a:p>
            <a:r>
              <a:rPr lang="en-US" dirty="0" smtClean="0"/>
              <a:t>Opto Hybrid </a:t>
            </a:r>
            <a:endParaRPr lang="en-US" dirty="0"/>
          </a:p>
        </p:txBody>
      </p:sp>
      <p:cxnSp>
        <p:nvCxnSpPr>
          <p:cNvPr id="37" name="Straight Arrow Connector 36"/>
          <p:cNvCxnSpPr/>
          <p:nvPr/>
        </p:nvCxnSpPr>
        <p:spPr>
          <a:xfrm flipH="1">
            <a:off x="6166788" y="1449886"/>
            <a:ext cx="1011893" cy="3265966"/>
          </a:xfrm>
          <a:prstGeom prst="straightConnector1">
            <a:avLst/>
          </a:prstGeom>
          <a:ln>
            <a:solidFill>
              <a:srgbClr val="2F2B20"/>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997320" y="2052429"/>
            <a:ext cx="0" cy="91937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5997320" y="3147824"/>
            <a:ext cx="0" cy="87814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5811770" y="2792106"/>
            <a:ext cx="368400" cy="511788"/>
          </a:xfrm>
          <a:prstGeom prst="rect">
            <a:avLst/>
          </a:prstGeom>
          <a:solidFill>
            <a:srgbClr val="D900F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372919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GE2/1 Baseline: </a:t>
            </a:r>
            <a:r>
              <a:rPr lang="en-US" sz="4000" dirty="0"/>
              <a:t>s</a:t>
            </a:r>
            <a:r>
              <a:rPr lang="en-US" sz="4000" dirty="0" smtClean="0"/>
              <a:t>ervices </a:t>
            </a:r>
            <a:endParaRPr lang="en-US" sz="4000" dirty="0"/>
          </a:p>
        </p:txBody>
      </p:sp>
      <p:grpSp>
        <p:nvGrpSpPr>
          <p:cNvPr id="24" name="Group 23"/>
          <p:cNvGrpSpPr/>
          <p:nvPr/>
        </p:nvGrpSpPr>
        <p:grpSpPr>
          <a:xfrm rot="5400000">
            <a:off x="1256546" y="1330996"/>
            <a:ext cx="3051516" cy="4397773"/>
            <a:chOff x="4459768" y="1850083"/>
            <a:chExt cx="3051516" cy="4397773"/>
          </a:xfrm>
        </p:grpSpPr>
        <p:pic>
          <p:nvPicPr>
            <p:cNvPr id="6" name="Picture 5" descr="2. 1+foils (light blue=active area).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3786639" y="2523212"/>
              <a:ext cx="4397773" cy="3051516"/>
            </a:xfrm>
            <a:prstGeom prst="rect">
              <a:avLst/>
            </a:prstGeom>
          </p:spPr>
        </p:pic>
        <p:cxnSp>
          <p:nvCxnSpPr>
            <p:cNvPr id="7" name="Straight Connector 6"/>
            <p:cNvCxnSpPr/>
            <p:nvPr/>
          </p:nvCxnSpPr>
          <p:spPr>
            <a:xfrm>
              <a:off x="5985525" y="2037866"/>
              <a:ext cx="1" cy="400197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6166788" y="2037866"/>
              <a:ext cx="237711" cy="403893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376913" y="2031536"/>
              <a:ext cx="431661" cy="403893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5509763" y="2037866"/>
              <a:ext cx="288625" cy="400197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134549" y="2031536"/>
              <a:ext cx="441033" cy="4030833"/>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990213" y="3568640"/>
              <a:ext cx="2031134"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5151221" y="4567220"/>
              <a:ext cx="1657353"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352366" y="5613360"/>
              <a:ext cx="1282687"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5811770" y="2792106"/>
              <a:ext cx="368400" cy="511788"/>
            </a:xfrm>
            <a:prstGeom prst="rect">
              <a:avLst/>
            </a:prstGeom>
            <a:solidFill>
              <a:srgbClr val="D900F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5811770" y="4773039"/>
              <a:ext cx="368400" cy="511788"/>
            </a:xfrm>
            <a:prstGeom prst="rect">
              <a:avLst/>
            </a:prstGeom>
            <a:solidFill>
              <a:srgbClr val="D900F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Straight Connector 22"/>
            <p:cNvCxnSpPr/>
            <p:nvPr/>
          </p:nvCxnSpPr>
          <p:spPr>
            <a:xfrm flipV="1">
              <a:off x="4818541" y="2528608"/>
              <a:ext cx="2395587" cy="14431"/>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sp>
        <p:nvSpPr>
          <p:cNvPr id="25" name="Rectangle 24"/>
          <p:cNvSpPr/>
          <p:nvPr/>
        </p:nvSpPr>
        <p:spPr>
          <a:xfrm>
            <a:off x="5156201" y="1483054"/>
            <a:ext cx="3797230" cy="646331"/>
          </a:xfrm>
          <a:prstGeom prst="rect">
            <a:avLst/>
          </a:prstGeom>
        </p:spPr>
        <p:txBody>
          <a:bodyPr wrap="square">
            <a:spAutoFit/>
          </a:bodyPr>
          <a:lstStyle/>
          <a:p>
            <a:r>
              <a:rPr lang="en-US" dirty="0" smtClean="0"/>
              <a:t>2 HV </a:t>
            </a:r>
            <a:r>
              <a:rPr lang="en-US" dirty="0"/>
              <a:t>M</a:t>
            </a:r>
            <a:r>
              <a:rPr lang="en-US" dirty="0" smtClean="0"/>
              <a:t>ulti conductor </a:t>
            </a:r>
            <a:r>
              <a:rPr lang="en-US" dirty="0"/>
              <a:t>cable</a:t>
            </a:r>
          </a:p>
          <a:p>
            <a:r>
              <a:rPr lang="en-US" dirty="0" smtClean="0"/>
              <a:t>4 LV </a:t>
            </a:r>
            <a:r>
              <a:rPr lang="en-US" dirty="0"/>
              <a:t>Cable from the PS to FEAST DCDC</a:t>
            </a:r>
          </a:p>
        </p:txBody>
      </p:sp>
      <p:cxnSp>
        <p:nvCxnSpPr>
          <p:cNvPr id="27" name="Straight Connector 26"/>
          <p:cNvCxnSpPr/>
          <p:nvPr/>
        </p:nvCxnSpPr>
        <p:spPr>
          <a:xfrm flipV="1">
            <a:off x="973667" y="1679221"/>
            <a:ext cx="14111" cy="11151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2254956" y="1679222"/>
            <a:ext cx="14111" cy="99968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3324578" y="1679222"/>
            <a:ext cx="14111" cy="8006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4281311" y="1679221"/>
            <a:ext cx="14111" cy="64822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987778" y="1679221"/>
            <a:ext cx="4168423"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1154289" y="1944509"/>
            <a:ext cx="14111" cy="1115133"/>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2435578" y="1944510"/>
            <a:ext cx="14111" cy="999683"/>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3505200" y="1944510"/>
            <a:ext cx="14111" cy="800628"/>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4461933" y="1944509"/>
            <a:ext cx="14111" cy="648229"/>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1168400" y="1944509"/>
            <a:ext cx="3987801" cy="0"/>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pic>
        <p:nvPicPr>
          <p:cNvPr id="44" name="Picture 43"/>
          <p:cNvPicPr>
            <a:picLocks noChangeAspect="1"/>
          </p:cNvPicPr>
          <p:nvPr/>
        </p:nvPicPr>
        <p:blipFill>
          <a:blip r:embed="rId3"/>
          <a:stretch>
            <a:fillRect/>
          </a:stretch>
        </p:blipFill>
        <p:spPr>
          <a:xfrm>
            <a:off x="5065824" y="3699139"/>
            <a:ext cx="3251200" cy="1244600"/>
          </a:xfrm>
          <a:prstGeom prst="rect">
            <a:avLst/>
          </a:prstGeom>
        </p:spPr>
      </p:pic>
      <p:pic>
        <p:nvPicPr>
          <p:cNvPr id="45" name="Picture 44"/>
          <p:cNvPicPr>
            <a:picLocks noChangeAspect="1"/>
          </p:cNvPicPr>
          <p:nvPr/>
        </p:nvPicPr>
        <p:blipFill>
          <a:blip r:embed="rId4"/>
          <a:stretch>
            <a:fillRect/>
          </a:stretch>
        </p:blipFill>
        <p:spPr>
          <a:xfrm>
            <a:off x="4981190" y="3251200"/>
            <a:ext cx="3009900" cy="342900"/>
          </a:xfrm>
          <a:prstGeom prst="rect">
            <a:avLst/>
          </a:prstGeom>
        </p:spPr>
      </p:pic>
      <p:sp>
        <p:nvSpPr>
          <p:cNvPr id="47" name="Rectangle 46"/>
          <p:cNvSpPr/>
          <p:nvPr/>
        </p:nvSpPr>
        <p:spPr>
          <a:xfrm>
            <a:off x="4981190" y="2849814"/>
            <a:ext cx="2351926" cy="369332"/>
          </a:xfrm>
          <a:prstGeom prst="rect">
            <a:avLst/>
          </a:prstGeom>
        </p:spPr>
        <p:txBody>
          <a:bodyPr wrap="none">
            <a:spAutoFit/>
          </a:bodyPr>
          <a:lstStyle/>
          <a:p>
            <a:r>
              <a:rPr lang="en-US" dirty="0" smtClean="0"/>
              <a:t>4 Fibers </a:t>
            </a:r>
            <a:r>
              <a:rPr lang="en-US" dirty="0"/>
              <a:t>to ME2/1 TMB</a:t>
            </a:r>
          </a:p>
        </p:txBody>
      </p:sp>
      <p:sp>
        <p:nvSpPr>
          <p:cNvPr id="48" name="Rectangle 47"/>
          <p:cNvSpPr/>
          <p:nvPr/>
        </p:nvSpPr>
        <p:spPr>
          <a:xfrm>
            <a:off x="533209" y="5464294"/>
            <a:ext cx="7783816" cy="369332"/>
          </a:xfrm>
          <a:prstGeom prst="rect">
            <a:avLst/>
          </a:prstGeom>
        </p:spPr>
        <p:txBody>
          <a:bodyPr wrap="square">
            <a:spAutoFit/>
          </a:bodyPr>
          <a:lstStyle/>
          <a:p>
            <a:r>
              <a:rPr lang="en-US" dirty="0" smtClean="0"/>
              <a:t>The TMB can’t accept more than 4 Fibers for each GE2/1 20 deg. super chamber</a:t>
            </a:r>
          </a:p>
        </p:txBody>
      </p:sp>
    </p:spTree>
    <p:extLst>
      <p:ext uri="{BB962C8B-B14F-4D97-AF65-F5344CB8AC3E}">
        <p14:creationId xmlns:p14="http://schemas.microsoft.com/office/powerpoint/2010/main" val="397581523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7620000" cy="713140"/>
          </a:xfrm>
        </p:spPr>
        <p:txBody>
          <a:bodyPr/>
          <a:lstStyle/>
          <a:p>
            <a:r>
              <a:rPr lang="en-US" sz="3500" dirty="0" smtClean="0"/>
              <a:t>GE2/1 Baseline solution HV/LV system</a:t>
            </a:r>
            <a:endParaRPr lang="en-US" sz="3500" dirty="0"/>
          </a:p>
        </p:txBody>
      </p:sp>
      <p:pic>
        <p:nvPicPr>
          <p:cNvPr id="7" name="Picture 6"/>
          <p:cNvPicPr>
            <a:picLocks noChangeAspect="1"/>
          </p:cNvPicPr>
          <p:nvPr/>
        </p:nvPicPr>
        <p:blipFill>
          <a:blip r:embed="rId2"/>
          <a:stretch>
            <a:fillRect/>
          </a:stretch>
        </p:blipFill>
        <p:spPr>
          <a:xfrm>
            <a:off x="88902" y="987778"/>
            <a:ext cx="2863256" cy="2582333"/>
          </a:xfrm>
          <a:prstGeom prst="rect">
            <a:avLst/>
          </a:prstGeom>
        </p:spPr>
      </p:pic>
      <p:pic>
        <p:nvPicPr>
          <p:cNvPr id="9" name="Picture 8"/>
          <p:cNvPicPr>
            <a:picLocks noChangeAspect="1"/>
          </p:cNvPicPr>
          <p:nvPr/>
        </p:nvPicPr>
        <p:blipFill>
          <a:blip r:embed="rId3"/>
          <a:stretch>
            <a:fillRect/>
          </a:stretch>
        </p:blipFill>
        <p:spPr>
          <a:xfrm>
            <a:off x="3090334" y="1192946"/>
            <a:ext cx="3110124" cy="2377165"/>
          </a:xfrm>
          <a:prstGeom prst="rect">
            <a:avLst/>
          </a:prstGeom>
        </p:spPr>
      </p:pic>
      <p:pic>
        <p:nvPicPr>
          <p:cNvPr id="10" name="Picture 9"/>
          <p:cNvPicPr>
            <a:picLocks noChangeAspect="1"/>
          </p:cNvPicPr>
          <p:nvPr/>
        </p:nvPicPr>
        <p:blipFill>
          <a:blip r:embed="rId4"/>
          <a:stretch>
            <a:fillRect/>
          </a:stretch>
        </p:blipFill>
        <p:spPr>
          <a:xfrm>
            <a:off x="5885675" y="1172336"/>
            <a:ext cx="3194753" cy="427010"/>
          </a:xfrm>
          <a:prstGeom prst="rect">
            <a:avLst/>
          </a:prstGeom>
        </p:spPr>
      </p:pic>
      <p:pic>
        <p:nvPicPr>
          <p:cNvPr id="11" name="Picture 10"/>
          <p:cNvPicPr>
            <a:picLocks noChangeAspect="1"/>
          </p:cNvPicPr>
          <p:nvPr/>
        </p:nvPicPr>
        <p:blipFill>
          <a:blip r:embed="rId5"/>
          <a:stretch>
            <a:fillRect/>
          </a:stretch>
        </p:blipFill>
        <p:spPr>
          <a:xfrm>
            <a:off x="6523567" y="1634067"/>
            <a:ext cx="1841500" cy="1981200"/>
          </a:xfrm>
          <a:prstGeom prst="rect">
            <a:avLst/>
          </a:prstGeom>
        </p:spPr>
      </p:pic>
      <p:sp>
        <p:nvSpPr>
          <p:cNvPr id="12" name="Rectangle 11"/>
          <p:cNvSpPr/>
          <p:nvPr/>
        </p:nvSpPr>
        <p:spPr>
          <a:xfrm>
            <a:off x="88902" y="3725587"/>
            <a:ext cx="2655824" cy="2308324"/>
          </a:xfrm>
          <a:prstGeom prst="rect">
            <a:avLst/>
          </a:prstGeom>
        </p:spPr>
        <p:txBody>
          <a:bodyPr wrap="square">
            <a:spAutoFit/>
          </a:bodyPr>
          <a:lstStyle/>
          <a:p>
            <a:r>
              <a:rPr lang="en-US" dirty="0" smtClean="0"/>
              <a:t>The base line Power HV power source will be A1515 from CAEN.</a:t>
            </a:r>
          </a:p>
          <a:p>
            <a:endParaRPr lang="en-US" dirty="0" smtClean="0"/>
          </a:p>
          <a:p>
            <a:r>
              <a:rPr lang="en-US" dirty="0" smtClean="0"/>
              <a:t>In the finest granularity one GE2/1 super-chamber can be powered with 4 modules.</a:t>
            </a:r>
            <a:endParaRPr lang="en-US" dirty="0"/>
          </a:p>
        </p:txBody>
      </p:sp>
      <p:sp>
        <p:nvSpPr>
          <p:cNvPr id="13" name="Rectangle 12"/>
          <p:cNvSpPr/>
          <p:nvPr/>
        </p:nvSpPr>
        <p:spPr>
          <a:xfrm>
            <a:off x="3256670" y="3725587"/>
            <a:ext cx="5258010" cy="2446824"/>
          </a:xfrm>
          <a:prstGeom prst="rect">
            <a:avLst/>
          </a:prstGeom>
        </p:spPr>
        <p:txBody>
          <a:bodyPr wrap="square">
            <a:spAutoFit/>
          </a:bodyPr>
          <a:lstStyle/>
          <a:p>
            <a:pPr marL="184150" indent="-184150"/>
            <a:r>
              <a:rPr lang="en-US" sz="1700" dirty="0"/>
              <a:t>• GE2/1 Detectors for will be equipped with VFAT3 front-end chip and OH </a:t>
            </a:r>
            <a:r>
              <a:rPr lang="en-US" sz="1700" dirty="0" smtClean="0"/>
              <a:t>every two </a:t>
            </a:r>
            <a:r>
              <a:rPr lang="en-US" sz="1700" dirty="0" err="1" smtClean="0"/>
              <a:t>moduls</a:t>
            </a:r>
            <a:r>
              <a:rPr lang="en-US" sz="1700" dirty="0" smtClean="0"/>
              <a:t>.</a:t>
            </a:r>
            <a:endParaRPr lang="en-US" sz="1700" dirty="0"/>
          </a:p>
          <a:p>
            <a:pPr marL="184150" indent="-184150"/>
            <a:r>
              <a:rPr lang="en-US" sz="1700" dirty="0"/>
              <a:t>• The CERN FEST DCDC converter will be integrated on the GEB boards to provide LV power for the on </a:t>
            </a:r>
            <a:r>
              <a:rPr lang="en-US" sz="1700" dirty="0" smtClean="0"/>
              <a:t>detector electronics</a:t>
            </a:r>
          </a:p>
          <a:p>
            <a:pPr marL="184150" indent="-184150">
              <a:buFont typeface="Arial"/>
              <a:buChar char="•"/>
            </a:pPr>
            <a:r>
              <a:rPr lang="en-US" sz="1700" dirty="0" smtClean="0"/>
              <a:t>Reducing </a:t>
            </a:r>
            <a:r>
              <a:rPr lang="en-US" sz="1700" dirty="0"/>
              <a:t>the number of LV channels (cost) per </a:t>
            </a:r>
            <a:r>
              <a:rPr lang="en-US" sz="1700" dirty="0" smtClean="0"/>
              <a:t>detector</a:t>
            </a:r>
            <a:endParaRPr lang="en-US" sz="1700" dirty="0"/>
          </a:p>
          <a:p>
            <a:pPr marL="184150" indent="-184150">
              <a:buFont typeface="Arial"/>
              <a:buChar char="•"/>
            </a:pPr>
            <a:r>
              <a:rPr lang="en-US" sz="1700" dirty="0" smtClean="0"/>
              <a:t>Having </a:t>
            </a:r>
            <a:r>
              <a:rPr lang="en-US" sz="1700" dirty="0"/>
              <a:t>an option to use smaller power cables, sensitive for the GEM installation </a:t>
            </a:r>
            <a:r>
              <a:rPr lang="en-US" sz="1700" dirty="0" smtClean="0"/>
              <a:t>regions</a:t>
            </a:r>
            <a:endParaRPr lang="en-US" sz="1700" dirty="0"/>
          </a:p>
        </p:txBody>
      </p:sp>
      <p:sp>
        <p:nvSpPr>
          <p:cNvPr id="14" name="Rectangle 13"/>
          <p:cNvSpPr/>
          <p:nvPr/>
        </p:nvSpPr>
        <p:spPr>
          <a:xfrm>
            <a:off x="1057863" y="6217356"/>
            <a:ext cx="6333735" cy="369332"/>
          </a:xfrm>
          <a:prstGeom prst="rect">
            <a:avLst/>
          </a:prstGeom>
          <a:solidFill>
            <a:srgbClr val="FFFF00"/>
          </a:solidFill>
        </p:spPr>
        <p:txBody>
          <a:bodyPr wrap="none">
            <a:spAutoFit/>
          </a:bodyPr>
          <a:lstStyle/>
          <a:p>
            <a:r>
              <a:rPr lang="en-US" dirty="0" smtClean="0">
                <a:solidFill>
                  <a:srgbClr val="FF0000"/>
                </a:solidFill>
              </a:rPr>
              <a:t>As result of this approach DCS </a:t>
            </a:r>
            <a:r>
              <a:rPr lang="en-US" dirty="0">
                <a:solidFill>
                  <a:srgbClr val="FF0000"/>
                </a:solidFill>
              </a:rPr>
              <a:t>software will be identical </a:t>
            </a:r>
            <a:r>
              <a:rPr lang="en-US" dirty="0" smtClean="0">
                <a:solidFill>
                  <a:srgbClr val="FF0000"/>
                </a:solidFill>
              </a:rPr>
              <a:t>to </a:t>
            </a:r>
            <a:r>
              <a:rPr lang="en-US" dirty="0">
                <a:solidFill>
                  <a:srgbClr val="FF0000"/>
                </a:solidFill>
              </a:rPr>
              <a:t>GE1/1.</a:t>
            </a:r>
          </a:p>
        </p:txBody>
      </p:sp>
    </p:spTree>
    <p:extLst>
      <p:ext uri="{BB962C8B-B14F-4D97-AF65-F5344CB8AC3E}">
        <p14:creationId xmlns:p14="http://schemas.microsoft.com/office/powerpoint/2010/main" val="103693765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Synergies with other </a:t>
            </a:r>
            <a:r>
              <a:rPr lang="en-US" dirty="0" smtClean="0"/>
              <a:t>projects</a:t>
            </a:r>
            <a:endParaRPr lang="en-US" dirty="0"/>
          </a:p>
        </p:txBody>
      </p:sp>
      <p:sp>
        <p:nvSpPr>
          <p:cNvPr id="3" name="Content Placeholder 2"/>
          <p:cNvSpPr>
            <a:spLocks noGrp="1"/>
          </p:cNvSpPr>
          <p:nvPr>
            <p:ph idx="1"/>
          </p:nvPr>
        </p:nvSpPr>
        <p:spPr/>
        <p:txBody>
          <a:bodyPr>
            <a:normAutofit/>
          </a:bodyPr>
          <a:lstStyle/>
          <a:p>
            <a:r>
              <a:rPr lang="en-US" dirty="0" smtClean="0"/>
              <a:t>The Baseline detector for the GE2/1 chambers, (</a:t>
            </a:r>
            <a:r>
              <a:rPr lang="en-US" dirty="0"/>
              <a:t> </a:t>
            </a:r>
            <a:r>
              <a:rPr lang="en-US" dirty="0" smtClean="0"/>
              <a:t>with the layouts presented here), shares several aspect with the ongoing GE1/1 project.</a:t>
            </a:r>
          </a:p>
          <a:p>
            <a:r>
              <a:rPr lang="en-US" dirty="0" smtClean="0"/>
              <a:t>In the GE2/1 20 deg. </a:t>
            </a:r>
            <a:r>
              <a:rPr lang="en-US" dirty="0"/>
              <a:t> </a:t>
            </a:r>
            <a:r>
              <a:rPr lang="en-US" b="1" dirty="0">
                <a:solidFill>
                  <a:srgbClr val="008000"/>
                </a:solidFill>
              </a:rPr>
              <a:t>t</a:t>
            </a:r>
            <a:r>
              <a:rPr lang="en-US" b="1" dirty="0" smtClean="0">
                <a:solidFill>
                  <a:srgbClr val="008000"/>
                </a:solidFill>
              </a:rPr>
              <a:t>he largest module </a:t>
            </a:r>
            <a:r>
              <a:rPr lang="en-US" dirty="0" smtClean="0"/>
              <a:t>will have dimensions </a:t>
            </a:r>
            <a:r>
              <a:rPr lang="en-US" b="1" dirty="0" smtClean="0">
                <a:solidFill>
                  <a:srgbClr val="008000"/>
                </a:solidFill>
              </a:rPr>
              <a:t>comparable with the GE1/1 </a:t>
            </a:r>
            <a:r>
              <a:rPr lang="en-US" dirty="0" smtClean="0"/>
              <a:t>Long chambers == &gt; tooling and setups prepared for the GE1/1 can be mostly re-used.</a:t>
            </a:r>
          </a:p>
          <a:p>
            <a:r>
              <a:rPr lang="en-US" dirty="0" smtClean="0"/>
              <a:t>The new </a:t>
            </a:r>
            <a:r>
              <a:rPr lang="en-US" b="1" dirty="0" smtClean="0">
                <a:solidFill>
                  <a:srgbClr val="008000"/>
                </a:solidFill>
              </a:rPr>
              <a:t>CMS GEM clean room &amp; GEM QC Lab</a:t>
            </a:r>
            <a:r>
              <a:rPr lang="en-US" dirty="0" smtClean="0"/>
              <a:t>, in preparation in bd. 904 (</a:t>
            </a:r>
            <a:r>
              <a:rPr lang="en-US" dirty="0" err="1" smtClean="0"/>
              <a:t>Prevessin</a:t>
            </a:r>
            <a:r>
              <a:rPr lang="en-US" dirty="0" smtClean="0"/>
              <a:t>) is large enough to </a:t>
            </a:r>
            <a:r>
              <a:rPr lang="en-US" b="1" dirty="0" smtClean="0">
                <a:solidFill>
                  <a:srgbClr val="008000"/>
                </a:solidFill>
              </a:rPr>
              <a:t>host the production &amp; Quality Control of the GE2/1 chambers</a:t>
            </a:r>
            <a:endParaRPr lang="en-US" dirty="0"/>
          </a:p>
          <a:p>
            <a:r>
              <a:rPr lang="en-US" dirty="0" smtClean="0"/>
              <a:t>Electronics developed for the GE1/1 (</a:t>
            </a:r>
            <a:r>
              <a:rPr lang="en-US" b="1" dirty="0" smtClean="0">
                <a:solidFill>
                  <a:srgbClr val="008000"/>
                </a:solidFill>
              </a:rPr>
              <a:t>VFAT3</a:t>
            </a:r>
            <a:r>
              <a:rPr lang="en-US" dirty="0" smtClean="0"/>
              <a:t>) can be </a:t>
            </a:r>
            <a:r>
              <a:rPr lang="en-US" b="1" dirty="0" smtClean="0">
                <a:solidFill>
                  <a:srgbClr val="008000"/>
                </a:solidFill>
              </a:rPr>
              <a:t>easily adapted to the GE2/1 chambers</a:t>
            </a:r>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174743704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Synergies with other </a:t>
            </a:r>
            <a:r>
              <a:rPr lang="en-US" dirty="0" smtClean="0"/>
              <a:t>projects</a:t>
            </a:r>
            <a:endParaRPr lang="en-US" dirty="0"/>
          </a:p>
        </p:txBody>
      </p:sp>
      <p:sp>
        <p:nvSpPr>
          <p:cNvPr id="4" name="Content Placeholder 2"/>
          <p:cNvSpPr>
            <a:spLocks noGrp="1"/>
          </p:cNvSpPr>
          <p:nvPr>
            <p:ph idx="1"/>
          </p:nvPr>
        </p:nvSpPr>
        <p:spPr>
          <a:xfrm>
            <a:off x="457200" y="1600200"/>
            <a:ext cx="7620000" cy="4800600"/>
          </a:xfrm>
        </p:spPr>
        <p:txBody>
          <a:bodyPr>
            <a:normAutofit fontScale="92500" lnSpcReduction="10000"/>
          </a:bodyPr>
          <a:lstStyle/>
          <a:p>
            <a:pPr marL="114300" indent="0">
              <a:buNone/>
            </a:pPr>
            <a:r>
              <a:rPr lang="en-US" dirty="0" smtClean="0"/>
              <a:t>The triple GEM detectors, the baseline option chosen for the GE2/1 modules, is the same technology used by GE1/1 this mean:</a:t>
            </a:r>
          </a:p>
          <a:p>
            <a:pPr lvl="1"/>
            <a:r>
              <a:rPr lang="en-US" b="1" dirty="0" smtClean="0">
                <a:solidFill>
                  <a:srgbClr val="008000"/>
                </a:solidFill>
              </a:rPr>
              <a:t>Well known performances </a:t>
            </a:r>
            <a:r>
              <a:rPr lang="en-US" dirty="0" smtClean="0"/>
              <a:t>(GE1/1 expected rate higher than GE2/1)</a:t>
            </a:r>
          </a:p>
          <a:p>
            <a:pPr lvl="1"/>
            <a:r>
              <a:rPr lang="en-US" b="1" dirty="0" smtClean="0">
                <a:solidFill>
                  <a:srgbClr val="FF0000"/>
                </a:solidFill>
              </a:rPr>
              <a:t>No additional aging test </a:t>
            </a:r>
            <a:r>
              <a:rPr lang="en-US" dirty="0" smtClean="0"/>
              <a:t>needed, the GE2/1 will use the material components adopted for the GE1/1 </a:t>
            </a:r>
            <a:r>
              <a:rPr lang="en-US" b="1" dirty="0">
                <a:solidFill>
                  <a:srgbClr val="FF0000"/>
                </a:solidFill>
              </a:rPr>
              <a:t>No different </a:t>
            </a:r>
            <a:r>
              <a:rPr lang="en-US" b="1" dirty="0" smtClean="0">
                <a:solidFill>
                  <a:srgbClr val="FF0000"/>
                </a:solidFill>
              </a:rPr>
              <a:t>materials compared to GE11</a:t>
            </a:r>
            <a:endParaRPr lang="en-US" b="1" dirty="0">
              <a:solidFill>
                <a:srgbClr val="FF0000"/>
              </a:solidFill>
            </a:endParaRPr>
          </a:p>
          <a:p>
            <a:pPr lvl="1"/>
            <a:r>
              <a:rPr lang="en-US" b="1" dirty="0" smtClean="0">
                <a:solidFill>
                  <a:srgbClr val="0000FF"/>
                </a:solidFill>
              </a:rPr>
              <a:t>Production &amp; QC Tooling and setup</a:t>
            </a:r>
            <a:r>
              <a:rPr lang="en-US" dirty="0" smtClean="0"/>
              <a:t>, (some of them quite expensive: X-ray, copper boxes, cosmic ray stand, …) prepared </a:t>
            </a:r>
            <a:r>
              <a:rPr lang="en-US" b="1" dirty="0" smtClean="0">
                <a:solidFill>
                  <a:srgbClr val="008000"/>
                </a:solidFill>
              </a:rPr>
              <a:t>for the GE1/1 </a:t>
            </a:r>
            <a:r>
              <a:rPr lang="en-US" dirty="0" smtClean="0"/>
              <a:t>production </a:t>
            </a:r>
            <a:r>
              <a:rPr lang="en-US" b="1" dirty="0" smtClean="0">
                <a:solidFill>
                  <a:srgbClr val="0000FF"/>
                </a:solidFill>
              </a:rPr>
              <a:t>to be reused for the GE2/1</a:t>
            </a:r>
            <a:r>
              <a:rPr lang="en-US" dirty="0" smtClean="0">
                <a:solidFill>
                  <a:srgbClr val="0000FF"/>
                </a:solidFill>
              </a:rPr>
              <a:t> </a:t>
            </a:r>
            <a:r>
              <a:rPr lang="en-US" dirty="0" smtClean="0"/>
              <a:t>production and tests.</a:t>
            </a:r>
          </a:p>
          <a:p>
            <a:pPr lvl="1"/>
            <a:r>
              <a:rPr lang="en-US" b="1" dirty="0" smtClean="0">
                <a:solidFill>
                  <a:srgbClr val="008000"/>
                </a:solidFill>
              </a:rPr>
              <a:t>Crew </a:t>
            </a:r>
            <a:r>
              <a:rPr lang="en-US" dirty="0" smtClean="0"/>
              <a:t>trained for the production and test of the </a:t>
            </a:r>
            <a:r>
              <a:rPr lang="en-US" b="1" dirty="0" smtClean="0">
                <a:solidFill>
                  <a:srgbClr val="008000"/>
                </a:solidFill>
              </a:rPr>
              <a:t>GE1/1 will be easily moved to the production and test of the GE2/1 </a:t>
            </a:r>
            <a:r>
              <a:rPr lang="en-US" dirty="0" smtClean="0"/>
              <a:t>baseline option.</a:t>
            </a:r>
          </a:p>
          <a:p>
            <a:pPr lvl="1"/>
            <a:r>
              <a:rPr lang="en-US" b="1" dirty="0" smtClean="0">
                <a:solidFill>
                  <a:srgbClr val="FF0000"/>
                </a:solidFill>
              </a:rPr>
              <a:t>Production sites </a:t>
            </a:r>
            <a:r>
              <a:rPr lang="en-US" dirty="0" smtClean="0"/>
              <a:t>“certified” for the production of GE1/1 chambers </a:t>
            </a:r>
            <a:r>
              <a:rPr lang="en-US" b="1" dirty="0" smtClean="0">
                <a:solidFill>
                  <a:srgbClr val="FF0000"/>
                </a:solidFill>
              </a:rPr>
              <a:t>don’t need to be certified again</a:t>
            </a:r>
          </a:p>
          <a:p>
            <a:pPr lvl="1"/>
            <a:r>
              <a:rPr lang="en-US" dirty="0" smtClean="0"/>
              <a:t>Production of </a:t>
            </a:r>
            <a:r>
              <a:rPr lang="en-US" b="1" dirty="0" smtClean="0">
                <a:solidFill>
                  <a:srgbClr val="008000"/>
                </a:solidFill>
              </a:rPr>
              <a:t>GE2/1</a:t>
            </a:r>
            <a:r>
              <a:rPr lang="en-US" dirty="0" smtClean="0"/>
              <a:t> modules can be seen as </a:t>
            </a:r>
            <a:r>
              <a:rPr lang="en-US" b="1" dirty="0">
                <a:solidFill>
                  <a:srgbClr val="008000"/>
                </a:solidFill>
              </a:rPr>
              <a:t>continuation</a:t>
            </a:r>
            <a:r>
              <a:rPr lang="en-US" b="1" dirty="0" smtClean="0">
                <a:solidFill>
                  <a:srgbClr val="008000"/>
                </a:solidFill>
              </a:rPr>
              <a:t> of the GE1/1 chambers</a:t>
            </a:r>
          </a:p>
          <a:p>
            <a:endParaRPr lang="en-US" dirty="0"/>
          </a:p>
        </p:txBody>
      </p:sp>
    </p:spTree>
    <p:extLst>
      <p:ext uri="{BB962C8B-B14F-4D97-AF65-F5344CB8AC3E}">
        <p14:creationId xmlns:p14="http://schemas.microsoft.com/office/powerpoint/2010/main" val="25496387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2</a:t>
            </a:r>
            <a:endParaRPr lang="en-US" dirty="0"/>
          </a:p>
        </p:txBody>
      </p:sp>
      <p:sp>
        <p:nvSpPr>
          <p:cNvPr id="3" name="Content Placeholder 2"/>
          <p:cNvSpPr>
            <a:spLocks noGrp="1"/>
          </p:cNvSpPr>
          <p:nvPr>
            <p:ph idx="1"/>
          </p:nvPr>
        </p:nvSpPr>
        <p:spPr>
          <a:xfrm>
            <a:off x="457200" y="1497576"/>
            <a:ext cx="7620000" cy="4800600"/>
          </a:xfrm>
        </p:spPr>
        <p:txBody>
          <a:bodyPr>
            <a:normAutofit/>
          </a:bodyPr>
          <a:lstStyle/>
          <a:p>
            <a:r>
              <a:rPr lang="en-US" dirty="0" smtClean="0"/>
              <a:t>ME0  </a:t>
            </a:r>
            <a:r>
              <a:rPr lang="en-US" b="1" dirty="0" smtClean="0">
                <a:solidFill>
                  <a:srgbClr val="FF0000"/>
                </a:solidFill>
              </a:rPr>
              <a:t>Baseline </a:t>
            </a:r>
            <a:r>
              <a:rPr lang="en-US" b="1" dirty="0">
                <a:solidFill>
                  <a:srgbClr val="FF0000"/>
                </a:solidFill>
              </a:rPr>
              <a:t>solution </a:t>
            </a:r>
            <a:r>
              <a:rPr lang="en-US" dirty="0"/>
              <a:t>as triple GEM detector</a:t>
            </a:r>
          </a:p>
          <a:p>
            <a:r>
              <a:rPr lang="en-US" dirty="0"/>
              <a:t>Rate capability and discharge probability </a:t>
            </a:r>
          </a:p>
          <a:p>
            <a:r>
              <a:rPr lang="en-US" dirty="0"/>
              <a:t>Ongoing R&amp;</a:t>
            </a:r>
            <a:r>
              <a:rPr lang="en-US" dirty="0" smtClean="0"/>
              <a:t>D</a:t>
            </a:r>
          </a:p>
          <a:p>
            <a:pPr lvl="1"/>
            <a:r>
              <a:rPr lang="en-US" b="1" dirty="0" smtClean="0">
                <a:solidFill>
                  <a:srgbClr val="FF0000"/>
                </a:solidFill>
              </a:rPr>
              <a:t>Triple GEM Back-to-Back</a:t>
            </a:r>
          </a:p>
          <a:p>
            <a:pPr lvl="1"/>
            <a:r>
              <a:rPr lang="en-US" b="1" dirty="0" smtClean="0">
                <a:solidFill>
                  <a:srgbClr val="FF0000"/>
                </a:solidFill>
              </a:rPr>
              <a:t>FTM Detector</a:t>
            </a:r>
            <a:endParaRPr lang="en-US" b="1" dirty="0">
              <a:solidFill>
                <a:srgbClr val="FF0000"/>
              </a:solidFill>
            </a:endParaRPr>
          </a:p>
          <a:p>
            <a:r>
              <a:rPr lang="en-US" dirty="0"/>
              <a:t>ME0: general constraints and possible implementations</a:t>
            </a:r>
          </a:p>
          <a:p>
            <a:r>
              <a:rPr lang="en-US" dirty="0"/>
              <a:t>Electronics for Read Out</a:t>
            </a:r>
          </a:p>
          <a:p>
            <a:r>
              <a:rPr lang="en-US" dirty="0"/>
              <a:t>Synergies with other projects</a:t>
            </a:r>
          </a:p>
          <a:p>
            <a:endParaRPr lang="en-US" dirty="0"/>
          </a:p>
          <a:p>
            <a:endParaRPr lang="it-IT" dirty="0">
              <a:solidFill>
                <a:srgbClr val="2F2B20"/>
              </a:solidFill>
            </a:endParaRPr>
          </a:p>
          <a:p>
            <a:endParaRPr lang="en-US" dirty="0" smtClean="0"/>
          </a:p>
          <a:p>
            <a:endParaRPr lang="en-US" dirty="0" smtClean="0"/>
          </a:p>
          <a:p>
            <a:endParaRPr lang="en-US" dirty="0" smtClean="0"/>
          </a:p>
          <a:p>
            <a:pPr marL="114300" indent="0">
              <a:buNone/>
            </a:pPr>
            <a:endParaRPr lang="en-US" dirty="0" smtClean="0"/>
          </a:p>
          <a:p>
            <a:pPr marL="114300" indent="0">
              <a:buNone/>
            </a:pPr>
            <a:endParaRPr lang="en-US" dirty="0"/>
          </a:p>
        </p:txBody>
      </p:sp>
    </p:spTree>
    <p:extLst>
      <p:ext uri="{BB962C8B-B14F-4D97-AF65-F5344CB8AC3E}">
        <p14:creationId xmlns:p14="http://schemas.microsoft.com/office/powerpoint/2010/main" val="239820916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The µ-RWELL </a:t>
            </a:r>
            <a:r>
              <a:rPr lang="en-US" sz="4800" dirty="0" smtClean="0"/>
              <a:t>option</a:t>
            </a:r>
            <a:endParaRPr lang="en-US" dirty="0"/>
          </a:p>
        </p:txBody>
      </p:sp>
      <p:sp>
        <p:nvSpPr>
          <p:cNvPr id="4" name="CasellaDiTesto 5"/>
          <p:cNvSpPr txBox="1"/>
          <p:nvPr/>
        </p:nvSpPr>
        <p:spPr>
          <a:xfrm>
            <a:off x="54941" y="1216063"/>
            <a:ext cx="4836272" cy="336157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82945" tIns="41473" rIns="82945" bIns="41473">
            <a:spAutoFit/>
          </a:bodyPr>
          <a:lstStyle/>
          <a:p>
            <a:pPr>
              <a:defRPr/>
            </a:pPr>
            <a:r>
              <a:rPr lang="en-US" sz="1600" dirty="0">
                <a:solidFill>
                  <a:srgbClr val="0000FF"/>
                </a:solidFill>
                <a:ea typeface="Adobe Ming Std L" pitchFamily="18" charset="-128"/>
                <a:cs typeface="Arial" panose="020B0604020202020204" pitchFamily="34" charset="0"/>
              </a:rPr>
              <a:t>The </a:t>
            </a:r>
            <a:r>
              <a:rPr lang="en-GB" sz="1600" dirty="0">
                <a:solidFill>
                  <a:srgbClr val="0000FF"/>
                </a:solidFill>
                <a:ea typeface="Adobe Ming Std L" pitchFamily="18" charset="-128"/>
                <a:cs typeface="Arial" panose="020B0604020202020204" pitchFamily="34" charset="0"/>
              </a:rPr>
              <a:t>µ</a:t>
            </a:r>
            <a:r>
              <a:rPr lang="en-US" sz="1600" dirty="0">
                <a:solidFill>
                  <a:srgbClr val="0000FF"/>
                </a:solidFill>
                <a:ea typeface="Adobe Ming Std L" pitchFamily="18" charset="-128"/>
                <a:cs typeface="Arial" panose="020B0604020202020204" pitchFamily="34" charset="0"/>
              </a:rPr>
              <a:t>-RWELL is composed </a:t>
            </a:r>
            <a:r>
              <a:rPr lang="en-US" sz="1600" dirty="0" smtClean="0">
                <a:solidFill>
                  <a:srgbClr val="0000FF"/>
                </a:solidFill>
                <a:ea typeface="Adobe Ming Std L" pitchFamily="18" charset="-128"/>
                <a:cs typeface="Arial" panose="020B0604020202020204" pitchFamily="34" charset="0"/>
              </a:rPr>
              <a:t>by</a:t>
            </a:r>
            <a:r>
              <a:rPr lang="en-US" sz="1600" dirty="0" smtClean="0">
                <a:solidFill>
                  <a:srgbClr val="0000FF"/>
                </a:solidFill>
                <a:ea typeface="Adobe Ming Std L" pitchFamily="18" charset="-128"/>
                <a:cs typeface="Arial" panose="020B0604020202020204" pitchFamily="34" charset="0"/>
                <a:sym typeface="Wingdings" panose="05000000000000000000" pitchFamily="2" charset="2"/>
              </a:rPr>
              <a:t>: </a:t>
            </a:r>
            <a:endParaRPr lang="en-US" sz="1600" dirty="0">
              <a:solidFill>
                <a:srgbClr val="0000FF"/>
              </a:solidFill>
              <a:ea typeface="Adobe Ming Std L" pitchFamily="18" charset="-128"/>
              <a:cs typeface="Arial" panose="020B0604020202020204" pitchFamily="34" charset="0"/>
              <a:sym typeface="Wingdings" panose="05000000000000000000" pitchFamily="2" charset="2"/>
            </a:endParaRPr>
          </a:p>
          <a:p>
            <a:pPr>
              <a:defRPr/>
            </a:pPr>
            <a:endParaRPr lang="en-US" sz="1600" dirty="0" smtClean="0">
              <a:solidFill>
                <a:srgbClr val="0000FF"/>
              </a:solidFill>
              <a:ea typeface="Adobe Ming Std L" pitchFamily="18" charset="-128"/>
              <a:cs typeface="Arial" panose="020B0604020202020204" pitchFamily="34" charset="0"/>
              <a:sym typeface="Wingdings" panose="05000000000000000000" pitchFamily="2" charset="2"/>
            </a:endParaRPr>
          </a:p>
          <a:p>
            <a:pPr>
              <a:defRPr/>
            </a:pPr>
            <a:r>
              <a:rPr lang="en-US" sz="1600" dirty="0">
                <a:solidFill>
                  <a:srgbClr val="0000FF"/>
                </a:solidFill>
                <a:ea typeface="Adobe Ming Std L" pitchFamily="18" charset="-128"/>
                <a:cs typeface="Arial" panose="020B0604020202020204" pitchFamily="34" charset="0"/>
                <a:sym typeface="Wingdings" panose="05000000000000000000" pitchFamily="2" charset="2"/>
              </a:rPr>
              <a:t>T</a:t>
            </a:r>
            <a:r>
              <a:rPr lang="en-US" sz="1600" dirty="0" smtClean="0">
                <a:solidFill>
                  <a:srgbClr val="0000FF"/>
                </a:solidFill>
                <a:ea typeface="Adobe Ming Std L" pitchFamily="18" charset="-128"/>
                <a:cs typeface="Arial" panose="020B0604020202020204" pitchFamily="34" charset="0"/>
                <a:sym typeface="Wingdings" panose="05000000000000000000" pitchFamily="2" charset="2"/>
              </a:rPr>
              <a:t>he </a:t>
            </a:r>
            <a:r>
              <a:rPr lang="en-GB" sz="1600" dirty="0">
                <a:solidFill>
                  <a:srgbClr val="0000FF"/>
                </a:solidFill>
                <a:ea typeface="Adobe Ming Std L" pitchFamily="18" charset="-128"/>
                <a:cs typeface="Arial" panose="020B0604020202020204" pitchFamily="34" charset="0"/>
              </a:rPr>
              <a:t>µ</a:t>
            </a:r>
            <a:r>
              <a:rPr lang="en-US" sz="1600" dirty="0" smtClean="0">
                <a:solidFill>
                  <a:srgbClr val="0000FF"/>
                </a:solidFill>
                <a:ea typeface="Adobe Ming Std L" pitchFamily="18" charset="-128"/>
                <a:cs typeface="Arial" panose="020B0604020202020204" pitchFamily="34" charset="0"/>
              </a:rPr>
              <a:t>-RWELL PCB </a:t>
            </a:r>
            <a:r>
              <a:rPr lang="en-US" sz="1600" dirty="0">
                <a:solidFill>
                  <a:srgbClr val="0000FF"/>
                </a:solidFill>
                <a:ea typeface="Adobe Ming Std L" pitchFamily="18" charset="-128"/>
                <a:cs typeface="Arial" panose="020B0604020202020204" pitchFamily="34" charset="0"/>
                <a:sym typeface="Wingdings" panose="05000000000000000000" pitchFamily="2" charset="2"/>
              </a:rPr>
              <a:t>and the </a:t>
            </a:r>
            <a:r>
              <a:rPr lang="en-US" sz="1600" dirty="0" smtClean="0">
                <a:solidFill>
                  <a:srgbClr val="0000FF"/>
                </a:solidFill>
                <a:ea typeface="Adobe Ming Std L" pitchFamily="18" charset="-128"/>
                <a:cs typeface="Arial" panose="020B0604020202020204" pitchFamily="34" charset="0"/>
                <a:sym typeface="Wingdings" panose="05000000000000000000" pitchFamily="2" charset="2"/>
              </a:rPr>
              <a:t>drift cathode PCB + frame to seal the gas volume</a:t>
            </a:r>
            <a:endParaRPr lang="en-US" sz="1600" dirty="0">
              <a:solidFill>
                <a:srgbClr val="0000FF"/>
              </a:solidFill>
              <a:ea typeface="Adobe Ming Std L" pitchFamily="18" charset="-128"/>
              <a:cs typeface="Arial" panose="020B0604020202020204" pitchFamily="34" charset="0"/>
            </a:endParaRPr>
          </a:p>
          <a:p>
            <a:pPr>
              <a:defRPr/>
            </a:pPr>
            <a:endParaRPr lang="en-US" sz="1100" dirty="0">
              <a:solidFill>
                <a:srgbClr val="0000FF"/>
              </a:solidFill>
              <a:ea typeface="Adobe Ming Std L" pitchFamily="18" charset="-128"/>
              <a:cs typeface="Arial" pitchFamily="34" charset="0"/>
            </a:endParaRPr>
          </a:p>
          <a:p>
            <a:pPr>
              <a:defRPr/>
            </a:pPr>
            <a:r>
              <a:rPr lang="en-US" sz="1600" dirty="0">
                <a:solidFill>
                  <a:srgbClr val="0000FF"/>
                </a:solidFill>
                <a:ea typeface="Adobe Ming Std L" pitchFamily="18" charset="-128"/>
                <a:cs typeface="Arial" pitchFamily="34" charset="0"/>
              </a:rPr>
              <a:t>The </a:t>
            </a:r>
            <a:r>
              <a:rPr lang="en-GB" sz="1600" dirty="0">
                <a:solidFill>
                  <a:srgbClr val="0000FF"/>
                </a:solidFill>
                <a:ea typeface="Adobe Ming Std L" pitchFamily="18" charset="-128"/>
                <a:cs typeface="Arial" panose="020B0604020202020204" pitchFamily="34" charset="0"/>
              </a:rPr>
              <a:t>µ</a:t>
            </a:r>
            <a:r>
              <a:rPr lang="en-US" sz="1600" dirty="0" smtClean="0">
                <a:solidFill>
                  <a:srgbClr val="0000FF"/>
                </a:solidFill>
                <a:ea typeface="Adobe Ming Std L" pitchFamily="18" charset="-128"/>
                <a:cs typeface="Arial" panose="020B0604020202020204" pitchFamily="34" charset="0"/>
              </a:rPr>
              <a:t>-RWELL PCB </a:t>
            </a:r>
            <a:r>
              <a:rPr lang="en-US" sz="1600" dirty="0">
                <a:solidFill>
                  <a:srgbClr val="0000FF"/>
                </a:solidFill>
                <a:ea typeface="Adobe Ming Std L" pitchFamily="18" charset="-128"/>
                <a:cs typeface="Arial" panose="020B0604020202020204" pitchFamily="34" charset="0"/>
              </a:rPr>
              <a:t>is realized by coupling</a:t>
            </a:r>
            <a:r>
              <a:rPr lang="en-US" sz="1600" dirty="0" smtClean="0">
                <a:solidFill>
                  <a:srgbClr val="0000FF"/>
                </a:solidFill>
                <a:ea typeface="Adobe Ming Std L" pitchFamily="18" charset="-128"/>
                <a:cs typeface="Arial" panose="020B0604020202020204" pitchFamily="34" charset="0"/>
              </a:rPr>
              <a:t>:</a:t>
            </a:r>
            <a:endParaRPr lang="en-US" sz="1000" dirty="0">
              <a:solidFill>
                <a:srgbClr val="0000FF"/>
              </a:solidFill>
              <a:ea typeface="Adobe Ming Std L" pitchFamily="18" charset="-128"/>
              <a:cs typeface="Arial" panose="020B0604020202020204" pitchFamily="34" charset="0"/>
            </a:endParaRPr>
          </a:p>
          <a:p>
            <a:pPr marL="342900" indent="-342900">
              <a:buFont typeface="+mj-lt"/>
              <a:buAutoNum type="arabicParenR"/>
              <a:defRPr/>
            </a:pPr>
            <a:r>
              <a:rPr lang="en-US" sz="1600" dirty="0">
                <a:solidFill>
                  <a:srgbClr val="0000FF"/>
                </a:solidFill>
                <a:ea typeface="Adobe Ming Std L" pitchFamily="18" charset="-128"/>
                <a:cs typeface="Arial" panose="020B0604020202020204" pitchFamily="34" charset="0"/>
              </a:rPr>
              <a:t>a suitable kapton foil </a:t>
            </a:r>
            <a:r>
              <a:rPr lang="en-US" sz="1600" dirty="0" smtClean="0">
                <a:solidFill>
                  <a:srgbClr val="0000FF"/>
                </a:solidFill>
                <a:ea typeface="Adobe Ming Std L" pitchFamily="18" charset="-128"/>
                <a:cs typeface="Arial" panose="020B0604020202020204" pitchFamily="34" charset="0"/>
              </a:rPr>
              <a:t>patterned with a </a:t>
            </a:r>
            <a:r>
              <a:rPr lang="en-GB" sz="1600" dirty="0">
                <a:solidFill>
                  <a:srgbClr val="0000FF"/>
                </a:solidFill>
                <a:ea typeface="Adobe Ming Std L" pitchFamily="18" charset="-128"/>
                <a:cs typeface="Arial" panose="020B0604020202020204" pitchFamily="34" charset="0"/>
              </a:rPr>
              <a:t>µ</a:t>
            </a:r>
            <a:r>
              <a:rPr lang="en-US" sz="1600" dirty="0" smtClean="0">
                <a:solidFill>
                  <a:srgbClr val="0000FF"/>
                </a:solidFill>
                <a:ea typeface="Adobe Ming Std L" pitchFamily="18" charset="-128"/>
                <a:cs typeface="Arial" panose="020B0604020202020204" pitchFamily="34" charset="0"/>
              </a:rPr>
              <a:t>-WELL acting as a single “amplification </a:t>
            </a:r>
            <a:r>
              <a:rPr lang="en-US" sz="1600" dirty="0">
                <a:solidFill>
                  <a:srgbClr val="0000FF"/>
                </a:solidFill>
                <a:ea typeface="Adobe Ming Std L" pitchFamily="18" charset="-128"/>
                <a:cs typeface="Arial" panose="020B0604020202020204" pitchFamily="34" charset="0"/>
              </a:rPr>
              <a:t>stage”</a:t>
            </a:r>
          </a:p>
          <a:p>
            <a:pPr marL="257092" indent="-257092">
              <a:buFontTx/>
              <a:buAutoNum type="arabicParenR"/>
              <a:defRPr/>
            </a:pPr>
            <a:endParaRPr lang="en-US" sz="1000" dirty="0">
              <a:solidFill>
                <a:srgbClr val="0000FF"/>
              </a:solidFill>
              <a:ea typeface="Adobe Ming Std L" pitchFamily="18" charset="-128"/>
              <a:cs typeface="Arial" panose="020B0604020202020204" pitchFamily="34" charset="0"/>
            </a:endParaRPr>
          </a:p>
          <a:p>
            <a:pPr marL="342900" indent="-342900">
              <a:buFont typeface="+mj-lt"/>
              <a:buAutoNum type="arabicParenR" startAt="2"/>
              <a:defRPr/>
            </a:pPr>
            <a:r>
              <a:rPr lang="en-US" sz="1600" dirty="0" smtClean="0">
                <a:solidFill>
                  <a:srgbClr val="0000FF"/>
                </a:solidFill>
                <a:ea typeface="Adobe Ming Std L" pitchFamily="18" charset="-128"/>
                <a:cs typeface="Arial" panose="020B0604020202020204" pitchFamily="34" charset="0"/>
              </a:rPr>
              <a:t>for discharge </a:t>
            </a:r>
            <a:r>
              <a:rPr lang="en-US" sz="1600" dirty="0">
                <a:solidFill>
                  <a:srgbClr val="0000FF"/>
                </a:solidFill>
                <a:ea typeface="Adobe Ming Std L" pitchFamily="18" charset="-128"/>
                <a:cs typeface="Arial" panose="020B0604020202020204" pitchFamily="34" charset="0"/>
              </a:rPr>
              <a:t>suppression &amp; current </a:t>
            </a:r>
            <a:r>
              <a:rPr lang="en-US" sz="1600" dirty="0" smtClean="0">
                <a:solidFill>
                  <a:srgbClr val="0000FF"/>
                </a:solidFill>
                <a:ea typeface="Adobe Ming Std L" pitchFamily="18" charset="-128"/>
                <a:cs typeface="Arial" panose="020B0604020202020204" pitchFamily="34" charset="0"/>
              </a:rPr>
              <a:t>sinking DLC sputtered in one </a:t>
            </a:r>
            <a:r>
              <a:rPr lang="en-US" sz="1600" dirty="0" err="1" smtClean="0">
                <a:solidFill>
                  <a:srgbClr val="0000FF"/>
                </a:solidFill>
                <a:ea typeface="Adobe Ming Std L" pitchFamily="18" charset="-128"/>
                <a:cs typeface="Arial" panose="020B0604020202020204" pitchFamily="34" charset="0"/>
              </a:rPr>
              <a:t>Kapton</a:t>
            </a:r>
            <a:r>
              <a:rPr lang="en-US" sz="1600" dirty="0" smtClean="0">
                <a:solidFill>
                  <a:srgbClr val="0000FF"/>
                </a:solidFill>
                <a:ea typeface="Adobe Ming Std L" pitchFamily="18" charset="-128"/>
                <a:cs typeface="Arial" panose="020B0604020202020204" pitchFamily="34" charset="0"/>
              </a:rPr>
              <a:t> surface </a:t>
            </a:r>
          </a:p>
          <a:p>
            <a:pPr>
              <a:defRPr/>
            </a:pPr>
            <a:r>
              <a:rPr lang="en-US" sz="1600" dirty="0">
                <a:solidFill>
                  <a:srgbClr val="0000FF"/>
                </a:solidFill>
                <a:ea typeface="Adobe Ming Std L" pitchFamily="18" charset="-128"/>
                <a:cs typeface="Arial" panose="020B0604020202020204" pitchFamily="34" charset="0"/>
              </a:rPr>
              <a:t>	single resistive layer </a:t>
            </a:r>
            <a:r>
              <a:rPr lang="en-US" sz="1600" dirty="0">
                <a:solidFill>
                  <a:srgbClr val="0000FF"/>
                </a:solidFill>
                <a:ea typeface="Adobe Ming Std L" pitchFamily="18" charset="-128"/>
                <a:cs typeface="Arial" panose="020B0604020202020204" pitchFamily="34" charset="0"/>
                <a:sym typeface="Wingdings" panose="05000000000000000000" pitchFamily="2" charset="2"/>
              </a:rPr>
              <a:t> surface </a:t>
            </a:r>
            <a:r>
              <a:rPr lang="en-US" sz="1600" dirty="0">
                <a:solidFill>
                  <a:srgbClr val="0000FF"/>
                </a:solidFill>
                <a:ea typeface="Adobe Ming Std L" pitchFamily="18" charset="-128"/>
                <a:cs typeface="Arial" panose="020B0604020202020204" pitchFamily="34" charset="0"/>
                <a:sym typeface="Symbol" panose="05050102010706020507" pitchFamily="18" charset="2"/>
              </a:rPr>
              <a:t>resistivity ~100 M/</a:t>
            </a:r>
            <a:r>
              <a:rPr lang="en-US" sz="1600" dirty="0">
                <a:solidFill>
                  <a:srgbClr val="0000FF"/>
                </a:solidFill>
                <a:ea typeface="ＭＳ ゴシック" charset="0"/>
                <a:cs typeface="ＭＳ ゴシック" charset="0"/>
                <a:sym typeface="Symbol" charset="0"/>
              </a:rPr>
              <a:t>☐ </a:t>
            </a:r>
          </a:p>
          <a:p>
            <a:pPr>
              <a:defRPr/>
            </a:pPr>
            <a:r>
              <a:rPr lang="en-US" sz="1600" dirty="0" smtClean="0">
                <a:solidFill>
                  <a:srgbClr val="0000FF"/>
                </a:solidFill>
                <a:ea typeface="Adobe Ming Std L" pitchFamily="18" charset="-128"/>
                <a:cs typeface="Arial" panose="020B0604020202020204" pitchFamily="34" charset="0"/>
              </a:rPr>
              <a:t>	expected rate capability &lt;</a:t>
            </a:r>
            <a:r>
              <a:rPr lang="en-US" sz="1600" dirty="0">
                <a:solidFill>
                  <a:srgbClr val="0000FF"/>
                </a:solidFill>
                <a:ea typeface="Adobe Ming Std L" pitchFamily="18" charset="-128"/>
                <a:cs typeface="Arial" panose="020B0604020202020204" pitchFamily="34" charset="0"/>
              </a:rPr>
              <a:t>&lt; 100 kHz/cm</a:t>
            </a:r>
            <a:r>
              <a:rPr lang="en-US" sz="1600" baseline="30000" dirty="0">
                <a:solidFill>
                  <a:srgbClr val="0000FF"/>
                </a:solidFill>
                <a:ea typeface="Adobe Ming Std L" pitchFamily="18" charset="-128"/>
                <a:cs typeface="Arial" panose="020B0604020202020204" pitchFamily="34" charset="0"/>
              </a:rPr>
              <a:t>2</a:t>
            </a:r>
            <a:r>
              <a:rPr lang="en-US" sz="1600" dirty="0" smtClean="0">
                <a:solidFill>
                  <a:srgbClr val="0000FF"/>
                </a:solidFill>
                <a:ea typeface="Adobe Ming Std L" pitchFamily="18" charset="-128"/>
                <a:cs typeface="Arial" panose="020B0604020202020204" pitchFamily="34" charset="0"/>
              </a:rPr>
              <a:t>:</a:t>
            </a:r>
          </a:p>
          <a:p>
            <a:pPr marL="342900" indent="-342900">
              <a:buFont typeface="+mj-lt"/>
              <a:buAutoNum type="arabicParenR" startAt="3"/>
              <a:defRPr/>
            </a:pPr>
            <a:r>
              <a:rPr lang="en-US" sz="1600" dirty="0" smtClean="0">
                <a:solidFill>
                  <a:srgbClr val="0000FF"/>
                </a:solidFill>
                <a:ea typeface="Adobe Ming Std L" pitchFamily="18" charset="-128"/>
                <a:cs typeface="Arial" panose="020B0604020202020204" pitchFamily="34" charset="0"/>
              </a:rPr>
              <a:t>a standard readout PCB with strips</a:t>
            </a:r>
            <a:endParaRPr lang="en-US" sz="1600" dirty="0">
              <a:solidFill>
                <a:srgbClr val="0000FF"/>
              </a:solidFill>
              <a:ea typeface="Adobe Ming Std L" pitchFamily="18" charset="-128"/>
              <a:cs typeface="Arial" panose="020B0604020202020204" pitchFamily="34" charset="0"/>
            </a:endParaRPr>
          </a:p>
        </p:txBody>
      </p:sp>
      <p:sp>
        <p:nvSpPr>
          <p:cNvPr id="5" name="Rettangolo 14"/>
          <p:cNvSpPr/>
          <p:nvPr/>
        </p:nvSpPr>
        <p:spPr>
          <a:xfrm>
            <a:off x="54940" y="4789150"/>
            <a:ext cx="8502355" cy="1561084"/>
          </a:xfrm>
          <a:prstGeom prst="rect">
            <a:avLst/>
          </a:prstGeom>
          <a:ln>
            <a:solidFill>
              <a:srgbClr val="FF0000"/>
            </a:solidFill>
          </a:ln>
        </p:spPr>
        <p:txBody>
          <a:bodyPr wrap="square" lIns="82945" tIns="41473" rIns="82945" bIns="41473">
            <a:spAutoFit/>
          </a:bodyPr>
          <a:lstStyle/>
          <a:p>
            <a:pPr>
              <a:defRPr/>
            </a:pPr>
            <a:r>
              <a:rPr lang="en-GB" sz="2400" b="1" dirty="0" smtClean="0">
                <a:solidFill>
                  <a:srgbClr val="660066"/>
                </a:solidFill>
                <a:ea typeface="Adobe Ming Std L" pitchFamily="18" charset="-128"/>
                <a:cs typeface="Arial" pitchFamily="34" charset="0"/>
              </a:rPr>
              <a:t>µ</a:t>
            </a:r>
            <a:r>
              <a:rPr lang="en-US" sz="2400" b="1" dirty="0">
                <a:solidFill>
                  <a:srgbClr val="660066"/>
                </a:solidFill>
                <a:ea typeface="Adobe Ming Std L" pitchFamily="18" charset="-128"/>
                <a:cs typeface="Arial" pitchFamily="34" charset="0"/>
              </a:rPr>
              <a:t>-</a:t>
            </a:r>
            <a:r>
              <a:rPr lang="en-US" sz="2400" b="1" dirty="0" smtClean="0">
                <a:solidFill>
                  <a:srgbClr val="660066"/>
                </a:solidFill>
                <a:ea typeface="Adobe Ming Std L" pitchFamily="18" charset="-128"/>
                <a:cs typeface="Arial" pitchFamily="34" charset="0"/>
              </a:rPr>
              <a:t>RWELL: </a:t>
            </a:r>
            <a:endParaRPr lang="en-US" sz="2400" b="1" dirty="0">
              <a:solidFill>
                <a:srgbClr val="660066"/>
              </a:solidFill>
              <a:ea typeface="Adobe Ming Std L" pitchFamily="18" charset="-128"/>
              <a:cs typeface="Arial" pitchFamily="34" charset="0"/>
            </a:endParaRPr>
          </a:p>
          <a:p>
            <a:pPr marL="285750" indent="-285750">
              <a:buFont typeface="Arial"/>
              <a:buChar char="•"/>
              <a:defRPr/>
            </a:pPr>
            <a:r>
              <a:rPr lang="en-US" sz="2400" dirty="0" smtClean="0">
                <a:solidFill>
                  <a:srgbClr val="660066"/>
                </a:solidFill>
                <a:ea typeface="Adobe Ming Std L" pitchFamily="18" charset="-128"/>
                <a:cs typeface="Arial" pitchFamily="34" charset="0"/>
              </a:rPr>
              <a:t>Has simple </a:t>
            </a:r>
            <a:r>
              <a:rPr lang="en-US" sz="2400" dirty="0">
                <a:solidFill>
                  <a:srgbClr val="660066"/>
                </a:solidFill>
                <a:ea typeface="Adobe Ming Std L" pitchFamily="18" charset="-128"/>
                <a:cs typeface="Arial" pitchFamily="34" charset="0"/>
              </a:rPr>
              <a:t>assembly </a:t>
            </a:r>
            <a:r>
              <a:rPr lang="en-US" sz="2400" dirty="0" smtClean="0">
                <a:solidFill>
                  <a:srgbClr val="660066"/>
                </a:solidFill>
                <a:ea typeface="Adobe Ming Std L" pitchFamily="18" charset="-128"/>
                <a:cs typeface="Arial" pitchFamily="34" charset="0"/>
              </a:rPr>
              <a:t>steps</a:t>
            </a:r>
            <a:endParaRPr lang="en-US" sz="2400" dirty="0">
              <a:solidFill>
                <a:srgbClr val="660066"/>
              </a:solidFill>
              <a:ea typeface="Adobe Ming Std L" pitchFamily="18" charset="-128"/>
              <a:cs typeface="Arial" pitchFamily="34" charset="0"/>
            </a:endParaRPr>
          </a:p>
          <a:p>
            <a:pPr marL="285750" indent="-285750">
              <a:buFont typeface="Arial"/>
              <a:buChar char="•"/>
              <a:defRPr/>
            </a:pPr>
            <a:r>
              <a:rPr lang="en-US" sz="2400" dirty="0" smtClean="0">
                <a:solidFill>
                  <a:srgbClr val="660066"/>
                </a:solidFill>
                <a:ea typeface="Adobe Ming Std L" pitchFamily="18" charset="-128"/>
                <a:cs typeface="Arial" pitchFamily="34" charset="0"/>
                <a:sym typeface="Wingdings" panose="05000000000000000000" pitchFamily="2" charset="2"/>
              </a:rPr>
              <a:t>large area coverage can be easily obtained with the standard PCB </a:t>
            </a:r>
            <a:r>
              <a:rPr lang="en-US" sz="2400" dirty="0">
                <a:solidFill>
                  <a:srgbClr val="660066"/>
                </a:solidFill>
                <a:ea typeface="Adobe Ming Std L" pitchFamily="18" charset="-128"/>
                <a:cs typeface="Arial" pitchFamily="34" charset="0"/>
                <a:sym typeface="Wingdings" panose="05000000000000000000" pitchFamily="2" charset="2"/>
              </a:rPr>
              <a:t>splicing </a:t>
            </a:r>
            <a:r>
              <a:rPr lang="en-US" sz="2400" dirty="0" smtClean="0">
                <a:solidFill>
                  <a:srgbClr val="660066"/>
                </a:solidFill>
                <a:ea typeface="Adobe Ming Std L" pitchFamily="18" charset="-128"/>
                <a:cs typeface="Arial" pitchFamily="34" charset="0"/>
                <a:sym typeface="Wingdings" panose="05000000000000000000" pitchFamily="2" charset="2"/>
              </a:rPr>
              <a:t>technique</a:t>
            </a:r>
            <a:endParaRPr lang="en-US" sz="2400" dirty="0">
              <a:solidFill>
                <a:srgbClr val="660066"/>
              </a:solidFill>
              <a:ea typeface="Adobe Ming Std L" pitchFamily="18" charset="-128"/>
              <a:cs typeface="Arial" pitchFamily="34" charset="0"/>
              <a:sym typeface="Wingdings" panose="05000000000000000000" pitchFamily="2" charset="2"/>
            </a:endParaRPr>
          </a:p>
        </p:txBody>
      </p:sp>
      <p:pic>
        <p:nvPicPr>
          <p:cNvPr id="90" name="Picture 89" descr="Screen Shot 2016-12-05 at 3.50.20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91212" y="1417638"/>
            <a:ext cx="4252787" cy="3013633"/>
          </a:xfrm>
          <a:prstGeom prst="rect">
            <a:avLst/>
          </a:prstGeom>
        </p:spPr>
      </p:pic>
    </p:spTree>
    <p:extLst>
      <p:ext uri="{BB962C8B-B14F-4D97-AF65-F5344CB8AC3E}">
        <p14:creationId xmlns:p14="http://schemas.microsoft.com/office/powerpoint/2010/main" val="136730703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µ-RWELL Motivation &amp; Concept</a:t>
            </a:r>
          </a:p>
        </p:txBody>
      </p:sp>
      <p:sp>
        <p:nvSpPr>
          <p:cNvPr id="4" name="Content Placeholder 4"/>
          <p:cNvSpPr>
            <a:spLocks noGrp="1"/>
          </p:cNvSpPr>
          <p:nvPr>
            <p:ph idx="1"/>
          </p:nvPr>
        </p:nvSpPr>
        <p:spPr>
          <a:xfrm>
            <a:off x="166599" y="1278761"/>
            <a:ext cx="8143057" cy="2747212"/>
          </a:xfrm>
        </p:spPr>
        <p:txBody>
          <a:bodyPr>
            <a:normAutofit fontScale="85000" lnSpcReduction="20000"/>
          </a:bodyPr>
          <a:lstStyle/>
          <a:p>
            <a:r>
              <a:rPr lang="en-US" b="1" dirty="0" smtClean="0">
                <a:solidFill>
                  <a:srgbClr val="4F81BD"/>
                </a:solidFill>
              </a:rPr>
              <a:t>Motivation</a:t>
            </a:r>
          </a:p>
          <a:p>
            <a:pPr lvl="1"/>
            <a:r>
              <a:rPr lang="en-US" dirty="0" smtClean="0">
                <a:solidFill>
                  <a:srgbClr val="4F81BD"/>
                </a:solidFill>
              </a:rPr>
              <a:t>More efficient tiling of several modules in 20 degree GE2/1 chamber</a:t>
            </a:r>
            <a:endParaRPr lang="en-US" strike="sngStrike" dirty="0" smtClean="0">
              <a:solidFill>
                <a:srgbClr val="4F81BD"/>
              </a:solidFill>
            </a:endParaRPr>
          </a:p>
          <a:p>
            <a:r>
              <a:rPr lang="en-US" b="1" dirty="0" smtClean="0">
                <a:solidFill>
                  <a:srgbClr val="4F81BD"/>
                </a:solidFill>
              </a:rPr>
              <a:t>Benefits</a:t>
            </a:r>
          </a:p>
          <a:p>
            <a:pPr lvl="1"/>
            <a:r>
              <a:rPr lang="en-US" dirty="0" smtClean="0">
                <a:solidFill>
                  <a:srgbClr val="4F81BD"/>
                </a:solidFill>
              </a:rPr>
              <a:t>Simplified mechanical structure and assembly procedure could translate in an effective cost reduction. </a:t>
            </a:r>
          </a:p>
          <a:p>
            <a:pPr lvl="1"/>
            <a:r>
              <a:rPr lang="en-US" dirty="0" smtClean="0">
                <a:solidFill>
                  <a:srgbClr val="4F81BD"/>
                </a:solidFill>
              </a:rPr>
              <a:t>Detector thickness fits space </a:t>
            </a:r>
            <a:r>
              <a:rPr lang="en-US" dirty="0">
                <a:solidFill>
                  <a:srgbClr val="4F81BD"/>
                </a:solidFill>
              </a:rPr>
              <a:t>constraints for GE2/1 </a:t>
            </a:r>
            <a:r>
              <a:rPr lang="en-US" dirty="0" smtClean="0">
                <a:solidFill>
                  <a:srgbClr val="4F81BD"/>
                </a:solidFill>
              </a:rPr>
              <a:t>installation</a:t>
            </a:r>
            <a:endParaRPr lang="en-US" b="1" dirty="0" smtClean="0">
              <a:solidFill>
                <a:srgbClr val="4F81BD"/>
              </a:solidFill>
            </a:endParaRPr>
          </a:p>
          <a:p>
            <a:r>
              <a:rPr lang="en-US" b="1" dirty="0" smtClean="0">
                <a:solidFill>
                  <a:srgbClr val="4F81BD"/>
                </a:solidFill>
              </a:rPr>
              <a:t>Concept</a:t>
            </a:r>
          </a:p>
          <a:p>
            <a:pPr lvl="1"/>
            <a:r>
              <a:rPr lang="en-US" dirty="0" smtClean="0">
                <a:solidFill>
                  <a:srgbClr val="4F81BD"/>
                </a:solidFill>
              </a:rPr>
              <a:t>Single-stage amplification structure using a µ-RWELL</a:t>
            </a:r>
          </a:p>
          <a:p>
            <a:pPr lvl="2">
              <a:buFont typeface="Symbol" panose="05050102010706020507" pitchFamily="18" charset="2"/>
              <a:buChar char="Þ"/>
            </a:pPr>
            <a:r>
              <a:rPr lang="en-US" dirty="0" smtClean="0">
                <a:solidFill>
                  <a:srgbClr val="4F81BD"/>
                </a:solidFill>
              </a:rPr>
              <a:t>Single amplification structure</a:t>
            </a:r>
          </a:p>
          <a:p>
            <a:pPr lvl="2">
              <a:buFont typeface="Symbol" panose="05050102010706020507" pitchFamily="18" charset="2"/>
              <a:buChar char="Þ"/>
            </a:pPr>
            <a:r>
              <a:rPr lang="en-US" dirty="0" smtClean="0">
                <a:solidFill>
                  <a:srgbClr val="4F81BD"/>
                </a:solidFill>
              </a:rPr>
              <a:t>Resistive readout structure to protect the amplification stage against sparks</a:t>
            </a:r>
          </a:p>
        </p:txBody>
      </p:sp>
      <p:pic>
        <p:nvPicPr>
          <p:cNvPr id="5" name="Picture 4" descr="Screen Shot 2016-12-05 at 3.54.45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3373" y="3985583"/>
            <a:ext cx="6174818" cy="2750827"/>
          </a:xfrm>
          <a:prstGeom prst="rect">
            <a:avLst/>
          </a:prstGeom>
        </p:spPr>
      </p:pic>
    </p:spTree>
    <p:extLst>
      <p:ext uri="{BB962C8B-B14F-4D97-AF65-F5344CB8AC3E}">
        <p14:creationId xmlns:p14="http://schemas.microsoft.com/office/powerpoint/2010/main" val="424080928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800" dirty="0" smtClean="0"/>
              <a:t>GE2/1 </a:t>
            </a:r>
            <a:r>
              <a:rPr lang="en-GB" sz="4800" dirty="0"/>
              <a:t>µ</a:t>
            </a:r>
            <a:r>
              <a:rPr lang="en-US" sz="4800" dirty="0"/>
              <a:t>-RWELL </a:t>
            </a:r>
            <a:r>
              <a:rPr lang="en-US" sz="4800" dirty="0" smtClean="0"/>
              <a:t>schematic</a:t>
            </a:r>
            <a:endParaRPr lang="en-US" dirty="0"/>
          </a:p>
        </p:txBody>
      </p:sp>
      <p:sp>
        <p:nvSpPr>
          <p:cNvPr id="5" name="Rectangle 4"/>
          <p:cNvSpPr/>
          <p:nvPr/>
        </p:nvSpPr>
        <p:spPr>
          <a:xfrm>
            <a:off x="82823" y="1299171"/>
            <a:ext cx="4929994" cy="4801314"/>
          </a:xfrm>
          <a:prstGeom prst="rect">
            <a:avLst/>
          </a:prstGeom>
        </p:spPr>
        <p:txBody>
          <a:bodyPr wrap="square">
            <a:spAutoFit/>
          </a:bodyPr>
          <a:lstStyle/>
          <a:p>
            <a:endParaRPr lang="en-US" sz="1700" dirty="0" smtClean="0">
              <a:solidFill>
                <a:schemeClr val="accent1"/>
              </a:solidFill>
            </a:endParaRPr>
          </a:p>
          <a:p>
            <a:pPr marL="285750" indent="-285750">
              <a:buFont typeface="Arial"/>
              <a:buChar char="•"/>
            </a:pPr>
            <a:r>
              <a:rPr lang="en-US" sz="1700" b="1" dirty="0" smtClean="0">
                <a:solidFill>
                  <a:srgbClr val="008000"/>
                </a:solidFill>
              </a:rPr>
              <a:t>Four PCB  </a:t>
            </a:r>
            <a:r>
              <a:rPr lang="en-US" sz="1700" dirty="0" smtClean="0"/>
              <a:t>(M1,..,M4) assembled together using splicing technique (0.5mm dead area between each sector)</a:t>
            </a:r>
          </a:p>
          <a:p>
            <a:pPr marL="285750" indent="-285750">
              <a:buFont typeface="Arial"/>
              <a:buChar char="•"/>
            </a:pPr>
            <a:endParaRPr lang="en-US" sz="1700" dirty="0" smtClean="0"/>
          </a:p>
          <a:p>
            <a:pPr marL="285750" indent="-285750">
              <a:buFont typeface="Arial"/>
              <a:buChar char="•"/>
            </a:pPr>
            <a:r>
              <a:rPr lang="en-US" sz="1700" b="1" dirty="0" smtClean="0">
                <a:solidFill>
                  <a:srgbClr val="008000"/>
                </a:solidFill>
              </a:rPr>
              <a:t>One chamber </a:t>
            </a:r>
            <a:r>
              <a:rPr lang="en-US" sz="1700" dirty="0" smtClean="0"/>
              <a:t>is </a:t>
            </a:r>
            <a:r>
              <a:rPr lang="en-US" sz="1700" b="1" dirty="0" smtClean="0">
                <a:solidFill>
                  <a:srgbClr val="008000"/>
                </a:solidFill>
              </a:rPr>
              <a:t>one gas volume</a:t>
            </a:r>
            <a:r>
              <a:rPr lang="en-US" sz="1700" dirty="0" smtClean="0"/>
              <a:t>. </a:t>
            </a:r>
          </a:p>
          <a:p>
            <a:pPr marL="285750" indent="-285750">
              <a:buFont typeface="Arial"/>
              <a:buChar char="•"/>
            </a:pPr>
            <a:endParaRPr lang="en-US" sz="1700" dirty="0"/>
          </a:p>
          <a:p>
            <a:pPr marL="285750" indent="-285750">
              <a:buFont typeface="Arial"/>
              <a:buChar char="•"/>
            </a:pPr>
            <a:r>
              <a:rPr lang="en-US" sz="1700" b="1" dirty="0" smtClean="0">
                <a:solidFill>
                  <a:srgbClr val="0000FF"/>
                </a:solidFill>
              </a:rPr>
              <a:t>1 HV channel/chamber</a:t>
            </a:r>
            <a:r>
              <a:rPr lang="en-US" sz="1700" dirty="0" smtClean="0"/>
              <a:t>. Very easy to increase the number of HV channel/chamber to increase granularity</a:t>
            </a:r>
          </a:p>
          <a:p>
            <a:pPr marL="285750" indent="-285750">
              <a:buFont typeface="Arial"/>
              <a:buChar char="•"/>
            </a:pPr>
            <a:endParaRPr lang="en-US" sz="1700" dirty="0"/>
          </a:p>
          <a:p>
            <a:pPr marL="285750" indent="-285750">
              <a:buFont typeface="Arial"/>
              <a:buChar char="•"/>
            </a:pPr>
            <a:r>
              <a:rPr lang="en-US" sz="1700" dirty="0" smtClean="0"/>
              <a:t>Almost </a:t>
            </a:r>
            <a:r>
              <a:rPr lang="en-US" sz="1700" b="1" dirty="0" smtClean="0">
                <a:solidFill>
                  <a:srgbClr val="0000FF"/>
                </a:solidFill>
              </a:rPr>
              <a:t>negligible dead area </a:t>
            </a:r>
            <a:r>
              <a:rPr lang="en-US" sz="1700" dirty="0" smtClean="0"/>
              <a:t>(&lt;0.1% of the active surface)</a:t>
            </a:r>
          </a:p>
          <a:p>
            <a:pPr marL="285750" indent="-285750">
              <a:buFont typeface="Arial"/>
              <a:buChar char="•"/>
            </a:pPr>
            <a:endParaRPr lang="en-US" sz="1700" dirty="0" smtClean="0"/>
          </a:p>
          <a:p>
            <a:pPr marL="285750" indent="-285750">
              <a:buFont typeface="Arial"/>
              <a:buChar char="•"/>
            </a:pPr>
            <a:r>
              <a:rPr lang="en-US" sz="1700" b="1" dirty="0" smtClean="0">
                <a:solidFill>
                  <a:srgbClr val="FF0000"/>
                </a:solidFill>
              </a:rPr>
              <a:t>Electronics </a:t>
            </a:r>
            <a:r>
              <a:rPr lang="en-US" sz="1700" b="1" dirty="0">
                <a:solidFill>
                  <a:srgbClr val="FF0000"/>
                </a:solidFill>
              </a:rPr>
              <a:t>and services needed </a:t>
            </a:r>
            <a:r>
              <a:rPr lang="en-US" sz="1700" dirty="0"/>
              <a:t>for µ-RWELL </a:t>
            </a:r>
            <a:r>
              <a:rPr lang="en-US" sz="1700" dirty="0" smtClean="0"/>
              <a:t>will be the </a:t>
            </a:r>
            <a:r>
              <a:rPr lang="en-US" sz="1700" b="1" dirty="0" smtClean="0">
                <a:solidFill>
                  <a:srgbClr val="FF0000"/>
                </a:solidFill>
              </a:rPr>
              <a:t>same of </a:t>
            </a:r>
            <a:r>
              <a:rPr lang="en-US" sz="1700" dirty="0" smtClean="0"/>
              <a:t>the </a:t>
            </a:r>
            <a:r>
              <a:rPr lang="en-US" sz="1700" dirty="0"/>
              <a:t>one needed </a:t>
            </a:r>
            <a:r>
              <a:rPr lang="en-US" sz="1700" dirty="0" smtClean="0"/>
              <a:t>as </a:t>
            </a:r>
            <a:r>
              <a:rPr lang="en-US" sz="1700" b="1" dirty="0" smtClean="0">
                <a:solidFill>
                  <a:srgbClr val="FF0000"/>
                </a:solidFill>
              </a:rPr>
              <a:t>for </a:t>
            </a:r>
            <a:r>
              <a:rPr lang="en-US" sz="1700" b="1" dirty="0">
                <a:solidFill>
                  <a:srgbClr val="FF0000"/>
                </a:solidFill>
              </a:rPr>
              <a:t>3-GEM </a:t>
            </a:r>
            <a:r>
              <a:rPr lang="en-US" sz="1700" b="1" dirty="0" smtClean="0">
                <a:solidFill>
                  <a:srgbClr val="FF0000"/>
                </a:solidFill>
              </a:rPr>
              <a:t>option </a:t>
            </a:r>
          </a:p>
          <a:p>
            <a:endParaRPr lang="hr-HR" sz="1700" dirty="0"/>
          </a:p>
        </p:txBody>
      </p:sp>
      <p:pic>
        <p:nvPicPr>
          <p:cNvPr id="6" name="Immagine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rot="16200000">
            <a:off x="4567461" y="2271855"/>
            <a:ext cx="43434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93682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71060"/>
          </a:xfrm>
        </p:spPr>
        <p:txBody>
          <a:bodyPr/>
          <a:lstStyle/>
          <a:p>
            <a:r>
              <a:rPr lang="en-US" sz="3200" dirty="0"/>
              <a:t>Planned R&amp;D Studies: Mechanical Design</a:t>
            </a:r>
            <a:r>
              <a:rPr lang="en-GB" altLang="it-IT" sz="3200" dirty="0"/>
              <a:t> </a:t>
            </a:r>
            <a:r>
              <a:rPr lang="en-GB" altLang="it-IT" sz="3200" baseline="-25000" dirty="0"/>
              <a:t>(1/2)</a:t>
            </a:r>
            <a:br>
              <a:rPr lang="en-GB" altLang="it-IT" sz="3200" baseline="-25000" dirty="0"/>
            </a:br>
            <a:endParaRPr lang="en-US" sz="3200" dirty="0"/>
          </a:p>
        </p:txBody>
      </p:sp>
      <p:sp>
        <p:nvSpPr>
          <p:cNvPr id="4" name="CasellaDiTesto 7"/>
          <p:cNvSpPr txBox="1">
            <a:spLocks noChangeArrowheads="1"/>
          </p:cNvSpPr>
          <p:nvPr/>
        </p:nvSpPr>
        <p:spPr bwMode="auto">
          <a:xfrm>
            <a:off x="673179" y="6192164"/>
            <a:ext cx="7404021"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it-IT" sz="1600" dirty="0">
                <a:solidFill>
                  <a:srgbClr val="4F81BD"/>
                </a:solidFill>
                <a:latin typeface="+mn-lt"/>
                <a:cs typeface="Times New Roman" panose="02020603050405020304" pitchFamily="18" charset="0"/>
              </a:rPr>
              <a:t>Four PCB µ-</a:t>
            </a:r>
            <a:r>
              <a:rPr lang="en-GB" altLang="it-IT" sz="1600" dirty="0">
                <a:solidFill>
                  <a:srgbClr val="4F81BD"/>
                </a:solidFill>
                <a:latin typeface="+mn-lt"/>
              </a:rPr>
              <a:t>RWELL </a:t>
            </a:r>
            <a:r>
              <a:rPr lang="en-GB" altLang="it-IT" sz="1600" dirty="0" smtClean="0">
                <a:solidFill>
                  <a:srgbClr val="4F81BD"/>
                </a:solidFill>
                <a:latin typeface="+mn-lt"/>
              </a:rPr>
              <a:t>modules </a:t>
            </a:r>
            <a:r>
              <a:rPr lang="en-GB" altLang="it-IT" sz="1600" u="sng" dirty="0" smtClean="0">
                <a:solidFill>
                  <a:srgbClr val="4F81BD"/>
                </a:solidFill>
                <a:latin typeface="+mn-lt"/>
              </a:rPr>
              <a:t>spliced</a:t>
            </a:r>
            <a:r>
              <a:rPr lang="en-GB" altLang="it-IT" sz="1600" dirty="0" smtClean="0">
                <a:solidFill>
                  <a:srgbClr val="4F81BD"/>
                </a:solidFill>
                <a:latin typeface="+mn-lt"/>
              </a:rPr>
              <a:t> </a:t>
            </a:r>
            <a:r>
              <a:rPr lang="en-GB" altLang="it-IT" sz="1600" dirty="0">
                <a:solidFill>
                  <a:srgbClr val="4F81BD"/>
                </a:solidFill>
                <a:latin typeface="+mn-lt"/>
              </a:rPr>
              <a:t>with the same technique used for large ATLAS </a:t>
            </a:r>
            <a:r>
              <a:rPr lang="en-GB" altLang="it-IT" sz="1600" dirty="0" smtClean="0">
                <a:solidFill>
                  <a:srgbClr val="4F81BD"/>
                </a:solidFill>
                <a:latin typeface="+mn-lt"/>
              </a:rPr>
              <a:t>µM</a:t>
            </a:r>
            <a:r>
              <a:rPr lang="en-US" altLang="it-IT" sz="1600" dirty="0" smtClean="0">
                <a:solidFill>
                  <a:srgbClr val="4F81BD"/>
                </a:solidFill>
                <a:latin typeface="+mn-lt"/>
                <a:cs typeface="Times New Roman" panose="02020603050405020304" pitchFamily="18" charset="0"/>
              </a:rPr>
              <a:t>  </a:t>
            </a:r>
            <a:r>
              <a:rPr lang="en-US" altLang="it-IT" sz="1600" dirty="0">
                <a:solidFill>
                  <a:srgbClr val="4F81BD"/>
                </a:solidFill>
                <a:latin typeface="+mn-lt"/>
                <a:cs typeface="Times New Roman" panose="02020603050405020304" pitchFamily="18" charset="0"/>
              </a:rPr>
              <a:t>+ only one cathode </a:t>
            </a:r>
            <a:r>
              <a:rPr lang="en-US" altLang="it-IT" sz="1600" dirty="0" smtClean="0">
                <a:solidFill>
                  <a:srgbClr val="4F81BD"/>
                </a:solidFill>
                <a:latin typeface="+mn-lt"/>
                <a:cs typeface="Times New Roman" panose="02020603050405020304" pitchFamily="18" charset="0"/>
              </a:rPr>
              <a:t>PCB closing entire chamber</a:t>
            </a:r>
            <a:endParaRPr lang="en-US" altLang="it-IT" sz="1600" dirty="0">
              <a:solidFill>
                <a:srgbClr val="4F81BD"/>
              </a:solidFill>
              <a:latin typeface="+mn-lt"/>
              <a:cs typeface="Times New Roman" panose="02020603050405020304" pitchFamily="18" charset="0"/>
            </a:endParaRPr>
          </a:p>
        </p:txBody>
      </p:sp>
      <p:pic>
        <p:nvPicPr>
          <p:cNvPr id="5" name="Immagin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bwMode="auto">
          <a:xfrm>
            <a:off x="347489" y="2943610"/>
            <a:ext cx="5094449" cy="30924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sellaDiTesto 4"/>
          <p:cNvSpPr txBox="1">
            <a:spLocks noChangeArrowheads="1"/>
          </p:cNvSpPr>
          <p:nvPr/>
        </p:nvSpPr>
        <p:spPr bwMode="auto">
          <a:xfrm>
            <a:off x="457200" y="770683"/>
            <a:ext cx="660670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it-IT" sz="1600" dirty="0" smtClean="0">
                <a:solidFill>
                  <a:srgbClr val="4F81BD"/>
                </a:solidFill>
                <a:latin typeface="+mn-lt"/>
                <a:cs typeface="Times New Roman" panose="02020603050405020304" pitchFamily="18" charset="0"/>
              </a:rPr>
              <a:t>Mechanical design of full-size detector (20 degree option)</a:t>
            </a:r>
          </a:p>
          <a:p>
            <a:pPr eaLnBrk="1" hangingPunct="1"/>
            <a:r>
              <a:rPr lang="en-US" altLang="it-IT" sz="1600" dirty="0" smtClean="0">
                <a:solidFill>
                  <a:srgbClr val="4F81BD"/>
                </a:solidFill>
                <a:latin typeface="+mn-lt"/>
                <a:cs typeface="Times New Roman" panose="02020603050405020304" pitchFamily="18" charset="0"/>
              </a:rPr>
              <a:t>Started finite element simulations for:</a:t>
            </a:r>
            <a:endParaRPr lang="en-US" altLang="it-IT" sz="1600" dirty="0">
              <a:solidFill>
                <a:srgbClr val="4F81BD"/>
              </a:solidFill>
              <a:latin typeface="+mn-lt"/>
              <a:cs typeface="Times New Roman" panose="02020603050405020304" pitchFamily="18" charset="0"/>
            </a:endParaRPr>
          </a:p>
          <a:p>
            <a:pPr lvl="1" eaLnBrk="1" hangingPunct="1">
              <a:buFont typeface="Wingdings" charset="2"/>
              <a:buChar char="Ø"/>
            </a:pPr>
            <a:r>
              <a:rPr lang="en-US" altLang="it-IT" sz="1600" dirty="0" smtClean="0">
                <a:solidFill>
                  <a:srgbClr val="4F81BD"/>
                </a:solidFill>
                <a:latin typeface="+mn-lt"/>
                <a:cs typeface="Times New Roman" panose="02020603050405020304" pitchFamily="18" charset="0"/>
              </a:rPr>
              <a:t>PCB </a:t>
            </a:r>
            <a:r>
              <a:rPr lang="en-US" altLang="it-IT" sz="1600" dirty="0">
                <a:solidFill>
                  <a:srgbClr val="4F81BD"/>
                </a:solidFill>
                <a:latin typeface="+mn-lt"/>
                <a:cs typeface="Times New Roman" panose="02020603050405020304" pitchFamily="18" charset="0"/>
              </a:rPr>
              <a:t>&amp; cathode deformation </a:t>
            </a:r>
            <a:r>
              <a:rPr lang="en-US" altLang="it-IT" sz="1600" dirty="0" smtClean="0">
                <a:solidFill>
                  <a:srgbClr val="4F81BD"/>
                </a:solidFill>
                <a:latin typeface="+mn-lt"/>
                <a:cs typeface="Times New Roman" panose="02020603050405020304" pitchFamily="18" charset="0"/>
              </a:rPr>
              <a:t>studies under </a:t>
            </a:r>
            <a:r>
              <a:rPr lang="en-US" altLang="it-IT" sz="1600" dirty="0">
                <a:solidFill>
                  <a:srgbClr val="4F81BD"/>
                </a:solidFill>
                <a:latin typeface="+mn-lt"/>
                <a:cs typeface="Times New Roman" panose="02020603050405020304" pitchFamily="18" charset="0"/>
              </a:rPr>
              <a:t>gas over-</a:t>
            </a:r>
            <a:r>
              <a:rPr lang="en-US" altLang="it-IT" sz="1600" dirty="0" smtClean="0">
                <a:solidFill>
                  <a:srgbClr val="4F81BD"/>
                </a:solidFill>
                <a:latin typeface="+mn-lt"/>
                <a:cs typeface="Times New Roman" panose="02020603050405020304" pitchFamily="18" charset="0"/>
              </a:rPr>
              <a:t>pressure </a:t>
            </a:r>
            <a:r>
              <a:rPr lang="en-US" altLang="it-IT" sz="1600" dirty="0">
                <a:solidFill>
                  <a:srgbClr val="4F81BD"/>
                </a:solidFill>
                <a:latin typeface="+mn-lt"/>
                <a:cs typeface="Times New Roman" panose="02020603050405020304" pitchFamily="18" charset="0"/>
              </a:rPr>
              <a:t/>
            </a:r>
            <a:br>
              <a:rPr lang="en-US" altLang="it-IT" sz="1600" dirty="0">
                <a:solidFill>
                  <a:srgbClr val="4F81BD"/>
                </a:solidFill>
                <a:latin typeface="+mn-lt"/>
                <a:cs typeface="Times New Roman" panose="02020603050405020304" pitchFamily="18" charset="0"/>
              </a:rPr>
            </a:br>
            <a:r>
              <a:rPr lang="en-US" altLang="it-IT" sz="1600" dirty="0" smtClean="0">
                <a:solidFill>
                  <a:srgbClr val="4F81BD"/>
                </a:solidFill>
                <a:latin typeface="+mn-lt"/>
                <a:cs typeface="Times New Roman" panose="02020603050405020304" pitchFamily="18" charset="0"/>
              </a:rPr>
              <a:t>due to gas flowing during operations (see next slide) </a:t>
            </a:r>
            <a:endParaRPr lang="en-US" altLang="it-IT" sz="1600" dirty="0">
              <a:solidFill>
                <a:srgbClr val="4F81BD"/>
              </a:solidFill>
              <a:latin typeface="+mn-lt"/>
              <a:cs typeface="Times New Roman" panose="02020603050405020304" pitchFamily="18" charset="0"/>
            </a:endParaRPr>
          </a:p>
          <a:p>
            <a:pPr lvl="1" eaLnBrk="1" hangingPunct="1">
              <a:buFont typeface="Wingdings" charset="2"/>
              <a:buChar char="Ø"/>
            </a:pPr>
            <a:r>
              <a:rPr lang="en-US" altLang="it-IT" sz="1600" dirty="0" smtClean="0">
                <a:solidFill>
                  <a:srgbClr val="4F81BD"/>
                </a:solidFill>
                <a:latin typeface="+mn-lt"/>
                <a:cs typeface="Times New Roman" panose="02020603050405020304" pitchFamily="18" charset="0"/>
              </a:rPr>
              <a:t>Mechanical structure rigidity and robustness studies</a:t>
            </a:r>
          </a:p>
          <a:p>
            <a:pPr lvl="1" eaLnBrk="1" hangingPunct="1">
              <a:buFont typeface="Wingdings" charset="2"/>
              <a:buChar char="Ø"/>
            </a:pPr>
            <a:r>
              <a:rPr lang="en-US" altLang="it-IT" sz="1600" dirty="0" smtClean="0">
                <a:solidFill>
                  <a:srgbClr val="4F81BD"/>
                </a:solidFill>
                <a:latin typeface="+mn-lt"/>
                <a:cs typeface="Times New Roman" panose="02020603050405020304" pitchFamily="18" charset="0"/>
              </a:rPr>
              <a:t>Optimization of FEE </a:t>
            </a:r>
            <a:r>
              <a:rPr lang="en-US" altLang="it-IT" sz="1600" dirty="0">
                <a:solidFill>
                  <a:srgbClr val="4F81BD"/>
                </a:solidFill>
                <a:latin typeface="+mn-lt"/>
                <a:cs typeface="Times New Roman" panose="02020603050405020304" pitchFamily="18" charset="0"/>
              </a:rPr>
              <a:t>housing/cooling/services </a:t>
            </a:r>
            <a:r>
              <a:rPr lang="en-US" altLang="it-IT" sz="1600" dirty="0" smtClean="0">
                <a:solidFill>
                  <a:srgbClr val="4F81BD"/>
                </a:solidFill>
                <a:latin typeface="+mn-lt"/>
                <a:cs typeface="Times New Roman" panose="02020603050405020304" pitchFamily="18" charset="0"/>
              </a:rPr>
              <a:t> </a:t>
            </a:r>
            <a:r>
              <a:rPr lang="en-US" altLang="it-IT" sz="1600" dirty="0">
                <a:solidFill>
                  <a:srgbClr val="4F81BD"/>
                </a:solidFill>
                <a:latin typeface="+mn-lt"/>
                <a:cs typeface="Times New Roman" panose="02020603050405020304" pitchFamily="18" charset="0"/>
              </a:rPr>
              <a:t/>
            </a:r>
            <a:br>
              <a:rPr lang="en-US" altLang="it-IT" sz="1600" dirty="0">
                <a:solidFill>
                  <a:srgbClr val="4F81BD"/>
                </a:solidFill>
                <a:latin typeface="+mn-lt"/>
                <a:cs typeface="Times New Roman" panose="02020603050405020304" pitchFamily="18" charset="0"/>
              </a:rPr>
            </a:br>
            <a:r>
              <a:rPr lang="en-US" altLang="it-IT" sz="1600" dirty="0" smtClean="0">
                <a:solidFill>
                  <a:srgbClr val="4F81BD"/>
                </a:solidFill>
                <a:latin typeface="+mn-lt"/>
                <a:cs typeface="Times New Roman" panose="02020603050405020304" pitchFamily="18" charset="0"/>
              </a:rPr>
              <a:t>(to fit the available 7.4 mm for GE2/1 installation )</a:t>
            </a:r>
            <a:endParaRPr lang="en-US" altLang="it-IT" sz="1600" dirty="0">
              <a:solidFill>
                <a:srgbClr val="4F81BD"/>
              </a:solidFill>
              <a:latin typeface="+mn-lt"/>
              <a:cs typeface="Times New Roman" panose="02020603050405020304" pitchFamily="18" charset="0"/>
            </a:endParaRPr>
          </a:p>
        </p:txBody>
      </p:sp>
      <p:pic>
        <p:nvPicPr>
          <p:cNvPr id="7" name="Immagine 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rot="10800000">
            <a:off x="5891334" y="3327963"/>
            <a:ext cx="2563645" cy="179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47294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73"/>
            <a:ext cx="7620000" cy="549470"/>
          </a:xfrm>
        </p:spPr>
        <p:txBody>
          <a:bodyPr/>
          <a:lstStyle/>
          <a:p>
            <a:r>
              <a:rPr lang="en-US" sz="3200" dirty="0"/>
              <a:t>Planned R&amp;D Studies: Mechanical Design</a:t>
            </a:r>
            <a:r>
              <a:rPr lang="en-GB" altLang="it-IT" sz="3200" baseline="-25000" dirty="0"/>
              <a:t>(2/2)</a:t>
            </a:r>
            <a:r>
              <a:rPr lang="en-GB" altLang="it-IT" sz="4800" baseline="-25000" dirty="0"/>
              <a:t/>
            </a:r>
            <a:br>
              <a:rPr lang="en-GB" altLang="it-IT" sz="4800" baseline="-25000" dirty="0"/>
            </a:br>
            <a:endParaRPr lang="en-US" dirty="0"/>
          </a:p>
        </p:txBody>
      </p:sp>
      <p:pic>
        <p:nvPicPr>
          <p:cNvPr id="4" name="Immagine 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3175" y="2431795"/>
            <a:ext cx="4677656" cy="3170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4"/>
          <p:cNvSpPr txBox="1">
            <a:spLocks noChangeArrowheads="1"/>
          </p:cNvSpPr>
          <p:nvPr/>
        </p:nvSpPr>
        <p:spPr bwMode="auto">
          <a:xfrm>
            <a:off x="163175" y="840919"/>
            <a:ext cx="796310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it-IT" sz="1600" dirty="0" smtClean="0">
                <a:latin typeface="Calibri" panose="020F0502020204030204" pitchFamily="34" charset="0"/>
              </a:rPr>
              <a:t>PCB deformation of the GE2/1 chamber (20 degree option)</a:t>
            </a:r>
          </a:p>
          <a:p>
            <a:pPr eaLnBrk="1" hangingPunct="1"/>
            <a:r>
              <a:rPr lang="en-US" altLang="it-IT" sz="1600" dirty="0" smtClean="0">
                <a:latin typeface="Calibri" panose="020F0502020204030204" pitchFamily="34" charset="0"/>
              </a:rPr>
              <a:t>Simulated structure 2x (FR4 1.6mm + HC 3mm + FR4 1.6mm) + Gap 5 mm + </a:t>
            </a:r>
            <a:r>
              <a:rPr lang="en-US" altLang="it-IT" sz="1600" dirty="0">
                <a:latin typeface="Calibri" panose="020F0502020204030204" pitchFamily="34" charset="0"/>
              </a:rPr>
              <a:t>9</a:t>
            </a:r>
            <a:r>
              <a:rPr lang="en-US" altLang="it-IT" sz="1600" dirty="0" smtClean="0">
                <a:latin typeface="Calibri" panose="020F0502020204030204" pitchFamily="34" charset="0"/>
              </a:rPr>
              <a:t> pillars of 12 mm diameter </a:t>
            </a:r>
          </a:p>
          <a:p>
            <a:pPr eaLnBrk="1" hangingPunct="1"/>
            <a:r>
              <a:rPr lang="en-US" altLang="it-IT" sz="1600" dirty="0">
                <a:latin typeface="Calibri" panose="020F0502020204030204" pitchFamily="34" charset="0"/>
              </a:rPr>
              <a:t>M</a:t>
            </a:r>
            <a:r>
              <a:rPr lang="en-US" altLang="it-IT" sz="1600" dirty="0" smtClean="0">
                <a:latin typeface="Calibri" panose="020F0502020204030204" pitchFamily="34" charset="0"/>
              </a:rPr>
              <a:t>ax deformation 0.78 mm at 8 mbar gas over-pressure (expected 2~mbar during standard </a:t>
            </a:r>
            <a:r>
              <a:rPr lang="en-US" altLang="it-IT" sz="1600" dirty="0">
                <a:latin typeface="Calibri" panose="020F0502020204030204" pitchFamily="34" charset="0"/>
              </a:rPr>
              <a:t>operation</a:t>
            </a:r>
            <a:r>
              <a:rPr lang="en-US" altLang="it-IT" sz="1600" dirty="0" smtClean="0">
                <a:latin typeface="Calibri" panose="020F0502020204030204" pitchFamily="34" charset="0"/>
              </a:rPr>
              <a:t>)</a:t>
            </a:r>
          </a:p>
        </p:txBody>
      </p:sp>
      <p:pic>
        <p:nvPicPr>
          <p:cNvPr id="6" name="Immagine 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40830" y="3686955"/>
            <a:ext cx="3117269" cy="1821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9"/>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867488" y="5492547"/>
            <a:ext cx="1520825" cy="118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asellaDiTesto 16"/>
          <p:cNvSpPr txBox="1">
            <a:spLocks noChangeArrowheads="1"/>
          </p:cNvSpPr>
          <p:nvPr/>
        </p:nvSpPr>
        <p:spPr bwMode="auto">
          <a:xfrm>
            <a:off x="2231802" y="6150112"/>
            <a:ext cx="3435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it-IT" sz="1600" dirty="0">
                <a:solidFill>
                  <a:srgbClr val="4F81BD"/>
                </a:solidFill>
                <a:latin typeface="+mn-lt"/>
              </a:rPr>
              <a:t>Detail of the </a:t>
            </a:r>
            <a:r>
              <a:rPr lang="en-GB" altLang="it-IT" sz="1600" dirty="0" smtClean="0">
                <a:solidFill>
                  <a:srgbClr val="4F81BD"/>
                </a:solidFill>
                <a:latin typeface="+mn-lt"/>
              </a:rPr>
              <a:t>µ-RWELL PCB </a:t>
            </a:r>
            <a:r>
              <a:rPr lang="en-US" altLang="it-IT" sz="1600" dirty="0">
                <a:solidFill>
                  <a:srgbClr val="4F81BD"/>
                </a:solidFill>
                <a:latin typeface="+mn-lt"/>
              </a:rPr>
              <a:t>around the splicing and pillar location </a:t>
            </a:r>
          </a:p>
        </p:txBody>
      </p:sp>
      <p:cxnSp>
        <p:nvCxnSpPr>
          <p:cNvPr id="9" name="Connettore 2 10"/>
          <p:cNvCxnSpPr/>
          <p:nvPr/>
        </p:nvCxnSpPr>
        <p:spPr>
          <a:xfrm flipH="1" flipV="1">
            <a:off x="6070700" y="5056050"/>
            <a:ext cx="698631" cy="92886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845511" y="4612236"/>
            <a:ext cx="423354" cy="37626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asellaDiTesto 6"/>
          <p:cNvSpPr txBox="1">
            <a:spLocks noChangeArrowheads="1"/>
          </p:cNvSpPr>
          <p:nvPr/>
        </p:nvSpPr>
        <p:spPr bwMode="auto">
          <a:xfrm>
            <a:off x="4017037" y="2938561"/>
            <a:ext cx="410924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it-IT" sz="1400" dirty="0">
                <a:solidFill>
                  <a:srgbClr val="4F81BD"/>
                </a:solidFill>
                <a:latin typeface="Calibri" panose="020F0502020204030204" pitchFamily="34" charset="0"/>
              </a:rPr>
              <a:t>The pillars along splicing zone </a:t>
            </a:r>
            <a:r>
              <a:rPr lang="en-US" altLang="it-IT" sz="1400" dirty="0" smtClean="0">
                <a:solidFill>
                  <a:srgbClr val="4F81BD"/>
                </a:solidFill>
                <a:latin typeface="Calibri" panose="020F0502020204030204" pitchFamily="34" charset="0"/>
              </a:rPr>
              <a:t>Pillars implementation in </a:t>
            </a:r>
            <a:r>
              <a:rPr lang="en-US" altLang="it-IT" sz="1400" dirty="0" smtClean="0">
                <a:solidFill>
                  <a:srgbClr val="4F81BD"/>
                </a:solidFill>
                <a:latin typeface="Calibri" panose="020F0502020204030204" pitchFamily="34" charset="0"/>
                <a:sym typeface="Symbol" panose="05050102010706020507" pitchFamily="18" charset="2"/>
              </a:rPr>
              <a:t></a:t>
            </a:r>
            <a:r>
              <a:rPr lang="en-US" altLang="it-IT" sz="1400" dirty="0">
                <a:solidFill>
                  <a:srgbClr val="4F81BD"/>
                </a:solidFill>
                <a:latin typeface="Calibri" panose="020F0502020204030204" pitchFamily="34" charset="0"/>
                <a:sym typeface="Symbol" panose="05050102010706020507" pitchFamily="18" charset="2"/>
              </a:rPr>
              <a:t>-</a:t>
            </a:r>
            <a:r>
              <a:rPr lang="en-US" altLang="it-IT" sz="1400" dirty="0">
                <a:solidFill>
                  <a:srgbClr val="4F81BD"/>
                </a:solidFill>
                <a:latin typeface="Calibri" panose="020F0502020204030204" pitchFamily="34" charset="0"/>
              </a:rPr>
              <a:t>RWELL </a:t>
            </a:r>
            <a:r>
              <a:rPr lang="en-US" altLang="it-IT" sz="1400" dirty="0" smtClean="0">
                <a:solidFill>
                  <a:srgbClr val="4F81BD"/>
                </a:solidFill>
                <a:latin typeface="Calibri" panose="020F0502020204030204" pitchFamily="34" charset="0"/>
              </a:rPr>
              <a:t>is easy and introduces an overall </a:t>
            </a:r>
            <a:r>
              <a:rPr lang="en-US" altLang="it-IT" sz="1400" dirty="0">
                <a:solidFill>
                  <a:srgbClr val="4F81BD"/>
                </a:solidFill>
                <a:latin typeface="Calibri" panose="020F0502020204030204" pitchFamily="34" charset="0"/>
              </a:rPr>
              <a:t>dead </a:t>
            </a:r>
            <a:r>
              <a:rPr lang="en-US" altLang="it-IT" sz="1400" dirty="0" smtClean="0">
                <a:solidFill>
                  <a:srgbClr val="4F81BD"/>
                </a:solidFill>
                <a:latin typeface="Calibri" panose="020F0502020204030204" pitchFamily="34" charset="0"/>
              </a:rPr>
              <a:t>area of &lt;0.1% </a:t>
            </a:r>
          </a:p>
        </p:txBody>
      </p:sp>
      <p:sp>
        <p:nvSpPr>
          <p:cNvPr id="12" name="Down Arrow 11"/>
          <p:cNvSpPr/>
          <p:nvPr/>
        </p:nvSpPr>
        <p:spPr>
          <a:xfrm flipH="1">
            <a:off x="7468834" y="5456137"/>
            <a:ext cx="329277" cy="24692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Immagine 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bwMode="auto">
          <a:xfrm>
            <a:off x="7146567" y="4656590"/>
            <a:ext cx="958850" cy="823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50411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400" dirty="0"/>
              <a:t>GE2/1 µ</a:t>
            </a:r>
            <a:r>
              <a:rPr lang="en-US" sz="4400" dirty="0"/>
              <a:t>-RWELL </a:t>
            </a:r>
            <a:r>
              <a:rPr lang="en-US" sz="4400" dirty="0" smtClean="0"/>
              <a:t> summary</a:t>
            </a:r>
            <a:endParaRPr lang="en-US" dirty="0"/>
          </a:p>
        </p:txBody>
      </p:sp>
      <p:sp>
        <p:nvSpPr>
          <p:cNvPr id="4" name="Content Placeholder 6"/>
          <p:cNvSpPr>
            <a:spLocks noGrp="1"/>
          </p:cNvSpPr>
          <p:nvPr>
            <p:ph idx="1"/>
          </p:nvPr>
        </p:nvSpPr>
        <p:spPr>
          <a:xfrm>
            <a:off x="457200" y="1600200"/>
            <a:ext cx="7620000" cy="4800600"/>
          </a:xfrm>
          <a:ln>
            <a:noFill/>
          </a:ln>
        </p:spPr>
        <p:style>
          <a:lnRef idx="2">
            <a:schemeClr val="accent3"/>
          </a:lnRef>
          <a:fillRef idx="1">
            <a:schemeClr val="lt1"/>
          </a:fillRef>
          <a:effectRef idx="0">
            <a:schemeClr val="accent3"/>
          </a:effectRef>
          <a:fontRef idx="minor">
            <a:schemeClr val="dk1"/>
          </a:fontRef>
        </p:style>
        <p:txBody>
          <a:bodyPr>
            <a:normAutofit fontScale="85000" lnSpcReduction="20000"/>
          </a:bodyPr>
          <a:lstStyle/>
          <a:p>
            <a:r>
              <a:rPr lang="en-US" dirty="0" smtClean="0">
                <a:solidFill>
                  <a:srgbClr val="2F2B20"/>
                </a:solidFill>
              </a:rPr>
              <a:t>µ-RWELL has </a:t>
            </a:r>
            <a:r>
              <a:rPr lang="en-US" b="1" dirty="0" smtClean="0">
                <a:solidFill>
                  <a:srgbClr val="008000"/>
                </a:solidFill>
              </a:rPr>
              <a:t>potential to simplify construction </a:t>
            </a:r>
            <a:r>
              <a:rPr lang="en-US" dirty="0" smtClean="0">
                <a:solidFill>
                  <a:srgbClr val="2F2B20"/>
                </a:solidFill>
              </a:rPr>
              <a:t>&amp; assembly of largest GE </a:t>
            </a:r>
            <a:r>
              <a:rPr lang="en-US" dirty="0">
                <a:solidFill>
                  <a:srgbClr val="2F2B20"/>
                </a:solidFill>
              </a:rPr>
              <a:t>chambers and to recover dead space between </a:t>
            </a:r>
            <a:r>
              <a:rPr lang="en-US" dirty="0" smtClean="0">
                <a:solidFill>
                  <a:srgbClr val="2F2B20"/>
                </a:solidFill>
              </a:rPr>
              <a:t>modules: </a:t>
            </a:r>
            <a:r>
              <a:rPr lang="en-US" dirty="0" smtClean="0">
                <a:solidFill>
                  <a:srgbClr val="008000"/>
                </a:solidFill>
              </a:rPr>
              <a:t>simple construction and assembly procedure can probably reduce total cost</a:t>
            </a:r>
            <a:endParaRPr lang="en-US" dirty="0">
              <a:solidFill>
                <a:srgbClr val="008000"/>
              </a:solidFill>
            </a:endParaRPr>
          </a:p>
          <a:p>
            <a:pPr marL="114300" indent="0">
              <a:buNone/>
            </a:pPr>
            <a:endParaRPr lang="en-US" dirty="0">
              <a:solidFill>
                <a:srgbClr val="2F2B20"/>
              </a:solidFill>
            </a:endParaRPr>
          </a:p>
          <a:p>
            <a:r>
              <a:rPr lang="en-US" dirty="0" smtClean="0">
                <a:solidFill>
                  <a:srgbClr val="2F2B20"/>
                </a:solidFill>
              </a:rPr>
              <a:t>The </a:t>
            </a:r>
            <a:r>
              <a:rPr lang="en-US" b="1" dirty="0">
                <a:solidFill>
                  <a:srgbClr val="008000"/>
                </a:solidFill>
              </a:rPr>
              <a:t>electronics and </a:t>
            </a:r>
            <a:r>
              <a:rPr lang="en-US" b="1" dirty="0" smtClean="0">
                <a:solidFill>
                  <a:srgbClr val="008000"/>
                </a:solidFill>
              </a:rPr>
              <a:t>services</a:t>
            </a:r>
            <a:r>
              <a:rPr lang="en-US" dirty="0" smtClean="0">
                <a:solidFill>
                  <a:srgbClr val="2F2B20"/>
                </a:solidFill>
              </a:rPr>
              <a:t> needed </a:t>
            </a:r>
            <a:r>
              <a:rPr lang="en-US" dirty="0">
                <a:solidFill>
                  <a:srgbClr val="2F2B20"/>
                </a:solidFill>
              </a:rPr>
              <a:t>for µ-RWELL </a:t>
            </a:r>
            <a:r>
              <a:rPr lang="en-US" dirty="0" smtClean="0">
                <a:solidFill>
                  <a:srgbClr val="2F2B20"/>
                </a:solidFill>
              </a:rPr>
              <a:t> </a:t>
            </a:r>
            <a:r>
              <a:rPr lang="en-US" dirty="0">
                <a:solidFill>
                  <a:srgbClr val="2F2B20"/>
                </a:solidFill>
              </a:rPr>
              <a:t>are </a:t>
            </a:r>
            <a:r>
              <a:rPr lang="en-US" dirty="0">
                <a:solidFill>
                  <a:srgbClr val="008000"/>
                </a:solidFill>
              </a:rPr>
              <a:t>not different from </a:t>
            </a:r>
            <a:r>
              <a:rPr lang="en-US" dirty="0">
                <a:solidFill>
                  <a:srgbClr val="2F2B20"/>
                </a:solidFill>
              </a:rPr>
              <a:t>the one needed for </a:t>
            </a:r>
            <a:r>
              <a:rPr lang="en-US" dirty="0">
                <a:solidFill>
                  <a:srgbClr val="008000"/>
                </a:solidFill>
              </a:rPr>
              <a:t>3-</a:t>
            </a:r>
            <a:r>
              <a:rPr lang="en-US" dirty="0" smtClean="0">
                <a:solidFill>
                  <a:srgbClr val="008000"/>
                </a:solidFill>
              </a:rPr>
              <a:t>GEM</a:t>
            </a:r>
          </a:p>
          <a:p>
            <a:endParaRPr lang="en-US" dirty="0">
              <a:solidFill>
                <a:srgbClr val="2F2B20"/>
              </a:solidFill>
            </a:endParaRPr>
          </a:p>
          <a:p>
            <a:r>
              <a:rPr lang="en-US" b="1" dirty="0" smtClean="0">
                <a:solidFill>
                  <a:srgbClr val="0000FF"/>
                </a:solidFill>
              </a:rPr>
              <a:t>Still a lot of R&amp;D work to do:</a:t>
            </a:r>
          </a:p>
          <a:p>
            <a:pPr marL="643255" lvl="1" indent="-346075">
              <a:buFont typeface="Wingdings" charset="2"/>
              <a:buChar char="ü"/>
            </a:pPr>
            <a:r>
              <a:rPr lang="en-US" b="1" dirty="0">
                <a:solidFill>
                  <a:srgbClr val="FF0000"/>
                </a:solidFill>
              </a:rPr>
              <a:t>Mechanical studies</a:t>
            </a:r>
            <a:r>
              <a:rPr lang="en-US" dirty="0">
                <a:solidFill>
                  <a:srgbClr val="2F2B20"/>
                </a:solidFill>
              </a:rPr>
              <a:t>: planarity of the PCB r/o over a large area </a:t>
            </a:r>
            <a:r>
              <a:rPr lang="en-US" dirty="0">
                <a:solidFill>
                  <a:srgbClr val="2F2B20"/>
                </a:solidFill>
                <a:sym typeface="Wingdings" panose="05000000000000000000" pitchFamily="2" charset="2"/>
              </a:rPr>
              <a:t>=&gt; produce </a:t>
            </a:r>
            <a:r>
              <a:rPr lang="en-US" dirty="0">
                <a:solidFill>
                  <a:srgbClr val="2F2B20"/>
                </a:solidFill>
              </a:rPr>
              <a:t>mechanical mock-up of the chamber setup (will allow also to study FE housing/cooling..); finalize the studies on PCB and cathode deformation due to gas overpressure.</a:t>
            </a:r>
          </a:p>
          <a:p>
            <a:pPr marL="643255" lvl="1" indent="-346075">
              <a:buFont typeface="Wingdings" charset="2"/>
              <a:buChar char="ü"/>
            </a:pPr>
            <a:endParaRPr lang="en-US" dirty="0">
              <a:solidFill>
                <a:srgbClr val="2F2B20"/>
              </a:solidFill>
            </a:endParaRPr>
          </a:p>
          <a:p>
            <a:pPr marL="643255" lvl="1" indent="-346075">
              <a:buFont typeface="Wingdings" charset="2"/>
              <a:buChar char="ü"/>
            </a:pPr>
            <a:r>
              <a:rPr lang="en-US" b="1" dirty="0">
                <a:solidFill>
                  <a:srgbClr val="FF0000"/>
                </a:solidFill>
              </a:rPr>
              <a:t>Measure gain uniformity</a:t>
            </a:r>
            <a:r>
              <a:rPr lang="en-US" dirty="0">
                <a:solidFill>
                  <a:srgbClr val="2F2B20"/>
                </a:solidFill>
              </a:rPr>
              <a:t>, space resolution, gas distribution uniformity and time resolution (over large areas)and discharge rate probability</a:t>
            </a:r>
          </a:p>
          <a:p>
            <a:pPr marL="643255" lvl="1" indent="-346075">
              <a:buFont typeface="Wingdings" charset="2"/>
              <a:buChar char="ü"/>
            </a:pPr>
            <a:endParaRPr lang="en-US" dirty="0">
              <a:solidFill>
                <a:srgbClr val="2F2B20"/>
              </a:solidFill>
            </a:endParaRPr>
          </a:p>
          <a:p>
            <a:pPr marL="643255" lvl="1" indent="-346075">
              <a:buFont typeface="Wingdings" charset="2"/>
              <a:buChar char="ü"/>
            </a:pPr>
            <a:r>
              <a:rPr lang="en-US" b="1" dirty="0">
                <a:solidFill>
                  <a:srgbClr val="FF0000"/>
                </a:solidFill>
              </a:rPr>
              <a:t>Aging test at GIF++</a:t>
            </a:r>
            <a:r>
              <a:rPr lang="en-US" dirty="0">
                <a:solidFill>
                  <a:srgbClr val="2F2B20"/>
                </a:solidFill>
              </a:rPr>
              <a:t>. Outgassing studies to be done for all new materials introduced, if any.</a:t>
            </a:r>
          </a:p>
          <a:p>
            <a:endParaRPr lang="en-US" dirty="0" smtClean="0">
              <a:solidFill>
                <a:srgbClr val="2F2B20"/>
              </a:solidFill>
            </a:endParaRPr>
          </a:p>
          <a:p>
            <a:pPr marL="0" indent="0">
              <a:buNone/>
            </a:pPr>
            <a:endParaRPr lang="en-US" dirty="0" smtClean="0">
              <a:solidFill>
                <a:srgbClr val="2F2B20"/>
              </a:solidFill>
            </a:endParaRPr>
          </a:p>
          <a:p>
            <a:endParaRPr lang="en-US" dirty="0">
              <a:solidFill>
                <a:srgbClr val="2F2B20"/>
              </a:solidFill>
            </a:endParaRPr>
          </a:p>
          <a:p>
            <a:pPr marL="0" indent="0">
              <a:buNone/>
            </a:pPr>
            <a:endParaRPr lang="en-US" dirty="0">
              <a:solidFill>
                <a:schemeClr val="accent1"/>
              </a:solidFill>
            </a:endParaRPr>
          </a:p>
        </p:txBody>
      </p:sp>
    </p:spTree>
    <p:extLst>
      <p:ext uri="{BB962C8B-B14F-4D97-AF65-F5344CB8AC3E}">
        <p14:creationId xmlns:p14="http://schemas.microsoft.com/office/powerpoint/2010/main" val="20861348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805" y="2638883"/>
            <a:ext cx="7620000" cy="1143000"/>
          </a:xfrm>
        </p:spPr>
        <p:txBody>
          <a:bodyPr/>
          <a:lstStyle/>
          <a:p>
            <a:pPr algn="ctr"/>
            <a:r>
              <a:rPr lang="en-US" dirty="0" smtClean="0"/>
              <a:t>MEO Detector</a:t>
            </a:r>
            <a:endParaRPr lang="en-US" dirty="0"/>
          </a:p>
        </p:txBody>
      </p:sp>
    </p:spTree>
    <p:extLst>
      <p:ext uri="{BB962C8B-B14F-4D97-AF65-F5344CB8AC3E}">
        <p14:creationId xmlns:p14="http://schemas.microsoft.com/office/powerpoint/2010/main" val="63271591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ME0 baseline option</a:t>
            </a:r>
            <a:endParaRPr lang="en-US" dirty="0"/>
          </a:p>
        </p:txBody>
      </p:sp>
      <p:sp>
        <p:nvSpPr>
          <p:cNvPr id="3" name="Content Placeholder 2"/>
          <p:cNvSpPr>
            <a:spLocks noGrp="1"/>
          </p:cNvSpPr>
          <p:nvPr>
            <p:ph idx="1"/>
          </p:nvPr>
        </p:nvSpPr>
        <p:spPr>
          <a:xfrm>
            <a:off x="457199" y="1600200"/>
            <a:ext cx="7898997" cy="4800600"/>
          </a:xfrm>
        </p:spPr>
        <p:txBody>
          <a:bodyPr/>
          <a:lstStyle/>
          <a:p>
            <a:pPr>
              <a:lnSpc>
                <a:spcPct val="150000"/>
              </a:lnSpc>
            </a:pPr>
            <a:r>
              <a:rPr lang="en-US" sz="2400" dirty="0" smtClean="0"/>
              <a:t>Triple GEM detector 3/1/2/1 (as per GE1/1)</a:t>
            </a:r>
            <a:endParaRPr lang="en-US" sz="2400" dirty="0"/>
          </a:p>
          <a:p>
            <a:pPr>
              <a:lnSpc>
                <a:spcPct val="150000"/>
              </a:lnSpc>
            </a:pPr>
            <a:r>
              <a:rPr lang="en-US" sz="2400" dirty="0" smtClean="0"/>
              <a:t>Eta </a:t>
            </a:r>
            <a:r>
              <a:rPr lang="en-US" sz="2400" dirty="0"/>
              <a:t>Coverage 2.03 – 2.82 </a:t>
            </a:r>
          </a:p>
          <a:p>
            <a:pPr>
              <a:lnSpc>
                <a:spcPct val="150000"/>
              </a:lnSpc>
            </a:pPr>
            <a:r>
              <a:rPr lang="en-US" sz="2400" dirty="0" smtClean="0"/>
              <a:t>20 </a:t>
            </a:r>
            <a:r>
              <a:rPr lang="en-US" sz="2400" dirty="0"/>
              <a:t>Degrees – 18 ME0 </a:t>
            </a:r>
            <a:r>
              <a:rPr lang="en-US" sz="2400" dirty="0" smtClean="0"/>
              <a:t>stacks per </a:t>
            </a:r>
            <a:r>
              <a:rPr lang="en-US" sz="2400" dirty="0"/>
              <a:t>endcap </a:t>
            </a:r>
          </a:p>
          <a:p>
            <a:pPr>
              <a:lnSpc>
                <a:spcPct val="150000"/>
              </a:lnSpc>
            </a:pPr>
            <a:r>
              <a:rPr lang="en-US" sz="2400" dirty="0" smtClean="0"/>
              <a:t>Chamber dimensions smaller than GE1/1 short</a:t>
            </a:r>
          </a:p>
          <a:p>
            <a:pPr>
              <a:lnSpc>
                <a:spcPct val="150000"/>
              </a:lnSpc>
            </a:pPr>
            <a:r>
              <a:rPr lang="en-US" sz="2400" dirty="0" smtClean="0"/>
              <a:t>To be installed  during LS3</a:t>
            </a:r>
          </a:p>
          <a:p>
            <a:pPr>
              <a:lnSpc>
                <a:spcPct val="150000"/>
              </a:lnSpc>
            </a:pPr>
            <a:r>
              <a:rPr lang="en-US" sz="2400" dirty="0" smtClean="0"/>
              <a:t>36 </a:t>
            </a:r>
            <a:r>
              <a:rPr lang="en-US" sz="2400" dirty="0"/>
              <a:t>ME0 super</a:t>
            </a:r>
            <a:r>
              <a:rPr lang="en-US" sz="2400" dirty="0" smtClean="0"/>
              <a:t>-modules </a:t>
            </a:r>
            <a:r>
              <a:rPr lang="en-US" sz="2400" dirty="0"/>
              <a:t>plus all the services in UXC and USC </a:t>
            </a:r>
          </a:p>
          <a:p>
            <a:pPr>
              <a:lnSpc>
                <a:spcPct val="150000"/>
              </a:lnSpc>
            </a:pPr>
            <a:endParaRPr lang="en-US" dirty="0"/>
          </a:p>
        </p:txBody>
      </p:sp>
    </p:spTree>
    <p:extLst>
      <p:ext uri="{BB962C8B-B14F-4D97-AF65-F5344CB8AC3E}">
        <p14:creationId xmlns:p14="http://schemas.microsoft.com/office/powerpoint/2010/main" val="26763741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911" y="87940"/>
            <a:ext cx="7620000" cy="1143000"/>
          </a:xfrm>
        </p:spPr>
        <p:txBody>
          <a:bodyPr/>
          <a:lstStyle/>
          <a:p>
            <a:r>
              <a:rPr lang="en-US" dirty="0"/>
              <a:t>Rate capability </a:t>
            </a:r>
          </a:p>
        </p:txBody>
      </p:sp>
      <p:pic>
        <p:nvPicPr>
          <p:cNvPr id="6" name="Image 25" descr="RateGE1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4732" y="3863303"/>
            <a:ext cx="4586775" cy="2850073"/>
          </a:xfrm>
          <a:prstGeom prst="rect">
            <a:avLst/>
          </a:prstGeom>
          <a:ln>
            <a:solidFill>
              <a:srgbClr val="000090"/>
            </a:solidFill>
          </a:ln>
        </p:spPr>
      </p:pic>
      <p:sp>
        <p:nvSpPr>
          <p:cNvPr id="7" name="ZoneTexte 26"/>
          <p:cNvSpPr txBox="1"/>
          <p:nvPr/>
        </p:nvSpPr>
        <p:spPr>
          <a:xfrm>
            <a:off x="102093" y="1230940"/>
            <a:ext cx="8238428" cy="2585323"/>
          </a:xfrm>
          <a:prstGeom prst="rect">
            <a:avLst/>
          </a:prstGeom>
          <a:solidFill>
            <a:schemeClr val="tx2">
              <a:lumMod val="20000"/>
              <a:lumOff val="80000"/>
            </a:schemeClr>
          </a:solidFill>
          <a:ln>
            <a:solidFill>
              <a:srgbClr val="000090"/>
            </a:solidFill>
          </a:ln>
        </p:spPr>
        <p:txBody>
          <a:bodyPr wrap="square" rtlCol="0">
            <a:spAutoFit/>
          </a:bodyPr>
          <a:lstStyle/>
          <a:p>
            <a:r>
              <a:rPr lang="en-GB" b="1" u="sng" dirty="0" smtClean="0">
                <a:solidFill>
                  <a:srgbClr val="000090"/>
                </a:solidFill>
              </a:rPr>
              <a:t>Rate capability</a:t>
            </a:r>
            <a:r>
              <a:rPr lang="en-GB" b="1" dirty="0" smtClean="0">
                <a:solidFill>
                  <a:srgbClr val="000090"/>
                </a:solidFill>
              </a:rPr>
              <a:t>:  </a:t>
            </a:r>
          </a:p>
          <a:p>
            <a:endParaRPr lang="en-GB" b="1" dirty="0" smtClean="0">
              <a:solidFill>
                <a:srgbClr val="000090"/>
              </a:solidFill>
            </a:endParaRPr>
          </a:p>
          <a:p>
            <a:pPr marL="285750" indent="-285750">
              <a:buFont typeface="Wingdings" charset="2"/>
              <a:buChar char="Ø"/>
            </a:pPr>
            <a:r>
              <a:rPr lang="en-GB" b="1" dirty="0" smtClean="0">
                <a:solidFill>
                  <a:srgbClr val="000090"/>
                </a:solidFill>
              </a:rPr>
              <a:t>Modification of the electric field at high rate (</a:t>
            </a:r>
            <a:r>
              <a:rPr lang="en-GB" b="1" dirty="0" smtClean="0">
                <a:solidFill>
                  <a:srgbClr val="FF0000"/>
                </a:solidFill>
              </a:rPr>
              <a:t>space-charge </a:t>
            </a:r>
            <a:r>
              <a:rPr lang="en-GB" b="1" dirty="0" smtClean="0">
                <a:solidFill>
                  <a:srgbClr val="000090"/>
                </a:solidFill>
              </a:rPr>
              <a:t>effects)</a:t>
            </a:r>
          </a:p>
          <a:p>
            <a:pPr marL="742950" lvl="1" indent="-285750">
              <a:buFontTx/>
              <a:buChar char="-"/>
            </a:pPr>
            <a:r>
              <a:rPr lang="en-GB" b="1" dirty="0" smtClean="0">
                <a:solidFill>
                  <a:srgbClr val="800000"/>
                </a:solidFill>
                <a:sym typeface="Wingdings"/>
              </a:rPr>
              <a:t>Measurements done with X-ray source</a:t>
            </a:r>
            <a:r>
              <a:rPr lang="en-GB" b="1" dirty="0" smtClean="0">
                <a:solidFill>
                  <a:srgbClr val="000090"/>
                </a:solidFill>
                <a:sym typeface="Wingdings"/>
              </a:rPr>
              <a:t>, charge released by a converted gamma is about 10 times larger than the charge provided by MIP</a:t>
            </a:r>
          </a:p>
          <a:p>
            <a:pPr marL="742950" lvl="1" indent="-285750">
              <a:buFontTx/>
              <a:buChar char="-"/>
            </a:pPr>
            <a:r>
              <a:rPr lang="en-GB" b="1" dirty="0" smtClean="0">
                <a:solidFill>
                  <a:srgbClr val="008000"/>
                </a:solidFill>
                <a:sym typeface="Wingdings"/>
              </a:rPr>
              <a:t>No effects </a:t>
            </a:r>
            <a:r>
              <a:rPr lang="en-GB" b="1" dirty="0" smtClean="0">
                <a:solidFill>
                  <a:srgbClr val="000090"/>
                </a:solidFill>
                <a:sym typeface="Wingdings"/>
              </a:rPr>
              <a:t>up to 10</a:t>
            </a:r>
            <a:r>
              <a:rPr lang="en-GB" b="1" baseline="30000" dirty="0" smtClean="0">
                <a:solidFill>
                  <a:srgbClr val="000090"/>
                </a:solidFill>
                <a:sym typeface="Wingdings"/>
              </a:rPr>
              <a:t>4</a:t>
            </a:r>
            <a:r>
              <a:rPr lang="en-GB" b="1" dirty="0" smtClean="0">
                <a:solidFill>
                  <a:srgbClr val="000090"/>
                </a:solidFill>
                <a:sym typeface="Wingdings"/>
              </a:rPr>
              <a:t> Hz/mm</a:t>
            </a:r>
            <a:r>
              <a:rPr lang="en-GB" b="1" baseline="30000" dirty="0" smtClean="0">
                <a:solidFill>
                  <a:srgbClr val="000090"/>
                </a:solidFill>
                <a:sym typeface="Wingdings"/>
              </a:rPr>
              <a:t>2 </a:t>
            </a:r>
            <a:r>
              <a:rPr lang="en-GB" b="1" dirty="0" smtClean="0">
                <a:solidFill>
                  <a:srgbClr val="000090"/>
                </a:solidFill>
                <a:sym typeface="Wingdings"/>
              </a:rPr>
              <a:t>(stable gain)</a:t>
            </a:r>
          </a:p>
          <a:p>
            <a:pPr marL="742950" lvl="1" indent="-285750">
              <a:buFontTx/>
              <a:buChar char="-"/>
            </a:pPr>
            <a:r>
              <a:rPr lang="en-GB" b="1" dirty="0" smtClean="0">
                <a:solidFill>
                  <a:srgbClr val="0000FF"/>
                </a:solidFill>
                <a:sym typeface="Wingdings"/>
              </a:rPr>
              <a:t>Increasing</a:t>
            </a:r>
            <a:r>
              <a:rPr lang="en-GB" b="1" dirty="0" smtClean="0">
                <a:solidFill>
                  <a:srgbClr val="000090"/>
                </a:solidFill>
                <a:sym typeface="Wingdings"/>
              </a:rPr>
              <a:t> of the electron transparency between 10</a:t>
            </a:r>
            <a:r>
              <a:rPr lang="en-GB" b="1" baseline="30000" dirty="0" smtClean="0">
                <a:solidFill>
                  <a:srgbClr val="000090"/>
                </a:solidFill>
                <a:sym typeface="Wingdings"/>
              </a:rPr>
              <a:t>4</a:t>
            </a:r>
            <a:r>
              <a:rPr lang="en-GB" b="1" dirty="0" smtClean="0">
                <a:solidFill>
                  <a:srgbClr val="000090"/>
                </a:solidFill>
                <a:sym typeface="Wingdings"/>
              </a:rPr>
              <a:t> and 10</a:t>
            </a:r>
            <a:r>
              <a:rPr lang="en-GB" b="1" baseline="30000" dirty="0" smtClean="0">
                <a:solidFill>
                  <a:srgbClr val="000090"/>
                </a:solidFill>
                <a:sym typeface="Wingdings"/>
              </a:rPr>
              <a:t>5</a:t>
            </a:r>
            <a:r>
              <a:rPr lang="en-GB" b="1" dirty="0" smtClean="0">
                <a:solidFill>
                  <a:srgbClr val="000090"/>
                </a:solidFill>
                <a:sym typeface="Wingdings"/>
              </a:rPr>
              <a:t> Hz/mm</a:t>
            </a:r>
            <a:r>
              <a:rPr lang="en-GB" b="1" baseline="30000" dirty="0" smtClean="0">
                <a:solidFill>
                  <a:srgbClr val="000090"/>
                </a:solidFill>
                <a:sym typeface="Wingdings"/>
              </a:rPr>
              <a:t>2 </a:t>
            </a:r>
            <a:r>
              <a:rPr lang="en-GB" b="1" dirty="0" smtClean="0">
                <a:solidFill>
                  <a:srgbClr val="000090"/>
                </a:solidFill>
                <a:sym typeface="Wingdings"/>
              </a:rPr>
              <a:t>(gain rise)</a:t>
            </a:r>
          </a:p>
          <a:p>
            <a:pPr marL="742950" lvl="1" indent="-285750">
              <a:buFontTx/>
              <a:buChar char="-"/>
            </a:pPr>
            <a:r>
              <a:rPr lang="en-GB" b="1" dirty="0" smtClean="0">
                <a:solidFill>
                  <a:srgbClr val="FF0000"/>
                </a:solidFill>
                <a:sym typeface="Wingdings"/>
              </a:rPr>
              <a:t>Decreasing</a:t>
            </a:r>
            <a:r>
              <a:rPr lang="en-GB" b="1" dirty="0" smtClean="0">
                <a:solidFill>
                  <a:srgbClr val="000090"/>
                </a:solidFill>
                <a:sym typeface="Wingdings"/>
              </a:rPr>
              <a:t> of the ions extraction around 10</a:t>
            </a:r>
            <a:r>
              <a:rPr lang="en-GB" b="1" baseline="30000" dirty="0" smtClean="0">
                <a:solidFill>
                  <a:srgbClr val="000090"/>
                </a:solidFill>
                <a:sym typeface="Wingdings"/>
              </a:rPr>
              <a:t>6</a:t>
            </a:r>
            <a:r>
              <a:rPr lang="en-GB" b="1" dirty="0" smtClean="0">
                <a:solidFill>
                  <a:srgbClr val="000090"/>
                </a:solidFill>
                <a:sym typeface="Wingdings"/>
              </a:rPr>
              <a:t> Hz/mm</a:t>
            </a:r>
            <a:r>
              <a:rPr lang="en-GB" b="1" baseline="30000" dirty="0" smtClean="0">
                <a:solidFill>
                  <a:srgbClr val="000090"/>
                </a:solidFill>
                <a:sym typeface="Wingdings"/>
              </a:rPr>
              <a:t>2 </a:t>
            </a:r>
            <a:r>
              <a:rPr lang="en-GB" b="1" dirty="0" smtClean="0">
                <a:solidFill>
                  <a:srgbClr val="000090"/>
                </a:solidFill>
                <a:sym typeface="Wingdings"/>
              </a:rPr>
              <a:t>(gain drop)</a:t>
            </a:r>
            <a:endParaRPr lang="en-GB" b="1" dirty="0" smtClean="0">
              <a:solidFill>
                <a:srgbClr val="000090"/>
              </a:solidFill>
            </a:endParaRPr>
          </a:p>
        </p:txBody>
      </p:sp>
      <p:grpSp>
        <p:nvGrpSpPr>
          <p:cNvPr id="8" name="Grouper 30"/>
          <p:cNvGrpSpPr/>
          <p:nvPr/>
        </p:nvGrpSpPr>
        <p:grpSpPr>
          <a:xfrm>
            <a:off x="179502" y="4351797"/>
            <a:ext cx="3041077" cy="1693403"/>
            <a:chOff x="1338565" y="4534415"/>
            <a:chExt cx="3146200" cy="1588469"/>
          </a:xfrm>
        </p:grpSpPr>
        <p:sp>
          <p:nvSpPr>
            <p:cNvPr id="9" name="Rectangle 8"/>
            <p:cNvSpPr/>
            <p:nvPr/>
          </p:nvSpPr>
          <p:spPr>
            <a:xfrm>
              <a:off x="1338565" y="4541399"/>
              <a:ext cx="3146200" cy="1581485"/>
            </a:xfrm>
            <a:prstGeom prst="rect">
              <a:avLst/>
            </a:prstGeom>
            <a:solidFill>
              <a:schemeClr val="bg1"/>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Image 32" descr="GEMOrientati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18650" y="4534415"/>
              <a:ext cx="3066115" cy="1588469"/>
            </a:xfrm>
            <a:prstGeom prst="rect">
              <a:avLst/>
            </a:prstGeom>
          </p:spPr>
        </p:pic>
      </p:grpSp>
    </p:spTree>
    <p:extLst>
      <p:ext uri="{BB962C8B-B14F-4D97-AF65-F5344CB8AC3E}">
        <p14:creationId xmlns:p14="http://schemas.microsoft.com/office/powerpoint/2010/main" val="162815802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06" y="86478"/>
            <a:ext cx="8409482" cy="1143000"/>
          </a:xfrm>
        </p:spPr>
        <p:txBody>
          <a:bodyPr/>
          <a:lstStyle/>
          <a:p>
            <a:r>
              <a:rPr lang="en-US" sz="3800" dirty="0" smtClean="0"/>
              <a:t>Discharge probability: J. A. Merlin Thesis </a:t>
            </a:r>
            <a:endParaRPr lang="en-US" sz="3800" dirty="0"/>
          </a:p>
        </p:txBody>
      </p:sp>
      <p:pic>
        <p:nvPicPr>
          <p:cNvPr id="6" name="Image 5" descr="DischargeDe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61014" y="1185646"/>
            <a:ext cx="4504320" cy="2659743"/>
          </a:xfrm>
          <a:prstGeom prst="rect">
            <a:avLst/>
          </a:prstGeom>
          <a:ln>
            <a:solidFill>
              <a:srgbClr val="000090"/>
            </a:solidFill>
          </a:ln>
        </p:spPr>
      </p:pic>
      <p:sp>
        <p:nvSpPr>
          <p:cNvPr id="7" name="ZoneTexte 23"/>
          <p:cNvSpPr txBox="1"/>
          <p:nvPr/>
        </p:nvSpPr>
        <p:spPr>
          <a:xfrm>
            <a:off x="122306" y="1185645"/>
            <a:ext cx="3738708" cy="5509202"/>
          </a:xfrm>
          <a:prstGeom prst="rect">
            <a:avLst/>
          </a:prstGeom>
          <a:solidFill>
            <a:schemeClr val="tx2">
              <a:lumMod val="20000"/>
              <a:lumOff val="80000"/>
            </a:schemeClr>
          </a:solidFill>
          <a:ln>
            <a:solidFill>
              <a:srgbClr val="000090"/>
            </a:solidFill>
          </a:ln>
        </p:spPr>
        <p:txBody>
          <a:bodyPr wrap="square" rtlCol="0">
            <a:spAutoFit/>
          </a:bodyPr>
          <a:lstStyle/>
          <a:p>
            <a:r>
              <a:rPr lang="en-GB" b="1" u="sng" dirty="0" smtClean="0">
                <a:solidFill>
                  <a:srgbClr val="000090"/>
                </a:solidFill>
              </a:rPr>
              <a:t>Discharge probability</a:t>
            </a:r>
            <a:r>
              <a:rPr lang="en-GB" b="1" dirty="0" smtClean="0">
                <a:solidFill>
                  <a:srgbClr val="000090"/>
                </a:solidFill>
              </a:rPr>
              <a:t>:  </a:t>
            </a:r>
          </a:p>
          <a:p>
            <a:pPr marL="285750" indent="-285750">
              <a:buFont typeface="Wingdings" charset="2"/>
              <a:buChar char="Ø"/>
            </a:pPr>
            <a:r>
              <a:rPr lang="en-GB" sz="1600" b="1" dirty="0" smtClean="0">
                <a:solidFill>
                  <a:srgbClr val="000090"/>
                </a:solidFill>
              </a:rPr>
              <a:t>Initiation of a </a:t>
            </a:r>
            <a:r>
              <a:rPr lang="en-GB" sz="1600" b="1" dirty="0" smtClean="0">
                <a:solidFill>
                  <a:srgbClr val="008000"/>
                </a:solidFill>
              </a:rPr>
              <a:t>streamer</a:t>
            </a:r>
            <a:r>
              <a:rPr lang="en-GB" sz="1600" b="1" dirty="0" smtClean="0">
                <a:solidFill>
                  <a:srgbClr val="000090"/>
                </a:solidFill>
              </a:rPr>
              <a:t> in case of </a:t>
            </a:r>
            <a:r>
              <a:rPr lang="en-GB" sz="1600" b="1" dirty="0" smtClean="0">
                <a:solidFill>
                  <a:schemeClr val="accent6">
                    <a:lumMod val="75000"/>
                  </a:schemeClr>
                </a:solidFill>
              </a:rPr>
              <a:t>heavy ionizing event </a:t>
            </a:r>
            <a:r>
              <a:rPr lang="en-GB" sz="1600" b="1" dirty="0" smtClean="0">
                <a:solidFill>
                  <a:srgbClr val="000090"/>
                </a:solidFill>
              </a:rPr>
              <a:t>(high charge density)</a:t>
            </a:r>
          </a:p>
          <a:p>
            <a:pPr marL="285750" indent="-285750">
              <a:buFont typeface="Wingdings" charset="2"/>
              <a:buChar char="Ø"/>
            </a:pPr>
            <a:r>
              <a:rPr lang="en-GB" sz="1600" b="1" dirty="0" smtClean="0">
                <a:solidFill>
                  <a:srgbClr val="000090"/>
                </a:solidFill>
              </a:rPr>
              <a:t>Can induce long </a:t>
            </a:r>
            <a:r>
              <a:rPr lang="en-GB" sz="1600" b="1" dirty="0" smtClean="0">
                <a:solidFill>
                  <a:srgbClr val="660066"/>
                </a:solidFill>
              </a:rPr>
              <a:t>dead time</a:t>
            </a:r>
            <a:r>
              <a:rPr lang="en-GB" sz="1600" b="1" dirty="0" smtClean="0">
                <a:solidFill>
                  <a:srgbClr val="000090"/>
                </a:solidFill>
              </a:rPr>
              <a:t> or </a:t>
            </a:r>
            <a:r>
              <a:rPr lang="en-GB" sz="1600" b="1" dirty="0" smtClean="0">
                <a:solidFill>
                  <a:srgbClr val="FF0000"/>
                </a:solidFill>
              </a:rPr>
              <a:t>damages</a:t>
            </a:r>
          </a:p>
          <a:p>
            <a:pPr marL="285750" indent="-285750">
              <a:buFont typeface="Wingdings" charset="2"/>
              <a:buChar char="Ø"/>
            </a:pPr>
            <a:endParaRPr lang="en-GB" b="1" dirty="0">
              <a:solidFill>
                <a:srgbClr val="000090"/>
              </a:solidFill>
            </a:endParaRPr>
          </a:p>
          <a:p>
            <a:pPr marL="285750" indent="-285750">
              <a:buFont typeface="Wingdings" charset="2"/>
              <a:buChar char="Ø"/>
            </a:pPr>
            <a:r>
              <a:rPr lang="en-GB" b="1" dirty="0" smtClean="0">
                <a:solidFill>
                  <a:srgbClr val="000090"/>
                </a:solidFill>
              </a:rPr>
              <a:t>Protections against discharges:</a:t>
            </a:r>
          </a:p>
          <a:p>
            <a:r>
              <a:rPr lang="en-GB" b="1" dirty="0">
                <a:solidFill>
                  <a:srgbClr val="000090"/>
                </a:solidFill>
              </a:rPr>
              <a:t>	</a:t>
            </a:r>
            <a:r>
              <a:rPr lang="en-GB" sz="1600" b="1" dirty="0" smtClean="0">
                <a:solidFill>
                  <a:srgbClr val="000090"/>
                </a:solidFill>
              </a:rPr>
              <a:t>- Asymmetric </a:t>
            </a:r>
            <a:r>
              <a:rPr lang="en-GB" sz="1600" b="1" dirty="0" smtClean="0">
                <a:solidFill>
                  <a:srgbClr val="008000"/>
                </a:solidFill>
              </a:rPr>
              <a:t>sharing</a:t>
            </a:r>
            <a:r>
              <a:rPr lang="en-GB" sz="1600" b="1" dirty="0" smtClean="0">
                <a:solidFill>
                  <a:srgbClr val="000090"/>
                </a:solidFill>
              </a:rPr>
              <a:t> of the gain</a:t>
            </a:r>
          </a:p>
          <a:p>
            <a:r>
              <a:rPr lang="en-GB" sz="1600" b="1" dirty="0">
                <a:solidFill>
                  <a:srgbClr val="000090"/>
                </a:solidFill>
              </a:rPr>
              <a:t>	</a:t>
            </a:r>
            <a:r>
              <a:rPr lang="en-GB" sz="1600" b="1" dirty="0" smtClean="0">
                <a:solidFill>
                  <a:srgbClr val="000090"/>
                </a:solidFill>
              </a:rPr>
              <a:t>- GEM foils divided in small </a:t>
            </a:r>
            <a:r>
              <a:rPr lang="en-GB" sz="1600" b="1" dirty="0" smtClean="0">
                <a:solidFill>
                  <a:srgbClr val="660066"/>
                </a:solidFill>
              </a:rPr>
              <a:t>sectors</a:t>
            </a:r>
          </a:p>
          <a:p>
            <a:r>
              <a:rPr lang="en-GB" sz="1600" b="1" dirty="0">
                <a:solidFill>
                  <a:srgbClr val="000090"/>
                </a:solidFill>
              </a:rPr>
              <a:t>	</a:t>
            </a:r>
            <a:r>
              <a:rPr lang="en-GB" sz="1600" b="1" dirty="0" smtClean="0">
                <a:solidFill>
                  <a:srgbClr val="000090"/>
                </a:solidFill>
              </a:rPr>
              <a:t>- Use of </a:t>
            </a:r>
            <a:r>
              <a:rPr lang="en-GB" sz="1600" b="1" dirty="0" smtClean="0">
                <a:solidFill>
                  <a:schemeClr val="accent6">
                    <a:lumMod val="75000"/>
                  </a:schemeClr>
                </a:solidFill>
              </a:rPr>
              <a:t>protection resistances</a:t>
            </a:r>
          </a:p>
          <a:p>
            <a:endParaRPr lang="en-GB" b="1" dirty="0" smtClean="0">
              <a:solidFill>
                <a:srgbClr val="000090"/>
              </a:solidFill>
            </a:endParaRPr>
          </a:p>
          <a:p>
            <a:pPr marL="285750" indent="-285750">
              <a:buFont typeface="Wingdings" charset="2"/>
              <a:buChar char="Ø"/>
            </a:pPr>
            <a:r>
              <a:rPr lang="en-GB" b="1" dirty="0" smtClean="0">
                <a:solidFill>
                  <a:srgbClr val="000090"/>
                </a:solidFill>
              </a:rPr>
              <a:t>Procedure:</a:t>
            </a:r>
          </a:p>
          <a:p>
            <a:pPr lvl="1" indent="-3175"/>
            <a:r>
              <a:rPr lang="en-GB" sz="1600" b="1" dirty="0" smtClean="0">
                <a:solidFill>
                  <a:srgbClr val="000090"/>
                </a:solidFill>
              </a:rPr>
              <a:t>- Detection </a:t>
            </a:r>
            <a:r>
              <a:rPr lang="en-GB" sz="1600" b="1" dirty="0">
                <a:solidFill>
                  <a:srgbClr val="000090"/>
                </a:solidFill>
              </a:rPr>
              <a:t>of α-particles from </a:t>
            </a:r>
            <a:r>
              <a:rPr lang="en-GB" sz="1600" b="1" dirty="0" smtClean="0">
                <a:solidFill>
                  <a:srgbClr val="000090"/>
                </a:solidFill>
              </a:rPr>
              <a:t>Am</a:t>
            </a:r>
            <a:r>
              <a:rPr lang="en-GB" sz="1600" b="1" baseline="30000" dirty="0" smtClean="0">
                <a:solidFill>
                  <a:srgbClr val="000090"/>
                </a:solidFill>
              </a:rPr>
              <a:t>241</a:t>
            </a:r>
          </a:p>
          <a:p>
            <a:pPr marL="457200" lvl="2"/>
            <a:r>
              <a:rPr lang="en-GB" sz="1600" b="1" dirty="0" smtClean="0">
                <a:solidFill>
                  <a:srgbClr val="000090"/>
                </a:solidFill>
              </a:rPr>
              <a:t>(perpendicular to the GEMs)</a:t>
            </a:r>
          </a:p>
          <a:p>
            <a:pPr marL="457200" lvl="2"/>
            <a:r>
              <a:rPr lang="en-GB" sz="1600" b="1" dirty="0" smtClean="0">
                <a:solidFill>
                  <a:srgbClr val="000090"/>
                </a:solidFill>
              </a:rPr>
              <a:t>- Identify pulses on the GEM and the RO with same polarity (typical discharge signals)</a:t>
            </a:r>
          </a:p>
          <a:p>
            <a:pPr marL="285750" indent="-285750">
              <a:buFont typeface="Wingdings" charset="2"/>
              <a:buChar char="Ø"/>
            </a:pPr>
            <a:endParaRPr lang="en-GB" b="1" dirty="0" smtClean="0">
              <a:solidFill>
                <a:srgbClr val="000090"/>
              </a:solidFill>
            </a:endParaRPr>
          </a:p>
          <a:p>
            <a:pPr marL="285750" indent="-285750">
              <a:buFont typeface="Wingdings" charset="2"/>
              <a:buChar char="Ø"/>
            </a:pPr>
            <a:r>
              <a:rPr lang="en-GB" b="1" dirty="0" smtClean="0">
                <a:solidFill>
                  <a:srgbClr val="000090"/>
                </a:solidFill>
              </a:rPr>
              <a:t>Results:</a:t>
            </a:r>
          </a:p>
          <a:p>
            <a:pPr marL="742950" lvl="1" indent="-285750">
              <a:buFontTx/>
              <a:buChar char="-"/>
            </a:pPr>
            <a:r>
              <a:rPr lang="en-GB" sz="1600" b="1" dirty="0" smtClean="0">
                <a:solidFill>
                  <a:srgbClr val="000090"/>
                </a:solidFill>
              </a:rPr>
              <a:t>10</a:t>
            </a:r>
            <a:r>
              <a:rPr lang="en-GB" sz="1600" b="1" baseline="30000" dirty="0" smtClean="0">
                <a:solidFill>
                  <a:srgbClr val="000090"/>
                </a:solidFill>
              </a:rPr>
              <a:t>-5</a:t>
            </a:r>
            <a:r>
              <a:rPr lang="en-GB" sz="1600" b="1" dirty="0" smtClean="0">
                <a:solidFill>
                  <a:srgbClr val="000090"/>
                </a:solidFill>
              </a:rPr>
              <a:t> to 10</a:t>
            </a:r>
            <a:r>
              <a:rPr lang="en-GB" sz="1600" b="1" baseline="30000" dirty="0" smtClean="0">
                <a:solidFill>
                  <a:srgbClr val="000090"/>
                </a:solidFill>
              </a:rPr>
              <a:t>-3</a:t>
            </a:r>
            <a:r>
              <a:rPr lang="en-GB" sz="1600" b="1" dirty="0" smtClean="0">
                <a:solidFill>
                  <a:srgbClr val="000090"/>
                </a:solidFill>
              </a:rPr>
              <a:t> at gains of 4-6 x 10</a:t>
            </a:r>
            <a:r>
              <a:rPr lang="en-GB" sz="1600" b="1" baseline="30000" dirty="0" smtClean="0">
                <a:solidFill>
                  <a:srgbClr val="000090"/>
                </a:solidFill>
              </a:rPr>
              <a:t>5</a:t>
            </a:r>
          </a:p>
          <a:p>
            <a:pPr marL="742950" lvl="1" indent="-285750">
              <a:buFontTx/>
              <a:buChar char="-"/>
            </a:pPr>
            <a:r>
              <a:rPr lang="en-GB" sz="1600" b="1" dirty="0" smtClean="0">
                <a:solidFill>
                  <a:srgbClr val="000090"/>
                </a:solidFill>
              </a:rPr>
              <a:t>Expected </a:t>
            </a:r>
            <a:r>
              <a:rPr lang="en-GB" sz="1600" b="1" dirty="0" smtClean="0">
                <a:solidFill>
                  <a:srgbClr val="FF0000"/>
                </a:solidFill>
              </a:rPr>
              <a:t>10</a:t>
            </a:r>
            <a:r>
              <a:rPr lang="en-GB" sz="1600" b="1" baseline="30000" dirty="0" smtClean="0">
                <a:solidFill>
                  <a:srgbClr val="FF0000"/>
                </a:solidFill>
              </a:rPr>
              <a:t>-10</a:t>
            </a:r>
            <a:r>
              <a:rPr lang="en-GB" sz="1600" b="1" dirty="0" smtClean="0">
                <a:solidFill>
                  <a:srgbClr val="FF0000"/>
                </a:solidFill>
              </a:rPr>
              <a:t> </a:t>
            </a:r>
            <a:r>
              <a:rPr lang="en-GB" sz="1600" b="1" dirty="0" smtClean="0">
                <a:solidFill>
                  <a:srgbClr val="000090"/>
                </a:solidFill>
              </a:rPr>
              <a:t>at gain </a:t>
            </a:r>
            <a:r>
              <a:rPr lang="en-GB" sz="1600" b="1" dirty="0" smtClean="0">
                <a:solidFill>
                  <a:srgbClr val="0000FF"/>
                </a:solidFill>
              </a:rPr>
              <a:t>1-2 x 10</a:t>
            </a:r>
            <a:r>
              <a:rPr lang="en-GB" sz="1600" b="1" baseline="30000" dirty="0" smtClean="0">
                <a:solidFill>
                  <a:srgbClr val="0000FF"/>
                </a:solidFill>
              </a:rPr>
              <a:t>4</a:t>
            </a:r>
            <a:endParaRPr lang="en-GB" sz="1600" b="1" dirty="0" smtClean="0">
              <a:solidFill>
                <a:srgbClr val="0000FF"/>
              </a:solidFill>
            </a:endParaRPr>
          </a:p>
        </p:txBody>
      </p:sp>
      <p:pic>
        <p:nvPicPr>
          <p:cNvPr id="8" name="Image 16" descr="Capture d’écran 2016-04-05 à 15.50.39.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61014" y="3876749"/>
            <a:ext cx="4524894" cy="2889328"/>
          </a:xfrm>
          <a:prstGeom prst="rect">
            <a:avLst/>
          </a:prstGeom>
          <a:ln>
            <a:solidFill>
              <a:srgbClr val="000090"/>
            </a:solidFill>
          </a:ln>
        </p:spPr>
      </p:pic>
    </p:spTree>
    <p:extLst>
      <p:ext uri="{BB962C8B-B14F-4D97-AF65-F5344CB8AC3E}">
        <p14:creationId xmlns:p14="http://schemas.microsoft.com/office/powerpoint/2010/main" val="35974739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The upgrade of the CMS muon system in high </a:t>
            </a:r>
            <a:r>
              <a:rPr lang="en-US" sz="3200" dirty="0" smtClean="0">
                <a:latin typeface="Symbol" charset="2"/>
                <a:cs typeface="Symbol" charset="2"/>
              </a:rPr>
              <a:t>h </a:t>
            </a:r>
            <a:r>
              <a:rPr lang="en-US" sz="3200" dirty="0" smtClean="0">
                <a:cs typeface="Symbol" charset="2"/>
              </a:rPr>
              <a:t>region in Phase 2</a:t>
            </a:r>
            <a:endParaRPr lang="en-US" sz="3200" dirty="0"/>
          </a:p>
        </p:txBody>
      </p:sp>
      <p:pic>
        <p:nvPicPr>
          <p:cNvPr id="4" name="Immagin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57451" y="1437988"/>
            <a:ext cx="5079548" cy="4117914"/>
          </a:xfrm>
          <a:prstGeom prst="rect">
            <a:avLst/>
          </a:prstGeom>
        </p:spPr>
      </p:pic>
      <p:sp>
        <p:nvSpPr>
          <p:cNvPr id="5" name="CasellaDiTesto 7"/>
          <p:cNvSpPr txBox="1"/>
          <p:nvPr/>
        </p:nvSpPr>
        <p:spPr>
          <a:xfrm>
            <a:off x="179774" y="1823515"/>
            <a:ext cx="1937551" cy="1477328"/>
          </a:xfrm>
          <a:prstGeom prst="rect">
            <a:avLst/>
          </a:prstGeom>
          <a:noFill/>
        </p:spPr>
        <p:txBody>
          <a:bodyPr wrap="square" rtlCol="0">
            <a:spAutoFit/>
          </a:bodyPr>
          <a:lstStyle/>
          <a:p>
            <a:r>
              <a:rPr lang="it-IT" b="1" i="1" dirty="0" smtClean="0">
                <a:solidFill>
                  <a:srgbClr val="FF0000"/>
                </a:solidFill>
              </a:rPr>
              <a:t>GEM </a:t>
            </a:r>
            <a:r>
              <a:rPr lang="it-IT" b="1" i="1" dirty="0" err="1" smtClean="0">
                <a:solidFill>
                  <a:srgbClr val="FF0000"/>
                </a:solidFill>
              </a:rPr>
              <a:t>Endcap</a:t>
            </a:r>
            <a:r>
              <a:rPr lang="it-IT" b="1" i="1" dirty="0" smtClean="0">
                <a:solidFill>
                  <a:srgbClr val="FF0000"/>
                </a:solidFill>
              </a:rPr>
              <a:t> GE1/1</a:t>
            </a:r>
            <a:r>
              <a:rPr lang="it-IT" dirty="0" smtClean="0"/>
              <a:t>: station to be </a:t>
            </a:r>
            <a:r>
              <a:rPr lang="it-IT" dirty="0" err="1" smtClean="0"/>
              <a:t>installed</a:t>
            </a:r>
            <a:r>
              <a:rPr lang="it-IT" dirty="0" smtClean="0"/>
              <a:t> in LS2, </a:t>
            </a:r>
            <a:r>
              <a:rPr lang="en-US" dirty="0" smtClean="0"/>
              <a:t>1.6 &lt; </a:t>
            </a:r>
            <a:r>
              <a:rPr lang="el-GR" dirty="0" smtClean="0"/>
              <a:t>|</a:t>
            </a:r>
            <a:r>
              <a:rPr lang="el-GR" dirty="0"/>
              <a:t>η</a:t>
            </a:r>
            <a:r>
              <a:rPr lang="el-GR" dirty="0" smtClean="0"/>
              <a:t>|</a:t>
            </a:r>
            <a:r>
              <a:rPr lang="it-IT" dirty="0" smtClean="0"/>
              <a:t> </a:t>
            </a:r>
            <a:r>
              <a:rPr lang="en-US" dirty="0" smtClean="0"/>
              <a:t>&lt; 2.2</a:t>
            </a:r>
            <a:r>
              <a:rPr lang="it-IT" dirty="0" smtClean="0"/>
              <a:t> </a:t>
            </a:r>
            <a:r>
              <a:rPr lang="it-IT" dirty="0" smtClean="0">
                <a:sym typeface="Wingdings" panose="05000000000000000000" pitchFamily="2" charset="2"/>
              </a:rPr>
              <a:t> </a:t>
            </a:r>
            <a:r>
              <a:rPr lang="it-IT" i="1" dirty="0" smtClean="0">
                <a:sym typeface="Wingdings" panose="05000000000000000000" pitchFamily="2" charset="2"/>
              </a:rPr>
              <a:t>GEM </a:t>
            </a:r>
            <a:r>
              <a:rPr lang="it-IT" i="1" dirty="0" err="1" smtClean="0">
                <a:sym typeface="Wingdings" panose="05000000000000000000" pitchFamily="2" charset="2"/>
              </a:rPr>
              <a:t>technology</a:t>
            </a:r>
            <a:endParaRPr lang="en-US" i="1" dirty="0"/>
          </a:p>
        </p:txBody>
      </p:sp>
      <p:cxnSp>
        <p:nvCxnSpPr>
          <p:cNvPr id="6" name="Connettore 2 9"/>
          <p:cNvCxnSpPr/>
          <p:nvPr/>
        </p:nvCxnSpPr>
        <p:spPr>
          <a:xfrm>
            <a:off x="1984159" y="2423679"/>
            <a:ext cx="2750969" cy="181459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ttore 2 15"/>
          <p:cNvCxnSpPr/>
          <p:nvPr/>
        </p:nvCxnSpPr>
        <p:spPr>
          <a:xfrm flipV="1">
            <a:off x="2457451" y="5038725"/>
            <a:ext cx="2185987" cy="51717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CasellaDiTesto 13"/>
          <p:cNvSpPr txBox="1"/>
          <p:nvPr/>
        </p:nvSpPr>
        <p:spPr>
          <a:xfrm>
            <a:off x="101384" y="4023583"/>
            <a:ext cx="2642206" cy="2585323"/>
          </a:xfrm>
          <a:prstGeom prst="rect">
            <a:avLst/>
          </a:prstGeom>
          <a:noFill/>
        </p:spPr>
        <p:txBody>
          <a:bodyPr wrap="square" rtlCol="0">
            <a:spAutoFit/>
          </a:bodyPr>
          <a:lstStyle/>
          <a:p>
            <a:r>
              <a:rPr lang="it-IT" b="1" i="1" dirty="0" smtClean="0">
                <a:solidFill>
                  <a:srgbClr val="FF0000"/>
                </a:solidFill>
              </a:rPr>
              <a:t>Muon </a:t>
            </a:r>
            <a:r>
              <a:rPr lang="it-IT" b="1" i="1" dirty="0" err="1" smtClean="0">
                <a:solidFill>
                  <a:srgbClr val="FF0000"/>
                </a:solidFill>
              </a:rPr>
              <a:t>Endcap</a:t>
            </a:r>
            <a:r>
              <a:rPr lang="it-IT" b="1" i="1" dirty="0" smtClean="0">
                <a:solidFill>
                  <a:srgbClr val="FF0000"/>
                </a:solidFill>
              </a:rPr>
              <a:t> ME0</a:t>
            </a:r>
            <a:r>
              <a:rPr lang="it-IT" dirty="0" smtClean="0"/>
              <a:t>: station </a:t>
            </a:r>
            <a:r>
              <a:rPr lang="it-IT" dirty="0" err="1" smtClean="0"/>
              <a:t>proposed</a:t>
            </a:r>
            <a:r>
              <a:rPr lang="it-IT" dirty="0" smtClean="0"/>
              <a:t> for LS3, </a:t>
            </a:r>
            <a:r>
              <a:rPr lang="it-IT" dirty="0" smtClean="0">
                <a:latin typeface="Symbol" panose="05050102010706020507" pitchFamily="18" charset="2"/>
              </a:rPr>
              <a:t>h</a:t>
            </a:r>
            <a:r>
              <a:rPr lang="it-IT" dirty="0" smtClean="0"/>
              <a:t> &lt; 3.8 </a:t>
            </a:r>
            <a:r>
              <a:rPr lang="it-IT" dirty="0" smtClean="0">
                <a:sym typeface="Wingdings" panose="05000000000000000000" pitchFamily="2" charset="2"/>
              </a:rPr>
              <a:t> 2 </a:t>
            </a:r>
            <a:r>
              <a:rPr lang="it-IT" dirty="0" err="1" smtClean="0">
                <a:sym typeface="Wingdings" panose="05000000000000000000" pitchFamily="2" charset="2"/>
              </a:rPr>
              <a:t>technologies</a:t>
            </a:r>
            <a:r>
              <a:rPr lang="it-IT" dirty="0" smtClean="0">
                <a:sym typeface="Wingdings" panose="05000000000000000000" pitchFamily="2" charset="2"/>
              </a:rPr>
              <a:t> under </a:t>
            </a:r>
            <a:r>
              <a:rPr lang="it-IT" dirty="0" err="1" smtClean="0">
                <a:sym typeface="Wingdings" panose="05000000000000000000" pitchFamily="2" charset="2"/>
              </a:rPr>
              <a:t>consideration</a:t>
            </a:r>
            <a:r>
              <a:rPr lang="it-IT" dirty="0" smtClean="0">
                <a:sym typeface="Wingdings" panose="05000000000000000000" pitchFamily="2" charset="2"/>
              </a:rPr>
              <a:t>:</a:t>
            </a:r>
          </a:p>
          <a:p>
            <a:pPr marL="285750" indent="-285750">
              <a:buFont typeface="Arial" panose="020B0604020202020204" pitchFamily="34" charset="0"/>
              <a:buChar char="•"/>
            </a:pPr>
            <a:r>
              <a:rPr lang="it-IT" i="1" dirty="0" smtClean="0">
                <a:sym typeface="Wingdings" panose="05000000000000000000" pitchFamily="2" charset="2"/>
              </a:rPr>
              <a:t>GEM</a:t>
            </a:r>
            <a:r>
              <a:rPr lang="it-IT" dirty="0" smtClean="0">
                <a:sym typeface="Wingdings" panose="05000000000000000000" pitchFamily="2" charset="2"/>
              </a:rPr>
              <a:t>: GE1/1-like station, </a:t>
            </a:r>
            <a:r>
              <a:rPr lang="it-IT" dirty="0">
                <a:sym typeface="Wingdings" panose="05000000000000000000" pitchFamily="2" charset="2"/>
              </a:rPr>
              <a:t>w</a:t>
            </a:r>
            <a:r>
              <a:rPr lang="it-IT" dirty="0" smtClean="0">
                <a:sym typeface="Wingdings" panose="05000000000000000000" pitchFamily="2" charset="2"/>
              </a:rPr>
              <a:t>ith more </a:t>
            </a:r>
            <a:r>
              <a:rPr lang="it-IT" dirty="0" err="1" smtClean="0">
                <a:sym typeface="Wingdings" panose="05000000000000000000" pitchFamily="2" charset="2"/>
              </a:rPr>
              <a:t>layers</a:t>
            </a:r>
            <a:r>
              <a:rPr lang="it-IT" dirty="0" smtClean="0">
                <a:sym typeface="Wingdings" panose="05000000000000000000" pitchFamily="2" charset="2"/>
              </a:rPr>
              <a:t> to </a:t>
            </a:r>
            <a:r>
              <a:rPr lang="it-IT" dirty="0" err="1" smtClean="0">
                <a:sym typeface="Wingdings" panose="05000000000000000000" pitchFamily="2" charset="2"/>
              </a:rPr>
              <a:t>reject</a:t>
            </a:r>
            <a:r>
              <a:rPr lang="it-IT" dirty="0" smtClean="0">
                <a:sym typeface="Wingdings" panose="05000000000000000000" pitchFamily="2" charset="2"/>
              </a:rPr>
              <a:t> background - Baseline</a:t>
            </a:r>
          </a:p>
          <a:p>
            <a:pPr marL="285750" indent="-285750">
              <a:buFont typeface="Arial" panose="020B0604020202020204" pitchFamily="34" charset="0"/>
              <a:buChar char="•"/>
            </a:pPr>
            <a:r>
              <a:rPr lang="it-IT" i="1" dirty="0" smtClean="0">
                <a:sym typeface="Wingdings" panose="05000000000000000000" pitchFamily="2" charset="2"/>
              </a:rPr>
              <a:t>FTM and </a:t>
            </a:r>
            <a:r>
              <a:rPr lang="it-IT" i="1" dirty="0" err="1" smtClean="0">
                <a:sym typeface="Wingdings" panose="05000000000000000000" pitchFamily="2" charset="2"/>
              </a:rPr>
              <a:t>BtoB</a:t>
            </a:r>
            <a:r>
              <a:rPr lang="it-IT" i="1" dirty="0" smtClean="0">
                <a:sym typeface="Wingdings" panose="05000000000000000000" pitchFamily="2" charset="2"/>
              </a:rPr>
              <a:t>  </a:t>
            </a:r>
            <a:r>
              <a:rPr lang="it-IT" dirty="0" smtClean="0">
                <a:sym typeface="Wingdings" panose="05000000000000000000" pitchFamily="2" charset="2"/>
              </a:rPr>
              <a:t>- Option</a:t>
            </a:r>
            <a:endParaRPr lang="en-US" dirty="0"/>
          </a:p>
        </p:txBody>
      </p:sp>
      <p:sp>
        <p:nvSpPr>
          <p:cNvPr id="9" name="CasellaDiTesto 10"/>
          <p:cNvSpPr txBox="1"/>
          <p:nvPr/>
        </p:nvSpPr>
        <p:spPr>
          <a:xfrm>
            <a:off x="6398160" y="4401740"/>
            <a:ext cx="2277677" cy="2308324"/>
          </a:xfrm>
          <a:prstGeom prst="rect">
            <a:avLst/>
          </a:prstGeom>
          <a:solidFill>
            <a:schemeClr val="bg1"/>
          </a:solidFill>
        </p:spPr>
        <p:txBody>
          <a:bodyPr wrap="square" rtlCol="0">
            <a:spAutoFit/>
          </a:bodyPr>
          <a:lstStyle/>
          <a:p>
            <a:r>
              <a:rPr lang="it-IT" b="1" i="1" dirty="0" smtClean="0">
                <a:solidFill>
                  <a:srgbClr val="FF0000"/>
                </a:solidFill>
              </a:rPr>
              <a:t>GEM </a:t>
            </a:r>
            <a:r>
              <a:rPr lang="it-IT" b="1" i="1" dirty="0" err="1" smtClean="0">
                <a:solidFill>
                  <a:srgbClr val="FF0000"/>
                </a:solidFill>
              </a:rPr>
              <a:t>Endcap</a:t>
            </a:r>
            <a:r>
              <a:rPr lang="it-IT" b="1" i="1" dirty="0" smtClean="0">
                <a:solidFill>
                  <a:srgbClr val="FF0000"/>
                </a:solidFill>
              </a:rPr>
              <a:t> GE2/1</a:t>
            </a:r>
            <a:r>
              <a:rPr lang="it-IT" dirty="0" smtClean="0"/>
              <a:t>: station </a:t>
            </a:r>
            <a:r>
              <a:rPr lang="it-IT" dirty="0" err="1" smtClean="0"/>
              <a:t>proposed</a:t>
            </a:r>
            <a:r>
              <a:rPr lang="it-IT" dirty="0" smtClean="0"/>
              <a:t> for LS3, </a:t>
            </a:r>
            <a:r>
              <a:rPr lang="it-IT" dirty="0" smtClean="0">
                <a:latin typeface="Symbol" panose="05050102010706020507" pitchFamily="18" charset="2"/>
              </a:rPr>
              <a:t>h</a:t>
            </a:r>
            <a:r>
              <a:rPr lang="it-IT" dirty="0" smtClean="0"/>
              <a:t> &lt; 2.4 </a:t>
            </a:r>
            <a:r>
              <a:rPr lang="it-IT" dirty="0" smtClean="0">
                <a:sym typeface="Wingdings" panose="05000000000000000000" pitchFamily="2" charset="2"/>
              </a:rPr>
              <a:t></a:t>
            </a:r>
          </a:p>
          <a:p>
            <a:r>
              <a:rPr lang="it-IT" dirty="0" smtClean="0">
                <a:sym typeface="Wingdings" panose="05000000000000000000" pitchFamily="2" charset="2"/>
              </a:rPr>
              <a:t>2 </a:t>
            </a:r>
            <a:r>
              <a:rPr lang="it-IT" dirty="0" err="1" smtClean="0">
                <a:sym typeface="Wingdings" panose="05000000000000000000" pitchFamily="2" charset="2"/>
              </a:rPr>
              <a:t>technologies</a:t>
            </a:r>
            <a:r>
              <a:rPr lang="it-IT" dirty="0" smtClean="0">
                <a:sym typeface="Wingdings" panose="05000000000000000000" pitchFamily="2" charset="2"/>
              </a:rPr>
              <a:t> </a:t>
            </a:r>
            <a:r>
              <a:rPr lang="it-IT" dirty="0" err="1" smtClean="0">
                <a:sym typeface="Wingdings" panose="05000000000000000000" pitchFamily="2" charset="2"/>
              </a:rPr>
              <a:t>considered</a:t>
            </a:r>
            <a:r>
              <a:rPr lang="it-IT" dirty="0" smtClean="0">
                <a:sym typeface="Wingdings" panose="05000000000000000000" pitchFamily="2" charset="2"/>
              </a:rPr>
              <a:t>: </a:t>
            </a:r>
          </a:p>
          <a:p>
            <a:pPr marL="285750" indent="-285750">
              <a:buFont typeface="Arial" panose="020B0604020202020204" pitchFamily="34" charset="0"/>
              <a:buChar char="•"/>
            </a:pPr>
            <a:r>
              <a:rPr lang="it-IT" i="1" dirty="0" smtClean="0">
                <a:sym typeface="Wingdings" panose="05000000000000000000" pitchFamily="2" charset="2"/>
              </a:rPr>
              <a:t>GEM </a:t>
            </a:r>
            <a:r>
              <a:rPr lang="it-IT" i="1" dirty="0" err="1" smtClean="0">
                <a:sym typeface="Wingdings" panose="05000000000000000000" pitchFamily="2" charset="2"/>
              </a:rPr>
              <a:t>technology</a:t>
            </a:r>
            <a:r>
              <a:rPr lang="it-IT" i="1" dirty="0" smtClean="0">
                <a:sym typeface="Wingdings" panose="05000000000000000000" pitchFamily="2" charset="2"/>
              </a:rPr>
              <a:t> -</a:t>
            </a:r>
            <a:r>
              <a:rPr lang="it-IT" dirty="0" smtClean="0">
                <a:sym typeface="Wingdings" panose="05000000000000000000" pitchFamily="2" charset="2"/>
              </a:rPr>
              <a:t> Baseline</a:t>
            </a:r>
          </a:p>
          <a:p>
            <a:pPr marL="285750" indent="-285750">
              <a:buFont typeface="Arial" panose="020B0604020202020204" pitchFamily="34" charset="0"/>
              <a:buChar char="•"/>
            </a:pPr>
            <a:r>
              <a:rPr lang="it-IT" i="1" dirty="0" err="1" smtClean="0">
                <a:latin typeface="Symbol" panose="05050102010706020507" pitchFamily="18" charset="2"/>
                <a:sym typeface="Wingdings" panose="05000000000000000000" pitchFamily="2" charset="2"/>
              </a:rPr>
              <a:t>m</a:t>
            </a:r>
            <a:r>
              <a:rPr lang="it-IT" i="1" dirty="0" err="1" smtClean="0">
                <a:sym typeface="Wingdings" panose="05000000000000000000" pitchFamily="2" charset="2"/>
              </a:rPr>
              <a:t>RWELL</a:t>
            </a:r>
            <a:r>
              <a:rPr lang="it-IT" i="1" dirty="0" smtClean="0">
                <a:sym typeface="Wingdings" panose="05000000000000000000" pitchFamily="2" charset="2"/>
              </a:rPr>
              <a:t> </a:t>
            </a:r>
            <a:r>
              <a:rPr lang="it-IT" dirty="0" smtClean="0">
                <a:sym typeface="Wingdings" panose="05000000000000000000" pitchFamily="2" charset="2"/>
              </a:rPr>
              <a:t>- Option</a:t>
            </a:r>
            <a:endParaRPr lang="en-US" dirty="0"/>
          </a:p>
        </p:txBody>
      </p:sp>
      <p:cxnSp>
        <p:nvCxnSpPr>
          <p:cNvPr id="11" name="Connettore 2 15"/>
          <p:cNvCxnSpPr/>
          <p:nvPr/>
        </p:nvCxnSpPr>
        <p:spPr>
          <a:xfrm flipH="1" flipV="1">
            <a:off x="5690994" y="4401740"/>
            <a:ext cx="517364" cy="130656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50898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Discharge </a:t>
            </a:r>
            <a:r>
              <a:rPr lang="en-US" sz="4000" dirty="0" smtClean="0"/>
              <a:t>probability: New tests</a:t>
            </a:r>
            <a:endParaRPr lang="en-US" sz="4000" dirty="0"/>
          </a:p>
        </p:txBody>
      </p:sp>
      <p:sp>
        <p:nvSpPr>
          <p:cNvPr id="3" name="Content Placeholder 2"/>
          <p:cNvSpPr>
            <a:spLocks noGrp="1"/>
          </p:cNvSpPr>
          <p:nvPr>
            <p:ph idx="1"/>
          </p:nvPr>
        </p:nvSpPr>
        <p:spPr>
          <a:xfrm>
            <a:off x="141121" y="1600200"/>
            <a:ext cx="7936079" cy="4800600"/>
          </a:xfrm>
        </p:spPr>
        <p:txBody>
          <a:bodyPr>
            <a:normAutofit fontScale="85000" lnSpcReduction="20000"/>
          </a:bodyPr>
          <a:lstStyle/>
          <a:p>
            <a:r>
              <a:rPr lang="en-US" dirty="0" smtClean="0"/>
              <a:t>Quite large uncertainties on the J. Merlin data extrapolation.</a:t>
            </a:r>
          </a:p>
          <a:p>
            <a:r>
              <a:rPr lang="en-US" dirty="0" smtClean="0"/>
              <a:t>Several </a:t>
            </a:r>
            <a:r>
              <a:rPr lang="en-US" dirty="0"/>
              <a:t>data over the </a:t>
            </a:r>
            <a:r>
              <a:rPr lang="en-US" dirty="0" smtClean="0"/>
              <a:t>years, not all of them with similar results. </a:t>
            </a:r>
            <a:r>
              <a:rPr lang="en-US" dirty="0"/>
              <a:t>Different (by order of magnitudes ) discharge probabilities..</a:t>
            </a:r>
            <a:endParaRPr lang="en-US" dirty="0" smtClean="0"/>
          </a:p>
          <a:p>
            <a:r>
              <a:rPr lang="en-US" dirty="0" smtClean="0"/>
              <a:t>Different </a:t>
            </a:r>
            <a:r>
              <a:rPr lang="en-US" dirty="0"/>
              <a:t>GEM configurations and beam </a:t>
            </a:r>
            <a:r>
              <a:rPr lang="en-US" dirty="0" smtClean="0"/>
              <a:t>configurations</a:t>
            </a:r>
            <a:endParaRPr lang="en-US" dirty="0"/>
          </a:p>
          <a:p>
            <a:r>
              <a:rPr lang="en-US" dirty="0" smtClean="0"/>
              <a:t>Small </a:t>
            </a:r>
            <a:r>
              <a:rPr lang="en-US" dirty="0"/>
              <a:t>detector size (10 x 10 cm2) </a:t>
            </a:r>
          </a:p>
          <a:p>
            <a:r>
              <a:rPr lang="en-US" dirty="0" smtClean="0"/>
              <a:t>Tests </a:t>
            </a:r>
            <a:r>
              <a:rPr lang="en-US" dirty="0"/>
              <a:t>for ME0 seem appropriate </a:t>
            </a:r>
            <a:endParaRPr lang="en-US" dirty="0" smtClean="0"/>
          </a:p>
          <a:p>
            <a:endParaRPr lang="en-US" dirty="0"/>
          </a:p>
          <a:p>
            <a:pPr marL="114300" indent="0">
              <a:buNone/>
            </a:pPr>
            <a:r>
              <a:rPr lang="en-US" dirty="0"/>
              <a:t>Test Time required </a:t>
            </a:r>
            <a:endParaRPr lang="en-US" dirty="0" smtClean="0"/>
          </a:p>
          <a:p>
            <a:pPr marL="114300" indent="0">
              <a:buNone/>
            </a:pPr>
            <a:endParaRPr lang="en-US" dirty="0" smtClean="0"/>
          </a:p>
          <a:p>
            <a:pPr>
              <a:buFont typeface="Wingdings" charset="2"/>
              <a:buChar char="ü"/>
            </a:pPr>
            <a:r>
              <a:rPr lang="en-US" dirty="0" smtClean="0"/>
              <a:t>Suppose </a:t>
            </a:r>
            <a:r>
              <a:rPr lang="en-US" dirty="0"/>
              <a:t>we observe no Discharge Event (DE) in ∆𝑡. Upper limit for Zero events would be n=3 ( «Rule of three» : 𝑃 0,𝑛 = 𝑒</a:t>
            </a:r>
            <a:r>
              <a:rPr lang="en-US" baseline="30000" dirty="0"/>
              <a:t>−𝑛 </a:t>
            </a:r>
            <a:r>
              <a:rPr lang="en-US" dirty="0"/>
              <a:t>≥ 0.05 ) @ 95% CL </a:t>
            </a:r>
          </a:p>
          <a:p>
            <a:pPr>
              <a:buFont typeface="Wingdings" charset="2"/>
              <a:buChar char="ü"/>
            </a:pPr>
            <a:r>
              <a:rPr lang="en-US" dirty="0" smtClean="0"/>
              <a:t>To </a:t>
            </a:r>
            <a:r>
              <a:rPr lang="en-US" dirty="0"/>
              <a:t>quote a Discharge Probability (DP) of 10</a:t>
            </a:r>
            <a:r>
              <a:rPr lang="en-US" baseline="30000" dirty="0"/>
              <a:t>−7</a:t>
            </a:r>
            <a:r>
              <a:rPr lang="en-US" dirty="0"/>
              <a:t> = 3/h</a:t>
            </a:r>
            <a:r>
              <a:rPr lang="en-US" baseline="-25000" dirty="0"/>
              <a:t>𝑛</a:t>
            </a:r>
            <a:r>
              <a:rPr lang="en-US" dirty="0"/>
              <a:t>∆𝑡𝐴 , h</a:t>
            </a:r>
            <a:r>
              <a:rPr lang="en-US" baseline="-25000" dirty="0"/>
              <a:t>𝑛</a:t>
            </a:r>
            <a:r>
              <a:rPr lang="en-US" dirty="0"/>
              <a:t> = 1 𝑘𝐻𝑧/𝑐𝑚</a:t>
            </a:r>
            <a:r>
              <a:rPr lang="en-US" baseline="30000" dirty="0"/>
              <a:t>2</a:t>
            </a:r>
            <a:r>
              <a:rPr lang="en-US" dirty="0"/>
              <a:t> neutron hit rate, 𝐴 = 10</a:t>
            </a:r>
            <a:r>
              <a:rPr lang="en-US" baseline="30000" dirty="0"/>
              <a:t>2</a:t>
            </a:r>
            <a:r>
              <a:rPr lang="en-US" dirty="0"/>
              <a:t> 𝑐𝑚</a:t>
            </a:r>
            <a:r>
              <a:rPr lang="en-US" baseline="30000" dirty="0"/>
              <a:t>2</a:t>
            </a:r>
            <a:r>
              <a:rPr lang="en-US" dirty="0"/>
              <a:t> detector area would take ∆𝑡 = 300 𝑠 (</a:t>
            </a:r>
            <a:r>
              <a:rPr lang="en-US" dirty="0" err="1"/>
              <a:t>n.b.</a:t>
            </a:r>
            <a:r>
              <a:rPr lang="en-US" dirty="0"/>
              <a:t> Neutron sensitivity is </a:t>
            </a:r>
            <a:r>
              <a:rPr lang="en-US" dirty="0" smtClean="0"/>
              <a:t>about 2 </a:t>
            </a:r>
            <a:r>
              <a:rPr lang="en-US" dirty="0"/>
              <a:t>10</a:t>
            </a:r>
            <a:r>
              <a:rPr lang="en-US" baseline="30000" dirty="0"/>
              <a:t>−</a:t>
            </a:r>
            <a:r>
              <a:rPr lang="en-US" baseline="30000" dirty="0" smtClean="0"/>
              <a:t>3  </a:t>
            </a:r>
            <a:r>
              <a:rPr lang="en-US" dirty="0" smtClean="0"/>
              <a:t>=&gt; Neutron Flux ~ 2 10</a:t>
            </a:r>
            <a:r>
              <a:rPr lang="en-US" baseline="30000" dirty="0" smtClean="0"/>
              <a:t>6  </a:t>
            </a:r>
            <a:r>
              <a:rPr lang="en-US" dirty="0" smtClean="0"/>
              <a:t>n/cm</a:t>
            </a:r>
            <a:r>
              <a:rPr lang="en-US" baseline="30000" dirty="0" smtClean="0"/>
              <a:t>2</a:t>
            </a:r>
            <a:r>
              <a:rPr lang="en-US" dirty="0" smtClean="0"/>
              <a:t> s) </a:t>
            </a:r>
            <a:endParaRPr lang="en-US" dirty="0"/>
          </a:p>
          <a:p>
            <a:pPr>
              <a:buFont typeface="Wingdings" charset="2"/>
              <a:buChar char="ü"/>
            </a:pPr>
            <a:r>
              <a:rPr lang="en-US" dirty="0" smtClean="0"/>
              <a:t>To </a:t>
            </a:r>
            <a:r>
              <a:rPr lang="en-US" dirty="0"/>
              <a:t>quote a Discharge Probability (DP) of 10</a:t>
            </a:r>
            <a:r>
              <a:rPr lang="en-US" baseline="30000" dirty="0"/>
              <a:t>−10 </a:t>
            </a:r>
            <a:r>
              <a:rPr lang="en-US" dirty="0"/>
              <a:t>would take ∆𝑡 = 3.4 𝑑 (of continuous running) </a:t>
            </a:r>
          </a:p>
          <a:p>
            <a:pPr>
              <a:buFont typeface="Wingdings" charset="2"/>
              <a:buChar char="ü"/>
            </a:pPr>
            <a:r>
              <a:rPr lang="en-US" dirty="0" smtClean="0"/>
              <a:t>Test </a:t>
            </a:r>
            <a:r>
              <a:rPr lang="en-US" dirty="0"/>
              <a:t>running time of order of </a:t>
            </a:r>
            <a:r>
              <a:rPr lang="en-US" b="1" i="1" dirty="0"/>
              <a:t>1 week </a:t>
            </a:r>
            <a:r>
              <a:rPr lang="en-US" dirty="0"/>
              <a:t>. </a:t>
            </a:r>
          </a:p>
          <a:p>
            <a:endParaRPr lang="en-US" dirty="0"/>
          </a:p>
          <a:p>
            <a:endParaRPr lang="en-US" dirty="0"/>
          </a:p>
        </p:txBody>
      </p:sp>
    </p:spTree>
    <p:extLst>
      <p:ext uri="{BB962C8B-B14F-4D97-AF65-F5344CB8AC3E}">
        <p14:creationId xmlns:p14="http://schemas.microsoft.com/office/powerpoint/2010/main" val="3905496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10472"/>
          </a:xfrm>
        </p:spPr>
        <p:txBody>
          <a:bodyPr/>
          <a:lstStyle/>
          <a:p>
            <a:r>
              <a:rPr lang="en-US" sz="3800" dirty="0" smtClean="0"/>
              <a:t>New tests at CHARM facility @ CERN</a:t>
            </a:r>
            <a:endParaRPr lang="en-US" sz="3800" dirty="0"/>
          </a:p>
        </p:txBody>
      </p:sp>
      <p:sp>
        <p:nvSpPr>
          <p:cNvPr id="5" name="Rectangle 4"/>
          <p:cNvSpPr/>
          <p:nvPr/>
        </p:nvSpPr>
        <p:spPr>
          <a:xfrm>
            <a:off x="5609120" y="1049820"/>
            <a:ext cx="2595582" cy="369332"/>
          </a:xfrm>
          <a:prstGeom prst="rect">
            <a:avLst/>
          </a:prstGeom>
          <a:solidFill>
            <a:srgbClr val="FFFF00"/>
          </a:solidFill>
          <a:ln>
            <a:solidFill>
              <a:srgbClr val="FF0000"/>
            </a:solidFill>
          </a:ln>
        </p:spPr>
        <p:txBody>
          <a:bodyPr wrap="none">
            <a:spAutoFit/>
          </a:bodyPr>
          <a:lstStyle/>
          <a:p>
            <a:r>
              <a:rPr lang="it-IT" dirty="0" err="1">
                <a:solidFill>
                  <a:srgbClr val="FF0000"/>
                </a:solidFill>
              </a:rPr>
              <a:t>Problems</a:t>
            </a:r>
            <a:r>
              <a:rPr lang="it-IT" dirty="0">
                <a:solidFill>
                  <a:srgbClr val="FF0000"/>
                </a:solidFill>
              </a:rPr>
              <a:t> and </a:t>
            </a:r>
            <a:r>
              <a:rPr lang="it-IT" dirty="0" err="1">
                <a:solidFill>
                  <a:srgbClr val="FF0000"/>
                </a:solidFill>
              </a:rPr>
              <a:t>Constraints</a:t>
            </a:r>
            <a:endParaRPr lang="it-IT" dirty="0">
              <a:solidFill>
                <a:srgbClr val="FF0000"/>
              </a:solidFill>
            </a:endParaRPr>
          </a:p>
        </p:txBody>
      </p:sp>
      <p:sp>
        <p:nvSpPr>
          <p:cNvPr id="6" name="TextBox 5"/>
          <p:cNvSpPr txBox="1"/>
          <p:nvPr/>
        </p:nvSpPr>
        <p:spPr>
          <a:xfrm>
            <a:off x="260422" y="2253821"/>
            <a:ext cx="4750018" cy="1015663"/>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285750" indent="-285750">
              <a:buFont typeface="Arial" panose="020B0604020202020204" pitchFamily="34" charset="0"/>
              <a:buChar char="•"/>
            </a:pPr>
            <a:r>
              <a:rPr lang="it-IT" sz="2000" dirty="0">
                <a:solidFill>
                  <a:schemeClr val="tx1"/>
                </a:solidFill>
              </a:rPr>
              <a:t>15 m </a:t>
            </a:r>
            <a:r>
              <a:rPr lang="it-IT" sz="2000" dirty="0" err="1">
                <a:solidFill>
                  <a:schemeClr val="tx1"/>
                </a:solidFill>
              </a:rPr>
              <a:t>cables</a:t>
            </a:r>
            <a:r>
              <a:rPr lang="it-IT" sz="2000" dirty="0">
                <a:solidFill>
                  <a:schemeClr val="tx1"/>
                </a:solidFill>
              </a:rPr>
              <a:t> from DUT to Patch-</a:t>
            </a:r>
            <a:r>
              <a:rPr lang="it-IT" sz="2000" dirty="0" err="1">
                <a:solidFill>
                  <a:schemeClr val="tx1"/>
                </a:solidFill>
              </a:rPr>
              <a:t>Panels</a:t>
            </a:r>
            <a:endParaRPr lang="it-IT" sz="2000" dirty="0">
              <a:solidFill>
                <a:schemeClr val="tx1"/>
              </a:solidFill>
            </a:endParaRPr>
          </a:p>
          <a:p>
            <a:pPr marL="285750" indent="-285750">
              <a:buFont typeface="Arial" panose="020B0604020202020204" pitchFamily="34" charset="0"/>
              <a:buChar char="•"/>
            </a:pPr>
            <a:r>
              <a:rPr lang="it-IT" sz="2000" dirty="0">
                <a:solidFill>
                  <a:schemeClr val="tx1"/>
                </a:solidFill>
              </a:rPr>
              <a:t>17 m </a:t>
            </a:r>
            <a:r>
              <a:rPr lang="it-IT" sz="2000" dirty="0" err="1">
                <a:solidFill>
                  <a:schemeClr val="tx1"/>
                </a:solidFill>
              </a:rPr>
              <a:t>cables</a:t>
            </a:r>
            <a:r>
              <a:rPr lang="it-IT" sz="2000" dirty="0">
                <a:solidFill>
                  <a:schemeClr val="tx1"/>
                </a:solidFill>
              </a:rPr>
              <a:t> from Patch-</a:t>
            </a:r>
            <a:r>
              <a:rPr lang="it-IT" sz="2000" dirty="0" err="1">
                <a:solidFill>
                  <a:schemeClr val="tx1"/>
                </a:solidFill>
              </a:rPr>
              <a:t>Panels</a:t>
            </a:r>
            <a:r>
              <a:rPr lang="it-IT" sz="2000" dirty="0">
                <a:solidFill>
                  <a:schemeClr val="tx1"/>
                </a:solidFill>
              </a:rPr>
              <a:t> to </a:t>
            </a:r>
            <a:r>
              <a:rPr lang="it-IT" sz="2000" dirty="0" err="1">
                <a:solidFill>
                  <a:schemeClr val="tx1"/>
                </a:solidFill>
              </a:rPr>
              <a:t>CRoom</a:t>
            </a:r>
            <a:endParaRPr lang="it-IT" sz="2000" dirty="0">
              <a:solidFill>
                <a:schemeClr val="tx1"/>
              </a:solidFill>
            </a:endParaRPr>
          </a:p>
          <a:p>
            <a:pPr marL="285750" indent="-285750">
              <a:buFont typeface="Arial" panose="020B0604020202020204" pitchFamily="34" charset="0"/>
              <a:buChar char="•"/>
            </a:pPr>
            <a:r>
              <a:rPr lang="it-IT" sz="2000" dirty="0">
                <a:solidFill>
                  <a:schemeClr val="tx1"/>
                </a:solidFill>
              </a:rPr>
              <a:t>50 m  Gas line </a:t>
            </a:r>
          </a:p>
        </p:txBody>
      </p:sp>
      <p:sp>
        <p:nvSpPr>
          <p:cNvPr id="7" name="TextBox 6"/>
          <p:cNvSpPr txBox="1"/>
          <p:nvPr/>
        </p:nvSpPr>
        <p:spPr>
          <a:xfrm>
            <a:off x="260422" y="1324345"/>
            <a:ext cx="5095690" cy="830997"/>
          </a:xfrm>
          <a:prstGeom prst="rect">
            <a:avLst/>
          </a:prstGeom>
          <a:noFill/>
        </p:spPr>
        <p:txBody>
          <a:bodyPr wrap="none" rtlCol="0">
            <a:spAutoFit/>
          </a:bodyPr>
          <a:lstStyle/>
          <a:p>
            <a:pPr marL="342900" indent="-342900">
              <a:buFont typeface="Wingdings" panose="05000000000000000000" pitchFamily="2" charset="2"/>
              <a:buChar char="q"/>
            </a:pPr>
            <a:r>
              <a:rPr lang="it-IT" sz="2400" b="1" dirty="0" err="1" smtClean="0"/>
              <a:t>This</a:t>
            </a:r>
            <a:r>
              <a:rPr lang="it-IT" sz="2400" b="1" dirty="0" smtClean="0"/>
              <a:t> </a:t>
            </a:r>
            <a:r>
              <a:rPr lang="it-IT" sz="2400" b="1" dirty="0" err="1" smtClean="0"/>
              <a:t>is</a:t>
            </a:r>
            <a:r>
              <a:rPr lang="it-IT" sz="2400" b="1" dirty="0" smtClean="0"/>
              <a:t> </a:t>
            </a:r>
            <a:r>
              <a:rPr lang="it-IT" sz="2400" b="1" dirty="0" err="1" smtClean="0"/>
              <a:t>not</a:t>
            </a:r>
            <a:r>
              <a:rPr lang="it-IT" sz="2400" b="1" dirty="0" smtClean="0"/>
              <a:t> a standard TEST-BEAM</a:t>
            </a:r>
          </a:p>
          <a:p>
            <a:pPr marL="342900" indent="-342900">
              <a:buFont typeface="Wingdings" panose="05000000000000000000" pitchFamily="2" charset="2"/>
              <a:buChar char="q"/>
            </a:pPr>
            <a:r>
              <a:rPr lang="it-IT" sz="2400" b="1" dirty="0" smtClean="0"/>
              <a:t>First time a gas Detector  @ CHARM</a:t>
            </a:r>
            <a:endParaRPr lang="it-IT" sz="2400" b="1" dirty="0"/>
          </a:p>
        </p:txBody>
      </p:sp>
      <p:grpSp>
        <p:nvGrpSpPr>
          <p:cNvPr id="8" name="Group 7"/>
          <p:cNvGrpSpPr/>
          <p:nvPr/>
        </p:nvGrpSpPr>
        <p:grpSpPr>
          <a:xfrm>
            <a:off x="95355" y="3879693"/>
            <a:ext cx="8461710" cy="2439310"/>
            <a:chOff x="153570" y="1746250"/>
            <a:chExt cx="11873330" cy="3054350"/>
          </a:xfrm>
        </p:grpSpPr>
        <p:pic>
          <p:nvPicPr>
            <p:cNvPr id="9" name="Picture 8"/>
            <p:cNvPicPr>
              <a:picLocks noChangeAspect="1"/>
            </p:cNvPicPr>
            <p:nvPr/>
          </p:nvPicPr>
          <p:blipFill rotWithShape="1">
            <a:blip r:embed="rId2" cstate="email">
              <a:extLst>
                <a:ext uri="{28A0092B-C50C-407E-A947-70E740481C1C}">
                  <a14:useLocalDpi xmlns:a14="http://schemas.microsoft.com/office/drawing/2010/main"/>
                </a:ext>
              </a:extLst>
            </a:blip>
            <a:srcRect t="25629" b="29544"/>
            <a:stretch/>
          </p:blipFill>
          <p:spPr>
            <a:xfrm>
              <a:off x="153570" y="1746250"/>
              <a:ext cx="11873330" cy="305435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9347200" y="3406776"/>
              <a:ext cx="1606437" cy="46245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it-IT" dirty="0" smtClean="0">
                  <a:solidFill>
                    <a:srgbClr val="2F2B20"/>
                  </a:solidFill>
                </a:rPr>
                <a:t>Gas </a:t>
              </a:r>
              <a:r>
                <a:rPr lang="it-IT" dirty="0" err="1" smtClean="0">
                  <a:solidFill>
                    <a:srgbClr val="2F2B20"/>
                  </a:solidFill>
                </a:rPr>
                <a:t>Bottle</a:t>
              </a:r>
              <a:endParaRPr lang="it-IT" dirty="0">
                <a:solidFill>
                  <a:srgbClr val="2F2B20"/>
                </a:solidFill>
              </a:endParaRPr>
            </a:p>
          </p:txBody>
        </p:sp>
        <p:sp>
          <p:nvSpPr>
            <p:cNvPr id="11" name="Rectangle 10"/>
            <p:cNvSpPr/>
            <p:nvPr/>
          </p:nvSpPr>
          <p:spPr>
            <a:xfrm>
              <a:off x="1193800" y="3591441"/>
              <a:ext cx="896164" cy="7900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err="1" smtClean="0">
                  <a:solidFill>
                    <a:srgbClr val="2F2B20"/>
                  </a:solidFill>
                </a:rPr>
                <a:t>PatchPane</a:t>
              </a:r>
              <a:r>
                <a:rPr lang="it-IT" dirty="0" err="1" smtClean="0">
                  <a:solidFill>
                    <a:srgbClr val="2F2B20"/>
                  </a:solidFill>
                </a:rPr>
                <a:t>l</a:t>
              </a:r>
              <a:endParaRPr lang="it-IT" dirty="0">
                <a:solidFill>
                  <a:srgbClr val="2F2B20"/>
                </a:solidFill>
              </a:endParaRPr>
            </a:p>
          </p:txBody>
        </p:sp>
        <p:sp>
          <p:nvSpPr>
            <p:cNvPr id="12" name="Rectangle 11"/>
            <p:cNvSpPr/>
            <p:nvPr/>
          </p:nvSpPr>
          <p:spPr>
            <a:xfrm>
              <a:off x="2755900" y="2916238"/>
              <a:ext cx="673100" cy="330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dirty="0" smtClean="0"/>
                <a:t>GEM</a:t>
              </a:r>
              <a:endParaRPr lang="it-IT" dirty="0"/>
            </a:p>
          </p:txBody>
        </p:sp>
      </p:grpSp>
      <p:sp>
        <p:nvSpPr>
          <p:cNvPr id="13" name="TextBox 12"/>
          <p:cNvSpPr txBox="1"/>
          <p:nvPr/>
        </p:nvSpPr>
        <p:spPr>
          <a:xfrm>
            <a:off x="5068612" y="2534114"/>
            <a:ext cx="3270358" cy="70788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it-IT" sz="2000" dirty="0" smtClean="0"/>
              <a:t>gas </a:t>
            </a:r>
            <a:r>
              <a:rPr lang="it-IT" sz="2000" dirty="0" err="1" smtClean="0"/>
              <a:t>bottle</a:t>
            </a:r>
            <a:r>
              <a:rPr lang="it-IT" sz="2000" dirty="0" smtClean="0"/>
              <a:t> </a:t>
            </a:r>
            <a:r>
              <a:rPr lang="it-IT" sz="2000" dirty="0" err="1" smtClean="0"/>
              <a:t>into</a:t>
            </a:r>
            <a:r>
              <a:rPr lang="it-IT" sz="2000" dirty="0" smtClean="0"/>
              <a:t> the CHARM buffer zone</a:t>
            </a:r>
            <a:endParaRPr lang="it-IT" sz="2000" dirty="0"/>
          </a:p>
        </p:txBody>
      </p:sp>
      <p:cxnSp>
        <p:nvCxnSpPr>
          <p:cNvPr id="14" name="Straight Arrow Connector 13"/>
          <p:cNvCxnSpPr/>
          <p:nvPr/>
        </p:nvCxnSpPr>
        <p:spPr>
          <a:xfrm>
            <a:off x="7068076" y="3168287"/>
            <a:ext cx="269124" cy="17380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6476563" y="4906383"/>
            <a:ext cx="1438239" cy="1077912"/>
          </a:xfrm>
          <a:prstGeom prst="ellipse">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7126161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29608" y="2206366"/>
            <a:ext cx="2517645" cy="4466084"/>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85508" y="2206367"/>
            <a:ext cx="2517645" cy="4466084"/>
          </a:xfrm>
          <a:prstGeom prst="rect">
            <a:avLst/>
          </a:prstGeom>
        </p:spPr>
      </p:pic>
      <p:sp>
        <p:nvSpPr>
          <p:cNvPr id="6" name="TextBox 5"/>
          <p:cNvSpPr txBox="1"/>
          <p:nvPr/>
        </p:nvSpPr>
        <p:spPr>
          <a:xfrm>
            <a:off x="228600" y="1663700"/>
            <a:ext cx="5775457" cy="523220"/>
          </a:xfrm>
          <a:prstGeom prst="rect">
            <a:avLst/>
          </a:prstGeom>
          <a:noFill/>
        </p:spPr>
        <p:txBody>
          <a:bodyPr wrap="square" rtlCol="0">
            <a:spAutoFit/>
          </a:bodyPr>
          <a:lstStyle/>
          <a:p>
            <a:r>
              <a:rPr lang="it-IT" sz="2800" dirty="0" smtClean="0"/>
              <a:t>The GEM </a:t>
            </a:r>
            <a:r>
              <a:rPr lang="it-IT" sz="2800" dirty="0" err="1" smtClean="0"/>
              <a:t>mounted</a:t>
            </a:r>
            <a:r>
              <a:rPr lang="it-IT" sz="2800" dirty="0" smtClean="0"/>
              <a:t> on the RACK</a:t>
            </a:r>
            <a:endParaRPr lang="it-IT" sz="2800" dirty="0"/>
          </a:p>
        </p:txBody>
      </p:sp>
      <p:sp>
        <p:nvSpPr>
          <p:cNvPr id="7" name="Oval 6"/>
          <p:cNvSpPr/>
          <p:nvPr/>
        </p:nvSpPr>
        <p:spPr>
          <a:xfrm>
            <a:off x="4592847" y="5136418"/>
            <a:ext cx="910872" cy="949823"/>
          </a:xfrm>
          <a:prstGeom prst="ellipse">
            <a:avLst/>
          </a:prstGeom>
          <a:noFill/>
          <a:ln w="76200">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8" name="Straight Arrow Connector 7"/>
          <p:cNvCxnSpPr/>
          <p:nvPr/>
        </p:nvCxnSpPr>
        <p:spPr>
          <a:xfrm flipH="1" flipV="1">
            <a:off x="1171902" y="4329045"/>
            <a:ext cx="3420945" cy="1135548"/>
          </a:xfrm>
          <a:prstGeom prst="straightConnector1">
            <a:avLst/>
          </a:prstGeom>
          <a:ln w="38100" cmpd="sng">
            <a:solidFill>
              <a:srgbClr val="00800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00391" y="3276600"/>
            <a:ext cx="3183880" cy="923330"/>
          </a:xfrm>
          <a:prstGeom prst="rect">
            <a:avLst/>
          </a:prstGeom>
          <a:noFill/>
        </p:spPr>
        <p:txBody>
          <a:bodyPr wrap="square" rtlCol="0">
            <a:spAutoFit/>
          </a:bodyPr>
          <a:lstStyle/>
          <a:p>
            <a:r>
              <a:rPr lang="it-IT" dirty="0" err="1" smtClean="0"/>
              <a:t>RadMON</a:t>
            </a:r>
            <a:r>
              <a:rPr lang="it-IT" dirty="0" smtClean="0"/>
              <a:t> </a:t>
            </a:r>
            <a:r>
              <a:rPr lang="it-IT" dirty="0" err="1" smtClean="0"/>
              <a:t>installed</a:t>
            </a:r>
            <a:r>
              <a:rPr lang="it-IT" dirty="0" smtClean="0"/>
              <a:t> by the </a:t>
            </a:r>
            <a:r>
              <a:rPr lang="it-IT" dirty="0" err="1" smtClean="0"/>
              <a:t>Facility</a:t>
            </a:r>
            <a:endParaRPr lang="it-IT" dirty="0" smtClean="0"/>
          </a:p>
          <a:p>
            <a:r>
              <a:rPr lang="it-IT" dirty="0" err="1"/>
              <a:t>G</a:t>
            </a:r>
            <a:r>
              <a:rPr lang="it-IT" dirty="0" err="1" smtClean="0"/>
              <a:t>ive</a:t>
            </a:r>
            <a:r>
              <a:rPr lang="it-IT" dirty="0" smtClean="0"/>
              <a:t> information of </a:t>
            </a:r>
            <a:r>
              <a:rPr lang="it-IT" dirty="0" err="1" smtClean="0"/>
              <a:t>Hadron</a:t>
            </a:r>
            <a:r>
              <a:rPr lang="it-IT" dirty="0" smtClean="0"/>
              <a:t> </a:t>
            </a:r>
            <a:r>
              <a:rPr lang="it-IT" dirty="0" err="1" smtClean="0"/>
              <a:t>Flux</a:t>
            </a:r>
            <a:r>
              <a:rPr lang="it-IT" dirty="0" smtClean="0"/>
              <a:t> </a:t>
            </a:r>
            <a:endParaRPr lang="it-IT" dirty="0"/>
          </a:p>
        </p:txBody>
      </p:sp>
      <p:sp>
        <p:nvSpPr>
          <p:cNvPr id="11" name="Title 1"/>
          <p:cNvSpPr>
            <a:spLocks noGrp="1"/>
          </p:cNvSpPr>
          <p:nvPr>
            <p:ph type="title"/>
          </p:nvPr>
        </p:nvSpPr>
        <p:spPr/>
        <p:txBody>
          <a:bodyPr/>
          <a:lstStyle/>
          <a:p>
            <a:r>
              <a:rPr lang="en-US" sz="3800" dirty="0" smtClean="0"/>
              <a:t>New tests at CHARM facility @ CERN</a:t>
            </a:r>
            <a:endParaRPr lang="en-US" sz="3800" dirty="0"/>
          </a:p>
        </p:txBody>
      </p:sp>
    </p:spTree>
    <p:extLst>
      <p:ext uri="{BB962C8B-B14F-4D97-AF65-F5344CB8AC3E}">
        <p14:creationId xmlns:p14="http://schemas.microsoft.com/office/powerpoint/2010/main" val="34522951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New tests at CHARM </a:t>
            </a:r>
            <a:r>
              <a:rPr lang="en-US" sz="4000" dirty="0" smtClean="0"/>
              <a:t>facility: DAQ</a:t>
            </a:r>
            <a:endParaRPr lang="en-US" sz="4000" dirty="0"/>
          </a:p>
        </p:txBody>
      </p:sp>
      <p:pic>
        <p:nvPicPr>
          <p:cNvPr id="4" name="Content Placeholder 3" descr="Screen Shot 2016-12-05 at 5.42.24 PM.png"/>
          <p:cNvPicPr>
            <a:picLocks noGrp="1" noChangeAspect="1"/>
          </p:cNvPicPr>
          <p:nvPr>
            <p:ph idx="1"/>
          </p:nvPr>
        </p:nvPicPr>
        <p:blipFill>
          <a:blip r:embed="rId2" cstate="email">
            <a:extLst>
              <a:ext uri="{28A0092B-C50C-407E-A947-70E740481C1C}">
                <a14:useLocalDpi xmlns:a14="http://schemas.microsoft.com/office/drawing/2010/main"/>
              </a:ext>
            </a:extLst>
          </a:blip>
          <a:srcRect l="3501" r="3501"/>
          <a:stretch>
            <a:fillRect/>
          </a:stretch>
        </p:blipFill>
        <p:spPr>
          <a:xfrm>
            <a:off x="692776" y="1417638"/>
            <a:ext cx="7038036" cy="4433963"/>
          </a:xfrm>
        </p:spPr>
      </p:pic>
      <p:sp>
        <p:nvSpPr>
          <p:cNvPr id="5" name="TextBox 4"/>
          <p:cNvSpPr txBox="1"/>
          <p:nvPr/>
        </p:nvSpPr>
        <p:spPr>
          <a:xfrm>
            <a:off x="590142" y="6036782"/>
            <a:ext cx="4199863" cy="523220"/>
          </a:xfrm>
          <a:prstGeom prst="rect">
            <a:avLst/>
          </a:prstGeom>
          <a:noFill/>
        </p:spPr>
        <p:txBody>
          <a:bodyPr wrap="none" rtlCol="0">
            <a:spAutoFit/>
          </a:bodyPr>
          <a:lstStyle/>
          <a:p>
            <a:r>
              <a:rPr lang="en-US" sz="2800" dirty="0" smtClean="0"/>
              <a:t>Data Analysis just started …</a:t>
            </a:r>
            <a:endParaRPr lang="en-US" sz="2800" dirty="0"/>
          </a:p>
        </p:txBody>
      </p:sp>
    </p:spTree>
    <p:extLst>
      <p:ext uri="{BB962C8B-B14F-4D97-AF65-F5344CB8AC3E}">
        <p14:creationId xmlns:p14="http://schemas.microsoft.com/office/powerpoint/2010/main" val="35905935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ME0 detector in CMS</a:t>
            </a:r>
            <a:endParaRPr lang="en-US"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1015" y="1579759"/>
            <a:ext cx="2722224" cy="2127828"/>
          </a:xfrm>
          <a:prstGeom prst="rect">
            <a:avLst/>
          </a:prstGeom>
          <a:noFill/>
          <a:ln w="9525">
            <a:noFill/>
            <a:miter lim="800000"/>
            <a:headEnd/>
            <a:tailEnd/>
          </a:ln>
        </p:spPr>
      </p:pic>
      <p:pic>
        <p:nvPicPr>
          <p:cNvPr id="5" name="Picture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37770" y="2812112"/>
            <a:ext cx="2474755" cy="1644265"/>
          </a:xfrm>
          <a:prstGeom prst="rect">
            <a:avLst/>
          </a:prstGeom>
          <a:noFill/>
          <a:ln w="9525">
            <a:noFill/>
            <a:miter lim="800000"/>
            <a:headEnd/>
            <a:tailEnd/>
          </a:ln>
        </p:spPr>
      </p:pic>
      <p:pic>
        <p:nvPicPr>
          <p:cNvPr id="3" name="Picture 2"/>
          <p:cNvPicPr>
            <a:picLocks noChangeAspect="1"/>
          </p:cNvPicPr>
          <p:nvPr/>
        </p:nvPicPr>
        <p:blipFill>
          <a:blip r:embed="rId4"/>
          <a:stretch>
            <a:fillRect/>
          </a:stretch>
        </p:blipFill>
        <p:spPr>
          <a:xfrm>
            <a:off x="4774106" y="1086556"/>
            <a:ext cx="2717281" cy="5362102"/>
          </a:xfrm>
          <a:prstGeom prst="rect">
            <a:avLst/>
          </a:prstGeom>
        </p:spPr>
      </p:pic>
      <p:sp>
        <p:nvSpPr>
          <p:cNvPr id="8" name="TextBox 7"/>
          <p:cNvSpPr txBox="1"/>
          <p:nvPr/>
        </p:nvSpPr>
        <p:spPr>
          <a:xfrm>
            <a:off x="241015" y="4720437"/>
            <a:ext cx="4125386" cy="369332"/>
          </a:xfrm>
          <a:prstGeom prst="rect">
            <a:avLst/>
          </a:prstGeom>
          <a:noFill/>
        </p:spPr>
        <p:txBody>
          <a:bodyPr wrap="none" rtlCol="0">
            <a:spAutoFit/>
          </a:bodyPr>
          <a:lstStyle/>
          <a:p>
            <a:r>
              <a:rPr lang="en-US" b="1" dirty="0" smtClean="0">
                <a:solidFill>
                  <a:srgbClr val="FF0000"/>
                </a:solidFill>
              </a:rPr>
              <a:t>Space, space my kingdom for more space</a:t>
            </a:r>
            <a:endParaRPr lang="en-US" b="1" dirty="0">
              <a:solidFill>
                <a:srgbClr val="FF0000"/>
              </a:solidFill>
            </a:endParaRPr>
          </a:p>
        </p:txBody>
      </p:sp>
      <p:sp>
        <p:nvSpPr>
          <p:cNvPr id="9" name="TextBox 8"/>
          <p:cNvSpPr txBox="1"/>
          <p:nvPr/>
        </p:nvSpPr>
        <p:spPr>
          <a:xfrm>
            <a:off x="241015" y="5421922"/>
            <a:ext cx="4298462" cy="646331"/>
          </a:xfrm>
          <a:prstGeom prst="rect">
            <a:avLst/>
          </a:prstGeom>
          <a:noFill/>
        </p:spPr>
        <p:txBody>
          <a:bodyPr wrap="square" rtlCol="0">
            <a:spAutoFit/>
          </a:bodyPr>
          <a:lstStyle/>
          <a:p>
            <a:r>
              <a:rPr lang="en-US" dirty="0" smtClean="0"/>
              <a:t>In the actual layout 205 mm are  available for the stack plus 15 for the base support</a:t>
            </a:r>
            <a:endParaRPr lang="en-US" dirty="0"/>
          </a:p>
        </p:txBody>
      </p:sp>
    </p:spTree>
    <p:extLst>
      <p:ext uri="{BB962C8B-B14F-4D97-AF65-F5344CB8AC3E}">
        <p14:creationId xmlns:p14="http://schemas.microsoft.com/office/powerpoint/2010/main" val="383999770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76006"/>
            <a:ext cx="7620000" cy="1143000"/>
          </a:xfrm>
        </p:spPr>
        <p:txBody>
          <a:bodyPr/>
          <a:lstStyle/>
          <a:p>
            <a:r>
              <a:rPr lang="en-US" dirty="0" smtClean="0"/>
              <a:t>ME0 detector in CMS</a:t>
            </a:r>
            <a:endParaRPr lang="en-US"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7960" y="3193012"/>
            <a:ext cx="8171261" cy="2009821"/>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 y="1037368"/>
            <a:ext cx="7853005" cy="2595853"/>
          </a:xfrm>
          <a:prstGeom prst="rect">
            <a:avLst/>
          </a:prstGeom>
        </p:spPr>
      </p:pic>
      <p:sp>
        <p:nvSpPr>
          <p:cNvPr id="8" name="Rectangle 7"/>
          <p:cNvSpPr/>
          <p:nvPr/>
        </p:nvSpPr>
        <p:spPr>
          <a:xfrm>
            <a:off x="432540" y="2157573"/>
            <a:ext cx="418207" cy="320554"/>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296914" y="5289136"/>
            <a:ext cx="8013291" cy="1508105"/>
          </a:xfrm>
          <a:prstGeom prst="rect">
            <a:avLst/>
          </a:prstGeom>
          <a:noFill/>
        </p:spPr>
        <p:txBody>
          <a:bodyPr wrap="square" rtlCol="0">
            <a:spAutoFit/>
          </a:bodyPr>
          <a:lstStyle/>
          <a:p>
            <a:r>
              <a:rPr lang="en-US" sz="2000" dirty="0" smtClean="0"/>
              <a:t>Ideas to gain space: (to be investigated)</a:t>
            </a:r>
          </a:p>
          <a:p>
            <a:endParaRPr lang="en-US" dirty="0"/>
          </a:p>
          <a:p>
            <a:pPr marL="285750" indent="-285750">
              <a:buFont typeface="Arial"/>
              <a:buChar char="•"/>
            </a:pPr>
            <a:r>
              <a:rPr lang="en-US" dirty="0" smtClean="0"/>
              <a:t>Reduce the thickness of the base support -&gt; 15 mm to 10 mm (not Aluminum anymore, Carbon Fiber?)</a:t>
            </a:r>
          </a:p>
          <a:p>
            <a:pPr marL="285750" indent="-285750">
              <a:buFont typeface="Arial"/>
              <a:buChar char="•"/>
            </a:pPr>
            <a:r>
              <a:rPr lang="en-US" dirty="0" smtClean="0"/>
              <a:t>Modify the nose shape, Read structure inserted in the Grey support</a:t>
            </a:r>
            <a:endParaRPr lang="en-US" dirty="0"/>
          </a:p>
        </p:txBody>
      </p:sp>
    </p:spTree>
    <p:extLst>
      <p:ext uri="{BB962C8B-B14F-4D97-AF65-F5344CB8AC3E}">
        <p14:creationId xmlns:p14="http://schemas.microsoft.com/office/powerpoint/2010/main" val="12492332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23274" y="1344553"/>
            <a:ext cx="1192115" cy="5174566"/>
          </a:xfrm>
          <a:prstGeom prst="rect">
            <a:avLst/>
          </a:prstGeom>
        </p:spPr>
      </p:pic>
      <p:sp>
        <p:nvSpPr>
          <p:cNvPr id="2" name="Title 1"/>
          <p:cNvSpPr>
            <a:spLocks noGrp="1"/>
          </p:cNvSpPr>
          <p:nvPr>
            <p:ph type="title"/>
          </p:nvPr>
        </p:nvSpPr>
        <p:spPr>
          <a:xfrm>
            <a:off x="457200" y="26111"/>
            <a:ext cx="7620000" cy="1143000"/>
          </a:xfrm>
        </p:spPr>
        <p:txBody>
          <a:bodyPr/>
          <a:lstStyle/>
          <a:p>
            <a:r>
              <a:rPr lang="en-US" sz="3200" dirty="0" smtClean="0"/>
              <a:t>ME0 Baseline option, chamber geometry</a:t>
            </a:r>
            <a:endParaRPr lang="en-US" sz="3200" dirty="0"/>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2254" y="1510247"/>
            <a:ext cx="3187799" cy="4910240"/>
          </a:xfrm>
          <a:prstGeom prst="rect">
            <a:avLst/>
          </a:prstGeom>
        </p:spPr>
      </p:pic>
      <p:sp>
        <p:nvSpPr>
          <p:cNvPr id="3" name="TextBox 2"/>
          <p:cNvSpPr txBox="1"/>
          <p:nvPr/>
        </p:nvSpPr>
        <p:spPr>
          <a:xfrm>
            <a:off x="4130443" y="1169111"/>
            <a:ext cx="4327718" cy="5201424"/>
          </a:xfrm>
          <a:prstGeom prst="rect">
            <a:avLst/>
          </a:prstGeom>
          <a:noFill/>
        </p:spPr>
        <p:txBody>
          <a:bodyPr wrap="square" rtlCol="0">
            <a:spAutoFit/>
          </a:bodyPr>
          <a:lstStyle/>
          <a:p>
            <a:r>
              <a:rPr lang="en-US" sz="2000" b="1" dirty="0" smtClean="0">
                <a:solidFill>
                  <a:srgbClr val="FF0000"/>
                </a:solidFill>
              </a:rPr>
              <a:t>If will not be possible to gain space than:</a:t>
            </a:r>
          </a:p>
          <a:p>
            <a:endParaRPr lang="en-US" sz="2000" b="1" dirty="0" smtClean="0"/>
          </a:p>
          <a:p>
            <a:r>
              <a:rPr lang="en-US" sz="2000" b="1" dirty="0" smtClean="0"/>
              <a:t>New design is in progress</a:t>
            </a:r>
          </a:p>
          <a:p>
            <a:pPr marL="285750" indent="-285750">
              <a:buFont typeface="Arial"/>
              <a:buChar char="•"/>
            </a:pPr>
            <a:r>
              <a:rPr lang="en-US" dirty="0" smtClean="0"/>
              <a:t>3.2 mm Thick PCB replaced by 3 mm PCB</a:t>
            </a:r>
          </a:p>
          <a:p>
            <a:pPr marL="285750" indent="-285750">
              <a:buFont typeface="Arial"/>
              <a:buChar char="•"/>
            </a:pPr>
            <a:r>
              <a:rPr lang="en-US" dirty="0" smtClean="0"/>
              <a:t>New chimney of 17.6 mm</a:t>
            </a:r>
          </a:p>
          <a:p>
            <a:pPr marL="285750" indent="-285750">
              <a:buFont typeface="Arial"/>
              <a:buChar char="•"/>
            </a:pPr>
            <a:r>
              <a:rPr lang="en-US" dirty="0" smtClean="0"/>
              <a:t>Total chamber thickness 33.4 mm</a:t>
            </a:r>
          </a:p>
          <a:p>
            <a:pPr marL="285750" indent="-285750">
              <a:buFont typeface="Arial"/>
              <a:buChar char="•"/>
            </a:pPr>
            <a:r>
              <a:rPr lang="en-US" dirty="0" smtClean="0"/>
              <a:t>Small enough to accommodate 6 chamber per stack in 205 mm</a:t>
            </a:r>
          </a:p>
          <a:p>
            <a:r>
              <a:rPr lang="en-US" b="1" dirty="0" smtClean="0">
                <a:solidFill>
                  <a:srgbClr val="0000FF"/>
                </a:solidFill>
              </a:rPr>
              <a:t>Here pictures from not updated layout, dimensions of active area and chambers surface unchanged </a:t>
            </a:r>
          </a:p>
          <a:p>
            <a:endParaRPr lang="en-US" b="1" dirty="0">
              <a:solidFill>
                <a:srgbClr val="0000FF"/>
              </a:solidFill>
            </a:endParaRPr>
          </a:p>
          <a:p>
            <a:r>
              <a:rPr lang="en-US" b="1" dirty="0" smtClean="0">
                <a:solidFill>
                  <a:srgbClr val="FF6600"/>
                </a:solidFill>
              </a:rPr>
              <a:t>3 mm PCB is not standard size, an ad hoc production have to be required, feasible on large numbers as ME0 maybe will increase the chamber deformation under the gas pressure and mechanical stress</a:t>
            </a:r>
          </a:p>
        </p:txBody>
      </p:sp>
    </p:spTree>
    <p:extLst>
      <p:ext uri="{BB962C8B-B14F-4D97-AF65-F5344CB8AC3E}">
        <p14:creationId xmlns:p14="http://schemas.microsoft.com/office/powerpoint/2010/main" val="253491222"/>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srcRect/>
          <a:stretch>
            <a:fillRect/>
          </a:stretch>
        </p:blipFill>
        <p:spPr bwMode="auto">
          <a:xfrm>
            <a:off x="78864" y="1399690"/>
            <a:ext cx="6778625" cy="3848269"/>
          </a:xfrm>
          <a:prstGeom prst="rect">
            <a:avLst/>
          </a:prstGeom>
          <a:noFill/>
          <a:ln w="9525">
            <a:noFill/>
            <a:miter lim="800000"/>
            <a:headEnd/>
            <a:tailEnd/>
          </a:ln>
        </p:spPr>
      </p:pic>
      <p:sp>
        <p:nvSpPr>
          <p:cNvPr id="5" name="TextBox 4"/>
          <p:cNvSpPr txBox="1"/>
          <p:nvPr/>
        </p:nvSpPr>
        <p:spPr>
          <a:xfrm>
            <a:off x="1526664" y="5209690"/>
            <a:ext cx="7263399" cy="369332"/>
          </a:xfrm>
          <a:prstGeom prst="rect">
            <a:avLst/>
          </a:prstGeom>
          <a:noFill/>
        </p:spPr>
        <p:txBody>
          <a:bodyPr wrap="none" rtlCol="0">
            <a:spAutoFit/>
          </a:bodyPr>
          <a:lstStyle/>
          <a:p>
            <a:r>
              <a:rPr lang="en-US" dirty="0" smtClean="0"/>
              <a:t>Structure of 6 layer GEM* detectors, Base line technology is the triple GEM </a:t>
            </a:r>
            <a:endParaRPr lang="en-US" dirty="0"/>
          </a:p>
        </p:txBody>
      </p:sp>
      <p:sp>
        <p:nvSpPr>
          <p:cNvPr id="6" name="TextBox 5"/>
          <p:cNvSpPr txBox="1"/>
          <p:nvPr/>
        </p:nvSpPr>
        <p:spPr>
          <a:xfrm>
            <a:off x="993264" y="6124090"/>
            <a:ext cx="5943600" cy="369332"/>
          </a:xfrm>
          <a:prstGeom prst="rect">
            <a:avLst/>
          </a:prstGeom>
          <a:noFill/>
        </p:spPr>
        <p:txBody>
          <a:bodyPr wrap="square" rtlCol="0">
            <a:spAutoFit/>
          </a:bodyPr>
          <a:lstStyle/>
          <a:p>
            <a:r>
              <a:rPr lang="en-US" dirty="0" smtClean="0"/>
              <a:t>* Other MPGD technologies are under study at the moment</a:t>
            </a:r>
            <a:endParaRPr lang="en-US" dirty="0"/>
          </a:p>
        </p:txBody>
      </p:sp>
      <p:sp>
        <p:nvSpPr>
          <p:cNvPr id="7" name="TextBox 6"/>
          <p:cNvSpPr txBox="1"/>
          <p:nvPr/>
        </p:nvSpPr>
        <p:spPr>
          <a:xfrm>
            <a:off x="5031864" y="4142890"/>
            <a:ext cx="2609112" cy="646331"/>
          </a:xfrm>
          <a:prstGeom prst="rect">
            <a:avLst/>
          </a:prstGeom>
          <a:noFill/>
        </p:spPr>
        <p:txBody>
          <a:bodyPr wrap="none" rtlCol="0">
            <a:spAutoFit/>
          </a:bodyPr>
          <a:lstStyle/>
          <a:p>
            <a:r>
              <a:rPr lang="en-US" dirty="0" smtClean="0"/>
              <a:t>Electronics Volume</a:t>
            </a:r>
          </a:p>
          <a:p>
            <a:r>
              <a:rPr lang="en-US" dirty="0" smtClean="0"/>
              <a:t>DC/DC converter and OHs</a:t>
            </a:r>
            <a:endParaRPr lang="en-US" dirty="0"/>
          </a:p>
        </p:txBody>
      </p:sp>
      <p:cxnSp>
        <p:nvCxnSpPr>
          <p:cNvPr id="8" name="Straight Arrow Connector 7"/>
          <p:cNvCxnSpPr/>
          <p:nvPr/>
        </p:nvCxnSpPr>
        <p:spPr>
          <a:xfrm flipH="1" flipV="1">
            <a:off x="2364864" y="4676290"/>
            <a:ext cx="2286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4727064" y="2923690"/>
            <a:ext cx="838200" cy="1219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0" name="TextBox 9"/>
          <p:cNvSpPr txBox="1"/>
          <p:nvPr/>
        </p:nvSpPr>
        <p:spPr>
          <a:xfrm>
            <a:off x="6251064" y="2542690"/>
            <a:ext cx="2172390" cy="369332"/>
          </a:xfrm>
          <a:prstGeom prst="rect">
            <a:avLst/>
          </a:prstGeom>
          <a:noFill/>
        </p:spPr>
        <p:txBody>
          <a:bodyPr wrap="none" rtlCol="0">
            <a:spAutoFit/>
          </a:bodyPr>
          <a:lstStyle/>
          <a:p>
            <a:r>
              <a:rPr lang="en-US" dirty="0" smtClean="0"/>
              <a:t>Go-Out Services path</a:t>
            </a:r>
            <a:endParaRPr lang="en-US" dirty="0"/>
          </a:p>
        </p:txBody>
      </p:sp>
      <p:cxnSp>
        <p:nvCxnSpPr>
          <p:cNvPr id="11" name="Straight Arrow Connector 10"/>
          <p:cNvCxnSpPr/>
          <p:nvPr/>
        </p:nvCxnSpPr>
        <p:spPr>
          <a:xfrm flipH="1" flipV="1">
            <a:off x="6098664" y="2161690"/>
            <a:ext cx="5334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p:nvPr>
        </p:nvSpPr>
        <p:spPr>
          <a:xfrm>
            <a:off x="457200" y="26111"/>
            <a:ext cx="7620000" cy="1143000"/>
          </a:xfrm>
        </p:spPr>
        <p:txBody>
          <a:bodyPr/>
          <a:lstStyle/>
          <a:p>
            <a:r>
              <a:rPr lang="en-US" sz="3200" dirty="0" smtClean="0"/>
              <a:t>ME0 Baseline option, stack geometry</a:t>
            </a:r>
            <a:endParaRPr lang="en-US" sz="3200" dirty="0"/>
          </a:p>
        </p:txBody>
      </p:sp>
    </p:spTree>
    <p:extLst>
      <p:ext uri="{BB962C8B-B14F-4D97-AF65-F5344CB8AC3E}">
        <p14:creationId xmlns:p14="http://schemas.microsoft.com/office/powerpoint/2010/main" val="16615606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4791" y="2810074"/>
            <a:ext cx="1502841" cy="3845276"/>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91352" y="963970"/>
            <a:ext cx="4131836" cy="5421180"/>
          </a:xfrm>
          <a:prstGeom prst="rect">
            <a:avLst/>
          </a:prstGeom>
        </p:spPr>
      </p:pic>
      <p:sp>
        <p:nvSpPr>
          <p:cNvPr id="4" name="Title 1"/>
          <p:cNvSpPr>
            <a:spLocks noGrp="1"/>
          </p:cNvSpPr>
          <p:nvPr>
            <p:ph type="title"/>
          </p:nvPr>
        </p:nvSpPr>
        <p:spPr>
          <a:xfrm>
            <a:off x="427981" y="19854"/>
            <a:ext cx="7620000" cy="1143000"/>
          </a:xfrm>
        </p:spPr>
        <p:txBody>
          <a:bodyPr/>
          <a:lstStyle/>
          <a:p>
            <a:r>
              <a:rPr lang="en-US" sz="3200" dirty="0" smtClean="0"/>
              <a:t>ME0 position in CMS</a:t>
            </a:r>
            <a:endParaRPr lang="en-US" sz="3200" dirty="0"/>
          </a:p>
        </p:txBody>
      </p:sp>
    </p:spTree>
    <p:extLst>
      <p:ext uri="{BB962C8B-B14F-4D97-AF65-F5344CB8AC3E}">
        <p14:creationId xmlns:p14="http://schemas.microsoft.com/office/powerpoint/2010/main" val="24820351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7981" y="1742787"/>
            <a:ext cx="6278157" cy="4817994"/>
          </a:xfrm>
          <a:prstGeom prst="rect">
            <a:avLst/>
          </a:prstGeom>
        </p:spPr>
      </p:pic>
      <p:sp>
        <p:nvSpPr>
          <p:cNvPr id="3" name="Title 1"/>
          <p:cNvSpPr>
            <a:spLocks noGrp="1"/>
          </p:cNvSpPr>
          <p:nvPr>
            <p:ph type="title"/>
          </p:nvPr>
        </p:nvSpPr>
        <p:spPr>
          <a:xfrm>
            <a:off x="427981" y="19854"/>
            <a:ext cx="7620000" cy="1143000"/>
          </a:xfrm>
        </p:spPr>
        <p:txBody>
          <a:bodyPr/>
          <a:lstStyle/>
          <a:p>
            <a:r>
              <a:rPr lang="en-US" sz="3200" dirty="0" smtClean="0"/>
              <a:t>ME0 position in CMS</a:t>
            </a:r>
            <a:endParaRPr lang="en-US" sz="3200" dirty="0"/>
          </a:p>
        </p:txBody>
      </p:sp>
      <p:sp>
        <p:nvSpPr>
          <p:cNvPr id="2" name="TextBox 1"/>
          <p:cNvSpPr txBox="1"/>
          <p:nvPr/>
        </p:nvSpPr>
        <p:spPr>
          <a:xfrm>
            <a:off x="188132" y="1021735"/>
            <a:ext cx="7859850" cy="769441"/>
          </a:xfrm>
          <a:prstGeom prst="rect">
            <a:avLst/>
          </a:prstGeom>
          <a:noFill/>
        </p:spPr>
        <p:txBody>
          <a:bodyPr wrap="square" rtlCol="0">
            <a:spAutoFit/>
          </a:bodyPr>
          <a:lstStyle/>
          <a:p>
            <a:r>
              <a:rPr lang="en-US" sz="2200" dirty="0" smtClean="0"/>
              <a:t>In order to assure overlap between two adjacent detectors, two subsequent stacks will be installed  front-</a:t>
            </a:r>
            <a:r>
              <a:rPr lang="en-US" sz="2200" dirty="0"/>
              <a:t>back each other</a:t>
            </a:r>
          </a:p>
        </p:txBody>
      </p:sp>
    </p:spTree>
    <p:extLst>
      <p:ext uri="{BB962C8B-B14F-4D97-AF65-F5344CB8AC3E}">
        <p14:creationId xmlns:p14="http://schemas.microsoft.com/office/powerpoint/2010/main" val="1672603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GE2/1 Motivation</a:t>
            </a:r>
            <a:endParaRPr lang="en-US" sz="4000" dirty="0"/>
          </a:p>
        </p:txBody>
      </p:sp>
      <p:sp>
        <p:nvSpPr>
          <p:cNvPr id="3" name="Content Placeholder 2"/>
          <p:cNvSpPr>
            <a:spLocks noGrp="1"/>
          </p:cNvSpPr>
          <p:nvPr>
            <p:ph idx="1"/>
          </p:nvPr>
        </p:nvSpPr>
        <p:spPr>
          <a:xfrm>
            <a:off x="457200" y="1553160"/>
            <a:ext cx="7620000" cy="2383840"/>
          </a:xfrm>
        </p:spPr>
        <p:txBody>
          <a:bodyPr>
            <a:normAutofit fontScale="85000" lnSpcReduction="20000"/>
          </a:bodyPr>
          <a:lstStyle/>
          <a:p>
            <a:r>
              <a:rPr lang="en-US" sz="2000" dirty="0"/>
              <a:t>The performance of the endcap muon trigger relies on the optimal performance of L1 </a:t>
            </a:r>
            <a:r>
              <a:rPr lang="en-US" sz="2000" dirty="0" smtClean="0"/>
              <a:t>CSC </a:t>
            </a:r>
            <a:r>
              <a:rPr lang="en-US" sz="2000" dirty="0"/>
              <a:t>trigger </a:t>
            </a:r>
            <a:endParaRPr lang="en-US" sz="2000" dirty="0" smtClean="0"/>
          </a:p>
          <a:p>
            <a:r>
              <a:rPr lang="en-US" sz="2000" dirty="0"/>
              <a:t>Installation of new </a:t>
            </a:r>
            <a:r>
              <a:rPr lang="en-US" sz="2000" dirty="0" smtClean="0"/>
              <a:t>GEM chamber provide: </a:t>
            </a:r>
          </a:p>
          <a:p>
            <a:pPr lvl="1"/>
            <a:r>
              <a:rPr lang="en-US" sz="1800" dirty="0" smtClean="0"/>
              <a:t>Additional redundancy in the most difficult region (low B, highest rates)</a:t>
            </a:r>
          </a:p>
          <a:p>
            <a:pPr lvl="1"/>
            <a:r>
              <a:rPr lang="en-US" sz="1800" dirty="0" smtClean="0"/>
              <a:t>Similar to GE1/1, allows measurement </a:t>
            </a:r>
            <a:r>
              <a:rPr lang="en-US" sz="1800" dirty="0"/>
              <a:t>of </a:t>
            </a:r>
            <a:r>
              <a:rPr lang="en-US" sz="1800" dirty="0" smtClean="0"/>
              <a:t>muon direction </a:t>
            </a:r>
          </a:p>
          <a:p>
            <a:pPr lvl="2"/>
            <a:r>
              <a:rPr lang="en-US" sz="1600" dirty="0" smtClean="0"/>
              <a:t>Improves L1 momentum measurement for prompt muons and reduces trigger rate</a:t>
            </a:r>
            <a:endParaRPr lang="en-US" sz="1600" dirty="0"/>
          </a:p>
          <a:p>
            <a:pPr lvl="2"/>
            <a:r>
              <a:rPr lang="en-US" sz="1600" dirty="0" smtClean="0"/>
              <a:t>Enables triggering on displaced muons </a:t>
            </a:r>
          </a:p>
          <a:p>
            <a:pPr lvl="1"/>
            <a:r>
              <a:rPr lang="en-US" sz="1800" dirty="0" smtClean="0"/>
              <a:t>Additional </a:t>
            </a:r>
            <a:r>
              <a:rPr lang="en-US" sz="1800" dirty="0"/>
              <a:t>hits to recover lost CSC </a:t>
            </a:r>
            <a:r>
              <a:rPr lang="en-US" sz="1800" dirty="0" smtClean="0"/>
              <a:t>stubs</a:t>
            </a:r>
          </a:p>
          <a:p>
            <a:pPr lvl="1"/>
            <a:r>
              <a:rPr lang="en-US" sz="1800" dirty="0" smtClean="0"/>
              <a:t>Good spatial resolution can aid in matching L1 track trigger objects with L1 muons</a:t>
            </a:r>
            <a:r>
              <a:rPr lang="en-US" sz="1800" dirty="0"/>
              <a:t> </a:t>
            </a:r>
            <a:r>
              <a:rPr lang="en-US" sz="1800" dirty="0" smtClean="0"/>
              <a:t>and offline reconstruction</a:t>
            </a:r>
          </a:p>
        </p:txBody>
      </p:sp>
      <p:pic>
        <p:nvPicPr>
          <p:cNvPr id="6" name="Picture 5"/>
          <p:cNvPicPr>
            <a:picLocks noChangeAspect="1"/>
          </p:cNvPicPr>
          <p:nvPr/>
        </p:nvPicPr>
        <p:blipFill>
          <a:blip r:embed="rId2"/>
          <a:stretch>
            <a:fillRect/>
          </a:stretch>
        </p:blipFill>
        <p:spPr>
          <a:xfrm>
            <a:off x="457200" y="3864505"/>
            <a:ext cx="4684354" cy="2690803"/>
          </a:xfrm>
          <a:prstGeom prst="rect">
            <a:avLst/>
          </a:prstGeom>
        </p:spPr>
      </p:pic>
      <p:sp>
        <p:nvSpPr>
          <p:cNvPr id="8" name="Rectangle 7"/>
          <p:cNvSpPr/>
          <p:nvPr/>
        </p:nvSpPr>
        <p:spPr>
          <a:xfrm>
            <a:off x="3335059" y="5416516"/>
            <a:ext cx="246703" cy="755232"/>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3435567" y="5520277"/>
            <a:ext cx="0" cy="54700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endCxn id="8" idx="3"/>
          </p:cNvCxnSpPr>
          <p:nvPr/>
        </p:nvCxnSpPr>
        <p:spPr>
          <a:xfrm flipH="1">
            <a:off x="3581762" y="5416516"/>
            <a:ext cx="1559792" cy="37761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141554" y="4831740"/>
            <a:ext cx="3300904" cy="1169551"/>
          </a:xfrm>
          <a:prstGeom prst="rect">
            <a:avLst/>
          </a:prstGeom>
          <a:noFill/>
          <a:ln w="28575" cmpd="sng">
            <a:solidFill>
              <a:srgbClr val="FF0000"/>
            </a:solidFill>
          </a:ln>
        </p:spPr>
        <p:txBody>
          <a:bodyPr wrap="none" rtlCol="0">
            <a:spAutoFit/>
          </a:bodyPr>
          <a:lstStyle/>
          <a:p>
            <a:r>
              <a:rPr lang="en-US" sz="1400" dirty="0" smtClean="0">
                <a:solidFill>
                  <a:srgbClr val="FF0000"/>
                </a:solidFill>
              </a:rPr>
              <a:t>GE2/1:</a:t>
            </a:r>
          </a:p>
          <a:p>
            <a:pPr marL="174625" lvl="1" indent="-174625">
              <a:buFont typeface="Arial"/>
              <a:buChar char="•"/>
            </a:pPr>
            <a:r>
              <a:rPr lang="en-US" sz="1400" dirty="0" smtClean="0">
                <a:solidFill>
                  <a:srgbClr val="FF0000"/>
                </a:solidFill>
              </a:rPr>
              <a:t>20 degrees chambers</a:t>
            </a:r>
          </a:p>
          <a:p>
            <a:pPr marL="174625" lvl="1" indent="-174625">
              <a:buFont typeface="Arial"/>
              <a:buChar char="•"/>
            </a:pPr>
            <a:r>
              <a:rPr lang="en-US" sz="1400" dirty="0" smtClean="0">
                <a:solidFill>
                  <a:srgbClr val="FF0000"/>
                </a:solidFill>
              </a:rPr>
              <a:t>18 super chamber per disk (36 total)</a:t>
            </a:r>
          </a:p>
          <a:p>
            <a:pPr marL="174625" lvl="1" indent="-174625">
              <a:buFont typeface="Arial"/>
              <a:buChar char="•"/>
            </a:pPr>
            <a:r>
              <a:rPr lang="en-US" sz="1400" dirty="0" smtClean="0">
                <a:solidFill>
                  <a:srgbClr val="FF0000"/>
                </a:solidFill>
              </a:rPr>
              <a:t>2 chamber per station (super chamber)</a:t>
            </a:r>
          </a:p>
          <a:p>
            <a:pPr marL="174625" lvl="1" indent="-174625">
              <a:buFont typeface="Arial"/>
              <a:buChar char="•"/>
            </a:pPr>
            <a:r>
              <a:rPr lang="en-US" sz="1400" dirty="0" smtClean="0">
                <a:solidFill>
                  <a:srgbClr val="FF0000"/>
                </a:solidFill>
                <a:sym typeface="Wingdings"/>
              </a:rPr>
              <a:t> 2 extra hits</a:t>
            </a:r>
            <a:endParaRPr lang="en-US" sz="1400" dirty="0">
              <a:solidFill>
                <a:srgbClr val="FF0000"/>
              </a:solidFill>
            </a:endParaRPr>
          </a:p>
        </p:txBody>
      </p:sp>
    </p:spTree>
    <p:extLst>
      <p:ext uri="{BB962C8B-B14F-4D97-AF65-F5344CB8AC3E}">
        <p14:creationId xmlns:p14="http://schemas.microsoft.com/office/powerpoint/2010/main" val="306765395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9479" y="1983944"/>
            <a:ext cx="6510386" cy="4548693"/>
          </a:xfrm>
          <a:prstGeom prst="rect">
            <a:avLst/>
          </a:prstGeom>
        </p:spPr>
      </p:pic>
      <p:sp>
        <p:nvSpPr>
          <p:cNvPr id="5" name="Oval 4"/>
          <p:cNvSpPr/>
          <p:nvPr/>
        </p:nvSpPr>
        <p:spPr>
          <a:xfrm rot="19343163">
            <a:off x="3189446" y="2452273"/>
            <a:ext cx="2400446" cy="202777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Down Arrow 5"/>
          <p:cNvSpPr/>
          <p:nvPr/>
        </p:nvSpPr>
        <p:spPr>
          <a:xfrm rot="18288629">
            <a:off x="3744347" y="2573179"/>
            <a:ext cx="71145" cy="7338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2524210" y="2167247"/>
            <a:ext cx="1864613" cy="369332"/>
          </a:xfrm>
          <a:prstGeom prst="rect">
            <a:avLst/>
          </a:prstGeom>
          <a:noFill/>
        </p:spPr>
        <p:txBody>
          <a:bodyPr wrap="none" rtlCol="0">
            <a:spAutoFit/>
          </a:bodyPr>
          <a:lstStyle/>
          <a:p>
            <a:r>
              <a:rPr lang="en-GB" dirty="0" smtClean="0"/>
              <a:t>Detector overlaps</a:t>
            </a:r>
            <a:endParaRPr lang="en-GB" dirty="0"/>
          </a:p>
        </p:txBody>
      </p:sp>
      <p:sp>
        <p:nvSpPr>
          <p:cNvPr id="8" name="Title 1"/>
          <p:cNvSpPr>
            <a:spLocks noGrp="1"/>
          </p:cNvSpPr>
          <p:nvPr>
            <p:ph type="title"/>
          </p:nvPr>
        </p:nvSpPr>
        <p:spPr>
          <a:xfrm>
            <a:off x="427981" y="19854"/>
            <a:ext cx="7620000" cy="1143000"/>
          </a:xfrm>
        </p:spPr>
        <p:txBody>
          <a:bodyPr/>
          <a:lstStyle/>
          <a:p>
            <a:r>
              <a:rPr lang="en-US" sz="3200" dirty="0" smtClean="0"/>
              <a:t>ME0 chambers overlap</a:t>
            </a:r>
            <a:endParaRPr lang="en-US" sz="3200" dirty="0"/>
          </a:p>
        </p:txBody>
      </p:sp>
      <p:sp>
        <p:nvSpPr>
          <p:cNvPr id="9" name="TextBox 8"/>
          <p:cNvSpPr txBox="1"/>
          <p:nvPr/>
        </p:nvSpPr>
        <p:spPr>
          <a:xfrm>
            <a:off x="188132" y="1021735"/>
            <a:ext cx="8324842" cy="430887"/>
          </a:xfrm>
          <a:prstGeom prst="rect">
            <a:avLst/>
          </a:prstGeom>
          <a:noFill/>
        </p:spPr>
        <p:txBody>
          <a:bodyPr wrap="square" rtlCol="0">
            <a:spAutoFit/>
          </a:bodyPr>
          <a:lstStyle/>
          <a:p>
            <a:r>
              <a:rPr lang="en-US" sz="2200" dirty="0" smtClean="0"/>
              <a:t>The mechanical overlap between two adjacent stacks will about 6.5 cm </a:t>
            </a:r>
            <a:endParaRPr lang="en-US" sz="2200" dirty="0"/>
          </a:p>
        </p:txBody>
      </p:sp>
    </p:spTree>
    <p:extLst>
      <p:ext uri="{BB962C8B-B14F-4D97-AF65-F5344CB8AC3E}">
        <p14:creationId xmlns:p14="http://schemas.microsoft.com/office/powerpoint/2010/main" val="24261898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1811" y="1372912"/>
            <a:ext cx="5977387" cy="5011129"/>
          </a:xfrm>
          <a:prstGeom prst="rect">
            <a:avLst/>
          </a:prstGeom>
        </p:spPr>
      </p:pic>
      <p:sp>
        <p:nvSpPr>
          <p:cNvPr id="5" name="Oval 4"/>
          <p:cNvSpPr/>
          <p:nvPr/>
        </p:nvSpPr>
        <p:spPr>
          <a:xfrm>
            <a:off x="846117" y="2446066"/>
            <a:ext cx="2007219" cy="363410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3465704" y="950469"/>
            <a:ext cx="1954381" cy="369332"/>
          </a:xfrm>
          <a:prstGeom prst="rect">
            <a:avLst/>
          </a:prstGeom>
          <a:noFill/>
        </p:spPr>
        <p:txBody>
          <a:bodyPr wrap="none" rtlCol="0">
            <a:spAutoFit/>
          </a:bodyPr>
          <a:lstStyle/>
          <a:p>
            <a:r>
              <a:rPr lang="en-GB" dirty="0" smtClean="0"/>
              <a:t>Detectors overlaps</a:t>
            </a:r>
            <a:endParaRPr lang="en-GB" dirty="0"/>
          </a:p>
        </p:txBody>
      </p:sp>
      <p:sp>
        <p:nvSpPr>
          <p:cNvPr id="7" name="Down Arrow 6"/>
          <p:cNvSpPr/>
          <p:nvPr/>
        </p:nvSpPr>
        <p:spPr>
          <a:xfrm rot="1250965">
            <a:off x="2574584" y="1090804"/>
            <a:ext cx="86297" cy="2710523"/>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427981" y="19854"/>
            <a:ext cx="7620000" cy="1143000"/>
          </a:xfrm>
        </p:spPr>
        <p:txBody>
          <a:bodyPr/>
          <a:lstStyle/>
          <a:p>
            <a:r>
              <a:rPr lang="en-US" sz="3200" dirty="0" smtClean="0"/>
              <a:t>ME0 chambers overlap</a:t>
            </a:r>
            <a:endParaRPr lang="en-US" sz="3200" dirty="0"/>
          </a:p>
        </p:txBody>
      </p:sp>
    </p:spTree>
    <p:extLst>
      <p:ext uri="{BB962C8B-B14F-4D97-AF65-F5344CB8AC3E}">
        <p14:creationId xmlns:p14="http://schemas.microsoft.com/office/powerpoint/2010/main" val="3430444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57200" y="2138962"/>
            <a:ext cx="7620000" cy="2992110"/>
          </a:xfrm>
          <a:prstGeom prst="rect">
            <a:avLst/>
          </a:prstGeom>
        </p:spPr>
        <p:txBody>
          <a:bodyPr vert="horz" lIns="91440" tIns="45720" rIns="91440" bIns="45720" rtlCol="0">
            <a:normAutofit fontScale="925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Font typeface="Arial" pitchFamily="34" charset="0"/>
              <a:buNone/>
            </a:pPr>
            <a:r>
              <a:rPr lang="en-US" sz="2400" b="1" dirty="0" smtClean="0"/>
              <a:t>Mechanical Summary</a:t>
            </a:r>
          </a:p>
          <a:p>
            <a:pPr>
              <a:lnSpc>
                <a:spcPct val="140000"/>
              </a:lnSpc>
            </a:pPr>
            <a:r>
              <a:rPr lang="en-US" dirty="0" smtClean="0"/>
              <a:t>36   20 deg. Stacks == &gt; 18 per side </a:t>
            </a:r>
          </a:p>
          <a:p>
            <a:pPr>
              <a:lnSpc>
                <a:spcPct val="140000"/>
              </a:lnSpc>
            </a:pPr>
            <a:r>
              <a:rPr lang="en-US" dirty="0" smtClean="0"/>
              <a:t>216  Chambers == &gt; unique type</a:t>
            </a:r>
          </a:p>
          <a:p>
            <a:pPr>
              <a:lnSpc>
                <a:spcPct val="140000"/>
              </a:lnSpc>
            </a:pPr>
            <a:r>
              <a:rPr lang="en-US" dirty="0" smtClean="0"/>
              <a:t>Chamber size ~ 57 cm X 86 cm (</a:t>
            </a:r>
            <a:r>
              <a:rPr lang="en-US" b="1" dirty="0" smtClean="0">
                <a:solidFill>
                  <a:srgbClr val="A2002A"/>
                </a:solidFill>
              </a:rPr>
              <a:t>Smaller than GE1/1 short</a:t>
            </a:r>
            <a:r>
              <a:rPr lang="en-US" dirty="0" smtClean="0"/>
              <a:t>)</a:t>
            </a:r>
          </a:p>
          <a:p>
            <a:pPr>
              <a:lnSpc>
                <a:spcPct val="140000"/>
              </a:lnSpc>
            </a:pPr>
            <a:r>
              <a:rPr lang="en-US" dirty="0" smtClean="0"/>
              <a:t>648 Foils  == &gt; unique types</a:t>
            </a:r>
          </a:p>
          <a:p>
            <a:pPr>
              <a:lnSpc>
                <a:spcPct val="140000"/>
              </a:lnSpc>
            </a:pPr>
            <a:r>
              <a:rPr lang="en-US" dirty="0" smtClean="0"/>
              <a:t>48 Strips group per chambers </a:t>
            </a:r>
            <a:r>
              <a:rPr lang="en-US" b="1" dirty="0" smtClean="0">
                <a:solidFill>
                  <a:srgbClr val="008000"/>
                </a:solidFill>
              </a:rPr>
              <a:t>( channels density twice  GE1/1) </a:t>
            </a:r>
            <a:r>
              <a:rPr lang="en-US" dirty="0" smtClean="0"/>
              <a:t>to deal with the high rate and the necessary resolution performances</a:t>
            </a:r>
          </a:p>
          <a:p>
            <a:pPr>
              <a:lnSpc>
                <a:spcPct val="140000"/>
              </a:lnSpc>
            </a:pPr>
            <a:endParaRPr lang="en-US" dirty="0" smtClean="0"/>
          </a:p>
          <a:p>
            <a:endParaRPr lang="en-US" dirty="0" smtClean="0"/>
          </a:p>
          <a:p>
            <a:endParaRPr lang="en-US" dirty="0" smtClean="0"/>
          </a:p>
        </p:txBody>
      </p:sp>
      <p:sp>
        <p:nvSpPr>
          <p:cNvPr id="5" name="Title 1"/>
          <p:cNvSpPr txBox="1">
            <a:spLocks/>
          </p:cNvSpPr>
          <p:nvPr/>
        </p:nvSpPr>
        <p:spPr>
          <a:xfrm>
            <a:off x="609600" y="427038"/>
            <a:ext cx="76200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dirty="0" smtClean="0"/>
              <a:t>ME0 baseline option</a:t>
            </a:r>
            <a:endParaRPr lang="en-US" dirty="0"/>
          </a:p>
        </p:txBody>
      </p:sp>
    </p:spTree>
    <p:extLst>
      <p:ext uri="{BB962C8B-B14F-4D97-AF65-F5344CB8AC3E}">
        <p14:creationId xmlns:p14="http://schemas.microsoft.com/office/powerpoint/2010/main" val="16254059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rapezoid 33"/>
          <p:cNvSpPr/>
          <p:nvPr/>
        </p:nvSpPr>
        <p:spPr>
          <a:xfrm rot="10800000">
            <a:off x="4464554" y="2233335"/>
            <a:ext cx="3123435" cy="4101348"/>
          </a:xfrm>
          <a:prstGeom prst="trapezoid">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rapezoid 17"/>
          <p:cNvSpPr/>
          <p:nvPr/>
        </p:nvSpPr>
        <p:spPr>
          <a:xfrm rot="10800000">
            <a:off x="4671636" y="2405575"/>
            <a:ext cx="2679839" cy="3775368"/>
          </a:xfrm>
          <a:prstGeom prst="trapezoid">
            <a:avLst/>
          </a:prstGeom>
          <a:solidFill>
            <a:srgbClr val="5DDBE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3600" dirty="0"/>
              <a:t>Electronics components for the </a:t>
            </a:r>
            <a:r>
              <a:rPr lang="en-US" sz="3600" dirty="0" smtClean="0"/>
              <a:t>ME0 baseline options</a:t>
            </a:r>
            <a:endParaRPr lang="en-US" dirty="0"/>
          </a:p>
        </p:txBody>
      </p:sp>
      <p:cxnSp>
        <p:nvCxnSpPr>
          <p:cNvPr id="8" name="Straight Connector 7"/>
          <p:cNvCxnSpPr/>
          <p:nvPr/>
        </p:nvCxnSpPr>
        <p:spPr>
          <a:xfrm flipH="1">
            <a:off x="6469180" y="2407539"/>
            <a:ext cx="513125" cy="3773405"/>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5106015" y="2405575"/>
            <a:ext cx="443427" cy="3766554"/>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4990203" y="4243896"/>
            <a:ext cx="2031134"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5005881" y="4715852"/>
            <a:ext cx="1976424"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5195978" y="5223299"/>
            <a:ext cx="1612596"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290046" y="5721456"/>
            <a:ext cx="1487172"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342775" y="1428428"/>
            <a:ext cx="4121778" cy="5262980"/>
          </a:xfrm>
          <a:prstGeom prst="rect">
            <a:avLst/>
          </a:prstGeom>
        </p:spPr>
        <p:txBody>
          <a:bodyPr wrap="square">
            <a:spAutoFit/>
          </a:bodyPr>
          <a:lstStyle/>
          <a:p>
            <a:pPr marL="285750" indent="-285750">
              <a:buFont typeface="Arial"/>
              <a:buChar char="•"/>
            </a:pPr>
            <a:r>
              <a:rPr lang="en-US" sz="1600" dirty="0" smtClean="0"/>
              <a:t>RO board not yet finalized</a:t>
            </a:r>
          </a:p>
          <a:p>
            <a:pPr marL="285750" indent="-285750">
              <a:buFont typeface="Arial"/>
              <a:buChar char="•"/>
            </a:pPr>
            <a:endParaRPr lang="en-US" sz="1600" dirty="0"/>
          </a:p>
          <a:p>
            <a:pPr marL="285750" indent="-285750">
              <a:buFont typeface="Arial"/>
              <a:buChar char="•"/>
            </a:pPr>
            <a:r>
              <a:rPr lang="en-US" sz="1600" dirty="0" smtClean="0"/>
              <a:t>Possible option 6phi partitions x 8 partitions (48 group of 128 strip =&gt; ~0.5 </a:t>
            </a:r>
            <a:r>
              <a:rPr lang="en-US" sz="1600" dirty="0" err="1" smtClean="0"/>
              <a:t>mrad</a:t>
            </a:r>
            <a:r>
              <a:rPr lang="en-US" sz="1600" dirty="0" smtClean="0"/>
              <a:t> )</a:t>
            </a:r>
          </a:p>
          <a:p>
            <a:pPr marL="285750" indent="-285750">
              <a:buFont typeface="Arial"/>
              <a:buChar char="•"/>
            </a:pPr>
            <a:endParaRPr lang="en-US" sz="1600" dirty="0"/>
          </a:p>
          <a:p>
            <a:pPr marL="285750" indent="-285750">
              <a:buFont typeface="Arial"/>
              <a:buChar char="•"/>
            </a:pPr>
            <a:r>
              <a:rPr lang="en-US" sz="1600" dirty="0" smtClean="0"/>
              <a:t>Challenging to fit 48 hybrids in such a small space (also reduced by the chimney )</a:t>
            </a:r>
          </a:p>
          <a:p>
            <a:pPr marL="285750" indent="-285750">
              <a:buFont typeface="Arial"/>
              <a:buChar char="•"/>
            </a:pPr>
            <a:endParaRPr lang="en-US" sz="1600" dirty="0" smtClean="0"/>
          </a:p>
          <a:p>
            <a:pPr marL="285750" indent="-285750">
              <a:buFont typeface="Arial"/>
              <a:buChar char="•"/>
            </a:pPr>
            <a:r>
              <a:rPr lang="en-US" sz="1600" dirty="0" smtClean="0"/>
              <a:t>10368 Front-End chips (VFAT) (48 x 6 x 36)</a:t>
            </a:r>
          </a:p>
          <a:p>
            <a:pPr marL="285750" indent="-285750">
              <a:buFont typeface="Arial"/>
              <a:buChar char="•"/>
            </a:pPr>
            <a:endParaRPr lang="en-US" sz="1600" dirty="0" smtClean="0"/>
          </a:p>
          <a:p>
            <a:pPr marL="285750" indent="-285750">
              <a:buFont typeface="Arial"/>
              <a:buChar char="•"/>
            </a:pPr>
            <a:r>
              <a:rPr lang="en-US" sz="1600" dirty="0" smtClean="0"/>
              <a:t>432 opto</a:t>
            </a:r>
            <a:r>
              <a:rPr lang="en-US" sz="1600" dirty="0"/>
              <a:t>-hybrid </a:t>
            </a:r>
            <a:r>
              <a:rPr lang="en-US" sz="1600" dirty="0" smtClean="0"/>
              <a:t> with  24 VFAT input (2 per chamber or OH need  to be completely redesigned)</a:t>
            </a:r>
          </a:p>
          <a:p>
            <a:endParaRPr lang="en-US" sz="1600" dirty="0" smtClean="0"/>
          </a:p>
          <a:p>
            <a:pPr marL="285750" indent="-285750">
              <a:buFont typeface="Arial"/>
              <a:buChar char="•"/>
            </a:pPr>
            <a:r>
              <a:rPr lang="en-US" sz="1600" dirty="0" smtClean="0"/>
              <a:t>Opto-hybrids “outside” the chamber, to be defined the available space for the OH</a:t>
            </a:r>
          </a:p>
          <a:p>
            <a:endParaRPr lang="en-US" sz="1600" dirty="0"/>
          </a:p>
          <a:p>
            <a:pPr marL="285750" indent="-285750">
              <a:buFont typeface="Arial"/>
              <a:buChar char="•"/>
            </a:pPr>
            <a:r>
              <a:rPr lang="en-US" sz="1600" dirty="0" smtClean="0"/>
              <a:t>1 per chamber, 6 GEB per stacks</a:t>
            </a:r>
          </a:p>
          <a:p>
            <a:endParaRPr lang="en-US" sz="1600" dirty="0"/>
          </a:p>
          <a:p>
            <a:pPr marL="285750" indent="-285750">
              <a:buFont typeface="Arial"/>
              <a:buChar char="•"/>
            </a:pPr>
            <a:r>
              <a:rPr lang="en-US" sz="1600" dirty="0" smtClean="0"/>
              <a:t>216 GEB in total for the ME0 project </a:t>
            </a:r>
          </a:p>
          <a:p>
            <a:pPr marL="285750" indent="-285750">
              <a:buFont typeface="Arial"/>
              <a:buChar char="•"/>
            </a:pPr>
            <a:endParaRPr lang="en-US" sz="1600" dirty="0"/>
          </a:p>
        </p:txBody>
      </p:sp>
      <p:sp>
        <p:nvSpPr>
          <p:cNvPr id="23" name="TextBox 22"/>
          <p:cNvSpPr txBox="1"/>
          <p:nvPr/>
        </p:nvSpPr>
        <p:spPr>
          <a:xfrm>
            <a:off x="7351475" y="3874564"/>
            <a:ext cx="954107" cy="923330"/>
          </a:xfrm>
          <a:prstGeom prst="rect">
            <a:avLst/>
          </a:prstGeom>
          <a:noFill/>
        </p:spPr>
        <p:txBody>
          <a:bodyPr wrap="none" rtlCol="0">
            <a:spAutoFit/>
          </a:bodyPr>
          <a:lstStyle/>
          <a:p>
            <a:r>
              <a:rPr lang="en-US" dirty="0" smtClean="0"/>
              <a:t>48 VFAT</a:t>
            </a:r>
          </a:p>
          <a:p>
            <a:endParaRPr lang="en-US" dirty="0" smtClean="0"/>
          </a:p>
          <a:p>
            <a:r>
              <a:rPr lang="en-US" dirty="0" smtClean="0"/>
              <a:t>1 GEB</a:t>
            </a:r>
            <a:endParaRPr lang="en-US" dirty="0"/>
          </a:p>
        </p:txBody>
      </p:sp>
      <p:cxnSp>
        <p:nvCxnSpPr>
          <p:cNvPr id="32" name="Straight Connector 31"/>
          <p:cNvCxnSpPr/>
          <p:nvPr/>
        </p:nvCxnSpPr>
        <p:spPr>
          <a:xfrm flipV="1">
            <a:off x="4924532" y="3696069"/>
            <a:ext cx="2254148" cy="14432"/>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V="1">
            <a:off x="4767189" y="3249585"/>
            <a:ext cx="2411491" cy="14432"/>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4746122" y="2804901"/>
            <a:ext cx="2605353"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52" name="Rectangle 51"/>
          <p:cNvSpPr/>
          <p:nvPr/>
        </p:nvSpPr>
        <p:spPr>
          <a:xfrm>
            <a:off x="5426853" y="1386929"/>
            <a:ext cx="1119158" cy="511788"/>
          </a:xfrm>
          <a:prstGeom prst="rect">
            <a:avLst/>
          </a:prstGeom>
          <a:solidFill>
            <a:srgbClr val="D900F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3" name="Straight Arrow Connector 52"/>
          <p:cNvCxnSpPr/>
          <p:nvPr/>
        </p:nvCxnSpPr>
        <p:spPr>
          <a:xfrm flipH="1">
            <a:off x="6867282" y="1755715"/>
            <a:ext cx="1209918"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4" name="Rectangle 53"/>
          <p:cNvSpPr/>
          <p:nvPr/>
        </p:nvSpPr>
        <p:spPr>
          <a:xfrm>
            <a:off x="6943818" y="1245821"/>
            <a:ext cx="1844173" cy="523220"/>
          </a:xfrm>
          <a:prstGeom prst="rect">
            <a:avLst/>
          </a:prstGeom>
        </p:spPr>
        <p:txBody>
          <a:bodyPr wrap="square">
            <a:spAutoFit/>
          </a:bodyPr>
          <a:lstStyle/>
          <a:p>
            <a:r>
              <a:rPr lang="en-US" sz="1400" dirty="0" smtClean="0"/>
              <a:t>Two opto</a:t>
            </a:r>
            <a:r>
              <a:rPr lang="en-US" sz="1400" dirty="0"/>
              <a:t>-hybrid </a:t>
            </a:r>
            <a:r>
              <a:rPr lang="en-US" sz="1400" dirty="0" smtClean="0"/>
              <a:t>x chamber</a:t>
            </a:r>
            <a:endParaRPr lang="en-US" sz="1400" dirty="0"/>
          </a:p>
        </p:txBody>
      </p:sp>
      <p:sp>
        <p:nvSpPr>
          <p:cNvPr id="24" name="Rectangle 23"/>
          <p:cNvSpPr/>
          <p:nvPr/>
        </p:nvSpPr>
        <p:spPr>
          <a:xfrm>
            <a:off x="5689416" y="1242249"/>
            <a:ext cx="1119158" cy="511788"/>
          </a:xfrm>
          <a:prstGeom prst="rect">
            <a:avLst/>
          </a:prstGeom>
          <a:solidFill>
            <a:srgbClr val="D900F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5998726" y="2405575"/>
            <a:ext cx="0" cy="3775368"/>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H="1">
            <a:off x="6235507" y="2407539"/>
            <a:ext cx="233673" cy="3773405"/>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5549442" y="2407539"/>
            <a:ext cx="241100" cy="3773405"/>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015029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Synergies with other </a:t>
            </a:r>
            <a:r>
              <a:rPr lang="en-US" dirty="0" smtClean="0"/>
              <a:t>projects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Baseline detector for the ME0 chambers, (</a:t>
            </a:r>
            <a:r>
              <a:rPr lang="en-US" dirty="0"/>
              <a:t> </a:t>
            </a:r>
            <a:r>
              <a:rPr lang="en-US" dirty="0" smtClean="0"/>
              <a:t>with the layouts presented here), share several aspect with the ongoing GE1/1 project.</a:t>
            </a:r>
          </a:p>
          <a:p>
            <a:endParaRPr lang="en-US" dirty="0"/>
          </a:p>
          <a:p>
            <a:r>
              <a:rPr lang="en-US" b="1" dirty="0" smtClean="0">
                <a:solidFill>
                  <a:srgbClr val="008000"/>
                </a:solidFill>
              </a:rPr>
              <a:t>No different materials </a:t>
            </a:r>
            <a:r>
              <a:rPr lang="en-US" dirty="0" smtClean="0"/>
              <a:t>are expected to be used to build the ME0 </a:t>
            </a:r>
            <a:r>
              <a:rPr lang="en-US" b="1" dirty="0" err="1" smtClean="0">
                <a:solidFill>
                  <a:srgbClr val="008000"/>
                </a:solidFill>
              </a:rPr>
              <a:t>w.r.t</a:t>
            </a:r>
            <a:r>
              <a:rPr lang="en-US" b="1" dirty="0" smtClean="0">
                <a:solidFill>
                  <a:srgbClr val="008000"/>
                </a:solidFill>
              </a:rPr>
              <a:t>. the GE1/1</a:t>
            </a:r>
          </a:p>
          <a:p>
            <a:endParaRPr lang="en-US" dirty="0"/>
          </a:p>
          <a:p>
            <a:r>
              <a:rPr lang="en-US" dirty="0" smtClean="0"/>
              <a:t>Chambers will have dimensions </a:t>
            </a:r>
            <a:r>
              <a:rPr lang="en-US" b="1" dirty="0" smtClean="0">
                <a:solidFill>
                  <a:srgbClr val="008000"/>
                </a:solidFill>
              </a:rPr>
              <a:t>comparable with the GE1/1 </a:t>
            </a:r>
            <a:r>
              <a:rPr lang="en-US" dirty="0" smtClean="0"/>
              <a:t>short chambers == &gt; tooling and setups prepared for the GE1/1 can be mostly re-used.</a:t>
            </a:r>
          </a:p>
          <a:p>
            <a:endParaRPr lang="en-US" dirty="0"/>
          </a:p>
          <a:p>
            <a:r>
              <a:rPr lang="en-US" dirty="0" smtClean="0"/>
              <a:t>The new </a:t>
            </a:r>
            <a:r>
              <a:rPr lang="en-US" b="1" dirty="0" smtClean="0">
                <a:solidFill>
                  <a:srgbClr val="008000"/>
                </a:solidFill>
              </a:rPr>
              <a:t>CMS GEM clean room</a:t>
            </a:r>
            <a:r>
              <a:rPr lang="en-US" dirty="0" smtClean="0"/>
              <a:t>, in preparation in bd. 904 (</a:t>
            </a:r>
            <a:r>
              <a:rPr lang="en-US" dirty="0" err="1" smtClean="0"/>
              <a:t>Prevessin</a:t>
            </a:r>
            <a:r>
              <a:rPr lang="en-US" dirty="0" smtClean="0"/>
              <a:t>) will be large enough to </a:t>
            </a:r>
            <a:r>
              <a:rPr lang="en-US" b="1" dirty="0" smtClean="0">
                <a:solidFill>
                  <a:srgbClr val="008000"/>
                </a:solidFill>
              </a:rPr>
              <a:t>host the production of the ME0 chambers</a:t>
            </a:r>
            <a:r>
              <a:rPr lang="en-US" dirty="0" smtClean="0"/>
              <a:t>, </a:t>
            </a:r>
          </a:p>
          <a:p>
            <a:endParaRPr lang="en-US" dirty="0"/>
          </a:p>
          <a:p>
            <a:r>
              <a:rPr lang="en-US" dirty="0" smtClean="0"/>
              <a:t>Electronics developed for the GE1/1  can be</a:t>
            </a:r>
            <a:r>
              <a:rPr lang="en-US" b="1" dirty="0" smtClean="0">
                <a:solidFill>
                  <a:srgbClr val="008000"/>
                </a:solidFill>
              </a:rPr>
              <a:t> adapted to the ME0 chambers</a:t>
            </a:r>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273138320"/>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Synergies with other </a:t>
            </a:r>
            <a:r>
              <a:rPr lang="en-US" dirty="0" smtClean="0"/>
              <a:t>projects</a:t>
            </a:r>
            <a:endParaRPr lang="en-US" dirty="0"/>
          </a:p>
        </p:txBody>
      </p:sp>
      <p:sp>
        <p:nvSpPr>
          <p:cNvPr id="4" name="Content Placeholder 2"/>
          <p:cNvSpPr>
            <a:spLocks noGrp="1"/>
          </p:cNvSpPr>
          <p:nvPr>
            <p:ph idx="1"/>
          </p:nvPr>
        </p:nvSpPr>
        <p:spPr>
          <a:xfrm>
            <a:off x="457200" y="1600200"/>
            <a:ext cx="7620000" cy="4800600"/>
          </a:xfrm>
        </p:spPr>
        <p:txBody>
          <a:bodyPr>
            <a:normAutofit/>
          </a:bodyPr>
          <a:lstStyle/>
          <a:p>
            <a:pPr marL="114300" indent="0">
              <a:buNone/>
            </a:pPr>
            <a:r>
              <a:rPr lang="en-US" dirty="0" smtClean="0"/>
              <a:t>The triple GEM detectors, the baseline option chosen for the ME0 modules, is the same technology used by GE1/1 this mean:</a:t>
            </a:r>
          </a:p>
          <a:p>
            <a:pPr lvl="1"/>
            <a:r>
              <a:rPr lang="en-US" b="1" dirty="0" smtClean="0">
                <a:solidFill>
                  <a:srgbClr val="008000"/>
                </a:solidFill>
              </a:rPr>
              <a:t>Tooling and setup</a:t>
            </a:r>
            <a:r>
              <a:rPr lang="en-US" dirty="0" smtClean="0"/>
              <a:t>, (some of them quite expensive: X-ray, copper boxes, cosmic ray stand, …) prepared </a:t>
            </a:r>
            <a:r>
              <a:rPr lang="en-US" b="1" dirty="0" smtClean="0">
                <a:solidFill>
                  <a:srgbClr val="008000"/>
                </a:solidFill>
              </a:rPr>
              <a:t>for the GE1/1 </a:t>
            </a:r>
            <a:r>
              <a:rPr lang="en-US" dirty="0" smtClean="0"/>
              <a:t>production </a:t>
            </a:r>
            <a:r>
              <a:rPr lang="en-US" b="1" dirty="0" smtClean="0">
                <a:solidFill>
                  <a:srgbClr val="008000"/>
                </a:solidFill>
              </a:rPr>
              <a:t>can be reused for the ME0 </a:t>
            </a:r>
            <a:r>
              <a:rPr lang="en-US" dirty="0" smtClean="0"/>
              <a:t>production and tests.</a:t>
            </a:r>
          </a:p>
          <a:p>
            <a:pPr lvl="1"/>
            <a:r>
              <a:rPr lang="en-US" b="1" dirty="0" smtClean="0">
                <a:solidFill>
                  <a:srgbClr val="008000"/>
                </a:solidFill>
              </a:rPr>
              <a:t>Crew </a:t>
            </a:r>
            <a:r>
              <a:rPr lang="en-US" dirty="0" smtClean="0"/>
              <a:t>trained for the production and test of the </a:t>
            </a:r>
            <a:r>
              <a:rPr lang="en-US" b="1" dirty="0" smtClean="0">
                <a:solidFill>
                  <a:srgbClr val="008000"/>
                </a:solidFill>
              </a:rPr>
              <a:t>GE1/1 can easily move to the production and test of the ME0 </a:t>
            </a:r>
            <a:r>
              <a:rPr lang="en-US" dirty="0" smtClean="0"/>
              <a:t>baseline option.</a:t>
            </a:r>
          </a:p>
          <a:p>
            <a:pPr lvl="1"/>
            <a:r>
              <a:rPr lang="en-US" b="1" dirty="0" smtClean="0">
                <a:solidFill>
                  <a:srgbClr val="008000"/>
                </a:solidFill>
              </a:rPr>
              <a:t>Production sites </a:t>
            </a:r>
            <a:r>
              <a:rPr lang="en-US" dirty="0" smtClean="0"/>
              <a:t>“certified” for the production of GE1/1 chambers </a:t>
            </a:r>
            <a:r>
              <a:rPr lang="en-US" b="1" dirty="0" smtClean="0">
                <a:solidFill>
                  <a:srgbClr val="008000"/>
                </a:solidFill>
              </a:rPr>
              <a:t>don’t need to be certified again</a:t>
            </a:r>
          </a:p>
          <a:p>
            <a:pPr lvl="1"/>
            <a:r>
              <a:rPr lang="en-US" dirty="0" smtClean="0"/>
              <a:t>Production of ME0 modules can be seen </a:t>
            </a:r>
            <a:r>
              <a:rPr lang="en-US" b="1" dirty="0" smtClean="0">
                <a:solidFill>
                  <a:srgbClr val="FF0000"/>
                </a:solidFill>
              </a:rPr>
              <a:t>as</a:t>
            </a:r>
            <a:r>
              <a:rPr lang="en-US" dirty="0" smtClean="0">
                <a:solidFill>
                  <a:srgbClr val="FF0000"/>
                </a:solidFill>
              </a:rPr>
              <a:t> </a:t>
            </a:r>
            <a:r>
              <a:rPr lang="en-US" b="1" dirty="0">
                <a:solidFill>
                  <a:srgbClr val="FF0000"/>
                </a:solidFill>
              </a:rPr>
              <a:t>continuation</a:t>
            </a:r>
            <a:r>
              <a:rPr lang="en-US" b="1" dirty="0" smtClean="0">
                <a:solidFill>
                  <a:srgbClr val="FF0000"/>
                </a:solidFill>
              </a:rPr>
              <a:t> of the GE1/1 and GE2/1 chambers</a:t>
            </a:r>
          </a:p>
          <a:p>
            <a:endParaRPr lang="en-US" dirty="0"/>
          </a:p>
        </p:txBody>
      </p:sp>
    </p:spTree>
    <p:extLst>
      <p:ext uri="{BB962C8B-B14F-4D97-AF65-F5344CB8AC3E}">
        <p14:creationId xmlns:p14="http://schemas.microsoft.com/office/powerpoint/2010/main" val="1462541574"/>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R&amp;D ongoing activity (B2B)</a:t>
            </a:r>
            <a:endParaRPr lang="en-US" dirty="0"/>
          </a:p>
        </p:txBody>
      </p:sp>
      <p:sp>
        <p:nvSpPr>
          <p:cNvPr id="6" name="Content Placeholder 2"/>
          <p:cNvSpPr>
            <a:spLocks noGrp="1"/>
          </p:cNvSpPr>
          <p:nvPr>
            <p:ph idx="1"/>
          </p:nvPr>
        </p:nvSpPr>
        <p:spPr>
          <a:xfrm>
            <a:off x="457200" y="1695463"/>
            <a:ext cx="4092867" cy="1774991"/>
          </a:xfrm>
        </p:spPr>
        <p:txBody>
          <a:bodyPr>
            <a:normAutofit fontScale="77500" lnSpcReduction="20000"/>
          </a:bodyPr>
          <a:lstStyle/>
          <a:p>
            <a:r>
              <a:rPr lang="it-IT" sz="2100" dirty="0" smtClean="0">
                <a:solidFill>
                  <a:schemeClr val="tx1"/>
                </a:solidFill>
              </a:rPr>
              <a:t>The detector </a:t>
            </a:r>
            <a:r>
              <a:rPr lang="it-IT" sz="2100" dirty="0" err="1" smtClean="0">
                <a:solidFill>
                  <a:schemeClr val="tx1"/>
                </a:solidFill>
              </a:rPr>
              <a:t>is</a:t>
            </a:r>
            <a:r>
              <a:rPr lang="it-IT" sz="2100" dirty="0" smtClean="0">
                <a:solidFill>
                  <a:schemeClr val="tx1"/>
                </a:solidFill>
              </a:rPr>
              <a:t> </a:t>
            </a:r>
            <a:r>
              <a:rPr lang="it-IT" sz="2100" dirty="0" err="1" smtClean="0">
                <a:solidFill>
                  <a:schemeClr val="tx1"/>
                </a:solidFill>
              </a:rPr>
              <a:t>composed</a:t>
            </a:r>
            <a:r>
              <a:rPr lang="it-IT" sz="2100" dirty="0" smtClean="0">
                <a:solidFill>
                  <a:schemeClr val="tx1"/>
                </a:solidFill>
              </a:rPr>
              <a:t> of </a:t>
            </a:r>
            <a:r>
              <a:rPr lang="it-IT" sz="2100" b="1" dirty="0" err="1" smtClean="0">
                <a:solidFill>
                  <a:srgbClr val="FF0000"/>
                </a:solidFill>
              </a:rPr>
              <a:t>two</a:t>
            </a:r>
            <a:r>
              <a:rPr lang="it-IT" sz="2100" b="1" dirty="0" smtClean="0">
                <a:solidFill>
                  <a:srgbClr val="FF0000"/>
                </a:solidFill>
              </a:rPr>
              <a:t> </a:t>
            </a:r>
            <a:r>
              <a:rPr lang="it-IT" sz="2100" b="1" dirty="0" err="1" smtClean="0">
                <a:solidFill>
                  <a:srgbClr val="FF0000"/>
                </a:solidFill>
              </a:rPr>
              <a:t>stacked</a:t>
            </a:r>
            <a:r>
              <a:rPr lang="it-IT" sz="2100" b="1" dirty="0" smtClean="0">
                <a:solidFill>
                  <a:srgbClr val="FF0000"/>
                </a:solidFill>
              </a:rPr>
              <a:t> triple-GEM detectors</a:t>
            </a:r>
            <a:r>
              <a:rPr lang="it-IT" sz="2100" dirty="0" smtClean="0">
                <a:solidFill>
                  <a:schemeClr val="tx1"/>
                </a:solidFill>
              </a:rPr>
              <a:t>, </a:t>
            </a:r>
            <a:r>
              <a:rPr lang="it-IT" sz="2100" dirty="0" err="1" smtClean="0">
                <a:solidFill>
                  <a:schemeClr val="tx1"/>
                </a:solidFill>
              </a:rPr>
              <a:t>each</a:t>
            </a:r>
            <a:r>
              <a:rPr lang="it-IT" sz="2100" dirty="0" smtClean="0">
                <a:solidFill>
                  <a:schemeClr val="tx1"/>
                </a:solidFill>
              </a:rPr>
              <a:t> </a:t>
            </a:r>
            <a:r>
              <a:rPr lang="it-IT" sz="2100" dirty="0" err="1" smtClean="0">
                <a:solidFill>
                  <a:schemeClr val="tx1"/>
                </a:solidFill>
              </a:rPr>
              <a:t>one</a:t>
            </a:r>
            <a:r>
              <a:rPr lang="it-IT" sz="2100" dirty="0" smtClean="0">
                <a:solidFill>
                  <a:schemeClr val="tx1"/>
                </a:solidFill>
              </a:rPr>
              <a:t> with </a:t>
            </a:r>
            <a:r>
              <a:rPr lang="it-IT" sz="2100" dirty="0" err="1" smtClean="0">
                <a:solidFill>
                  <a:schemeClr val="tx1"/>
                </a:solidFill>
              </a:rPr>
              <a:t>parallel</a:t>
            </a:r>
            <a:r>
              <a:rPr lang="it-IT" sz="2100" dirty="0" smtClean="0">
                <a:solidFill>
                  <a:schemeClr val="tx1"/>
                </a:solidFill>
              </a:rPr>
              <a:t> </a:t>
            </a:r>
            <a:r>
              <a:rPr lang="it-IT" sz="2100" dirty="0" err="1" smtClean="0">
                <a:solidFill>
                  <a:schemeClr val="tx1"/>
                </a:solidFill>
              </a:rPr>
              <a:t>readout</a:t>
            </a:r>
            <a:r>
              <a:rPr lang="it-IT" sz="2100" dirty="0" smtClean="0">
                <a:solidFill>
                  <a:schemeClr val="tx1"/>
                </a:solidFill>
              </a:rPr>
              <a:t> </a:t>
            </a:r>
            <a:r>
              <a:rPr lang="it-IT" sz="2100" dirty="0" err="1" smtClean="0">
                <a:solidFill>
                  <a:schemeClr val="tx1"/>
                </a:solidFill>
              </a:rPr>
              <a:t>strips</a:t>
            </a:r>
            <a:endParaRPr lang="it-IT" sz="2100" dirty="0" smtClean="0">
              <a:solidFill>
                <a:schemeClr val="tx1"/>
              </a:solidFill>
            </a:endParaRPr>
          </a:p>
          <a:p>
            <a:pPr lvl="1">
              <a:buClrTx/>
            </a:pPr>
            <a:r>
              <a:rPr lang="it-IT" sz="2100" dirty="0" err="1" smtClean="0">
                <a:solidFill>
                  <a:schemeClr val="tx1"/>
                </a:solidFill>
              </a:rPr>
              <a:t>One</a:t>
            </a:r>
            <a:r>
              <a:rPr lang="it-IT" sz="2100" dirty="0" smtClean="0">
                <a:solidFill>
                  <a:schemeClr val="tx1"/>
                </a:solidFill>
              </a:rPr>
              <a:t> GEM </a:t>
            </a:r>
            <a:r>
              <a:rPr lang="it-IT" sz="2100" dirty="0" err="1" smtClean="0">
                <a:solidFill>
                  <a:schemeClr val="tx1"/>
                </a:solidFill>
              </a:rPr>
              <a:t>has</a:t>
            </a:r>
            <a:r>
              <a:rPr lang="it-IT" sz="2100" dirty="0" smtClean="0">
                <a:solidFill>
                  <a:schemeClr val="tx1"/>
                </a:solidFill>
              </a:rPr>
              <a:t> 256 </a:t>
            </a:r>
            <a:r>
              <a:rPr lang="it-IT" sz="2100" dirty="0" err="1" smtClean="0">
                <a:solidFill>
                  <a:schemeClr val="tx1"/>
                </a:solidFill>
              </a:rPr>
              <a:t>strips</a:t>
            </a:r>
            <a:r>
              <a:rPr lang="it-IT" sz="2100" dirty="0" smtClean="0">
                <a:solidFill>
                  <a:schemeClr val="tx1"/>
                </a:solidFill>
              </a:rPr>
              <a:t> in the x – </a:t>
            </a:r>
            <a:r>
              <a:rPr lang="it-IT" sz="2100" dirty="0" err="1" smtClean="0">
                <a:solidFill>
                  <a:schemeClr val="tx1"/>
                </a:solidFill>
              </a:rPr>
              <a:t>axis</a:t>
            </a:r>
            <a:endParaRPr lang="it-IT" sz="2100" dirty="0" smtClean="0">
              <a:solidFill>
                <a:schemeClr val="tx1"/>
              </a:solidFill>
            </a:endParaRPr>
          </a:p>
          <a:p>
            <a:pPr lvl="1">
              <a:buClrTx/>
            </a:pPr>
            <a:r>
              <a:rPr lang="it-IT" sz="2100" dirty="0" err="1" smtClean="0">
                <a:solidFill>
                  <a:schemeClr val="tx1"/>
                </a:solidFill>
              </a:rPr>
              <a:t>One</a:t>
            </a:r>
            <a:r>
              <a:rPr lang="it-IT" sz="2100" dirty="0" smtClean="0">
                <a:solidFill>
                  <a:schemeClr val="tx1"/>
                </a:solidFill>
              </a:rPr>
              <a:t> GEM </a:t>
            </a:r>
            <a:r>
              <a:rPr lang="it-IT" sz="2100" dirty="0" err="1" smtClean="0">
                <a:solidFill>
                  <a:schemeClr val="tx1"/>
                </a:solidFill>
              </a:rPr>
              <a:t>has</a:t>
            </a:r>
            <a:r>
              <a:rPr lang="it-IT" sz="2100" dirty="0" smtClean="0">
                <a:solidFill>
                  <a:schemeClr val="tx1"/>
                </a:solidFill>
              </a:rPr>
              <a:t> 256 </a:t>
            </a:r>
            <a:r>
              <a:rPr lang="it-IT" sz="2100" dirty="0" err="1" smtClean="0">
                <a:solidFill>
                  <a:schemeClr val="tx1"/>
                </a:solidFill>
              </a:rPr>
              <a:t>strips</a:t>
            </a:r>
            <a:r>
              <a:rPr lang="it-IT" sz="2100" dirty="0" smtClean="0">
                <a:solidFill>
                  <a:schemeClr val="tx1"/>
                </a:solidFill>
              </a:rPr>
              <a:t> in the y – </a:t>
            </a:r>
            <a:r>
              <a:rPr lang="it-IT" sz="2100" dirty="0" err="1" smtClean="0">
                <a:solidFill>
                  <a:schemeClr val="tx1"/>
                </a:solidFill>
              </a:rPr>
              <a:t>axis</a:t>
            </a:r>
            <a:endParaRPr lang="it-IT" sz="2100" dirty="0" smtClean="0">
              <a:solidFill>
                <a:schemeClr val="tx1"/>
              </a:solidFill>
            </a:endParaRPr>
          </a:p>
          <a:p>
            <a:pPr lvl="1">
              <a:buClrTx/>
            </a:pPr>
            <a:endParaRPr lang="it-IT" sz="2100" dirty="0" smtClean="0">
              <a:solidFill>
                <a:schemeClr val="tx1"/>
              </a:solidFill>
            </a:endParaRPr>
          </a:p>
          <a:p>
            <a:pPr marL="0">
              <a:buClrTx/>
              <a:buNone/>
            </a:pPr>
            <a:r>
              <a:rPr lang="it-IT" sz="2100" dirty="0" smtClean="0">
                <a:solidFill>
                  <a:schemeClr val="tx1"/>
                </a:solidFill>
              </a:rPr>
              <a:t>A single HV </a:t>
            </a:r>
            <a:r>
              <a:rPr lang="it-IT" sz="2100" dirty="0" err="1" smtClean="0">
                <a:solidFill>
                  <a:schemeClr val="tx1"/>
                </a:solidFill>
              </a:rPr>
              <a:t>supply</a:t>
            </a:r>
            <a:r>
              <a:rPr lang="it-IT" sz="2100" dirty="0" smtClean="0">
                <a:solidFill>
                  <a:schemeClr val="tx1"/>
                </a:solidFill>
              </a:rPr>
              <a:t> </a:t>
            </a:r>
            <a:r>
              <a:rPr lang="it-IT" sz="2100" dirty="0" err="1" smtClean="0">
                <a:solidFill>
                  <a:schemeClr val="tx1"/>
                </a:solidFill>
              </a:rPr>
              <a:t>powers</a:t>
            </a:r>
            <a:r>
              <a:rPr lang="it-IT" sz="2100" dirty="0" smtClean="0">
                <a:solidFill>
                  <a:schemeClr val="tx1"/>
                </a:solidFill>
              </a:rPr>
              <a:t> </a:t>
            </a:r>
            <a:r>
              <a:rPr lang="it-IT" sz="2100" dirty="0" err="1" smtClean="0">
                <a:solidFill>
                  <a:schemeClr val="tx1"/>
                </a:solidFill>
              </a:rPr>
              <a:t>both</a:t>
            </a:r>
            <a:r>
              <a:rPr lang="it-IT" sz="2100" dirty="0" smtClean="0">
                <a:solidFill>
                  <a:schemeClr val="tx1"/>
                </a:solidFill>
              </a:rPr>
              <a:t> the triple-GEM</a:t>
            </a: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34122" y="1417637"/>
            <a:ext cx="3472001" cy="3763670"/>
          </a:xfrm>
          <a:prstGeom prst="rect">
            <a:avLst/>
          </a:prstGeom>
          <a:ln w="19050">
            <a:solidFill>
              <a:schemeClr val="tx2"/>
            </a:solidFill>
          </a:ln>
        </p:spPr>
      </p:pic>
      <p:grpSp>
        <p:nvGrpSpPr>
          <p:cNvPr id="8" name="Group 7"/>
          <p:cNvGrpSpPr/>
          <p:nvPr/>
        </p:nvGrpSpPr>
        <p:grpSpPr>
          <a:xfrm>
            <a:off x="484094" y="3730805"/>
            <a:ext cx="4423572" cy="2876898"/>
            <a:chOff x="653141" y="3135086"/>
            <a:chExt cx="5834746" cy="3324699"/>
          </a:xfrm>
        </p:grpSpPr>
        <p:sp>
          <p:nvSpPr>
            <p:cNvPr id="9" name="Rectangle 8"/>
            <p:cNvSpPr/>
            <p:nvPr/>
          </p:nvSpPr>
          <p:spPr>
            <a:xfrm>
              <a:off x="653141" y="3135086"/>
              <a:ext cx="5834746" cy="332469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0" name="Group 9"/>
            <p:cNvGrpSpPr/>
            <p:nvPr/>
          </p:nvGrpSpPr>
          <p:grpSpPr>
            <a:xfrm>
              <a:off x="679825" y="3251200"/>
              <a:ext cx="5662918" cy="3162093"/>
              <a:chOff x="244470" y="1485897"/>
              <a:chExt cx="5808641" cy="3041579"/>
            </a:xfrm>
          </p:grpSpPr>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4470" y="1485897"/>
                <a:ext cx="5808641" cy="2716818"/>
              </a:xfrm>
              <a:prstGeom prst="rect">
                <a:avLst/>
              </a:prstGeom>
            </p:spPr>
          </p:pic>
          <p:sp>
            <p:nvSpPr>
              <p:cNvPr id="12" name="Rectangle 11"/>
              <p:cNvSpPr/>
              <p:nvPr/>
            </p:nvSpPr>
            <p:spPr>
              <a:xfrm>
                <a:off x="1992078" y="1530720"/>
                <a:ext cx="3986551" cy="2498352"/>
              </a:xfrm>
              <a:prstGeom prst="rect">
                <a:avLst/>
              </a:prstGeom>
              <a:noFill/>
              <a:ln w="2857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TextBox 12"/>
              <p:cNvSpPr txBox="1"/>
              <p:nvPr/>
            </p:nvSpPr>
            <p:spPr>
              <a:xfrm>
                <a:off x="1029711" y="4151136"/>
                <a:ext cx="3199390" cy="376340"/>
              </a:xfrm>
              <a:prstGeom prst="rect">
                <a:avLst/>
              </a:prstGeom>
              <a:noFill/>
            </p:spPr>
            <p:txBody>
              <a:bodyPr wrap="square" rtlCol="0">
                <a:spAutoFit/>
              </a:bodyPr>
              <a:lstStyle/>
              <a:p>
                <a:r>
                  <a:rPr lang="it-IT" sz="1600" i="1" dirty="0" smtClean="0">
                    <a:solidFill>
                      <a:srgbClr val="0070C0"/>
                    </a:solidFill>
                  </a:rPr>
                  <a:t>On </a:t>
                </a:r>
                <a:r>
                  <a:rPr lang="it-IT" sz="1600" i="1" dirty="0" err="1" smtClean="0">
                    <a:solidFill>
                      <a:srgbClr val="0070C0"/>
                    </a:solidFill>
                  </a:rPr>
                  <a:t>detector’s</a:t>
                </a:r>
                <a:r>
                  <a:rPr lang="it-IT" sz="1600" i="1" dirty="0" smtClean="0">
                    <a:solidFill>
                      <a:srgbClr val="0070C0"/>
                    </a:solidFill>
                  </a:rPr>
                  <a:t> </a:t>
                </a:r>
                <a:r>
                  <a:rPr lang="it-IT" sz="1600" i="1" dirty="0" err="1" smtClean="0">
                    <a:solidFill>
                      <a:srgbClr val="0070C0"/>
                    </a:solidFill>
                  </a:rPr>
                  <a:t>board</a:t>
                </a:r>
                <a:endParaRPr lang="it-IT" sz="1600" i="1" dirty="0">
                  <a:solidFill>
                    <a:srgbClr val="0070C0"/>
                  </a:solidFill>
                </a:endParaRPr>
              </a:p>
            </p:txBody>
          </p:sp>
        </p:grpSp>
      </p:grpSp>
    </p:spTree>
    <p:extLst>
      <p:ext uri="{BB962C8B-B14F-4D97-AF65-F5344CB8AC3E}">
        <p14:creationId xmlns:p14="http://schemas.microsoft.com/office/powerpoint/2010/main" val="9802159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56562"/>
            <a:ext cx="7620000" cy="1143000"/>
          </a:xfrm>
        </p:spPr>
        <p:txBody>
          <a:bodyPr/>
          <a:lstStyle/>
          <a:p>
            <a:r>
              <a:rPr lang="en-US" dirty="0" smtClean="0"/>
              <a:t>B2B rate measurements</a:t>
            </a:r>
            <a:endParaRPr lang="en-US" dirty="0"/>
          </a:p>
        </p:txBody>
      </p:sp>
      <p:graphicFrame>
        <p:nvGraphicFramePr>
          <p:cNvPr id="7" name="Chart 6"/>
          <p:cNvGraphicFramePr>
            <a:graphicFrameLocks noGrp="1"/>
          </p:cNvGraphicFramePr>
          <p:nvPr>
            <p:extLst>
              <p:ext uri="{D42A27DB-BD31-4B8C-83A1-F6EECF244321}">
                <p14:modId xmlns:p14="http://schemas.microsoft.com/office/powerpoint/2010/main" val="2878402123"/>
              </p:ext>
            </p:extLst>
          </p:nvPr>
        </p:nvGraphicFramePr>
        <p:xfrm>
          <a:off x="4285940" y="1263668"/>
          <a:ext cx="4056782" cy="3149055"/>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3"/>
          <p:cNvSpPr>
            <a:spLocks noGrp="1"/>
          </p:cNvSpPr>
          <p:nvPr>
            <p:ph idx="1"/>
          </p:nvPr>
        </p:nvSpPr>
        <p:spPr>
          <a:xfrm>
            <a:off x="123540" y="1263668"/>
            <a:ext cx="4162400" cy="2096702"/>
          </a:xfrm>
          <a:solidFill>
            <a:srgbClr val="F8F8F8"/>
          </a:solidFill>
        </p:spPr>
        <p:txBody>
          <a:bodyPr>
            <a:normAutofit fontScale="70000" lnSpcReduction="20000"/>
          </a:bodyPr>
          <a:lstStyle/>
          <a:p>
            <a:pPr marL="544068" lvl="1" indent="-342900">
              <a:buClrTx/>
              <a:buFont typeface="Courier New" panose="02070309020205020404" pitchFamily="49" charset="0"/>
              <a:buChar char="o"/>
              <a:tabLst>
                <a:tab pos="363538" algn="l"/>
              </a:tabLst>
            </a:pPr>
            <a:r>
              <a:rPr lang="it-IT" dirty="0" err="1" smtClean="0">
                <a:solidFill>
                  <a:schemeClr val="tx1"/>
                </a:solidFill>
              </a:rPr>
              <a:t>Measurements</a:t>
            </a:r>
            <a:r>
              <a:rPr lang="it-IT" dirty="0" smtClean="0">
                <a:solidFill>
                  <a:schemeClr val="tx1"/>
                </a:solidFill>
              </a:rPr>
              <a:t> </a:t>
            </a:r>
            <a:r>
              <a:rPr lang="it-IT" dirty="0" err="1" smtClean="0">
                <a:solidFill>
                  <a:schemeClr val="tx1"/>
                </a:solidFill>
              </a:rPr>
              <a:t>performed</a:t>
            </a:r>
            <a:r>
              <a:rPr lang="it-IT" dirty="0" smtClean="0">
                <a:solidFill>
                  <a:schemeClr val="tx1"/>
                </a:solidFill>
              </a:rPr>
              <a:t> with </a:t>
            </a:r>
            <a:r>
              <a:rPr lang="it-IT" baseline="30000" dirty="0" smtClean="0">
                <a:solidFill>
                  <a:schemeClr val="tx1"/>
                </a:solidFill>
              </a:rPr>
              <a:t>109</a:t>
            </a:r>
            <a:r>
              <a:rPr lang="it-IT" dirty="0" smtClean="0">
                <a:solidFill>
                  <a:schemeClr val="tx1"/>
                </a:solidFill>
              </a:rPr>
              <a:t>Cd source</a:t>
            </a:r>
          </a:p>
          <a:p>
            <a:pPr marL="544068" lvl="1" indent="-342900">
              <a:buClrTx/>
              <a:buFont typeface="Courier New" panose="02070309020205020404" pitchFamily="49" charset="0"/>
              <a:buChar char="o"/>
              <a:tabLst>
                <a:tab pos="363538" algn="l"/>
              </a:tabLst>
            </a:pPr>
            <a:r>
              <a:rPr lang="it-IT" dirty="0" smtClean="0">
                <a:solidFill>
                  <a:schemeClr val="tx1"/>
                </a:solidFill>
              </a:rPr>
              <a:t>On </a:t>
            </a:r>
            <a:r>
              <a:rPr lang="it-IT" dirty="0" err="1" smtClean="0">
                <a:solidFill>
                  <a:schemeClr val="tx1"/>
                </a:solidFill>
              </a:rPr>
              <a:t>both</a:t>
            </a:r>
            <a:r>
              <a:rPr lang="it-IT" dirty="0" smtClean="0">
                <a:solidFill>
                  <a:schemeClr val="tx1"/>
                </a:solidFill>
              </a:rPr>
              <a:t> the triple-</a:t>
            </a:r>
            <a:r>
              <a:rPr lang="it-IT" dirty="0" err="1" smtClean="0">
                <a:solidFill>
                  <a:schemeClr val="tx1"/>
                </a:solidFill>
              </a:rPr>
              <a:t>GEMs</a:t>
            </a:r>
            <a:r>
              <a:rPr lang="it-IT" dirty="0" smtClean="0">
                <a:solidFill>
                  <a:schemeClr val="tx1"/>
                </a:solidFill>
              </a:rPr>
              <a:t> </a:t>
            </a:r>
            <a:r>
              <a:rPr lang="it-IT" dirty="0" err="1" smtClean="0">
                <a:solidFill>
                  <a:schemeClr val="tx1"/>
                </a:solidFill>
              </a:rPr>
              <a:t>composing</a:t>
            </a:r>
            <a:r>
              <a:rPr lang="it-IT" dirty="0" smtClean="0">
                <a:solidFill>
                  <a:schemeClr val="tx1"/>
                </a:solidFill>
              </a:rPr>
              <a:t> the detector</a:t>
            </a:r>
          </a:p>
          <a:p>
            <a:pPr marL="544068" lvl="1" indent="-342900">
              <a:buClrTx/>
              <a:buFont typeface="Courier New" panose="02070309020205020404" pitchFamily="49" charset="0"/>
              <a:buChar char="o"/>
              <a:tabLst>
                <a:tab pos="363538" algn="l"/>
              </a:tabLst>
            </a:pPr>
            <a:r>
              <a:rPr lang="it-IT" dirty="0" err="1" smtClean="0">
                <a:solidFill>
                  <a:schemeClr val="tx1"/>
                </a:solidFill>
              </a:rPr>
              <a:t>Placing</a:t>
            </a:r>
            <a:r>
              <a:rPr lang="it-IT" dirty="0" smtClean="0">
                <a:solidFill>
                  <a:schemeClr val="tx1"/>
                </a:solidFill>
              </a:rPr>
              <a:t> the source in </a:t>
            </a:r>
            <a:r>
              <a:rPr lang="it-IT" dirty="0" err="1" smtClean="0">
                <a:solidFill>
                  <a:schemeClr val="tx1"/>
                </a:solidFill>
              </a:rPr>
              <a:t>different</a:t>
            </a:r>
            <a:r>
              <a:rPr lang="it-IT" dirty="0" smtClean="0">
                <a:solidFill>
                  <a:schemeClr val="tx1"/>
                </a:solidFill>
              </a:rPr>
              <a:t> positions (</a:t>
            </a:r>
            <a:r>
              <a:rPr lang="it-IT" dirty="0" err="1" smtClean="0">
                <a:solidFill>
                  <a:schemeClr val="tx1"/>
                </a:solidFill>
              </a:rPr>
              <a:t>red</a:t>
            </a:r>
            <a:r>
              <a:rPr lang="it-IT" dirty="0" smtClean="0">
                <a:solidFill>
                  <a:schemeClr val="tx1"/>
                </a:solidFill>
              </a:rPr>
              <a:t> </a:t>
            </a:r>
            <a:r>
              <a:rPr lang="it-IT" dirty="0" err="1" smtClean="0">
                <a:solidFill>
                  <a:schemeClr val="tx1"/>
                </a:solidFill>
              </a:rPr>
              <a:t>markers</a:t>
            </a:r>
            <a:r>
              <a:rPr lang="it-IT" dirty="0" smtClean="0">
                <a:solidFill>
                  <a:schemeClr val="tx1"/>
                </a:solidFill>
              </a:rPr>
              <a:t>) on the </a:t>
            </a:r>
            <a:r>
              <a:rPr lang="it-IT" dirty="0" err="1" smtClean="0">
                <a:solidFill>
                  <a:schemeClr val="tx1"/>
                </a:solidFill>
              </a:rPr>
              <a:t>active</a:t>
            </a:r>
            <a:r>
              <a:rPr lang="it-IT" dirty="0" smtClean="0">
                <a:solidFill>
                  <a:schemeClr val="tx1"/>
                </a:solidFill>
              </a:rPr>
              <a:t> </a:t>
            </a:r>
            <a:r>
              <a:rPr lang="it-IT" dirty="0" err="1" smtClean="0">
                <a:solidFill>
                  <a:schemeClr val="tx1"/>
                </a:solidFill>
              </a:rPr>
              <a:t>window</a:t>
            </a:r>
            <a:r>
              <a:rPr lang="it-IT" dirty="0" smtClean="0">
                <a:solidFill>
                  <a:schemeClr val="tx1"/>
                </a:solidFill>
              </a:rPr>
              <a:t> to test the </a:t>
            </a:r>
            <a:r>
              <a:rPr lang="it-IT" dirty="0" err="1" smtClean="0">
                <a:solidFill>
                  <a:schemeClr val="tx1"/>
                </a:solidFill>
              </a:rPr>
              <a:t>operation</a:t>
            </a:r>
            <a:r>
              <a:rPr lang="it-IT" dirty="0" smtClean="0">
                <a:solidFill>
                  <a:schemeClr val="tx1"/>
                </a:solidFill>
              </a:rPr>
              <a:t> of the </a:t>
            </a:r>
            <a:r>
              <a:rPr lang="it-IT" dirty="0" err="1" smtClean="0">
                <a:solidFill>
                  <a:schemeClr val="tx1"/>
                </a:solidFill>
              </a:rPr>
              <a:t>entire</a:t>
            </a:r>
            <a:r>
              <a:rPr lang="it-IT" dirty="0" smtClean="0">
                <a:solidFill>
                  <a:schemeClr val="tx1"/>
                </a:solidFill>
              </a:rPr>
              <a:t> </a:t>
            </a:r>
            <a:r>
              <a:rPr lang="it-IT" dirty="0" err="1" smtClean="0">
                <a:solidFill>
                  <a:schemeClr val="tx1"/>
                </a:solidFill>
              </a:rPr>
              <a:t>active</a:t>
            </a:r>
            <a:r>
              <a:rPr lang="it-IT" dirty="0" smtClean="0">
                <a:solidFill>
                  <a:schemeClr val="tx1"/>
                </a:solidFill>
              </a:rPr>
              <a:t> area</a:t>
            </a:r>
          </a:p>
          <a:p>
            <a:pPr marL="0" indent="0">
              <a:buNone/>
            </a:pPr>
            <a:r>
              <a:rPr lang="it-IT" sz="1800" dirty="0" err="1" smtClean="0">
                <a:solidFill>
                  <a:schemeClr val="tx1"/>
                </a:solidFill>
              </a:rPr>
              <a:t>Results</a:t>
            </a:r>
            <a:r>
              <a:rPr lang="it-IT" sz="1800" dirty="0" smtClean="0">
                <a:solidFill>
                  <a:schemeClr val="tx1"/>
                </a:solidFill>
              </a:rPr>
              <a:t> show </a:t>
            </a:r>
            <a:r>
              <a:rPr lang="it-IT" sz="1800" dirty="0" err="1" smtClean="0">
                <a:solidFill>
                  <a:schemeClr val="tx1"/>
                </a:solidFill>
              </a:rPr>
              <a:t>that</a:t>
            </a:r>
            <a:r>
              <a:rPr lang="it-IT" sz="1800" dirty="0" smtClean="0">
                <a:solidFill>
                  <a:schemeClr val="tx1"/>
                </a:solidFill>
              </a:rPr>
              <a:t> the detector </a:t>
            </a:r>
            <a:r>
              <a:rPr lang="it-IT" sz="1800" dirty="0" err="1" smtClean="0">
                <a:solidFill>
                  <a:schemeClr val="tx1"/>
                </a:solidFill>
              </a:rPr>
              <a:t>works</a:t>
            </a:r>
            <a:r>
              <a:rPr lang="it-IT" sz="1800" dirty="0" smtClean="0">
                <a:solidFill>
                  <a:schemeClr val="tx1"/>
                </a:solidFill>
              </a:rPr>
              <a:t> </a:t>
            </a:r>
            <a:r>
              <a:rPr lang="it-IT" sz="1800" dirty="0" err="1" smtClean="0">
                <a:solidFill>
                  <a:schemeClr val="tx1"/>
                </a:solidFill>
              </a:rPr>
              <a:t>properly</a:t>
            </a:r>
            <a:r>
              <a:rPr lang="it-IT" sz="1800" dirty="0" smtClean="0">
                <a:solidFill>
                  <a:schemeClr val="tx1"/>
                </a:solidFill>
              </a:rPr>
              <a:t> and </a:t>
            </a:r>
            <a:r>
              <a:rPr lang="it-IT" sz="1800" dirty="0" err="1" smtClean="0">
                <a:solidFill>
                  <a:schemeClr val="tx1"/>
                </a:solidFill>
              </a:rPr>
              <a:t>reaches</a:t>
            </a:r>
            <a:r>
              <a:rPr lang="it-IT" sz="1800" dirty="0" smtClean="0">
                <a:solidFill>
                  <a:schemeClr val="tx1"/>
                </a:solidFill>
              </a:rPr>
              <a:t> a </a:t>
            </a:r>
            <a:r>
              <a:rPr lang="it-IT" sz="1800" i="1" dirty="0" smtClean="0">
                <a:solidFill>
                  <a:schemeClr val="tx1"/>
                </a:solidFill>
              </a:rPr>
              <a:t>plateau</a:t>
            </a:r>
            <a:r>
              <a:rPr lang="it-IT" sz="1800" dirty="0" smtClean="0">
                <a:solidFill>
                  <a:schemeClr val="tx1"/>
                </a:solidFill>
              </a:rPr>
              <a:t>.</a:t>
            </a:r>
            <a:endParaRPr lang="it-IT" sz="1800" dirty="0">
              <a:solidFill>
                <a:schemeClr val="tx1"/>
              </a:solidFill>
            </a:endParaRPr>
          </a:p>
        </p:txBody>
      </p:sp>
      <p:graphicFrame>
        <p:nvGraphicFramePr>
          <p:cNvPr id="9" name="Chart 8"/>
          <p:cNvGraphicFramePr>
            <a:graphicFrameLocks noGrp="1"/>
          </p:cNvGraphicFramePr>
          <p:nvPr>
            <p:extLst>
              <p:ext uri="{D42A27DB-BD31-4B8C-83A1-F6EECF244321}">
                <p14:modId xmlns:p14="http://schemas.microsoft.com/office/powerpoint/2010/main" val="4024529410"/>
              </p:ext>
            </p:extLst>
          </p:nvPr>
        </p:nvGraphicFramePr>
        <p:xfrm>
          <a:off x="1" y="3572047"/>
          <a:ext cx="4285939" cy="3252862"/>
        </p:xfrm>
        <a:graphic>
          <a:graphicData uri="http://schemas.openxmlformats.org/drawingml/2006/chart">
            <c:chart xmlns:c="http://schemas.openxmlformats.org/drawingml/2006/chart" xmlns:r="http://schemas.openxmlformats.org/officeDocument/2006/relationships" r:id="rId3"/>
          </a:graphicData>
        </a:graphic>
      </p:graphicFrame>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5488360" y="3785566"/>
            <a:ext cx="2096319" cy="3726787"/>
          </a:xfrm>
          <a:prstGeom prst="rect">
            <a:avLst/>
          </a:prstGeom>
          <a:ln w="19050" cmpd="sng">
            <a:solidFill>
              <a:schemeClr val="tx2"/>
            </a:solidFill>
          </a:ln>
        </p:spPr>
      </p:pic>
    </p:spTree>
    <p:extLst>
      <p:ext uri="{BB962C8B-B14F-4D97-AF65-F5344CB8AC3E}">
        <p14:creationId xmlns:p14="http://schemas.microsoft.com/office/powerpoint/2010/main" val="32237823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B2B tests</a:t>
            </a:r>
            <a:endParaRPr lang="en-US" dirty="0"/>
          </a:p>
        </p:txBody>
      </p:sp>
      <p:sp>
        <p:nvSpPr>
          <p:cNvPr id="6" name="Content Placeholder 3"/>
          <p:cNvSpPr>
            <a:spLocks noGrp="1"/>
          </p:cNvSpPr>
          <p:nvPr>
            <p:ph idx="1"/>
          </p:nvPr>
        </p:nvSpPr>
        <p:spPr>
          <a:xfrm>
            <a:off x="17715" y="1296670"/>
            <a:ext cx="3090915" cy="2375224"/>
          </a:xfrm>
          <a:solidFill>
            <a:srgbClr val="F8F8F8"/>
          </a:solidFill>
        </p:spPr>
        <p:txBody>
          <a:bodyPr>
            <a:normAutofit fontScale="85000" lnSpcReduction="10000"/>
          </a:bodyPr>
          <a:lstStyle/>
          <a:p>
            <a:pPr marL="185738" lvl="1" indent="-185738">
              <a:spcAft>
                <a:spcPts val="1200"/>
              </a:spcAft>
              <a:buClrTx/>
              <a:buFont typeface="Courier New" panose="02070309020205020404" pitchFamily="49" charset="0"/>
              <a:buChar char="o"/>
              <a:tabLst>
                <a:tab pos="185738" algn="l"/>
              </a:tabLst>
            </a:pPr>
            <a:r>
              <a:rPr lang="it-IT" dirty="0" err="1" smtClean="0">
                <a:solidFill>
                  <a:schemeClr val="tx1"/>
                </a:solidFill>
              </a:rPr>
              <a:t>Measurements</a:t>
            </a:r>
            <a:r>
              <a:rPr lang="it-IT" dirty="0" smtClean="0">
                <a:solidFill>
                  <a:schemeClr val="tx1"/>
                </a:solidFill>
              </a:rPr>
              <a:t> </a:t>
            </a:r>
            <a:r>
              <a:rPr lang="it-IT" dirty="0" err="1" smtClean="0">
                <a:solidFill>
                  <a:schemeClr val="tx1"/>
                </a:solidFill>
              </a:rPr>
              <a:t>performed</a:t>
            </a:r>
            <a:r>
              <a:rPr lang="it-IT" dirty="0" smtClean="0">
                <a:solidFill>
                  <a:schemeClr val="tx1"/>
                </a:solidFill>
              </a:rPr>
              <a:t> with </a:t>
            </a:r>
            <a:r>
              <a:rPr lang="it-IT" baseline="30000" dirty="0" smtClean="0">
                <a:solidFill>
                  <a:schemeClr val="tx1"/>
                </a:solidFill>
              </a:rPr>
              <a:t>109</a:t>
            </a:r>
            <a:r>
              <a:rPr lang="it-IT" dirty="0" smtClean="0">
                <a:solidFill>
                  <a:schemeClr val="tx1"/>
                </a:solidFill>
              </a:rPr>
              <a:t>Cd source</a:t>
            </a:r>
          </a:p>
          <a:p>
            <a:pPr marL="185738" lvl="1" indent="-185738">
              <a:spcAft>
                <a:spcPts val="1200"/>
              </a:spcAft>
              <a:buClrTx/>
              <a:buFont typeface="Courier New" panose="02070309020205020404" pitchFamily="49" charset="0"/>
              <a:buChar char="o"/>
              <a:tabLst>
                <a:tab pos="185738" algn="l"/>
              </a:tabLst>
            </a:pPr>
            <a:r>
              <a:rPr lang="it-IT" dirty="0" err="1" smtClean="0">
                <a:solidFill>
                  <a:schemeClr val="tx1"/>
                </a:solidFill>
              </a:rPr>
              <a:t>Placing</a:t>
            </a:r>
            <a:r>
              <a:rPr lang="it-IT" dirty="0" smtClean="0">
                <a:solidFill>
                  <a:schemeClr val="tx1"/>
                </a:solidFill>
              </a:rPr>
              <a:t> the source in </a:t>
            </a:r>
            <a:r>
              <a:rPr lang="it-IT" dirty="0" err="1" smtClean="0">
                <a:solidFill>
                  <a:schemeClr val="tx1"/>
                </a:solidFill>
              </a:rPr>
              <a:t>different</a:t>
            </a:r>
            <a:r>
              <a:rPr lang="it-IT" dirty="0" smtClean="0">
                <a:solidFill>
                  <a:schemeClr val="tx1"/>
                </a:solidFill>
              </a:rPr>
              <a:t> positions </a:t>
            </a:r>
            <a:r>
              <a:rPr lang="it-IT" dirty="0">
                <a:solidFill>
                  <a:schemeClr val="tx1"/>
                </a:solidFill>
              </a:rPr>
              <a:t>on the </a:t>
            </a:r>
            <a:r>
              <a:rPr lang="it-IT" dirty="0" err="1">
                <a:solidFill>
                  <a:schemeClr val="tx1"/>
                </a:solidFill>
              </a:rPr>
              <a:t>active</a:t>
            </a:r>
            <a:r>
              <a:rPr lang="it-IT" dirty="0">
                <a:solidFill>
                  <a:schemeClr val="tx1"/>
                </a:solidFill>
              </a:rPr>
              <a:t> </a:t>
            </a:r>
            <a:r>
              <a:rPr lang="it-IT" dirty="0" err="1" smtClean="0">
                <a:solidFill>
                  <a:schemeClr val="tx1"/>
                </a:solidFill>
              </a:rPr>
              <a:t>window</a:t>
            </a:r>
            <a:r>
              <a:rPr lang="it-IT" dirty="0" smtClean="0">
                <a:solidFill>
                  <a:schemeClr val="tx1"/>
                </a:solidFill>
              </a:rPr>
              <a:t> to test the </a:t>
            </a:r>
            <a:r>
              <a:rPr lang="it-IT" dirty="0" err="1" smtClean="0">
                <a:solidFill>
                  <a:schemeClr val="tx1"/>
                </a:solidFill>
              </a:rPr>
              <a:t>operationg</a:t>
            </a:r>
            <a:r>
              <a:rPr lang="it-IT" dirty="0" smtClean="0">
                <a:solidFill>
                  <a:schemeClr val="tx1"/>
                </a:solidFill>
              </a:rPr>
              <a:t> of the </a:t>
            </a:r>
            <a:r>
              <a:rPr lang="it-IT" dirty="0" err="1" smtClean="0">
                <a:solidFill>
                  <a:schemeClr val="tx1"/>
                </a:solidFill>
              </a:rPr>
              <a:t>entire</a:t>
            </a:r>
            <a:r>
              <a:rPr lang="it-IT" dirty="0" smtClean="0">
                <a:solidFill>
                  <a:schemeClr val="tx1"/>
                </a:solidFill>
              </a:rPr>
              <a:t> </a:t>
            </a:r>
            <a:r>
              <a:rPr lang="it-IT" dirty="0" err="1" smtClean="0">
                <a:solidFill>
                  <a:schemeClr val="tx1"/>
                </a:solidFill>
              </a:rPr>
              <a:t>active</a:t>
            </a:r>
            <a:r>
              <a:rPr lang="it-IT" dirty="0" smtClean="0">
                <a:solidFill>
                  <a:schemeClr val="tx1"/>
                </a:solidFill>
              </a:rPr>
              <a:t> area</a:t>
            </a:r>
            <a:r>
              <a:rPr lang="it-IT" dirty="0">
                <a:solidFill>
                  <a:schemeClr val="tx1"/>
                </a:solidFill>
              </a:rPr>
              <a:t/>
            </a:r>
            <a:br>
              <a:rPr lang="it-IT" dirty="0">
                <a:solidFill>
                  <a:schemeClr val="tx1"/>
                </a:solidFill>
              </a:rPr>
            </a:br>
            <a:r>
              <a:rPr lang="it-IT" dirty="0" smtClean="0">
                <a:solidFill>
                  <a:schemeClr val="tx1"/>
                </a:solidFill>
              </a:rPr>
              <a:t>(</a:t>
            </a:r>
            <a:r>
              <a:rPr lang="it-IT" dirty="0" err="1">
                <a:solidFill>
                  <a:schemeClr val="tx1"/>
                </a:solidFill>
              </a:rPr>
              <a:t>see</a:t>
            </a:r>
            <a:r>
              <a:rPr lang="it-IT" dirty="0">
                <a:solidFill>
                  <a:schemeClr val="tx1"/>
                </a:solidFill>
              </a:rPr>
              <a:t> </a:t>
            </a:r>
            <a:r>
              <a:rPr lang="it-IT" dirty="0" err="1">
                <a:solidFill>
                  <a:schemeClr val="tx1"/>
                </a:solidFill>
              </a:rPr>
              <a:t>below</a:t>
            </a:r>
            <a:r>
              <a:rPr lang="it-IT" dirty="0">
                <a:solidFill>
                  <a:schemeClr val="tx1"/>
                </a:solidFill>
              </a:rPr>
              <a:t>: </a:t>
            </a:r>
            <a:r>
              <a:rPr lang="it-IT" dirty="0" err="1">
                <a:solidFill>
                  <a:schemeClr val="tx1"/>
                </a:solidFill>
              </a:rPr>
              <a:t>values</a:t>
            </a:r>
            <a:r>
              <a:rPr lang="it-IT" dirty="0">
                <a:solidFill>
                  <a:schemeClr val="tx1"/>
                </a:solidFill>
              </a:rPr>
              <a:t> with multiple </a:t>
            </a:r>
            <a:r>
              <a:rPr lang="it-IT" dirty="0" err="1">
                <a:solidFill>
                  <a:schemeClr val="tx1"/>
                </a:solidFill>
              </a:rPr>
              <a:t>markers</a:t>
            </a:r>
            <a:r>
              <a:rPr lang="it-IT" dirty="0">
                <a:solidFill>
                  <a:schemeClr val="tx1"/>
                </a:solidFill>
              </a:rPr>
              <a:t>) </a:t>
            </a:r>
            <a:endParaRPr lang="it-IT" dirty="0" smtClean="0">
              <a:solidFill>
                <a:schemeClr val="tx1"/>
              </a:solidFill>
            </a:endParaRPr>
          </a:p>
        </p:txBody>
      </p:sp>
      <p:graphicFrame>
        <p:nvGraphicFramePr>
          <p:cNvPr id="7" name="Chart 6"/>
          <p:cNvGraphicFramePr>
            <a:graphicFrameLocks noGrp="1"/>
          </p:cNvGraphicFramePr>
          <p:nvPr>
            <p:extLst>
              <p:ext uri="{D42A27DB-BD31-4B8C-83A1-F6EECF244321}">
                <p14:modId xmlns:p14="http://schemas.microsoft.com/office/powerpoint/2010/main" val="843383246"/>
              </p:ext>
            </p:extLst>
          </p:nvPr>
        </p:nvGraphicFramePr>
        <p:xfrm>
          <a:off x="3055716" y="1440670"/>
          <a:ext cx="5277649" cy="2556740"/>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3055715" y="1091888"/>
            <a:ext cx="5277649" cy="523220"/>
          </a:xfrm>
          <a:prstGeom prst="rect">
            <a:avLst/>
          </a:prstGeom>
          <a:solidFill>
            <a:schemeClr val="bg2">
              <a:lumMod val="40000"/>
              <a:lumOff val="60000"/>
            </a:schemeClr>
          </a:solidFill>
          <a:ln>
            <a:solidFill>
              <a:srgbClr val="0000FF"/>
            </a:solidFill>
          </a:ln>
        </p:spPr>
        <p:txBody>
          <a:bodyPr wrap="square">
            <a:spAutoFit/>
          </a:bodyPr>
          <a:lstStyle/>
          <a:p>
            <a:r>
              <a:rPr lang="it-IT" sz="1400" dirty="0"/>
              <a:t>Gain </a:t>
            </a:r>
            <a:r>
              <a:rPr lang="it-IT" sz="1400" dirty="0" err="1"/>
              <a:t>at</a:t>
            </a:r>
            <a:r>
              <a:rPr lang="it-IT" sz="1400" dirty="0"/>
              <a:t> </a:t>
            </a:r>
            <a:r>
              <a:rPr lang="it-IT" sz="1400" i="1" dirty="0"/>
              <a:t>plateau</a:t>
            </a:r>
            <a:r>
              <a:rPr lang="it-IT" sz="1400" dirty="0"/>
              <a:t> </a:t>
            </a:r>
            <a:r>
              <a:rPr lang="it-IT" sz="1400" dirty="0" err="1" smtClean="0"/>
              <a:t>varies</a:t>
            </a:r>
            <a:r>
              <a:rPr lang="it-IT" sz="1400" dirty="0"/>
              <a:t> </a:t>
            </a:r>
            <a:r>
              <a:rPr lang="it-IT" sz="1400" dirty="0" err="1" smtClean="0"/>
              <a:t>between</a:t>
            </a:r>
            <a:r>
              <a:rPr lang="it-IT" sz="1400" dirty="0" smtClean="0"/>
              <a:t> </a:t>
            </a:r>
            <a:r>
              <a:rPr lang="it-IT" sz="1400" dirty="0"/>
              <a:t>15% (</a:t>
            </a:r>
            <a:r>
              <a:rPr lang="it-IT" sz="1400" dirty="0" err="1"/>
              <a:t>at</a:t>
            </a:r>
            <a:r>
              <a:rPr lang="it-IT" sz="1400" dirty="0"/>
              <a:t> 1435,95 </a:t>
            </a:r>
            <a:r>
              <a:rPr lang="it-IT" sz="1400" dirty="0" smtClean="0"/>
              <a:t>µA </a:t>
            </a:r>
            <a:r>
              <a:rPr lang="it-IT" sz="1400" dirty="0"/>
              <a:t>divider </a:t>
            </a:r>
            <a:r>
              <a:rPr lang="it-IT" sz="1400" dirty="0" err="1" smtClean="0"/>
              <a:t>current</a:t>
            </a:r>
            <a:r>
              <a:rPr lang="it-IT" sz="1400" dirty="0" smtClean="0"/>
              <a:t>)</a:t>
            </a:r>
            <a:br>
              <a:rPr lang="it-IT" sz="1400" dirty="0" smtClean="0"/>
            </a:br>
            <a:r>
              <a:rPr lang="it-IT" sz="1400" dirty="0" smtClean="0"/>
              <a:t>and </a:t>
            </a:r>
            <a:r>
              <a:rPr lang="it-IT" sz="1400" dirty="0"/>
              <a:t>40% (</a:t>
            </a:r>
            <a:r>
              <a:rPr lang="it-IT" sz="1400" dirty="0" err="1"/>
              <a:t>at</a:t>
            </a:r>
            <a:r>
              <a:rPr lang="it-IT" sz="1400" dirty="0"/>
              <a:t> 1427,25 </a:t>
            </a:r>
            <a:r>
              <a:rPr lang="it-IT" sz="1400" dirty="0" smtClean="0"/>
              <a:t>µA divider </a:t>
            </a:r>
            <a:r>
              <a:rPr lang="it-IT" sz="1400" dirty="0" err="1" smtClean="0"/>
              <a:t>current</a:t>
            </a:r>
            <a:r>
              <a:rPr lang="it-IT" sz="1400" dirty="0" smtClean="0"/>
              <a:t>)</a:t>
            </a:r>
            <a:endParaRPr lang="it-IT" sz="1400" dirty="0"/>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4560" y="4167389"/>
            <a:ext cx="3946438" cy="2620300"/>
          </a:xfrm>
          <a:prstGeom prst="rect">
            <a:avLst/>
          </a:prstGeom>
          <a:ln w="12700">
            <a:solidFill>
              <a:schemeClr val="tx1"/>
            </a:solidFill>
          </a:ln>
        </p:spPr>
      </p:pic>
      <p:sp>
        <p:nvSpPr>
          <p:cNvPr id="10" name="Rectangle 9"/>
          <p:cNvSpPr/>
          <p:nvPr/>
        </p:nvSpPr>
        <p:spPr>
          <a:xfrm>
            <a:off x="4220801" y="4058682"/>
            <a:ext cx="4285329" cy="2831544"/>
          </a:xfrm>
          <a:prstGeom prst="rect">
            <a:avLst/>
          </a:prstGeom>
        </p:spPr>
        <p:txBody>
          <a:bodyPr wrap="square">
            <a:spAutoFit/>
          </a:bodyPr>
          <a:lstStyle/>
          <a:p>
            <a:pPr marL="90488" lvl="1" indent="-90488">
              <a:buClrTx/>
              <a:buFont typeface="Arial"/>
              <a:buChar char="•"/>
            </a:pPr>
            <a:r>
              <a:rPr lang="it-IT" sz="1600" b="1" dirty="0" err="1">
                <a:solidFill>
                  <a:srgbClr val="008000"/>
                </a:solidFill>
              </a:rPr>
              <a:t>Detector’s</a:t>
            </a:r>
            <a:r>
              <a:rPr lang="it-IT" sz="1600" b="1" dirty="0">
                <a:solidFill>
                  <a:srgbClr val="008000"/>
                </a:solidFill>
              </a:rPr>
              <a:t> </a:t>
            </a:r>
            <a:r>
              <a:rPr lang="it-IT" sz="1600" b="1" dirty="0" err="1">
                <a:solidFill>
                  <a:srgbClr val="008000"/>
                </a:solidFill>
              </a:rPr>
              <a:t>proper</a:t>
            </a:r>
            <a:r>
              <a:rPr lang="it-IT" sz="1600" b="1" dirty="0">
                <a:solidFill>
                  <a:srgbClr val="008000"/>
                </a:solidFill>
              </a:rPr>
              <a:t> </a:t>
            </a:r>
            <a:r>
              <a:rPr lang="it-IT" sz="1600" b="1" dirty="0" err="1">
                <a:solidFill>
                  <a:srgbClr val="008000"/>
                </a:solidFill>
              </a:rPr>
              <a:t>working</a:t>
            </a:r>
            <a:r>
              <a:rPr lang="it-IT" sz="1600" b="1" dirty="0">
                <a:solidFill>
                  <a:srgbClr val="008000"/>
                </a:solidFill>
              </a:rPr>
              <a:t> </a:t>
            </a:r>
            <a:r>
              <a:rPr lang="it-IT" sz="1600" b="1" dirty="0" err="1">
                <a:solidFill>
                  <a:srgbClr val="008000"/>
                </a:solidFill>
              </a:rPr>
              <a:t>demostrated</a:t>
            </a:r>
            <a:endParaRPr lang="it-IT" sz="1600" b="1" dirty="0">
              <a:solidFill>
                <a:srgbClr val="008000"/>
              </a:solidFill>
            </a:endParaRPr>
          </a:p>
          <a:p>
            <a:pPr marL="90488" lvl="1" indent="-90488">
              <a:buClrTx/>
              <a:buFont typeface="Arial"/>
              <a:buChar char="•"/>
            </a:pPr>
            <a:r>
              <a:rPr lang="it-IT" sz="1600" dirty="0" err="1"/>
              <a:t>Measured</a:t>
            </a:r>
            <a:r>
              <a:rPr lang="it-IT" sz="1600" dirty="0"/>
              <a:t> </a:t>
            </a:r>
            <a:r>
              <a:rPr lang="it-IT" sz="1600" b="1" dirty="0">
                <a:solidFill>
                  <a:srgbClr val="008000"/>
                </a:solidFill>
              </a:rPr>
              <a:t>gain </a:t>
            </a:r>
            <a:r>
              <a:rPr lang="it-IT" sz="1600" b="1" dirty="0" err="1">
                <a:solidFill>
                  <a:srgbClr val="008000"/>
                </a:solidFill>
              </a:rPr>
              <a:t>at</a:t>
            </a:r>
            <a:r>
              <a:rPr lang="it-IT" sz="1600" b="1" dirty="0">
                <a:solidFill>
                  <a:srgbClr val="008000"/>
                </a:solidFill>
              </a:rPr>
              <a:t> </a:t>
            </a:r>
            <a:r>
              <a:rPr lang="it-IT" sz="1600" b="1" i="1" dirty="0">
                <a:solidFill>
                  <a:srgbClr val="008000"/>
                </a:solidFill>
              </a:rPr>
              <a:t>plateau</a:t>
            </a:r>
            <a:r>
              <a:rPr lang="it-IT" sz="1600" b="1" dirty="0">
                <a:solidFill>
                  <a:srgbClr val="008000"/>
                </a:solidFill>
              </a:rPr>
              <a:t> &gt; 2000 (up to </a:t>
            </a:r>
            <a:r>
              <a:rPr lang="it-IT" sz="1600" b="1" dirty="0" err="1">
                <a:solidFill>
                  <a:srgbClr val="008000"/>
                </a:solidFill>
              </a:rPr>
              <a:t>about</a:t>
            </a:r>
            <a:r>
              <a:rPr lang="it-IT" sz="1600" b="1" dirty="0">
                <a:solidFill>
                  <a:srgbClr val="008000"/>
                </a:solidFill>
              </a:rPr>
              <a:t> 8000) </a:t>
            </a:r>
            <a:r>
              <a:rPr lang="it-IT" sz="1600" dirty="0" err="1"/>
              <a:t>depending</a:t>
            </a:r>
            <a:r>
              <a:rPr lang="it-IT" sz="1600" dirty="0"/>
              <a:t> on </a:t>
            </a:r>
            <a:r>
              <a:rPr lang="it-IT" sz="1600" dirty="0" err="1"/>
              <a:t>applied</a:t>
            </a:r>
            <a:r>
              <a:rPr lang="it-IT" sz="1600" dirty="0"/>
              <a:t> </a:t>
            </a:r>
            <a:r>
              <a:rPr lang="it-IT" sz="1600" dirty="0" err="1" smtClean="0"/>
              <a:t>voltage</a:t>
            </a:r>
            <a:endParaRPr lang="it-IT" sz="1600" dirty="0" smtClean="0"/>
          </a:p>
          <a:p>
            <a:pPr marL="90488" lvl="1" indent="-90488">
              <a:buNone/>
            </a:pPr>
            <a:r>
              <a:rPr lang="it-IT" b="1" dirty="0" err="1" smtClean="0"/>
              <a:t>Next</a:t>
            </a:r>
            <a:r>
              <a:rPr lang="it-IT" b="1" dirty="0"/>
              <a:t>:</a:t>
            </a:r>
          </a:p>
          <a:p>
            <a:pPr marL="90488" lvl="1" indent="-90488">
              <a:buClrTx/>
              <a:buFont typeface="Arial" panose="020B0604020202020204" pitchFamily="34" charset="0"/>
              <a:buChar char="•"/>
            </a:pPr>
            <a:r>
              <a:rPr lang="it-IT" sz="1600" dirty="0"/>
              <a:t>Analysis of data </a:t>
            </a:r>
            <a:r>
              <a:rPr lang="it-IT" sz="1600" dirty="0" err="1"/>
              <a:t>acquired</a:t>
            </a:r>
            <a:r>
              <a:rPr lang="it-IT" sz="1600" dirty="0"/>
              <a:t> </a:t>
            </a:r>
            <a:r>
              <a:rPr lang="it-IT" sz="1600" dirty="0" err="1"/>
              <a:t>at</a:t>
            </a:r>
            <a:r>
              <a:rPr lang="it-IT" sz="1600" dirty="0"/>
              <a:t> H2 test </a:t>
            </a:r>
            <a:r>
              <a:rPr lang="it-IT" sz="1600" dirty="0" err="1"/>
              <a:t>beam</a:t>
            </a:r>
            <a:r>
              <a:rPr lang="it-IT" sz="1600" dirty="0"/>
              <a:t> [gas </a:t>
            </a:r>
            <a:r>
              <a:rPr lang="it-IT" sz="1600" dirty="0" err="1"/>
              <a:t>mixture</a:t>
            </a:r>
            <a:r>
              <a:rPr lang="it-IT" sz="1600" dirty="0"/>
              <a:t> </a:t>
            </a:r>
            <a:r>
              <a:rPr lang="it-IT" sz="1600" dirty="0" err="1"/>
              <a:t>Ar</a:t>
            </a:r>
            <a:r>
              <a:rPr lang="it-IT" sz="1600" dirty="0"/>
              <a:t>/CO</a:t>
            </a:r>
            <a:r>
              <a:rPr lang="it-IT" sz="1600" baseline="-25000" dirty="0"/>
              <a:t>2</a:t>
            </a:r>
            <a:r>
              <a:rPr lang="it-IT" sz="1600" dirty="0"/>
              <a:t> 70/30)] from </a:t>
            </a:r>
            <a:r>
              <a:rPr lang="it-IT" sz="1600" i="1" dirty="0" err="1"/>
              <a:t>spatial</a:t>
            </a:r>
            <a:r>
              <a:rPr lang="it-IT" sz="1600" dirty="0"/>
              <a:t> </a:t>
            </a:r>
            <a:r>
              <a:rPr lang="it-IT" sz="1600" dirty="0" err="1"/>
              <a:t>point</a:t>
            </a:r>
            <a:r>
              <a:rPr lang="it-IT" sz="1600" dirty="0"/>
              <a:t> of </a:t>
            </a:r>
            <a:r>
              <a:rPr lang="it-IT" sz="1600" dirty="0" err="1"/>
              <a:t>view</a:t>
            </a:r>
            <a:r>
              <a:rPr lang="it-IT" sz="1600" dirty="0"/>
              <a:t> (</a:t>
            </a:r>
            <a:r>
              <a:rPr lang="it-IT" sz="1600" dirty="0" err="1"/>
              <a:t>spatial</a:t>
            </a:r>
            <a:r>
              <a:rPr lang="it-IT" sz="1600" dirty="0"/>
              <a:t> </a:t>
            </a:r>
            <a:r>
              <a:rPr lang="it-IT" sz="1600" dirty="0" err="1"/>
              <a:t>resolution</a:t>
            </a:r>
            <a:r>
              <a:rPr lang="it-IT" sz="1600" dirty="0"/>
              <a:t>, cluster </a:t>
            </a:r>
            <a:r>
              <a:rPr lang="it-IT" sz="1600" dirty="0" err="1"/>
              <a:t>size</a:t>
            </a:r>
            <a:r>
              <a:rPr lang="it-IT" sz="1600" dirty="0"/>
              <a:t>), </a:t>
            </a:r>
            <a:r>
              <a:rPr lang="it-IT" sz="1600" i="1" dirty="0" err="1"/>
              <a:t>efficiency</a:t>
            </a:r>
            <a:r>
              <a:rPr lang="it-IT" sz="1600" dirty="0"/>
              <a:t> </a:t>
            </a:r>
            <a:r>
              <a:rPr lang="it-IT" sz="1600" dirty="0" err="1"/>
              <a:t>calculation</a:t>
            </a:r>
            <a:endParaRPr lang="it-IT" sz="1600" dirty="0"/>
          </a:p>
          <a:p>
            <a:pPr marL="90488" lvl="1" indent="-90488">
              <a:buClrTx/>
              <a:buFont typeface="Arial" panose="020B0604020202020204" pitchFamily="34" charset="0"/>
              <a:buChar char="•"/>
            </a:pPr>
            <a:r>
              <a:rPr lang="it-IT" sz="1600" dirty="0"/>
              <a:t>Test </a:t>
            </a:r>
            <a:r>
              <a:rPr lang="it-IT" sz="1600" dirty="0" err="1"/>
              <a:t>beam</a:t>
            </a:r>
            <a:r>
              <a:rPr lang="it-IT" sz="1600" dirty="0"/>
              <a:t> </a:t>
            </a:r>
            <a:r>
              <a:rPr lang="it-IT" sz="1600" dirty="0" err="1"/>
              <a:t>at</a:t>
            </a:r>
            <a:r>
              <a:rPr lang="it-IT" sz="1600" dirty="0"/>
              <a:t> H4 </a:t>
            </a:r>
            <a:r>
              <a:rPr lang="it-IT" sz="1600" dirty="0" err="1"/>
              <a:t>ongoing</a:t>
            </a:r>
            <a:r>
              <a:rPr lang="it-IT" sz="1600" dirty="0"/>
              <a:t> to test </a:t>
            </a:r>
            <a:r>
              <a:rPr lang="it-IT" sz="1600" dirty="0" err="1"/>
              <a:t>spatial</a:t>
            </a:r>
            <a:r>
              <a:rPr lang="it-IT" sz="1600" dirty="0"/>
              <a:t> and timing performance in gas </a:t>
            </a:r>
            <a:r>
              <a:rPr lang="it-IT" sz="1600" dirty="0" err="1"/>
              <a:t>mixture</a:t>
            </a:r>
            <a:r>
              <a:rPr lang="it-IT" sz="1600" dirty="0"/>
              <a:t> </a:t>
            </a:r>
            <a:r>
              <a:rPr lang="it-IT" sz="1600" dirty="0" err="1"/>
              <a:t>Ar</a:t>
            </a:r>
            <a:r>
              <a:rPr lang="it-IT" sz="1600" dirty="0"/>
              <a:t>/CO2/CF</a:t>
            </a:r>
            <a:r>
              <a:rPr lang="it-IT" sz="1600" baseline="-25000" dirty="0"/>
              <a:t>4</a:t>
            </a:r>
            <a:r>
              <a:rPr lang="it-IT" sz="1600" dirty="0"/>
              <a:t> 45/15/</a:t>
            </a:r>
            <a:r>
              <a:rPr lang="it-IT" sz="1600" dirty="0" smtClean="0"/>
              <a:t>40</a:t>
            </a:r>
            <a:endParaRPr lang="it-IT" sz="1600" dirty="0"/>
          </a:p>
        </p:txBody>
      </p:sp>
    </p:spTree>
    <p:extLst>
      <p:ext uri="{BB962C8B-B14F-4D97-AF65-F5344CB8AC3E}">
        <p14:creationId xmlns:p14="http://schemas.microsoft.com/office/powerpoint/2010/main" val="28265090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10313"/>
          </a:xfrm>
        </p:spPr>
        <p:txBody>
          <a:bodyPr/>
          <a:lstStyle/>
          <a:p>
            <a:r>
              <a:rPr lang="en-US" sz="3600" dirty="0" smtClean="0"/>
              <a:t>Fast Timing </a:t>
            </a:r>
            <a:r>
              <a:rPr lang="en-US" sz="3600" dirty="0" err="1" smtClean="0"/>
              <a:t>Micropattern</a:t>
            </a:r>
            <a:r>
              <a:rPr lang="en-US" sz="3600" dirty="0" smtClean="0"/>
              <a:t> (RTM) R&amp;D</a:t>
            </a:r>
            <a:endParaRPr lang="en-US" sz="3600" dirty="0"/>
          </a:p>
        </p:txBody>
      </p:sp>
      <p:grpSp>
        <p:nvGrpSpPr>
          <p:cNvPr id="4" name="Gruppo 5"/>
          <p:cNvGrpSpPr/>
          <p:nvPr/>
        </p:nvGrpSpPr>
        <p:grpSpPr>
          <a:xfrm>
            <a:off x="86487" y="1084951"/>
            <a:ext cx="1812284" cy="2724707"/>
            <a:chOff x="82207" y="1429342"/>
            <a:chExt cx="3070200" cy="3930767"/>
          </a:xfrm>
        </p:grpSpPr>
        <p:pic>
          <p:nvPicPr>
            <p:cNvPr id="5" name="Immagin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207" y="1429342"/>
              <a:ext cx="3070200" cy="3930767"/>
            </a:xfrm>
            <a:prstGeom prst="rect">
              <a:avLst/>
            </a:prstGeom>
          </p:spPr>
        </p:pic>
        <p:sp>
          <p:nvSpPr>
            <p:cNvPr id="6" name="Rettangolo 4"/>
            <p:cNvSpPr/>
            <p:nvPr/>
          </p:nvSpPr>
          <p:spPr>
            <a:xfrm>
              <a:off x="615820" y="2752531"/>
              <a:ext cx="1007707" cy="177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 name="Connettore 2 13"/>
          <p:cNvCxnSpPr/>
          <p:nvPr/>
        </p:nvCxnSpPr>
        <p:spPr>
          <a:xfrm flipH="1">
            <a:off x="1438585" y="1664413"/>
            <a:ext cx="644768" cy="3784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CasellaDiTesto 36"/>
          <p:cNvSpPr txBox="1"/>
          <p:nvPr/>
        </p:nvSpPr>
        <p:spPr>
          <a:xfrm>
            <a:off x="2985532" y="998917"/>
            <a:ext cx="5521948" cy="646331"/>
          </a:xfrm>
          <a:prstGeom prst="rect">
            <a:avLst/>
          </a:prstGeom>
          <a:noFill/>
        </p:spPr>
        <p:txBody>
          <a:bodyPr wrap="square" rtlCol="0">
            <a:spAutoFit/>
          </a:bodyPr>
          <a:lstStyle/>
          <a:p>
            <a:r>
              <a:rPr lang="it-IT" dirty="0" smtClean="0"/>
              <a:t>The </a:t>
            </a:r>
            <a:r>
              <a:rPr lang="it-IT" b="1" dirty="0" err="1" smtClean="0">
                <a:solidFill>
                  <a:srgbClr val="C00000"/>
                </a:solidFill>
              </a:rPr>
              <a:t>contribution</a:t>
            </a:r>
            <a:r>
              <a:rPr lang="it-IT" dirty="0" smtClean="0"/>
              <a:t> to the time </a:t>
            </a:r>
            <a:r>
              <a:rPr lang="it-IT" dirty="0" err="1" smtClean="0"/>
              <a:t>resolution</a:t>
            </a:r>
            <a:r>
              <a:rPr lang="it-IT" dirty="0" smtClean="0"/>
              <a:t> of the </a:t>
            </a:r>
            <a:r>
              <a:rPr lang="it-IT" b="1" dirty="0" err="1" smtClean="0">
                <a:solidFill>
                  <a:srgbClr val="C00000"/>
                </a:solidFill>
              </a:rPr>
              <a:t>drift</a:t>
            </a:r>
            <a:r>
              <a:rPr lang="it-IT" b="1" dirty="0" smtClean="0">
                <a:solidFill>
                  <a:srgbClr val="C00000"/>
                </a:solidFill>
              </a:rPr>
              <a:t> </a:t>
            </a:r>
            <a:r>
              <a:rPr lang="it-IT" b="1" dirty="0" err="1" smtClean="0">
                <a:solidFill>
                  <a:srgbClr val="C00000"/>
                </a:solidFill>
              </a:rPr>
              <a:t>velocity</a:t>
            </a:r>
            <a:r>
              <a:rPr lang="it-IT" dirty="0" smtClean="0"/>
              <a:t> </a:t>
            </a:r>
            <a:r>
              <a:rPr lang="it-IT" dirty="0" err="1" smtClean="0"/>
              <a:t>is</a:t>
            </a:r>
            <a:r>
              <a:rPr lang="it-IT" dirty="0" smtClean="0"/>
              <a:t>:</a:t>
            </a:r>
            <a:endParaRPr lang="en-US" dirty="0"/>
          </a:p>
        </p:txBody>
      </p:sp>
      <p:sp>
        <p:nvSpPr>
          <p:cNvPr id="11" name="CasellaDiTesto 38"/>
          <p:cNvSpPr txBox="1"/>
          <p:nvPr/>
        </p:nvSpPr>
        <p:spPr>
          <a:xfrm>
            <a:off x="3071840" y="2002152"/>
            <a:ext cx="5300014" cy="830997"/>
          </a:xfrm>
          <a:prstGeom prst="rect">
            <a:avLst/>
          </a:prstGeom>
          <a:noFill/>
        </p:spPr>
        <p:txBody>
          <a:bodyPr wrap="square" rtlCol="0">
            <a:spAutoFit/>
          </a:bodyPr>
          <a:lstStyle/>
          <a:p>
            <a:r>
              <a:rPr lang="it-IT" sz="1600" dirty="0" smtClean="0"/>
              <a:t>With a </a:t>
            </a:r>
            <a:r>
              <a:rPr lang="it-IT" sz="1600" dirty="0" err="1" smtClean="0"/>
              <a:t>drift</a:t>
            </a:r>
            <a:r>
              <a:rPr lang="it-IT" sz="1600" dirty="0" smtClean="0"/>
              <a:t> gap of the </a:t>
            </a:r>
            <a:r>
              <a:rPr lang="it-IT" sz="1600" dirty="0" err="1" smtClean="0"/>
              <a:t>order</a:t>
            </a:r>
            <a:r>
              <a:rPr lang="it-IT" sz="1600" dirty="0" smtClean="0"/>
              <a:t> of 3-4 mm and with a </a:t>
            </a:r>
            <a:r>
              <a:rPr lang="it-IT" sz="1600" dirty="0" err="1" smtClean="0"/>
              <a:t>proper</a:t>
            </a:r>
            <a:r>
              <a:rPr lang="it-IT" sz="1600" dirty="0" smtClean="0"/>
              <a:t> </a:t>
            </a:r>
            <a:r>
              <a:rPr lang="it-IT" sz="1600" dirty="0" err="1" smtClean="0"/>
              <a:t>choice</a:t>
            </a:r>
            <a:r>
              <a:rPr lang="it-IT" sz="1600" dirty="0" smtClean="0"/>
              <a:t> of the gas </a:t>
            </a:r>
            <a:r>
              <a:rPr lang="it-IT" sz="1600" dirty="0" err="1" smtClean="0"/>
              <a:t>mixture</a:t>
            </a:r>
            <a:r>
              <a:rPr lang="it-IT" sz="1600" dirty="0" smtClean="0"/>
              <a:t>, </a:t>
            </a:r>
            <a:r>
              <a:rPr lang="it-IT" sz="1600" dirty="0" err="1" smtClean="0"/>
              <a:t>these</a:t>
            </a:r>
            <a:r>
              <a:rPr lang="it-IT" sz="1600" dirty="0" smtClean="0"/>
              <a:t> detectors can </a:t>
            </a:r>
            <a:r>
              <a:rPr lang="it-IT" sz="1600" dirty="0" err="1" smtClean="0"/>
              <a:t>reach</a:t>
            </a:r>
            <a:r>
              <a:rPr lang="it-IT" sz="1600" dirty="0" smtClean="0"/>
              <a:t> a time </a:t>
            </a:r>
            <a:r>
              <a:rPr lang="it-IT" sz="1600" dirty="0" err="1" smtClean="0"/>
              <a:t>resolution</a:t>
            </a:r>
            <a:r>
              <a:rPr lang="it-IT" sz="1600" dirty="0" smtClean="0"/>
              <a:t> of the </a:t>
            </a:r>
            <a:r>
              <a:rPr lang="it-IT" sz="1600" dirty="0" err="1" smtClean="0"/>
              <a:t>order</a:t>
            </a:r>
            <a:r>
              <a:rPr lang="it-IT" sz="1600" dirty="0" smtClean="0"/>
              <a:t> of </a:t>
            </a:r>
            <a:r>
              <a:rPr lang="it-IT" sz="1600" b="1" dirty="0" smtClean="0">
                <a:solidFill>
                  <a:srgbClr val="7030A0"/>
                </a:solidFill>
              </a:rPr>
              <a:t>5-10 ns</a:t>
            </a:r>
            <a:r>
              <a:rPr lang="it-IT" sz="1600" dirty="0" smtClean="0"/>
              <a:t>.</a:t>
            </a:r>
            <a:endParaRPr lang="en-US" sz="1600" dirty="0"/>
          </a:p>
        </p:txBody>
      </p:sp>
      <p:sp>
        <p:nvSpPr>
          <p:cNvPr id="15" name="TextBox 14"/>
          <p:cNvSpPr txBox="1"/>
          <p:nvPr/>
        </p:nvSpPr>
        <p:spPr>
          <a:xfrm>
            <a:off x="2170024" y="1454821"/>
            <a:ext cx="815508" cy="369332"/>
          </a:xfrm>
          <a:prstGeom prst="rect">
            <a:avLst/>
          </a:prstGeom>
          <a:noFill/>
        </p:spPr>
        <p:txBody>
          <a:bodyPr wrap="none" rtlCol="0">
            <a:spAutoFit/>
          </a:bodyPr>
          <a:lstStyle/>
          <a:p>
            <a:r>
              <a:rPr lang="en-US" i="1" dirty="0" smtClean="0"/>
              <a:t>t=d/</a:t>
            </a:r>
            <a:r>
              <a:rPr lang="en-US" i="1" dirty="0" err="1" smtClean="0"/>
              <a:t>v</a:t>
            </a:r>
            <a:r>
              <a:rPr lang="en-US" i="1" baseline="-25000" dirty="0" err="1" smtClean="0"/>
              <a:t>d</a:t>
            </a:r>
            <a:endParaRPr lang="en-US" i="1" dirty="0"/>
          </a:p>
        </p:txBody>
      </p:sp>
      <p:sp>
        <p:nvSpPr>
          <p:cNvPr id="16" name="TextBox 15"/>
          <p:cNvSpPr txBox="1"/>
          <p:nvPr/>
        </p:nvSpPr>
        <p:spPr>
          <a:xfrm>
            <a:off x="4354082" y="1454821"/>
            <a:ext cx="1195535" cy="369332"/>
          </a:xfrm>
          <a:prstGeom prst="rect">
            <a:avLst/>
          </a:prstGeom>
          <a:noFill/>
        </p:spPr>
        <p:txBody>
          <a:bodyPr wrap="none" rtlCol="0">
            <a:spAutoFit/>
          </a:bodyPr>
          <a:lstStyle/>
          <a:p>
            <a:r>
              <a:rPr lang="en-US" dirty="0" err="1">
                <a:latin typeface="Symbol" charset="2"/>
                <a:cs typeface="Symbol" charset="2"/>
              </a:rPr>
              <a:t>s</a:t>
            </a:r>
            <a:r>
              <a:rPr lang="en-US" baseline="-25000" dirty="0" err="1" smtClean="0">
                <a:latin typeface="+mj-lt"/>
                <a:cs typeface="Symbol" charset="2"/>
              </a:rPr>
              <a:t>t</a:t>
            </a:r>
            <a:r>
              <a:rPr lang="en-US" dirty="0" smtClean="0">
                <a:latin typeface="+mj-lt"/>
                <a:cs typeface="Symbol" charset="2"/>
              </a:rPr>
              <a:t>= (</a:t>
            </a:r>
            <a:r>
              <a:rPr lang="en-US" dirty="0" err="1" smtClean="0">
                <a:latin typeface="Symbol" charset="2"/>
                <a:cs typeface="Symbol" charset="2"/>
              </a:rPr>
              <a:t>l</a:t>
            </a:r>
            <a:r>
              <a:rPr lang="en-US" dirty="0" err="1" smtClean="0">
                <a:latin typeface="+mj-lt"/>
                <a:cs typeface="Symbol" charset="2"/>
              </a:rPr>
              <a:t>v</a:t>
            </a:r>
            <a:r>
              <a:rPr lang="en-US" baseline="-25000" dirty="0" err="1" smtClean="0">
                <a:latin typeface="+mj-lt"/>
                <a:cs typeface="Symbol" charset="2"/>
              </a:rPr>
              <a:t>d</a:t>
            </a:r>
            <a:r>
              <a:rPr lang="en-US" dirty="0" smtClean="0">
                <a:latin typeface="+mj-lt"/>
                <a:cs typeface="Symbol" charset="2"/>
              </a:rPr>
              <a:t>)</a:t>
            </a:r>
            <a:r>
              <a:rPr lang="en-US" baseline="30000" dirty="0" smtClean="0">
                <a:latin typeface="+mj-lt"/>
                <a:cs typeface="Symbol" charset="2"/>
              </a:rPr>
              <a:t>-1</a:t>
            </a:r>
            <a:endParaRPr lang="en-US" dirty="0">
              <a:latin typeface="Symbol" charset="2"/>
              <a:cs typeface="Symbol" charset="2"/>
            </a:endParaRPr>
          </a:p>
        </p:txBody>
      </p:sp>
      <p:pic>
        <p:nvPicPr>
          <p:cNvPr id="17" name="Immagine 10"/>
          <p:cNvPicPr>
            <a:picLocks noChangeAspect="1"/>
          </p:cNvPicPr>
          <p:nvPr/>
        </p:nvPicPr>
        <p:blipFill>
          <a:blip r:embed="rId3"/>
          <a:stretch>
            <a:fillRect/>
          </a:stretch>
        </p:blipFill>
        <p:spPr>
          <a:xfrm rot="16200000">
            <a:off x="5540732" y="3083651"/>
            <a:ext cx="1977291" cy="3684954"/>
          </a:xfrm>
          <a:prstGeom prst="rect">
            <a:avLst/>
          </a:prstGeom>
        </p:spPr>
      </p:pic>
      <p:sp>
        <p:nvSpPr>
          <p:cNvPr id="18" name="CasellaDiTesto 11"/>
          <p:cNvSpPr txBox="1"/>
          <p:nvPr/>
        </p:nvSpPr>
        <p:spPr>
          <a:xfrm>
            <a:off x="2170024" y="3148938"/>
            <a:ext cx="5647580" cy="584776"/>
          </a:xfrm>
          <a:prstGeom prst="rect">
            <a:avLst/>
          </a:prstGeom>
          <a:noFill/>
        </p:spPr>
        <p:txBody>
          <a:bodyPr wrap="square" rtlCol="0">
            <a:spAutoFit/>
          </a:bodyPr>
          <a:lstStyle/>
          <a:p>
            <a:r>
              <a:rPr lang="it-IT" sz="1600" dirty="0" smtClean="0"/>
              <a:t>The idea </a:t>
            </a:r>
            <a:r>
              <a:rPr lang="it-IT" sz="1600" dirty="0" err="1" smtClean="0"/>
              <a:t>is</a:t>
            </a:r>
            <a:r>
              <a:rPr lang="it-IT" sz="1600" dirty="0" smtClean="0"/>
              <a:t> to divide a single </a:t>
            </a:r>
            <a:r>
              <a:rPr lang="it-IT" sz="1600" dirty="0" err="1" smtClean="0"/>
              <a:t>thick</a:t>
            </a:r>
            <a:r>
              <a:rPr lang="it-IT" sz="1600" dirty="0" smtClean="0"/>
              <a:t> </a:t>
            </a:r>
            <a:r>
              <a:rPr lang="it-IT" sz="1600" dirty="0" err="1" smtClean="0"/>
              <a:t>drift</a:t>
            </a:r>
            <a:r>
              <a:rPr lang="it-IT" sz="1600" dirty="0" smtClean="0"/>
              <a:t> </a:t>
            </a:r>
            <a:r>
              <a:rPr lang="it-IT" sz="1600" dirty="0" err="1" smtClean="0"/>
              <a:t>region</a:t>
            </a:r>
            <a:r>
              <a:rPr lang="it-IT" sz="1600" dirty="0" smtClean="0"/>
              <a:t> in </a:t>
            </a:r>
            <a:r>
              <a:rPr lang="it-IT" sz="1600" dirty="0" err="1" smtClean="0"/>
              <a:t>many</a:t>
            </a:r>
            <a:r>
              <a:rPr lang="it-IT" sz="1600" dirty="0" smtClean="0"/>
              <a:t> </a:t>
            </a:r>
            <a:r>
              <a:rPr lang="it-IT" sz="1600" dirty="0" err="1" smtClean="0"/>
              <a:t>thinner</a:t>
            </a:r>
            <a:r>
              <a:rPr lang="it-IT" sz="1600" dirty="0" smtClean="0"/>
              <a:t> </a:t>
            </a:r>
            <a:r>
              <a:rPr lang="it-IT" sz="1600" dirty="0" err="1" smtClean="0"/>
              <a:t>drift</a:t>
            </a:r>
            <a:r>
              <a:rPr lang="it-IT" sz="1600" dirty="0" smtClean="0"/>
              <a:t> </a:t>
            </a:r>
            <a:r>
              <a:rPr lang="it-IT" sz="1600" dirty="0" err="1" smtClean="0"/>
              <a:t>regions</a:t>
            </a:r>
            <a:r>
              <a:rPr lang="it-IT" sz="1600" dirty="0" smtClean="0"/>
              <a:t>, </a:t>
            </a:r>
            <a:r>
              <a:rPr lang="it-IT" sz="1600" dirty="0" err="1" smtClean="0"/>
              <a:t>each</a:t>
            </a:r>
            <a:r>
              <a:rPr lang="it-IT" sz="1600" dirty="0" smtClean="0"/>
              <a:t> </a:t>
            </a:r>
            <a:r>
              <a:rPr lang="it-IT" sz="1600" dirty="0" err="1" smtClean="0"/>
              <a:t>coupled</a:t>
            </a:r>
            <a:r>
              <a:rPr lang="it-IT" sz="1600" dirty="0" smtClean="0"/>
              <a:t> to </a:t>
            </a:r>
            <a:r>
              <a:rPr lang="it-IT" sz="1600" dirty="0" err="1" smtClean="0"/>
              <a:t>its</a:t>
            </a:r>
            <a:r>
              <a:rPr lang="it-IT" sz="1600" dirty="0" smtClean="0"/>
              <a:t> </a:t>
            </a:r>
            <a:r>
              <a:rPr lang="it-IT" sz="1600" dirty="0" err="1" smtClean="0"/>
              <a:t>amplification</a:t>
            </a:r>
            <a:r>
              <a:rPr lang="it-IT" sz="1600" dirty="0" smtClean="0"/>
              <a:t> stage.</a:t>
            </a:r>
            <a:endParaRPr lang="en-US" sz="1600" dirty="0"/>
          </a:p>
        </p:txBody>
      </p:sp>
      <p:sp>
        <p:nvSpPr>
          <p:cNvPr id="19" name="Rettangolo 12"/>
          <p:cNvSpPr/>
          <p:nvPr/>
        </p:nvSpPr>
        <p:spPr>
          <a:xfrm>
            <a:off x="2155913" y="3634926"/>
            <a:ext cx="5480485" cy="584776"/>
          </a:xfrm>
          <a:prstGeom prst="rect">
            <a:avLst/>
          </a:prstGeom>
        </p:spPr>
        <p:txBody>
          <a:bodyPr wrap="square">
            <a:spAutoFit/>
          </a:bodyPr>
          <a:lstStyle/>
          <a:p>
            <a:r>
              <a:rPr lang="en-US" sz="1600" dirty="0"/>
              <a:t>T</a:t>
            </a:r>
            <a:r>
              <a:rPr lang="en-US" sz="1600" dirty="0" smtClean="0"/>
              <a:t>he </a:t>
            </a:r>
            <a:r>
              <a:rPr lang="en-US" sz="1600" dirty="0"/>
              <a:t>reduction </a:t>
            </a:r>
            <a:r>
              <a:rPr lang="en-US" sz="1600" dirty="0" smtClean="0"/>
              <a:t>in </a:t>
            </a:r>
            <a:r>
              <a:rPr lang="en-US" sz="1600" dirty="0"/>
              <a:t>time resolution is </a:t>
            </a:r>
            <a:r>
              <a:rPr lang="en-US" sz="1600" b="1" dirty="0">
                <a:solidFill>
                  <a:srgbClr val="FF0000"/>
                </a:solidFill>
              </a:rPr>
              <a:t>proportional to the number of </a:t>
            </a:r>
            <a:r>
              <a:rPr lang="en-US" sz="1600" b="1" dirty="0" smtClean="0">
                <a:solidFill>
                  <a:srgbClr val="FF0000"/>
                </a:solidFill>
              </a:rPr>
              <a:t>stages </a:t>
            </a:r>
            <a:r>
              <a:rPr lang="en-US" sz="1600" b="1" dirty="0">
                <a:solidFill>
                  <a:srgbClr val="FF0000"/>
                </a:solidFill>
              </a:rPr>
              <a:t>ND </a:t>
            </a:r>
            <a:r>
              <a:rPr lang="en-US" sz="1600" b="1" dirty="0" smtClean="0">
                <a:solidFill>
                  <a:srgbClr val="FF0000"/>
                </a:solidFill>
              </a:rPr>
              <a:t>employed</a:t>
            </a:r>
            <a:endParaRPr lang="en-US" sz="1600" dirty="0"/>
          </a:p>
        </p:txBody>
      </p:sp>
      <p:pic>
        <p:nvPicPr>
          <p:cNvPr id="21" name="Immagin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2507" y="4219825"/>
            <a:ext cx="1530675" cy="2482954"/>
          </a:xfrm>
          <a:prstGeom prst="rect">
            <a:avLst/>
          </a:prstGeom>
        </p:spPr>
      </p:pic>
      <p:sp>
        <p:nvSpPr>
          <p:cNvPr id="22" name="CasellaDiTesto 2"/>
          <p:cNvSpPr txBox="1"/>
          <p:nvPr/>
        </p:nvSpPr>
        <p:spPr>
          <a:xfrm>
            <a:off x="2083353" y="4511123"/>
            <a:ext cx="2618792" cy="1077218"/>
          </a:xfrm>
          <a:prstGeom prst="rect">
            <a:avLst/>
          </a:prstGeom>
          <a:noFill/>
        </p:spPr>
        <p:txBody>
          <a:bodyPr wrap="square" rtlCol="0">
            <a:spAutoFit/>
          </a:bodyPr>
          <a:lstStyle/>
          <a:p>
            <a:r>
              <a:rPr lang="it-IT" sz="1600" dirty="0" err="1" smtClean="0"/>
              <a:t>When</a:t>
            </a:r>
            <a:r>
              <a:rPr lang="it-IT" sz="1600" dirty="0" smtClean="0"/>
              <a:t> the </a:t>
            </a:r>
            <a:r>
              <a:rPr lang="it-IT" sz="1600" dirty="0" err="1" smtClean="0"/>
              <a:t>avalanche</a:t>
            </a:r>
            <a:r>
              <a:rPr lang="it-IT" sz="1600" dirty="0" smtClean="0"/>
              <a:t> </a:t>
            </a:r>
            <a:r>
              <a:rPr lang="it-IT" sz="1600" dirty="0" err="1" smtClean="0"/>
              <a:t>grows</a:t>
            </a:r>
            <a:r>
              <a:rPr lang="it-IT" sz="1600" dirty="0" smtClean="0"/>
              <a:t> in </a:t>
            </a:r>
            <a:r>
              <a:rPr lang="it-IT" sz="1600" dirty="0" err="1" smtClean="0"/>
              <a:t>one</a:t>
            </a:r>
            <a:r>
              <a:rPr lang="it-IT" sz="1600" dirty="0" smtClean="0"/>
              <a:t> </a:t>
            </a:r>
            <a:r>
              <a:rPr lang="it-IT" sz="1600" dirty="0" err="1" smtClean="0"/>
              <a:t>drift-amplification</a:t>
            </a:r>
            <a:r>
              <a:rPr lang="it-IT" sz="1600" dirty="0" smtClean="0"/>
              <a:t> stage, the </a:t>
            </a:r>
            <a:r>
              <a:rPr lang="it-IT" sz="1600" dirty="0" err="1" smtClean="0"/>
              <a:t>signal</a:t>
            </a:r>
            <a:r>
              <a:rPr lang="it-IT" sz="1600" dirty="0" smtClean="0"/>
              <a:t> </a:t>
            </a:r>
            <a:r>
              <a:rPr lang="it-IT" sz="1600" dirty="0" err="1" smtClean="0"/>
              <a:t>is</a:t>
            </a:r>
            <a:r>
              <a:rPr lang="it-IT" sz="1600" dirty="0" smtClean="0"/>
              <a:t> </a:t>
            </a:r>
            <a:r>
              <a:rPr lang="it-IT" sz="1600" dirty="0" err="1" smtClean="0"/>
              <a:t>induced</a:t>
            </a:r>
            <a:r>
              <a:rPr lang="it-IT" sz="1600" dirty="0" smtClean="0"/>
              <a:t> on the top and bottom </a:t>
            </a:r>
            <a:r>
              <a:rPr lang="it-IT" sz="1600" dirty="0" err="1" smtClean="0"/>
              <a:t>readouts</a:t>
            </a:r>
            <a:r>
              <a:rPr lang="it-IT" sz="1600" dirty="0" smtClean="0"/>
              <a:t>. </a:t>
            </a:r>
            <a:endParaRPr lang="en-US" sz="1600" dirty="0"/>
          </a:p>
        </p:txBody>
      </p:sp>
      <p:cxnSp>
        <p:nvCxnSpPr>
          <p:cNvPr id="23" name="Connettore 2 4"/>
          <p:cNvCxnSpPr/>
          <p:nvPr/>
        </p:nvCxnSpPr>
        <p:spPr>
          <a:xfrm flipH="1">
            <a:off x="1705466" y="4487333"/>
            <a:ext cx="667136" cy="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2"/>
          <p:cNvCxnSpPr/>
          <p:nvPr/>
        </p:nvCxnSpPr>
        <p:spPr>
          <a:xfrm flipH="1">
            <a:off x="1705466" y="5700889"/>
            <a:ext cx="377887" cy="74788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2424006" y="5842337"/>
            <a:ext cx="6251222" cy="1077218"/>
          </a:xfrm>
          <a:prstGeom prst="rect">
            <a:avLst/>
          </a:prstGeom>
        </p:spPr>
        <p:txBody>
          <a:bodyPr wrap="square">
            <a:spAutoFit/>
          </a:bodyPr>
          <a:lstStyle/>
          <a:p>
            <a:r>
              <a:rPr lang="it-IT" sz="1600" dirty="0" smtClean="0">
                <a:sym typeface="Wingdings" panose="05000000000000000000" pitchFamily="2" charset="2"/>
              </a:rPr>
              <a:t>The </a:t>
            </a:r>
            <a:r>
              <a:rPr lang="it-IT" sz="1600" dirty="0" err="1">
                <a:sym typeface="Wingdings" panose="05000000000000000000" pitchFamily="2" charset="2"/>
              </a:rPr>
              <a:t>construction</a:t>
            </a:r>
            <a:r>
              <a:rPr lang="it-IT" sz="1600" dirty="0">
                <a:sym typeface="Wingdings" panose="05000000000000000000" pitchFamily="2" charset="2"/>
              </a:rPr>
              <a:t> of consecutive </a:t>
            </a:r>
            <a:r>
              <a:rPr lang="it-IT" sz="1600" dirty="0" err="1">
                <a:sym typeface="Wingdings" panose="05000000000000000000" pitchFamily="2" charset="2"/>
              </a:rPr>
              <a:t>drift-amplification</a:t>
            </a:r>
            <a:r>
              <a:rPr lang="it-IT" sz="1600" dirty="0">
                <a:sym typeface="Wingdings" panose="05000000000000000000" pitchFamily="2" charset="2"/>
              </a:rPr>
              <a:t> </a:t>
            </a:r>
            <a:r>
              <a:rPr lang="it-IT" sz="1600" dirty="0" err="1">
                <a:sym typeface="Wingdings" panose="05000000000000000000" pitchFamily="2" charset="2"/>
              </a:rPr>
              <a:t>stages</a:t>
            </a:r>
            <a:r>
              <a:rPr lang="it-IT" sz="1600" dirty="0">
                <a:sym typeface="Wingdings" panose="05000000000000000000" pitchFamily="2" charset="2"/>
              </a:rPr>
              <a:t> </a:t>
            </a:r>
            <a:r>
              <a:rPr lang="it-IT" sz="1600" dirty="0" err="1">
                <a:sym typeface="Wingdings" panose="05000000000000000000" pitchFamily="2" charset="2"/>
              </a:rPr>
              <a:t>is</a:t>
            </a:r>
            <a:r>
              <a:rPr lang="it-IT" sz="1600" dirty="0">
                <a:sym typeface="Wingdings" panose="05000000000000000000" pitchFamily="2" charset="2"/>
              </a:rPr>
              <a:t> </a:t>
            </a:r>
            <a:r>
              <a:rPr lang="it-IT" sz="1600" dirty="0" err="1">
                <a:sym typeface="Wingdings" panose="05000000000000000000" pitchFamily="2" charset="2"/>
              </a:rPr>
              <a:t>allowed</a:t>
            </a:r>
            <a:r>
              <a:rPr lang="it-IT" sz="1600" dirty="0">
                <a:sym typeface="Wingdings" panose="05000000000000000000" pitchFamily="2" charset="2"/>
              </a:rPr>
              <a:t> by the use of resistive </a:t>
            </a:r>
            <a:r>
              <a:rPr lang="it-IT" sz="1600" dirty="0" err="1">
                <a:sym typeface="Wingdings" panose="05000000000000000000" pitchFamily="2" charset="2"/>
              </a:rPr>
              <a:t>layers</a:t>
            </a:r>
            <a:r>
              <a:rPr lang="it-IT" sz="1600" dirty="0">
                <a:sym typeface="Wingdings" panose="05000000000000000000" pitchFamily="2" charset="2"/>
              </a:rPr>
              <a:t> to </a:t>
            </a:r>
            <a:r>
              <a:rPr lang="it-IT" sz="1600" dirty="0" err="1">
                <a:sym typeface="Wingdings" panose="05000000000000000000" pitchFamily="2" charset="2"/>
              </a:rPr>
              <a:t>polarize</a:t>
            </a:r>
            <a:r>
              <a:rPr lang="it-IT" sz="1600" dirty="0">
                <a:sym typeface="Wingdings" panose="05000000000000000000" pitchFamily="2" charset="2"/>
              </a:rPr>
              <a:t> </a:t>
            </a:r>
            <a:r>
              <a:rPr lang="it-IT" sz="1600" dirty="0" err="1">
                <a:sym typeface="Wingdings" panose="05000000000000000000" pitchFamily="2" charset="2"/>
              </a:rPr>
              <a:t>drift</a:t>
            </a:r>
            <a:r>
              <a:rPr lang="it-IT" sz="1600" dirty="0">
                <a:sym typeface="Wingdings" panose="05000000000000000000" pitchFamily="2" charset="2"/>
              </a:rPr>
              <a:t> and </a:t>
            </a:r>
            <a:r>
              <a:rPr lang="it-IT" sz="1600" dirty="0" err="1">
                <a:sym typeface="Wingdings" panose="05000000000000000000" pitchFamily="2" charset="2"/>
              </a:rPr>
              <a:t>multiplication</a:t>
            </a:r>
            <a:r>
              <a:rPr lang="it-IT" sz="1600" dirty="0">
                <a:sym typeface="Wingdings" panose="05000000000000000000" pitchFamily="2" charset="2"/>
              </a:rPr>
              <a:t> </a:t>
            </a:r>
            <a:r>
              <a:rPr lang="it-IT" sz="1600" dirty="0" err="1">
                <a:sym typeface="Wingdings" panose="05000000000000000000" pitchFamily="2" charset="2"/>
              </a:rPr>
              <a:t>volumes</a:t>
            </a:r>
            <a:r>
              <a:rPr lang="it-IT" sz="1600" dirty="0">
                <a:sym typeface="Wingdings" panose="05000000000000000000" pitchFamily="2" charset="2"/>
              </a:rPr>
              <a:t>. </a:t>
            </a:r>
            <a:r>
              <a:rPr lang="it-IT" sz="1600" dirty="0"/>
              <a:t>The </a:t>
            </a:r>
            <a:r>
              <a:rPr lang="it-IT" sz="1600" dirty="0" err="1"/>
              <a:t>overall</a:t>
            </a:r>
            <a:r>
              <a:rPr lang="it-IT" sz="1600" dirty="0"/>
              <a:t> </a:t>
            </a:r>
            <a:r>
              <a:rPr lang="it-IT" sz="1600" dirty="0" err="1"/>
              <a:t>structure</a:t>
            </a:r>
            <a:r>
              <a:rPr lang="it-IT" sz="1600" dirty="0"/>
              <a:t> </a:t>
            </a:r>
            <a:r>
              <a:rPr lang="it-IT" sz="1600" dirty="0" err="1"/>
              <a:t>is</a:t>
            </a:r>
            <a:r>
              <a:rPr lang="it-IT" sz="1600" dirty="0"/>
              <a:t> </a:t>
            </a:r>
            <a:r>
              <a:rPr lang="it-IT" sz="1600" dirty="0" err="1"/>
              <a:t>then</a:t>
            </a:r>
            <a:r>
              <a:rPr lang="it-IT" sz="1600" dirty="0"/>
              <a:t> </a:t>
            </a:r>
            <a:r>
              <a:rPr lang="it-IT" sz="1600" dirty="0" err="1"/>
              <a:t>transparent</a:t>
            </a:r>
            <a:r>
              <a:rPr lang="it-IT" sz="1600" dirty="0"/>
              <a:t> to the </a:t>
            </a:r>
            <a:r>
              <a:rPr lang="it-IT" sz="1600" dirty="0" err="1"/>
              <a:t>signal</a:t>
            </a:r>
            <a:r>
              <a:rPr lang="it-IT" sz="1600" dirty="0"/>
              <a:t>, </a:t>
            </a:r>
            <a:r>
              <a:rPr lang="it-IT" sz="1600" dirty="0" err="1"/>
              <a:t>that</a:t>
            </a:r>
            <a:r>
              <a:rPr lang="it-IT" sz="1600" dirty="0"/>
              <a:t> </a:t>
            </a:r>
            <a:r>
              <a:rPr lang="it-IT" sz="1600" dirty="0">
                <a:sym typeface="Wingdings" panose="05000000000000000000" pitchFamily="2" charset="2"/>
              </a:rPr>
              <a:t>can be </a:t>
            </a:r>
            <a:r>
              <a:rPr lang="it-IT" sz="1600" dirty="0" err="1">
                <a:sym typeface="Wingdings" panose="05000000000000000000" pitchFamily="2" charset="2"/>
              </a:rPr>
              <a:t>extracted</a:t>
            </a:r>
            <a:r>
              <a:rPr lang="it-IT" sz="1600" dirty="0">
                <a:sym typeface="Wingdings" panose="05000000000000000000" pitchFamily="2" charset="2"/>
              </a:rPr>
              <a:t> </a:t>
            </a:r>
            <a:r>
              <a:rPr lang="it-IT" sz="1600" dirty="0" err="1">
                <a:sym typeface="Wingdings" panose="05000000000000000000" pitchFamily="2" charset="2"/>
              </a:rPr>
              <a:t>at</a:t>
            </a:r>
            <a:r>
              <a:rPr lang="it-IT" sz="1600" dirty="0">
                <a:sym typeface="Wingdings" panose="05000000000000000000" pitchFamily="2" charset="2"/>
              </a:rPr>
              <a:t> </a:t>
            </a:r>
            <a:r>
              <a:rPr lang="it-IT" sz="1600" dirty="0" err="1">
                <a:sym typeface="Wingdings" panose="05000000000000000000" pitchFamily="2" charset="2"/>
              </a:rPr>
              <a:t>every</a:t>
            </a:r>
            <a:r>
              <a:rPr lang="it-IT" sz="1600" dirty="0">
                <a:sym typeface="Wingdings" panose="05000000000000000000" pitchFamily="2" charset="2"/>
              </a:rPr>
              <a:t> </a:t>
            </a:r>
            <a:r>
              <a:rPr lang="it-IT" sz="1600" dirty="0" err="1">
                <a:sym typeface="Wingdings" panose="05000000000000000000" pitchFamily="2" charset="2"/>
              </a:rPr>
              <a:t>amplification</a:t>
            </a:r>
            <a:r>
              <a:rPr lang="it-IT" sz="1600" dirty="0">
                <a:sym typeface="Wingdings" panose="05000000000000000000" pitchFamily="2" charset="2"/>
              </a:rPr>
              <a:t> stage.</a:t>
            </a:r>
            <a:endParaRPr lang="en-US" sz="1600" dirty="0"/>
          </a:p>
        </p:txBody>
      </p:sp>
    </p:spTree>
    <p:extLst>
      <p:ext uri="{BB962C8B-B14F-4D97-AF65-F5344CB8AC3E}">
        <p14:creationId xmlns:p14="http://schemas.microsoft.com/office/powerpoint/2010/main" val="2692971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14" y="14685"/>
            <a:ext cx="7620000" cy="1143000"/>
          </a:xfrm>
        </p:spPr>
        <p:txBody>
          <a:bodyPr/>
          <a:lstStyle/>
          <a:p>
            <a:r>
              <a:rPr lang="en-US" sz="4400" dirty="0" smtClean="0"/>
              <a:t>Triple GEM detector as baseline option for GE2/1</a:t>
            </a:r>
            <a:endParaRPr lang="en-US" sz="4400" dirty="0"/>
          </a:p>
        </p:txBody>
      </p:sp>
      <p:sp>
        <p:nvSpPr>
          <p:cNvPr id="6" name="Rettangolo 30"/>
          <p:cNvSpPr/>
          <p:nvPr/>
        </p:nvSpPr>
        <p:spPr>
          <a:xfrm>
            <a:off x="323214" y="1157685"/>
            <a:ext cx="7753986" cy="2800767"/>
          </a:xfrm>
          <a:prstGeom prst="rect">
            <a:avLst/>
          </a:prstGeom>
          <a:solidFill>
            <a:srgbClr val="FFFFFF"/>
          </a:solidFill>
          <a:ln w="38100">
            <a:noFill/>
          </a:ln>
        </p:spPr>
        <p:txBody>
          <a:bodyPr wrap="square">
            <a:spAutoFit/>
          </a:bodyPr>
          <a:lstStyle/>
          <a:p>
            <a:pPr lvl="0"/>
            <a:r>
              <a:rPr lang="en-GB" dirty="0" smtClean="0">
                <a:solidFill>
                  <a:srgbClr val="0000FF"/>
                </a:solidFill>
                <a:latin typeface="Calibri"/>
                <a:ea typeface="Adobe Ming Std L" pitchFamily="18" charset="-128"/>
                <a:cs typeface="Calibri"/>
              </a:rPr>
              <a:t>Triple GEM detector with the same “operational layout 3/1/2/1” adopted for the GE1/1 chambers has been chosen as baseline solution. </a:t>
            </a:r>
          </a:p>
          <a:p>
            <a:pPr marL="342900" lvl="0" indent="-342900">
              <a:buFont typeface="Arial"/>
              <a:buChar char="•"/>
            </a:pPr>
            <a:r>
              <a:rPr lang="en-GB" sz="2000" b="1" dirty="0">
                <a:solidFill>
                  <a:srgbClr val="800000"/>
                </a:solidFill>
              </a:rPr>
              <a:t>W</a:t>
            </a:r>
            <a:r>
              <a:rPr lang="en-GB" sz="2000" b="1" dirty="0" smtClean="0">
                <a:solidFill>
                  <a:srgbClr val="800000"/>
                </a:solidFill>
              </a:rPr>
              <a:t>ell</a:t>
            </a:r>
            <a:r>
              <a:rPr lang="en-GB" sz="2000" b="1" dirty="0">
                <a:solidFill>
                  <a:srgbClr val="800000"/>
                </a:solidFill>
              </a:rPr>
              <a:t>-known </a:t>
            </a:r>
            <a:r>
              <a:rPr lang="en-GB" sz="2000" b="1" dirty="0" smtClean="0">
                <a:solidFill>
                  <a:srgbClr val="800000"/>
                </a:solidFill>
              </a:rPr>
              <a:t>mature technology</a:t>
            </a:r>
          </a:p>
          <a:p>
            <a:pPr marL="342900" lvl="0" indent="-342900">
              <a:buFont typeface="Arial"/>
              <a:buChar char="•"/>
            </a:pPr>
            <a:r>
              <a:rPr lang="en-GB" sz="2000" b="1" dirty="0" smtClean="0">
                <a:solidFill>
                  <a:srgbClr val="800000"/>
                </a:solidFill>
              </a:rPr>
              <a:t>Easy to be implemented</a:t>
            </a:r>
          </a:p>
          <a:p>
            <a:pPr marL="342900" lvl="0" indent="-342900">
              <a:buFont typeface="Arial"/>
              <a:buChar char="•"/>
            </a:pPr>
            <a:r>
              <a:rPr lang="en-GB" sz="2000" b="1" dirty="0" smtClean="0">
                <a:solidFill>
                  <a:srgbClr val="800000"/>
                </a:solidFill>
              </a:rPr>
              <a:t>Match the detector requirement (GE1/1 even more demanding)</a:t>
            </a:r>
          </a:p>
          <a:p>
            <a:pPr marL="342900" lvl="0" indent="-342900">
              <a:buFont typeface="Arial"/>
              <a:buChar char="•"/>
            </a:pPr>
            <a:r>
              <a:rPr lang="en-GB" sz="2000" b="1" dirty="0" smtClean="0">
                <a:solidFill>
                  <a:srgbClr val="800000"/>
                </a:solidFill>
              </a:rPr>
              <a:t>Time resolution of 8ns is adequate from simulation studies, (97% of single chamber hits associated to the correct)</a:t>
            </a:r>
          </a:p>
          <a:p>
            <a:pPr marL="342900" lvl="0" indent="-342900">
              <a:buFont typeface="Arial"/>
              <a:buChar char="•"/>
            </a:pPr>
            <a:r>
              <a:rPr lang="en-GB" sz="2000" b="1" dirty="0" smtClean="0">
                <a:solidFill>
                  <a:srgbClr val="008000"/>
                </a:solidFill>
              </a:rPr>
              <a:t>Eco-friendly gas validated  </a:t>
            </a:r>
          </a:p>
          <a:p>
            <a:pPr lvl="0"/>
            <a:endParaRPr lang="en-US" sz="2000" dirty="0" smtClean="0">
              <a:solidFill>
                <a:srgbClr val="0000FF"/>
              </a:solidFill>
              <a:latin typeface="Calibri"/>
              <a:cs typeface="Calibri"/>
            </a:endParaRPr>
          </a:p>
        </p:txBody>
      </p:sp>
      <p:grpSp>
        <p:nvGrpSpPr>
          <p:cNvPr id="10" name="Group 9"/>
          <p:cNvGrpSpPr/>
          <p:nvPr/>
        </p:nvGrpSpPr>
        <p:grpSpPr>
          <a:xfrm>
            <a:off x="5311894" y="3876679"/>
            <a:ext cx="3303564" cy="2633046"/>
            <a:chOff x="3980131" y="-39839"/>
            <a:chExt cx="6208471" cy="5834352"/>
          </a:xfrm>
        </p:grpSpPr>
        <p:pic>
          <p:nvPicPr>
            <p:cNvPr id="11" name="Picture 10"/>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806696" y="1088850"/>
              <a:ext cx="2077672" cy="4705663"/>
            </a:xfrm>
            <a:prstGeom prst="rect">
              <a:avLst/>
            </a:prstGeom>
          </p:spPr>
        </p:pic>
        <p:sp>
          <p:nvSpPr>
            <p:cNvPr id="12" name="TextBox 11"/>
            <p:cNvSpPr txBox="1"/>
            <p:nvPr/>
          </p:nvSpPr>
          <p:spPr>
            <a:xfrm>
              <a:off x="5851202" y="1219296"/>
              <a:ext cx="546464" cy="1081165"/>
            </a:xfrm>
            <a:prstGeom prst="rect">
              <a:avLst/>
            </a:prstGeom>
            <a:noFill/>
            <a:ln w="19050">
              <a:solidFill>
                <a:schemeClr val="bg1"/>
              </a:solidFill>
            </a:ln>
          </p:spPr>
          <p:txBody>
            <a:bodyPr wrap="square" rtlCol="0">
              <a:spAutoFit/>
            </a:bodyPr>
            <a:lstStyle/>
            <a:p>
              <a:pPr algn="ctr"/>
              <a:r>
                <a:rPr lang="fr-CH" sz="1100" dirty="0" smtClean="0">
                  <a:solidFill>
                    <a:schemeClr val="bg1"/>
                  </a:solidFill>
                </a:rPr>
                <a:t>YE2</a:t>
              </a:r>
            </a:p>
          </p:txBody>
        </p:sp>
        <p:sp>
          <p:nvSpPr>
            <p:cNvPr id="13" name="TextBox 12"/>
            <p:cNvSpPr txBox="1"/>
            <p:nvPr/>
          </p:nvSpPr>
          <p:spPr>
            <a:xfrm>
              <a:off x="7313669" y="1213856"/>
              <a:ext cx="594957" cy="1081165"/>
            </a:xfrm>
            <a:prstGeom prst="rect">
              <a:avLst/>
            </a:prstGeom>
            <a:noFill/>
            <a:ln w="19050">
              <a:solidFill>
                <a:schemeClr val="bg1"/>
              </a:solidFill>
            </a:ln>
          </p:spPr>
          <p:txBody>
            <a:bodyPr wrap="square" rtlCol="0">
              <a:spAutoFit/>
            </a:bodyPr>
            <a:lstStyle/>
            <a:p>
              <a:pPr algn="ctr"/>
              <a:r>
                <a:rPr lang="fr-CH" sz="1100" dirty="0" smtClean="0">
                  <a:solidFill>
                    <a:schemeClr val="bg1"/>
                  </a:solidFill>
                </a:rPr>
                <a:t>YE1</a:t>
              </a:r>
            </a:p>
          </p:txBody>
        </p:sp>
        <p:cxnSp>
          <p:nvCxnSpPr>
            <p:cNvPr id="14" name="Straight Arrow Connector 13"/>
            <p:cNvCxnSpPr>
              <a:stCxn id="15" idx="1"/>
            </p:cNvCxnSpPr>
            <p:nvPr/>
          </p:nvCxnSpPr>
          <p:spPr>
            <a:xfrm flipH="1" flipV="1">
              <a:off x="7205863" y="4092826"/>
              <a:ext cx="941091" cy="79344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146954" y="4596429"/>
              <a:ext cx="2041648" cy="579680"/>
            </a:xfrm>
            <a:prstGeom prst="rect">
              <a:avLst/>
            </a:prstGeom>
            <a:noFill/>
            <a:ln w="19050">
              <a:solidFill>
                <a:schemeClr val="tx1"/>
              </a:solidFill>
            </a:ln>
          </p:spPr>
          <p:txBody>
            <a:bodyPr wrap="square" rtlCol="0">
              <a:spAutoFit/>
            </a:bodyPr>
            <a:lstStyle/>
            <a:p>
              <a:pPr algn="ctr"/>
              <a:r>
                <a:rPr lang="fr-CH" sz="1100" dirty="0" err="1" smtClean="0"/>
                <a:t>Shielding</a:t>
              </a:r>
              <a:endParaRPr lang="fr-CH" sz="1100" dirty="0" smtClean="0"/>
            </a:p>
          </p:txBody>
        </p:sp>
        <p:cxnSp>
          <p:nvCxnSpPr>
            <p:cNvPr id="16" name="Straight Arrow Connector 15"/>
            <p:cNvCxnSpPr>
              <a:stCxn id="15" idx="1"/>
            </p:cNvCxnSpPr>
            <p:nvPr/>
          </p:nvCxnSpPr>
          <p:spPr>
            <a:xfrm flipH="1" flipV="1">
              <a:off x="6730995" y="4437134"/>
              <a:ext cx="1415959" cy="44913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252572" y="2519881"/>
              <a:ext cx="1653412" cy="4606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980131" y="2127829"/>
              <a:ext cx="1410230" cy="656422"/>
            </a:xfrm>
            <a:prstGeom prst="rect">
              <a:avLst/>
            </a:prstGeom>
            <a:noFill/>
            <a:ln w="19050">
              <a:solidFill>
                <a:schemeClr val="tx1"/>
              </a:solidFill>
            </a:ln>
          </p:spPr>
          <p:txBody>
            <a:bodyPr wrap="square" rtlCol="0">
              <a:spAutoFit/>
            </a:bodyPr>
            <a:lstStyle/>
            <a:p>
              <a:pPr algn="ctr"/>
              <a:r>
                <a:rPr lang="fr-CH" sz="1100" dirty="0" smtClean="0"/>
                <a:t>ME2/1 CSC</a:t>
              </a:r>
            </a:p>
          </p:txBody>
        </p:sp>
        <p:cxnSp>
          <p:nvCxnSpPr>
            <p:cNvPr id="19" name="Straight Connector 18"/>
            <p:cNvCxnSpPr/>
            <p:nvPr/>
          </p:nvCxnSpPr>
          <p:spPr>
            <a:xfrm>
              <a:off x="6876256" y="548984"/>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6730988" y="426851"/>
              <a:ext cx="813467" cy="3572741"/>
              <a:chOff x="6742287" y="197141"/>
              <a:chExt cx="813467" cy="3572741"/>
            </a:xfrm>
          </p:grpSpPr>
          <p:cxnSp>
            <p:nvCxnSpPr>
              <p:cNvPr id="22" name="Straight Connector 21"/>
              <p:cNvCxnSpPr/>
              <p:nvPr/>
            </p:nvCxnSpPr>
            <p:spPr>
              <a:xfrm flipV="1">
                <a:off x="7185634" y="763380"/>
                <a:ext cx="20220" cy="30065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7092280" y="763380"/>
                <a:ext cx="0" cy="30065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6742287" y="535298"/>
                <a:ext cx="349993" cy="22808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6742287" y="246962"/>
                <a:ext cx="0" cy="288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7205854" y="485477"/>
                <a:ext cx="349900" cy="2779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7555754" y="197141"/>
                <a:ext cx="0" cy="288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6742287" y="341309"/>
                <a:ext cx="813467"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1" name="TextBox 20"/>
            <p:cNvSpPr txBox="1"/>
            <p:nvPr/>
          </p:nvSpPr>
          <p:spPr>
            <a:xfrm>
              <a:off x="6591952" y="-39839"/>
              <a:ext cx="1091538" cy="656422"/>
            </a:xfrm>
            <a:prstGeom prst="rect">
              <a:avLst/>
            </a:prstGeom>
            <a:noFill/>
          </p:spPr>
          <p:txBody>
            <a:bodyPr wrap="square" rtlCol="0">
              <a:spAutoFit/>
            </a:bodyPr>
            <a:lstStyle/>
            <a:p>
              <a:pPr algn="ctr"/>
              <a:r>
                <a:rPr lang="en-GB" sz="1100" dirty="0" smtClean="0">
                  <a:solidFill>
                    <a:srgbClr val="FF0000"/>
                  </a:solidFill>
                </a:rPr>
                <a:t>88 mm</a:t>
              </a:r>
              <a:endParaRPr lang="en-GB" sz="1100" dirty="0">
                <a:solidFill>
                  <a:srgbClr val="FF0000"/>
                </a:solidFill>
              </a:endParaRPr>
            </a:p>
          </p:txBody>
        </p:sp>
      </p:grpSp>
      <p:pic>
        <p:nvPicPr>
          <p:cNvPr id="29" name="Picture 28"/>
          <p:cNvPicPr>
            <a:picLocks noChangeAspect="1"/>
          </p:cNvPicPr>
          <p:nvPr/>
        </p:nvPicPr>
        <p:blipFill>
          <a:blip r:embed="rId3"/>
          <a:stretch>
            <a:fillRect/>
          </a:stretch>
        </p:blipFill>
        <p:spPr>
          <a:xfrm>
            <a:off x="280624" y="4135354"/>
            <a:ext cx="5003800" cy="2311400"/>
          </a:xfrm>
          <a:prstGeom prst="rect">
            <a:avLst/>
          </a:prstGeom>
        </p:spPr>
      </p:pic>
    </p:spTree>
    <p:extLst>
      <p:ext uri="{BB962C8B-B14F-4D97-AF65-F5344CB8AC3E}">
        <p14:creationId xmlns:p14="http://schemas.microsoft.com/office/powerpoint/2010/main" val="753923528"/>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645" y="137218"/>
            <a:ext cx="7620000" cy="1143000"/>
          </a:xfrm>
        </p:spPr>
        <p:txBody>
          <a:bodyPr/>
          <a:lstStyle/>
          <a:p>
            <a:r>
              <a:rPr lang="en-US" dirty="0" smtClean="0"/>
              <a:t>FTM first prototype</a:t>
            </a:r>
            <a:endParaRPr lang="en-US" dirty="0"/>
          </a:p>
        </p:txBody>
      </p:sp>
      <p:sp>
        <p:nvSpPr>
          <p:cNvPr id="4" name="TextBox 3"/>
          <p:cNvSpPr txBox="1"/>
          <p:nvPr/>
        </p:nvSpPr>
        <p:spPr>
          <a:xfrm>
            <a:off x="84872" y="5965663"/>
            <a:ext cx="4328559" cy="861774"/>
          </a:xfrm>
          <a:prstGeom prst="rect">
            <a:avLst/>
          </a:prstGeom>
          <a:noFill/>
        </p:spPr>
        <p:txBody>
          <a:bodyPr wrap="square" rtlCol="0">
            <a:spAutoFit/>
          </a:bodyPr>
          <a:lstStyle/>
          <a:p>
            <a:r>
              <a:rPr lang="it-IT" sz="1600" dirty="0" smtClean="0"/>
              <a:t>Reference:</a:t>
            </a:r>
            <a:r>
              <a:rPr lang="it-IT" sz="1600" dirty="0" smtClean="0">
                <a:solidFill>
                  <a:srgbClr val="0070C0"/>
                </a:solidFill>
                <a:hlinkClick r:id="rId2"/>
              </a:rPr>
              <a:t>arXiv:1503.05330v1</a:t>
            </a:r>
            <a:endParaRPr lang="it-IT" sz="1600" dirty="0" smtClean="0">
              <a:solidFill>
                <a:srgbClr val="0070C0"/>
              </a:solidFill>
            </a:endParaRPr>
          </a:p>
          <a:p>
            <a:r>
              <a:rPr lang="en-US" sz="1600" dirty="0"/>
              <a:t>European Patent Application </a:t>
            </a:r>
            <a:r>
              <a:rPr lang="en-US" sz="1600" dirty="0" smtClean="0"/>
              <a:t>14200153.6</a:t>
            </a:r>
          </a:p>
          <a:p>
            <a:r>
              <a:rPr lang="it-IT" sz="1600" dirty="0"/>
              <a:t>M. Maggi, A. </a:t>
            </a:r>
            <a:r>
              <a:rPr lang="it-IT" sz="1600" dirty="0" err="1"/>
              <a:t>Sharma</a:t>
            </a:r>
            <a:r>
              <a:rPr lang="it-IT" sz="1600" dirty="0"/>
              <a:t>, R. De </a:t>
            </a:r>
            <a:r>
              <a:rPr lang="it-IT" sz="1600" dirty="0" smtClean="0"/>
              <a:t>Oliveira</a:t>
            </a:r>
            <a:endParaRPr lang="it-IT" sz="1600" dirty="0"/>
          </a:p>
        </p:txBody>
      </p:sp>
      <p:sp>
        <p:nvSpPr>
          <p:cNvPr id="5" name="CasellaDiTesto 4"/>
          <p:cNvSpPr txBox="1"/>
          <p:nvPr/>
        </p:nvSpPr>
        <p:spPr>
          <a:xfrm>
            <a:off x="84872" y="4564402"/>
            <a:ext cx="4529461" cy="923330"/>
          </a:xfrm>
          <a:prstGeom prst="rect">
            <a:avLst/>
          </a:prstGeom>
          <a:noFill/>
        </p:spPr>
        <p:txBody>
          <a:bodyPr wrap="square" rtlCol="0">
            <a:spAutoFit/>
          </a:bodyPr>
          <a:lstStyle/>
          <a:p>
            <a:r>
              <a:rPr lang="it-IT" b="1" dirty="0" smtClean="0">
                <a:solidFill>
                  <a:srgbClr val="00B050"/>
                </a:solidFill>
              </a:rPr>
              <a:t>The detector </a:t>
            </a:r>
            <a:r>
              <a:rPr lang="it-IT" b="1" dirty="0" err="1" smtClean="0">
                <a:solidFill>
                  <a:srgbClr val="00B050"/>
                </a:solidFill>
              </a:rPr>
              <a:t>is</a:t>
            </a:r>
            <a:r>
              <a:rPr lang="it-IT" b="1" dirty="0" smtClean="0">
                <a:solidFill>
                  <a:srgbClr val="00B050"/>
                </a:solidFill>
              </a:rPr>
              <a:t> </a:t>
            </a:r>
            <a:r>
              <a:rPr lang="it-IT" b="1" dirty="0" err="1" smtClean="0">
                <a:solidFill>
                  <a:srgbClr val="00B050"/>
                </a:solidFill>
              </a:rPr>
              <a:t>composed</a:t>
            </a:r>
            <a:r>
              <a:rPr lang="it-IT" b="1" dirty="0" smtClean="0">
                <a:solidFill>
                  <a:srgbClr val="00B050"/>
                </a:solidFill>
              </a:rPr>
              <a:t> by </a:t>
            </a:r>
            <a:r>
              <a:rPr lang="it-IT" b="1" dirty="0" err="1" smtClean="0">
                <a:solidFill>
                  <a:srgbClr val="00B050"/>
                </a:solidFill>
              </a:rPr>
              <a:t>two</a:t>
            </a:r>
            <a:r>
              <a:rPr lang="it-IT" b="1" dirty="0" smtClean="0">
                <a:solidFill>
                  <a:srgbClr val="00B050"/>
                </a:solidFill>
              </a:rPr>
              <a:t> </a:t>
            </a:r>
            <a:r>
              <a:rPr lang="it-IT" b="1" dirty="0" err="1" smtClean="0">
                <a:solidFill>
                  <a:srgbClr val="00B050"/>
                </a:solidFill>
              </a:rPr>
              <a:t>independent</a:t>
            </a:r>
            <a:r>
              <a:rPr lang="it-IT" b="1" dirty="0" smtClean="0">
                <a:solidFill>
                  <a:srgbClr val="00B050"/>
                </a:solidFill>
              </a:rPr>
              <a:t> </a:t>
            </a:r>
            <a:r>
              <a:rPr lang="it-IT" b="1" dirty="0" err="1" smtClean="0">
                <a:solidFill>
                  <a:srgbClr val="00B050"/>
                </a:solidFill>
              </a:rPr>
              <a:t>drift-amplification</a:t>
            </a:r>
            <a:r>
              <a:rPr lang="it-IT" b="1" dirty="0" smtClean="0">
                <a:solidFill>
                  <a:srgbClr val="00B050"/>
                </a:solidFill>
              </a:rPr>
              <a:t> </a:t>
            </a:r>
            <a:r>
              <a:rPr lang="it-IT" b="1" dirty="0" err="1" smtClean="0">
                <a:solidFill>
                  <a:srgbClr val="00B050"/>
                </a:solidFill>
              </a:rPr>
              <a:t>stages</a:t>
            </a:r>
            <a:r>
              <a:rPr lang="it-IT" b="1" dirty="0" smtClean="0">
                <a:solidFill>
                  <a:srgbClr val="00B050"/>
                </a:solidFill>
              </a:rPr>
              <a:t> (</a:t>
            </a:r>
            <a:r>
              <a:rPr lang="it-IT" b="1" dirty="0" err="1" smtClean="0">
                <a:solidFill>
                  <a:srgbClr val="00B050"/>
                </a:solidFill>
              </a:rPr>
              <a:t>Layer</a:t>
            </a:r>
            <a:r>
              <a:rPr lang="it-IT" b="1" dirty="0" smtClean="0">
                <a:solidFill>
                  <a:srgbClr val="00B050"/>
                </a:solidFill>
              </a:rPr>
              <a:t> 1 &amp; 2 in the </a:t>
            </a:r>
            <a:r>
              <a:rPr lang="it-IT" b="1" dirty="0" err="1" smtClean="0">
                <a:solidFill>
                  <a:srgbClr val="00B050"/>
                </a:solidFill>
              </a:rPr>
              <a:t>picture</a:t>
            </a:r>
            <a:r>
              <a:rPr lang="it-IT" b="1" dirty="0" smtClean="0">
                <a:solidFill>
                  <a:srgbClr val="00B050"/>
                </a:solidFill>
              </a:rPr>
              <a:t> </a:t>
            </a:r>
            <a:r>
              <a:rPr lang="it-IT" b="1" dirty="0" err="1" smtClean="0">
                <a:solidFill>
                  <a:srgbClr val="00B050"/>
                </a:solidFill>
              </a:rPr>
              <a:t>above</a:t>
            </a:r>
            <a:r>
              <a:rPr lang="it-IT" b="1" dirty="0" smtClean="0">
                <a:solidFill>
                  <a:srgbClr val="00B050"/>
                </a:solidFill>
              </a:rPr>
              <a:t>)</a:t>
            </a:r>
            <a:endParaRPr lang="it-IT" b="1" dirty="0">
              <a:solidFill>
                <a:srgbClr val="00B050"/>
              </a:solidFill>
            </a:endParaRPr>
          </a:p>
        </p:txBody>
      </p:sp>
      <p:pic>
        <p:nvPicPr>
          <p:cNvPr id="93" name="Picture 92" descr="Screen Shot 2016-12-05 at 6.37.40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872" y="1287802"/>
            <a:ext cx="4529461" cy="2917309"/>
          </a:xfrm>
          <a:prstGeom prst="rect">
            <a:avLst/>
          </a:prstGeom>
        </p:spPr>
      </p:pic>
      <p:sp>
        <p:nvSpPr>
          <p:cNvPr id="94" name="CasellaDiTesto 2"/>
          <p:cNvSpPr txBox="1"/>
          <p:nvPr/>
        </p:nvSpPr>
        <p:spPr>
          <a:xfrm>
            <a:off x="4614333" y="1517414"/>
            <a:ext cx="3852334" cy="4031873"/>
          </a:xfrm>
          <a:prstGeom prst="rect">
            <a:avLst/>
          </a:prstGeom>
          <a:noFill/>
        </p:spPr>
        <p:txBody>
          <a:bodyPr wrap="square" rtlCol="0">
            <a:spAutoFit/>
          </a:bodyPr>
          <a:lstStyle/>
          <a:p>
            <a:r>
              <a:rPr lang="it-IT" sz="1600" dirty="0" err="1" smtClean="0"/>
              <a:t>Each</a:t>
            </a:r>
            <a:r>
              <a:rPr lang="it-IT" sz="1600" dirty="0" smtClean="0"/>
              <a:t> </a:t>
            </a:r>
            <a:r>
              <a:rPr lang="it-IT" sz="1600" dirty="0" err="1" smtClean="0"/>
              <a:t>amplification</a:t>
            </a:r>
            <a:r>
              <a:rPr lang="it-IT" sz="1600" dirty="0" smtClean="0"/>
              <a:t> </a:t>
            </a:r>
            <a:r>
              <a:rPr lang="it-IT" sz="1600" dirty="0" err="1" smtClean="0"/>
              <a:t>region</a:t>
            </a:r>
            <a:r>
              <a:rPr lang="it-IT" sz="1600" dirty="0" smtClean="0"/>
              <a:t> </a:t>
            </a:r>
            <a:r>
              <a:rPr lang="it-IT" sz="1600" dirty="0" err="1" smtClean="0"/>
              <a:t>is</a:t>
            </a:r>
            <a:r>
              <a:rPr lang="it-IT" sz="1600" dirty="0" smtClean="0"/>
              <a:t> </a:t>
            </a:r>
            <a:r>
              <a:rPr lang="it-IT" sz="1600" dirty="0" err="1" smtClean="0"/>
              <a:t>based</a:t>
            </a:r>
            <a:r>
              <a:rPr lang="it-IT" sz="1600" dirty="0" smtClean="0"/>
              <a:t> on </a:t>
            </a:r>
            <a:r>
              <a:rPr lang="it-IT" sz="1600" b="1" i="1" dirty="0" smtClean="0">
                <a:solidFill>
                  <a:srgbClr val="FF0000"/>
                </a:solidFill>
              </a:rPr>
              <a:t>a </a:t>
            </a:r>
            <a:r>
              <a:rPr lang="it-IT" sz="1600" b="1" i="1" dirty="0" err="1" smtClean="0">
                <a:solidFill>
                  <a:srgbClr val="FF0000"/>
                </a:solidFill>
              </a:rPr>
              <a:t>pair</a:t>
            </a:r>
            <a:r>
              <a:rPr lang="it-IT" sz="1600" b="1" i="1" dirty="0">
                <a:solidFill>
                  <a:srgbClr val="FF0000"/>
                </a:solidFill>
              </a:rPr>
              <a:t> </a:t>
            </a:r>
            <a:r>
              <a:rPr lang="it-IT" sz="1600" b="1" i="1" dirty="0" smtClean="0">
                <a:solidFill>
                  <a:srgbClr val="FF0000"/>
                </a:solidFill>
              </a:rPr>
              <a:t>of </a:t>
            </a:r>
            <a:r>
              <a:rPr lang="it-IT" sz="1600" b="1" i="1" dirty="0" err="1" smtClean="0">
                <a:solidFill>
                  <a:srgbClr val="FF0000"/>
                </a:solidFill>
              </a:rPr>
              <a:t>polyimide</a:t>
            </a:r>
            <a:r>
              <a:rPr lang="it-IT" sz="1600" b="1" i="1" dirty="0" smtClean="0">
                <a:solidFill>
                  <a:srgbClr val="FF0000"/>
                </a:solidFill>
              </a:rPr>
              <a:t> </a:t>
            </a:r>
            <a:r>
              <a:rPr lang="it-IT" sz="1600" b="1" i="1" dirty="0" err="1" smtClean="0">
                <a:solidFill>
                  <a:srgbClr val="FF0000"/>
                </a:solidFill>
              </a:rPr>
              <a:t>foils</a:t>
            </a:r>
            <a:r>
              <a:rPr lang="it-IT" sz="1600" b="1" i="1" dirty="0">
                <a:solidFill>
                  <a:srgbClr val="FF0000"/>
                </a:solidFill>
              </a:rPr>
              <a:t> </a:t>
            </a:r>
            <a:r>
              <a:rPr lang="it-IT" sz="1600" dirty="0" err="1" smtClean="0"/>
              <a:t>stacked</a:t>
            </a:r>
            <a:r>
              <a:rPr lang="it-IT" sz="1600" dirty="0" smtClean="0"/>
              <a:t> due to the </a:t>
            </a:r>
            <a:r>
              <a:rPr lang="it-IT" sz="1600" dirty="0" err="1" smtClean="0"/>
              <a:t>electrostatic</a:t>
            </a:r>
            <a:r>
              <a:rPr lang="it-IT" sz="1600" dirty="0" smtClean="0"/>
              <a:t> force </a:t>
            </a:r>
            <a:r>
              <a:rPr lang="it-IT" sz="1600" dirty="0" err="1" smtClean="0"/>
              <a:t>induced</a:t>
            </a:r>
            <a:r>
              <a:rPr lang="it-IT" sz="1600" dirty="0" smtClean="0"/>
              <a:t> by the </a:t>
            </a:r>
            <a:r>
              <a:rPr lang="it-IT" sz="1600" dirty="0" err="1" smtClean="0"/>
              <a:t>polarization</a:t>
            </a:r>
            <a:r>
              <a:rPr lang="it-IT" sz="1600" dirty="0" smtClean="0"/>
              <a:t> of the </a:t>
            </a:r>
            <a:r>
              <a:rPr lang="it-IT" sz="1600" dirty="0" err="1" smtClean="0"/>
              <a:t>foils</a:t>
            </a:r>
            <a:r>
              <a:rPr lang="it-IT" sz="1600" dirty="0" smtClean="0"/>
              <a:t>:</a:t>
            </a:r>
          </a:p>
          <a:p>
            <a:pPr marL="285750" indent="-285750">
              <a:buFont typeface="Arial" panose="020B0604020202020204" pitchFamily="34" charset="0"/>
              <a:buChar char="•"/>
            </a:pPr>
            <a:r>
              <a:rPr lang="it-IT" sz="1600" dirty="0" smtClean="0"/>
              <a:t>The first </a:t>
            </a:r>
            <a:r>
              <a:rPr lang="it-IT" sz="1600" dirty="0" err="1" smtClean="0"/>
              <a:t>foil</a:t>
            </a:r>
            <a:r>
              <a:rPr lang="it-IT" sz="1600" dirty="0" smtClean="0"/>
              <a:t>, </a:t>
            </a:r>
            <a:r>
              <a:rPr lang="it-IT" sz="1600" dirty="0" err="1" smtClean="0"/>
              <a:t>perforated</a:t>
            </a:r>
            <a:r>
              <a:rPr lang="it-IT" sz="1600" dirty="0" smtClean="0"/>
              <a:t> with </a:t>
            </a:r>
            <a:r>
              <a:rPr lang="it-IT" sz="1600" dirty="0" err="1" smtClean="0"/>
              <a:t>inverted</a:t>
            </a:r>
            <a:r>
              <a:rPr lang="it-IT" sz="1600" dirty="0" smtClean="0"/>
              <a:t> </a:t>
            </a:r>
            <a:r>
              <a:rPr lang="it-IT" sz="1600" dirty="0" err="1" smtClean="0"/>
              <a:t>truncated-cone-shaped</a:t>
            </a:r>
            <a:r>
              <a:rPr lang="it-IT" sz="1600" dirty="0" smtClean="0"/>
              <a:t> </a:t>
            </a:r>
            <a:r>
              <a:rPr lang="it-IT" sz="1600" dirty="0" err="1" smtClean="0"/>
              <a:t>holes</a:t>
            </a:r>
            <a:r>
              <a:rPr lang="it-IT" sz="1600" dirty="0" smtClean="0"/>
              <a:t> (</a:t>
            </a:r>
            <a:r>
              <a:rPr lang="it-IT" sz="1600" dirty="0" err="1" smtClean="0"/>
              <a:t>bases</a:t>
            </a:r>
            <a:r>
              <a:rPr lang="it-IT" sz="1600" dirty="0" smtClean="0"/>
              <a:t> 100 </a:t>
            </a:r>
            <a:r>
              <a:rPr lang="it-IT" sz="1600" dirty="0" smtClean="0">
                <a:latin typeface="Symbol" panose="05050102010706020507" pitchFamily="18" charset="2"/>
              </a:rPr>
              <a:t>m</a:t>
            </a:r>
            <a:r>
              <a:rPr lang="it-IT" sz="1600" dirty="0" smtClean="0"/>
              <a:t>m and 70 </a:t>
            </a:r>
            <a:r>
              <a:rPr lang="it-IT" sz="1600" dirty="0" smtClean="0">
                <a:latin typeface="Symbol" panose="05050102010706020507" pitchFamily="18" charset="2"/>
              </a:rPr>
              <a:t>m</a:t>
            </a:r>
            <a:r>
              <a:rPr lang="it-IT" sz="1600" dirty="0" smtClean="0"/>
              <a:t>m, </a:t>
            </a:r>
            <a:r>
              <a:rPr lang="it-IT" sz="1600" dirty="0" err="1" smtClean="0"/>
              <a:t>pitch</a:t>
            </a:r>
            <a:r>
              <a:rPr lang="it-IT" sz="1600" dirty="0" smtClean="0"/>
              <a:t> 140 </a:t>
            </a:r>
            <a:r>
              <a:rPr lang="it-IT" sz="1600" dirty="0" smtClean="0">
                <a:latin typeface="Symbol" panose="05050102010706020507" pitchFamily="18" charset="2"/>
              </a:rPr>
              <a:t>m</a:t>
            </a:r>
            <a:r>
              <a:rPr lang="it-IT" sz="1600" dirty="0" smtClean="0"/>
              <a:t>m), </a:t>
            </a:r>
            <a:r>
              <a:rPr lang="it-IT" sz="1600" dirty="0" err="1" smtClean="0"/>
              <a:t>is</a:t>
            </a:r>
            <a:r>
              <a:rPr lang="it-IT" sz="1600" dirty="0" smtClean="0"/>
              <a:t> a 50 </a:t>
            </a:r>
            <a:r>
              <a:rPr lang="it-IT" sz="1600" dirty="0" smtClean="0">
                <a:latin typeface="Symbol" panose="05050102010706020507" pitchFamily="18" charset="2"/>
              </a:rPr>
              <a:t>m</a:t>
            </a:r>
            <a:r>
              <a:rPr lang="it-IT" sz="1600" dirty="0" smtClean="0"/>
              <a:t>m </a:t>
            </a:r>
            <a:r>
              <a:rPr lang="it-IT" sz="1600" dirty="0" err="1" smtClean="0"/>
              <a:t>thick</a:t>
            </a:r>
            <a:r>
              <a:rPr lang="it-IT" sz="1600" dirty="0" smtClean="0"/>
              <a:t> </a:t>
            </a:r>
            <a:r>
              <a:rPr lang="it-IT" sz="1600" dirty="0" err="1" smtClean="0"/>
              <a:t>Apical</a:t>
            </a:r>
            <a:r>
              <a:rPr lang="it-IT" sz="1600" dirty="0" smtClean="0"/>
              <a:t> KANECA, </a:t>
            </a:r>
            <a:r>
              <a:rPr lang="it-IT" sz="1600" dirty="0" err="1" smtClean="0"/>
              <a:t>coated</a:t>
            </a:r>
            <a:r>
              <a:rPr lang="it-IT" sz="1600" dirty="0" smtClean="0"/>
              <a:t> with </a:t>
            </a:r>
            <a:r>
              <a:rPr lang="it-IT" sz="1600" dirty="0" err="1" smtClean="0"/>
              <a:t>diamond</a:t>
            </a:r>
            <a:r>
              <a:rPr lang="it-IT" sz="1600" dirty="0" err="1"/>
              <a:t>-</a:t>
            </a:r>
            <a:r>
              <a:rPr lang="it-IT" sz="1600" dirty="0" err="1" smtClean="0"/>
              <a:t>like</a:t>
            </a:r>
            <a:r>
              <a:rPr lang="it-IT" sz="1600" dirty="0" smtClean="0"/>
              <a:t> carbon (DLC) </a:t>
            </a:r>
            <a:r>
              <a:rPr lang="it-IT" sz="1600" dirty="0" err="1" smtClean="0"/>
              <a:t>technique</a:t>
            </a:r>
            <a:r>
              <a:rPr lang="it-IT" sz="1600" dirty="0" smtClean="0"/>
              <a:t>, to </a:t>
            </a:r>
            <a:r>
              <a:rPr lang="it-IT" sz="1600" dirty="0" err="1" smtClean="0"/>
              <a:t>reach</a:t>
            </a:r>
            <a:r>
              <a:rPr lang="it-IT" sz="1600" dirty="0" smtClean="0"/>
              <a:t> up to 800 M</a:t>
            </a:r>
            <a:r>
              <a:rPr lang="it-IT" sz="1600" dirty="0" smtClean="0">
                <a:latin typeface="Symbol" panose="05050102010706020507" pitchFamily="18" charset="2"/>
              </a:rPr>
              <a:t>W</a:t>
            </a:r>
            <a:r>
              <a:rPr lang="it-IT" sz="1600" dirty="0" smtClean="0"/>
              <a:t>/□ </a:t>
            </a:r>
            <a:r>
              <a:rPr lang="it-IT" sz="1600" dirty="0" err="1" smtClean="0"/>
              <a:t>resistivity</a:t>
            </a:r>
            <a:r>
              <a:rPr lang="it-IT" sz="1600" dirty="0" smtClean="0"/>
              <a:t>.</a:t>
            </a:r>
          </a:p>
          <a:p>
            <a:pPr marL="285750" indent="-285750">
              <a:buFont typeface="Arial" panose="020B0604020202020204" pitchFamily="34" charset="0"/>
              <a:buChar char="•"/>
            </a:pPr>
            <a:r>
              <a:rPr lang="it-IT" sz="1600" dirty="0" smtClean="0"/>
              <a:t>The </a:t>
            </a:r>
            <a:r>
              <a:rPr lang="it-IT" sz="1600" dirty="0" err="1" smtClean="0"/>
              <a:t>second</a:t>
            </a:r>
            <a:r>
              <a:rPr lang="it-IT" sz="1600" dirty="0" smtClean="0"/>
              <a:t> </a:t>
            </a:r>
            <a:r>
              <a:rPr lang="it-IT" sz="1600" dirty="0" err="1" smtClean="0"/>
              <a:t>foil</a:t>
            </a:r>
            <a:r>
              <a:rPr lang="it-IT" sz="1600" dirty="0" smtClean="0"/>
              <a:t> </a:t>
            </a:r>
            <a:r>
              <a:rPr lang="it-IT" sz="1600" dirty="0" err="1" smtClean="0"/>
              <a:t>is</a:t>
            </a:r>
            <a:r>
              <a:rPr lang="it-IT" sz="1600" dirty="0" smtClean="0"/>
              <a:t> 25 </a:t>
            </a:r>
            <a:r>
              <a:rPr lang="it-IT" sz="1600" dirty="0" smtClean="0">
                <a:latin typeface="Symbol" panose="05050102010706020507" pitchFamily="18" charset="2"/>
              </a:rPr>
              <a:t>m</a:t>
            </a:r>
            <a:r>
              <a:rPr lang="it-IT" sz="1600" dirty="0" smtClean="0"/>
              <a:t>m </a:t>
            </a:r>
            <a:r>
              <a:rPr lang="it-IT" sz="1600" dirty="0" err="1" smtClean="0"/>
              <a:t>thick</a:t>
            </a:r>
            <a:r>
              <a:rPr lang="it-IT" sz="1600" dirty="0" smtClean="0"/>
              <a:t> XC Dupont </a:t>
            </a:r>
            <a:r>
              <a:rPr lang="it-IT" sz="1600" dirty="0" err="1" smtClean="0"/>
              <a:t>Kapton</a:t>
            </a:r>
            <a:r>
              <a:rPr lang="it-IT" sz="1600" dirty="0" smtClean="0"/>
              <a:t>, with a </a:t>
            </a:r>
            <a:r>
              <a:rPr lang="it-IT" sz="1600" dirty="0" err="1" smtClean="0"/>
              <a:t>resistivity</a:t>
            </a:r>
            <a:r>
              <a:rPr lang="it-IT" sz="1600" dirty="0" smtClean="0"/>
              <a:t> of 2 </a:t>
            </a:r>
            <a:r>
              <a:rPr lang="it-IT" sz="1600" dirty="0"/>
              <a:t>M</a:t>
            </a:r>
            <a:r>
              <a:rPr lang="it-IT" sz="1600" dirty="0">
                <a:latin typeface="Symbol" panose="05050102010706020507" pitchFamily="18" charset="2"/>
              </a:rPr>
              <a:t>W</a:t>
            </a:r>
            <a:r>
              <a:rPr lang="it-IT" sz="1600" dirty="0"/>
              <a:t>/</a:t>
            </a:r>
            <a:r>
              <a:rPr lang="it-IT" sz="1600" dirty="0" smtClean="0"/>
              <a:t>□.</a:t>
            </a:r>
          </a:p>
          <a:p>
            <a:pPr marL="285750" indent="-285750">
              <a:buFont typeface="Arial" panose="020B0604020202020204" pitchFamily="34" charset="0"/>
              <a:buChar char="•"/>
            </a:pPr>
            <a:endParaRPr lang="it-IT" sz="1600" dirty="0"/>
          </a:p>
          <a:p>
            <a:r>
              <a:rPr lang="it-IT" sz="1600" dirty="0" smtClean="0"/>
              <a:t>The </a:t>
            </a:r>
            <a:r>
              <a:rPr lang="it-IT" sz="1600" b="1" i="1" dirty="0" err="1" smtClean="0">
                <a:solidFill>
                  <a:srgbClr val="FF0000"/>
                </a:solidFill>
              </a:rPr>
              <a:t>drift</a:t>
            </a:r>
            <a:r>
              <a:rPr lang="it-IT" sz="1600" b="1" i="1" dirty="0" smtClean="0">
                <a:solidFill>
                  <a:srgbClr val="FF0000"/>
                </a:solidFill>
              </a:rPr>
              <a:t> </a:t>
            </a:r>
            <a:r>
              <a:rPr lang="it-IT" sz="1600" b="1" i="1" dirty="0" err="1" smtClean="0">
                <a:solidFill>
                  <a:srgbClr val="FF0000"/>
                </a:solidFill>
              </a:rPr>
              <a:t>volumes</a:t>
            </a:r>
            <a:r>
              <a:rPr lang="it-IT" sz="1600" b="1" i="1" dirty="0" smtClean="0">
                <a:solidFill>
                  <a:srgbClr val="FF0000"/>
                </a:solidFill>
              </a:rPr>
              <a:t> are 250 </a:t>
            </a:r>
            <a:r>
              <a:rPr lang="it-IT" sz="1600" b="1" i="1" dirty="0" smtClean="0">
                <a:solidFill>
                  <a:srgbClr val="FF0000"/>
                </a:solidFill>
                <a:latin typeface="Symbol" panose="05050102010706020507" pitchFamily="18" charset="2"/>
              </a:rPr>
              <a:t>m</a:t>
            </a:r>
            <a:r>
              <a:rPr lang="it-IT" sz="1600" b="1" i="1" dirty="0" smtClean="0">
                <a:solidFill>
                  <a:srgbClr val="FF0000"/>
                </a:solidFill>
              </a:rPr>
              <a:t>m </a:t>
            </a:r>
            <a:r>
              <a:rPr lang="it-IT" sz="1600" b="1" i="1" dirty="0" err="1" smtClean="0">
                <a:solidFill>
                  <a:srgbClr val="FF0000"/>
                </a:solidFill>
              </a:rPr>
              <a:t>thick</a:t>
            </a:r>
            <a:r>
              <a:rPr lang="it-IT" sz="1600" dirty="0" smtClean="0"/>
              <a:t>, with </a:t>
            </a:r>
            <a:r>
              <a:rPr lang="it-IT" sz="1600" dirty="0" err="1" smtClean="0"/>
              <a:t>planarity</a:t>
            </a:r>
            <a:r>
              <a:rPr lang="it-IT" sz="1600" dirty="0" smtClean="0"/>
              <a:t> </a:t>
            </a:r>
            <a:r>
              <a:rPr lang="it-IT" sz="1600" dirty="0" err="1" smtClean="0"/>
              <a:t>ensured</a:t>
            </a:r>
            <a:r>
              <a:rPr lang="it-IT" sz="1600" dirty="0" smtClean="0"/>
              <a:t> by </a:t>
            </a:r>
            <a:r>
              <a:rPr lang="it-IT" sz="1600" dirty="0" err="1" smtClean="0"/>
              <a:t>coverlay</a:t>
            </a:r>
            <a:r>
              <a:rPr lang="it-IT" sz="1600" dirty="0" smtClean="0"/>
              <a:t> </a:t>
            </a:r>
            <a:r>
              <a:rPr lang="it-IT" sz="1600" dirty="0" err="1" smtClean="0"/>
              <a:t>pillars</a:t>
            </a:r>
            <a:r>
              <a:rPr lang="it-IT" sz="1600" dirty="0" smtClean="0"/>
              <a:t>, with </a:t>
            </a:r>
            <a:r>
              <a:rPr lang="it-IT" sz="1600" dirty="0" err="1" smtClean="0"/>
              <a:t>diameter</a:t>
            </a:r>
            <a:r>
              <a:rPr lang="it-IT" sz="1600" dirty="0" smtClean="0"/>
              <a:t> 400 </a:t>
            </a:r>
            <a:r>
              <a:rPr lang="it-IT" sz="1600" dirty="0" smtClean="0">
                <a:latin typeface="Symbol" panose="05050102010706020507" pitchFamily="18" charset="2"/>
              </a:rPr>
              <a:t>m</a:t>
            </a:r>
            <a:r>
              <a:rPr lang="it-IT" sz="1600" dirty="0" smtClean="0"/>
              <a:t>m and </a:t>
            </a:r>
            <a:r>
              <a:rPr lang="it-IT" sz="1600" dirty="0" err="1" smtClean="0"/>
              <a:t>pitch</a:t>
            </a:r>
            <a:r>
              <a:rPr lang="it-IT" sz="1600" dirty="0" smtClean="0"/>
              <a:t> of ~3.3 mm.</a:t>
            </a:r>
            <a:endParaRPr lang="en-US" sz="1600" dirty="0"/>
          </a:p>
        </p:txBody>
      </p:sp>
    </p:spTree>
    <p:extLst>
      <p:ext uri="{BB962C8B-B14F-4D97-AF65-F5344CB8AC3E}">
        <p14:creationId xmlns:p14="http://schemas.microsoft.com/office/powerpoint/2010/main" val="36272380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7620000" cy="769584"/>
          </a:xfrm>
        </p:spPr>
        <p:txBody>
          <a:bodyPr/>
          <a:lstStyle/>
          <a:p>
            <a:r>
              <a:rPr lang="en-US" sz="4000" dirty="0" smtClean="0"/>
              <a:t>FTM first prototype: timing results</a:t>
            </a:r>
            <a:endParaRPr lang="en-US" sz="4000" dirty="0"/>
          </a:p>
        </p:txBody>
      </p:sp>
      <p:sp>
        <p:nvSpPr>
          <p:cNvPr id="5" name="CasellaDiTesto 11"/>
          <p:cNvSpPr txBox="1"/>
          <p:nvPr/>
        </p:nvSpPr>
        <p:spPr>
          <a:xfrm>
            <a:off x="4086619" y="1876691"/>
            <a:ext cx="4380048" cy="1200329"/>
          </a:xfrm>
          <a:prstGeom prst="rect">
            <a:avLst/>
          </a:prstGeom>
          <a:noFill/>
        </p:spPr>
        <p:txBody>
          <a:bodyPr wrap="square" rtlCol="0">
            <a:spAutoFit/>
          </a:bodyPr>
          <a:lstStyle/>
          <a:p>
            <a:r>
              <a:rPr lang="it-IT" dirty="0" smtClean="0"/>
              <a:t>The plots show the time </a:t>
            </a:r>
            <a:r>
              <a:rPr lang="it-IT" dirty="0" err="1" smtClean="0"/>
              <a:t>distribution</a:t>
            </a:r>
            <a:r>
              <a:rPr lang="it-IT" dirty="0" smtClean="0"/>
              <a:t> of the </a:t>
            </a:r>
            <a:r>
              <a:rPr lang="it-IT" dirty="0" err="1" smtClean="0"/>
              <a:t>signal</a:t>
            </a:r>
            <a:r>
              <a:rPr lang="it-IT" dirty="0" smtClean="0"/>
              <a:t> </a:t>
            </a:r>
            <a:r>
              <a:rPr lang="it-IT" dirty="0" err="1" smtClean="0"/>
              <a:t>pickup</a:t>
            </a:r>
            <a:r>
              <a:rPr lang="it-IT" dirty="0" smtClean="0"/>
              <a:t> from the </a:t>
            </a:r>
            <a:r>
              <a:rPr lang="it-IT" dirty="0" err="1" smtClean="0"/>
              <a:t>drift</a:t>
            </a:r>
            <a:r>
              <a:rPr lang="it-IT" dirty="0" smtClean="0"/>
              <a:t> </a:t>
            </a:r>
            <a:r>
              <a:rPr lang="it-IT" dirty="0" err="1" smtClean="0"/>
              <a:t>electrode</a:t>
            </a:r>
            <a:r>
              <a:rPr lang="it-IT" dirty="0" smtClean="0"/>
              <a:t>, </a:t>
            </a:r>
            <a:r>
              <a:rPr lang="it-IT" dirty="0"/>
              <a:t>with </a:t>
            </a:r>
            <a:r>
              <a:rPr lang="it-IT" b="1" i="1" dirty="0">
                <a:solidFill>
                  <a:srgbClr val="00B050"/>
                </a:solidFill>
              </a:rPr>
              <a:t>muon beam (top </a:t>
            </a:r>
            <a:r>
              <a:rPr lang="it-IT" b="1" i="1" dirty="0" err="1">
                <a:solidFill>
                  <a:srgbClr val="00B050"/>
                </a:solidFill>
              </a:rPr>
              <a:t>left</a:t>
            </a:r>
            <a:r>
              <a:rPr lang="it-IT" b="1" i="1" dirty="0">
                <a:solidFill>
                  <a:srgbClr val="00B050"/>
                </a:solidFill>
              </a:rPr>
              <a:t>) </a:t>
            </a:r>
            <a:r>
              <a:rPr lang="it-IT" dirty="0"/>
              <a:t>and </a:t>
            </a:r>
            <a:r>
              <a:rPr lang="it-IT" b="1" i="1" dirty="0" err="1">
                <a:solidFill>
                  <a:srgbClr val="0070C0"/>
                </a:solidFill>
              </a:rPr>
              <a:t>pion</a:t>
            </a:r>
            <a:r>
              <a:rPr lang="it-IT" b="1" i="1" dirty="0">
                <a:solidFill>
                  <a:srgbClr val="0070C0"/>
                </a:solidFill>
              </a:rPr>
              <a:t> beam (bottom right)</a:t>
            </a:r>
            <a:r>
              <a:rPr lang="it-IT" dirty="0" smtClean="0"/>
              <a:t>.</a:t>
            </a:r>
            <a:endParaRPr lang="en-US" dirty="0"/>
          </a:p>
        </p:txBody>
      </p:sp>
      <p:sp>
        <p:nvSpPr>
          <p:cNvPr id="6" name="CasellaDiTesto 13"/>
          <p:cNvSpPr txBox="1"/>
          <p:nvPr/>
        </p:nvSpPr>
        <p:spPr>
          <a:xfrm>
            <a:off x="397615" y="4004954"/>
            <a:ext cx="3689004" cy="923330"/>
          </a:xfrm>
          <a:prstGeom prst="rect">
            <a:avLst/>
          </a:prstGeom>
          <a:noFill/>
        </p:spPr>
        <p:txBody>
          <a:bodyPr wrap="square" rtlCol="0">
            <a:spAutoFit/>
          </a:bodyPr>
          <a:lstStyle/>
          <a:p>
            <a:r>
              <a:rPr lang="it-IT" dirty="0" smtClean="0"/>
              <a:t>The time </a:t>
            </a:r>
            <a:r>
              <a:rPr lang="it-IT" dirty="0" err="1" smtClean="0"/>
              <a:t>resolution</a:t>
            </a:r>
            <a:r>
              <a:rPr lang="it-IT" dirty="0" smtClean="0"/>
              <a:t> </a:t>
            </a:r>
            <a:r>
              <a:rPr lang="it-IT" dirty="0" err="1" smtClean="0"/>
              <a:t>is</a:t>
            </a:r>
            <a:r>
              <a:rPr lang="it-IT" dirty="0" smtClean="0"/>
              <a:t> </a:t>
            </a:r>
            <a:r>
              <a:rPr lang="it-IT" dirty="0" err="1" smtClean="0"/>
              <a:t>estimated</a:t>
            </a:r>
            <a:r>
              <a:rPr lang="it-IT" dirty="0" smtClean="0"/>
              <a:t> from the </a:t>
            </a:r>
            <a:r>
              <a:rPr lang="it-IT" b="1" i="1" dirty="0" smtClean="0">
                <a:solidFill>
                  <a:srgbClr val="FF0000"/>
                </a:solidFill>
              </a:rPr>
              <a:t>sigma of the </a:t>
            </a:r>
            <a:r>
              <a:rPr lang="it-IT" b="1" i="1" dirty="0" err="1" smtClean="0">
                <a:solidFill>
                  <a:srgbClr val="FF0000"/>
                </a:solidFill>
              </a:rPr>
              <a:t>gaussian</a:t>
            </a:r>
            <a:r>
              <a:rPr lang="it-IT" b="1" i="1" dirty="0" smtClean="0">
                <a:solidFill>
                  <a:srgbClr val="FF0000"/>
                </a:solidFill>
              </a:rPr>
              <a:t> fit </a:t>
            </a:r>
            <a:r>
              <a:rPr lang="it-IT" dirty="0" smtClean="0"/>
              <a:t>of the </a:t>
            </a:r>
            <a:r>
              <a:rPr lang="it-IT" dirty="0" err="1" smtClean="0"/>
              <a:t>distribution</a:t>
            </a:r>
            <a:r>
              <a:rPr lang="it-IT" dirty="0" smtClean="0"/>
              <a:t>.</a:t>
            </a:r>
            <a:endParaRPr lang="en-US" dirty="0"/>
          </a:p>
        </p:txBody>
      </p:sp>
      <p:pic>
        <p:nvPicPr>
          <p:cNvPr id="7" name="Immagin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393" y="1044222"/>
            <a:ext cx="3934226" cy="2836992"/>
          </a:xfrm>
          <a:prstGeom prst="rect">
            <a:avLst/>
          </a:prstGeom>
        </p:spPr>
      </p:pic>
      <p:pic>
        <p:nvPicPr>
          <p:cNvPr id="8" name="Immagin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95240" y="3751089"/>
            <a:ext cx="3991905" cy="2878584"/>
          </a:xfrm>
          <a:prstGeom prst="rect">
            <a:avLst/>
          </a:prstGeom>
        </p:spPr>
      </p:pic>
      <p:sp>
        <p:nvSpPr>
          <p:cNvPr id="9" name="CasellaDiTesto 15"/>
          <p:cNvSpPr txBox="1"/>
          <p:nvPr/>
        </p:nvSpPr>
        <p:spPr>
          <a:xfrm>
            <a:off x="397615" y="4928284"/>
            <a:ext cx="4026086" cy="1754327"/>
          </a:xfrm>
          <a:prstGeom prst="rect">
            <a:avLst/>
          </a:prstGeom>
          <a:noFill/>
        </p:spPr>
        <p:txBody>
          <a:bodyPr wrap="square" rtlCol="0">
            <a:spAutoFit/>
          </a:bodyPr>
          <a:lstStyle/>
          <a:p>
            <a:r>
              <a:rPr lang="it-IT" dirty="0" smtClean="0"/>
              <a:t>The </a:t>
            </a:r>
            <a:r>
              <a:rPr lang="it-IT" dirty="0" err="1" smtClean="0"/>
              <a:t>electronics</a:t>
            </a:r>
            <a:r>
              <a:rPr lang="it-IT" dirty="0" smtClean="0"/>
              <a:t> </a:t>
            </a:r>
            <a:r>
              <a:rPr lang="it-IT" dirty="0" err="1" smtClean="0"/>
              <a:t>chain</a:t>
            </a:r>
            <a:r>
              <a:rPr lang="it-IT" dirty="0" smtClean="0"/>
              <a:t> </a:t>
            </a:r>
            <a:r>
              <a:rPr lang="it-IT" dirty="0" err="1" smtClean="0"/>
              <a:t>used</a:t>
            </a:r>
            <a:r>
              <a:rPr lang="it-IT" dirty="0" smtClean="0"/>
              <a:t> to </a:t>
            </a:r>
            <a:r>
              <a:rPr lang="it-IT" dirty="0" err="1" smtClean="0"/>
              <a:t>readout</a:t>
            </a:r>
            <a:r>
              <a:rPr lang="it-IT" dirty="0" smtClean="0"/>
              <a:t> the </a:t>
            </a:r>
            <a:r>
              <a:rPr lang="it-IT" dirty="0" err="1" smtClean="0"/>
              <a:t>signals</a:t>
            </a:r>
            <a:r>
              <a:rPr lang="it-IT" dirty="0" smtClean="0"/>
              <a:t> </a:t>
            </a:r>
            <a:r>
              <a:rPr lang="it-IT" dirty="0" err="1" smtClean="0"/>
              <a:t>was</a:t>
            </a:r>
            <a:r>
              <a:rPr lang="it-IT" dirty="0" smtClean="0"/>
              <a:t> </a:t>
            </a:r>
            <a:r>
              <a:rPr lang="it-IT" dirty="0" err="1" smtClean="0"/>
              <a:t>composed</a:t>
            </a:r>
            <a:r>
              <a:rPr lang="it-IT" dirty="0" smtClean="0"/>
              <a:t> by a </a:t>
            </a:r>
            <a:r>
              <a:rPr lang="it-IT" dirty="0" err="1" smtClean="0"/>
              <a:t>Cividec</a:t>
            </a:r>
            <a:r>
              <a:rPr lang="it-IT" dirty="0" smtClean="0"/>
              <a:t> broadband </a:t>
            </a:r>
            <a:r>
              <a:rPr lang="it-IT" dirty="0" err="1" smtClean="0"/>
              <a:t>amplifier</a:t>
            </a:r>
            <a:r>
              <a:rPr lang="it-IT" dirty="0" smtClean="0"/>
              <a:t> (x100) and a </a:t>
            </a:r>
            <a:r>
              <a:rPr lang="it-IT" dirty="0" err="1" smtClean="0"/>
              <a:t>Lecroy</a:t>
            </a:r>
            <a:r>
              <a:rPr lang="it-IT" dirty="0" smtClean="0"/>
              <a:t> linear </a:t>
            </a:r>
            <a:r>
              <a:rPr lang="it-IT" dirty="0" err="1" smtClean="0"/>
              <a:t>amplifier</a:t>
            </a:r>
            <a:r>
              <a:rPr lang="it-IT" dirty="0" smtClean="0"/>
              <a:t> (x7.5) </a:t>
            </a:r>
            <a:r>
              <a:rPr lang="it-IT" dirty="0">
                <a:sym typeface="Wingdings" panose="05000000000000000000" pitchFamily="2" charset="2"/>
              </a:rPr>
              <a:t> </a:t>
            </a:r>
            <a:r>
              <a:rPr lang="it-IT" b="1" dirty="0" err="1">
                <a:sym typeface="Wingdings" panose="05000000000000000000" pitchFamily="2" charset="2"/>
              </a:rPr>
              <a:t>Different</a:t>
            </a:r>
            <a:r>
              <a:rPr lang="it-IT" b="1" dirty="0">
                <a:sym typeface="Wingdings" panose="05000000000000000000" pitchFamily="2" charset="2"/>
              </a:rPr>
              <a:t> </a:t>
            </a:r>
            <a:r>
              <a:rPr lang="it-IT" b="1" dirty="0" err="1">
                <a:sym typeface="Wingdings" panose="05000000000000000000" pitchFamily="2" charset="2"/>
              </a:rPr>
              <a:t>electronics</a:t>
            </a:r>
            <a:r>
              <a:rPr lang="it-IT" b="1" dirty="0">
                <a:sym typeface="Wingdings" panose="05000000000000000000" pitchFamily="2" charset="2"/>
              </a:rPr>
              <a:t> from lab test</a:t>
            </a:r>
            <a:r>
              <a:rPr lang="it-IT" dirty="0">
                <a:sym typeface="Wingdings" panose="05000000000000000000" pitchFamily="2" charset="2"/>
              </a:rPr>
              <a:t>: </a:t>
            </a:r>
            <a:r>
              <a:rPr lang="it-IT" dirty="0" err="1">
                <a:sym typeface="Wingdings" panose="05000000000000000000" pitchFamily="2" charset="2"/>
              </a:rPr>
              <a:t>faster</a:t>
            </a:r>
            <a:r>
              <a:rPr lang="it-IT" dirty="0">
                <a:sym typeface="Wingdings" panose="05000000000000000000" pitchFamily="2" charset="2"/>
              </a:rPr>
              <a:t> for timing </a:t>
            </a:r>
            <a:r>
              <a:rPr lang="it-IT" dirty="0" err="1">
                <a:sym typeface="Wingdings" panose="05000000000000000000" pitchFamily="2" charset="2"/>
              </a:rPr>
              <a:t>measurement</a:t>
            </a:r>
            <a:r>
              <a:rPr lang="it-IT" dirty="0" smtClean="0">
                <a:sym typeface="Wingdings" panose="05000000000000000000" pitchFamily="2" charset="2"/>
              </a:rPr>
              <a:t>!</a:t>
            </a:r>
            <a:endParaRPr lang="en-US" dirty="0"/>
          </a:p>
        </p:txBody>
      </p:sp>
    </p:spTree>
    <p:extLst>
      <p:ext uri="{BB962C8B-B14F-4D97-AF65-F5344CB8AC3E}">
        <p14:creationId xmlns:p14="http://schemas.microsoft.com/office/powerpoint/2010/main" val="4864137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Production Schedule GE2/1 and ME0</a:t>
            </a:r>
            <a:endParaRPr lang="en-US" sz="3600" dirty="0"/>
          </a:p>
        </p:txBody>
      </p:sp>
      <p:sp>
        <p:nvSpPr>
          <p:cNvPr id="3" name="Content Placeholder 2"/>
          <p:cNvSpPr>
            <a:spLocks noGrp="1"/>
          </p:cNvSpPr>
          <p:nvPr>
            <p:ph idx="1"/>
          </p:nvPr>
        </p:nvSpPr>
        <p:spPr>
          <a:xfrm>
            <a:off x="457200" y="1261534"/>
            <a:ext cx="7620000" cy="1391355"/>
          </a:xfrm>
        </p:spPr>
        <p:txBody>
          <a:bodyPr>
            <a:normAutofit fontScale="85000" lnSpcReduction="20000"/>
          </a:bodyPr>
          <a:lstStyle/>
          <a:p>
            <a:pPr marL="114300" indent="0">
              <a:buNone/>
            </a:pPr>
            <a:r>
              <a:rPr lang="en-US" sz="2600" b="1" dirty="0" smtClean="0">
                <a:solidFill>
                  <a:srgbClr val="000090"/>
                </a:solidFill>
              </a:rPr>
              <a:t>Preamble:</a:t>
            </a:r>
          </a:p>
          <a:p>
            <a:pPr marL="114300" indent="0">
              <a:buNone/>
            </a:pPr>
            <a:r>
              <a:rPr lang="en-US" dirty="0" smtClean="0"/>
              <a:t>This schedule is related </a:t>
            </a:r>
            <a:r>
              <a:rPr lang="en-US" b="1" dirty="0" smtClean="0">
                <a:solidFill>
                  <a:srgbClr val="008000"/>
                </a:solidFill>
              </a:rPr>
              <a:t>only for the baseline option</a:t>
            </a:r>
            <a:r>
              <a:rPr lang="en-US" dirty="0" smtClean="0"/>
              <a:t>, with the assumption that at the time of the production at least </a:t>
            </a:r>
            <a:r>
              <a:rPr lang="en-US" b="1" dirty="0" smtClean="0">
                <a:solidFill>
                  <a:srgbClr val="660066"/>
                </a:solidFill>
              </a:rPr>
              <a:t>two vendors of GEM foils </a:t>
            </a:r>
            <a:r>
              <a:rPr lang="en-US" dirty="0" smtClean="0"/>
              <a:t>will be available and </a:t>
            </a:r>
            <a:r>
              <a:rPr lang="en-US" b="1" dirty="0" smtClean="0">
                <a:solidFill>
                  <a:srgbClr val="800000"/>
                </a:solidFill>
              </a:rPr>
              <a:t>four production sites</a:t>
            </a:r>
            <a:r>
              <a:rPr lang="en-US" dirty="0" smtClean="0"/>
              <a:t>, all of them with similar capacity of chamber construction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874148150"/>
              </p:ext>
            </p:extLst>
          </p:nvPr>
        </p:nvGraphicFramePr>
        <p:xfrm>
          <a:off x="457201" y="3785599"/>
          <a:ext cx="7619998" cy="1438846"/>
        </p:xfrm>
        <a:graphic>
          <a:graphicData uri="http://schemas.openxmlformats.org/drawingml/2006/table">
            <a:tbl>
              <a:tblPr/>
              <a:tblGrid>
                <a:gridCol w="1799788"/>
                <a:gridCol w="582021"/>
                <a:gridCol w="582021"/>
                <a:gridCol w="582021"/>
                <a:gridCol w="582021"/>
                <a:gridCol w="582021"/>
                <a:gridCol w="582021"/>
                <a:gridCol w="582021"/>
                <a:gridCol w="582021"/>
                <a:gridCol w="582021"/>
                <a:gridCol w="582021"/>
              </a:tblGrid>
              <a:tr h="445578">
                <a:tc>
                  <a:txBody>
                    <a:bodyPr/>
                    <a:lstStyle/>
                    <a:p>
                      <a:pPr algn="ctr" fontAlgn="b"/>
                      <a:r>
                        <a:rPr lang="en-US" sz="1400" b="1" i="0" u="none" strike="noStrike" dirty="0">
                          <a:solidFill>
                            <a:srgbClr val="000000"/>
                          </a:solidFill>
                          <a:effectLst/>
                          <a:latin typeface="Calibri"/>
                        </a:rPr>
                        <a:t>GE2/1</a:t>
                      </a:r>
                    </a:p>
                  </a:txBody>
                  <a:tcPr marL="8954" marR="8954" marT="89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r>
                        <a:rPr lang="en-US" sz="1400" b="1" i="0" u="none" strike="noStrike" dirty="0">
                          <a:solidFill>
                            <a:srgbClr val="000000"/>
                          </a:solidFill>
                          <a:effectLst/>
                          <a:latin typeface="Calibri"/>
                        </a:rPr>
                        <a:t>Tot Chambers</a:t>
                      </a:r>
                      <a:r>
                        <a:rPr lang="en-US" sz="1400" b="0" i="0" u="none" strike="noStrike" dirty="0">
                          <a:solidFill>
                            <a:srgbClr val="000000"/>
                          </a:solidFill>
                          <a:effectLst/>
                          <a:latin typeface="Calibri"/>
                        </a:rPr>
                        <a:t>: 72</a:t>
                      </a:r>
                      <a:endParaRPr lang="en-US" sz="1400" b="1" i="0" u="none" strike="noStrike" dirty="0">
                        <a:solidFill>
                          <a:srgbClr val="000000"/>
                        </a:solidFill>
                        <a:effectLst/>
                        <a:latin typeface="Calibri"/>
                      </a:endParaRPr>
                    </a:p>
                  </a:txBody>
                  <a:tcPr marL="8954" marR="8954" marT="89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1400" b="1" i="0" u="none" strike="noStrike">
                          <a:solidFill>
                            <a:srgbClr val="000000"/>
                          </a:solidFill>
                          <a:effectLst/>
                          <a:latin typeface="Calibri"/>
                        </a:rPr>
                        <a:t>Total Modules</a:t>
                      </a:r>
                      <a:r>
                        <a:rPr lang="en-US" sz="1400" b="0" i="0" u="none" strike="noStrike">
                          <a:solidFill>
                            <a:srgbClr val="000000"/>
                          </a:solidFill>
                          <a:effectLst/>
                          <a:latin typeface="Calibri"/>
                        </a:rPr>
                        <a:t>: 288</a:t>
                      </a:r>
                    </a:p>
                  </a:txBody>
                  <a:tcPr marL="8954" marR="8954" marT="89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1400" b="1" i="0" u="none" strike="noStrike" dirty="0">
                          <a:solidFill>
                            <a:srgbClr val="000000"/>
                          </a:solidFill>
                          <a:effectLst/>
                          <a:latin typeface="Calibri"/>
                        </a:rPr>
                        <a:t>GEM foils needed</a:t>
                      </a:r>
                      <a:r>
                        <a:rPr lang="en-US" sz="1400" b="0" i="0" u="none" strike="noStrike" dirty="0">
                          <a:solidFill>
                            <a:srgbClr val="000000"/>
                          </a:solidFill>
                          <a:effectLst/>
                          <a:latin typeface="Calibri"/>
                        </a:rPr>
                        <a:t>: 864</a:t>
                      </a:r>
                    </a:p>
                  </a:txBody>
                  <a:tcPr marL="8954" marR="8954" marT="89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hMerge="1">
                  <a:txBody>
                    <a:bodyPr/>
                    <a:lstStyle/>
                    <a:p>
                      <a:endParaRPr lang="en-US"/>
                    </a:p>
                  </a:txBody>
                  <a:tcPr/>
                </a:tc>
                <a:tc gridSpan="2">
                  <a:txBody>
                    <a:bodyPr/>
                    <a:lstStyle/>
                    <a:p>
                      <a:pPr algn="ctr" fontAlgn="b"/>
                      <a:r>
                        <a:rPr lang="en-US" sz="1400" b="0" i="0" u="none" strike="noStrike">
                          <a:solidFill>
                            <a:srgbClr val="000000"/>
                          </a:solidFill>
                          <a:effectLst/>
                          <a:latin typeface="Calibri"/>
                        </a:rPr>
                        <a:t>Foils Prod sites:2</a:t>
                      </a:r>
                    </a:p>
                  </a:txBody>
                  <a:tcPr marL="8954" marR="8954" marT="8954"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hMerge="1">
                  <a:txBody>
                    <a:bodyPr/>
                    <a:lstStyle/>
                    <a:p>
                      <a:endParaRPr lang="en-US"/>
                    </a:p>
                  </a:txBody>
                  <a:tcPr/>
                </a:tc>
                <a:tc gridSpan="2">
                  <a:txBody>
                    <a:bodyPr/>
                    <a:lstStyle/>
                    <a:p>
                      <a:pPr algn="ctr" fontAlgn="b"/>
                      <a:r>
                        <a:rPr lang="en-US" sz="1600" b="1" i="0" u="none" strike="noStrike">
                          <a:solidFill>
                            <a:srgbClr val="000000"/>
                          </a:solidFill>
                          <a:effectLst/>
                          <a:latin typeface="Calibri"/>
                        </a:rPr>
                        <a:t>Prod. Lines : 4</a:t>
                      </a:r>
                    </a:p>
                  </a:txBody>
                  <a:tcPr marL="8954" marR="8954" marT="895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r>
              <a:tr h="445578">
                <a:tc>
                  <a:txBody>
                    <a:bodyPr/>
                    <a:lstStyle/>
                    <a:p>
                      <a:pPr algn="ctr" fontAlgn="b"/>
                      <a:endParaRPr lang="en-US" sz="1400" b="0" i="0" u="none" strike="noStrike">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400" b="0" i="0" u="none" strike="noStrike" dirty="0">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400" b="0" i="0" u="none" strike="noStrike">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400" b="0" i="0" u="none" strike="noStrike">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400" b="0" i="0" u="none" strike="noStrike" dirty="0">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400" b="0" i="0" u="none" strike="noStrike">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400" b="0" i="0" u="none" strike="noStrike">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400" b="0" i="0" u="none" strike="noStrike">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400" b="0" i="0" u="none" strike="noStrike">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a:endParaRPr>
                    </a:p>
                  </a:txBody>
                  <a:tcPr marL="8954" marR="8954" marT="895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578">
                <a:tc>
                  <a:txBody>
                    <a:bodyPr/>
                    <a:lstStyle/>
                    <a:p>
                      <a:pPr algn="ctr" fontAlgn="b"/>
                      <a:r>
                        <a:rPr lang="en-US" sz="1400" b="1" i="0" u="none" strike="noStrike">
                          <a:solidFill>
                            <a:srgbClr val="000000"/>
                          </a:solidFill>
                          <a:effectLst/>
                          <a:latin typeface="Calibri"/>
                        </a:rPr>
                        <a:t>ME0 </a:t>
                      </a:r>
                    </a:p>
                  </a:txBody>
                  <a:tcPr marL="8954" marR="8954" marT="895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r>
                        <a:rPr lang="en-US" sz="1400" b="1" i="0" u="none" strike="noStrike">
                          <a:solidFill>
                            <a:srgbClr val="000000"/>
                          </a:solidFill>
                          <a:effectLst/>
                          <a:latin typeface="Calibri"/>
                        </a:rPr>
                        <a:t>Total Stacks: 36</a:t>
                      </a:r>
                    </a:p>
                  </a:txBody>
                  <a:tcPr marL="8954" marR="8954" marT="895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1400" b="1" i="0" u="none" strike="noStrike" dirty="0">
                          <a:solidFill>
                            <a:srgbClr val="000000"/>
                          </a:solidFill>
                          <a:effectLst/>
                          <a:latin typeface="Calibri"/>
                        </a:rPr>
                        <a:t>Total Chambers: 216</a:t>
                      </a:r>
                    </a:p>
                  </a:txBody>
                  <a:tcPr marL="8954" marR="8954" marT="895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1400" b="1" i="0" u="none" strike="noStrike" dirty="0">
                          <a:solidFill>
                            <a:srgbClr val="000000"/>
                          </a:solidFill>
                          <a:effectLst/>
                          <a:latin typeface="Calibri"/>
                        </a:rPr>
                        <a:t>GEM foils needed</a:t>
                      </a:r>
                      <a:r>
                        <a:rPr lang="en-US" sz="1400" b="0" i="0" u="none" strike="noStrike" dirty="0">
                          <a:solidFill>
                            <a:srgbClr val="000000"/>
                          </a:solidFill>
                          <a:effectLst/>
                          <a:latin typeface="Calibri"/>
                        </a:rPr>
                        <a:t>: 648</a:t>
                      </a:r>
                    </a:p>
                  </a:txBody>
                  <a:tcPr marL="8954" marR="8954" marT="895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hMerge="1">
                  <a:txBody>
                    <a:bodyPr/>
                    <a:lstStyle/>
                    <a:p>
                      <a:endParaRPr lang="en-US"/>
                    </a:p>
                  </a:txBody>
                  <a:tcPr/>
                </a:tc>
                <a:tc gridSpan="2">
                  <a:txBody>
                    <a:bodyPr/>
                    <a:lstStyle/>
                    <a:p>
                      <a:pPr algn="ctr" fontAlgn="b"/>
                      <a:r>
                        <a:rPr lang="en-US" sz="1400" b="0" i="0" u="none" strike="noStrike" dirty="0">
                          <a:solidFill>
                            <a:srgbClr val="000000"/>
                          </a:solidFill>
                          <a:effectLst/>
                          <a:latin typeface="Calibri"/>
                        </a:rPr>
                        <a:t>Foils Prod sites:2</a:t>
                      </a:r>
                    </a:p>
                  </a:txBody>
                  <a:tcPr marL="8954" marR="8954" marT="895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hMerge="1">
                  <a:txBody>
                    <a:bodyPr/>
                    <a:lstStyle/>
                    <a:p>
                      <a:endParaRPr lang="en-US"/>
                    </a:p>
                  </a:txBody>
                  <a:tcPr/>
                </a:tc>
                <a:tc gridSpan="2">
                  <a:txBody>
                    <a:bodyPr/>
                    <a:lstStyle/>
                    <a:p>
                      <a:pPr algn="ctr" fontAlgn="b"/>
                      <a:r>
                        <a:rPr lang="en-US" sz="1600" b="1" i="0" u="none" strike="noStrike" dirty="0">
                          <a:solidFill>
                            <a:srgbClr val="000000"/>
                          </a:solidFill>
                          <a:effectLst/>
                          <a:latin typeface="Calibri"/>
                        </a:rPr>
                        <a:t>Prod. Lines : 4</a:t>
                      </a:r>
                    </a:p>
                  </a:txBody>
                  <a:tcPr marL="8954" marR="8954" marT="895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r>
            </a:tbl>
          </a:graphicData>
        </a:graphic>
      </p:graphicFrame>
    </p:spTree>
    <p:extLst>
      <p:ext uri="{BB962C8B-B14F-4D97-AF65-F5344CB8AC3E}">
        <p14:creationId xmlns:p14="http://schemas.microsoft.com/office/powerpoint/2010/main" val="37843458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Production Schedule GE2/1</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2893147261"/>
              </p:ext>
            </p:extLst>
          </p:nvPr>
        </p:nvGraphicFramePr>
        <p:xfrm>
          <a:off x="324552" y="1777991"/>
          <a:ext cx="8077196" cy="2560307"/>
        </p:xfrm>
        <a:graphic>
          <a:graphicData uri="http://schemas.openxmlformats.org/drawingml/2006/table">
            <a:tbl>
              <a:tblPr/>
              <a:tblGrid>
                <a:gridCol w="35554"/>
                <a:gridCol w="1872222"/>
                <a:gridCol w="308471"/>
                <a:gridCol w="308471"/>
                <a:gridCol w="308471"/>
                <a:gridCol w="308471"/>
                <a:gridCol w="308471"/>
                <a:gridCol w="308471"/>
                <a:gridCol w="308471"/>
                <a:gridCol w="308471"/>
                <a:gridCol w="308471"/>
                <a:gridCol w="308471"/>
                <a:gridCol w="308471"/>
                <a:gridCol w="308471"/>
                <a:gridCol w="308471"/>
                <a:gridCol w="308471"/>
                <a:gridCol w="308471"/>
                <a:gridCol w="308471"/>
                <a:gridCol w="308471"/>
                <a:gridCol w="308471"/>
                <a:gridCol w="308471"/>
                <a:gridCol w="308471"/>
              </a:tblGrid>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800" b="1" i="0" u="none" strike="noStrike" dirty="0">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800" b="0" i="0" u="none" strike="noStrike" dirty="0">
                          <a:solidFill>
                            <a:srgbClr val="000000"/>
                          </a:solidFill>
                          <a:effectLst/>
                          <a:latin typeface="Calibri"/>
                        </a:rPr>
                        <a:t>2018 Q3</a:t>
                      </a: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2018 Q3</a:t>
                      </a: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a:rPr>
                        <a:t>2019 Q1</a:t>
                      </a: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2019 Q2</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2019 Q3</a:t>
                      </a:r>
                    </a:p>
                  </a:txBody>
                  <a:tcPr marL="5077" marR="5077" marT="5077" marB="0" anchor="b">
                    <a:lnL>
                      <a:noFill/>
                    </a:lnL>
                    <a:lnR>
                      <a:noFill/>
                    </a:lnR>
                    <a:lnT>
                      <a:noFill/>
                    </a:lnT>
                    <a:lnB>
                      <a:noFill/>
                    </a:lnB>
                  </a:tcPr>
                </a:tc>
                <a:tc>
                  <a:txBody>
                    <a:bodyPr/>
                    <a:lstStyle/>
                    <a:p>
                      <a:pPr algn="l" fontAlgn="b"/>
                      <a:r>
                        <a:rPr lang="en-US" sz="800" b="0" i="0" u="none" strike="noStrike" dirty="0">
                          <a:solidFill>
                            <a:srgbClr val="000000"/>
                          </a:solidFill>
                          <a:effectLst/>
                          <a:latin typeface="Calibri"/>
                        </a:rPr>
                        <a:t>2019 Q4</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2020 Q1</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2020 Q2</a:t>
                      </a:r>
                    </a:p>
                  </a:txBody>
                  <a:tcPr marL="5077" marR="5077" marT="5077" marB="0" anchor="b">
                    <a:lnL>
                      <a:noFill/>
                    </a:lnL>
                    <a:lnR>
                      <a:noFill/>
                    </a:lnR>
                    <a:lnT>
                      <a:noFill/>
                    </a:lnT>
                    <a:lnB>
                      <a:noFill/>
                    </a:lnB>
                  </a:tcPr>
                </a:tc>
                <a:tc>
                  <a:txBody>
                    <a:bodyPr/>
                    <a:lstStyle/>
                    <a:p>
                      <a:pPr algn="l" fontAlgn="b"/>
                      <a:r>
                        <a:rPr lang="en-US" sz="800" b="0" i="0" u="none" strike="noStrike" dirty="0">
                          <a:solidFill>
                            <a:srgbClr val="000000"/>
                          </a:solidFill>
                          <a:effectLst/>
                          <a:latin typeface="Calibri"/>
                        </a:rPr>
                        <a:t>2020 Q3</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2020 Q4</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2021 Q1</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2021 Q2</a:t>
                      </a:r>
                    </a:p>
                  </a:txBody>
                  <a:tcPr marL="5077" marR="5077" marT="5077" marB="0" anchor="b">
                    <a:lnL>
                      <a:noFill/>
                    </a:lnL>
                    <a:lnR>
                      <a:noFill/>
                    </a:lnR>
                    <a:lnT>
                      <a:noFill/>
                    </a:lnT>
                    <a:lnB>
                      <a:noFill/>
                    </a:lnB>
                  </a:tcPr>
                </a:tc>
                <a:tc>
                  <a:txBody>
                    <a:bodyPr/>
                    <a:lstStyle/>
                    <a:p>
                      <a:pPr algn="l" fontAlgn="b"/>
                      <a:r>
                        <a:rPr lang="en-US" sz="800" b="0" i="0" u="none" strike="noStrike" dirty="0">
                          <a:solidFill>
                            <a:srgbClr val="000000"/>
                          </a:solidFill>
                          <a:effectLst/>
                          <a:latin typeface="Calibri"/>
                        </a:rPr>
                        <a:t>2021 Q3</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2021 Q4</a:t>
                      </a:r>
                    </a:p>
                  </a:txBody>
                  <a:tcPr marL="5077" marR="5077" marT="5077" marB="0" anchor="b">
                    <a:lnL>
                      <a:noFill/>
                    </a:lnL>
                    <a:lnR>
                      <a:noFill/>
                    </a:lnR>
                    <a:lnT>
                      <a:noFill/>
                    </a:lnT>
                    <a:lnB>
                      <a:noFill/>
                    </a:lnB>
                  </a:tcPr>
                </a:tc>
                <a:tc>
                  <a:txBody>
                    <a:bodyPr/>
                    <a:lstStyle/>
                    <a:p>
                      <a:pPr algn="l" fontAlgn="b"/>
                      <a:r>
                        <a:rPr lang="en-US" sz="800" b="0" i="0" u="none" strike="noStrike" dirty="0">
                          <a:solidFill>
                            <a:srgbClr val="000000"/>
                          </a:solidFill>
                          <a:effectLst/>
                          <a:latin typeface="Calibri"/>
                        </a:rPr>
                        <a:t>2022 Q1</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2022 Q2</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2022 Q3</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2022 Q4</a:t>
                      </a:r>
                    </a:p>
                  </a:txBody>
                  <a:tcPr marL="5077" marR="5077" marT="5077" marB="0" anchor="b">
                    <a:lnL>
                      <a:noFill/>
                    </a:lnL>
                    <a:lnR>
                      <a:noFill/>
                    </a:lnR>
                    <a:lnT>
                      <a:noFill/>
                    </a:lnT>
                    <a:lnB>
                      <a:noFill/>
                    </a:lnB>
                  </a:tcPr>
                </a:tc>
                <a:tc>
                  <a:txBody>
                    <a:bodyPr/>
                    <a:lstStyle/>
                    <a:p>
                      <a:pPr algn="l" fontAlgn="b"/>
                      <a:r>
                        <a:rPr lang="en-US" sz="800" b="0" i="0" u="none" strike="noStrike">
                          <a:solidFill>
                            <a:srgbClr val="000000"/>
                          </a:solidFill>
                          <a:effectLst/>
                          <a:latin typeface="Calibri"/>
                        </a:rPr>
                        <a:t>2023 Q1</a:t>
                      </a:r>
                    </a:p>
                  </a:txBody>
                  <a:tcPr marL="5077" marR="5077" marT="5077" marB="0" anchor="b">
                    <a:lnL>
                      <a:noFill/>
                    </a:lnL>
                    <a:lnR>
                      <a:noFill/>
                    </a:lnR>
                    <a:lnT>
                      <a:noFill/>
                    </a:lnT>
                    <a:lnB>
                      <a:noFill/>
                    </a:lnB>
                  </a:tcPr>
                </a:tc>
                <a:tc>
                  <a:txBody>
                    <a:bodyPr/>
                    <a:lstStyle/>
                    <a:p>
                      <a:pPr algn="l" fontAlgn="b"/>
                      <a:r>
                        <a:rPr lang="en-US" sz="800" b="0" i="0" u="none" strike="noStrike" dirty="0">
                          <a:solidFill>
                            <a:srgbClr val="000000"/>
                          </a:solidFill>
                          <a:effectLst/>
                          <a:latin typeface="Calibri"/>
                        </a:rPr>
                        <a:t>2023 Q2</a:t>
                      </a:r>
                    </a:p>
                  </a:txBody>
                  <a:tcPr marL="5077" marR="5077" marT="5077" marB="0" anchor="b">
                    <a:lnL>
                      <a:noFill/>
                    </a:lnL>
                    <a:lnR>
                      <a:noFill/>
                    </a:lnR>
                    <a:lnT>
                      <a:noFill/>
                    </a:lnT>
                    <a:lnB>
                      <a:noFill/>
                    </a:lnB>
                  </a:tcPr>
                </a:tc>
              </a:tr>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1" i="0" u="none" strike="noStrike" dirty="0">
                          <a:solidFill>
                            <a:srgbClr val="000000"/>
                          </a:solidFill>
                          <a:effectLst/>
                          <a:latin typeface="Calibri"/>
                        </a:rPr>
                        <a:t>GE2/1 Pre-prod ( CERN)</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500" b="0" i="0" u="none" strike="noStrike">
                          <a:solidFill>
                            <a:srgbClr val="00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5077" marR="5077" marT="507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dirty="0">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dirty="0">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dirty="0">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dirty="0">
                        <a:solidFill>
                          <a:srgbClr val="000000"/>
                        </a:solidFill>
                        <a:effectLst/>
                        <a:latin typeface="Calibri"/>
                      </a:endParaRPr>
                    </a:p>
                  </a:txBody>
                  <a:tcPr marL="5077" marR="5077" marT="5077" marB="0" anchor="b">
                    <a:lnL>
                      <a:noFill/>
                    </a:lnL>
                    <a:lnR>
                      <a:noFill/>
                    </a:lnR>
                    <a:lnT>
                      <a:noFill/>
                    </a:lnT>
                    <a:lnB>
                      <a:noFill/>
                    </a:lnB>
                  </a:tcPr>
                </a:tc>
              </a:tr>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1200" b="1" i="0" u="none" strike="noStrike">
                          <a:solidFill>
                            <a:srgbClr val="000000"/>
                          </a:solidFill>
                          <a:effectLst/>
                          <a:latin typeface="Calibri"/>
                        </a:rPr>
                        <a:t>GE2/1 Foils Prod (Site 1)</a:t>
                      </a: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9">
                  <a:txBody>
                    <a:bodyPr/>
                    <a:lstStyle/>
                    <a:p>
                      <a:pPr algn="ctr" fontAlgn="b"/>
                      <a:r>
                        <a:rPr lang="en-US" sz="500" b="0" i="0" u="none" strike="noStrike" dirty="0">
                          <a:solidFill>
                            <a:srgbClr val="00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5077" marR="5077" marT="507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r>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GE2/1 Foils Prod (Site 2)</a:t>
                      </a: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a:noFill/>
                    </a:lnT>
                    <a:lnB>
                      <a:noFill/>
                    </a:lnB>
                  </a:tcPr>
                </a:tc>
                <a:tc gridSpan="9">
                  <a:txBody>
                    <a:bodyPr/>
                    <a:lstStyle/>
                    <a:p>
                      <a:pPr algn="ctr" fontAlgn="b"/>
                      <a:r>
                        <a:rPr lang="en-US" sz="500" b="0" i="0" u="none" strike="noStrike">
                          <a:solidFill>
                            <a:srgbClr val="00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6B0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5077" marR="5077" marT="507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r>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GE2/1 Module Prod (Line 1)</a:t>
                      </a: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a:noFill/>
                    </a:lnT>
                    <a:lnB>
                      <a:noFill/>
                    </a:lnB>
                  </a:tcPr>
                </a:tc>
                <a:tc gridSpan="11">
                  <a:txBody>
                    <a:bodyPr/>
                    <a:lstStyle/>
                    <a:p>
                      <a:pPr algn="ctr" fontAlgn="b"/>
                      <a:r>
                        <a:rPr lang="en-US" sz="500" b="0" i="0" u="none" strike="noStrike" dirty="0">
                          <a:solidFill>
                            <a:srgbClr val="00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5077" marR="5077" marT="507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r>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GE2/1 Module Prod (Line 2)</a:t>
                      </a: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a:noFill/>
                    </a:lnT>
                    <a:lnB>
                      <a:noFill/>
                    </a:lnB>
                  </a:tcPr>
                </a:tc>
                <a:tc gridSpan="11">
                  <a:txBody>
                    <a:bodyPr/>
                    <a:lstStyle/>
                    <a:p>
                      <a:pPr algn="ctr" fontAlgn="b"/>
                      <a:r>
                        <a:rPr lang="en-US" sz="500" b="0" i="0" u="none" strike="noStrike">
                          <a:solidFill>
                            <a:srgbClr val="00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5077" marR="5077" marT="507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r>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GE2/1 Module Prod (Line 3)</a:t>
                      </a: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a:noFill/>
                    </a:lnT>
                    <a:lnB>
                      <a:noFill/>
                    </a:lnB>
                  </a:tcPr>
                </a:tc>
                <a:tc gridSpan="11">
                  <a:txBody>
                    <a:bodyPr/>
                    <a:lstStyle/>
                    <a:p>
                      <a:pPr algn="ctr" fontAlgn="b"/>
                      <a:r>
                        <a:rPr lang="en-US" sz="500" b="0" i="0" u="none" strike="noStrike">
                          <a:solidFill>
                            <a:srgbClr val="00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5077" marR="5077" marT="507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r>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GE2/1 Module Prod (Line 4)</a:t>
                      </a: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a:noFill/>
                    </a:lnT>
                    <a:lnB>
                      <a:noFill/>
                    </a:lnB>
                  </a:tcPr>
                </a:tc>
                <a:tc gridSpan="11">
                  <a:txBody>
                    <a:bodyPr/>
                    <a:lstStyle/>
                    <a:p>
                      <a:pPr algn="ctr" fontAlgn="b"/>
                      <a:r>
                        <a:rPr lang="en-US" sz="500" b="0" i="0" u="none" strike="noStrike">
                          <a:solidFill>
                            <a:srgbClr val="00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500" b="0" i="0" u="none" strike="noStrike" dirty="0">
                        <a:solidFill>
                          <a:srgbClr val="000000"/>
                        </a:solidFill>
                        <a:effectLst/>
                        <a:latin typeface="Calibri"/>
                      </a:endParaRPr>
                    </a:p>
                  </a:txBody>
                  <a:tcPr marL="5077" marR="5077" marT="507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r>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1200" b="1" i="0" u="none" strike="noStrike" dirty="0" smtClean="0">
                          <a:solidFill>
                            <a:srgbClr val="000000"/>
                          </a:solidFill>
                          <a:effectLst/>
                          <a:latin typeface="Calibri"/>
                        </a:rPr>
                        <a:t>Chamber </a:t>
                      </a:r>
                      <a:r>
                        <a:rPr lang="en-US" sz="1200" b="1" i="0" u="none" strike="noStrike" dirty="0">
                          <a:solidFill>
                            <a:srgbClr val="000000"/>
                          </a:solidFill>
                          <a:effectLst/>
                          <a:latin typeface="Calibri"/>
                        </a:rPr>
                        <a:t>Assembly and tests</a:t>
                      </a: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4">
                  <a:txBody>
                    <a:bodyPr/>
                    <a:lstStyle/>
                    <a:p>
                      <a:pPr algn="ctr" fontAlgn="b"/>
                      <a:r>
                        <a:rPr lang="en-US" sz="500" b="0" i="0" u="none" strike="noStrike">
                          <a:solidFill>
                            <a:srgbClr val="FF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5077" marR="5077" marT="507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r>
              <a:tr h="231139">
                <a:tc>
                  <a:txBody>
                    <a:bodyPr/>
                    <a:lstStyle/>
                    <a:p>
                      <a:pPr algn="l" fontAlgn="b"/>
                      <a:endParaRPr lang="en-US" sz="800" b="1"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GE2/1 Contingency</a:t>
                      </a: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500" b="0" i="0" u="none" strike="noStrike" dirty="0">
                          <a:solidFill>
                            <a:srgbClr val="00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500" b="0" i="0" u="none" strike="noStrike" dirty="0">
                          <a:solidFill>
                            <a:srgbClr val="000000"/>
                          </a:solidFill>
                          <a:effectLst/>
                          <a:latin typeface="Calibri"/>
                        </a:rPr>
                        <a:t> </a:t>
                      </a:r>
                    </a:p>
                  </a:txBody>
                  <a:tcPr marL="5077" marR="5077" marT="507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n-US" sz="500" b="0" i="0" u="none" strike="noStrike">
                        <a:solidFill>
                          <a:srgbClr val="000000"/>
                        </a:solidFill>
                        <a:effectLst/>
                        <a:latin typeface="Calibri"/>
                      </a:endParaRPr>
                    </a:p>
                  </a:txBody>
                  <a:tcPr marL="5077" marR="5077" marT="507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w="6350" cap="flat" cmpd="sng" algn="ctr">
                      <a:solidFill>
                        <a:srgbClr val="000000"/>
                      </a:solidFill>
                      <a:prstDash val="solid"/>
                      <a:round/>
                      <a:headEnd type="none" w="med" len="med"/>
                      <a:tailEnd type="none" w="med" len="med"/>
                    </a:lnB>
                  </a:tcPr>
                </a:tc>
              </a:tr>
              <a:tr h="231139">
                <a:tc>
                  <a:txBody>
                    <a:bodyPr/>
                    <a:lstStyle/>
                    <a:p>
                      <a:pPr algn="l" fontAlgn="b"/>
                      <a:endParaRPr lang="en-US" sz="800" b="1" i="0" u="none" strike="noStrike" dirty="0">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GE2/1 Installation</a:t>
                      </a: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5077" marR="5077" marT="507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ctr" fontAlgn="b"/>
                      <a:r>
                        <a:rPr lang="en-US" sz="500" b="0" i="0" u="none" strike="noStrike" dirty="0">
                          <a:solidFill>
                            <a:srgbClr val="000000"/>
                          </a:solidFill>
                          <a:effectLst/>
                          <a:latin typeface="Calibri"/>
                        </a:rPr>
                        <a:t> </a:t>
                      </a:r>
                    </a:p>
                  </a:txBody>
                  <a:tcPr marL="5077" marR="5077" marT="50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BD97"/>
                    </a:solidFill>
                  </a:tcPr>
                </a:tc>
                <a:tc hMerge="1">
                  <a:txBody>
                    <a:bodyPr/>
                    <a:lstStyle/>
                    <a:p>
                      <a:endParaRPr lang="en-US"/>
                    </a:p>
                  </a:txBody>
                  <a:tcPr/>
                </a:tc>
              </a:tr>
            </a:tbl>
          </a:graphicData>
        </a:graphic>
      </p:graphicFrame>
      <p:cxnSp>
        <p:nvCxnSpPr>
          <p:cNvPr id="8" name="Straight Connector 7"/>
          <p:cNvCxnSpPr/>
          <p:nvPr/>
        </p:nvCxnSpPr>
        <p:spPr>
          <a:xfrm flipH="1">
            <a:off x="2765778" y="1707436"/>
            <a:ext cx="14111" cy="287867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4032956" y="1707436"/>
            <a:ext cx="14111" cy="2878672"/>
          </a:xfrm>
          <a:prstGeom prst="line">
            <a:avLst/>
          </a:prstGeom>
          <a:ln>
            <a:solidFill>
              <a:srgbClr val="2F2B2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5257800" y="1707436"/>
            <a:ext cx="14111" cy="2878672"/>
          </a:xfrm>
          <a:prstGeom prst="line">
            <a:avLst/>
          </a:prstGeom>
          <a:ln>
            <a:solidFill>
              <a:srgbClr val="2F2B2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6553199" y="1707436"/>
            <a:ext cx="14111" cy="2878672"/>
          </a:xfrm>
          <a:prstGeom prst="line">
            <a:avLst/>
          </a:prstGeom>
          <a:ln>
            <a:solidFill>
              <a:srgbClr val="2F2B2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7778043" y="1707436"/>
            <a:ext cx="14111" cy="2878672"/>
          </a:xfrm>
          <a:prstGeom prst="line">
            <a:avLst/>
          </a:prstGeom>
          <a:ln>
            <a:solidFill>
              <a:srgbClr val="2F2B20"/>
            </a:solidFill>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57201" y="5164667"/>
            <a:ext cx="7944548" cy="1200329"/>
          </a:xfrm>
          <a:prstGeom prst="rect">
            <a:avLst/>
          </a:prstGeom>
          <a:noFill/>
        </p:spPr>
        <p:txBody>
          <a:bodyPr wrap="square" rtlCol="0">
            <a:spAutoFit/>
          </a:bodyPr>
          <a:lstStyle/>
          <a:p>
            <a:r>
              <a:rPr lang="en-US" dirty="0" smtClean="0"/>
              <a:t>Implication:</a:t>
            </a:r>
          </a:p>
          <a:p>
            <a:r>
              <a:rPr lang="en-US" dirty="0" smtClean="0"/>
              <a:t>PRR and EDR for material procurements have to be done in second half of 2018</a:t>
            </a:r>
          </a:p>
          <a:p>
            <a:r>
              <a:rPr lang="en-US" dirty="0" smtClean="0"/>
              <a:t>Final version of Readout Electronic, as well as of cooling system and services on chambers have to be ready by Q1 2021</a:t>
            </a:r>
            <a:endParaRPr lang="en-US" dirty="0"/>
          </a:p>
        </p:txBody>
      </p:sp>
    </p:spTree>
    <p:extLst>
      <p:ext uri="{BB962C8B-B14F-4D97-AF65-F5344CB8AC3E}">
        <p14:creationId xmlns:p14="http://schemas.microsoft.com/office/powerpoint/2010/main" val="88822566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ext uri="{D42A27DB-BD31-4B8C-83A1-F6EECF244321}">
                <p14:modId xmlns:p14="http://schemas.microsoft.com/office/powerpoint/2010/main" val="1560636148"/>
              </p:ext>
            </p:extLst>
          </p:nvPr>
        </p:nvGraphicFramePr>
        <p:xfrm>
          <a:off x="293515" y="2610555"/>
          <a:ext cx="7783685" cy="2150623"/>
        </p:xfrm>
        <a:graphic>
          <a:graphicData uri="http://schemas.openxmlformats.org/drawingml/2006/table">
            <a:tbl>
              <a:tblPr/>
              <a:tblGrid>
                <a:gridCol w="42038"/>
                <a:gridCol w="2759252"/>
                <a:gridCol w="452945"/>
                <a:gridCol w="452945"/>
                <a:gridCol w="452945"/>
                <a:gridCol w="452945"/>
                <a:gridCol w="452945"/>
                <a:gridCol w="452945"/>
                <a:gridCol w="452945"/>
                <a:gridCol w="452945"/>
                <a:gridCol w="452945"/>
                <a:gridCol w="452945"/>
                <a:gridCol w="452945"/>
              </a:tblGrid>
              <a:tr h="326010">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2021 Q4</a:t>
                      </a:r>
                    </a:p>
                  </a:txBody>
                  <a:tcPr marL="8319" marR="8319" marT="83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Calibri"/>
                        </a:rPr>
                        <a:t>2022 Q1</a:t>
                      </a:r>
                    </a:p>
                  </a:txBody>
                  <a:tcPr marL="8319" marR="8319" marT="83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a:rPr>
                        <a:t>2022 Q2</a:t>
                      </a:r>
                    </a:p>
                  </a:txBody>
                  <a:tcPr marL="8319" marR="8319" marT="83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a:rPr>
                        <a:t>2022 Q3 </a:t>
                      </a:r>
                    </a:p>
                  </a:txBody>
                  <a:tcPr marL="8319" marR="8319" marT="83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a:rPr>
                        <a:t>2022 Q4 </a:t>
                      </a:r>
                    </a:p>
                  </a:txBody>
                  <a:tcPr marL="8319" marR="8319" marT="83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a:rPr>
                        <a:t>2023 Q1 </a:t>
                      </a:r>
                    </a:p>
                  </a:txBody>
                  <a:tcPr marL="8319" marR="8319" marT="83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a:rPr>
                        <a:t>2023 Q2</a:t>
                      </a:r>
                    </a:p>
                  </a:txBody>
                  <a:tcPr marL="8319" marR="8319" marT="8319"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2023 Q3</a:t>
                      </a:r>
                    </a:p>
                  </a:txBody>
                  <a:tcPr marL="8319" marR="8319" marT="8319"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2023 Q4 </a:t>
                      </a:r>
                    </a:p>
                  </a:txBody>
                  <a:tcPr marL="8319" marR="8319" marT="8319" marB="0" anchor="b">
                    <a:lnL>
                      <a:noFill/>
                    </a:lnL>
                    <a:lnR>
                      <a:noFill/>
                    </a:lnR>
                    <a:lnT>
                      <a:noFill/>
                    </a:lnT>
                    <a:lnB>
                      <a:noFill/>
                    </a:lnB>
                  </a:tcPr>
                </a:tc>
                <a:tc>
                  <a:txBody>
                    <a:bodyPr/>
                    <a:lstStyle/>
                    <a:p>
                      <a:pPr algn="l" fontAlgn="b"/>
                      <a:r>
                        <a:rPr lang="en-US" sz="1200" b="0" i="0" u="none" strike="noStrike">
                          <a:solidFill>
                            <a:srgbClr val="000000"/>
                          </a:solidFill>
                          <a:effectLst/>
                          <a:latin typeface="Calibri"/>
                        </a:rPr>
                        <a:t>2024 Q1</a:t>
                      </a:r>
                    </a:p>
                  </a:txBody>
                  <a:tcPr marL="8319" marR="8319" marT="8319" marB="0" anchor="b">
                    <a:lnL>
                      <a:noFill/>
                    </a:lnL>
                    <a:lnR>
                      <a:noFill/>
                    </a:lnR>
                    <a:lnT>
                      <a:noFill/>
                    </a:lnT>
                    <a:lnB>
                      <a:noFill/>
                    </a:lnB>
                  </a:tcPr>
                </a:tc>
                <a:tc>
                  <a:txBody>
                    <a:bodyPr/>
                    <a:lstStyle/>
                    <a:p>
                      <a:pPr algn="l" fontAlgn="b"/>
                      <a:r>
                        <a:rPr lang="en-US" sz="1200" b="0" i="0" u="none" strike="noStrike" dirty="0">
                          <a:solidFill>
                            <a:srgbClr val="000000"/>
                          </a:solidFill>
                          <a:effectLst/>
                          <a:latin typeface="Calibri"/>
                        </a:rPr>
                        <a:t>2024 Q2</a:t>
                      </a:r>
                    </a:p>
                  </a:txBody>
                  <a:tcPr marL="8319" marR="8319" marT="8319" marB="0" anchor="b">
                    <a:lnL>
                      <a:noFill/>
                    </a:lnL>
                    <a:lnR>
                      <a:noFill/>
                    </a:lnR>
                    <a:lnT>
                      <a:noFill/>
                    </a:lnT>
                    <a:lnB>
                      <a:noFill/>
                    </a:lnB>
                  </a:tcPr>
                </a:tc>
              </a:tr>
              <a:tr h="222068">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1" i="0" u="none" strike="noStrike" dirty="0">
                          <a:solidFill>
                            <a:srgbClr val="000000"/>
                          </a:solidFill>
                          <a:effectLst/>
                          <a:latin typeface="Calibri"/>
                        </a:rPr>
                        <a:t>ME0</a:t>
                      </a:r>
                      <a:r>
                        <a:rPr lang="en-US" sz="1200" b="0" i="0" u="none" strike="noStrike" dirty="0">
                          <a:solidFill>
                            <a:srgbClr val="000000"/>
                          </a:solidFill>
                          <a:effectLst/>
                          <a:latin typeface="Calibri"/>
                        </a:rPr>
                        <a:t> Foils Prod (Site 1)</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6">
                  <a:txBody>
                    <a:bodyPr/>
                    <a:lstStyle/>
                    <a:p>
                      <a:pPr algn="ctr" fontAlgn="b"/>
                      <a:r>
                        <a:rPr lang="en-US" sz="800" b="0" i="0" u="none" strike="noStrike">
                          <a:solidFill>
                            <a:srgbClr val="000000"/>
                          </a:solidFill>
                          <a:effectLst/>
                          <a:latin typeface="Calibri"/>
                        </a:rPr>
                        <a:t> </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a:endParaRPr>
                    </a:p>
                  </a:txBody>
                  <a:tcPr marL="8319" marR="8319" marT="831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r>
              <a:tr h="222068">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1" i="0" u="none" strike="noStrike" dirty="0">
                          <a:solidFill>
                            <a:srgbClr val="000000"/>
                          </a:solidFill>
                          <a:effectLst/>
                          <a:latin typeface="Calibri"/>
                        </a:rPr>
                        <a:t>ME0 </a:t>
                      </a:r>
                      <a:r>
                        <a:rPr lang="en-US" sz="1200" b="0" i="0" u="none" strike="noStrike" dirty="0">
                          <a:solidFill>
                            <a:srgbClr val="000000"/>
                          </a:solidFill>
                          <a:effectLst/>
                          <a:latin typeface="Calibri"/>
                        </a:rPr>
                        <a:t>Foils Prod (Site 1)</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6">
                  <a:txBody>
                    <a:bodyPr/>
                    <a:lstStyle/>
                    <a:p>
                      <a:pPr algn="ctr" fontAlgn="b"/>
                      <a:r>
                        <a:rPr lang="en-US" sz="800" b="0" i="0" u="none" strike="noStrike">
                          <a:solidFill>
                            <a:srgbClr val="000000"/>
                          </a:solidFill>
                          <a:effectLst/>
                          <a:latin typeface="Calibri"/>
                        </a:rPr>
                        <a:t> </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a:endParaRPr>
                    </a:p>
                  </a:txBody>
                  <a:tcPr marL="8319" marR="8319" marT="8319"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r>
              <a:tr h="222068">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ME0 </a:t>
                      </a:r>
                      <a:r>
                        <a:rPr lang="en-US" sz="1200" b="0" i="0" u="none" strike="noStrike" dirty="0">
                          <a:solidFill>
                            <a:srgbClr val="000000"/>
                          </a:solidFill>
                          <a:effectLst/>
                          <a:latin typeface="Calibri"/>
                        </a:rPr>
                        <a:t>Module Prod (Line 1)</a:t>
                      </a: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7">
                  <a:txBody>
                    <a:bodyPr/>
                    <a:lstStyle/>
                    <a:p>
                      <a:pPr algn="ctr" fontAlgn="b"/>
                      <a:r>
                        <a:rPr lang="en-US" sz="800" b="0" i="0" u="none" strike="noStrike">
                          <a:solidFill>
                            <a:srgbClr val="000000"/>
                          </a:solidFill>
                          <a:effectLst/>
                          <a:latin typeface="Calibri"/>
                        </a:rPr>
                        <a:t> </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a:endParaRPr>
                    </a:p>
                  </a:txBody>
                  <a:tcPr marL="8319" marR="8319" marT="831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r>
              <a:tr h="222068">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ME0</a:t>
                      </a:r>
                      <a:r>
                        <a:rPr lang="en-US" sz="1200" b="0" i="0" u="none" strike="noStrike" dirty="0">
                          <a:solidFill>
                            <a:srgbClr val="000000"/>
                          </a:solidFill>
                          <a:effectLst/>
                          <a:latin typeface="Calibri"/>
                        </a:rPr>
                        <a:t> Module Prod (Line 2)</a:t>
                      </a: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w="6350" cap="flat" cmpd="sng" algn="ctr">
                      <a:solidFill>
                        <a:srgbClr val="000000"/>
                      </a:solidFill>
                      <a:prstDash val="solid"/>
                      <a:round/>
                      <a:headEnd type="none" w="med" len="med"/>
                      <a:tailEnd type="none" w="med" len="med"/>
                    </a:lnR>
                    <a:lnT>
                      <a:noFill/>
                    </a:lnT>
                    <a:lnB>
                      <a:noFill/>
                    </a:lnB>
                  </a:tcPr>
                </a:tc>
                <a:tc gridSpan="7">
                  <a:txBody>
                    <a:bodyPr/>
                    <a:lstStyle/>
                    <a:p>
                      <a:pPr algn="ctr" fontAlgn="b"/>
                      <a:r>
                        <a:rPr lang="en-US" sz="800" b="0" i="0" u="none" strike="noStrike">
                          <a:solidFill>
                            <a:srgbClr val="000000"/>
                          </a:solidFill>
                          <a:effectLst/>
                          <a:latin typeface="Calibri"/>
                        </a:rPr>
                        <a:t> </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a:endParaRPr>
                    </a:p>
                  </a:txBody>
                  <a:tcPr marL="8319" marR="8319" marT="831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r>
              <a:tr h="222068">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ME0</a:t>
                      </a:r>
                      <a:r>
                        <a:rPr lang="en-US" sz="1200" b="0" i="0" u="none" strike="noStrike" dirty="0">
                          <a:solidFill>
                            <a:srgbClr val="000000"/>
                          </a:solidFill>
                          <a:effectLst/>
                          <a:latin typeface="Calibri"/>
                        </a:rPr>
                        <a:t> Module Prod (Line 3)</a:t>
                      </a: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w="6350" cap="flat" cmpd="sng" algn="ctr">
                      <a:solidFill>
                        <a:srgbClr val="000000"/>
                      </a:solidFill>
                      <a:prstDash val="solid"/>
                      <a:round/>
                      <a:headEnd type="none" w="med" len="med"/>
                      <a:tailEnd type="none" w="med" len="med"/>
                    </a:lnR>
                    <a:lnT>
                      <a:noFill/>
                    </a:lnT>
                    <a:lnB>
                      <a:noFill/>
                    </a:lnB>
                  </a:tcPr>
                </a:tc>
                <a:tc gridSpan="7">
                  <a:txBody>
                    <a:bodyPr/>
                    <a:lstStyle/>
                    <a:p>
                      <a:pPr algn="ctr" fontAlgn="b"/>
                      <a:r>
                        <a:rPr lang="en-US" sz="800" b="0" i="0" u="none" strike="noStrike">
                          <a:solidFill>
                            <a:srgbClr val="000000"/>
                          </a:solidFill>
                          <a:effectLst/>
                          <a:latin typeface="Calibri"/>
                        </a:rPr>
                        <a:t> </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a:endParaRPr>
                    </a:p>
                  </a:txBody>
                  <a:tcPr marL="8319" marR="8319" marT="831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r>
              <a:tr h="222068">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ME0</a:t>
                      </a:r>
                      <a:r>
                        <a:rPr lang="en-US" sz="1200" b="0" i="0" u="none" strike="noStrike" dirty="0">
                          <a:solidFill>
                            <a:srgbClr val="000000"/>
                          </a:solidFill>
                          <a:effectLst/>
                          <a:latin typeface="Calibri"/>
                        </a:rPr>
                        <a:t> Module Prod (Line 4)</a:t>
                      </a: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w="6350" cap="flat" cmpd="sng" algn="ctr">
                      <a:solidFill>
                        <a:srgbClr val="000000"/>
                      </a:solidFill>
                      <a:prstDash val="solid"/>
                      <a:round/>
                      <a:headEnd type="none" w="med" len="med"/>
                      <a:tailEnd type="none" w="med" len="med"/>
                    </a:lnR>
                    <a:lnT>
                      <a:noFill/>
                    </a:lnT>
                    <a:lnB>
                      <a:noFill/>
                    </a:lnB>
                  </a:tcPr>
                </a:tc>
                <a:tc gridSpan="7">
                  <a:txBody>
                    <a:bodyPr/>
                    <a:lstStyle/>
                    <a:p>
                      <a:pPr algn="ctr" fontAlgn="b"/>
                      <a:r>
                        <a:rPr lang="en-US" sz="800" b="0" i="0" u="none" strike="noStrike">
                          <a:solidFill>
                            <a:srgbClr val="000000"/>
                          </a:solidFill>
                          <a:effectLst/>
                          <a:latin typeface="Calibri"/>
                        </a:rPr>
                        <a:t> </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a:endParaRPr>
                    </a:p>
                  </a:txBody>
                  <a:tcPr marL="8319" marR="8319" marT="8319"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r>
              <a:tr h="222068">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ME0 </a:t>
                      </a:r>
                      <a:r>
                        <a:rPr lang="en-US" sz="1200" b="0" i="0" u="none" strike="noStrike" dirty="0">
                          <a:solidFill>
                            <a:srgbClr val="000000"/>
                          </a:solidFill>
                          <a:effectLst/>
                          <a:latin typeface="Calibri"/>
                        </a:rPr>
                        <a:t>Stacks Assembly and tests</a:t>
                      </a: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4">
                  <a:txBody>
                    <a:bodyPr/>
                    <a:lstStyle/>
                    <a:p>
                      <a:pPr algn="ctr" fontAlgn="b"/>
                      <a:r>
                        <a:rPr lang="en-US" sz="800" b="0" i="0" u="none" strike="noStrike">
                          <a:solidFill>
                            <a:srgbClr val="FF0000"/>
                          </a:solidFill>
                          <a:effectLst/>
                          <a:latin typeface="Calibri"/>
                        </a:rPr>
                        <a:t> </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a:endParaRPr>
                    </a:p>
                  </a:txBody>
                  <a:tcPr marL="8319" marR="8319" marT="8319"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w="6350" cap="flat" cmpd="sng" algn="ctr">
                      <a:solidFill>
                        <a:srgbClr val="000000"/>
                      </a:solidFill>
                      <a:prstDash val="solid"/>
                      <a:round/>
                      <a:headEnd type="none" w="med" len="med"/>
                      <a:tailEnd type="none" w="med" len="med"/>
                    </a:lnB>
                  </a:tcPr>
                </a:tc>
              </a:tr>
              <a:tr h="222068">
                <a:tc>
                  <a:txBody>
                    <a:bodyPr/>
                    <a:lstStyle/>
                    <a:p>
                      <a:pPr algn="l" fontAlgn="b"/>
                      <a:endParaRPr lang="en-US" sz="1200" b="0" i="0" u="none" strike="noStrike" dirty="0">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r>
                        <a:rPr lang="en-US" sz="1200" b="1" i="0" u="none" strike="noStrike" dirty="0">
                          <a:solidFill>
                            <a:srgbClr val="000000"/>
                          </a:solidFill>
                          <a:effectLst/>
                          <a:latin typeface="Calibri"/>
                        </a:rPr>
                        <a:t>ME0</a:t>
                      </a:r>
                      <a:r>
                        <a:rPr lang="en-US" sz="1200" b="0" i="0" u="none" strike="noStrike" dirty="0">
                          <a:solidFill>
                            <a:srgbClr val="000000"/>
                          </a:solidFill>
                          <a:effectLst/>
                          <a:latin typeface="Calibri"/>
                        </a:rPr>
                        <a:t> Installation</a:t>
                      </a: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dirty="0">
                        <a:solidFill>
                          <a:srgbClr val="000000"/>
                        </a:solidFill>
                        <a:effectLst/>
                        <a:latin typeface="Calibri"/>
                      </a:endParaRPr>
                    </a:p>
                  </a:txBody>
                  <a:tcPr marL="8319" marR="8319" marT="83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effectLst/>
                        <a:latin typeface="Calibri"/>
                      </a:endParaRPr>
                    </a:p>
                  </a:txBody>
                  <a:tcPr marL="8319" marR="8319" marT="831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ctr" fontAlgn="b"/>
                      <a:r>
                        <a:rPr lang="en-US" sz="800" b="0" i="0" u="none" strike="noStrike" dirty="0">
                          <a:solidFill>
                            <a:srgbClr val="000000"/>
                          </a:solidFill>
                          <a:effectLst/>
                          <a:latin typeface="Calibri"/>
                        </a:rPr>
                        <a:t> </a:t>
                      </a:r>
                    </a:p>
                  </a:txBody>
                  <a:tcPr marL="8319" marR="8319" marT="8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BD97"/>
                    </a:solidFill>
                  </a:tcPr>
                </a:tc>
                <a:tc hMerge="1">
                  <a:txBody>
                    <a:bodyPr/>
                    <a:lstStyle/>
                    <a:p>
                      <a:endParaRPr lang="en-US"/>
                    </a:p>
                  </a:txBody>
                  <a:tcPr/>
                </a:tc>
              </a:tr>
            </a:tbl>
          </a:graphicData>
        </a:graphic>
      </p:graphicFrame>
      <p:sp>
        <p:nvSpPr>
          <p:cNvPr id="2" name="Title 1"/>
          <p:cNvSpPr>
            <a:spLocks noGrp="1"/>
          </p:cNvSpPr>
          <p:nvPr>
            <p:ph type="title"/>
          </p:nvPr>
        </p:nvSpPr>
        <p:spPr/>
        <p:txBody>
          <a:bodyPr/>
          <a:lstStyle/>
          <a:p>
            <a:r>
              <a:rPr lang="en-US" sz="3600" dirty="0" smtClean="0"/>
              <a:t>Production Schedule ME0</a:t>
            </a:r>
            <a:endParaRPr lang="en-US" sz="3600" dirty="0"/>
          </a:p>
        </p:txBody>
      </p:sp>
      <p:cxnSp>
        <p:nvCxnSpPr>
          <p:cNvPr id="8" name="Straight Connector 7"/>
          <p:cNvCxnSpPr/>
          <p:nvPr/>
        </p:nvCxnSpPr>
        <p:spPr>
          <a:xfrm flipH="1">
            <a:off x="3556000" y="2088433"/>
            <a:ext cx="14111" cy="287867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5342466" y="2088433"/>
            <a:ext cx="14111" cy="2878672"/>
          </a:xfrm>
          <a:prstGeom prst="line">
            <a:avLst/>
          </a:prstGeom>
          <a:ln>
            <a:solidFill>
              <a:srgbClr val="2F2B2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159977" y="2088433"/>
            <a:ext cx="14111" cy="2878672"/>
          </a:xfrm>
          <a:prstGeom prst="line">
            <a:avLst/>
          </a:prstGeom>
          <a:ln>
            <a:solidFill>
              <a:srgbClr val="2F2B2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795531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0403"/>
            <a:ext cx="7620000" cy="1143000"/>
          </a:xfrm>
        </p:spPr>
        <p:txBody>
          <a:bodyPr/>
          <a:lstStyle/>
          <a:p>
            <a:pPr algn="ctr"/>
            <a:r>
              <a:rPr lang="en-US" dirty="0" smtClean="0"/>
              <a:t>Backup</a:t>
            </a:r>
            <a:endParaRPr lang="en-US" dirty="0"/>
          </a:p>
        </p:txBody>
      </p:sp>
    </p:spTree>
    <p:extLst>
      <p:ext uri="{BB962C8B-B14F-4D97-AF65-F5344CB8AC3E}">
        <p14:creationId xmlns:p14="http://schemas.microsoft.com/office/powerpoint/2010/main" val="134559824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44556"/>
          </a:xfrm>
        </p:spPr>
        <p:txBody>
          <a:bodyPr/>
          <a:lstStyle/>
          <a:p>
            <a:r>
              <a:rPr lang="en-US" sz="3600" dirty="0" smtClean="0"/>
              <a:t>Direction Measurement</a:t>
            </a:r>
            <a:endParaRPr lang="en-US" sz="3600" dirty="0"/>
          </a:p>
        </p:txBody>
      </p:sp>
      <p:sp>
        <p:nvSpPr>
          <p:cNvPr id="4" name="Date Placeholder 3"/>
          <p:cNvSpPr>
            <a:spLocks noGrp="1"/>
          </p:cNvSpPr>
          <p:nvPr>
            <p:ph type="dt" sz="half" idx="10"/>
          </p:nvPr>
        </p:nvSpPr>
        <p:spPr/>
        <p:txBody>
          <a:bodyPr/>
          <a:lstStyle/>
          <a:p>
            <a:r>
              <a:rPr lang="en-US" smtClean="0"/>
              <a:t>28 / June / 2016</a:t>
            </a:r>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66</a:t>
            </a:fld>
            <a:endParaRPr lang="en-US"/>
          </a:p>
        </p:txBody>
      </p:sp>
      <p:sp>
        <p:nvSpPr>
          <p:cNvPr id="15" name="CustomShape 5"/>
          <p:cNvSpPr/>
          <p:nvPr/>
        </p:nvSpPr>
        <p:spPr>
          <a:xfrm>
            <a:off x="3674447" y="3248694"/>
            <a:ext cx="4565955" cy="2008440"/>
          </a:xfrm>
          <a:prstGeom prst="rect">
            <a:avLst/>
          </a:prstGeom>
          <a:noFill/>
          <a:ln>
            <a:noFill/>
          </a:ln>
        </p:spPr>
        <p:txBody>
          <a:bodyPr lIns="90000" tIns="45000" rIns="90000" bIns="45000"/>
          <a:lstStyle/>
          <a:p>
            <a:pPr marL="285750" indent="-285750">
              <a:buFont typeface="Arial"/>
              <a:buChar char="•"/>
            </a:pPr>
            <a:r>
              <a:rPr lang="en-US" dirty="0"/>
              <a:t>Proposed granularity matches well trigger </a:t>
            </a:r>
            <a:r>
              <a:rPr lang="en-US" dirty="0" smtClean="0"/>
              <a:t>requirements and tracking requirements</a:t>
            </a:r>
            <a:endParaRPr lang="en-US" dirty="0"/>
          </a:p>
          <a:p>
            <a:pPr marL="357188" lvl="1" indent="-92075">
              <a:buFont typeface="Arial"/>
              <a:buChar char="•"/>
            </a:pPr>
            <a:r>
              <a:rPr lang="en-US" sz="1600" dirty="0"/>
              <a:t>Two or Four strip pads (VFAT defaults) provide good direction measurements</a:t>
            </a:r>
          </a:p>
          <a:p>
            <a:pPr marL="714375" lvl="2" indent="-265113">
              <a:buFont typeface="Arial"/>
              <a:buChar char="•"/>
            </a:pPr>
            <a:r>
              <a:rPr lang="en-US" sz="1600" dirty="0"/>
              <a:t>Table below shows trigger rate reduction for 20 </a:t>
            </a:r>
            <a:r>
              <a:rPr lang="en-US" sz="1600" dirty="0" err="1"/>
              <a:t>GeV</a:t>
            </a:r>
            <a:r>
              <a:rPr lang="en-US" sz="1600" dirty="0"/>
              <a:t> L1 muon trigger</a:t>
            </a:r>
          </a:p>
          <a:p>
            <a:pPr marL="714375" lvl="2" indent="-265113">
              <a:buFont typeface="Arial"/>
              <a:buChar char="•"/>
            </a:pPr>
            <a:r>
              <a:rPr lang="en-US" sz="1600" dirty="0"/>
              <a:t>Good direction measurement is critical for displaced muons </a:t>
            </a:r>
            <a:r>
              <a:rPr lang="en-US" sz="1600" dirty="0" smtClean="0"/>
              <a:t>(next slides)</a:t>
            </a:r>
            <a:endParaRPr sz="1600" b="1" dirty="0"/>
          </a:p>
          <a:p>
            <a:pPr>
              <a:lnSpc>
                <a:spcPct val="100000"/>
              </a:lnSpc>
            </a:pPr>
            <a:endParaRPr b="1" dirty="0"/>
          </a:p>
        </p:txBody>
      </p:sp>
      <p:sp>
        <p:nvSpPr>
          <p:cNvPr id="16" name="CustomShape 7"/>
          <p:cNvSpPr/>
          <p:nvPr/>
        </p:nvSpPr>
        <p:spPr>
          <a:xfrm>
            <a:off x="237712" y="1067126"/>
            <a:ext cx="8092495" cy="789555"/>
          </a:xfrm>
          <a:prstGeom prst="rect">
            <a:avLst/>
          </a:prstGeom>
          <a:solidFill>
            <a:srgbClr val="FBFF91"/>
          </a:solidFill>
          <a:ln>
            <a:noFill/>
          </a:ln>
        </p:spPr>
        <p:txBody>
          <a:bodyPr lIns="90000" tIns="45000" rIns="90000" bIns="45000"/>
          <a:lstStyle/>
          <a:p>
            <a:pPr>
              <a:lnSpc>
                <a:spcPct val="100000"/>
              </a:lnSpc>
            </a:pPr>
            <a:r>
              <a:rPr lang="en-US" sz="2000" b="1" dirty="0">
                <a:solidFill>
                  <a:srgbClr val="800000"/>
                </a:solidFill>
                <a:latin typeface="Times New Roman"/>
                <a:ea typeface="DejaVu Sans"/>
                <a:cs typeface="Times New Roman"/>
              </a:rPr>
              <a:t>L1 muon momentum resolution can be improved with a second detector if we can measure the “bending </a:t>
            </a:r>
            <a:r>
              <a:rPr lang="en-US" sz="2000" b="1" dirty="0" smtClean="0">
                <a:solidFill>
                  <a:srgbClr val="800000"/>
                </a:solidFill>
                <a:latin typeface="Times New Roman"/>
                <a:ea typeface="DejaVu Sans"/>
                <a:cs typeface="Times New Roman"/>
              </a:rPr>
              <a:t>angle”</a:t>
            </a:r>
            <a:endParaRPr sz="2000" dirty="0">
              <a:latin typeface="Times New Roman"/>
              <a:cs typeface="Times New Roman"/>
            </a:endParaRPr>
          </a:p>
        </p:txBody>
      </p:sp>
      <p:grpSp>
        <p:nvGrpSpPr>
          <p:cNvPr id="3" name="Group 2"/>
          <p:cNvGrpSpPr/>
          <p:nvPr/>
        </p:nvGrpSpPr>
        <p:grpSpPr>
          <a:xfrm>
            <a:off x="308616" y="3351314"/>
            <a:ext cx="3005122" cy="1722001"/>
            <a:chOff x="1106618" y="1746922"/>
            <a:chExt cx="4725474" cy="2964433"/>
          </a:xfrm>
        </p:grpSpPr>
        <p:pic>
          <p:nvPicPr>
            <p:cNvPr id="11" name="Picture 10"/>
            <p:cNvPicPr>
              <a:picLocks noChangeAspect="1"/>
            </p:cNvPicPr>
            <p:nvPr/>
          </p:nvPicPr>
          <p:blipFill>
            <a:blip r:embed="rId2"/>
            <a:stretch>
              <a:fillRect/>
            </a:stretch>
          </p:blipFill>
          <p:spPr>
            <a:xfrm>
              <a:off x="1272438" y="1746922"/>
              <a:ext cx="4559654" cy="2964433"/>
            </a:xfrm>
            <a:prstGeom prst="rect">
              <a:avLst/>
            </a:prstGeom>
          </p:spPr>
        </p:pic>
        <p:pic>
          <p:nvPicPr>
            <p:cNvPr id="20" name="Picture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65600" y="3251200"/>
              <a:ext cx="800100" cy="355600"/>
            </a:xfrm>
            <a:prstGeom prst="rect">
              <a:avLst/>
            </a:prstGeom>
          </p:spPr>
        </p:pic>
        <p:pic>
          <p:nvPicPr>
            <p:cNvPr id="21" name="Picture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65600" y="3251200"/>
              <a:ext cx="800100" cy="355600"/>
            </a:xfrm>
            <a:prstGeom prst="rect">
              <a:avLst/>
            </a:prstGeom>
          </p:spPr>
        </p:pic>
        <p:pic>
          <p:nvPicPr>
            <p:cNvPr id="22" name="Picture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65600" y="3251200"/>
              <a:ext cx="800100" cy="355600"/>
            </a:xfrm>
            <a:prstGeom prst="rect">
              <a:avLst/>
            </a:prstGeom>
          </p:spPr>
        </p:pic>
        <p:pic>
          <p:nvPicPr>
            <p:cNvPr id="23" name="Picture 22"/>
            <p:cNvPicPr>
              <a:picLocks noChangeAspect="1"/>
            </p:cNvPicPr>
            <p:nvPr/>
          </p:nvPicPr>
          <p:blipFill>
            <a:blip r:embed="rId4"/>
            <a:stretch>
              <a:fillRect/>
            </a:stretch>
          </p:blipFill>
          <p:spPr>
            <a:xfrm>
              <a:off x="1220744" y="3831356"/>
              <a:ext cx="1961823" cy="621738"/>
            </a:xfrm>
            <a:prstGeom prst="rect">
              <a:avLst/>
            </a:prstGeom>
          </p:spPr>
        </p:pic>
        <p:pic>
          <p:nvPicPr>
            <p:cNvPr id="25" name="Picture 24"/>
            <p:cNvPicPr>
              <a:picLocks noChangeAspect="1"/>
            </p:cNvPicPr>
            <p:nvPr/>
          </p:nvPicPr>
          <p:blipFill>
            <a:blip r:embed="rId5"/>
            <a:stretch>
              <a:fillRect/>
            </a:stretch>
          </p:blipFill>
          <p:spPr>
            <a:xfrm>
              <a:off x="1106618" y="3654476"/>
              <a:ext cx="1961823" cy="621738"/>
            </a:xfrm>
            <a:prstGeom prst="rect">
              <a:avLst/>
            </a:prstGeom>
          </p:spPr>
        </p:pic>
      </p:grpSp>
      <p:graphicFrame>
        <p:nvGraphicFramePr>
          <p:cNvPr id="24" name="Table 23"/>
          <p:cNvGraphicFramePr>
            <a:graphicFrameLocks noGrp="1"/>
          </p:cNvGraphicFramePr>
          <p:nvPr>
            <p:extLst>
              <p:ext uri="{D42A27DB-BD31-4B8C-83A1-F6EECF244321}">
                <p14:modId xmlns:p14="http://schemas.microsoft.com/office/powerpoint/2010/main" val="3862840392"/>
              </p:ext>
            </p:extLst>
          </p:nvPr>
        </p:nvGraphicFramePr>
        <p:xfrm>
          <a:off x="563574" y="5469045"/>
          <a:ext cx="7513626" cy="1127759"/>
        </p:xfrm>
        <a:graphic>
          <a:graphicData uri="http://schemas.openxmlformats.org/drawingml/2006/table">
            <a:tbl>
              <a:tblPr firstRow="1" bandRow="1">
                <a:tableStyleId>{5C22544A-7EE6-4342-B048-85BDC9FD1C3A}</a:tableStyleId>
              </a:tblPr>
              <a:tblGrid>
                <a:gridCol w="1371132"/>
                <a:gridCol w="1546054"/>
                <a:gridCol w="1529943"/>
                <a:gridCol w="1505371"/>
                <a:gridCol w="1561126"/>
              </a:tblGrid>
              <a:tr h="398780">
                <a:tc>
                  <a:txBody>
                    <a:bodyPr/>
                    <a:lstStyle/>
                    <a:p>
                      <a:r>
                        <a:rPr lang="en-US" sz="1400" dirty="0" smtClean="0"/>
                        <a:t>Choice</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2-strip pad</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 </a:t>
                      </a:r>
                      <a:r>
                        <a:rPr lang="en-US" sz="1400" dirty="0" err="1" smtClean="0"/>
                        <a:t>mrad</a:t>
                      </a:r>
                      <a:r>
                        <a:rPr lang="en-US" sz="1400"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4-strip pad</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 </a:t>
                      </a:r>
                      <a:r>
                        <a:rPr lang="en-US" sz="1400" dirty="0" err="1" smtClean="0"/>
                        <a:t>mrad</a:t>
                      </a:r>
                      <a:r>
                        <a:rPr lang="en-US" sz="1400"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8-strip pad</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(4 </a:t>
                      </a:r>
                      <a:r>
                        <a:rPr lang="en-US" sz="1400" dirty="0" err="1" smtClean="0"/>
                        <a:t>mrad</a:t>
                      </a:r>
                      <a:r>
                        <a:rPr lang="en-US" sz="1400"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16-strip pad</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(8 </a:t>
                      </a:r>
                      <a:r>
                        <a:rPr lang="en-US" sz="1400" dirty="0" err="1" smtClean="0"/>
                        <a:t>mrad</a:t>
                      </a:r>
                      <a:r>
                        <a:rPr lang="en-US" sz="1400" dirty="0" smtClean="0"/>
                        <a:t>)</a:t>
                      </a:r>
                    </a:p>
                  </a:txBody>
                  <a:tcPr/>
                </a:tc>
              </a:tr>
              <a:tr h="264617">
                <a:tc>
                  <a:txBody>
                    <a:bodyPr/>
                    <a:lstStyle/>
                    <a:p>
                      <a:r>
                        <a:rPr lang="en-US" sz="1400" dirty="0" smtClean="0"/>
                        <a:t>GE21 1.6&lt;</a:t>
                      </a:r>
                      <a:r>
                        <a:rPr lang="en-US" sz="1400" dirty="0" smtClean="0">
                          <a:latin typeface="Symbol" charset="2"/>
                          <a:cs typeface="Symbol" charset="2"/>
                        </a:rPr>
                        <a:t>h</a:t>
                      </a:r>
                      <a:r>
                        <a:rPr lang="en-US" sz="1400" dirty="0" smtClean="0"/>
                        <a:t>&lt;2.1</a:t>
                      </a:r>
                      <a:endParaRPr lang="en-US" sz="1400" dirty="0"/>
                    </a:p>
                  </a:txBody>
                  <a:tcPr/>
                </a:tc>
                <a:tc>
                  <a:txBody>
                    <a:bodyPr/>
                    <a:lstStyle/>
                    <a:p>
                      <a:r>
                        <a:rPr lang="en-US" sz="1400" dirty="0" smtClean="0"/>
                        <a:t>2.5+/</a:t>
                      </a:r>
                      <a:r>
                        <a:rPr lang="en-US" sz="1400" smtClean="0"/>
                        <a:t>-0.2</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2.4+/</a:t>
                      </a:r>
                      <a:r>
                        <a:rPr lang="en-US" sz="1400" smtClean="0"/>
                        <a:t>-0.2</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2.0+/-0.2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1.7+/-0.2</a:t>
                      </a:r>
                    </a:p>
                  </a:txBody>
                  <a:tcPr/>
                </a:tc>
              </a:tr>
              <a:tr h="2646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GE21 2.1&lt;</a:t>
                      </a:r>
                      <a:r>
                        <a:rPr lang="en-US" sz="1400" dirty="0" smtClean="0">
                          <a:latin typeface="Symbol" charset="2"/>
                          <a:cs typeface="Symbol" charset="2"/>
                        </a:rPr>
                        <a:t>h</a:t>
                      </a:r>
                      <a:r>
                        <a:rPr lang="en-US" sz="1400" dirty="0" smtClean="0"/>
                        <a:t>&lt;2.4</a:t>
                      </a:r>
                    </a:p>
                  </a:txBody>
                  <a:tcPr/>
                </a:tc>
                <a:tc>
                  <a:txBody>
                    <a:bodyPr/>
                    <a:lstStyle/>
                    <a:p>
                      <a:r>
                        <a:rPr lang="en-US" sz="1400" dirty="0" smtClean="0"/>
                        <a:t>1.5+/-0.05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1.49+/-0.05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1.38+/-0.04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1.25+/-0.04</a:t>
                      </a:r>
                    </a:p>
                  </a:txBody>
                  <a:tcPr/>
                </a:tc>
              </a:tr>
            </a:tbl>
          </a:graphicData>
        </a:graphic>
      </p:graphicFrame>
      <p:sp>
        <p:nvSpPr>
          <p:cNvPr id="17" name="Rectangle 16"/>
          <p:cNvSpPr/>
          <p:nvPr/>
        </p:nvSpPr>
        <p:spPr>
          <a:xfrm>
            <a:off x="153948" y="1816109"/>
            <a:ext cx="4572000" cy="1384995"/>
          </a:xfrm>
          <a:prstGeom prst="rect">
            <a:avLst/>
          </a:prstGeom>
        </p:spPr>
        <p:txBody>
          <a:bodyPr>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a:solidFill>
                  <a:srgbClr val="000000"/>
                </a:solidFill>
                <a:latin typeface="Arial" charset="0"/>
                <a:ea typeface="Droid Sans Fallback" charset="0"/>
                <a:cs typeface="Droid Sans Fallback" charset="0"/>
              </a:rPr>
              <a:t>GE2/1 </a:t>
            </a:r>
            <a:r>
              <a:rPr lang="en-US" b="1" dirty="0" smtClean="0">
                <a:solidFill>
                  <a:srgbClr val="000000"/>
                </a:solidFill>
                <a:latin typeface="Arial" charset="0"/>
                <a:ea typeface="Droid Sans Fallback" charset="0"/>
                <a:cs typeface="Droid Sans Fallback" charset="0"/>
              </a:rPr>
              <a:t>granularity:</a:t>
            </a:r>
            <a:endParaRPr lang="en-US" b="1" dirty="0">
              <a:solidFill>
                <a:srgbClr val="000000"/>
              </a:solidFill>
              <a:latin typeface="Arial" charset="0"/>
              <a:ea typeface="Droid Sans Fallback" charset="0"/>
              <a:cs typeface="Droid Sans Fallback"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solidFill>
                  <a:srgbClr val="000000"/>
                </a:solidFill>
                <a:latin typeface="Arial" charset="0"/>
                <a:ea typeface="Droid Sans Fallback" charset="0"/>
                <a:cs typeface="Droid Sans Fallback" charset="0"/>
              </a:rPr>
              <a:t/>
            </a:r>
            <a:br>
              <a:rPr lang="en-US" dirty="0">
                <a:solidFill>
                  <a:srgbClr val="000000"/>
                </a:solidFill>
                <a:latin typeface="Arial" charset="0"/>
                <a:ea typeface="Droid Sans Fallback" charset="0"/>
                <a:cs typeface="Droid Sans Fallback" charset="0"/>
              </a:rPr>
            </a:br>
            <a:r>
              <a:rPr lang="en-US" sz="1600" dirty="0">
                <a:solidFill>
                  <a:srgbClr val="000000"/>
                </a:solidFill>
                <a:latin typeface="Arial" charset="0"/>
                <a:ea typeface="Droid Sans Fallback" charset="0"/>
                <a:cs typeface="Droid Sans Fallback" charset="0"/>
              </a:rPr>
              <a:t>Min Radius 136cm  </a:t>
            </a:r>
            <a:br>
              <a:rPr lang="en-US" sz="1600" dirty="0">
                <a:solidFill>
                  <a:srgbClr val="000000"/>
                </a:solidFill>
                <a:latin typeface="Arial" charset="0"/>
                <a:ea typeface="Droid Sans Fallback" charset="0"/>
                <a:cs typeface="Droid Sans Fallback" charset="0"/>
              </a:rPr>
            </a:br>
            <a:r>
              <a:rPr lang="en-US" sz="1600" dirty="0">
                <a:solidFill>
                  <a:srgbClr val="000000"/>
                </a:solidFill>
                <a:latin typeface="Arial" charset="0"/>
                <a:ea typeface="Droid Sans Fallback" charset="0"/>
                <a:cs typeface="Droid Sans Fallback" charset="0"/>
              </a:rPr>
              <a:t>Max Radius  320 cm</a:t>
            </a:r>
            <a:br>
              <a:rPr lang="en-US" sz="1600" dirty="0">
                <a:solidFill>
                  <a:srgbClr val="000000"/>
                </a:solidFill>
                <a:latin typeface="Arial" charset="0"/>
                <a:ea typeface="Droid Sans Fallback" charset="0"/>
                <a:cs typeface="Droid Sans Fallback" charset="0"/>
              </a:rPr>
            </a:br>
            <a:r>
              <a:rPr lang="en-US" sz="1600" dirty="0">
                <a:solidFill>
                  <a:srgbClr val="000000"/>
                </a:solidFill>
                <a:latin typeface="Arial" charset="0"/>
                <a:ea typeface="Droid Sans Fallback" charset="0"/>
                <a:cs typeface="Droid Sans Fallback" charset="0"/>
              </a:rPr>
              <a:t>strips/</a:t>
            </a:r>
            <a:r>
              <a:rPr lang="en-US" sz="1600" dirty="0" err="1">
                <a:solidFill>
                  <a:srgbClr val="000000"/>
                </a:solidFill>
                <a:latin typeface="Arial" charset="0"/>
                <a:ea typeface="Droid Sans Fallback" charset="0"/>
                <a:cs typeface="Droid Sans Fallback" charset="0"/>
              </a:rPr>
              <a:t>etapartition</a:t>
            </a:r>
            <a:r>
              <a:rPr lang="en-US" sz="1600" dirty="0">
                <a:solidFill>
                  <a:srgbClr val="000000"/>
                </a:solidFill>
                <a:latin typeface="Arial" charset="0"/>
                <a:ea typeface="Droid Sans Fallback" charset="0"/>
                <a:cs typeface="Droid Sans Fallback" charset="0"/>
              </a:rPr>
              <a:t>  </a:t>
            </a:r>
            <a:r>
              <a:rPr lang="en-US" sz="1600" dirty="0" smtClean="0">
                <a:solidFill>
                  <a:srgbClr val="000000"/>
                </a:solidFill>
                <a:latin typeface="Arial" charset="0"/>
                <a:ea typeface="Droid Sans Fallback" charset="0"/>
                <a:cs typeface="Droid Sans Fallback" charset="0"/>
              </a:rPr>
              <a:t>768</a:t>
            </a:r>
            <a:endParaRPr lang="en-US" sz="1600" dirty="0">
              <a:solidFill>
                <a:srgbClr val="000000"/>
              </a:solidFill>
              <a:latin typeface="Arial" charset="0"/>
              <a:ea typeface="Droid Sans Fallback" charset="0"/>
              <a:cs typeface="Droid Sans Fallback" charset="0"/>
            </a:endParaRPr>
          </a:p>
        </p:txBody>
      </p:sp>
      <p:sp>
        <p:nvSpPr>
          <p:cNvPr id="18" name="AutoShape 4"/>
          <p:cNvSpPr>
            <a:spLocks noChangeArrowheads="1"/>
          </p:cNvSpPr>
          <p:nvPr/>
        </p:nvSpPr>
        <p:spPr bwMode="auto">
          <a:xfrm>
            <a:off x="3210275" y="2407600"/>
            <a:ext cx="3730313" cy="837812"/>
          </a:xfrm>
          <a:custGeom>
            <a:avLst/>
            <a:gdLst>
              <a:gd name="G0" fmla="*/ 14994 1 2"/>
              <a:gd name="G1" fmla="*/ 3300 1 2"/>
              <a:gd name="G2" fmla="+- 3300 0 0"/>
              <a:gd name="G3" fmla="+- 14994 0 0"/>
            </a:gdLst>
            <a:ahLst/>
            <a:cxnLst>
              <a:cxn ang="0">
                <a:pos x="r" y="vc"/>
              </a:cxn>
              <a:cxn ang="5400000">
                <a:pos x="hc" y="b"/>
              </a:cxn>
              <a:cxn ang="10800000">
                <a:pos x="l" y="vc"/>
              </a:cxn>
              <a:cxn ang="16200000">
                <a:pos x="hc" y="t"/>
              </a:cxn>
            </a:cxnLst>
            <a:rect l="0" t="0" r="0" b="0"/>
            <a:pathLst>
              <a:path>
                <a:moveTo>
                  <a:pt x="0" y="0"/>
                </a:moveTo>
                <a:lnTo>
                  <a:pt x="14994" y="0"/>
                </a:lnTo>
                <a:lnTo>
                  <a:pt x="14994" y="3300"/>
                </a:lnTo>
                <a:lnTo>
                  <a:pt x="0" y="3300"/>
                </a:lnTo>
                <a:close/>
              </a:path>
            </a:pathLst>
          </a:custGeom>
          <a:noFill/>
          <a:ln w="9525" cap="flat">
            <a:noFill/>
            <a:round/>
            <a:headEnd/>
            <a:tailEnd/>
          </a:ln>
          <a:effectLst/>
        </p:spPr>
        <p:txBody>
          <a:bodyPr wrap="square" lIns="90000" tIns="45000" rIns="90000" bIns="450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dirty="0" err="1" smtClean="0">
                <a:solidFill>
                  <a:srgbClr val="000000"/>
                </a:solidFill>
                <a:latin typeface="Arial" charset="0"/>
                <a:ea typeface="Droid Sans Fallback" charset="0"/>
                <a:cs typeface="Droid Sans Fallback" charset="0"/>
              </a:rPr>
              <a:t>pitch@Rmax</a:t>
            </a:r>
            <a:r>
              <a:rPr lang="en-US" sz="1600" dirty="0" smtClean="0">
                <a:solidFill>
                  <a:srgbClr val="000000"/>
                </a:solidFill>
                <a:latin typeface="Arial" charset="0"/>
                <a:ea typeface="Droid Sans Fallback" charset="0"/>
                <a:cs typeface="Droid Sans Fallback" charset="0"/>
              </a:rPr>
              <a:t> 0.14 cm     --&gt;   0.45 </a:t>
            </a:r>
            <a:r>
              <a:rPr lang="en-US" sz="1600" dirty="0" err="1" smtClean="0">
                <a:solidFill>
                  <a:srgbClr val="000000"/>
                </a:solidFill>
                <a:latin typeface="Arial" charset="0"/>
                <a:ea typeface="Droid Sans Fallback" charset="0"/>
                <a:cs typeface="Droid Sans Fallback" charset="0"/>
              </a:rPr>
              <a:t>mrad</a:t>
            </a:r>
            <a:r>
              <a:rPr lang="en-US" sz="1600" dirty="0" smtClean="0">
                <a:solidFill>
                  <a:srgbClr val="000000"/>
                </a:solidFill>
                <a:latin typeface="Arial" charset="0"/>
                <a:ea typeface="Droid Sans Fallback" charset="0"/>
                <a:cs typeface="Droid Sans Fallback" charset="0"/>
              </a:rPr>
              <a:t>.</a:t>
            </a:r>
            <a:br>
              <a:rPr lang="en-US" sz="1600" dirty="0" smtClean="0">
                <a:solidFill>
                  <a:srgbClr val="000000"/>
                </a:solidFill>
                <a:latin typeface="Arial" charset="0"/>
                <a:ea typeface="Droid Sans Fallback" charset="0"/>
                <a:cs typeface="Droid Sans Fallback" charset="0"/>
              </a:rPr>
            </a:br>
            <a:r>
              <a:rPr lang="en-US" sz="1600" dirty="0" err="1" smtClean="0">
                <a:solidFill>
                  <a:srgbClr val="000000"/>
                </a:solidFill>
                <a:latin typeface="Arial" charset="0"/>
                <a:ea typeface="Droid Sans Fallback" charset="0"/>
                <a:cs typeface="Droid Sans Fallback" charset="0"/>
              </a:rPr>
              <a:t>pitch@Rmin</a:t>
            </a:r>
            <a:r>
              <a:rPr lang="en-US" sz="1600" dirty="0" smtClean="0">
                <a:solidFill>
                  <a:srgbClr val="000000"/>
                </a:solidFill>
                <a:latin typeface="Arial" charset="0"/>
                <a:ea typeface="Droid Sans Fallback" charset="0"/>
                <a:cs typeface="Droid Sans Fallback" charset="0"/>
              </a:rPr>
              <a:t> 0.06 cm</a:t>
            </a:r>
            <a:endParaRPr lang="en-US" sz="1600" dirty="0">
              <a:solidFill>
                <a:srgbClr val="000000"/>
              </a:solidFill>
              <a:latin typeface="Arial" charset="0"/>
              <a:ea typeface="Droid Sans Fallback" charset="0"/>
              <a:cs typeface="Droid Sans Fallback" charset="0"/>
            </a:endParaRPr>
          </a:p>
        </p:txBody>
      </p:sp>
    </p:spTree>
    <p:extLst>
      <p:ext uri="{BB962C8B-B14F-4D97-AF65-F5344CB8AC3E}">
        <p14:creationId xmlns:p14="http://schemas.microsoft.com/office/powerpoint/2010/main" val="8299857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620000" cy="1143000"/>
          </a:xfrm>
        </p:spPr>
        <p:txBody>
          <a:bodyPr/>
          <a:lstStyle/>
          <a:p>
            <a:r>
              <a:rPr lang="en-US" dirty="0" smtClean="0"/>
              <a:t>Trigger requirements</a:t>
            </a:r>
            <a:endParaRPr lang="en-US" dirty="0"/>
          </a:p>
        </p:txBody>
      </p:sp>
      <p:sp>
        <p:nvSpPr>
          <p:cNvPr id="3" name="Content Placeholder 2"/>
          <p:cNvSpPr>
            <a:spLocks noGrp="1"/>
          </p:cNvSpPr>
          <p:nvPr>
            <p:ph idx="1"/>
          </p:nvPr>
        </p:nvSpPr>
        <p:spPr>
          <a:xfrm>
            <a:off x="190500" y="1658646"/>
            <a:ext cx="3825034" cy="4732910"/>
          </a:xfrm>
        </p:spPr>
        <p:txBody>
          <a:bodyPr>
            <a:normAutofit/>
          </a:bodyPr>
          <a:lstStyle/>
          <a:p>
            <a:pPr marL="266700" lvl="1" indent="-266700"/>
            <a:r>
              <a:rPr lang="en-US" dirty="0" smtClean="0"/>
              <a:t>Another important goal is aiding in resolving ambiguities in CSC reconstruction and improving efficiency</a:t>
            </a:r>
          </a:p>
          <a:p>
            <a:pPr marL="622300" lvl="2" indent="-177800"/>
            <a:r>
              <a:rPr lang="en-US" dirty="0" smtClean="0"/>
              <a:t>Timing requirements are not too strict due to multiple redundancy of spatial and timing measurements (6 CSC layers + 2 GEM layers)</a:t>
            </a:r>
          </a:p>
          <a:p>
            <a:pPr marL="622300" lvl="2" indent="-177800"/>
            <a:r>
              <a:rPr lang="en-US" dirty="0" smtClean="0"/>
              <a:t>Simulation results shown for local reconstruction used ~8 ns resolution</a:t>
            </a:r>
            <a:endParaRPr lang="en-US" dirty="0"/>
          </a:p>
        </p:txBody>
      </p:sp>
      <p:sp>
        <p:nvSpPr>
          <p:cNvPr id="4" name="Date Placeholder 3"/>
          <p:cNvSpPr>
            <a:spLocks noGrp="1"/>
          </p:cNvSpPr>
          <p:nvPr>
            <p:ph type="dt" sz="half" idx="10"/>
          </p:nvPr>
        </p:nvSpPr>
        <p:spPr/>
        <p:txBody>
          <a:bodyPr/>
          <a:lstStyle/>
          <a:p>
            <a:r>
              <a:rPr lang="en-US" smtClean="0"/>
              <a:t>28 / June / 2016</a:t>
            </a:r>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67</a:t>
            </a:fld>
            <a:endParaRPr lang="en-US"/>
          </a:p>
        </p:txBody>
      </p:sp>
      <p:pic>
        <p:nvPicPr>
          <p:cNvPr id="9"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61752" y="1892261"/>
            <a:ext cx="4183821" cy="3405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7311541" y="5834"/>
            <a:ext cx="1134032" cy="369332"/>
          </a:xfrm>
          <a:prstGeom prst="rect">
            <a:avLst/>
          </a:prstGeom>
          <a:solidFill>
            <a:srgbClr val="FF0000"/>
          </a:solidFill>
        </p:spPr>
        <p:txBody>
          <a:bodyPr wrap="none">
            <a:spAutoFit/>
          </a:bodyPr>
          <a:lstStyle/>
          <a:p>
            <a:r>
              <a:rPr lang="en-US" dirty="0">
                <a:solidFill>
                  <a:srgbClr val="FFFF00"/>
                </a:solidFill>
              </a:rPr>
              <a:t>C</a:t>
            </a:r>
            <a:r>
              <a:rPr lang="en-US" dirty="0" smtClean="0">
                <a:solidFill>
                  <a:srgbClr val="FFFF00"/>
                </a:solidFill>
              </a:rPr>
              <a:t>harge </a:t>
            </a:r>
            <a:r>
              <a:rPr lang="en-US" dirty="0">
                <a:solidFill>
                  <a:srgbClr val="FFFF00"/>
                </a:solidFill>
              </a:rPr>
              <a:t>2b </a:t>
            </a:r>
          </a:p>
        </p:txBody>
      </p:sp>
    </p:spTree>
    <p:extLst>
      <p:ext uri="{BB962C8B-B14F-4D97-AF65-F5344CB8AC3E}">
        <p14:creationId xmlns:p14="http://schemas.microsoft.com/office/powerpoint/2010/main" val="34806389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620000" cy="1143000"/>
          </a:xfrm>
        </p:spPr>
        <p:txBody>
          <a:bodyPr/>
          <a:lstStyle/>
          <a:p>
            <a:r>
              <a:rPr lang="en-US" dirty="0" smtClean="0"/>
              <a:t>Trigger requirements</a:t>
            </a:r>
            <a:endParaRPr lang="en-US" dirty="0"/>
          </a:p>
        </p:txBody>
      </p:sp>
      <p:sp>
        <p:nvSpPr>
          <p:cNvPr id="4" name="Date Placeholder 3"/>
          <p:cNvSpPr>
            <a:spLocks noGrp="1"/>
          </p:cNvSpPr>
          <p:nvPr>
            <p:ph type="dt" sz="half" idx="10"/>
          </p:nvPr>
        </p:nvSpPr>
        <p:spPr/>
        <p:txBody>
          <a:bodyPr/>
          <a:lstStyle/>
          <a:p>
            <a:r>
              <a:rPr lang="en-US" smtClean="0"/>
              <a:t>28 / June / 2016</a:t>
            </a:r>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68</a:t>
            </a:fld>
            <a:endParaRPr lang="en-US"/>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2598" y="1021815"/>
            <a:ext cx="3082975" cy="2076008"/>
          </a:xfrm>
          <a:prstGeom prst="rect">
            <a:avLst/>
          </a:prstGeom>
        </p:spPr>
      </p:pic>
      <p:sp>
        <p:nvSpPr>
          <p:cNvPr id="11" name="Rectangle 10"/>
          <p:cNvSpPr/>
          <p:nvPr/>
        </p:nvSpPr>
        <p:spPr>
          <a:xfrm>
            <a:off x="371668" y="1281941"/>
            <a:ext cx="4886132" cy="1815882"/>
          </a:xfrm>
          <a:prstGeom prst="rect">
            <a:avLst/>
          </a:prstGeom>
        </p:spPr>
        <p:txBody>
          <a:bodyPr wrap="square">
            <a:spAutoFit/>
          </a:bodyPr>
          <a:lstStyle/>
          <a:p>
            <a:r>
              <a:rPr lang="en-US" sz="2400" baseline="30000" dirty="0">
                <a:latin typeface="Times New Roman"/>
                <a:cs typeface="Times New Roman"/>
              </a:rPr>
              <a:t>Algorithms for GEM-CSC </a:t>
            </a:r>
            <a:r>
              <a:rPr lang="en-US" sz="2400" baseline="30000" dirty="0" smtClean="0">
                <a:latin typeface="Times New Roman"/>
                <a:cs typeface="Times New Roman"/>
              </a:rPr>
              <a:t>integrated triggers </a:t>
            </a:r>
            <a:r>
              <a:rPr lang="en-US" sz="2400" baseline="30000" dirty="0">
                <a:latin typeface="Times New Roman"/>
                <a:cs typeface="Times New Roman"/>
              </a:rPr>
              <a:t>developed for Technical </a:t>
            </a:r>
            <a:r>
              <a:rPr lang="en-US" sz="2400" baseline="30000" dirty="0" smtClean="0">
                <a:latin typeface="Times New Roman"/>
                <a:cs typeface="Times New Roman"/>
              </a:rPr>
              <a:t>Proposal using </a:t>
            </a:r>
            <a:r>
              <a:rPr lang="en-US" sz="2400" baseline="30000" dirty="0">
                <a:latin typeface="Times New Roman"/>
                <a:cs typeface="Times New Roman"/>
              </a:rPr>
              <a:t>CMSSW 62X in PU140 non-aging conditions</a:t>
            </a:r>
            <a:r>
              <a:rPr lang="en-US" sz="2400" baseline="30000" dirty="0" smtClean="0">
                <a:latin typeface="Times New Roman"/>
                <a:cs typeface="Times New Roman"/>
              </a:rPr>
              <a:t>. </a:t>
            </a:r>
          </a:p>
          <a:p>
            <a:r>
              <a:rPr lang="en-US" sz="2400" baseline="30000" dirty="0" smtClean="0">
                <a:latin typeface="Times New Roman"/>
                <a:cs typeface="Times New Roman"/>
              </a:rPr>
              <a:t>TP</a:t>
            </a:r>
            <a:r>
              <a:rPr lang="en-US" sz="2400" dirty="0" smtClean="0">
                <a:latin typeface="Times New Roman"/>
                <a:cs typeface="Times New Roman"/>
              </a:rPr>
              <a:t> </a:t>
            </a:r>
            <a:r>
              <a:rPr lang="en-US" sz="2400" baseline="30000" dirty="0" smtClean="0">
                <a:latin typeface="Times New Roman"/>
                <a:cs typeface="Times New Roman"/>
              </a:rPr>
              <a:t>studies with GE2/1 trigger were carried out using single  GE2/1 super chamber (2 hits)</a:t>
            </a:r>
          </a:p>
          <a:p>
            <a:r>
              <a:rPr lang="en-US" sz="2400" b="1" baseline="30000" dirty="0" smtClean="0">
                <a:solidFill>
                  <a:srgbClr val="FB0C08"/>
                </a:solidFill>
                <a:latin typeface="Times New Roman"/>
                <a:cs typeface="Times New Roman"/>
              </a:rPr>
              <a:t>Improvements to CSC stub building are significant!</a:t>
            </a:r>
            <a:r>
              <a:rPr lang="en-US" sz="2400" b="1" dirty="0" smtClean="0">
                <a:solidFill>
                  <a:srgbClr val="FB0C08"/>
                </a:solidFill>
              </a:rPr>
              <a:t> </a:t>
            </a:r>
            <a:endParaRPr lang="en-US" sz="2400" b="1" dirty="0">
              <a:solidFill>
                <a:srgbClr val="FB0C08"/>
              </a:solidFill>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8645" y="3065594"/>
            <a:ext cx="3258990" cy="2338512"/>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00" y="3098800"/>
            <a:ext cx="3360008" cy="2550160"/>
          </a:xfrm>
          <a:prstGeom prst="rect">
            <a:avLst/>
          </a:prstGeom>
        </p:spPr>
      </p:pic>
      <p:sp>
        <p:nvSpPr>
          <p:cNvPr id="13" name="Rectangle 12"/>
          <p:cNvSpPr/>
          <p:nvPr/>
        </p:nvSpPr>
        <p:spPr>
          <a:xfrm>
            <a:off x="89804" y="5537368"/>
            <a:ext cx="8355769" cy="1323439"/>
          </a:xfrm>
          <a:prstGeom prst="rect">
            <a:avLst/>
          </a:prstGeom>
        </p:spPr>
        <p:txBody>
          <a:bodyPr wrap="square">
            <a:spAutoFit/>
          </a:bodyPr>
          <a:lstStyle/>
          <a:p>
            <a:r>
              <a:rPr lang="en-US" sz="1600" dirty="0" smtClean="0"/>
              <a:t>Prompt Muons will be reconstructed with</a:t>
            </a:r>
            <a:r>
              <a:rPr lang="en-US" sz="1600" dirty="0"/>
              <a:t> </a:t>
            </a:r>
            <a:r>
              <a:rPr lang="en-US" sz="1600" dirty="0" smtClean="0"/>
              <a:t>the </a:t>
            </a:r>
            <a:r>
              <a:rPr lang="en-US" sz="1600" dirty="0" err="1"/>
              <a:t>tracker+muon</a:t>
            </a:r>
            <a:r>
              <a:rPr lang="en-US" sz="1600" dirty="0"/>
              <a:t> system in Phase-</a:t>
            </a:r>
            <a:r>
              <a:rPr lang="en-US" sz="1600" dirty="0" smtClean="0"/>
              <a:t>II with</a:t>
            </a:r>
            <a:r>
              <a:rPr lang="en-US" sz="1600" dirty="0"/>
              <a:t> </a:t>
            </a:r>
            <a:r>
              <a:rPr lang="en-US" sz="1600" dirty="0" smtClean="0"/>
              <a:t>excellent </a:t>
            </a:r>
            <a:r>
              <a:rPr lang="en-US" sz="1600" dirty="0"/>
              <a:t>momentum resolution </a:t>
            </a:r>
            <a:r>
              <a:rPr lang="en-US" sz="1600" dirty="0" smtClean="0"/>
              <a:t>and</a:t>
            </a:r>
            <a:r>
              <a:rPr lang="en-US" sz="1600" dirty="0"/>
              <a:t> </a:t>
            </a:r>
            <a:r>
              <a:rPr lang="en-US" sz="1600" dirty="0" smtClean="0"/>
              <a:t>dramatic </a:t>
            </a:r>
            <a:r>
              <a:rPr lang="en-US" sz="1600" dirty="0"/>
              <a:t>rate </a:t>
            </a:r>
            <a:r>
              <a:rPr lang="en-US" sz="1600" dirty="0" smtClean="0"/>
              <a:t>decrease.</a:t>
            </a:r>
          </a:p>
          <a:p>
            <a:pPr marL="285750" indent="-285750">
              <a:buFont typeface="Arial"/>
              <a:buChar char="•"/>
            </a:pPr>
            <a:r>
              <a:rPr lang="en-US" sz="1600" dirty="0" smtClean="0"/>
              <a:t>T</a:t>
            </a:r>
            <a:r>
              <a:rPr lang="en-US" sz="1600" dirty="0"/>
              <a:t>riggering on non-prompt muons at L1 </a:t>
            </a:r>
            <a:r>
              <a:rPr lang="en-US" sz="1600" dirty="0" smtClean="0"/>
              <a:t>:</a:t>
            </a:r>
          </a:p>
          <a:p>
            <a:pPr marL="742950" lvl="1" indent="-285750">
              <a:buFont typeface="Arial"/>
              <a:buChar char="•"/>
            </a:pPr>
            <a:r>
              <a:rPr lang="en-US" sz="1600" dirty="0"/>
              <a:t>Tracker is inefficient beyond </a:t>
            </a:r>
            <a:r>
              <a:rPr lang="en-US" sz="1600" dirty="0" err="1"/>
              <a:t>dxy</a:t>
            </a:r>
            <a:r>
              <a:rPr lang="en-US" sz="1600" dirty="0"/>
              <a:t> ~ 2mm </a:t>
            </a:r>
            <a:endParaRPr lang="en-US" sz="1600" dirty="0" smtClean="0"/>
          </a:p>
          <a:p>
            <a:pPr marL="742950" lvl="1" indent="-285750">
              <a:buFont typeface="Arial"/>
              <a:buChar char="•"/>
            </a:pPr>
            <a:r>
              <a:rPr lang="en-US" sz="1600" dirty="0" smtClean="0"/>
              <a:t>Muon </a:t>
            </a:r>
            <a:r>
              <a:rPr lang="en-US" sz="1600" dirty="0"/>
              <a:t>system is very </a:t>
            </a:r>
            <a:r>
              <a:rPr lang="en-US" sz="1600" dirty="0" err="1" smtClean="0"/>
              <a:t>efficienct</a:t>
            </a:r>
            <a:r>
              <a:rPr lang="en-US" sz="1600" dirty="0" smtClean="0"/>
              <a:t> </a:t>
            </a:r>
            <a:r>
              <a:rPr lang="en-US" sz="1600" dirty="0"/>
              <a:t>up to large displacements! </a:t>
            </a:r>
          </a:p>
        </p:txBody>
      </p:sp>
    </p:spTree>
    <p:extLst>
      <p:ext uri="{BB962C8B-B14F-4D97-AF65-F5344CB8AC3E}">
        <p14:creationId xmlns:p14="http://schemas.microsoft.com/office/powerpoint/2010/main" val="192163078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Trigger on displaced muons</a:t>
            </a:r>
            <a:endParaRPr lang="en-US" dirty="0"/>
          </a:p>
        </p:txBody>
      </p:sp>
      <p:sp>
        <p:nvSpPr>
          <p:cNvPr id="3" name="Content Placeholder 2"/>
          <p:cNvSpPr>
            <a:spLocks noGrp="1"/>
          </p:cNvSpPr>
          <p:nvPr>
            <p:ph idx="1"/>
          </p:nvPr>
        </p:nvSpPr>
        <p:spPr>
          <a:xfrm>
            <a:off x="177800" y="1587500"/>
            <a:ext cx="4382679" cy="4775200"/>
          </a:xfrm>
        </p:spPr>
        <p:txBody>
          <a:bodyPr>
            <a:normAutofit fontScale="85000" lnSpcReduction="20000"/>
          </a:bodyPr>
          <a:lstStyle/>
          <a:p>
            <a:r>
              <a:rPr lang="en-US" sz="2400" dirty="0" smtClean="0"/>
              <a:t>L1 tracking trigger inefficient if </a:t>
            </a:r>
            <a:r>
              <a:rPr lang="en-US" sz="2400" dirty="0" err="1" smtClean="0"/>
              <a:t>dxy</a:t>
            </a:r>
            <a:r>
              <a:rPr lang="en-US" sz="2400" dirty="0" smtClean="0"/>
              <a:t> over a few mm.</a:t>
            </a:r>
          </a:p>
          <a:p>
            <a:r>
              <a:rPr lang="en-US" sz="2400" dirty="0" smtClean="0"/>
              <a:t>Current </a:t>
            </a:r>
            <a:r>
              <a:rPr lang="en-US" sz="2400" dirty="0"/>
              <a:t>L1Mu algorithm finds displaced muons, but the momentum assignment eliminates non-prompt muons </a:t>
            </a:r>
            <a:r>
              <a:rPr lang="en-US" sz="2400" dirty="0" smtClean="0"/>
              <a:t>as they look “bent” as soft muons</a:t>
            </a:r>
          </a:p>
          <a:p>
            <a:r>
              <a:rPr lang="en-US" sz="2400" dirty="0" smtClean="0"/>
              <a:t>Can measure momentum for displaced muons by requiring muon directions to be aligned in different stations</a:t>
            </a:r>
          </a:p>
          <a:p>
            <a:pPr lvl="1"/>
            <a:r>
              <a:rPr lang="en-US" dirty="0" smtClean="0"/>
              <a:t>Need at least two direction measurements: GE2/1-ME2/1 is that second measurement (in addition to GE1/1-ME1/1)</a:t>
            </a:r>
          </a:p>
          <a:p>
            <a:pPr lvl="1"/>
            <a:r>
              <a:rPr lang="en-US" dirty="0" smtClean="0"/>
              <a:t>Requirements on precision are the same as for “bending angle”</a:t>
            </a:r>
          </a:p>
          <a:p>
            <a:pPr lvl="2"/>
            <a:r>
              <a:rPr lang="en-US" dirty="0" smtClean="0"/>
              <a:t>Proposed granularity is adequate for this purpose</a:t>
            </a:r>
            <a:endParaRPr lang="en-US" dirty="0"/>
          </a:p>
          <a:p>
            <a:endParaRPr lang="en-US" dirty="0" smtClean="0"/>
          </a:p>
          <a:p>
            <a:endParaRPr lang="en-US" dirty="0"/>
          </a:p>
        </p:txBody>
      </p:sp>
      <p:sp>
        <p:nvSpPr>
          <p:cNvPr id="4" name="Date Placeholder 3"/>
          <p:cNvSpPr>
            <a:spLocks noGrp="1"/>
          </p:cNvSpPr>
          <p:nvPr>
            <p:ph type="dt" sz="half" idx="10"/>
          </p:nvPr>
        </p:nvSpPr>
        <p:spPr/>
        <p:txBody>
          <a:bodyPr/>
          <a:lstStyle/>
          <a:p>
            <a:r>
              <a:rPr lang="en-US" smtClean="0"/>
              <a:t>28 / June / 2016</a:t>
            </a:r>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69</a:t>
            </a:fld>
            <a:endParaRPr lang="en-US"/>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86300" y="4013200"/>
            <a:ext cx="3586248" cy="2701093"/>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86300" y="1417638"/>
            <a:ext cx="3625321" cy="2755900"/>
          </a:xfrm>
          <a:prstGeom prst="rect">
            <a:avLst/>
          </a:prstGeom>
        </p:spPr>
      </p:pic>
      <p:sp>
        <p:nvSpPr>
          <p:cNvPr id="11" name="Rectangle 10"/>
          <p:cNvSpPr/>
          <p:nvPr/>
        </p:nvSpPr>
        <p:spPr>
          <a:xfrm>
            <a:off x="7311541" y="5834"/>
            <a:ext cx="1134032" cy="369332"/>
          </a:xfrm>
          <a:prstGeom prst="rect">
            <a:avLst/>
          </a:prstGeom>
          <a:solidFill>
            <a:srgbClr val="FF0000"/>
          </a:solidFill>
        </p:spPr>
        <p:txBody>
          <a:bodyPr wrap="none">
            <a:spAutoFit/>
          </a:bodyPr>
          <a:lstStyle/>
          <a:p>
            <a:r>
              <a:rPr lang="en-US" dirty="0">
                <a:solidFill>
                  <a:srgbClr val="FFFF00"/>
                </a:solidFill>
              </a:rPr>
              <a:t>C</a:t>
            </a:r>
            <a:r>
              <a:rPr lang="en-US" dirty="0" smtClean="0">
                <a:solidFill>
                  <a:srgbClr val="FFFF00"/>
                </a:solidFill>
              </a:rPr>
              <a:t>harge </a:t>
            </a:r>
            <a:r>
              <a:rPr lang="en-US" dirty="0">
                <a:solidFill>
                  <a:srgbClr val="FFFF00"/>
                </a:solidFill>
              </a:rPr>
              <a:t>2b </a:t>
            </a:r>
          </a:p>
        </p:txBody>
      </p:sp>
    </p:spTree>
    <p:extLst>
      <p:ext uri="{BB962C8B-B14F-4D97-AF65-F5344CB8AC3E}">
        <p14:creationId xmlns:p14="http://schemas.microsoft.com/office/powerpoint/2010/main" val="712753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14" y="274638"/>
            <a:ext cx="7620000" cy="1143000"/>
          </a:xfrm>
        </p:spPr>
        <p:txBody>
          <a:bodyPr/>
          <a:lstStyle/>
          <a:p>
            <a:r>
              <a:rPr lang="en-US" sz="3200" dirty="0"/>
              <a:t>GE2/1  </a:t>
            </a:r>
            <a:r>
              <a:rPr lang="en-US" sz="3200" dirty="0" smtClean="0"/>
              <a:t>Geometrical constraint</a:t>
            </a:r>
            <a:endParaRPr lang="en-US" dirty="0"/>
          </a:p>
        </p:txBody>
      </p:sp>
      <p:sp>
        <p:nvSpPr>
          <p:cNvPr id="4" name="Rettangolo 30"/>
          <p:cNvSpPr/>
          <p:nvPr/>
        </p:nvSpPr>
        <p:spPr>
          <a:xfrm>
            <a:off x="90314" y="1417638"/>
            <a:ext cx="7753986" cy="2954655"/>
          </a:xfrm>
          <a:prstGeom prst="rect">
            <a:avLst/>
          </a:prstGeom>
          <a:solidFill>
            <a:srgbClr val="FFFFFF"/>
          </a:solidFill>
          <a:ln w="38100">
            <a:noFill/>
          </a:ln>
        </p:spPr>
        <p:txBody>
          <a:bodyPr wrap="square">
            <a:spAutoFit/>
          </a:bodyPr>
          <a:lstStyle/>
          <a:p>
            <a:pPr lvl="0"/>
            <a:r>
              <a:rPr lang="en-US" dirty="0">
                <a:solidFill>
                  <a:srgbClr val="0000FF"/>
                </a:solidFill>
                <a:latin typeface="Calibri"/>
                <a:cs typeface="Calibri"/>
              </a:rPr>
              <a:t>The </a:t>
            </a:r>
            <a:r>
              <a:rPr lang="en-US" dirty="0" smtClean="0">
                <a:solidFill>
                  <a:srgbClr val="0000FF"/>
                </a:solidFill>
                <a:latin typeface="Calibri"/>
                <a:cs typeface="Calibri"/>
              </a:rPr>
              <a:t>baseline GE2/1 station </a:t>
            </a:r>
            <a:r>
              <a:rPr lang="en-US" dirty="0">
                <a:solidFill>
                  <a:srgbClr val="0000FF"/>
                </a:solidFill>
                <a:latin typeface="Calibri"/>
                <a:cs typeface="Calibri"/>
              </a:rPr>
              <a:t>consists of </a:t>
            </a:r>
            <a:r>
              <a:rPr lang="en-US" dirty="0" smtClean="0">
                <a:solidFill>
                  <a:srgbClr val="0000FF"/>
                </a:solidFill>
                <a:latin typeface="Calibri"/>
                <a:cs typeface="Calibri"/>
              </a:rPr>
              <a:t>36 20</a:t>
            </a:r>
            <a:r>
              <a:rPr lang="en-US" baseline="30000" dirty="0" smtClean="0">
                <a:solidFill>
                  <a:srgbClr val="0000FF"/>
                </a:solidFill>
                <a:latin typeface="Calibri"/>
                <a:cs typeface="Calibri"/>
              </a:rPr>
              <a:t>0 </a:t>
            </a:r>
            <a:r>
              <a:rPr lang="en-US" dirty="0" smtClean="0">
                <a:solidFill>
                  <a:srgbClr val="0000FF"/>
                </a:solidFill>
                <a:latin typeface="Calibri"/>
                <a:cs typeface="Calibri"/>
              </a:rPr>
              <a:t>Super Chambers, the </a:t>
            </a:r>
            <a:r>
              <a:rPr lang="en-US" dirty="0">
                <a:solidFill>
                  <a:srgbClr val="0000FF"/>
                </a:solidFill>
                <a:latin typeface="Calibri"/>
                <a:cs typeface="Calibri"/>
              </a:rPr>
              <a:t>layout will be similar to GE1/1, but covering much larger </a:t>
            </a:r>
            <a:r>
              <a:rPr lang="en-US" dirty="0" smtClean="0">
                <a:solidFill>
                  <a:srgbClr val="0000FF"/>
                </a:solidFill>
                <a:latin typeface="Calibri"/>
                <a:cs typeface="Calibri"/>
              </a:rPr>
              <a:t>surface.</a:t>
            </a:r>
          </a:p>
          <a:p>
            <a:pPr lvl="0"/>
            <a:endParaRPr lang="en-US" sz="800" dirty="0">
              <a:solidFill>
                <a:srgbClr val="0000FF"/>
              </a:solidFill>
              <a:latin typeface="Calibri"/>
              <a:cs typeface="Calibri"/>
            </a:endParaRPr>
          </a:p>
          <a:p>
            <a:pPr lvl="0"/>
            <a:r>
              <a:rPr lang="en-US" dirty="0" smtClean="0">
                <a:solidFill>
                  <a:srgbClr val="0000FF"/>
                </a:solidFill>
                <a:latin typeface="Calibri"/>
                <a:cs typeface="Calibri"/>
              </a:rPr>
              <a:t>Limits</a:t>
            </a:r>
            <a:r>
              <a:rPr lang="en-US" dirty="0" smtClean="0">
                <a:solidFill>
                  <a:srgbClr val="0000FF"/>
                </a:solidFill>
              </a:rPr>
              <a:t> </a:t>
            </a:r>
            <a:r>
              <a:rPr lang="en-US" dirty="0">
                <a:solidFill>
                  <a:srgbClr val="0000FF"/>
                </a:solidFill>
              </a:rPr>
              <a:t>in space make the </a:t>
            </a:r>
            <a:r>
              <a:rPr lang="en-US" dirty="0" smtClean="0">
                <a:solidFill>
                  <a:srgbClr val="0000FF"/>
                </a:solidFill>
              </a:rPr>
              <a:t>GEM technology </a:t>
            </a:r>
          </a:p>
          <a:p>
            <a:pPr lvl="0"/>
            <a:r>
              <a:rPr lang="en-US" dirty="0" smtClean="0">
                <a:solidFill>
                  <a:srgbClr val="0000FF"/>
                </a:solidFill>
              </a:rPr>
              <a:t>perfect </a:t>
            </a:r>
            <a:r>
              <a:rPr lang="en-US" dirty="0">
                <a:solidFill>
                  <a:srgbClr val="0000FF"/>
                </a:solidFill>
              </a:rPr>
              <a:t>candidate</a:t>
            </a:r>
            <a:r>
              <a:rPr lang="en-US" dirty="0" smtClean="0">
                <a:solidFill>
                  <a:srgbClr val="0000FF"/>
                </a:solidFill>
                <a:latin typeface="Calibri"/>
                <a:cs typeface="Calibri"/>
              </a:rPr>
              <a:t> for GE2/1</a:t>
            </a:r>
            <a:endParaRPr lang="en-GB" dirty="0" smtClean="0">
              <a:solidFill>
                <a:srgbClr val="0000FF"/>
              </a:solidFill>
              <a:latin typeface="Calibri"/>
              <a:ea typeface="Adobe Ming Std L" pitchFamily="18" charset="-128"/>
              <a:cs typeface="Calibri"/>
            </a:endParaRPr>
          </a:p>
          <a:p>
            <a:pPr lvl="0"/>
            <a:endParaRPr lang="en-GB" sz="800" dirty="0" smtClean="0">
              <a:solidFill>
                <a:srgbClr val="0000FF"/>
              </a:solidFill>
              <a:latin typeface="Calibri"/>
              <a:ea typeface="Adobe Ming Std L" pitchFamily="18" charset="-128"/>
              <a:cs typeface="Calibri"/>
            </a:endParaRPr>
          </a:p>
          <a:p>
            <a:pPr lvl="0"/>
            <a:r>
              <a:rPr lang="en-GB" dirty="0" smtClean="0">
                <a:solidFill>
                  <a:srgbClr val="0000FF"/>
                </a:solidFill>
                <a:latin typeface="Calibri"/>
                <a:ea typeface="Adobe Ming Std L" pitchFamily="18" charset="-128"/>
                <a:cs typeface="Calibri"/>
              </a:rPr>
              <a:t>Same technical solution successfully</a:t>
            </a:r>
          </a:p>
          <a:p>
            <a:pPr lvl="0"/>
            <a:r>
              <a:rPr lang="en-GB" dirty="0" smtClean="0">
                <a:solidFill>
                  <a:srgbClr val="0000FF"/>
                </a:solidFill>
                <a:latin typeface="Calibri"/>
                <a:ea typeface="Adobe Ming Std L" pitchFamily="18" charset="-128"/>
                <a:cs typeface="Calibri"/>
              </a:rPr>
              <a:t>adopted for the GE1/1</a:t>
            </a:r>
          </a:p>
          <a:p>
            <a:pPr lvl="0"/>
            <a:endParaRPr lang="en-GB" sz="800" b="1" dirty="0">
              <a:solidFill>
                <a:srgbClr val="0000FF"/>
              </a:solidFill>
              <a:latin typeface="Calibri"/>
              <a:ea typeface="Adobe Ming Std L" pitchFamily="18" charset="-128"/>
              <a:cs typeface="Calibri"/>
            </a:endParaRPr>
          </a:p>
          <a:p>
            <a:pPr lvl="0"/>
            <a:r>
              <a:rPr lang="en-GB" dirty="0" smtClean="0">
                <a:solidFill>
                  <a:srgbClr val="0000FF"/>
                </a:solidFill>
                <a:latin typeface="Calibri"/>
                <a:ea typeface="Adobe Ming Std L" pitchFamily="18" charset="-128"/>
                <a:cs typeface="Calibri"/>
              </a:rPr>
              <a:t>Each GE2/1 Superchamber realized </a:t>
            </a:r>
          </a:p>
          <a:p>
            <a:pPr lvl="0"/>
            <a:r>
              <a:rPr lang="en-GB" dirty="0" smtClean="0">
                <a:solidFill>
                  <a:srgbClr val="0000FF"/>
                </a:solidFill>
                <a:latin typeface="Calibri"/>
                <a:ea typeface="Adobe Ming Std L" pitchFamily="18" charset="-128"/>
                <a:cs typeface="Calibri"/>
              </a:rPr>
              <a:t>with two single chambers</a:t>
            </a:r>
            <a:endParaRPr lang="en-GB" dirty="0" smtClean="0">
              <a:solidFill>
                <a:srgbClr val="0000FF"/>
              </a:solidFill>
            </a:endParaRPr>
          </a:p>
          <a:p>
            <a:pPr lvl="0"/>
            <a:endParaRPr lang="en-US" dirty="0" smtClean="0">
              <a:solidFill>
                <a:srgbClr val="0000FF"/>
              </a:solidFill>
              <a:latin typeface="Calibri"/>
              <a:cs typeface="Calibri"/>
            </a:endParaRPr>
          </a:p>
        </p:txBody>
      </p:sp>
      <p:grpSp>
        <p:nvGrpSpPr>
          <p:cNvPr id="6" name="Group 5"/>
          <p:cNvGrpSpPr/>
          <p:nvPr/>
        </p:nvGrpSpPr>
        <p:grpSpPr>
          <a:xfrm>
            <a:off x="344783" y="3985658"/>
            <a:ext cx="3303564" cy="2633046"/>
            <a:chOff x="3980131" y="-39839"/>
            <a:chExt cx="6208471" cy="5834352"/>
          </a:xfrm>
        </p:grpSpPr>
        <p:pic>
          <p:nvPicPr>
            <p:cNvPr id="8" name="Picture 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806696" y="1088850"/>
              <a:ext cx="2077672" cy="4705663"/>
            </a:xfrm>
            <a:prstGeom prst="rect">
              <a:avLst/>
            </a:prstGeom>
          </p:spPr>
        </p:pic>
        <p:sp>
          <p:nvSpPr>
            <p:cNvPr id="9" name="TextBox 8"/>
            <p:cNvSpPr txBox="1"/>
            <p:nvPr/>
          </p:nvSpPr>
          <p:spPr>
            <a:xfrm>
              <a:off x="5851202" y="1219296"/>
              <a:ext cx="546464" cy="1081165"/>
            </a:xfrm>
            <a:prstGeom prst="rect">
              <a:avLst/>
            </a:prstGeom>
            <a:noFill/>
            <a:ln w="19050">
              <a:solidFill>
                <a:schemeClr val="bg1"/>
              </a:solidFill>
            </a:ln>
          </p:spPr>
          <p:txBody>
            <a:bodyPr wrap="square" rtlCol="0">
              <a:spAutoFit/>
            </a:bodyPr>
            <a:lstStyle/>
            <a:p>
              <a:pPr algn="ctr"/>
              <a:r>
                <a:rPr lang="fr-CH" sz="1100" dirty="0" smtClean="0">
                  <a:solidFill>
                    <a:schemeClr val="bg1"/>
                  </a:solidFill>
                </a:rPr>
                <a:t>YE2</a:t>
              </a:r>
            </a:p>
          </p:txBody>
        </p:sp>
        <p:sp>
          <p:nvSpPr>
            <p:cNvPr id="10" name="TextBox 9"/>
            <p:cNvSpPr txBox="1"/>
            <p:nvPr/>
          </p:nvSpPr>
          <p:spPr>
            <a:xfrm>
              <a:off x="7313669" y="1213856"/>
              <a:ext cx="594957" cy="1081165"/>
            </a:xfrm>
            <a:prstGeom prst="rect">
              <a:avLst/>
            </a:prstGeom>
            <a:noFill/>
            <a:ln w="19050">
              <a:solidFill>
                <a:schemeClr val="bg1"/>
              </a:solidFill>
            </a:ln>
          </p:spPr>
          <p:txBody>
            <a:bodyPr wrap="square" rtlCol="0">
              <a:spAutoFit/>
            </a:bodyPr>
            <a:lstStyle/>
            <a:p>
              <a:pPr algn="ctr"/>
              <a:r>
                <a:rPr lang="fr-CH" sz="1100" dirty="0" smtClean="0">
                  <a:solidFill>
                    <a:schemeClr val="bg1"/>
                  </a:solidFill>
                </a:rPr>
                <a:t>YE1</a:t>
              </a:r>
            </a:p>
          </p:txBody>
        </p:sp>
        <p:cxnSp>
          <p:nvCxnSpPr>
            <p:cNvPr id="11" name="Straight Arrow Connector 10"/>
            <p:cNvCxnSpPr>
              <a:stCxn id="12" idx="1"/>
            </p:cNvCxnSpPr>
            <p:nvPr/>
          </p:nvCxnSpPr>
          <p:spPr>
            <a:xfrm flipH="1" flipV="1">
              <a:off x="7205863" y="4092826"/>
              <a:ext cx="941091" cy="79344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146954" y="4596429"/>
              <a:ext cx="2041648" cy="579680"/>
            </a:xfrm>
            <a:prstGeom prst="rect">
              <a:avLst/>
            </a:prstGeom>
            <a:noFill/>
            <a:ln w="19050">
              <a:solidFill>
                <a:schemeClr val="tx1"/>
              </a:solidFill>
            </a:ln>
          </p:spPr>
          <p:txBody>
            <a:bodyPr wrap="square" rtlCol="0">
              <a:spAutoFit/>
            </a:bodyPr>
            <a:lstStyle/>
            <a:p>
              <a:pPr algn="ctr"/>
              <a:r>
                <a:rPr lang="fr-CH" sz="1100" dirty="0" err="1" smtClean="0"/>
                <a:t>Shielding</a:t>
              </a:r>
              <a:endParaRPr lang="fr-CH" sz="1100" dirty="0" smtClean="0"/>
            </a:p>
          </p:txBody>
        </p:sp>
        <p:cxnSp>
          <p:nvCxnSpPr>
            <p:cNvPr id="13" name="Straight Arrow Connector 12"/>
            <p:cNvCxnSpPr>
              <a:stCxn id="12" idx="1"/>
            </p:cNvCxnSpPr>
            <p:nvPr/>
          </p:nvCxnSpPr>
          <p:spPr>
            <a:xfrm flipH="1" flipV="1">
              <a:off x="6730995" y="4437134"/>
              <a:ext cx="1415959" cy="44913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252572" y="2519881"/>
              <a:ext cx="1653412" cy="4606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980131" y="2127829"/>
              <a:ext cx="1410230" cy="656422"/>
            </a:xfrm>
            <a:prstGeom prst="rect">
              <a:avLst/>
            </a:prstGeom>
            <a:noFill/>
            <a:ln w="19050">
              <a:solidFill>
                <a:schemeClr val="tx1"/>
              </a:solidFill>
            </a:ln>
          </p:spPr>
          <p:txBody>
            <a:bodyPr wrap="square" rtlCol="0">
              <a:spAutoFit/>
            </a:bodyPr>
            <a:lstStyle/>
            <a:p>
              <a:pPr algn="ctr"/>
              <a:r>
                <a:rPr lang="fr-CH" sz="1100" dirty="0" smtClean="0"/>
                <a:t>ME2/1 CSC</a:t>
              </a:r>
            </a:p>
          </p:txBody>
        </p:sp>
        <p:cxnSp>
          <p:nvCxnSpPr>
            <p:cNvPr id="16" name="Straight Connector 15"/>
            <p:cNvCxnSpPr/>
            <p:nvPr/>
          </p:nvCxnSpPr>
          <p:spPr>
            <a:xfrm>
              <a:off x="6876256" y="548984"/>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6730988" y="426851"/>
              <a:ext cx="813467" cy="3572741"/>
              <a:chOff x="6742287" y="197141"/>
              <a:chExt cx="813467" cy="3572741"/>
            </a:xfrm>
          </p:grpSpPr>
          <p:cxnSp>
            <p:nvCxnSpPr>
              <p:cNvPr id="19" name="Straight Connector 18"/>
              <p:cNvCxnSpPr/>
              <p:nvPr/>
            </p:nvCxnSpPr>
            <p:spPr>
              <a:xfrm flipV="1">
                <a:off x="7185634" y="763380"/>
                <a:ext cx="20220" cy="30065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7092280" y="763380"/>
                <a:ext cx="0" cy="30065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6742287" y="535298"/>
                <a:ext cx="349993" cy="22808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6742287" y="246962"/>
                <a:ext cx="0" cy="288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7205854" y="485477"/>
                <a:ext cx="349900" cy="2779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7555754" y="197141"/>
                <a:ext cx="0" cy="288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6742287" y="341309"/>
                <a:ext cx="813467"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6591952" y="-39839"/>
              <a:ext cx="1091538" cy="656422"/>
            </a:xfrm>
            <a:prstGeom prst="rect">
              <a:avLst/>
            </a:prstGeom>
            <a:noFill/>
          </p:spPr>
          <p:txBody>
            <a:bodyPr wrap="square" rtlCol="0">
              <a:spAutoFit/>
            </a:bodyPr>
            <a:lstStyle/>
            <a:p>
              <a:pPr algn="ctr"/>
              <a:r>
                <a:rPr lang="en-GB" sz="1100" dirty="0" smtClean="0">
                  <a:solidFill>
                    <a:srgbClr val="FF0000"/>
                  </a:solidFill>
                </a:rPr>
                <a:t>88 mm</a:t>
              </a:r>
              <a:endParaRPr lang="en-GB" sz="1100" dirty="0">
                <a:solidFill>
                  <a:srgbClr val="FF0000"/>
                </a:solidFill>
              </a:endParaRPr>
            </a:p>
          </p:txBody>
        </p:sp>
      </p:grpSp>
      <p:pic>
        <p:nvPicPr>
          <p:cNvPr id="27" name="Picture 26"/>
          <p:cNvPicPr>
            <a:picLocks noChangeAspect="1"/>
          </p:cNvPicPr>
          <p:nvPr/>
        </p:nvPicPr>
        <p:blipFill>
          <a:blip r:embed="rId3"/>
          <a:stretch>
            <a:fillRect/>
          </a:stretch>
        </p:blipFill>
        <p:spPr>
          <a:xfrm>
            <a:off x="3997678" y="4108311"/>
            <a:ext cx="3692878" cy="1861451"/>
          </a:xfrm>
          <a:prstGeom prst="rect">
            <a:avLst/>
          </a:prstGeom>
        </p:spPr>
      </p:pic>
      <p:pic>
        <p:nvPicPr>
          <p:cNvPr id="28" name="Picture 27"/>
          <p:cNvPicPr>
            <a:picLocks noChangeAspect="1"/>
          </p:cNvPicPr>
          <p:nvPr/>
        </p:nvPicPr>
        <p:blipFill>
          <a:blip r:embed="rId4"/>
          <a:stretch>
            <a:fillRect/>
          </a:stretch>
        </p:blipFill>
        <p:spPr>
          <a:xfrm>
            <a:off x="6835424" y="5704665"/>
            <a:ext cx="863600" cy="393700"/>
          </a:xfrm>
          <a:prstGeom prst="rect">
            <a:avLst/>
          </a:prstGeom>
        </p:spPr>
      </p:pic>
      <p:sp>
        <p:nvSpPr>
          <p:cNvPr id="7" name="TextBox 6"/>
          <p:cNvSpPr txBox="1"/>
          <p:nvPr/>
        </p:nvSpPr>
        <p:spPr>
          <a:xfrm>
            <a:off x="4165600" y="6129621"/>
            <a:ext cx="3474479" cy="369332"/>
          </a:xfrm>
          <a:prstGeom prst="rect">
            <a:avLst/>
          </a:prstGeom>
          <a:solidFill>
            <a:srgbClr val="FFFF00"/>
          </a:solidFill>
          <a:ln w="19050" cmpd="sng">
            <a:solidFill>
              <a:srgbClr val="FF0000"/>
            </a:solidFill>
          </a:ln>
        </p:spPr>
        <p:txBody>
          <a:bodyPr wrap="none" rtlCol="0">
            <a:spAutoFit/>
          </a:bodyPr>
          <a:lstStyle/>
          <a:p>
            <a:r>
              <a:rPr lang="en-US" dirty="0" smtClean="0">
                <a:solidFill>
                  <a:srgbClr val="FF0000"/>
                </a:solidFill>
              </a:rPr>
              <a:t>Same thickness of GE1/1 chambers</a:t>
            </a:r>
            <a:endParaRPr lang="en-US" dirty="0">
              <a:solidFill>
                <a:srgbClr val="FF0000"/>
              </a:solidFill>
            </a:endParaRPr>
          </a:p>
        </p:txBody>
      </p:sp>
      <p:pic>
        <p:nvPicPr>
          <p:cNvPr id="30" name="Picture 2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41175" y="2043043"/>
            <a:ext cx="3303125" cy="1937199"/>
          </a:xfrm>
          <a:prstGeom prst="rect">
            <a:avLst/>
          </a:prstGeom>
        </p:spPr>
      </p:pic>
      <p:cxnSp>
        <p:nvCxnSpPr>
          <p:cNvPr id="32" name="Straight Arrow Connector 31"/>
          <p:cNvCxnSpPr/>
          <p:nvPr/>
        </p:nvCxnSpPr>
        <p:spPr>
          <a:xfrm flipH="1">
            <a:off x="7505071" y="1990955"/>
            <a:ext cx="12830" cy="2042784"/>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7643393" y="2863334"/>
            <a:ext cx="1014896" cy="369332"/>
          </a:xfrm>
          <a:prstGeom prst="rect">
            <a:avLst/>
          </a:prstGeom>
          <a:noFill/>
        </p:spPr>
        <p:txBody>
          <a:bodyPr wrap="none" rtlCol="0">
            <a:spAutoFit/>
          </a:bodyPr>
          <a:lstStyle/>
          <a:p>
            <a:r>
              <a:rPr lang="en-US" dirty="0" smtClean="0"/>
              <a:t>36.4 mm</a:t>
            </a:r>
            <a:endParaRPr lang="en-US" dirty="0"/>
          </a:p>
        </p:txBody>
      </p:sp>
    </p:spTree>
    <p:extLst>
      <p:ext uri="{BB962C8B-B14F-4D97-AF65-F5344CB8AC3E}">
        <p14:creationId xmlns:p14="http://schemas.microsoft.com/office/powerpoint/2010/main" val="825451042"/>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008329"/>
          </a:xfrm>
        </p:spPr>
        <p:txBody>
          <a:bodyPr/>
          <a:lstStyle/>
          <a:p>
            <a:r>
              <a:rPr lang="en-US" dirty="0" smtClean="0"/>
              <a:t>“Non projective layout”  </a:t>
            </a:r>
            <a:br>
              <a:rPr lang="en-US" dirty="0" smtClean="0"/>
            </a:br>
            <a:r>
              <a:rPr lang="en-US" sz="2400" dirty="0" smtClean="0"/>
              <a:t>(closest chamber to the IP)</a:t>
            </a:r>
            <a:endParaRPr lang="en-US" dirty="0"/>
          </a:p>
        </p:txBody>
      </p:sp>
      <p:cxnSp>
        <p:nvCxnSpPr>
          <p:cNvPr id="10" name="Straight Connector 9"/>
          <p:cNvCxnSpPr/>
          <p:nvPr/>
        </p:nvCxnSpPr>
        <p:spPr>
          <a:xfrm>
            <a:off x="5760000" y="1800000"/>
            <a:ext cx="0" cy="432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57200" y="5076000"/>
            <a:ext cx="7405988" cy="1481936"/>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457200" y="1417638"/>
            <a:ext cx="5683741" cy="5134547"/>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191361" y="1408552"/>
            <a:ext cx="4852610" cy="1015663"/>
          </a:xfrm>
          <a:prstGeom prst="rect">
            <a:avLst/>
          </a:prstGeom>
          <a:noFill/>
        </p:spPr>
        <p:txBody>
          <a:bodyPr wrap="none" rtlCol="0">
            <a:spAutoFit/>
          </a:bodyPr>
          <a:lstStyle/>
          <a:p>
            <a:r>
              <a:rPr lang="en-US" sz="2400" b="1" dirty="0" smtClean="0">
                <a:solidFill>
                  <a:srgbClr val="008000"/>
                </a:solidFill>
              </a:rPr>
              <a:t>All strips have the same </a:t>
            </a:r>
            <a:r>
              <a:rPr lang="en-US" sz="2400" b="1" dirty="0" err="1" smtClean="0">
                <a:solidFill>
                  <a:srgbClr val="008000"/>
                </a:solidFill>
              </a:rPr>
              <a:t>lenght</a:t>
            </a:r>
            <a:r>
              <a:rPr lang="en-US" sz="2400" b="1" dirty="0" smtClean="0">
                <a:solidFill>
                  <a:srgbClr val="008000"/>
                </a:solidFill>
                <a:cs typeface="Symbol" charset="2"/>
              </a:rPr>
              <a:t> </a:t>
            </a:r>
            <a:r>
              <a:rPr lang="en-US" sz="2400" b="1" dirty="0" smtClean="0">
                <a:solidFill>
                  <a:srgbClr val="008000"/>
                </a:solidFill>
                <a:cs typeface="Symbol" charset="2"/>
                <a:sym typeface="Wingdings"/>
              </a:rPr>
              <a:t></a:t>
            </a:r>
          </a:p>
          <a:p>
            <a:pPr marL="285750" indent="-285750">
              <a:buFont typeface="Arial"/>
              <a:buChar char="•"/>
            </a:pPr>
            <a:r>
              <a:rPr lang="en-US" i="1" dirty="0" smtClean="0">
                <a:solidFill>
                  <a:srgbClr val="800000"/>
                </a:solidFill>
                <a:cs typeface="Symbol" charset="2"/>
                <a:sym typeface="Wingdings"/>
              </a:rPr>
              <a:t>Different </a:t>
            </a:r>
            <a:r>
              <a:rPr lang="en-US" i="1" dirty="0" smtClean="0">
                <a:solidFill>
                  <a:srgbClr val="800000"/>
                </a:solidFill>
                <a:latin typeface="Symbol" charset="2"/>
                <a:cs typeface="Symbol" charset="2"/>
                <a:sym typeface="Wingdings"/>
              </a:rPr>
              <a:t>h </a:t>
            </a:r>
            <a:r>
              <a:rPr lang="en-US" i="1" dirty="0" smtClean="0">
                <a:solidFill>
                  <a:srgbClr val="800000"/>
                </a:solidFill>
                <a:cs typeface="Symbol" charset="2"/>
                <a:sym typeface="Wingdings"/>
              </a:rPr>
              <a:t>angle covered by the strips</a:t>
            </a:r>
          </a:p>
          <a:p>
            <a:pPr marL="285750" indent="-285750">
              <a:buFont typeface="Arial"/>
              <a:buChar char="•"/>
            </a:pPr>
            <a:r>
              <a:rPr lang="en-US" i="1" dirty="0" smtClean="0">
                <a:solidFill>
                  <a:srgbClr val="800000"/>
                </a:solidFill>
                <a:cs typeface="Symbol" charset="2"/>
                <a:sym typeface="Wingdings"/>
              </a:rPr>
              <a:t>Different particle rate on all strips  (</a:t>
            </a:r>
            <a:r>
              <a:rPr lang="en-US" i="1" dirty="0" smtClean="0">
                <a:solidFill>
                  <a:srgbClr val="800000"/>
                </a:solidFill>
                <a:latin typeface="Symbol" charset="2"/>
                <a:cs typeface="Symbol" charset="2"/>
                <a:sym typeface="Wingdings"/>
              </a:rPr>
              <a:t>h </a:t>
            </a:r>
            <a:r>
              <a:rPr lang="en-US" i="1" dirty="0" smtClean="0">
                <a:solidFill>
                  <a:srgbClr val="800000"/>
                </a:solidFill>
                <a:cs typeface="Symbol" charset="2"/>
                <a:sym typeface="Wingdings"/>
              </a:rPr>
              <a:t>partition) </a:t>
            </a:r>
            <a:endParaRPr lang="en-US" i="1" dirty="0">
              <a:solidFill>
                <a:srgbClr val="800000"/>
              </a:solidFill>
            </a:endParaRPr>
          </a:p>
        </p:txBody>
      </p:sp>
      <p:sp>
        <p:nvSpPr>
          <p:cNvPr id="54" name="Rectangle 53"/>
          <p:cNvSpPr/>
          <p:nvPr/>
        </p:nvSpPr>
        <p:spPr>
          <a:xfrm>
            <a:off x="6036565" y="1282967"/>
            <a:ext cx="582211" cy="369332"/>
          </a:xfrm>
          <a:prstGeom prst="rect">
            <a:avLst/>
          </a:prstGeom>
        </p:spPr>
        <p:txBody>
          <a:bodyPr wrap="none">
            <a:spAutoFit/>
          </a:bodyPr>
          <a:lstStyle/>
          <a:p>
            <a:r>
              <a:rPr lang="en-US" b="1" dirty="0">
                <a:solidFill>
                  <a:srgbClr val="008000"/>
                </a:solidFill>
                <a:latin typeface="Symbol" charset="2"/>
                <a:cs typeface="Symbol" charset="2"/>
              </a:rPr>
              <a:t>d</a:t>
            </a:r>
            <a:r>
              <a:rPr lang="en-US" b="1" dirty="0" smtClean="0">
                <a:solidFill>
                  <a:srgbClr val="008000"/>
                </a:solidFill>
                <a:latin typeface="Symbol" charset="2"/>
                <a:cs typeface="Symbol" charset="2"/>
              </a:rPr>
              <a:t> </a:t>
            </a:r>
            <a:r>
              <a:rPr lang="en-US" b="1" dirty="0" err="1" smtClean="0">
                <a:solidFill>
                  <a:srgbClr val="008000"/>
                </a:solidFill>
                <a:latin typeface="Symbol" charset="2"/>
                <a:cs typeface="Symbol" charset="2"/>
              </a:rPr>
              <a:t>h</a:t>
            </a:r>
            <a:r>
              <a:rPr lang="en-US" b="1" baseline="30000" dirty="0" err="1">
                <a:solidFill>
                  <a:srgbClr val="008000"/>
                </a:solidFill>
                <a:cs typeface="Symbol" charset="2"/>
              </a:rPr>
              <a:t>n</a:t>
            </a:r>
            <a:endParaRPr lang="en-US" dirty="0"/>
          </a:p>
        </p:txBody>
      </p:sp>
      <p:sp>
        <p:nvSpPr>
          <p:cNvPr id="55" name="Rectangle 54"/>
          <p:cNvSpPr/>
          <p:nvPr/>
        </p:nvSpPr>
        <p:spPr>
          <a:xfrm>
            <a:off x="6414382" y="4917199"/>
            <a:ext cx="546882" cy="369332"/>
          </a:xfrm>
          <a:prstGeom prst="rect">
            <a:avLst/>
          </a:prstGeom>
        </p:spPr>
        <p:txBody>
          <a:bodyPr wrap="none">
            <a:spAutoFit/>
          </a:bodyPr>
          <a:lstStyle/>
          <a:p>
            <a:r>
              <a:rPr lang="en-US" b="1" dirty="0">
                <a:solidFill>
                  <a:srgbClr val="008000"/>
                </a:solidFill>
                <a:latin typeface="Symbol" charset="2"/>
                <a:cs typeface="Symbol" charset="2"/>
              </a:rPr>
              <a:t>d</a:t>
            </a:r>
            <a:r>
              <a:rPr lang="en-US" b="1" dirty="0" smtClean="0">
                <a:solidFill>
                  <a:srgbClr val="008000"/>
                </a:solidFill>
                <a:latin typeface="Symbol" charset="2"/>
                <a:cs typeface="Symbol" charset="2"/>
              </a:rPr>
              <a:t> </a:t>
            </a:r>
            <a:r>
              <a:rPr lang="en-US" b="1" dirty="0" err="1" smtClean="0">
                <a:solidFill>
                  <a:srgbClr val="008000"/>
                </a:solidFill>
                <a:latin typeface="Symbol" charset="2"/>
                <a:cs typeface="Symbol" charset="2"/>
              </a:rPr>
              <a:t>h</a:t>
            </a:r>
            <a:r>
              <a:rPr lang="en-US" b="1" baseline="30000" dirty="0" err="1" smtClean="0">
                <a:solidFill>
                  <a:srgbClr val="008000"/>
                </a:solidFill>
                <a:latin typeface="Symbol" charset="2"/>
                <a:cs typeface="Symbol" charset="2"/>
              </a:rPr>
              <a:t>I</a:t>
            </a:r>
            <a:endParaRPr lang="en-US" dirty="0"/>
          </a:p>
        </p:txBody>
      </p:sp>
      <p:sp>
        <p:nvSpPr>
          <p:cNvPr id="56" name="Rectangle 55"/>
          <p:cNvSpPr/>
          <p:nvPr/>
        </p:nvSpPr>
        <p:spPr>
          <a:xfrm>
            <a:off x="6392822" y="4339009"/>
            <a:ext cx="598128" cy="369332"/>
          </a:xfrm>
          <a:prstGeom prst="rect">
            <a:avLst/>
          </a:prstGeom>
        </p:spPr>
        <p:txBody>
          <a:bodyPr wrap="none">
            <a:spAutoFit/>
          </a:bodyPr>
          <a:lstStyle/>
          <a:p>
            <a:r>
              <a:rPr lang="en-US" b="1" dirty="0">
                <a:solidFill>
                  <a:srgbClr val="008000"/>
                </a:solidFill>
                <a:latin typeface="Symbol" charset="2"/>
                <a:cs typeface="Symbol" charset="2"/>
              </a:rPr>
              <a:t>d</a:t>
            </a:r>
            <a:r>
              <a:rPr lang="en-US" b="1" dirty="0" smtClean="0">
                <a:solidFill>
                  <a:srgbClr val="008000"/>
                </a:solidFill>
                <a:latin typeface="Symbol" charset="2"/>
                <a:cs typeface="Symbol" charset="2"/>
              </a:rPr>
              <a:t> </a:t>
            </a:r>
            <a:r>
              <a:rPr lang="en-US" b="1" dirty="0" err="1" smtClean="0">
                <a:solidFill>
                  <a:srgbClr val="008000"/>
                </a:solidFill>
                <a:latin typeface="Symbol" charset="2"/>
                <a:cs typeface="Symbol" charset="2"/>
              </a:rPr>
              <a:t>h</a:t>
            </a:r>
            <a:r>
              <a:rPr lang="en-US" b="1" baseline="30000" dirty="0" err="1" smtClean="0">
                <a:solidFill>
                  <a:srgbClr val="008000"/>
                </a:solidFill>
                <a:latin typeface="Symbol" charset="2"/>
                <a:cs typeface="Symbol" charset="2"/>
              </a:rPr>
              <a:t>II</a:t>
            </a:r>
            <a:endParaRPr lang="en-US" dirty="0"/>
          </a:p>
        </p:txBody>
      </p:sp>
      <p:sp>
        <p:nvSpPr>
          <p:cNvPr id="57" name="Rectangle 56"/>
          <p:cNvSpPr/>
          <p:nvPr/>
        </p:nvSpPr>
        <p:spPr>
          <a:xfrm>
            <a:off x="3539803" y="6188603"/>
            <a:ext cx="4532010" cy="461665"/>
          </a:xfrm>
          <a:prstGeom prst="rect">
            <a:avLst/>
          </a:prstGeom>
        </p:spPr>
        <p:txBody>
          <a:bodyPr wrap="none">
            <a:spAutoFit/>
          </a:bodyPr>
          <a:lstStyle/>
          <a:p>
            <a:r>
              <a:rPr lang="en-US" sz="2400" b="1" dirty="0">
                <a:solidFill>
                  <a:srgbClr val="FF0000"/>
                </a:solidFill>
                <a:latin typeface="Symbol" charset="2"/>
                <a:cs typeface="Symbol" charset="2"/>
              </a:rPr>
              <a:t>d</a:t>
            </a:r>
            <a:r>
              <a:rPr lang="en-US" sz="2400" b="1" dirty="0" smtClean="0">
                <a:solidFill>
                  <a:srgbClr val="FF0000"/>
                </a:solidFill>
                <a:latin typeface="Symbol" charset="2"/>
                <a:cs typeface="Symbol" charset="2"/>
              </a:rPr>
              <a:t> h</a:t>
            </a:r>
            <a:r>
              <a:rPr lang="en-US" sz="2400" b="1" baseline="30000" dirty="0" smtClean="0">
                <a:solidFill>
                  <a:srgbClr val="FF0000"/>
                </a:solidFill>
                <a:latin typeface="Symbol" charset="2"/>
                <a:cs typeface="Symbol" charset="2"/>
              </a:rPr>
              <a:t>’ </a:t>
            </a:r>
            <a:r>
              <a:rPr lang="en-US" sz="2400" b="1" dirty="0" smtClean="0">
                <a:solidFill>
                  <a:srgbClr val="FF0000"/>
                </a:solidFill>
                <a:latin typeface="Symbol" charset="2"/>
                <a:cs typeface="Symbol" charset="2"/>
              </a:rPr>
              <a:t> ≠ </a:t>
            </a:r>
            <a:r>
              <a:rPr lang="en-US" sz="2400" b="1" dirty="0">
                <a:solidFill>
                  <a:srgbClr val="FF0000"/>
                </a:solidFill>
                <a:latin typeface="Symbol" charset="2"/>
                <a:cs typeface="Symbol" charset="2"/>
              </a:rPr>
              <a:t>d </a:t>
            </a:r>
            <a:r>
              <a:rPr lang="en-US" sz="2400" b="1" dirty="0" smtClean="0">
                <a:solidFill>
                  <a:srgbClr val="FF0000"/>
                </a:solidFill>
                <a:latin typeface="Symbol" charset="2"/>
                <a:cs typeface="Symbol" charset="2"/>
              </a:rPr>
              <a:t>h</a:t>
            </a:r>
            <a:r>
              <a:rPr lang="en-US" sz="2400" b="1" baseline="30000" dirty="0" smtClean="0">
                <a:solidFill>
                  <a:srgbClr val="FF0000"/>
                </a:solidFill>
                <a:latin typeface="Symbol" charset="2"/>
                <a:cs typeface="Symbol" charset="2"/>
              </a:rPr>
              <a:t>’’ </a:t>
            </a:r>
            <a:r>
              <a:rPr lang="en-US" sz="2400" b="1" dirty="0" smtClean="0">
                <a:solidFill>
                  <a:srgbClr val="FF0000"/>
                </a:solidFill>
                <a:latin typeface="Symbol" charset="2"/>
                <a:cs typeface="Symbol" charset="2"/>
              </a:rPr>
              <a:t> ≠d h</a:t>
            </a:r>
            <a:r>
              <a:rPr lang="en-US" sz="2400" b="1" baseline="30000" dirty="0" smtClean="0">
                <a:solidFill>
                  <a:srgbClr val="FF0000"/>
                </a:solidFill>
                <a:latin typeface="Symbol" charset="2"/>
                <a:cs typeface="Symbol" charset="2"/>
              </a:rPr>
              <a:t>’’’  </a:t>
            </a:r>
            <a:r>
              <a:rPr lang="en-US" sz="2400" b="1" dirty="0" smtClean="0">
                <a:solidFill>
                  <a:srgbClr val="FF0000"/>
                </a:solidFill>
                <a:latin typeface="Symbol" charset="2"/>
                <a:cs typeface="Symbol" charset="2"/>
              </a:rPr>
              <a:t>≠ …….≠d </a:t>
            </a:r>
            <a:r>
              <a:rPr lang="en-US" sz="2400" b="1" dirty="0" err="1" smtClean="0">
                <a:solidFill>
                  <a:srgbClr val="FF0000"/>
                </a:solidFill>
                <a:latin typeface="Symbol" charset="2"/>
                <a:cs typeface="Symbol" charset="2"/>
              </a:rPr>
              <a:t>h</a:t>
            </a:r>
            <a:r>
              <a:rPr lang="en-US" sz="2400" b="1" baseline="30000" dirty="0" err="1" smtClean="0">
                <a:solidFill>
                  <a:srgbClr val="FF0000"/>
                </a:solidFill>
                <a:cs typeface="Symbol" charset="2"/>
              </a:rPr>
              <a:t>n</a:t>
            </a:r>
            <a:endParaRPr lang="en-US" sz="2400" dirty="0">
              <a:solidFill>
                <a:srgbClr val="FF0000"/>
              </a:solidFill>
            </a:endParaRPr>
          </a:p>
        </p:txBody>
      </p:sp>
      <p:cxnSp>
        <p:nvCxnSpPr>
          <p:cNvPr id="25" name="Straight Connector 24"/>
          <p:cNvCxnSpPr/>
          <p:nvPr/>
        </p:nvCxnSpPr>
        <p:spPr>
          <a:xfrm>
            <a:off x="5760000" y="2268000"/>
            <a:ext cx="0" cy="432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5760000" y="2736000"/>
            <a:ext cx="0" cy="432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5760000" y="3204000"/>
            <a:ext cx="0" cy="432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5760000" y="3672000"/>
            <a:ext cx="0" cy="432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5760000" y="4140000"/>
            <a:ext cx="0" cy="432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5760000" y="4608000"/>
            <a:ext cx="0" cy="432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5760000" y="5076000"/>
            <a:ext cx="0" cy="432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457200" y="4512959"/>
            <a:ext cx="7249420" cy="2039226"/>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470432" y="3879097"/>
            <a:ext cx="7249420" cy="2651538"/>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470432" y="1269839"/>
            <a:ext cx="6520518" cy="5260797"/>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95412" y="6116097"/>
            <a:ext cx="478617" cy="406265"/>
          </a:xfrm>
          <a:prstGeom prst="rect">
            <a:avLst/>
          </a:prstGeom>
          <a:noFill/>
        </p:spPr>
        <p:txBody>
          <a:bodyPr wrap="none" rtlCol="0">
            <a:spAutoFit/>
          </a:bodyPr>
          <a:lstStyle/>
          <a:p>
            <a:r>
              <a:rPr lang="en-US" dirty="0" smtClean="0"/>
              <a:t>I.P.</a:t>
            </a:r>
            <a:endParaRPr lang="en-US" dirty="0"/>
          </a:p>
        </p:txBody>
      </p:sp>
      <p:sp>
        <p:nvSpPr>
          <p:cNvPr id="3" name="Date Placeholder 2"/>
          <p:cNvSpPr>
            <a:spLocks noGrp="1"/>
          </p:cNvSpPr>
          <p:nvPr>
            <p:ph type="dt" sz="half" idx="10"/>
          </p:nvPr>
        </p:nvSpPr>
        <p:spPr/>
        <p:txBody>
          <a:bodyPr/>
          <a:lstStyle/>
          <a:p>
            <a:r>
              <a:rPr lang="en-US" smtClean="0"/>
              <a:t>2 / Aug / 2016</a:t>
            </a:r>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70</a:t>
            </a:fld>
            <a:endParaRPr lang="en-US"/>
          </a:p>
        </p:txBody>
      </p:sp>
    </p:spTree>
    <p:extLst>
      <p:ext uri="{BB962C8B-B14F-4D97-AF65-F5344CB8AC3E}">
        <p14:creationId xmlns:p14="http://schemas.microsoft.com/office/powerpoint/2010/main" val="346167837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008329"/>
          </a:xfrm>
        </p:spPr>
        <p:txBody>
          <a:bodyPr/>
          <a:lstStyle/>
          <a:p>
            <a:r>
              <a:rPr lang="en-US" dirty="0" smtClean="0"/>
              <a:t>“Non projective layout”  </a:t>
            </a:r>
            <a:br>
              <a:rPr lang="en-US" dirty="0" smtClean="0"/>
            </a:br>
            <a:r>
              <a:rPr lang="en-US" sz="2400" dirty="0" smtClean="0"/>
              <a:t>( chamber far from the IP)</a:t>
            </a:r>
            <a:endParaRPr lang="en-US" dirty="0"/>
          </a:p>
        </p:txBody>
      </p:sp>
      <p:cxnSp>
        <p:nvCxnSpPr>
          <p:cNvPr id="10" name="Straight Connector 9"/>
          <p:cNvCxnSpPr/>
          <p:nvPr/>
        </p:nvCxnSpPr>
        <p:spPr>
          <a:xfrm>
            <a:off x="5760000" y="1800000"/>
            <a:ext cx="0" cy="504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57200" y="5076000"/>
            <a:ext cx="7405988" cy="1481936"/>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457200" y="1417638"/>
            <a:ext cx="5683741" cy="5134547"/>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191361" y="1408552"/>
            <a:ext cx="5673348" cy="1415772"/>
          </a:xfrm>
          <a:prstGeom prst="rect">
            <a:avLst/>
          </a:prstGeom>
          <a:noFill/>
        </p:spPr>
        <p:txBody>
          <a:bodyPr wrap="none" rtlCol="0">
            <a:spAutoFit/>
          </a:bodyPr>
          <a:lstStyle/>
          <a:p>
            <a:r>
              <a:rPr lang="en-US" b="1" dirty="0">
                <a:solidFill>
                  <a:srgbClr val="008000"/>
                </a:solidFill>
              </a:rPr>
              <a:t>S</a:t>
            </a:r>
            <a:r>
              <a:rPr lang="en-US" b="1" dirty="0" smtClean="0">
                <a:solidFill>
                  <a:srgbClr val="008000"/>
                </a:solidFill>
              </a:rPr>
              <a:t>trips in module 1 have same length of strips in module 2</a:t>
            </a:r>
          </a:p>
          <a:p>
            <a:r>
              <a:rPr lang="en-US" b="1" dirty="0">
                <a:solidFill>
                  <a:srgbClr val="008000"/>
                </a:solidFill>
              </a:rPr>
              <a:t>Strips in module </a:t>
            </a:r>
            <a:r>
              <a:rPr lang="en-US" b="1" dirty="0" smtClean="0">
                <a:solidFill>
                  <a:srgbClr val="008000"/>
                </a:solidFill>
              </a:rPr>
              <a:t>3 </a:t>
            </a:r>
            <a:r>
              <a:rPr lang="en-US" b="1" dirty="0">
                <a:solidFill>
                  <a:srgbClr val="008000"/>
                </a:solidFill>
              </a:rPr>
              <a:t>have same length of strips in module </a:t>
            </a:r>
            <a:r>
              <a:rPr lang="en-US" b="1" dirty="0" smtClean="0">
                <a:solidFill>
                  <a:srgbClr val="008000"/>
                </a:solidFill>
              </a:rPr>
              <a:t>4</a:t>
            </a:r>
            <a:endParaRPr lang="en-US" b="1" dirty="0">
              <a:solidFill>
                <a:srgbClr val="008000"/>
              </a:solidFill>
              <a:cs typeface="Symbol" charset="2"/>
              <a:sym typeface="Wingdings"/>
            </a:endParaRPr>
          </a:p>
          <a:p>
            <a:r>
              <a:rPr lang="en-US" b="1" dirty="0" smtClean="0">
                <a:solidFill>
                  <a:srgbClr val="008000"/>
                </a:solidFill>
                <a:cs typeface="Symbol" charset="2"/>
                <a:sym typeface="Wingdings"/>
              </a:rPr>
              <a:t></a:t>
            </a:r>
          </a:p>
          <a:p>
            <a:pPr marL="285750" indent="-285750">
              <a:buFont typeface="Arial"/>
              <a:buChar char="•"/>
            </a:pPr>
            <a:r>
              <a:rPr lang="en-US" sz="1600" i="1" dirty="0" smtClean="0">
                <a:solidFill>
                  <a:srgbClr val="800000"/>
                </a:solidFill>
                <a:cs typeface="Symbol" charset="2"/>
                <a:sym typeface="Wingdings"/>
              </a:rPr>
              <a:t>Different </a:t>
            </a:r>
            <a:r>
              <a:rPr lang="en-US" sz="1600" i="1" dirty="0" smtClean="0">
                <a:solidFill>
                  <a:srgbClr val="800000"/>
                </a:solidFill>
                <a:latin typeface="Symbol" charset="2"/>
                <a:cs typeface="Symbol" charset="2"/>
                <a:sym typeface="Wingdings"/>
              </a:rPr>
              <a:t>h </a:t>
            </a:r>
            <a:r>
              <a:rPr lang="en-US" sz="1600" i="1" dirty="0" smtClean="0">
                <a:solidFill>
                  <a:srgbClr val="800000"/>
                </a:solidFill>
                <a:cs typeface="Symbol" charset="2"/>
                <a:sym typeface="Wingdings"/>
              </a:rPr>
              <a:t>angle covered by the strips</a:t>
            </a:r>
          </a:p>
          <a:p>
            <a:pPr marL="285750" indent="-285750">
              <a:buFont typeface="Arial"/>
              <a:buChar char="•"/>
            </a:pPr>
            <a:r>
              <a:rPr lang="en-US" sz="1600" i="1" dirty="0" smtClean="0">
                <a:solidFill>
                  <a:srgbClr val="800000"/>
                </a:solidFill>
                <a:cs typeface="Symbol" charset="2"/>
                <a:sym typeface="Wingdings"/>
              </a:rPr>
              <a:t>Different particle rate on all strips  (</a:t>
            </a:r>
            <a:r>
              <a:rPr lang="en-US" sz="1600" i="1" dirty="0" smtClean="0">
                <a:solidFill>
                  <a:srgbClr val="800000"/>
                </a:solidFill>
                <a:latin typeface="Symbol" charset="2"/>
                <a:cs typeface="Symbol" charset="2"/>
                <a:sym typeface="Wingdings"/>
              </a:rPr>
              <a:t>h </a:t>
            </a:r>
            <a:r>
              <a:rPr lang="en-US" sz="1600" i="1" dirty="0" smtClean="0">
                <a:solidFill>
                  <a:srgbClr val="800000"/>
                </a:solidFill>
                <a:cs typeface="Symbol" charset="2"/>
                <a:sym typeface="Wingdings"/>
              </a:rPr>
              <a:t>partition) </a:t>
            </a:r>
            <a:endParaRPr lang="en-US" sz="1600" i="1" dirty="0">
              <a:solidFill>
                <a:srgbClr val="800000"/>
              </a:solidFill>
            </a:endParaRPr>
          </a:p>
        </p:txBody>
      </p:sp>
      <p:sp>
        <p:nvSpPr>
          <p:cNvPr id="54" name="Rectangle 53"/>
          <p:cNvSpPr/>
          <p:nvPr/>
        </p:nvSpPr>
        <p:spPr>
          <a:xfrm>
            <a:off x="6036565" y="1282967"/>
            <a:ext cx="582211" cy="369332"/>
          </a:xfrm>
          <a:prstGeom prst="rect">
            <a:avLst/>
          </a:prstGeom>
        </p:spPr>
        <p:txBody>
          <a:bodyPr wrap="none">
            <a:spAutoFit/>
          </a:bodyPr>
          <a:lstStyle/>
          <a:p>
            <a:r>
              <a:rPr lang="en-US" b="1" dirty="0">
                <a:solidFill>
                  <a:srgbClr val="008000"/>
                </a:solidFill>
                <a:latin typeface="Symbol" charset="2"/>
                <a:cs typeface="Symbol" charset="2"/>
              </a:rPr>
              <a:t>d</a:t>
            </a:r>
            <a:r>
              <a:rPr lang="en-US" b="1" dirty="0" smtClean="0">
                <a:solidFill>
                  <a:srgbClr val="008000"/>
                </a:solidFill>
                <a:latin typeface="Symbol" charset="2"/>
                <a:cs typeface="Symbol" charset="2"/>
              </a:rPr>
              <a:t> </a:t>
            </a:r>
            <a:r>
              <a:rPr lang="en-US" b="1" dirty="0" err="1" smtClean="0">
                <a:solidFill>
                  <a:srgbClr val="008000"/>
                </a:solidFill>
                <a:latin typeface="Symbol" charset="2"/>
                <a:cs typeface="Symbol" charset="2"/>
              </a:rPr>
              <a:t>h</a:t>
            </a:r>
            <a:r>
              <a:rPr lang="en-US" b="1" baseline="30000" dirty="0" err="1">
                <a:solidFill>
                  <a:srgbClr val="008000"/>
                </a:solidFill>
                <a:cs typeface="Symbol" charset="2"/>
              </a:rPr>
              <a:t>n</a:t>
            </a:r>
            <a:endParaRPr lang="en-US" dirty="0"/>
          </a:p>
        </p:txBody>
      </p:sp>
      <p:sp>
        <p:nvSpPr>
          <p:cNvPr id="55" name="Rectangle 54"/>
          <p:cNvSpPr/>
          <p:nvPr/>
        </p:nvSpPr>
        <p:spPr>
          <a:xfrm>
            <a:off x="6414382" y="4917199"/>
            <a:ext cx="546882" cy="369332"/>
          </a:xfrm>
          <a:prstGeom prst="rect">
            <a:avLst/>
          </a:prstGeom>
        </p:spPr>
        <p:txBody>
          <a:bodyPr wrap="none">
            <a:spAutoFit/>
          </a:bodyPr>
          <a:lstStyle/>
          <a:p>
            <a:r>
              <a:rPr lang="en-US" b="1" dirty="0">
                <a:solidFill>
                  <a:srgbClr val="008000"/>
                </a:solidFill>
                <a:latin typeface="Symbol" charset="2"/>
                <a:cs typeface="Symbol" charset="2"/>
              </a:rPr>
              <a:t>d</a:t>
            </a:r>
            <a:r>
              <a:rPr lang="en-US" b="1" dirty="0" smtClean="0">
                <a:solidFill>
                  <a:srgbClr val="008000"/>
                </a:solidFill>
                <a:latin typeface="Symbol" charset="2"/>
                <a:cs typeface="Symbol" charset="2"/>
              </a:rPr>
              <a:t> </a:t>
            </a:r>
            <a:r>
              <a:rPr lang="en-US" b="1" dirty="0" err="1" smtClean="0">
                <a:solidFill>
                  <a:srgbClr val="008000"/>
                </a:solidFill>
                <a:latin typeface="Symbol" charset="2"/>
                <a:cs typeface="Symbol" charset="2"/>
              </a:rPr>
              <a:t>h</a:t>
            </a:r>
            <a:r>
              <a:rPr lang="en-US" b="1" baseline="30000" dirty="0" err="1" smtClean="0">
                <a:solidFill>
                  <a:srgbClr val="008000"/>
                </a:solidFill>
                <a:latin typeface="Symbol" charset="2"/>
                <a:cs typeface="Symbol" charset="2"/>
              </a:rPr>
              <a:t>I</a:t>
            </a:r>
            <a:endParaRPr lang="en-US" dirty="0"/>
          </a:p>
        </p:txBody>
      </p:sp>
      <p:sp>
        <p:nvSpPr>
          <p:cNvPr id="56" name="Rectangle 55"/>
          <p:cNvSpPr/>
          <p:nvPr/>
        </p:nvSpPr>
        <p:spPr>
          <a:xfrm>
            <a:off x="6392822" y="4339009"/>
            <a:ext cx="598128" cy="369332"/>
          </a:xfrm>
          <a:prstGeom prst="rect">
            <a:avLst/>
          </a:prstGeom>
        </p:spPr>
        <p:txBody>
          <a:bodyPr wrap="none">
            <a:spAutoFit/>
          </a:bodyPr>
          <a:lstStyle/>
          <a:p>
            <a:r>
              <a:rPr lang="en-US" b="1" dirty="0">
                <a:solidFill>
                  <a:srgbClr val="008000"/>
                </a:solidFill>
                <a:latin typeface="Symbol" charset="2"/>
                <a:cs typeface="Symbol" charset="2"/>
              </a:rPr>
              <a:t>d</a:t>
            </a:r>
            <a:r>
              <a:rPr lang="en-US" b="1" dirty="0" smtClean="0">
                <a:solidFill>
                  <a:srgbClr val="008000"/>
                </a:solidFill>
                <a:latin typeface="Symbol" charset="2"/>
                <a:cs typeface="Symbol" charset="2"/>
              </a:rPr>
              <a:t> </a:t>
            </a:r>
            <a:r>
              <a:rPr lang="en-US" b="1" dirty="0" err="1" smtClean="0">
                <a:solidFill>
                  <a:srgbClr val="008000"/>
                </a:solidFill>
                <a:latin typeface="Symbol" charset="2"/>
                <a:cs typeface="Symbol" charset="2"/>
              </a:rPr>
              <a:t>h</a:t>
            </a:r>
            <a:r>
              <a:rPr lang="en-US" b="1" baseline="30000" dirty="0" err="1" smtClean="0">
                <a:solidFill>
                  <a:srgbClr val="008000"/>
                </a:solidFill>
                <a:latin typeface="Symbol" charset="2"/>
                <a:cs typeface="Symbol" charset="2"/>
              </a:rPr>
              <a:t>II</a:t>
            </a:r>
            <a:endParaRPr lang="en-US" dirty="0"/>
          </a:p>
        </p:txBody>
      </p:sp>
      <p:sp>
        <p:nvSpPr>
          <p:cNvPr id="57" name="Rectangle 56"/>
          <p:cNvSpPr/>
          <p:nvPr/>
        </p:nvSpPr>
        <p:spPr>
          <a:xfrm>
            <a:off x="3539803" y="6188603"/>
            <a:ext cx="4532010" cy="461665"/>
          </a:xfrm>
          <a:prstGeom prst="rect">
            <a:avLst/>
          </a:prstGeom>
        </p:spPr>
        <p:txBody>
          <a:bodyPr wrap="none">
            <a:spAutoFit/>
          </a:bodyPr>
          <a:lstStyle/>
          <a:p>
            <a:r>
              <a:rPr lang="en-US" sz="2400" b="1" dirty="0">
                <a:solidFill>
                  <a:srgbClr val="FF0000"/>
                </a:solidFill>
                <a:latin typeface="Symbol" charset="2"/>
                <a:cs typeface="Symbol" charset="2"/>
              </a:rPr>
              <a:t>d</a:t>
            </a:r>
            <a:r>
              <a:rPr lang="en-US" sz="2400" b="1" dirty="0" smtClean="0">
                <a:solidFill>
                  <a:srgbClr val="FF0000"/>
                </a:solidFill>
                <a:latin typeface="Symbol" charset="2"/>
                <a:cs typeface="Symbol" charset="2"/>
              </a:rPr>
              <a:t> h</a:t>
            </a:r>
            <a:r>
              <a:rPr lang="en-US" sz="2400" b="1" baseline="30000" dirty="0" smtClean="0">
                <a:solidFill>
                  <a:srgbClr val="FF0000"/>
                </a:solidFill>
                <a:latin typeface="Symbol" charset="2"/>
                <a:cs typeface="Symbol" charset="2"/>
              </a:rPr>
              <a:t>’ </a:t>
            </a:r>
            <a:r>
              <a:rPr lang="en-US" sz="2400" b="1" dirty="0" smtClean="0">
                <a:solidFill>
                  <a:srgbClr val="FF0000"/>
                </a:solidFill>
                <a:latin typeface="Symbol" charset="2"/>
                <a:cs typeface="Symbol" charset="2"/>
              </a:rPr>
              <a:t> ≠ </a:t>
            </a:r>
            <a:r>
              <a:rPr lang="en-US" sz="2400" b="1" dirty="0">
                <a:solidFill>
                  <a:srgbClr val="FF0000"/>
                </a:solidFill>
                <a:latin typeface="Symbol" charset="2"/>
                <a:cs typeface="Symbol" charset="2"/>
              </a:rPr>
              <a:t>d </a:t>
            </a:r>
            <a:r>
              <a:rPr lang="en-US" sz="2400" b="1" dirty="0" smtClean="0">
                <a:solidFill>
                  <a:srgbClr val="FF0000"/>
                </a:solidFill>
                <a:latin typeface="Symbol" charset="2"/>
                <a:cs typeface="Symbol" charset="2"/>
              </a:rPr>
              <a:t>h</a:t>
            </a:r>
            <a:r>
              <a:rPr lang="en-US" sz="2400" b="1" baseline="30000" dirty="0" smtClean="0">
                <a:solidFill>
                  <a:srgbClr val="FF0000"/>
                </a:solidFill>
                <a:latin typeface="Symbol" charset="2"/>
                <a:cs typeface="Symbol" charset="2"/>
              </a:rPr>
              <a:t>’’ </a:t>
            </a:r>
            <a:r>
              <a:rPr lang="en-US" sz="2400" b="1" dirty="0" smtClean="0">
                <a:solidFill>
                  <a:srgbClr val="FF0000"/>
                </a:solidFill>
                <a:latin typeface="Symbol" charset="2"/>
                <a:cs typeface="Symbol" charset="2"/>
              </a:rPr>
              <a:t> ≠d h</a:t>
            </a:r>
            <a:r>
              <a:rPr lang="en-US" sz="2400" b="1" baseline="30000" dirty="0" smtClean="0">
                <a:solidFill>
                  <a:srgbClr val="FF0000"/>
                </a:solidFill>
                <a:latin typeface="Symbol" charset="2"/>
                <a:cs typeface="Symbol" charset="2"/>
              </a:rPr>
              <a:t>’’’  </a:t>
            </a:r>
            <a:r>
              <a:rPr lang="en-US" sz="2400" b="1" dirty="0" smtClean="0">
                <a:solidFill>
                  <a:srgbClr val="FF0000"/>
                </a:solidFill>
                <a:latin typeface="Symbol" charset="2"/>
                <a:cs typeface="Symbol" charset="2"/>
              </a:rPr>
              <a:t>≠ …….≠d </a:t>
            </a:r>
            <a:r>
              <a:rPr lang="en-US" sz="2400" b="1" dirty="0" err="1" smtClean="0">
                <a:solidFill>
                  <a:srgbClr val="FF0000"/>
                </a:solidFill>
                <a:latin typeface="Symbol" charset="2"/>
                <a:cs typeface="Symbol" charset="2"/>
              </a:rPr>
              <a:t>h</a:t>
            </a:r>
            <a:r>
              <a:rPr lang="en-US" sz="2400" b="1" baseline="30000" dirty="0" err="1" smtClean="0">
                <a:solidFill>
                  <a:srgbClr val="FF0000"/>
                </a:solidFill>
                <a:cs typeface="Symbol" charset="2"/>
              </a:rPr>
              <a:t>n</a:t>
            </a:r>
            <a:endParaRPr lang="en-US" sz="2400" dirty="0">
              <a:solidFill>
                <a:srgbClr val="FF0000"/>
              </a:solidFill>
            </a:endParaRPr>
          </a:p>
        </p:txBody>
      </p:sp>
      <p:cxnSp>
        <p:nvCxnSpPr>
          <p:cNvPr id="21" name="Straight Connector 20"/>
          <p:cNvCxnSpPr/>
          <p:nvPr/>
        </p:nvCxnSpPr>
        <p:spPr>
          <a:xfrm>
            <a:off x="5760000" y="2340000"/>
            <a:ext cx="0" cy="504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760000" y="2880000"/>
            <a:ext cx="0" cy="504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760000" y="3420000"/>
            <a:ext cx="0" cy="504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760000" y="3960000"/>
            <a:ext cx="0" cy="360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5760000" y="4356000"/>
            <a:ext cx="0" cy="360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5760000" y="4752000"/>
            <a:ext cx="0" cy="360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5760000" y="5148000"/>
            <a:ext cx="0" cy="36000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sp>
        <p:nvSpPr>
          <p:cNvPr id="3" name="Left Brace 2"/>
          <p:cNvSpPr/>
          <p:nvPr/>
        </p:nvSpPr>
        <p:spPr>
          <a:xfrm>
            <a:off x="5114551" y="3960000"/>
            <a:ext cx="429557" cy="1548000"/>
          </a:xfrm>
          <a:prstGeom prst="leftBrace">
            <a:avLst/>
          </a:prstGeom>
          <a:ln w="57150" cmpd="sng">
            <a:solidFill>
              <a:srgbClr val="66006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 name="Right Brace 3"/>
          <p:cNvSpPr/>
          <p:nvPr/>
        </p:nvSpPr>
        <p:spPr>
          <a:xfrm>
            <a:off x="6140941" y="1800000"/>
            <a:ext cx="251881" cy="2124000"/>
          </a:xfrm>
          <a:prstGeom prst="rightBrace">
            <a:avLst/>
          </a:prstGeom>
          <a:ln w="57150" cmpd="sng">
            <a:solidFill>
              <a:srgbClr val="66006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 name="TextBox 4"/>
          <p:cNvSpPr txBox="1"/>
          <p:nvPr/>
        </p:nvSpPr>
        <p:spPr>
          <a:xfrm>
            <a:off x="3539803" y="4135334"/>
            <a:ext cx="1685077" cy="369332"/>
          </a:xfrm>
          <a:prstGeom prst="rect">
            <a:avLst/>
          </a:prstGeom>
          <a:noFill/>
        </p:spPr>
        <p:txBody>
          <a:bodyPr wrap="none" rtlCol="0">
            <a:spAutoFit/>
          </a:bodyPr>
          <a:lstStyle/>
          <a:p>
            <a:r>
              <a:rPr lang="en-US" b="1" dirty="0" smtClean="0"/>
              <a:t>Module 1 and 2</a:t>
            </a:r>
            <a:endParaRPr lang="en-US" b="1" dirty="0"/>
          </a:p>
        </p:txBody>
      </p:sp>
      <p:sp>
        <p:nvSpPr>
          <p:cNvPr id="37" name="TextBox 36"/>
          <p:cNvSpPr txBox="1"/>
          <p:nvPr/>
        </p:nvSpPr>
        <p:spPr>
          <a:xfrm>
            <a:off x="6392822" y="2370892"/>
            <a:ext cx="1683386" cy="369332"/>
          </a:xfrm>
          <a:prstGeom prst="rect">
            <a:avLst/>
          </a:prstGeom>
          <a:noFill/>
        </p:spPr>
        <p:txBody>
          <a:bodyPr wrap="none" rtlCol="0">
            <a:spAutoFit/>
          </a:bodyPr>
          <a:lstStyle/>
          <a:p>
            <a:r>
              <a:rPr lang="en-US" b="1" dirty="0" smtClean="0"/>
              <a:t>Module 3 and 4</a:t>
            </a:r>
            <a:endParaRPr lang="en-US" b="1" dirty="0"/>
          </a:p>
        </p:txBody>
      </p:sp>
      <p:cxnSp>
        <p:nvCxnSpPr>
          <p:cNvPr id="39" name="Straight Connector 38"/>
          <p:cNvCxnSpPr/>
          <p:nvPr/>
        </p:nvCxnSpPr>
        <p:spPr>
          <a:xfrm flipV="1">
            <a:off x="457200" y="4547479"/>
            <a:ext cx="7235734" cy="2004706"/>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457200" y="4135334"/>
            <a:ext cx="6969895" cy="2416852"/>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457200" y="1652299"/>
            <a:ext cx="6161576" cy="4899887"/>
          </a:xfrm>
          <a:prstGeom prst="line">
            <a:avLst/>
          </a:prstGeom>
          <a:ln w="19050" cmpd="sng">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195412" y="6116097"/>
            <a:ext cx="478617" cy="406265"/>
          </a:xfrm>
          <a:prstGeom prst="rect">
            <a:avLst/>
          </a:prstGeom>
          <a:noFill/>
        </p:spPr>
        <p:txBody>
          <a:bodyPr wrap="none" rtlCol="0">
            <a:spAutoFit/>
          </a:bodyPr>
          <a:lstStyle/>
          <a:p>
            <a:r>
              <a:rPr lang="en-US" dirty="0" smtClean="0"/>
              <a:t>I.P.</a:t>
            </a:r>
            <a:endParaRPr lang="en-US" dirty="0"/>
          </a:p>
        </p:txBody>
      </p:sp>
      <p:sp>
        <p:nvSpPr>
          <p:cNvPr id="6" name="Date Placeholder 5"/>
          <p:cNvSpPr>
            <a:spLocks noGrp="1"/>
          </p:cNvSpPr>
          <p:nvPr>
            <p:ph type="dt" sz="half" idx="10"/>
          </p:nvPr>
        </p:nvSpPr>
        <p:spPr/>
        <p:txBody>
          <a:bodyPr/>
          <a:lstStyle/>
          <a:p>
            <a:r>
              <a:rPr lang="en-US" smtClean="0"/>
              <a:t>2 / Aug / 2016</a:t>
            </a:r>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71</a:t>
            </a:fld>
            <a:endParaRPr lang="en-US"/>
          </a:p>
        </p:txBody>
      </p:sp>
    </p:spTree>
    <p:extLst>
      <p:ext uri="{BB962C8B-B14F-4D97-AF65-F5344CB8AC3E}">
        <p14:creationId xmlns:p14="http://schemas.microsoft.com/office/powerpoint/2010/main" val="309816691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Readout Board internal view</a:t>
            </a:r>
            <a:endParaRPr lang="en-US" sz="3200" dirty="0"/>
          </a:p>
        </p:txBody>
      </p:sp>
      <p:sp>
        <p:nvSpPr>
          <p:cNvPr id="5" name="TextBox 4"/>
          <p:cNvSpPr txBox="1"/>
          <p:nvPr/>
        </p:nvSpPr>
        <p:spPr>
          <a:xfrm>
            <a:off x="457200" y="1232972"/>
            <a:ext cx="1410850" cy="369332"/>
          </a:xfrm>
          <a:prstGeom prst="rect">
            <a:avLst/>
          </a:prstGeom>
          <a:noFill/>
          <a:ln>
            <a:solidFill>
              <a:srgbClr val="FF0000"/>
            </a:solidFill>
          </a:ln>
        </p:spPr>
        <p:txBody>
          <a:bodyPr wrap="none" rtlCol="0">
            <a:spAutoFit/>
          </a:bodyPr>
          <a:lstStyle/>
          <a:p>
            <a:r>
              <a:rPr lang="en-US" dirty="0" smtClean="0"/>
              <a:t>Internal view</a:t>
            </a:r>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462" y="1602304"/>
            <a:ext cx="6799610" cy="2900213"/>
          </a:xfrm>
          <a:prstGeom prst="rect">
            <a:avLst/>
          </a:prstGeom>
        </p:spPr>
      </p:pic>
      <p:pic>
        <p:nvPicPr>
          <p:cNvPr id="8" name="Picture 7" descr="Screen Shot 2016-11-14 at 8.01.11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49822" y="4066699"/>
            <a:ext cx="2730500" cy="2616200"/>
          </a:xfrm>
          <a:prstGeom prst="rect">
            <a:avLst/>
          </a:prstGeom>
        </p:spPr>
      </p:pic>
      <p:cxnSp>
        <p:nvCxnSpPr>
          <p:cNvPr id="10" name="Straight Connector 9"/>
          <p:cNvCxnSpPr/>
          <p:nvPr/>
        </p:nvCxnSpPr>
        <p:spPr>
          <a:xfrm>
            <a:off x="3399733" y="3142782"/>
            <a:ext cx="2150089" cy="354011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4766" y="3040161"/>
            <a:ext cx="4422434" cy="1026538"/>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6055357" y="5361971"/>
            <a:ext cx="1513844"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6324771" y="4992639"/>
            <a:ext cx="839630" cy="369332"/>
          </a:xfrm>
          <a:prstGeom prst="rect">
            <a:avLst/>
          </a:prstGeom>
          <a:noFill/>
        </p:spPr>
        <p:txBody>
          <a:bodyPr wrap="none" rtlCol="0">
            <a:spAutoFit/>
          </a:bodyPr>
          <a:lstStyle/>
          <a:p>
            <a:r>
              <a:rPr lang="en-US" dirty="0" smtClean="0"/>
              <a:t>10 mm</a:t>
            </a:r>
            <a:endParaRPr lang="en-US" dirty="0"/>
          </a:p>
        </p:txBody>
      </p:sp>
      <p:sp>
        <p:nvSpPr>
          <p:cNvPr id="18" name="TextBox 17"/>
          <p:cNvSpPr txBox="1"/>
          <p:nvPr/>
        </p:nvSpPr>
        <p:spPr>
          <a:xfrm>
            <a:off x="2151246" y="6047173"/>
            <a:ext cx="3007040" cy="523220"/>
          </a:xfrm>
          <a:prstGeom prst="rect">
            <a:avLst/>
          </a:prstGeom>
          <a:noFill/>
          <a:ln>
            <a:solidFill>
              <a:srgbClr val="FF0000"/>
            </a:solidFill>
          </a:ln>
        </p:spPr>
        <p:txBody>
          <a:bodyPr wrap="square" rtlCol="0">
            <a:spAutoFit/>
          </a:bodyPr>
          <a:lstStyle/>
          <a:p>
            <a:r>
              <a:rPr lang="en-US" sz="1400" dirty="0" smtClean="0"/>
              <a:t>0.2 mm strips separation both in phi and eta (0.2 phi 0.5 eta in GE1/1)</a:t>
            </a:r>
            <a:endParaRPr lang="en-US" sz="1400" dirty="0"/>
          </a:p>
        </p:txBody>
      </p:sp>
      <p:cxnSp>
        <p:nvCxnSpPr>
          <p:cNvPr id="22" name="Straight Arrow Connector 21"/>
          <p:cNvCxnSpPr>
            <a:stCxn id="18" idx="3"/>
          </p:cNvCxnSpPr>
          <p:nvPr/>
        </p:nvCxnSpPr>
        <p:spPr>
          <a:xfrm flipV="1">
            <a:off x="5158286" y="5490248"/>
            <a:ext cx="391536" cy="81853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18" idx="3"/>
          </p:cNvCxnSpPr>
          <p:nvPr/>
        </p:nvCxnSpPr>
        <p:spPr>
          <a:xfrm>
            <a:off x="5158286" y="6308783"/>
            <a:ext cx="944127" cy="1103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76084" y="4954200"/>
            <a:ext cx="2783932" cy="523220"/>
          </a:xfrm>
          <a:prstGeom prst="rect">
            <a:avLst/>
          </a:prstGeom>
          <a:noFill/>
          <a:ln>
            <a:solidFill>
              <a:srgbClr val="FF0000"/>
            </a:solidFill>
          </a:ln>
        </p:spPr>
        <p:txBody>
          <a:bodyPr wrap="square" rtlCol="0">
            <a:spAutoFit/>
          </a:bodyPr>
          <a:lstStyle/>
          <a:p>
            <a:r>
              <a:rPr lang="en-US" sz="1400" dirty="0" smtClean="0"/>
              <a:t>17 mm, the distance between the edge of the PCB and the first strip</a:t>
            </a:r>
            <a:endParaRPr lang="en-US" sz="1400" dirty="0"/>
          </a:p>
        </p:txBody>
      </p:sp>
      <p:cxnSp>
        <p:nvCxnSpPr>
          <p:cNvPr id="34" name="Straight Arrow Connector 33"/>
          <p:cNvCxnSpPr>
            <a:stCxn id="33" idx="0"/>
          </p:cNvCxnSpPr>
          <p:nvPr/>
        </p:nvCxnSpPr>
        <p:spPr>
          <a:xfrm flipV="1">
            <a:off x="1868050" y="4520680"/>
            <a:ext cx="195768" cy="43352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 name="Date Placeholder 2"/>
          <p:cNvSpPr>
            <a:spLocks noGrp="1"/>
          </p:cNvSpPr>
          <p:nvPr>
            <p:ph type="dt" sz="half" idx="10"/>
          </p:nvPr>
        </p:nvSpPr>
        <p:spPr/>
        <p:txBody>
          <a:bodyPr/>
          <a:lstStyle/>
          <a:p>
            <a:r>
              <a:rPr lang="en-US" smtClean="0"/>
              <a:t>11/15/16</a:t>
            </a:r>
            <a:endParaRPr lang="en-US"/>
          </a:p>
        </p:txBody>
      </p:sp>
      <p:sp>
        <p:nvSpPr>
          <p:cNvPr id="4" name="Footer Placeholder 3"/>
          <p:cNvSpPr>
            <a:spLocks noGrp="1"/>
          </p:cNvSpPr>
          <p:nvPr>
            <p:ph type="ftr" sz="quarter" idx="11"/>
          </p:nvPr>
        </p:nvSpPr>
        <p:spPr/>
        <p:txBody>
          <a:bodyPr/>
          <a:lstStyle/>
          <a:p>
            <a:r>
              <a:rPr lang="en-US" smtClean="0"/>
              <a:t>R&amp;D Phase 2 meeting</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72</a:t>
            </a:fld>
            <a:endParaRPr lang="en-US"/>
          </a:p>
        </p:txBody>
      </p:sp>
      <p:sp>
        <p:nvSpPr>
          <p:cNvPr id="19" name="TextBox 18"/>
          <p:cNvSpPr txBox="1"/>
          <p:nvPr/>
        </p:nvSpPr>
        <p:spPr>
          <a:xfrm>
            <a:off x="5400940" y="869945"/>
            <a:ext cx="2783932" cy="523220"/>
          </a:xfrm>
          <a:prstGeom prst="rect">
            <a:avLst/>
          </a:prstGeom>
          <a:noFill/>
          <a:ln>
            <a:solidFill>
              <a:srgbClr val="FF0000"/>
            </a:solidFill>
          </a:ln>
        </p:spPr>
        <p:txBody>
          <a:bodyPr wrap="square" rtlCol="0">
            <a:spAutoFit/>
          </a:bodyPr>
          <a:lstStyle/>
          <a:p>
            <a:r>
              <a:rPr lang="en-US" sz="1400" dirty="0" smtClean="0"/>
              <a:t>19 mm, the distance between the edge of the PCB and the first strip</a:t>
            </a:r>
            <a:endParaRPr lang="en-US" sz="1400" dirty="0"/>
          </a:p>
        </p:txBody>
      </p:sp>
      <p:cxnSp>
        <p:nvCxnSpPr>
          <p:cNvPr id="12" name="Straight Arrow Connector 11"/>
          <p:cNvCxnSpPr>
            <a:stCxn id="19" idx="2"/>
          </p:cNvCxnSpPr>
          <p:nvPr/>
        </p:nvCxnSpPr>
        <p:spPr>
          <a:xfrm flipH="1">
            <a:off x="457200" y="1393165"/>
            <a:ext cx="6335706" cy="115954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6658346" y="1417638"/>
            <a:ext cx="134560" cy="81437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9" idx="2"/>
          </p:cNvCxnSpPr>
          <p:nvPr/>
        </p:nvCxnSpPr>
        <p:spPr>
          <a:xfrm flipH="1">
            <a:off x="6324771" y="1393165"/>
            <a:ext cx="468135" cy="33857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1302117"/>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2. 1+foils (light blue=active area).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994" y="2667730"/>
            <a:ext cx="4397773" cy="3051516"/>
          </a:xfrm>
          <a:prstGeom prst="rect">
            <a:avLst/>
          </a:prstGeom>
        </p:spPr>
      </p:pic>
      <p:sp>
        <p:nvSpPr>
          <p:cNvPr id="37" name="Title 1"/>
          <p:cNvSpPr txBox="1">
            <a:spLocks/>
          </p:cNvSpPr>
          <p:nvPr/>
        </p:nvSpPr>
        <p:spPr>
          <a:xfrm>
            <a:off x="335288" y="38100"/>
            <a:ext cx="76200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sz="3000" dirty="0" smtClean="0"/>
              <a:t>HV schema for GE2/1 : Option A    </a:t>
            </a:r>
          </a:p>
          <a:p>
            <a:r>
              <a:rPr lang="en-US" sz="3000" dirty="0" smtClean="0"/>
              <a:t>28 </a:t>
            </a:r>
            <a:r>
              <a:rPr lang="en-US" sz="3000" dirty="0" err="1" smtClean="0"/>
              <a:t>ch.</a:t>
            </a:r>
            <a:r>
              <a:rPr lang="en-US" sz="3000" dirty="0" smtClean="0"/>
              <a:t> per chamber (56 </a:t>
            </a:r>
            <a:r>
              <a:rPr lang="en-US" sz="3000" dirty="0" err="1" smtClean="0"/>
              <a:t>ch.</a:t>
            </a:r>
            <a:r>
              <a:rPr lang="en-US" sz="3000" dirty="0" smtClean="0"/>
              <a:t> Per super-chamber)</a:t>
            </a:r>
            <a:endParaRPr lang="en-US" sz="3000" dirty="0"/>
          </a:p>
        </p:txBody>
      </p:sp>
      <p:sp>
        <p:nvSpPr>
          <p:cNvPr id="4" name="Date Placeholder 3"/>
          <p:cNvSpPr>
            <a:spLocks noGrp="1"/>
          </p:cNvSpPr>
          <p:nvPr>
            <p:ph type="dt" sz="half" idx="10"/>
          </p:nvPr>
        </p:nvSpPr>
        <p:spPr/>
        <p:txBody>
          <a:bodyPr/>
          <a:lstStyle/>
          <a:p>
            <a:r>
              <a:rPr lang="en-US" smtClean="0"/>
              <a:t>14  Sept 2016</a:t>
            </a:r>
            <a:endParaRPr lang="en-US"/>
          </a:p>
        </p:txBody>
      </p:sp>
      <p:sp>
        <p:nvSpPr>
          <p:cNvPr id="2" name="Footer Placeholder 1"/>
          <p:cNvSpPr>
            <a:spLocks noGrp="1"/>
          </p:cNvSpPr>
          <p:nvPr>
            <p:ph type="ftr" sz="quarter" idx="11"/>
          </p:nvPr>
        </p:nvSpPr>
        <p:spPr/>
        <p:txBody>
          <a:bodyPr/>
          <a:lstStyle/>
          <a:p>
            <a:r>
              <a:rPr lang="en-US" smtClean="0"/>
              <a:t>GEM General Meeting</a:t>
            </a:r>
            <a:endParaRPr lang="en-US"/>
          </a:p>
        </p:txBody>
      </p:sp>
      <p:cxnSp>
        <p:nvCxnSpPr>
          <p:cNvPr id="12" name="Straight Connector 11"/>
          <p:cNvCxnSpPr/>
          <p:nvPr/>
        </p:nvCxnSpPr>
        <p:spPr>
          <a:xfrm>
            <a:off x="1973773" y="1578874"/>
            <a:ext cx="0" cy="578342"/>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73773" y="1578874"/>
            <a:ext cx="3396725" cy="0"/>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685122" y="3261224"/>
            <a:ext cx="447120" cy="578342"/>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85122" y="1346356"/>
            <a:ext cx="0" cy="1914868"/>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685122" y="1346356"/>
            <a:ext cx="4685376" cy="0"/>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3124200" y="4069666"/>
            <a:ext cx="895839" cy="552618"/>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4020039" y="2157216"/>
            <a:ext cx="0" cy="1914868"/>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2125568" y="6159887"/>
            <a:ext cx="0" cy="388298"/>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flipV="1">
            <a:off x="2126173" y="6548185"/>
            <a:ext cx="2081482" cy="17730"/>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a:off x="4234247" y="2371422"/>
            <a:ext cx="0" cy="4194493"/>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4020039" y="2157216"/>
            <a:ext cx="1350459" cy="0"/>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4234247" y="2371422"/>
            <a:ext cx="1136251" cy="0"/>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5370498" y="1181100"/>
            <a:ext cx="244809" cy="5783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Rectangle 79"/>
          <p:cNvSpPr/>
          <p:nvPr/>
        </p:nvSpPr>
        <p:spPr>
          <a:xfrm>
            <a:off x="5370498" y="1994601"/>
            <a:ext cx="244809" cy="5783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4498366" y="3261224"/>
            <a:ext cx="4645634" cy="2369880"/>
          </a:xfrm>
          <a:prstGeom prst="rect">
            <a:avLst/>
          </a:prstGeom>
          <a:noFill/>
        </p:spPr>
        <p:txBody>
          <a:bodyPr wrap="square" rtlCol="0">
            <a:spAutoFit/>
          </a:bodyPr>
          <a:lstStyle/>
          <a:p>
            <a:r>
              <a:rPr lang="en-US" dirty="0" smtClean="0"/>
              <a:t>Two HV Module, GE1/1 model, (multichannel system), to power one GE2/1 chamber.</a:t>
            </a:r>
          </a:p>
          <a:p>
            <a:endParaRPr lang="en-US" dirty="0"/>
          </a:p>
          <a:p>
            <a:r>
              <a:rPr lang="en-US" dirty="0" smtClean="0"/>
              <a:t>Four HV Module  for a super chamber</a:t>
            </a:r>
          </a:p>
          <a:p>
            <a:endParaRPr lang="en-US" dirty="0" smtClean="0"/>
          </a:p>
          <a:p>
            <a:r>
              <a:rPr lang="en-US" sz="2000" b="1" dirty="0" smtClean="0"/>
              <a:t>72 HV Modules (x 7 channel) per </a:t>
            </a:r>
            <a:r>
              <a:rPr lang="en-US" sz="2000" b="1" dirty="0" err="1" smtClean="0"/>
              <a:t>EndCap</a:t>
            </a:r>
            <a:r>
              <a:rPr lang="en-US" sz="2000" b="1" dirty="0" smtClean="0"/>
              <a:t> </a:t>
            </a:r>
          </a:p>
          <a:p>
            <a:r>
              <a:rPr lang="en-US" sz="2000" b="1" dirty="0" smtClean="0"/>
              <a:t>144 HV Modules in total</a:t>
            </a:r>
            <a:endParaRPr lang="en-US" sz="2000" b="1" dirty="0"/>
          </a:p>
          <a:p>
            <a:endParaRPr lang="en-US" dirty="0"/>
          </a:p>
        </p:txBody>
      </p:sp>
    </p:spTree>
    <p:extLst>
      <p:ext uri="{BB962C8B-B14F-4D97-AF65-F5344CB8AC3E}">
        <p14:creationId xmlns:p14="http://schemas.microsoft.com/office/powerpoint/2010/main" val="515080881"/>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2. 1+foils (light blue=active area).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994" y="2667730"/>
            <a:ext cx="4397773" cy="3051516"/>
          </a:xfrm>
          <a:prstGeom prst="rect">
            <a:avLst/>
          </a:prstGeom>
        </p:spPr>
      </p:pic>
      <p:sp>
        <p:nvSpPr>
          <p:cNvPr id="37" name="Title 1"/>
          <p:cNvSpPr txBox="1">
            <a:spLocks/>
          </p:cNvSpPr>
          <p:nvPr/>
        </p:nvSpPr>
        <p:spPr>
          <a:xfrm>
            <a:off x="335288" y="38100"/>
            <a:ext cx="76200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sz="3000" dirty="0" smtClean="0"/>
              <a:t>HV schema for GE2/1 : Option A    </a:t>
            </a:r>
          </a:p>
          <a:p>
            <a:r>
              <a:rPr lang="en-US" sz="3000" dirty="0" smtClean="0"/>
              <a:t>14 </a:t>
            </a:r>
            <a:r>
              <a:rPr lang="en-US" sz="3000" dirty="0" err="1" smtClean="0"/>
              <a:t>ch.</a:t>
            </a:r>
            <a:r>
              <a:rPr lang="en-US" sz="3000" dirty="0" smtClean="0"/>
              <a:t> per chamber (24 </a:t>
            </a:r>
            <a:r>
              <a:rPr lang="en-US" sz="3000" dirty="0" err="1" smtClean="0"/>
              <a:t>ch.</a:t>
            </a:r>
            <a:r>
              <a:rPr lang="en-US" sz="3000" dirty="0" smtClean="0"/>
              <a:t> Per super-chamber)</a:t>
            </a:r>
            <a:endParaRPr lang="en-US" sz="3000" dirty="0"/>
          </a:p>
        </p:txBody>
      </p:sp>
      <p:sp>
        <p:nvSpPr>
          <p:cNvPr id="4" name="Date Placeholder 3"/>
          <p:cNvSpPr>
            <a:spLocks noGrp="1"/>
          </p:cNvSpPr>
          <p:nvPr>
            <p:ph type="dt" sz="half" idx="10"/>
          </p:nvPr>
        </p:nvSpPr>
        <p:spPr/>
        <p:txBody>
          <a:bodyPr/>
          <a:lstStyle/>
          <a:p>
            <a:r>
              <a:rPr lang="en-US" smtClean="0"/>
              <a:t>14  Sept 2016</a:t>
            </a:r>
            <a:endParaRPr lang="en-US"/>
          </a:p>
        </p:txBody>
      </p:sp>
      <p:sp>
        <p:nvSpPr>
          <p:cNvPr id="2" name="Footer Placeholder 1"/>
          <p:cNvSpPr>
            <a:spLocks noGrp="1"/>
          </p:cNvSpPr>
          <p:nvPr>
            <p:ph type="ftr" sz="quarter" idx="11"/>
          </p:nvPr>
        </p:nvSpPr>
        <p:spPr/>
        <p:txBody>
          <a:bodyPr/>
          <a:lstStyle/>
          <a:p>
            <a:r>
              <a:rPr lang="en-US" smtClean="0"/>
              <a:t>GEM General Meeting</a:t>
            </a:r>
            <a:endParaRPr lang="en-US"/>
          </a:p>
        </p:txBody>
      </p:sp>
      <p:cxnSp>
        <p:nvCxnSpPr>
          <p:cNvPr id="12" name="Straight Connector 11"/>
          <p:cNvCxnSpPr/>
          <p:nvPr/>
        </p:nvCxnSpPr>
        <p:spPr>
          <a:xfrm>
            <a:off x="2080880" y="1334082"/>
            <a:ext cx="0" cy="838433"/>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2038276" y="1318783"/>
            <a:ext cx="3396725" cy="0"/>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3124200" y="4069666"/>
            <a:ext cx="895839" cy="552618"/>
          </a:xfrm>
          <a:prstGeom prst="line">
            <a:avLst/>
          </a:prstGeom>
          <a:ln w="76200" cmpd="sng">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4020039" y="1560536"/>
            <a:ext cx="0" cy="2511548"/>
          </a:xfrm>
          <a:prstGeom prst="line">
            <a:avLst/>
          </a:prstGeom>
          <a:ln w="76200" cmpd="sng">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a:off x="2275775" y="1318783"/>
            <a:ext cx="0" cy="4635152"/>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685122" y="1560536"/>
            <a:ext cx="4685376" cy="0"/>
          </a:xfrm>
          <a:prstGeom prst="line">
            <a:avLst/>
          </a:prstGeom>
          <a:ln w="76200" cmpd="sng">
            <a:solidFill>
              <a:srgbClr val="008000"/>
            </a:solidFill>
          </a:ln>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5370498" y="1181100"/>
            <a:ext cx="244809" cy="5783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4437164" y="3261224"/>
            <a:ext cx="4299458" cy="2862323"/>
          </a:xfrm>
          <a:prstGeom prst="rect">
            <a:avLst/>
          </a:prstGeom>
          <a:noFill/>
        </p:spPr>
        <p:txBody>
          <a:bodyPr wrap="square" rtlCol="0">
            <a:spAutoFit/>
          </a:bodyPr>
          <a:lstStyle/>
          <a:p>
            <a:r>
              <a:rPr lang="en-US" dirty="0" smtClean="0"/>
              <a:t>One HV Module,   GE1/1 model (multichannel system), to power one GE2/1 chamber.</a:t>
            </a:r>
          </a:p>
          <a:p>
            <a:endParaRPr lang="en-US" dirty="0"/>
          </a:p>
          <a:p>
            <a:r>
              <a:rPr lang="en-US" dirty="0" smtClean="0"/>
              <a:t>Two modules will be necessary to power a super-chamber which will cover 20 Deg.</a:t>
            </a:r>
          </a:p>
          <a:p>
            <a:endParaRPr lang="en-US" dirty="0"/>
          </a:p>
          <a:p>
            <a:r>
              <a:rPr lang="en-US" b="1" dirty="0" smtClean="0"/>
              <a:t>36 HV Modules (x 7 channel) per </a:t>
            </a:r>
            <a:r>
              <a:rPr lang="en-US" b="1" dirty="0" err="1" smtClean="0"/>
              <a:t>EndCap</a:t>
            </a:r>
            <a:r>
              <a:rPr lang="en-US" b="1" dirty="0" smtClean="0"/>
              <a:t> </a:t>
            </a:r>
          </a:p>
          <a:p>
            <a:r>
              <a:rPr lang="en-US" b="1" dirty="0" smtClean="0"/>
              <a:t>72 HV Modules in total</a:t>
            </a:r>
          </a:p>
          <a:p>
            <a:endParaRPr lang="en-US" dirty="0"/>
          </a:p>
        </p:txBody>
      </p:sp>
      <p:cxnSp>
        <p:nvCxnSpPr>
          <p:cNvPr id="26" name="Straight Connector 25"/>
          <p:cNvCxnSpPr/>
          <p:nvPr/>
        </p:nvCxnSpPr>
        <p:spPr>
          <a:xfrm>
            <a:off x="729809" y="1558118"/>
            <a:ext cx="0" cy="2113762"/>
          </a:xfrm>
          <a:prstGeom prst="line">
            <a:avLst/>
          </a:prstGeom>
          <a:ln w="76200" cmpd="sng">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685122" y="3671880"/>
            <a:ext cx="493021" cy="198893"/>
          </a:xfrm>
          <a:prstGeom prst="line">
            <a:avLst/>
          </a:prstGeom>
          <a:ln w="76200" cmpd="sng">
            <a:solidFill>
              <a:srgbClr val="008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2172724"/>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Production </a:t>
            </a:r>
            <a:r>
              <a:rPr lang="en-US" dirty="0" smtClean="0"/>
              <a:t>organization </a:t>
            </a:r>
            <a:endParaRPr lang="en-US" dirty="0"/>
          </a:p>
        </p:txBody>
      </p:sp>
      <p:sp>
        <p:nvSpPr>
          <p:cNvPr id="4" name="Date Placeholder 3"/>
          <p:cNvSpPr>
            <a:spLocks noGrp="1"/>
          </p:cNvSpPr>
          <p:nvPr>
            <p:ph type="dt" sz="half" idx="10"/>
          </p:nvPr>
        </p:nvSpPr>
        <p:spPr/>
        <p:txBody>
          <a:bodyPr/>
          <a:lstStyle/>
          <a:p>
            <a:r>
              <a:rPr lang="en-US" smtClean="0"/>
              <a:t>28 / June / 2016</a:t>
            </a:r>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75</a:t>
            </a:fld>
            <a:endParaRPr lang="en-US"/>
          </a:p>
        </p:txBody>
      </p:sp>
      <p:sp>
        <p:nvSpPr>
          <p:cNvPr id="6" name="Rectangle 5"/>
          <p:cNvSpPr/>
          <p:nvPr/>
        </p:nvSpPr>
        <p:spPr>
          <a:xfrm>
            <a:off x="578556" y="1622778"/>
            <a:ext cx="2243666" cy="104422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PCB production site (probably one)</a:t>
            </a:r>
            <a:endParaRPr lang="en-US" dirty="0"/>
          </a:p>
        </p:txBody>
      </p:sp>
      <p:sp>
        <p:nvSpPr>
          <p:cNvPr id="7" name="Rounded Rectangle 6"/>
          <p:cNvSpPr/>
          <p:nvPr/>
        </p:nvSpPr>
        <p:spPr>
          <a:xfrm>
            <a:off x="719667" y="3083281"/>
            <a:ext cx="1989666" cy="832556"/>
          </a:xfrm>
          <a:prstGeom prst="roundRect">
            <a:avLst/>
          </a:prstGeom>
          <a:solidFill>
            <a:srgbClr val="D900F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Foils production site M1 / M2</a:t>
            </a:r>
          </a:p>
        </p:txBody>
      </p:sp>
      <p:sp>
        <p:nvSpPr>
          <p:cNvPr id="8" name="Rounded Rectangle 7"/>
          <p:cNvSpPr/>
          <p:nvPr/>
        </p:nvSpPr>
        <p:spPr>
          <a:xfrm>
            <a:off x="719667" y="4435407"/>
            <a:ext cx="1989666" cy="832556"/>
          </a:xfrm>
          <a:prstGeom prst="roundRect">
            <a:avLst/>
          </a:prstGeom>
          <a:solidFill>
            <a:srgbClr val="D900F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Foils production site </a:t>
            </a:r>
            <a:r>
              <a:rPr lang="en-US" dirty="0" smtClean="0"/>
              <a:t>M3 </a:t>
            </a:r>
            <a:r>
              <a:rPr lang="en-US" dirty="0"/>
              <a:t>/ </a:t>
            </a:r>
            <a:r>
              <a:rPr lang="en-US" dirty="0" smtClean="0"/>
              <a:t>M4 (CERN)</a:t>
            </a:r>
            <a:endParaRPr lang="en-US" dirty="0"/>
          </a:p>
        </p:txBody>
      </p:sp>
      <p:sp>
        <p:nvSpPr>
          <p:cNvPr id="9" name="Hexagon 8"/>
          <p:cNvSpPr/>
          <p:nvPr/>
        </p:nvSpPr>
        <p:spPr>
          <a:xfrm>
            <a:off x="4148669" y="1806222"/>
            <a:ext cx="1154623" cy="762003"/>
          </a:xfrm>
          <a:prstGeom prst="hexagon">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Prod. Site M1</a:t>
            </a:r>
          </a:p>
        </p:txBody>
      </p:sp>
      <p:sp>
        <p:nvSpPr>
          <p:cNvPr id="13" name="Hexagon 12"/>
          <p:cNvSpPr/>
          <p:nvPr/>
        </p:nvSpPr>
        <p:spPr>
          <a:xfrm>
            <a:off x="4159962" y="2878667"/>
            <a:ext cx="1115108" cy="747889"/>
          </a:xfrm>
          <a:prstGeom prst="hexagon">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Prod. Site M2</a:t>
            </a:r>
            <a:endParaRPr lang="en-US" sz="1600" dirty="0"/>
          </a:p>
        </p:txBody>
      </p:sp>
      <p:sp>
        <p:nvSpPr>
          <p:cNvPr id="14" name="Hexagon 13"/>
          <p:cNvSpPr/>
          <p:nvPr/>
        </p:nvSpPr>
        <p:spPr>
          <a:xfrm>
            <a:off x="4188184" y="4076982"/>
            <a:ext cx="1115108" cy="747889"/>
          </a:xfrm>
          <a:prstGeom prst="hexagon">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Prod. Site M3</a:t>
            </a:r>
            <a:endParaRPr lang="en-US" sz="1600" dirty="0"/>
          </a:p>
        </p:txBody>
      </p:sp>
      <p:sp>
        <p:nvSpPr>
          <p:cNvPr id="15" name="Hexagon 14"/>
          <p:cNvSpPr/>
          <p:nvPr/>
        </p:nvSpPr>
        <p:spPr>
          <a:xfrm>
            <a:off x="4188183" y="5275015"/>
            <a:ext cx="1213865" cy="747889"/>
          </a:xfrm>
          <a:prstGeom prst="hexagon">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Prod. Site M4 (CERN)</a:t>
            </a:r>
            <a:endParaRPr lang="en-US" sz="1400" dirty="0"/>
          </a:p>
        </p:txBody>
      </p:sp>
      <p:cxnSp>
        <p:nvCxnSpPr>
          <p:cNvPr id="18" name="Straight Arrow Connector 17"/>
          <p:cNvCxnSpPr/>
          <p:nvPr/>
        </p:nvCxnSpPr>
        <p:spPr>
          <a:xfrm>
            <a:off x="2991556" y="1933222"/>
            <a:ext cx="1086555"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3534833" y="3158351"/>
            <a:ext cx="543278"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3309929" y="2247146"/>
            <a:ext cx="768182" cy="3594"/>
          </a:xfrm>
          <a:prstGeom prst="straightConnector1">
            <a:avLst/>
          </a:prstGeom>
          <a:ln w="38100" cmpd="sng">
            <a:solidFill>
              <a:srgbClr val="D900F3"/>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3309929" y="3284041"/>
            <a:ext cx="762794" cy="1"/>
          </a:xfrm>
          <a:prstGeom prst="straightConnector1">
            <a:avLst/>
          </a:prstGeom>
          <a:ln w="38100" cmpd="sng">
            <a:solidFill>
              <a:srgbClr val="D900F3"/>
            </a:solidFill>
            <a:tailEnd type="arrow"/>
          </a:ln>
        </p:spPr>
        <p:style>
          <a:lnRef idx="2">
            <a:schemeClr val="accent1"/>
          </a:lnRef>
          <a:fillRef idx="0">
            <a:schemeClr val="accent1"/>
          </a:fillRef>
          <a:effectRef idx="1">
            <a:schemeClr val="accent1"/>
          </a:effectRef>
          <a:fontRef idx="minor">
            <a:schemeClr val="tx1"/>
          </a:fontRef>
        </p:style>
      </p:cxnSp>
      <p:sp>
        <p:nvSpPr>
          <p:cNvPr id="32" name="Oval 31"/>
          <p:cNvSpPr/>
          <p:nvPr/>
        </p:nvSpPr>
        <p:spPr>
          <a:xfrm>
            <a:off x="6251222" y="3245557"/>
            <a:ext cx="1825978" cy="1241775"/>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Integrationsite</a:t>
            </a:r>
            <a:r>
              <a:rPr lang="en-US" dirty="0" smtClean="0"/>
              <a:t> (904)</a:t>
            </a:r>
          </a:p>
          <a:p>
            <a:pPr algn="ctr"/>
            <a:r>
              <a:rPr lang="en-US" dirty="0" smtClean="0"/>
              <a:t>CERN</a:t>
            </a:r>
            <a:endParaRPr lang="en-US" dirty="0"/>
          </a:p>
        </p:txBody>
      </p:sp>
      <p:sp>
        <p:nvSpPr>
          <p:cNvPr id="33" name="Right Arrow 32"/>
          <p:cNvSpPr/>
          <p:nvPr/>
        </p:nvSpPr>
        <p:spPr>
          <a:xfrm rot="2623688">
            <a:off x="5228856" y="2703119"/>
            <a:ext cx="1391371" cy="179626"/>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ight Arrow 33"/>
          <p:cNvSpPr/>
          <p:nvPr/>
        </p:nvSpPr>
        <p:spPr>
          <a:xfrm rot="19221832">
            <a:off x="5299412" y="5126759"/>
            <a:ext cx="1391371" cy="179626"/>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ight Arrow 34"/>
          <p:cNvSpPr/>
          <p:nvPr/>
        </p:nvSpPr>
        <p:spPr>
          <a:xfrm rot="19914535">
            <a:off x="5283686" y="4383253"/>
            <a:ext cx="992440" cy="155660"/>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ight Arrow 35"/>
          <p:cNvSpPr/>
          <p:nvPr/>
        </p:nvSpPr>
        <p:spPr>
          <a:xfrm rot="1109440">
            <a:off x="5252365" y="3422794"/>
            <a:ext cx="992440" cy="155660"/>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Snip Single Corner Rectangle 44"/>
          <p:cNvSpPr/>
          <p:nvPr/>
        </p:nvSpPr>
        <p:spPr>
          <a:xfrm>
            <a:off x="846667" y="5648960"/>
            <a:ext cx="1862665" cy="757484"/>
          </a:xfrm>
          <a:prstGeom prst="snip1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t>Minor components procurements</a:t>
            </a:r>
          </a:p>
          <a:p>
            <a:pPr algn="ctr"/>
            <a:r>
              <a:rPr lang="en-US" sz="1400" b="1" dirty="0" smtClean="0"/>
              <a:t>(CERN)</a:t>
            </a:r>
            <a:endParaRPr lang="en-US" sz="1400" b="1" dirty="0"/>
          </a:p>
        </p:txBody>
      </p:sp>
      <p:cxnSp>
        <p:nvCxnSpPr>
          <p:cNvPr id="49" name="Straight Arrow Connector 48"/>
          <p:cNvCxnSpPr/>
          <p:nvPr/>
        </p:nvCxnSpPr>
        <p:spPr>
          <a:xfrm>
            <a:off x="3746122" y="3527778"/>
            <a:ext cx="306331" cy="0"/>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3746123" y="4577130"/>
            <a:ext cx="352257" cy="0"/>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3745356" y="5729523"/>
            <a:ext cx="345584" cy="1"/>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pic>
        <p:nvPicPr>
          <p:cNvPr id="59" name="Picture 5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73778" y="5552857"/>
            <a:ext cx="1532867" cy="1062229"/>
          </a:xfrm>
          <a:prstGeom prst="rect">
            <a:avLst/>
          </a:prstGeom>
          <a:ln w="38100" cmpd="sng">
            <a:solidFill>
              <a:srgbClr val="FB0C08"/>
            </a:solidFill>
          </a:ln>
        </p:spPr>
      </p:pic>
      <p:sp>
        <p:nvSpPr>
          <p:cNvPr id="62" name="Down Arrow 61"/>
          <p:cNvSpPr/>
          <p:nvPr/>
        </p:nvSpPr>
        <p:spPr>
          <a:xfrm>
            <a:off x="7055557" y="4703621"/>
            <a:ext cx="352777" cy="729157"/>
          </a:xfrm>
          <a:prstGeom prst="down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7591778" y="4853094"/>
            <a:ext cx="715085" cy="369332"/>
          </a:xfrm>
          <a:prstGeom prst="rect">
            <a:avLst/>
          </a:prstGeom>
          <a:noFill/>
        </p:spPr>
        <p:txBody>
          <a:bodyPr wrap="none" rtlCol="0">
            <a:spAutoFit/>
          </a:bodyPr>
          <a:lstStyle/>
          <a:p>
            <a:r>
              <a:rPr lang="en-US" b="1" dirty="0" smtClean="0"/>
              <a:t>To P5</a:t>
            </a:r>
            <a:endParaRPr lang="en-US" b="1" dirty="0"/>
          </a:p>
        </p:txBody>
      </p:sp>
      <p:sp>
        <p:nvSpPr>
          <p:cNvPr id="37" name="Rectangle 36"/>
          <p:cNvSpPr/>
          <p:nvPr/>
        </p:nvSpPr>
        <p:spPr>
          <a:xfrm>
            <a:off x="7413141" y="5834"/>
            <a:ext cx="1012755" cy="369332"/>
          </a:xfrm>
          <a:prstGeom prst="rect">
            <a:avLst/>
          </a:prstGeom>
          <a:solidFill>
            <a:srgbClr val="FF0000"/>
          </a:solidFill>
        </p:spPr>
        <p:txBody>
          <a:bodyPr wrap="none">
            <a:spAutoFit/>
          </a:bodyPr>
          <a:lstStyle/>
          <a:p>
            <a:r>
              <a:rPr lang="en-US" dirty="0">
                <a:solidFill>
                  <a:srgbClr val="FFFF00"/>
                </a:solidFill>
              </a:rPr>
              <a:t>C</a:t>
            </a:r>
            <a:r>
              <a:rPr lang="en-US" dirty="0" smtClean="0">
                <a:solidFill>
                  <a:srgbClr val="FFFF00"/>
                </a:solidFill>
              </a:rPr>
              <a:t>harge 8</a:t>
            </a:r>
            <a:endParaRPr lang="en-US" dirty="0">
              <a:solidFill>
                <a:srgbClr val="FFFF00"/>
              </a:solidFill>
            </a:endParaRPr>
          </a:p>
        </p:txBody>
      </p:sp>
      <p:grpSp>
        <p:nvGrpSpPr>
          <p:cNvPr id="38" name="Group 37"/>
          <p:cNvGrpSpPr/>
          <p:nvPr/>
        </p:nvGrpSpPr>
        <p:grpSpPr>
          <a:xfrm>
            <a:off x="6991049" y="468548"/>
            <a:ext cx="1315813" cy="2602539"/>
            <a:chOff x="4675978" y="1417639"/>
            <a:chExt cx="3401223" cy="4953576"/>
          </a:xfrm>
        </p:grpSpPr>
        <p:pic>
          <p:nvPicPr>
            <p:cNvPr id="39" name="Picture 38" descr="1. Drift+alu fram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3899802" y="2193815"/>
              <a:ext cx="4953576" cy="3401223"/>
            </a:xfrm>
            <a:prstGeom prst="rect">
              <a:avLst/>
            </a:prstGeom>
          </p:spPr>
        </p:pic>
        <p:sp>
          <p:nvSpPr>
            <p:cNvPr id="40" name="TextBox 39"/>
            <p:cNvSpPr txBox="1"/>
            <p:nvPr/>
          </p:nvSpPr>
          <p:spPr>
            <a:xfrm>
              <a:off x="5794062" y="5440223"/>
              <a:ext cx="1209673" cy="497939"/>
            </a:xfrm>
            <a:prstGeom prst="rect">
              <a:avLst/>
            </a:prstGeom>
            <a:noFill/>
          </p:spPr>
          <p:txBody>
            <a:bodyPr wrap="none" rtlCol="0">
              <a:spAutoFit/>
            </a:bodyPr>
            <a:lstStyle/>
            <a:p>
              <a:r>
                <a:rPr lang="en-US" sz="1100" b="1" dirty="0" smtClean="0">
                  <a:solidFill>
                    <a:srgbClr val="FFFF00"/>
                  </a:solidFill>
                </a:rPr>
                <a:t>M1</a:t>
              </a:r>
              <a:endParaRPr lang="en-US" sz="1100" b="1" dirty="0">
                <a:solidFill>
                  <a:srgbClr val="FFFF00"/>
                </a:solidFill>
              </a:endParaRPr>
            </a:p>
          </p:txBody>
        </p:sp>
        <p:sp>
          <p:nvSpPr>
            <p:cNvPr id="41" name="TextBox 40"/>
            <p:cNvSpPr txBox="1"/>
            <p:nvPr/>
          </p:nvSpPr>
          <p:spPr>
            <a:xfrm>
              <a:off x="5794062" y="4192885"/>
              <a:ext cx="1209673" cy="497939"/>
            </a:xfrm>
            <a:prstGeom prst="rect">
              <a:avLst/>
            </a:prstGeom>
            <a:noFill/>
          </p:spPr>
          <p:txBody>
            <a:bodyPr wrap="none" rtlCol="0">
              <a:spAutoFit/>
            </a:bodyPr>
            <a:lstStyle/>
            <a:p>
              <a:r>
                <a:rPr lang="en-US" sz="1100" b="1" dirty="0" smtClean="0">
                  <a:solidFill>
                    <a:srgbClr val="FFFF00"/>
                  </a:solidFill>
                </a:rPr>
                <a:t>M2</a:t>
              </a:r>
              <a:endParaRPr lang="en-US" sz="1100" b="1" dirty="0">
                <a:solidFill>
                  <a:srgbClr val="FFFF00"/>
                </a:solidFill>
              </a:endParaRPr>
            </a:p>
          </p:txBody>
        </p:sp>
        <p:sp>
          <p:nvSpPr>
            <p:cNvPr id="42" name="TextBox 41"/>
            <p:cNvSpPr txBox="1"/>
            <p:nvPr/>
          </p:nvSpPr>
          <p:spPr>
            <a:xfrm>
              <a:off x="5712710" y="3147573"/>
              <a:ext cx="1209673" cy="497939"/>
            </a:xfrm>
            <a:prstGeom prst="rect">
              <a:avLst/>
            </a:prstGeom>
            <a:noFill/>
          </p:spPr>
          <p:txBody>
            <a:bodyPr wrap="none" rtlCol="0">
              <a:spAutoFit/>
            </a:bodyPr>
            <a:lstStyle/>
            <a:p>
              <a:r>
                <a:rPr lang="en-US" sz="1100" b="1" dirty="0" smtClean="0">
                  <a:solidFill>
                    <a:srgbClr val="FFFF00"/>
                  </a:solidFill>
                </a:rPr>
                <a:t>M3</a:t>
              </a:r>
              <a:endParaRPr lang="en-US" sz="1100" b="1" dirty="0">
                <a:solidFill>
                  <a:srgbClr val="FFFF00"/>
                </a:solidFill>
              </a:endParaRPr>
            </a:p>
          </p:txBody>
        </p:sp>
        <p:sp>
          <p:nvSpPr>
            <p:cNvPr id="43" name="TextBox 42"/>
            <p:cNvSpPr txBox="1"/>
            <p:nvPr/>
          </p:nvSpPr>
          <p:spPr>
            <a:xfrm>
              <a:off x="5727141" y="1946934"/>
              <a:ext cx="1209673" cy="497939"/>
            </a:xfrm>
            <a:prstGeom prst="rect">
              <a:avLst/>
            </a:prstGeom>
            <a:noFill/>
          </p:spPr>
          <p:txBody>
            <a:bodyPr wrap="none" rtlCol="0">
              <a:spAutoFit/>
            </a:bodyPr>
            <a:lstStyle/>
            <a:p>
              <a:r>
                <a:rPr lang="en-US" sz="1100" b="1" dirty="0" smtClean="0">
                  <a:solidFill>
                    <a:srgbClr val="FFFF00"/>
                  </a:solidFill>
                </a:rPr>
                <a:t>M4</a:t>
              </a:r>
              <a:endParaRPr lang="en-US" sz="1100" b="1" dirty="0">
                <a:solidFill>
                  <a:srgbClr val="FFFF00"/>
                </a:solidFill>
              </a:endParaRPr>
            </a:p>
          </p:txBody>
        </p:sp>
      </p:grpSp>
      <p:cxnSp>
        <p:nvCxnSpPr>
          <p:cNvPr id="44" name="Straight Arrow Connector 43"/>
          <p:cNvCxnSpPr/>
          <p:nvPr/>
        </p:nvCxnSpPr>
        <p:spPr>
          <a:xfrm>
            <a:off x="3534833" y="4435407"/>
            <a:ext cx="543278"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a:off x="3534833" y="5528410"/>
            <a:ext cx="543278"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534833" y="1926623"/>
            <a:ext cx="0" cy="3601787"/>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822222" y="3527778"/>
            <a:ext cx="487707" cy="0"/>
          </a:xfrm>
          <a:prstGeom prst="line">
            <a:avLst/>
          </a:prstGeom>
          <a:ln w="38100" cmpd="sng">
            <a:solidFill>
              <a:srgbClr val="D900F3"/>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3309929" y="2247146"/>
            <a:ext cx="0" cy="1280632"/>
          </a:xfrm>
          <a:prstGeom prst="line">
            <a:avLst/>
          </a:prstGeom>
          <a:ln w="38100" cmpd="sng">
            <a:solidFill>
              <a:srgbClr val="D900F3"/>
            </a:solidFill>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3745356" y="2448720"/>
            <a:ext cx="306331" cy="0"/>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a:off x="3385875" y="4238120"/>
            <a:ext cx="768182" cy="3594"/>
          </a:xfrm>
          <a:prstGeom prst="straightConnector1">
            <a:avLst/>
          </a:prstGeom>
          <a:ln w="38100" cmpd="sng">
            <a:solidFill>
              <a:srgbClr val="D900F3"/>
            </a:solidFill>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3385875" y="5339155"/>
            <a:ext cx="762794" cy="1"/>
          </a:xfrm>
          <a:prstGeom prst="straightConnector1">
            <a:avLst/>
          </a:prstGeom>
          <a:ln w="38100" cmpd="sng">
            <a:solidFill>
              <a:srgbClr val="D900F3"/>
            </a:solidFill>
            <a:tailEnd type="arrow"/>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3385875" y="4212778"/>
            <a:ext cx="0" cy="1126378"/>
          </a:xfrm>
          <a:prstGeom prst="line">
            <a:avLst/>
          </a:prstGeom>
          <a:ln w="38100" cmpd="sng">
            <a:solidFill>
              <a:srgbClr val="D900F3"/>
            </a:solidFill>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2898168" y="4853094"/>
            <a:ext cx="487707" cy="0"/>
          </a:xfrm>
          <a:prstGeom prst="line">
            <a:avLst/>
          </a:prstGeom>
          <a:ln w="38100" cmpd="sng">
            <a:solidFill>
              <a:srgbClr val="D900F3"/>
            </a:solidFill>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H="1">
            <a:off x="3745356" y="2448720"/>
            <a:ext cx="766" cy="3772706"/>
          </a:xfrm>
          <a:prstGeom prst="line">
            <a:avLst/>
          </a:prstGeom>
          <a:ln w="38100" cmpd="sng">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H="1">
            <a:off x="2835051" y="6221426"/>
            <a:ext cx="910305" cy="0"/>
          </a:xfrm>
          <a:prstGeom prst="line">
            <a:avLst/>
          </a:prstGeom>
          <a:ln w="38100" cmpd="sng">
            <a:solidFill>
              <a:srgbClr val="FF66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8964827"/>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744" y="6272"/>
            <a:ext cx="7620000" cy="1143000"/>
          </a:xfrm>
        </p:spPr>
        <p:txBody>
          <a:bodyPr/>
          <a:lstStyle/>
          <a:p>
            <a:r>
              <a:rPr lang="en-US" dirty="0" smtClean="0"/>
              <a:t>Discharge probability (ME0) </a:t>
            </a:r>
            <a:endParaRPr lang="en-US" dirty="0"/>
          </a:p>
        </p:txBody>
      </p:sp>
      <p:sp>
        <p:nvSpPr>
          <p:cNvPr id="4" name="Date Placeholder 3"/>
          <p:cNvSpPr>
            <a:spLocks noGrp="1"/>
          </p:cNvSpPr>
          <p:nvPr>
            <p:ph type="dt" sz="half" idx="10"/>
          </p:nvPr>
        </p:nvSpPr>
        <p:spPr/>
        <p:txBody>
          <a:bodyPr/>
          <a:lstStyle/>
          <a:p>
            <a:r>
              <a:rPr lang="en-US" smtClean="0"/>
              <a:t>01/06/2016</a:t>
            </a:r>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76</a:t>
            </a:fld>
            <a:endParaRPr lang="en-US"/>
          </a:p>
        </p:txBody>
      </p:sp>
      <p:pic>
        <p:nvPicPr>
          <p:cNvPr id="6" name="Image 1" descr="DischargePictur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4744" y="4003498"/>
            <a:ext cx="3212997" cy="2713868"/>
          </a:xfrm>
          <a:prstGeom prst="rect">
            <a:avLst/>
          </a:prstGeom>
          <a:ln>
            <a:solidFill>
              <a:srgbClr val="000090"/>
            </a:solidFill>
          </a:ln>
        </p:spPr>
      </p:pic>
      <p:pic>
        <p:nvPicPr>
          <p:cNvPr id="7" name="Image 16" descr="Capture d’écran 2016-04-04 à 18.24.19.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39117" y="4019178"/>
            <a:ext cx="4819361" cy="2713868"/>
          </a:xfrm>
          <a:prstGeom prst="rect">
            <a:avLst/>
          </a:prstGeom>
          <a:ln>
            <a:solidFill>
              <a:srgbClr val="000090"/>
            </a:solidFill>
          </a:ln>
        </p:spPr>
      </p:pic>
      <p:sp>
        <p:nvSpPr>
          <p:cNvPr id="8" name="ZoneTexte 23"/>
          <p:cNvSpPr txBox="1"/>
          <p:nvPr/>
        </p:nvSpPr>
        <p:spPr>
          <a:xfrm>
            <a:off x="284744" y="982496"/>
            <a:ext cx="8073734" cy="3046988"/>
          </a:xfrm>
          <a:prstGeom prst="rect">
            <a:avLst/>
          </a:prstGeom>
          <a:solidFill>
            <a:schemeClr val="tx2">
              <a:lumMod val="20000"/>
              <a:lumOff val="80000"/>
            </a:schemeClr>
          </a:solidFill>
          <a:ln>
            <a:solidFill>
              <a:srgbClr val="000090"/>
            </a:solidFill>
          </a:ln>
        </p:spPr>
        <p:txBody>
          <a:bodyPr wrap="square" rtlCol="0">
            <a:spAutoFit/>
          </a:bodyPr>
          <a:lstStyle/>
          <a:p>
            <a:r>
              <a:rPr lang="en-GB" b="1" u="sng" dirty="0" smtClean="0">
                <a:solidFill>
                  <a:srgbClr val="000090"/>
                </a:solidFill>
              </a:rPr>
              <a:t>Consequences of discharging</a:t>
            </a:r>
            <a:r>
              <a:rPr lang="en-GB" b="1" dirty="0" smtClean="0">
                <a:solidFill>
                  <a:srgbClr val="000090"/>
                </a:solidFill>
              </a:rPr>
              <a:t>:  </a:t>
            </a:r>
          </a:p>
          <a:p>
            <a:pPr marL="285750" indent="-285750">
              <a:buFont typeface="Wingdings" charset="2"/>
              <a:buChar char="Ø"/>
            </a:pPr>
            <a:r>
              <a:rPr lang="en-GB" b="1" dirty="0" smtClean="0">
                <a:solidFill>
                  <a:srgbClr val="000090"/>
                </a:solidFill>
              </a:rPr>
              <a:t>Accumulation of </a:t>
            </a:r>
            <a:r>
              <a:rPr lang="en-GB" b="1" dirty="0" smtClean="0">
                <a:solidFill>
                  <a:srgbClr val="FF0000"/>
                </a:solidFill>
              </a:rPr>
              <a:t>450 </a:t>
            </a:r>
            <a:r>
              <a:rPr lang="en-GB" b="1" dirty="0" smtClean="0">
                <a:solidFill>
                  <a:srgbClr val="000090"/>
                </a:solidFill>
              </a:rPr>
              <a:t>discharges during the entire test, in few cm2</a:t>
            </a:r>
          </a:p>
          <a:p>
            <a:pPr marL="285750" indent="-285750">
              <a:buFont typeface="Wingdings" charset="2"/>
              <a:buChar char="Ø"/>
            </a:pPr>
            <a:r>
              <a:rPr lang="en-GB" b="1" dirty="0" smtClean="0">
                <a:solidFill>
                  <a:srgbClr val="000090"/>
                </a:solidFill>
              </a:rPr>
              <a:t>Thin deposition of </a:t>
            </a:r>
            <a:r>
              <a:rPr lang="en-GB" b="1" dirty="0" smtClean="0">
                <a:solidFill>
                  <a:schemeClr val="accent6">
                    <a:lumMod val="75000"/>
                  </a:schemeClr>
                </a:solidFill>
              </a:rPr>
              <a:t>copper oxide </a:t>
            </a:r>
            <a:r>
              <a:rPr lang="en-GB" b="1" dirty="0" smtClean="0">
                <a:solidFill>
                  <a:srgbClr val="000090"/>
                </a:solidFill>
              </a:rPr>
              <a:t>in the irradiated region (all GEM foils)</a:t>
            </a:r>
          </a:p>
          <a:p>
            <a:pPr marL="285750" indent="-285750">
              <a:buFont typeface="Wingdings" charset="2"/>
              <a:buChar char="Ø"/>
            </a:pPr>
            <a:r>
              <a:rPr lang="en-GB" b="1" dirty="0" smtClean="0">
                <a:solidFill>
                  <a:srgbClr val="000090"/>
                </a:solidFill>
              </a:rPr>
              <a:t>Superficial copper </a:t>
            </a:r>
            <a:r>
              <a:rPr lang="en-GB" b="1" dirty="0" smtClean="0">
                <a:solidFill>
                  <a:srgbClr val="660066"/>
                </a:solidFill>
              </a:rPr>
              <a:t>etching</a:t>
            </a:r>
            <a:r>
              <a:rPr lang="en-GB" b="1" dirty="0" smtClean="0">
                <a:solidFill>
                  <a:srgbClr val="000090"/>
                </a:solidFill>
              </a:rPr>
              <a:t> near the rim of the holes</a:t>
            </a:r>
            <a:endParaRPr lang="en-GB" b="1" dirty="0">
              <a:solidFill>
                <a:srgbClr val="000090"/>
              </a:solidFill>
            </a:endParaRPr>
          </a:p>
          <a:p>
            <a:pPr marL="285750" indent="-285750">
              <a:buFont typeface="Wingdings" charset="2"/>
              <a:buChar char="Ø"/>
            </a:pPr>
            <a:r>
              <a:rPr lang="en-GB" b="1" dirty="0" smtClean="0">
                <a:solidFill>
                  <a:srgbClr val="000090"/>
                </a:solidFill>
              </a:rPr>
              <a:t>These effects </a:t>
            </a:r>
            <a:r>
              <a:rPr lang="en-GB" b="1" dirty="0" smtClean="0">
                <a:solidFill>
                  <a:srgbClr val="008000"/>
                </a:solidFill>
              </a:rPr>
              <a:t>do not affect </a:t>
            </a:r>
            <a:r>
              <a:rPr lang="en-GB" b="1" dirty="0" smtClean="0">
                <a:solidFill>
                  <a:srgbClr val="000090"/>
                </a:solidFill>
              </a:rPr>
              <a:t>the operation of the detector (</a:t>
            </a:r>
            <a:r>
              <a:rPr lang="en-GB" b="1" dirty="0" smtClean="0">
                <a:solidFill>
                  <a:srgbClr val="0000FF"/>
                </a:solidFill>
              </a:rPr>
              <a:t>non-destructive </a:t>
            </a:r>
            <a:r>
              <a:rPr lang="en-GB" b="1" dirty="0" smtClean="0">
                <a:solidFill>
                  <a:srgbClr val="000090"/>
                </a:solidFill>
              </a:rPr>
              <a:t>discharges)</a:t>
            </a:r>
          </a:p>
          <a:p>
            <a:endParaRPr lang="en-GB" b="1" u="sng" dirty="0" smtClean="0">
              <a:solidFill>
                <a:srgbClr val="000090"/>
              </a:solidFill>
            </a:endParaRPr>
          </a:p>
          <a:p>
            <a:pPr marL="285750" indent="-285750">
              <a:buFont typeface="Wingdings" charset="2"/>
              <a:buChar char="Ø"/>
            </a:pPr>
            <a:r>
              <a:rPr lang="en-GB" b="1" u="sng" dirty="0" smtClean="0">
                <a:solidFill>
                  <a:srgbClr val="000090"/>
                </a:solidFill>
              </a:rPr>
              <a:t>Conclusions:</a:t>
            </a:r>
            <a:endParaRPr lang="en-GB" sz="1600" b="1" u="sng" dirty="0" smtClean="0">
              <a:solidFill>
                <a:srgbClr val="000090"/>
              </a:solidFill>
            </a:endParaRPr>
          </a:p>
          <a:p>
            <a:pPr marL="285750" indent="-285750">
              <a:buFont typeface="Courier New"/>
              <a:buChar char="o"/>
            </a:pPr>
            <a:r>
              <a:rPr lang="en-GB" sz="1600" b="1" dirty="0" smtClean="0">
                <a:solidFill>
                  <a:srgbClr val="008000"/>
                </a:solidFill>
              </a:rPr>
              <a:t>~ 7500 </a:t>
            </a:r>
            <a:r>
              <a:rPr lang="en-GB" sz="1600" b="1" dirty="0" smtClean="0">
                <a:solidFill>
                  <a:srgbClr val="000090"/>
                </a:solidFill>
              </a:rPr>
              <a:t>discharges expected in the </a:t>
            </a:r>
            <a:r>
              <a:rPr lang="en-GB" sz="1600" b="1" dirty="0" smtClean="0">
                <a:solidFill>
                  <a:srgbClr val="008000"/>
                </a:solidFill>
              </a:rPr>
              <a:t>whole chamber </a:t>
            </a:r>
            <a:r>
              <a:rPr lang="en-GB" sz="1600" b="1" dirty="0" smtClean="0">
                <a:solidFill>
                  <a:srgbClr val="000090"/>
                </a:solidFill>
              </a:rPr>
              <a:t>during the entire ME0  life of the detectors</a:t>
            </a:r>
          </a:p>
          <a:p>
            <a:pPr marL="285750" indent="-285750">
              <a:buFont typeface="Courier New"/>
              <a:buChar char="o"/>
            </a:pPr>
            <a:r>
              <a:rPr lang="en-GB" sz="1600" b="1" dirty="0" smtClean="0">
                <a:solidFill>
                  <a:srgbClr val="000090"/>
                </a:solidFill>
              </a:rPr>
              <a:t>expected </a:t>
            </a:r>
            <a:r>
              <a:rPr lang="en-GB" sz="1600" b="1" dirty="0" smtClean="0">
                <a:solidFill>
                  <a:srgbClr val="FF0000"/>
                </a:solidFill>
              </a:rPr>
              <a:t>safe operation </a:t>
            </a:r>
            <a:r>
              <a:rPr lang="en-GB" sz="1600" b="1" dirty="0" smtClean="0">
                <a:solidFill>
                  <a:srgbClr val="000090"/>
                </a:solidFill>
              </a:rPr>
              <a:t>at gas gains up to several 10</a:t>
            </a:r>
            <a:r>
              <a:rPr lang="en-GB" sz="1600" b="1" baseline="30000" dirty="0" smtClean="0">
                <a:solidFill>
                  <a:srgbClr val="000090"/>
                </a:solidFill>
              </a:rPr>
              <a:t>4</a:t>
            </a:r>
            <a:endParaRPr lang="en-GB" sz="1600" b="1" dirty="0" smtClean="0">
              <a:solidFill>
                <a:srgbClr val="000090"/>
              </a:solidFill>
            </a:endParaRPr>
          </a:p>
        </p:txBody>
      </p:sp>
    </p:spTree>
    <p:extLst>
      <p:ext uri="{BB962C8B-B14F-4D97-AF65-F5344CB8AC3E}">
        <p14:creationId xmlns:p14="http://schemas.microsoft.com/office/powerpoint/2010/main" val="3618375066"/>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P. Vitulo</a:t>
            </a:r>
            <a:endParaRPr lang="en-US" dirty="0"/>
          </a:p>
        </p:txBody>
      </p:sp>
      <p:sp>
        <p:nvSpPr>
          <p:cNvPr id="3" name="Slide Number Placeholder 2"/>
          <p:cNvSpPr>
            <a:spLocks noGrp="1"/>
          </p:cNvSpPr>
          <p:nvPr>
            <p:ph type="sldNum" sz="quarter" idx="12"/>
          </p:nvPr>
        </p:nvSpPr>
        <p:spPr/>
        <p:txBody>
          <a:bodyPr/>
          <a:lstStyle/>
          <a:p>
            <a:fld id="{902C478C-86A1-4616-8270-FA70F77F79CE}" type="slidenum">
              <a:rPr lang="en-US" smtClean="0"/>
              <a:t>77</a:t>
            </a:fld>
            <a:endParaRPr lang="en-US" dirty="0"/>
          </a:p>
        </p:txBody>
      </p:sp>
      <p:pic>
        <p:nvPicPr>
          <p:cNvPr id="4" name="Picture 3"/>
          <p:cNvPicPr>
            <a:picLocks noChangeAspect="1"/>
          </p:cNvPicPr>
          <p:nvPr/>
        </p:nvPicPr>
        <p:blipFill>
          <a:blip r:embed="rId2"/>
          <a:stretch>
            <a:fillRect/>
          </a:stretch>
        </p:blipFill>
        <p:spPr>
          <a:xfrm>
            <a:off x="0" y="3"/>
            <a:ext cx="6376726" cy="6317473"/>
          </a:xfrm>
          <a:prstGeom prst="rect">
            <a:avLst/>
          </a:prstGeom>
        </p:spPr>
      </p:pic>
      <p:cxnSp>
        <p:nvCxnSpPr>
          <p:cNvPr id="7" name="Straight Connector 6"/>
          <p:cNvCxnSpPr/>
          <p:nvPr/>
        </p:nvCxnSpPr>
        <p:spPr>
          <a:xfrm flipV="1">
            <a:off x="2164979" y="0"/>
            <a:ext cx="4079501" cy="3971764"/>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Straight Connector 7"/>
          <p:cNvCxnSpPr/>
          <p:nvPr/>
        </p:nvCxnSpPr>
        <p:spPr>
          <a:xfrm>
            <a:off x="1833683" y="4899138"/>
            <a:ext cx="4410797" cy="1914412"/>
          </a:xfrm>
          <a:prstGeom prst="line">
            <a:avLst/>
          </a:prstGeom>
        </p:spPr>
        <p:style>
          <a:lnRef idx="3">
            <a:schemeClr val="accent6"/>
          </a:lnRef>
          <a:fillRef idx="0">
            <a:schemeClr val="accent6"/>
          </a:fillRef>
          <a:effectRef idx="2">
            <a:schemeClr val="accent6"/>
          </a:effectRef>
          <a:fontRef idx="minor">
            <a:schemeClr val="tx1"/>
          </a:fontRef>
        </p:style>
      </p:cxnSp>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44479" y="-44450"/>
            <a:ext cx="2899522" cy="6858000"/>
          </a:xfrm>
          <a:prstGeom prst="rect">
            <a:avLst/>
          </a:prstGeom>
        </p:spPr>
      </p:pic>
    </p:spTree>
    <p:extLst>
      <p:ext uri="{BB962C8B-B14F-4D97-AF65-F5344CB8AC3E}">
        <p14:creationId xmlns:p14="http://schemas.microsoft.com/office/powerpoint/2010/main" val="3960527374"/>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P. Vitulo</a:t>
            </a:r>
            <a:endParaRPr lang="en-US" dirty="0"/>
          </a:p>
        </p:txBody>
      </p:sp>
      <p:sp>
        <p:nvSpPr>
          <p:cNvPr id="3" name="Slide Number Placeholder 2"/>
          <p:cNvSpPr>
            <a:spLocks noGrp="1"/>
          </p:cNvSpPr>
          <p:nvPr>
            <p:ph type="sldNum" sz="quarter" idx="12"/>
          </p:nvPr>
        </p:nvSpPr>
        <p:spPr/>
        <p:txBody>
          <a:bodyPr/>
          <a:lstStyle/>
          <a:p>
            <a:fld id="{902C478C-86A1-4616-8270-FA70F77F79CE}" type="slidenum">
              <a:rPr lang="en-US" smtClean="0"/>
              <a:t>78</a:t>
            </a:fld>
            <a:endParaRPr lang="en-US" dirty="0"/>
          </a:p>
        </p:txBody>
      </p:sp>
      <p:pic>
        <p:nvPicPr>
          <p:cNvPr id="4" name="Picture 3"/>
          <p:cNvPicPr>
            <a:picLocks noChangeAspect="1"/>
          </p:cNvPicPr>
          <p:nvPr/>
        </p:nvPicPr>
        <p:blipFill>
          <a:blip r:embed="rId2"/>
          <a:stretch>
            <a:fillRect/>
          </a:stretch>
        </p:blipFill>
        <p:spPr>
          <a:xfrm>
            <a:off x="1" y="3"/>
            <a:ext cx="5479388" cy="5428473"/>
          </a:xfrm>
          <a:prstGeom prst="rect">
            <a:avLst/>
          </a:prstGeom>
        </p:spPr>
      </p:pic>
      <p:cxnSp>
        <p:nvCxnSpPr>
          <p:cNvPr id="7" name="Straight Connector 6"/>
          <p:cNvCxnSpPr/>
          <p:nvPr/>
        </p:nvCxnSpPr>
        <p:spPr>
          <a:xfrm flipV="1">
            <a:off x="3002938" y="-85061"/>
            <a:ext cx="3134205" cy="3514061"/>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Straight Connector 7"/>
          <p:cNvCxnSpPr/>
          <p:nvPr/>
        </p:nvCxnSpPr>
        <p:spPr>
          <a:xfrm>
            <a:off x="3002939" y="4039467"/>
            <a:ext cx="3241541" cy="2635970"/>
          </a:xfrm>
          <a:prstGeom prst="line">
            <a:avLst/>
          </a:prstGeom>
        </p:spPr>
        <p:style>
          <a:lnRef idx="3">
            <a:schemeClr val="accent6"/>
          </a:lnRef>
          <a:fillRef idx="0">
            <a:schemeClr val="accent6"/>
          </a:fillRef>
          <a:effectRef idx="2">
            <a:schemeClr val="accent6"/>
          </a:effectRef>
          <a:fontRef idx="minor">
            <a:schemeClr val="tx1"/>
          </a:fontRef>
        </p:style>
      </p:cxn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44479" y="0"/>
            <a:ext cx="2899522" cy="6858000"/>
          </a:xfrm>
          <a:prstGeom prst="rect">
            <a:avLst/>
          </a:prstGeom>
        </p:spPr>
      </p:pic>
    </p:spTree>
    <p:extLst>
      <p:ext uri="{BB962C8B-B14F-4D97-AF65-F5344CB8AC3E}">
        <p14:creationId xmlns:p14="http://schemas.microsoft.com/office/powerpoint/2010/main" val="1235227624"/>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94657" y="3266284"/>
            <a:ext cx="1078499" cy="1077111"/>
          </a:xfrm>
          <a:prstGeom prst="rect">
            <a:avLst/>
          </a:prstGeom>
        </p:spPr>
      </p:pic>
      <p:pic>
        <p:nvPicPr>
          <p:cNvPr id="6" name="Immagin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3249" y="2586569"/>
            <a:ext cx="1850231" cy="1847850"/>
          </a:xfrm>
          <a:prstGeom prst="rect">
            <a:avLst/>
          </a:prstGeom>
        </p:spPr>
      </p:pic>
      <p:cxnSp>
        <p:nvCxnSpPr>
          <p:cNvPr id="16" name="Connettore 1 15"/>
          <p:cNvCxnSpPr/>
          <p:nvPr/>
        </p:nvCxnSpPr>
        <p:spPr>
          <a:xfrm flipH="1">
            <a:off x="2368485" y="3975975"/>
            <a:ext cx="1011025"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Rettangolo 8"/>
          <p:cNvSpPr/>
          <p:nvPr/>
        </p:nvSpPr>
        <p:spPr>
          <a:xfrm rot="5400000">
            <a:off x="5483092" y="2200230"/>
            <a:ext cx="1435493" cy="20398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8" name="Rettangolo 7"/>
          <p:cNvSpPr/>
          <p:nvPr/>
        </p:nvSpPr>
        <p:spPr>
          <a:xfrm rot="5400000">
            <a:off x="796142" y="2051540"/>
            <a:ext cx="1116000" cy="18187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pic>
        <p:nvPicPr>
          <p:cNvPr id="4" name="Immagin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08191" y="2567519"/>
            <a:ext cx="1835944" cy="1866900"/>
          </a:xfrm>
          <a:prstGeom prst="rect">
            <a:avLst/>
          </a:prstGeom>
        </p:spPr>
      </p:pic>
      <p:pic>
        <p:nvPicPr>
          <p:cNvPr id="5" name="Immagine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91330" y="2370422"/>
            <a:ext cx="379080" cy="2160000"/>
          </a:xfrm>
          <a:prstGeom prst="rect">
            <a:avLst/>
          </a:prstGeom>
        </p:spPr>
      </p:pic>
      <p:sp>
        <p:nvSpPr>
          <p:cNvPr id="7" name="Rettangolo 6"/>
          <p:cNvSpPr/>
          <p:nvPr/>
        </p:nvSpPr>
        <p:spPr>
          <a:xfrm>
            <a:off x="114300" y="1584475"/>
            <a:ext cx="8964386" cy="23948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solidFill>
                  <a:prstClr val="white"/>
                </a:solidFill>
              </a:rPr>
              <a:t>NETWORK</a:t>
            </a:r>
            <a:endParaRPr lang="it-IT" dirty="0">
              <a:solidFill>
                <a:prstClr val="white"/>
              </a:solidFill>
            </a:endParaRPr>
          </a:p>
        </p:txBody>
      </p:sp>
      <p:sp>
        <p:nvSpPr>
          <p:cNvPr id="10" name="CasellaDiTesto 9"/>
          <p:cNvSpPr txBox="1"/>
          <p:nvPr/>
        </p:nvSpPr>
        <p:spPr>
          <a:xfrm>
            <a:off x="6095475" y="4626426"/>
            <a:ext cx="2264111" cy="461665"/>
          </a:xfrm>
          <a:prstGeom prst="rect">
            <a:avLst/>
          </a:prstGeom>
          <a:noFill/>
        </p:spPr>
        <p:txBody>
          <a:bodyPr wrap="none" rtlCol="0">
            <a:spAutoFit/>
          </a:bodyPr>
          <a:lstStyle/>
          <a:p>
            <a:r>
              <a:rPr lang="it-IT" sz="2400" dirty="0" smtClean="0">
                <a:solidFill>
                  <a:prstClr val="black"/>
                </a:solidFill>
              </a:rPr>
              <a:t>SY 1527 + A1515</a:t>
            </a:r>
            <a:endParaRPr lang="it-IT" sz="2400" dirty="0">
              <a:solidFill>
                <a:prstClr val="black"/>
              </a:solidFill>
            </a:endParaRPr>
          </a:p>
        </p:txBody>
      </p:sp>
      <p:sp>
        <p:nvSpPr>
          <p:cNvPr id="11" name="Rettangolo arrotondato 10"/>
          <p:cNvSpPr/>
          <p:nvPr/>
        </p:nvSpPr>
        <p:spPr>
          <a:xfrm>
            <a:off x="176752" y="4620005"/>
            <a:ext cx="3202757" cy="20420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a:solidFill>
                  <a:prstClr val="white"/>
                </a:solidFill>
              </a:rPr>
              <a:t>A laptop </a:t>
            </a:r>
            <a:r>
              <a:rPr lang="it-IT" dirty="0" err="1" smtClean="0">
                <a:solidFill>
                  <a:prstClr val="white"/>
                </a:solidFill>
              </a:rPr>
              <a:t>has</a:t>
            </a:r>
            <a:r>
              <a:rPr lang="it-IT" dirty="0" smtClean="0">
                <a:solidFill>
                  <a:prstClr val="white"/>
                </a:solidFill>
              </a:rPr>
              <a:t> </a:t>
            </a:r>
            <a:r>
              <a:rPr lang="it-IT" dirty="0" err="1" smtClean="0">
                <a:solidFill>
                  <a:prstClr val="white"/>
                </a:solidFill>
              </a:rPr>
              <a:t>been</a:t>
            </a:r>
            <a:r>
              <a:rPr lang="it-IT" dirty="0" smtClean="0">
                <a:solidFill>
                  <a:prstClr val="white"/>
                </a:solidFill>
              </a:rPr>
              <a:t> </a:t>
            </a:r>
            <a:r>
              <a:rPr lang="it-IT" dirty="0" err="1" smtClean="0">
                <a:solidFill>
                  <a:prstClr val="white"/>
                </a:solidFill>
              </a:rPr>
              <a:t>configured</a:t>
            </a:r>
            <a:r>
              <a:rPr lang="it-IT" dirty="0" smtClean="0">
                <a:solidFill>
                  <a:prstClr val="white"/>
                </a:solidFill>
              </a:rPr>
              <a:t> under Linux OS to…</a:t>
            </a:r>
          </a:p>
          <a:p>
            <a:pPr marL="285750" indent="-285750">
              <a:buFont typeface="Arial" panose="020B0604020202020204" pitchFamily="34" charset="0"/>
              <a:buChar char="•"/>
            </a:pPr>
            <a:r>
              <a:rPr lang="it-IT" u="sng" dirty="0" smtClean="0">
                <a:solidFill>
                  <a:prstClr val="white"/>
                </a:solidFill>
              </a:rPr>
              <a:t>CONTROL</a:t>
            </a:r>
            <a:r>
              <a:rPr lang="it-IT" dirty="0" smtClean="0">
                <a:solidFill>
                  <a:prstClr val="white"/>
                </a:solidFill>
              </a:rPr>
              <a:t> the mainframe</a:t>
            </a:r>
          </a:p>
          <a:p>
            <a:pPr marL="285750" indent="-285750">
              <a:buFont typeface="Arial" panose="020B0604020202020204" pitchFamily="34" charset="0"/>
              <a:buChar char="•"/>
            </a:pPr>
            <a:r>
              <a:rPr lang="it-IT" b="1" dirty="0" smtClean="0">
                <a:solidFill>
                  <a:srgbClr val="FFFF00"/>
                </a:solidFill>
              </a:rPr>
              <a:t>MONITOR PICOAMMETER (RS232)</a:t>
            </a:r>
          </a:p>
          <a:p>
            <a:pPr marL="285750" indent="-285750">
              <a:buFont typeface="Arial" panose="020B0604020202020204" pitchFamily="34" charset="0"/>
              <a:buChar char="•"/>
            </a:pPr>
            <a:r>
              <a:rPr lang="it-IT" dirty="0" err="1" smtClean="0">
                <a:solidFill>
                  <a:prstClr val="white"/>
                </a:solidFill>
              </a:rPr>
              <a:t>act</a:t>
            </a:r>
            <a:r>
              <a:rPr lang="it-IT" dirty="0" smtClean="0">
                <a:solidFill>
                  <a:prstClr val="white"/>
                </a:solidFill>
              </a:rPr>
              <a:t> </a:t>
            </a:r>
            <a:r>
              <a:rPr lang="it-IT" dirty="0" err="1" smtClean="0">
                <a:solidFill>
                  <a:prstClr val="white"/>
                </a:solidFill>
              </a:rPr>
              <a:t>as</a:t>
            </a:r>
            <a:r>
              <a:rPr lang="it-IT" dirty="0" smtClean="0">
                <a:solidFill>
                  <a:prstClr val="white"/>
                </a:solidFill>
              </a:rPr>
              <a:t> </a:t>
            </a:r>
            <a:r>
              <a:rPr lang="it-IT" u="sng" dirty="0" smtClean="0">
                <a:solidFill>
                  <a:prstClr val="white"/>
                </a:solidFill>
              </a:rPr>
              <a:t>DATA LOGGER</a:t>
            </a:r>
            <a:r>
              <a:rPr lang="it-IT" dirty="0" smtClean="0">
                <a:solidFill>
                  <a:prstClr val="white"/>
                </a:solidFill>
              </a:rPr>
              <a:t> (</a:t>
            </a:r>
            <a:r>
              <a:rPr lang="it-IT" dirty="0" err="1" smtClean="0">
                <a:solidFill>
                  <a:prstClr val="white"/>
                </a:solidFill>
              </a:rPr>
              <a:t>store</a:t>
            </a:r>
            <a:r>
              <a:rPr lang="it-IT" dirty="0" smtClean="0">
                <a:solidFill>
                  <a:prstClr val="white"/>
                </a:solidFill>
              </a:rPr>
              <a:t> data)</a:t>
            </a:r>
          </a:p>
          <a:p>
            <a:pPr marL="285750" indent="-285750">
              <a:buFont typeface="Arial" panose="020B0604020202020204" pitchFamily="34" charset="0"/>
              <a:buChar char="•"/>
            </a:pPr>
            <a:r>
              <a:rPr lang="it-IT" u="sng" dirty="0" smtClean="0">
                <a:solidFill>
                  <a:prstClr val="white"/>
                </a:solidFill>
              </a:rPr>
              <a:t>MONITOR</a:t>
            </a:r>
            <a:r>
              <a:rPr lang="it-IT" dirty="0" smtClean="0">
                <a:solidFill>
                  <a:prstClr val="white"/>
                </a:solidFill>
              </a:rPr>
              <a:t>  trend  of </a:t>
            </a:r>
            <a:r>
              <a:rPr lang="it-IT" dirty="0" err="1" smtClean="0">
                <a:solidFill>
                  <a:prstClr val="white"/>
                </a:solidFill>
              </a:rPr>
              <a:t>currents</a:t>
            </a:r>
            <a:r>
              <a:rPr lang="it-IT" dirty="0" smtClean="0">
                <a:solidFill>
                  <a:prstClr val="white"/>
                </a:solidFill>
              </a:rPr>
              <a:t> and </a:t>
            </a:r>
            <a:r>
              <a:rPr lang="it-IT" dirty="0" err="1" smtClean="0">
                <a:solidFill>
                  <a:prstClr val="white"/>
                </a:solidFill>
              </a:rPr>
              <a:t>Voltages</a:t>
            </a:r>
            <a:endParaRPr lang="it-IT" dirty="0">
              <a:solidFill>
                <a:prstClr val="white"/>
              </a:solidFill>
            </a:endParaRPr>
          </a:p>
        </p:txBody>
      </p:sp>
      <p:sp>
        <p:nvSpPr>
          <p:cNvPr id="12" name="CasellaDiTesto 11"/>
          <p:cNvSpPr txBox="1"/>
          <p:nvPr/>
        </p:nvSpPr>
        <p:spPr>
          <a:xfrm>
            <a:off x="1312139" y="188641"/>
            <a:ext cx="6519734" cy="1354217"/>
          </a:xfrm>
          <a:prstGeom prst="rect">
            <a:avLst/>
          </a:prstGeom>
          <a:noFill/>
        </p:spPr>
        <p:txBody>
          <a:bodyPr wrap="none" rtlCol="0">
            <a:spAutoFit/>
          </a:bodyPr>
          <a:lstStyle/>
          <a:p>
            <a:pPr algn="ctr"/>
            <a:r>
              <a:rPr lang="it-IT" sz="2400" b="1" dirty="0" smtClean="0">
                <a:solidFill>
                  <a:prstClr val="black"/>
                </a:solidFill>
              </a:rPr>
              <a:t>GEM </a:t>
            </a:r>
            <a:r>
              <a:rPr lang="it-IT" sz="2400" b="1" dirty="0" err="1" smtClean="0">
                <a:solidFill>
                  <a:prstClr val="black"/>
                </a:solidFill>
              </a:rPr>
              <a:t>Phase</a:t>
            </a:r>
            <a:r>
              <a:rPr lang="it-IT" sz="2400" b="1" dirty="0" smtClean="0">
                <a:solidFill>
                  <a:prstClr val="black"/>
                </a:solidFill>
              </a:rPr>
              <a:t> 2 R&amp;D: </a:t>
            </a:r>
            <a:r>
              <a:rPr lang="it-IT" sz="2400" b="1" dirty="0" err="1" smtClean="0">
                <a:solidFill>
                  <a:prstClr val="black"/>
                </a:solidFill>
              </a:rPr>
              <a:t>Neutron</a:t>
            </a:r>
            <a:r>
              <a:rPr lang="it-IT" sz="2400" b="1" dirty="0" smtClean="0">
                <a:solidFill>
                  <a:prstClr val="black"/>
                </a:solidFill>
              </a:rPr>
              <a:t> </a:t>
            </a:r>
            <a:r>
              <a:rPr lang="it-IT" sz="2400" b="1" dirty="0" err="1" smtClean="0">
                <a:solidFill>
                  <a:prstClr val="black"/>
                </a:solidFill>
              </a:rPr>
              <a:t>Discharge</a:t>
            </a:r>
            <a:r>
              <a:rPr lang="it-IT" sz="2400" b="1" dirty="0" smtClean="0">
                <a:solidFill>
                  <a:prstClr val="black"/>
                </a:solidFill>
              </a:rPr>
              <a:t> </a:t>
            </a:r>
            <a:r>
              <a:rPr lang="it-IT" sz="2400" b="1" dirty="0" err="1" smtClean="0">
                <a:solidFill>
                  <a:prstClr val="black"/>
                </a:solidFill>
              </a:rPr>
              <a:t>Probability</a:t>
            </a:r>
            <a:endParaRPr lang="it-IT" sz="2400" b="1" dirty="0" smtClean="0">
              <a:solidFill>
                <a:prstClr val="black"/>
              </a:solidFill>
            </a:endParaRPr>
          </a:p>
          <a:p>
            <a:pPr algn="ctr"/>
            <a:r>
              <a:rPr lang="it-IT" sz="2400" b="1" dirty="0" smtClean="0">
                <a:solidFill>
                  <a:srgbClr val="FF0000"/>
                </a:solidFill>
              </a:rPr>
              <a:t>V-I Control and Monitor</a:t>
            </a:r>
          </a:p>
          <a:p>
            <a:pPr algn="ctr"/>
            <a:r>
              <a:rPr lang="it-IT" sz="1600" b="1" dirty="0" smtClean="0">
                <a:solidFill>
                  <a:prstClr val="black"/>
                </a:solidFill>
              </a:rPr>
              <a:t>A. </a:t>
            </a:r>
            <a:r>
              <a:rPr lang="it-IT" sz="1600" b="1" dirty="0" err="1" smtClean="0">
                <a:solidFill>
                  <a:prstClr val="black"/>
                </a:solidFill>
              </a:rPr>
              <a:t>Braghieri</a:t>
            </a:r>
            <a:r>
              <a:rPr lang="it-IT" sz="1600" b="1" dirty="0" smtClean="0">
                <a:solidFill>
                  <a:prstClr val="black"/>
                </a:solidFill>
              </a:rPr>
              <a:t>, INFN Pavia</a:t>
            </a:r>
            <a:endParaRPr lang="it-IT" sz="1600" b="1" dirty="0">
              <a:solidFill>
                <a:prstClr val="black"/>
              </a:solidFill>
            </a:endParaRPr>
          </a:p>
          <a:p>
            <a:pPr algn="ctr"/>
            <a:r>
              <a:rPr lang="it-IT" b="1" i="1" dirty="0" err="1" smtClean="0">
                <a:solidFill>
                  <a:srgbClr val="0070C0"/>
                </a:solidFill>
              </a:rPr>
              <a:t>Oct</a:t>
            </a:r>
            <a:r>
              <a:rPr lang="it-IT" b="1" i="1" smtClean="0">
                <a:solidFill>
                  <a:srgbClr val="0070C0"/>
                </a:solidFill>
              </a:rPr>
              <a:t> 17, </a:t>
            </a:r>
            <a:r>
              <a:rPr lang="it-IT" b="1" i="1" dirty="0" smtClean="0">
                <a:solidFill>
                  <a:srgbClr val="0070C0"/>
                </a:solidFill>
              </a:rPr>
              <a:t>2016</a:t>
            </a:r>
            <a:endParaRPr lang="it-IT" b="1" i="1" dirty="0">
              <a:solidFill>
                <a:srgbClr val="0070C0"/>
              </a:solidFill>
            </a:endParaRPr>
          </a:p>
        </p:txBody>
      </p:sp>
      <p:pic>
        <p:nvPicPr>
          <p:cNvPr id="13" name="Picture 2" descr="http://localhost:2080/AMCHARTS/cmsLogo.jpe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504156" y="65989"/>
            <a:ext cx="571500" cy="762000"/>
          </a:xfrm>
          <a:prstGeom prst="rect">
            <a:avLst/>
          </a:prstGeom>
          <a:noFill/>
        </p:spPr>
      </p:pic>
      <p:pic>
        <p:nvPicPr>
          <p:cNvPr id="14" name="Immagine 1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9113" y="65989"/>
            <a:ext cx="771525" cy="1009650"/>
          </a:xfrm>
          <a:prstGeom prst="rect">
            <a:avLst/>
          </a:prstGeom>
        </p:spPr>
      </p:pic>
      <p:sp>
        <p:nvSpPr>
          <p:cNvPr id="18" name="Figura a mano libera 17"/>
          <p:cNvSpPr/>
          <p:nvPr/>
        </p:nvSpPr>
        <p:spPr>
          <a:xfrm>
            <a:off x="3965478" y="4075057"/>
            <a:ext cx="3112958" cy="2026778"/>
          </a:xfrm>
          <a:custGeom>
            <a:avLst/>
            <a:gdLst>
              <a:gd name="connsiteX0" fmla="*/ 4147457 w 4147457"/>
              <a:gd name="connsiteY0" fmla="*/ 2209800 h 2209800"/>
              <a:gd name="connsiteX1" fmla="*/ 0 w 4147457"/>
              <a:gd name="connsiteY1" fmla="*/ 2209800 h 2209800"/>
              <a:gd name="connsiteX2" fmla="*/ 0 w 4147457"/>
              <a:gd name="connsiteY2" fmla="*/ 0 h 2209800"/>
            </a:gdLst>
            <a:ahLst/>
            <a:cxnLst>
              <a:cxn ang="0">
                <a:pos x="connsiteX0" y="connsiteY0"/>
              </a:cxn>
              <a:cxn ang="0">
                <a:pos x="connsiteX1" y="connsiteY1"/>
              </a:cxn>
              <a:cxn ang="0">
                <a:pos x="connsiteX2" y="connsiteY2"/>
              </a:cxn>
            </a:cxnLst>
            <a:rect l="l" t="t" r="r" b="b"/>
            <a:pathLst>
              <a:path w="4147457" h="2209800">
                <a:moveTo>
                  <a:pt x="4147457" y="2209800"/>
                </a:moveTo>
                <a:lnTo>
                  <a:pt x="0" y="2209800"/>
                </a:lnTo>
                <a:lnTo>
                  <a:pt x="0" y="0"/>
                </a:ln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19" name="Figura a mano libera 18"/>
          <p:cNvSpPr/>
          <p:nvPr/>
        </p:nvSpPr>
        <p:spPr>
          <a:xfrm>
            <a:off x="7527472" y="3309258"/>
            <a:ext cx="669471" cy="2416629"/>
          </a:xfrm>
          <a:custGeom>
            <a:avLst/>
            <a:gdLst>
              <a:gd name="connsiteX0" fmla="*/ 0 w 892628"/>
              <a:gd name="connsiteY0" fmla="*/ 0 h 2416629"/>
              <a:gd name="connsiteX1" fmla="*/ 892628 w 892628"/>
              <a:gd name="connsiteY1" fmla="*/ 0 h 2416629"/>
              <a:gd name="connsiteX2" fmla="*/ 892628 w 892628"/>
              <a:gd name="connsiteY2" fmla="*/ 2416629 h 2416629"/>
            </a:gdLst>
            <a:ahLst/>
            <a:cxnLst>
              <a:cxn ang="0">
                <a:pos x="connsiteX0" y="connsiteY0"/>
              </a:cxn>
              <a:cxn ang="0">
                <a:pos x="connsiteX1" y="connsiteY1"/>
              </a:cxn>
              <a:cxn ang="0">
                <a:pos x="connsiteX2" y="connsiteY2"/>
              </a:cxn>
            </a:cxnLst>
            <a:rect l="l" t="t" r="r" b="b"/>
            <a:pathLst>
              <a:path w="892628" h="2416629">
                <a:moveTo>
                  <a:pt x="0" y="0"/>
                </a:moveTo>
                <a:lnTo>
                  <a:pt x="892628" y="0"/>
                </a:lnTo>
                <a:lnTo>
                  <a:pt x="892628" y="2416629"/>
                </a:lnTo>
              </a:path>
            </a:pathLst>
          </a:cu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17" name="Rettangolo arrotondato 16"/>
          <p:cNvSpPr/>
          <p:nvPr/>
        </p:nvSpPr>
        <p:spPr>
          <a:xfrm>
            <a:off x="6941451" y="5598061"/>
            <a:ext cx="1845129" cy="106399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solidFill>
                  <a:prstClr val="white"/>
                </a:solidFill>
              </a:rPr>
              <a:t>GEM3 </a:t>
            </a:r>
            <a:r>
              <a:rPr lang="it-IT" dirty="0" err="1" smtClean="0">
                <a:solidFill>
                  <a:prstClr val="white"/>
                </a:solidFill>
              </a:rPr>
              <a:t>det</a:t>
            </a:r>
            <a:endParaRPr lang="it-IT" dirty="0">
              <a:solidFill>
                <a:prstClr val="white"/>
              </a:solidFill>
            </a:endParaRPr>
          </a:p>
        </p:txBody>
      </p:sp>
      <p:sp>
        <p:nvSpPr>
          <p:cNvPr id="15" name="CasellaDiTesto 14"/>
          <p:cNvSpPr txBox="1"/>
          <p:nvPr/>
        </p:nvSpPr>
        <p:spPr>
          <a:xfrm>
            <a:off x="2516249" y="2942658"/>
            <a:ext cx="2682846" cy="400110"/>
          </a:xfrm>
          <a:prstGeom prst="rect">
            <a:avLst/>
          </a:prstGeom>
          <a:solidFill>
            <a:srgbClr val="FFFF00"/>
          </a:solidFill>
        </p:spPr>
        <p:txBody>
          <a:bodyPr wrap="none" rtlCol="0">
            <a:spAutoFit/>
          </a:bodyPr>
          <a:lstStyle/>
          <a:p>
            <a:r>
              <a:rPr lang="it-IT" sz="2000" b="1" dirty="0" err="1" smtClean="0">
                <a:solidFill>
                  <a:srgbClr val="FF0000"/>
                </a:solidFill>
              </a:rPr>
              <a:t>Keithley</a:t>
            </a:r>
            <a:r>
              <a:rPr lang="it-IT" sz="2000" b="1" dirty="0" smtClean="0">
                <a:solidFill>
                  <a:srgbClr val="FF0000"/>
                </a:solidFill>
              </a:rPr>
              <a:t> 6487 </a:t>
            </a:r>
            <a:r>
              <a:rPr lang="it-IT" sz="2000" b="1" dirty="0" err="1" smtClean="0">
                <a:solidFill>
                  <a:srgbClr val="FF0000"/>
                </a:solidFill>
              </a:rPr>
              <a:t>picoamm</a:t>
            </a:r>
            <a:endParaRPr lang="it-IT" sz="2000" b="1" dirty="0">
              <a:solidFill>
                <a:srgbClr val="FF0000"/>
              </a:solidFill>
            </a:endParaRPr>
          </a:p>
        </p:txBody>
      </p:sp>
    </p:spTree>
    <p:extLst>
      <p:ext uri="{BB962C8B-B14F-4D97-AF65-F5344CB8AC3E}">
        <p14:creationId xmlns:p14="http://schemas.microsoft.com/office/powerpoint/2010/main" val="186043514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14" y="274638"/>
            <a:ext cx="7620000" cy="1143000"/>
          </a:xfrm>
        </p:spPr>
        <p:txBody>
          <a:bodyPr/>
          <a:lstStyle/>
          <a:p>
            <a:r>
              <a:rPr lang="en-US" sz="3200" dirty="0"/>
              <a:t>GE2/1  </a:t>
            </a:r>
            <a:r>
              <a:rPr lang="en-US" sz="3200" dirty="0" smtClean="0"/>
              <a:t>Geometrical constraint</a:t>
            </a:r>
            <a:endParaRPr lang="en-US" dirty="0"/>
          </a:p>
        </p:txBody>
      </p:sp>
      <p:grpSp>
        <p:nvGrpSpPr>
          <p:cNvPr id="6" name="Group 5"/>
          <p:cNvGrpSpPr/>
          <p:nvPr/>
        </p:nvGrpSpPr>
        <p:grpSpPr>
          <a:xfrm>
            <a:off x="82766" y="1242164"/>
            <a:ext cx="3303564" cy="2633046"/>
            <a:chOff x="3980131" y="-39839"/>
            <a:chExt cx="6208471" cy="5834352"/>
          </a:xfrm>
        </p:grpSpPr>
        <p:pic>
          <p:nvPicPr>
            <p:cNvPr id="8" name="Picture 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806696" y="1088850"/>
              <a:ext cx="2077672" cy="4705663"/>
            </a:xfrm>
            <a:prstGeom prst="rect">
              <a:avLst/>
            </a:prstGeom>
          </p:spPr>
        </p:pic>
        <p:sp>
          <p:nvSpPr>
            <p:cNvPr id="9" name="TextBox 8"/>
            <p:cNvSpPr txBox="1"/>
            <p:nvPr/>
          </p:nvSpPr>
          <p:spPr>
            <a:xfrm>
              <a:off x="5851202" y="1219296"/>
              <a:ext cx="546464" cy="1081165"/>
            </a:xfrm>
            <a:prstGeom prst="rect">
              <a:avLst/>
            </a:prstGeom>
            <a:noFill/>
            <a:ln w="19050">
              <a:solidFill>
                <a:schemeClr val="bg1"/>
              </a:solidFill>
            </a:ln>
          </p:spPr>
          <p:txBody>
            <a:bodyPr wrap="square" rtlCol="0">
              <a:spAutoFit/>
            </a:bodyPr>
            <a:lstStyle/>
            <a:p>
              <a:pPr algn="ctr"/>
              <a:r>
                <a:rPr lang="fr-CH" sz="1100" dirty="0" smtClean="0">
                  <a:solidFill>
                    <a:schemeClr val="bg1"/>
                  </a:solidFill>
                </a:rPr>
                <a:t>YE2</a:t>
              </a:r>
            </a:p>
          </p:txBody>
        </p:sp>
        <p:sp>
          <p:nvSpPr>
            <p:cNvPr id="10" name="TextBox 9"/>
            <p:cNvSpPr txBox="1"/>
            <p:nvPr/>
          </p:nvSpPr>
          <p:spPr>
            <a:xfrm>
              <a:off x="7313669" y="1213856"/>
              <a:ext cx="594957" cy="1081165"/>
            </a:xfrm>
            <a:prstGeom prst="rect">
              <a:avLst/>
            </a:prstGeom>
            <a:noFill/>
            <a:ln w="19050">
              <a:solidFill>
                <a:schemeClr val="bg1"/>
              </a:solidFill>
            </a:ln>
          </p:spPr>
          <p:txBody>
            <a:bodyPr wrap="square" rtlCol="0">
              <a:spAutoFit/>
            </a:bodyPr>
            <a:lstStyle/>
            <a:p>
              <a:pPr algn="ctr"/>
              <a:r>
                <a:rPr lang="fr-CH" sz="1100" dirty="0" smtClean="0">
                  <a:solidFill>
                    <a:schemeClr val="bg1"/>
                  </a:solidFill>
                </a:rPr>
                <a:t>YE1</a:t>
              </a:r>
            </a:p>
          </p:txBody>
        </p:sp>
        <p:cxnSp>
          <p:nvCxnSpPr>
            <p:cNvPr id="11" name="Straight Arrow Connector 10"/>
            <p:cNvCxnSpPr>
              <a:stCxn id="12" idx="1"/>
            </p:cNvCxnSpPr>
            <p:nvPr/>
          </p:nvCxnSpPr>
          <p:spPr>
            <a:xfrm flipH="1" flipV="1">
              <a:off x="7205863" y="4092826"/>
              <a:ext cx="941091" cy="79344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146954" y="4596429"/>
              <a:ext cx="2041648" cy="579680"/>
            </a:xfrm>
            <a:prstGeom prst="rect">
              <a:avLst/>
            </a:prstGeom>
            <a:noFill/>
            <a:ln w="19050">
              <a:solidFill>
                <a:schemeClr val="tx1"/>
              </a:solidFill>
            </a:ln>
          </p:spPr>
          <p:txBody>
            <a:bodyPr wrap="square" rtlCol="0">
              <a:spAutoFit/>
            </a:bodyPr>
            <a:lstStyle/>
            <a:p>
              <a:pPr algn="ctr"/>
              <a:r>
                <a:rPr lang="fr-CH" sz="1100" dirty="0" err="1" smtClean="0"/>
                <a:t>Shielding</a:t>
              </a:r>
              <a:endParaRPr lang="fr-CH" sz="1100" dirty="0" smtClean="0"/>
            </a:p>
          </p:txBody>
        </p:sp>
        <p:cxnSp>
          <p:nvCxnSpPr>
            <p:cNvPr id="13" name="Straight Arrow Connector 12"/>
            <p:cNvCxnSpPr>
              <a:stCxn id="12" idx="1"/>
            </p:cNvCxnSpPr>
            <p:nvPr/>
          </p:nvCxnSpPr>
          <p:spPr>
            <a:xfrm flipH="1" flipV="1">
              <a:off x="6730995" y="4437134"/>
              <a:ext cx="1415959" cy="44913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252572" y="2519881"/>
              <a:ext cx="1653412" cy="4606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980131" y="2127829"/>
              <a:ext cx="1410230" cy="656422"/>
            </a:xfrm>
            <a:prstGeom prst="rect">
              <a:avLst/>
            </a:prstGeom>
            <a:noFill/>
            <a:ln w="19050">
              <a:solidFill>
                <a:schemeClr val="tx1"/>
              </a:solidFill>
            </a:ln>
          </p:spPr>
          <p:txBody>
            <a:bodyPr wrap="square" rtlCol="0">
              <a:spAutoFit/>
            </a:bodyPr>
            <a:lstStyle/>
            <a:p>
              <a:pPr algn="ctr"/>
              <a:r>
                <a:rPr lang="fr-CH" sz="1100" dirty="0" smtClean="0"/>
                <a:t>ME2/1 CSC</a:t>
              </a:r>
            </a:p>
          </p:txBody>
        </p:sp>
        <p:cxnSp>
          <p:nvCxnSpPr>
            <p:cNvPr id="16" name="Straight Connector 15"/>
            <p:cNvCxnSpPr/>
            <p:nvPr/>
          </p:nvCxnSpPr>
          <p:spPr>
            <a:xfrm>
              <a:off x="6876256" y="548984"/>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6730988" y="426851"/>
              <a:ext cx="813467" cy="3572741"/>
              <a:chOff x="6742287" y="197141"/>
              <a:chExt cx="813467" cy="3572741"/>
            </a:xfrm>
          </p:grpSpPr>
          <p:cxnSp>
            <p:nvCxnSpPr>
              <p:cNvPr id="19" name="Straight Connector 18"/>
              <p:cNvCxnSpPr/>
              <p:nvPr/>
            </p:nvCxnSpPr>
            <p:spPr>
              <a:xfrm flipV="1">
                <a:off x="7185634" y="763380"/>
                <a:ext cx="20220" cy="30065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7092280" y="763380"/>
                <a:ext cx="0" cy="30065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6742287" y="535298"/>
                <a:ext cx="349993" cy="22808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6742287" y="246962"/>
                <a:ext cx="0" cy="288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7205854" y="485477"/>
                <a:ext cx="349900" cy="2779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7555754" y="197141"/>
                <a:ext cx="0" cy="2883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6742287" y="341309"/>
                <a:ext cx="813467"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6591952" y="-39839"/>
              <a:ext cx="1091538" cy="656422"/>
            </a:xfrm>
            <a:prstGeom prst="rect">
              <a:avLst/>
            </a:prstGeom>
            <a:noFill/>
          </p:spPr>
          <p:txBody>
            <a:bodyPr wrap="square" rtlCol="0">
              <a:spAutoFit/>
            </a:bodyPr>
            <a:lstStyle/>
            <a:p>
              <a:pPr algn="ctr"/>
              <a:r>
                <a:rPr lang="en-GB" sz="1100" dirty="0" smtClean="0">
                  <a:solidFill>
                    <a:srgbClr val="FF0000"/>
                  </a:solidFill>
                </a:rPr>
                <a:t>88 mm</a:t>
              </a:r>
              <a:endParaRPr lang="en-GB" sz="1100" dirty="0">
                <a:solidFill>
                  <a:srgbClr val="FF0000"/>
                </a:solidFill>
              </a:endParaRPr>
            </a:p>
          </p:txBody>
        </p:sp>
      </p:grpSp>
      <p:pic>
        <p:nvPicPr>
          <p:cNvPr id="27" name="Picture 26"/>
          <p:cNvPicPr>
            <a:picLocks noChangeAspect="1"/>
          </p:cNvPicPr>
          <p:nvPr/>
        </p:nvPicPr>
        <p:blipFill>
          <a:blip r:embed="rId3"/>
          <a:stretch>
            <a:fillRect/>
          </a:stretch>
        </p:blipFill>
        <p:spPr>
          <a:xfrm>
            <a:off x="206906" y="4161546"/>
            <a:ext cx="3692878" cy="1861451"/>
          </a:xfrm>
          <a:prstGeom prst="rect">
            <a:avLst/>
          </a:prstGeom>
        </p:spPr>
      </p:pic>
      <p:pic>
        <p:nvPicPr>
          <p:cNvPr id="28" name="Picture 27"/>
          <p:cNvPicPr>
            <a:picLocks noChangeAspect="1"/>
          </p:cNvPicPr>
          <p:nvPr/>
        </p:nvPicPr>
        <p:blipFill>
          <a:blip r:embed="rId4"/>
          <a:stretch>
            <a:fillRect/>
          </a:stretch>
        </p:blipFill>
        <p:spPr>
          <a:xfrm>
            <a:off x="6835424" y="5704665"/>
            <a:ext cx="863600" cy="393700"/>
          </a:xfrm>
          <a:prstGeom prst="rect">
            <a:avLst/>
          </a:prstGeom>
        </p:spPr>
      </p:pic>
      <p:sp>
        <p:nvSpPr>
          <p:cNvPr id="7" name="TextBox 6"/>
          <p:cNvSpPr txBox="1"/>
          <p:nvPr/>
        </p:nvSpPr>
        <p:spPr>
          <a:xfrm>
            <a:off x="206906" y="6314287"/>
            <a:ext cx="3599025" cy="369332"/>
          </a:xfrm>
          <a:prstGeom prst="rect">
            <a:avLst/>
          </a:prstGeom>
          <a:solidFill>
            <a:srgbClr val="FFFF00"/>
          </a:solidFill>
          <a:ln w="19050" cmpd="sng">
            <a:solidFill>
              <a:srgbClr val="FF0000"/>
            </a:solidFill>
          </a:ln>
        </p:spPr>
        <p:txBody>
          <a:bodyPr wrap="none" rtlCol="0">
            <a:spAutoFit/>
          </a:bodyPr>
          <a:lstStyle/>
          <a:p>
            <a:r>
              <a:rPr lang="en-US" dirty="0" smtClean="0">
                <a:solidFill>
                  <a:srgbClr val="FF0000"/>
                </a:solidFill>
              </a:rPr>
              <a:t>Similar thickness of GE1/1 chambers</a:t>
            </a:r>
            <a:endParaRPr lang="en-US" dirty="0">
              <a:solidFill>
                <a:srgbClr val="FF0000"/>
              </a:solidFill>
            </a:endParaRPr>
          </a:p>
        </p:txBody>
      </p:sp>
      <p:pic>
        <p:nvPicPr>
          <p:cNvPr id="31" name="Picture 30"/>
          <p:cNvPicPr>
            <a:picLocks noChangeAspect="1"/>
          </p:cNvPicPr>
          <p:nvPr/>
        </p:nvPicPr>
        <p:blipFill>
          <a:blip r:embed="rId5"/>
          <a:stretch>
            <a:fillRect/>
          </a:stretch>
        </p:blipFill>
        <p:spPr>
          <a:xfrm>
            <a:off x="4541534" y="1438854"/>
            <a:ext cx="3519607" cy="4975996"/>
          </a:xfrm>
          <a:prstGeom prst="rect">
            <a:avLst/>
          </a:prstGeom>
        </p:spPr>
      </p:pic>
      <p:sp>
        <p:nvSpPr>
          <p:cNvPr id="32" name="TextBox 31"/>
          <p:cNvSpPr txBox="1"/>
          <p:nvPr/>
        </p:nvSpPr>
        <p:spPr>
          <a:xfrm>
            <a:off x="5464601" y="1420755"/>
            <a:ext cx="1080381" cy="369332"/>
          </a:xfrm>
          <a:prstGeom prst="rect">
            <a:avLst/>
          </a:prstGeom>
          <a:noFill/>
        </p:spPr>
        <p:txBody>
          <a:bodyPr wrap="none" rtlCol="0">
            <a:spAutoFit/>
          </a:bodyPr>
          <a:lstStyle/>
          <a:p>
            <a:r>
              <a:rPr lang="en-US" b="1" dirty="0">
                <a:solidFill>
                  <a:srgbClr val="008000"/>
                </a:solidFill>
              </a:rPr>
              <a:t>1251 </a:t>
            </a:r>
            <a:r>
              <a:rPr lang="en-US" b="1" dirty="0" smtClean="0">
                <a:solidFill>
                  <a:srgbClr val="008000"/>
                </a:solidFill>
              </a:rPr>
              <a:t>mm</a:t>
            </a:r>
          </a:p>
        </p:txBody>
      </p:sp>
      <p:sp>
        <p:nvSpPr>
          <p:cNvPr id="33" name="TextBox 32"/>
          <p:cNvSpPr txBox="1"/>
          <p:nvPr/>
        </p:nvSpPr>
        <p:spPr>
          <a:xfrm rot="16200000">
            <a:off x="7409598" y="4282377"/>
            <a:ext cx="1080381" cy="369332"/>
          </a:xfrm>
          <a:prstGeom prst="rect">
            <a:avLst/>
          </a:prstGeom>
          <a:noFill/>
        </p:spPr>
        <p:txBody>
          <a:bodyPr wrap="none" rtlCol="0">
            <a:spAutoFit/>
          </a:bodyPr>
          <a:lstStyle/>
          <a:p>
            <a:r>
              <a:rPr lang="en-US" b="1" dirty="0" smtClean="0">
                <a:solidFill>
                  <a:srgbClr val="008000"/>
                </a:solidFill>
              </a:rPr>
              <a:t>1911 mm</a:t>
            </a:r>
            <a:endParaRPr lang="en-US" b="1" dirty="0">
              <a:solidFill>
                <a:srgbClr val="008000"/>
              </a:solidFill>
            </a:endParaRPr>
          </a:p>
        </p:txBody>
      </p:sp>
      <p:sp>
        <p:nvSpPr>
          <p:cNvPr id="34" name="TextBox 33"/>
          <p:cNvSpPr txBox="1"/>
          <p:nvPr/>
        </p:nvSpPr>
        <p:spPr>
          <a:xfrm>
            <a:off x="5464601" y="1920022"/>
            <a:ext cx="1080381" cy="369332"/>
          </a:xfrm>
          <a:prstGeom prst="rect">
            <a:avLst/>
          </a:prstGeom>
          <a:noFill/>
        </p:spPr>
        <p:txBody>
          <a:bodyPr wrap="none" rtlCol="0">
            <a:spAutoFit/>
          </a:bodyPr>
          <a:lstStyle/>
          <a:p>
            <a:r>
              <a:rPr lang="en-US" b="1" dirty="0" smtClean="0">
                <a:solidFill>
                  <a:srgbClr val="800000"/>
                </a:solidFill>
              </a:rPr>
              <a:t>1178 mm</a:t>
            </a:r>
          </a:p>
        </p:txBody>
      </p:sp>
      <p:sp>
        <p:nvSpPr>
          <p:cNvPr id="35" name="TextBox 34"/>
          <p:cNvSpPr txBox="1"/>
          <p:nvPr/>
        </p:nvSpPr>
        <p:spPr>
          <a:xfrm rot="16200000">
            <a:off x="6824799" y="4274199"/>
            <a:ext cx="1080381" cy="369332"/>
          </a:xfrm>
          <a:prstGeom prst="rect">
            <a:avLst/>
          </a:prstGeom>
          <a:noFill/>
        </p:spPr>
        <p:txBody>
          <a:bodyPr wrap="none" rtlCol="0">
            <a:spAutoFit/>
          </a:bodyPr>
          <a:lstStyle/>
          <a:p>
            <a:r>
              <a:rPr lang="en-US" b="1" dirty="0" smtClean="0">
                <a:solidFill>
                  <a:srgbClr val="800000"/>
                </a:solidFill>
              </a:rPr>
              <a:t>1837 </a:t>
            </a:r>
            <a:r>
              <a:rPr lang="en-US" b="1" dirty="0">
                <a:solidFill>
                  <a:srgbClr val="800000"/>
                </a:solidFill>
              </a:rPr>
              <a:t>mm</a:t>
            </a:r>
          </a:p>
        </p:txBody>
      </p:sp>
    </p:spTree>
    <p:extLst>
      <p:ext uri="{BB962C8B-B14F-4D97-AF65-F5344CB8AC3E}">
        <p14:creationId xmlns:p14="http://schemas.microsoft.com/office/powerpoint/2010/main" val="12676959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5332834" y="2389370"/>
            <a:ext cx="2946400" cy="4165600"/>
          </a:xfrm>
          <a:prstGeom prst="rect">
            <a:avLst/>
          </a:prstGeom>
        </p:spPr>
      </p:pic>
      <p:sp>
        <p:nvSpPr>
          <p:cNvPr id="2" name="Title 1"/>
          <p:cNvSpPr>
            <a:spLocks noGrp="1"/>
          </p:cNvSpPr>
          <p:nvPr>
            <p:ph type="title"/>
          </p:nvPr>
        </p:nvSpPr>
        <p:spPr>
          <a:xfrm>
            <a:off x="457200" y="57382"/>
            <a:ext cx="7620000" cy="1143000"/>
          </a:xfrm>
        </p:spPr>
        <p:txBody>
          <a:bodyPr/>
          <a:lstStyle/>
          <a:p>
            <a:r>
              <a:rPr lang="en-US" sz="3200" dirty="0"/>
              <a:t>GE2/1  20 degrees: general </a:t>
            </a:r>
            <a:r>
              <a:rPr lang="en-US" sz="3200" dirty="0" smtClean="0"/>
              <a:t>constraints </a:t>
            </a:r>
            <a:endParaRPr lang="en-US" sz="3200" dirty="0"/>
          </a:p>
        </p:txBody>
      </p:sp>
      <p:sp>
        <p:nvSpPr>
          <p:cNvPr id="3" name="Content Placeholder 2"/>
          <p:cNvSpPr>
            <a:spLocks noGrp="1"/>
          </p:cNvSpPr>
          <p:nvPr>
            <p:ph idx="1"/>
          </p:nvPr>
        </p:nvSpPr>
        <p:spPr>
          <a:xfrm>
            <a:off x="363215" y="935990"/>
            <a:ext cx="7620000" cy="1054271"/>
          </a:xfrm>
        </p:spPr>
        <p:txBody>
          <a:bodyPr/>
          <a:lstStyle/>
          <a:p>
            <a:r>
              <a:rPr lang="en-US" sz="2000" b="1" dirty="0" smtClean="0">
                <a:solidFill>
                  <a:srgbClr val="0000FF"/>
                </a:solidFill>
              </a:rPr>
              <a:t>An ideal detectors should:</a:t>
            </a:r>
          </a:p>
          <a:p>
            <a:r>
              <a:rPr lang="en-US" sz="1600" dirty="0" smtClean="0"/>
              <a:t> Minimize the dead area </a:t>
            </a:r>
            <a:r>
              <a:rPr lang="en-US" sz="1600" dirty="0" smtClean="0">
                <a:sym typeface="Wingdings"/>
              </a:rPr>
              <a:t>==&gt; </a:t>
            </a:r>
            <a:r>
              <a:rPr lang="en-US" sz="1600" dirty="0" smtClean="0"/>
              <a:t>to increase the acceptance</a:t>
            </a:r>
          </a:p>
          <a:p>
            <a:r>
              <a:rPr lang="en-US" sz="1600" dirty="0" smtClean="0"/>
              <a:t> Reduce the number of components  ==&gt; to make easy the construction </a:t>
            </a:r>
          </a:p>
        </p:txBody>
      </p:sp>
      <p:sp>
        <p:nvSpPr>
          <p:cNvPr id="5" name="TextBox 4"/>
          <p:cNvSpPr txBox="1"/>
          <p:nvPr/>
        </p:nvSpPr>
        <p:spPr>
          <a:xfrm>
            <a:off x="5772500" y="2297348"/>
            <a:ext cx="1073619" cy="369332"/>
          </a:xfrm>
          <a:prstGeom prst="rect">
            <a:avLst/>
          </a:prstGeom>
          <a:noFill/>
        </p:spPr>
        <p:txBody>
          <a:bodyPr wrap="none" rtlCol="0">
            <a:spAutoFit/>
          </a:bodyPr>
          <a:lstStyle/>
          <a:p>
            <a:r>
              <a:rPr lang="en-US" b="1" dirty="0">
                <a:solidFill>
                  <a:srgbClr val="800000"/>
                </a:solidFill>
              </a:rPr>
              <a:t>1251 mm</a:t>
            </a:r>
          </a:p>
        </p:txBody>
      </p:sp>
      <p:sp>
        <p:nvSpPr>
          <p:cNvPr id="6" name="TextBox 5"/>
          <p:cNvSpPr txBox="1"/>
          <p:nvPr/>
        </p:nvSpPr>
        <p:spPr>
          <a:xfrm rot="16200000">
            <a:off x="7627691" y="4628733"/>
            <a:ext cx="1080381" cy="369332"/>
          </a:xfrm>
          <a:prstGeom prst="rect">
            <a:avLst/>
          </a:prstGeom>
          <a:noFill/>
        </p:spPr>
        <p:txBody>
          <a:bodyPr wrap="none" rtlCol="0">
            <a:spAutoFit/>
          </a:bodyPr>
          <a:lstStyle/>
          <a:p>
            <a:r>
              <a:rPr lang="en-US" b="1" dirty="0" smtClean="0">
                <a:solidFill>
                  <a:srgbClr val="800000"/>
                </a:solidFill>
              </a:rPr>
              <a:t>1911 </a:t>
            </a:r>
            <a:r>
              <a:rPr lang="en-US" b="1" dirty="0">
                <a:solidFill>
                  <a:srgbClr val="800000"/>
                </a:solidFill>
              </a:rPr>
              <a:t>mm</a:t>
            </a:r>
          </a:p>
        </p:txBody>
      </p:sp>
      <p:sp>
        <p:nvSpPr>
          <p:cNvPr id="4" name="Rectangle 3"/>
          <p:cNvSpPr/>
          <p:nvPr/>
        </p:nvSpPr>
        <p:spPr>
          <a:xfrm>
            <a:off x="284025" y="5758163"/>
            <a:ext cx="4572000" cy="923330"/>
          </a:xfrm>
          <a:prstGeom prst="rect">
            <a:avLst/>
          </a:prstGeom>
        </p:spPr>
        <p:txBody>
          <a:bodyPr>
            <a:spAutoFit/>
          </a:bodyPr>
          <a:lstStyle/>
          <a:p>
            <a:r>
              <a:rPr lang="en-US" b="1" dirty="0">
                <a:solidFill>
                  <a:srgbClr val="800000"/>
                </a:solidFill>
              </a:rPr>
              <a:t>We have to deal also with the RO PCB segmentation, which should be closest as possible to the simulation</a:t>
            </a:r>
          </a:p>
        </p:txBody>
      </p:sp>
      <p:sp>
        <p:nvSpPr>
          <p:cNvPr id="10" name="Rectangle 9"/>
          <p:cNvSpPr/>
          <p:nvPr/>
        </p:nvSpPr>
        <p:spPr>
          <a:xfrm>
            <a:off x="284025" y="2066204"/>
            <a:ext cx="4572000" cy="646331"/>
          </a:xfrm>
          <a:prstGeom prst="rect">
            <a:avLst/>
          </a:prstGeom>
        </p:spPr>
        <p:txBody>
          <a:bodyPr>
            <a:spAutoFit/>
          </a:bodyPr>
          <a:lstStyle/>
          <a:p>
            <a:r>
              <a:rPr lang="en-US" b="1" dirty="0">
                <a:solidFill>
                  <a:srgbClr val="800000"/>
                </a:solidFill>
              </a:rPr>
              <a:t>A unique module solution for the GE2/1 chambers would be very welcome, but:</a:t>
            </a:r>
          </a:p>
        </p:txBody>
      </p:sp>
      <p:sp>
        <p:nvSpPr>
          <p:cNvPr id="11" name="Rectangle 10"/>
          <p:cNvSpPr/>
          <p:nvPr/>
        </p:nvSpPr>
        <p:spPr>
          <a:xfrm>
            <a:off x="309971" y="2782669"/>
            <a:ext cx="4572000" cy="646331"/>
          </a:xfrm>
          <a:prstGeom prst="rect">
            <a:avLst/>
          </a:prstGeom>
        </p:spPr>
        <p:txBody>
          <a:bodyPr>
            <a:spAutoFit/>
          </a:bodyPr>
          <a:lstStyle/>
          <a:p>
            <a:pPr marL="285750" indent="-285750">
              <a:buFont typeface="Arial"/>
              <a:buChar char="•"/>
            </a:pPr>
            <a:r>
              <a:rPr lang="en-US" dirty="0"/>
              <a:t>GEM foil base material limited in size (max 610 mm wide)</a:t>
            </a:r>
          </a:p>
        </p:txBody>
      </p:sp>
      <p:sp>
        <p:nvSpPr>
          <p:cNvPr id="12" name="Rectangle 11"/>
          <p:cNvSpPr/>
          <p:nvPr/>
        </p:nvSpPr>
        <p:spPr>
          <a:xfrm>
            <a:off x="334152" y="3455256"/>
            <a:ext cx="4572000" cy="1477328"/>
          </a:xfrm>
          <a:prstGeom prst="rect">
            <a:avLst/>
          </a:prstGeom>
        </p:spPr>
        <p:txBody>
          <a:bodyPr>
            <a:spAutoFit/>
          </a:bodyPr>
          <a:lstStyle/>
          <a:p>
            <a:pPr marL="285750" indent="-285750">
              <a:buFont typeface="Arial"/>
              <a:buChar char="•"/>
            </a:pPr>
            <a:r>
              <a:rPr lang="en-US" dirty="0"/>
              <a:t>PCB producer usually limit the size of the PCB to ~ 60 cm; for a single and double sided board 1550mm x 600mm panel; we can have a circuit of length 1500mm x 550mm</a:t>
            </a:r>
          </a:p>
        </p:txBody>
      </p:sp>
      <p:sp>
        <p:nvSpPr>
          <p:cNvPr id="13" name="Rectangle 12"/>
          <p:cNvSpPr/>
          <p:nvPr/>
        </p:nvSpPr>
        <p:spPr>
          <a:xfrm>
            <a:off x="284025" y="5013630"/>
            <a:ext cx="4572000" cy="646331"/>
          </a:xfrm>
          <a:prstGeom prst="rect">
            <a:avLst/>
          </a:prstGeom>
        </p:spPr>
        <p:txBody>
          <a:bodyPr>
            <a:spAutoFit/>
          </a:bodyPr>
          <a:lstStyle/>
          <a:p>
            <a:r>
              <a:rPr lang="en-US" b="1" dirty="0">
                <a:solidFill>
                  <a:srgbClr val="008000"/>
                </a:solidFill>
              </a:rPr>
              <a:t>Chambers realized with several module ==&gt; Easier solution</a:t>
            </a:r>
          </a:p>
        </p:txBody>
      </p:sp>
    </p:spTree>
    <p:extLst>
      <p:ext uri="{BB962C8B-B14F-4D97-AF65-F5344CB8AC3E}">
        <p14:creationId xmlns:p14="http://schemas.microsoft.com/office/powerpoint/2010/main" val="336129004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759</TotalTime>
  <Words>6058</Words>
  <Application>Microsoft Macintosh PowerPoint</Application>
  <PresentationFormat>On-screen Show (4:3)</PresentationFormat>
  <Paragraphs>815</Paragraphs>
  <Slides>79</Slides>
  <Notes>1</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Adjacency</vt:lpstr>
      <vt:lpstr>Overview of the GE2/1 &amp; ME0 Chamber R&amp;D </vt:lpstr>
      <vt:lpstr>Outline                                              1</vt:lpstr>
      <vt:lpstr>Outline                                              2</vt:lpstr>
      <vt:lpstr>The upgrade of the CMS muon system in high h region in Phase 2</vt:lpstr>
      <vt:lpstr>GE2/1 Motivation</vt:lpstr>
      <vt:lpstr>Triple GEM detector as baseline option for GE2/1</vt:lpstr>
      <vt:lpstr>GE2/1  Geometrical constraint</vt:lpstr>
      <vt:lpstr>GE2/1  Geometrical constraint</vt:lpstr>
      <vt:lpstr>GE2/1  20 degrees: general constraints </vt:lpstr>
      <vt:lpstr>PowerPoint Presentation</vt:lpstr>
      <vt:lpstr>GE2/1  20 deg. 4 horizontal  modules</vt:lpstr>
      <vt:lpstr>GE2/1  20 deg.  4 horizontal  modules</vt:lpstr>
      <vt:lpstr>PowerPoint Presentation</vt:lpstr>
      <vt:lpstr>GE2/1  20 deg. 4 horizontal  modules</vt:lpstr>
      <vt:lpstr>GE2/1  20 deg.  4 horizontal  modules</vt:lpstr>
      <vt:lpstr>M4 Design (FEM Simulation)</vt:lpstr>
      <vt:lpstr>M4 Design (FEM Simulation)</vt:lpstr>
      <vt:lpstr>PowerPoint Presentation</vt:lpstr>
      <vt:lpstr>M4 Design: RO board, Foils, Frames and details</vt:lpstr>
      <vt:lpstr>M4 Design: RO board, Foils, Frames and details</vt:lpstr>
      <vt:lpstr>Module coupling and chamber assembly</vt:lpstr>
      <vt:lpstr>Module coupling and chamber assembly</vt:lpstr>
      <vt:lpstr>GE2/1 Baseline option: prototyping schedule</vt:lpstr>
      <vt:lpstr>Electronics components</vt:lpstr>
      <vt:lpstr>Optimization of  Electronics components for GE2/1 design</vt:lpstr>
      <vt:lpstr>GE2/1 Baseline: services </vt:lpstr>
      <vt:lpstr>GE2/1 Baseline solution HV/LV system</vt:lpstr>
      <vt:lpstr>Synergies with other projects</vt:lpstr>
      <vt:lpstr>Synergies with other projects</vt:lpstr>
      <vt:lpstr>The µ-RWELL option</vt:lpstr>
      <vt:lpstr>µ-RWELL Motivation &amp; Concept</vt:lpstr>
      <vt:lpstr>GE2/1 µ-RWELL schematic</vt:lpstr>
      <vt:lpstr>Planned R&amp;D Studies: Mechanical Design (1/2) </vt:lpstr>
      <vt:lpstr>Planned R&amp;D Studies: Mechanical Design(2/2) </vt:lpstr>
      <vt:lpstr>GE2/1 µ-RWELL  summary</vt:lpstr>
      <vt:lpstr>MEO Detector</vt:lpstr>
      <vt:lpstr>ME0 baseline option</vt:lpstr>
      <vt:lpstr>Rate capability </vt:lpstr>
      <vt:lpstr>Discharge probability: J. A. Merlin Thesis </vt:lpstr>
      <vt:lpstr>Discharge probability: New tests</vt:lpstr>
      <vt:lpstr>New tests at CHARM facility @ CERN</vt:lpstr>
      <vt:lpstr>New tests at CHARM facility @ CERN</vt:lpstr>
      <vt:lpstr>New tests at CHARM facility: DAQ</vt:lpstr>
      <vt:lpstr>ME0 detector in CMS</vt:lpstr>
      <vt:lpstr>ME0 detector in CMS</vt:lpstr>
      <vt:lpstr>ME0 Baseline option, chamber geometry</vt:lpstr>
      <vt:lpstr>ME0 Baseline option, stack geometry</vt:lpstr>
      <vt:lpstr>ME0 position in CMS</vt:lpstr>
      <vt:lpstr>ME0 position in CMS</vt:lpstr>
      <vt:lpstr>ME0 chambers overlap</vt:lpstr>
      <vt:lpstr>ME0 chambers overlap</vt:lpstr>
      <vt:lpstr>PowerPoint Presentation</vt:lpstr>
      <vt:lpstr>Electronics components for the ME0 baseline options</vt:lpstr>
      <vt:lpstr>Synergies with other projects</vt:lpstr>
      <vt:lpstr>Synergies with other projects</vt:lpstr>
      <vt:lpstr>R&amp;D ongoing activity (B2B)</vt:lpstr>
      <vt:lpstr>B2B rate measurements</vt:lpstr>
      <vt:lpstr>B2B tests</vt:lpstr>
      <vt:lpstr>Fast Timing Micropattern (RTM) R&amp;D</vt:lpstr>
      <vt:lpstr>FTM first prototype</vt:lpstr>
      <vt:lpstr>FTM first prototype: timing results</vt:lpstr>
      <vt:lpstr>Production Schedule GE2/1 and ME0</vt:lpstr>
      <vt:lpstr>Production Schedule GE2/1</vt:lpstr>
      <vt:lpstr>Production Schedule ME0</vt:lpstr>
      <vt:lpstr>Backup</vt:lpstr>
      <vt:lpstr>Direction Measurement</vt:lpstr>
      <vt:lpstr>Trigger requirements</vt:lpstr>
      <vt:lpstr>Trigger requirements</vt:lpstr>
      <vt:lpstr>Trigger on displaced muons</vt:lpstr>
      <vt:lpstr>“Non projective layout”   (closest chamber to the IP)</vt:lpstr>
      <vt:lpstr>“Non projective layout”   ( chamber far from the IP)</vt:lpstr>
      <vt:lpstr>Readout Board internal view</vt:lpstr>
      <vt:lpstr>PowerPoint Presentation</vt:lpstr>
      <vt:lpstr>PowerPoint Presentation</vt:lpstr>
      <vt:lpstr>Production organization </vt:lpstr>
      <vt:lpstr>Discharge probability (ME0) </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the GE2/1 &amp; ME0 Chamber R&amp;D </dc:title>
  <dc:creator>Michele Bianco</dc:creator>
  <cp:lastModifiedBy>Michele Bianco</cp:lastModifiedBy>
  <cp:revision>97</cp:revision>
  <dcterms:created xsi:type="dcterms:W3CDTF">2016-12-05T09:45:45Z</dcterms:created>
  <dcterms:modified xsi:type="dcterms:W3CDTF">2016-12-06T20:13:33Z</dcterms:modified>
</cp:coreProperties>
</file>