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0"/>
  </p:notesMasterIdLst>
  <p:handoutMasterIdLst>
    <p:handoutMasterId r:id="rId11"/>
  </p:handoutMasterIdLst>
  <p:sldIdLst>
    <p:sldId id="263" r:id="rId2"/>
    <p:sldId id="298" r:id="rId3"/>
    <p:sldId id="300" r:id="rId4"/>
    <p:sldId id="299" r:id="rId5"/>
    <p:sldId id="301" r:id="rId6"/>
    <p:sldId id="302" r:id="rId7"/>
    <p:sldId id="303" r:id="rId8"/>
    <p:sldId id="304" r:id="rId9"/>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2FF"/>
    <a:srgbClr val="0118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777" autoAdjust="0"/>
    <p:restoredTop sz="95133"/>
  </p:normalViewPr>
  <p:slideViewPr>
    <p:cSldViewPr snapToObjects="1" showGuides="1">
      <p:cViewPr varScale="1">
        <p:scale>
          <a:sx n="107" d="100"/>
          <a:sy n="107" d="100"/>
        </p:scale>
        <p:origin x="1888" y="168"/>
      </p:cViewPr>
      <p:guideLst>
        <p:guide orient="horz" pos="408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handoutMaster" Target="handoutMasters/handoutMaster1.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20/10/2016</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20/10/2016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4</a:t>
            </a:fld>
            <a:endParaRPr lang="fr-FR"/>
          </a:p>
        </p:txBody>
      </p:sp>
    </p:spTree>
    <p:extLst>
      <p:ext uri="{BB962C8B-B14F-4D97-AF65-F5344CB8AC3E}">
        <p14:creationId xmlns:p14="http://schemas.microsoft.com/office/powerpoint/2010/main" val="15514605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e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e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fr-FR" noProof="0" smtClean="0"/>
              <a:t>Internal review of 11T reaction fixture and impregnation mould</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smtClean="0"/>
                <a:t>logo</a:t>
              </a:r>
            </a:p>
            <a:p>
              <a:pPr algn="ctr"/>
              <a:r>
                <a:rPr lang="en-GB" sz="900" smtClean="0"/>
                <a:t>area</a:t>
              </a:r>
              <a:endParaRPr lang="en-GB" sz="900"/>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008000"/>
            <a:ext cx="7920000" cy="5220000"/>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6356350"/>
            <a:ext cx="6627000" cy="360000"/>
          </a:xfrm>
        </p:spPr>
        <p:txBody>
          <a:bodyPr/>
          <a:lstStyle/>
          <a:p>
            <a:r>
              <a:rPr lang="fr-FR" noProof="0" smtClean="0"/>
              <a:t>Internal review of 11T reaction fixture and impregnation mould</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smtClean="0"/>
                <a:t>logo</a:t>
              </a:r>
            </a:p>
            <a:p>
              <a:pPr algn="ctr"/>
              <a:r>
                <a:rPr lang="en-GB" sz="900" smtClean="0"/>
                <a:t>area</a:t>
              </a:r>
              <a:endParaRPr lang="en-GB" sz="900"/>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6356350"/>
            <a:ext cx="6627000" cy="360000"/>
          </a:xfrm>
        </p:spPr>
        <p:txBody>
          <a:bodyPr/>
          <a:lstStyle/>
          <a:p>
            <a:r>
              <a:rPr lang="fr-FR" noProof="0" smtClean="0"/>
              <a:t>Internal review of 11T reaction fixture and impregnation mould</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smtClean="0"/>
                <a:t>logo</a:t>
              </a:r>
            </a:p>
            <a:p>
              <a:pPr algn="ctr"/>
              <a:r>
                <a:rPr lang="en-GB" sz="900" smtClean="0"/>
                <a:t>area</a:t>
              </a:r>
              <a:endParaRPr lang="en-GB" sz="900"/>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6356350"/>
            <a:ext cx="6627000" cy="360000"/>
          </a:xfrm>
        </p:spPr>
        <p:txBody>
          <a:bodyPr/>
          <a:lstStyle/>
          <a:p>
            <a:r>
              <a:rPr lang="fr-FR" noProof="0" smtClean="0"/>
              <a:t>Internal review of 11T reaction fixture and impregnation mould</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smtClean="0"/>
                <a:t>logo</a:t>
              </a:r>
            </a:p>
            <a:p>
              <a:pPr algn="ctr"/>
              <a:r>
                <a:rPr lang="en-GB" sz="900" smtClean="0"/>
                <a:t>area</a:t>
              </a:r>
              <a:endParaRPr lang="en-GB" sz="900"/>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fr-FR" noProof="0" smtClean="0"/>
              <a:t>Internal review of 11T reaction fixture and impregnation mould</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smtClean="0"/>
                <a:t>logo</a:t>
              </a:r>
            </a:p>
            <a:p>
              <a:pPr algn="ctr"/>
              <a:r>
                <a:rPr lang="en-GB" sz="900" smtClean="0"/>
                <a:t>area</a:t>
              </a:r>
              <a:endParaRPr lang="en-GB" sz="900"/>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smtClean="0"/>
              <a:t>Click icon to add picture</a:t>
            </a:r>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fr-FR" noProof="0" smtClean="0"/>
              <a:t>Internal review of 11T reaction fixture and impregnation mould</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smtClean="0"/>
                <a:t>logo</a:t>
              </a:r>
            </a:p>
            <a:p>
              <a:pPr algn="ctr"/>
              <a:r>
                <a:rPr lang="en-GB" sz="900" smtClean="0"/>
                <a:t>area</a:t>
              </a:r>
              <a:endParaRPr lang="en-GB" sz="900"/>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6356350"/>
            <a:ext cx="6440400" cy="360000"/>
          </a:xfrm>
        </p:spPr>
        <p:txBody>
          <a:bodyPr/>
          <a:lstStyle/>
          <a:p>
            <a:r>
              <a:rPr lang="fr-FR" noProof="0" smtClean="0"/>
              <a:t>Internal review of 11T reaction fixture and impregnation mould</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smtClean="0"/>
                <a:t>logo</a:t>
              </a:r>
            </a:p>
            <a:p>
              <a:pPr algn="ctr"/>
              <a:r>
                <a:rPr lang="en-GB" sz="900" smtClean="0"/>
                <a:t>area</a:t>
              </a:r>
              <a:endParaRPr lang="en-GB" sz="900"/>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008000"/>
            <a:ext cx="7920000" cy="5220000"/>
          </a:xfrm>
          <a:prstGeom prst="rect">
            <a:avLst/>
          </a:prstGeom>
        </p:spPr>
        <p:txBody>
          <a:bodyPr vert="horz" lIns="0" tIns="0" rIns="0" bIns="0" rtlCol="0">
            <a:normAutofit/>
          </a:bodyPr>
          <a:lstStyle/>
          <a:p>
            <a:pPr lvl="0"/>
            <a:r>
              <a:rPr lang="en-GB" noProof="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fr-FR" noProof="0" smtClean="0"/>
              <a:t>Internal review of 11T reaction fixture and impregnation mould</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tif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371600" y="2819400"/>
            <a:ext cx="7772400" cy="1800000"/>
          </a:xfrm>
        </p:spPr>
        <p:txBody>
          <a:bodyPr/>
          <a:lstStyle/>
          <a:p>
            <a:r>
              <a:rPr lang="en-GB" dirty="0" smtClean="0"/>
              <a:t>Internal review of the 11T dipole reaction fixture and impregnation mould</a:t>
            </a:r>
            <a:br>
              <a:rPr lang="en-GB" dirty="0" smtClean="0"/>
            </a:br>
            <a:r>
              <a:rPr lang="en-GB" dirty="0"/>
              <a:t/>
            </a:r>
            <a:br>
              <a:rPr lang="en-GB" dirty="0"/>
            </a:br>
            <a:r>
              <a:rPr lang="en-GB" dirty="0" smtClean="0"/>
              <a:t>Outcome of the meeting</a:t>
            </a:r>
            <a:endParaRPr lang="en-GB" dirty="0"/>
          </a:p>
        </p:txBody>
      </p:sp>
      <p:sp>
        <p:nvSpPr>
          <p:cNvPr id="3" name="Sous-titre 2"/>
          <p:cNvSpPr>
            <a:spLocks noGrp="1"/>
          </p:cNvSpPr>
          <p:nvPr>
            <p:ph type="subTitle" idx="1"/>
          </p:nvPr>
        </p:nvSpPr>
        <p:spPr>
          <a:xfrm>
            <a:off x="1371600" y="5016624"/>
            <a:ext cx="6728792" cy="644624"/>
          </a:xfrm>
        </p:spPr>
        <p:txBody>
          <a:bodyPr>
            <a:normAutofit/>
          </a:bodyPr>
          <a:lstStyle/>
          <a:p>
            <a:r>
              <a:rPr lang="en-GB" sz="1800" b="1" dirty="0" smtClean="0"/>
              <a:t>F</a:t>
            </a:r>
            <a:r>
              <a:rPr lang="en-GB" sz="1800" b="1" dirty="0"/>
              <a:t>. </a:t>
            </a:r>
            <a:r>
              <a:rPr lang="en-GB" sz="1800" b="1" dirty="0" smtClean="0"/>
              <a:t>Savary</a:t>
            </a:r>
            <a:endParaRPr lang="en-GB" sz="1800" dirty="0"/>
          </a:p>
        </p:txBody>
      </p:sp>
      <p:sp>
        <p:nvSpPr>
          <p:cNvPr id="4" name="Espace réservé du texte 3"/>
          <p:cNvSpPr>
            <a:spLocks noGrp="1"/>
          </p:cNvSpPr>
          <p:nvPr>
            <p:ph type="body" sz="quarter" idx="14"/>
          </p:nvPr>
        </p:nvSpPr>
        <p:spPr/>
        <p:txBody>
          <a:bodyPr/>
          <a:lstStyle/>
          <a:p>
            <a:r>
              <a:rPr lang="en-GB" dirty="0" smtClean="0"/>
              <a:t>19 October 2016 - CERN</a:t>
            </a:r>
            <a:endParaRPr lang="en-GB" dirty="0"/>
          </a:p>
        </p:txBody>
      </p:sp>
      <p:pic>
        <p:nvPicPr>
          <p:cNvPr id="5" name="Image 4" descr="CERN-logo_outline.jpg"/>
          <p:cNvPicPr>
            <a:picLocks noChangeAspect="1"/>
          </p:cNvPicPr>
          <p:nvPr/>
        </p:nvPicPr>
        <p:blipFill>
          <a:blip r:embed="rId2"/>
          <a:stretch>
            <a:fillRect/>
          </a:stretch>
        </p:blipFill>
        <p:spPr>
          <a:xfrm>
            <a:off x="377190" y="5946775"/>
            <a:ext cx="613410" cy="60325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Schedule </a:t>
            </a:r>
            <a:r>
              <a:rPr lang="en-GB" dirty="0" smtClean="0"/>
              <a:t>X-Section 1 – </a:t>
            </a:r>
            <a:r>
              <a:rPr lang="en-GB" dirty="0"/>
              <a:t>October 2016</a:t>
            </a:r>
            <a:endParaRPr lang="en-US" dirty="0"/>
          </a:p>
        </p:txBody>
      </p:sp>
      <p:sp>
        <p:nvSpPr>
          <p:cNvPr id="4" name="Footer Placeholder 3"/>
          <p:cNvSpPr>
            <a:spLocks noGrp="1"/>
          </p:cNvSpPr>
          <p:nvPr>
            <p:ph type="ftr" sz="quarter" idx="11"/>
          </p:nvPr>
        </p:nvSpPr>
        <p:spPr/>
        <p:txBody>
          <a:bodyPr/>
          <a:lstStyle/>
          <a:p>
            <a:r>
              <a:rPr lang="fr-FR" noProof="0" dirty="0" err="1" smtClean="0"/>
              <a:t>Internal</a:t>
            </a:r>
            <a:r>
              <a:rPr lang="fr-FR" noProof="0" smtClean="0"/>
              <a:t> review of 11T reaction fixture and impregnation mould</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a:t>
            </a:fld>
            <a:endParaRPr lang="fr-F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56" y="1054175"/>
            <a:ext cx="9139144" cy="5148000"/>
          </a:xfrm>
          <a:prstGeom prst="rect">
            <a:avLst/>
          </a:prstGeom>
        </p:spPr>
      </p:pic>
      <p:cxnSp>
        <p:nvCxnSpPr>
          <p:cNvPr id="6" name="Straight Connector 5"/>
          <p:cNvCxnSpPr/>
          <p:nvPr/>
        </p:nvCxnSpPr>
        <p:spPr>
          <a:xfrm>
            <a:off x="3592800" y="2851200"/>
            <a:ext cx="0" cy="1260000"/>
          </a:xfrm>
          <a:prstGeom prst="line">
            <a:avLst/>
          </a:prstGeom>
          <a:ln w="19050">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4111200" y="4005064"/>
            <a:ext cx="0" cy="648000"/>
          </a:xfrm>
          <a:prstGeom prst="line">
            <a:avLst/>
          </a:prstGeom>
          <a:ln w="19050">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2987824" y="4077072"/>
            <a:ext cx="1800000"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2155248" y="3823200"/>
            <a:ext cx="1440160" cy="257369"/>
          </a:xfrm>
          <a:prstGeom prst="rect">
            <a:avLst/>
          </a:prstGeom>
          <a:noFill/>
        </p:spPr>
        <p:txBody>
          <a:bodyPr wrap="square" lIns="36000" tIns="36000" rIns="36000" bIns="36000" rtlCol="0" anchor="ctr" anchorCtr="0">
            <a:spAutoFit/>
          </a:bodyPr>
          <a:lstStyle/>
          <a:p>
            <a:pPr algn="r"/>
            <a:r>
              <a:rPr lang="en-US" sz="1200" b="1" smtClean="0"/>
              <a:t>End March 2017</a:t>
            </a:r>
            <a:endParaRPr lang="en-US" sz="1200" b="1"/>
          </a:p>
        </p:txBody>
      </p:sp>
      <p:sp>
        <p:nvSpPr>
          <p:cNvPr id="12" name="TextBox 11"/>
          <p:cNvSpPr txBox="1"/>
          <p:nvPr/>
        </p:nvSpPr>
        <p:spPr>
          <a:xfrm>
            <a:off x="4139952" y="3823200"/>
            <a:ext cx="1944216" cy="257369"/>
          </a:xfrm>
          <a:prstGeom prst="rect">
            <a:avLst/>
          </a:prstGeom>
          <a:noFill/>
        </p:spPr>
        <p:txBody>
          <a:bodyPr wrap="square" lIns="36000" tIns="36000" rIns="36000" bIns="36000" rtlCol="0" anchor="ctr" anchorCtr="0">
            <a:spAutoFit/>
          </a:bodyPr>
          <a:lstStyle/>
          <a:p>
            <a:r>
              <a:rPr lang="en-US" sz="1200" b="1" smtClean="0"/>
              <a:t>Beginning October 2017</a:t>
            </a:r>
            <a:endParaRPr lang="en-US" sz="1200" b="1"/>
          </a:p>
        </p:txBody>
      </p:sp>
      <p:cxnSp>
        <p:nvCxnSpPr>
          <p:cNvPr id="13" name="Straight Connector 12"/>
          <p:cNvCxnSpPr/>
          <p:nvPr/>
        </p:nvCxnSpPr>
        <p:spPr>
          <a:xfrm>
            <a:off x="3600000" y="4077072"/>
            <a:ext cx="496800" cy="0"/>
          </a:xfrm>
          <a:prstGeom prst="line">
            <a:avLst/>
          </a:prstGeom>
          <a:ln w="19050">
            <a:solidFill>
              <a:schemeClr val="tx1"/>
            </a:solidFill>
            <a:headEnd type="stealth" w="med" len="lg"/>
            <a:tailEnd type="stealth" w="med" len="lg"/>
          </a:ln>
          <a:effectLst/>
        </p:spPr>
        <p:style>
          <a:lnRef idx="2">
            <a:schemeClr val="accent1"/>
          </a:lnRef>
          <a:fillRef idx="0">
            <a:schemeClr val="accent1"/>
          </a:fillRef>
          <a:effectRef idx="1">
            <a:schemeClr val="accent1"/>
          </a:effectRef>
          <a:fontRef idx="minor">
            <a:schemeClr val="tx1"/>
          </a:fontRef>
        </p:style>
      </p:cxnSp>
      <p:grpSp>
        <p:nvGrpSpPr>
          <p:cNvPr id="19" name="Group 18"/>
          <p:cNvGrpSpPr/>
          <p:nvPr/>
        </p:nvGrpSpPr>
        <p:grpSpPr>
          <a:xfrm>
            <a:off x="4644312" y="2952000"/>
            <a:ext cx="2591984" cy="1620000"/>
            <a:chOff x="4716016" y="2952000"/>
            <a:chExt cx="2591984" cy="1620000"/>
          </a:xfrm>
        </p:grpSpPr>
        <p:sp>
          <p:nvSpPr>
            <p:cNvPr id="15" name="Arc 14"/>
            <p:cNvSpPr>
              <a:spLocks noChangeAspect="1"/>
            </p:cNvSpPr>
            <p:nvPr/>
          </p:nvSpPr>
          <p:spPr>
            <a:xfrm>
              <a:off x="5688000" y="2952000"/>
              <a:ext cx="1620000" cy="1620000"/>
            </a:xfrm>
            <a:prstGeom prst="arc">
              <a:avLst>
                <a:gd name="adj1" fmla="val 16200000"/>
                <a:gd name="adj2" fmla="val 5400589"/>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txBody>
            <a:bodyPr lIns="36000" tIns="36000" rIns="36000" bIns="36000" rtlCol="0" anchor="ctr"/>
            <a:lstStyle/>
            <a:p>
              <a:pPr algn="ctr"/>
              <a:endParaRPr lang="en-US"/>
            </a:p>
          </p:txBody>
        </p:sp>
        <p:cxnSp>
          <p:nvCxnSpPr>
            <p:cNvPr id="18" name="Straight Connector 17"/>
            <p:cNvCxnSpPr/>
            <p:nvPr/>
          </p:nvCxnSpPr>
          <p:spPr>
            <a:xfrm>
              <a:off x="4716016" y="2952000"/>
              <a:ext cx="1800000"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cxnSp>
        <p:nvCxnSpPr>
          <p:cNvPr id="16" name="Straight Connector 15"/>
          <p:cNvCxnSpPr/>
          <p:nvPr/>
        </p:nvCxnSpPr>
        <p:spPr>
          <a:xfrm>
            <a:off x="3114000" y="1764000"/>
            <a:ext cx="0" cy="4356000"/>
          </a:xfrm>
          <a:prstGeom prst="line">
            <a:avLst/>
          </a:prstGeom>
          <a:ln w="25400">
            <a:solidFill>
              <a:srgbClr val="0432FF"/>
            </a:solidFill>
            <a:prstDash val="lgDashDot"/>
          </a:ln>
          <a:effectLst/>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flipV="1">
            <a:off x="5436096" y="5733256"/>
            <a:ext cx="648072" cy="623094"/>
          </a:xfrm>
          <a:prstGeom prst="straightConnector1">
            <a:avLst/>
          </a:prstGeom>
          <a:ln w="31750">
            <a:solidFill>
              <a:srgbClr val="C00000"/>
            </a:solidFill>
            <a:headEnd type="none" w="lg" len="lg"/>
            <a:tailEnd type="stealth" w="lg" len="lg"/>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3996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750"/>
                                        <p:tgtEl>
                                          <p:spTgt spid="7"/>
                                        </p:tgtEl>
                                      </p:cBhvr>
                                    </p:animEffect>
                                  </p:childTnLst>
                                </p:cTn>
                              </p:par>
                              <p:par>
                                <p:cTn id="8" presetID="8" presetClass="emph" presetSubtype="0" fill="hold" nodeType="withEffect">
                                  <p:stCondLst>
                                    <p:cond delay="0"/>
                                  </p:stCondLst>
                                  <p:childTnLst>
                                    <p:animRot by="21600000">
                                      <p:cBhvr>
                                        <p:cTn id="9" dur="1000" fill="hold"/>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What we know about the coil size</a:t>
            </a:r>
            <a:endParaRPr lang="en-US"/>
          </a:p>
        </p:txBody>
      </p:sp>
      <p:sp>
        <p:nvSpPr>
          <p:cNvPr id="3" name="Content Placeholder 2"/>
          <p:cNvSpPr>
            <a:spLocks noGrp="1"/>
          </p:cNvSpPr>
          <p:nvPr>
            <p:ph idx="1"/>
          </p:nvPr>
        </p:nvSpPr>
        <p:spPr/>
        <p:txBody>
          <a:bodyPr>
            <a:normAutofit fontScale="92500" lnSpcReduction="10000"/>
          </a:bodyPr>
          <a:lstStyle/>
          <a:p>
            <a:r>
              <a:rPr lang="en-US" sz="2400" dirty="0" smtClean="0"/>
              <a:t>All size, loading plate angle, outer radius, and azimuthal excess, vary from one coil to another even for coils which are nominally identical, and impregnated in the same mold</a:t>
            </a:r>
          </a:p>
          <a:p>
            <a:r>
              <a:rPr lang="en-US" sz="2400" dirty="0" smtClean="0"/>
              <a:t>All size of a given coil vary along the straight </a:t>
            </a:r>
            <a:r>
              <a:rPr lang="en-US" sz="2400" dirty="0" smtClean="0"/>
              <a:t>part, also in the ends to a lower extent</a:t>
            </a:r>
            <a:endParaRPr lang="en-US" sz="2400" dirty="0" smtClean="0"/>
          </a:p>
          <a:p>
            <a:r>
              <a:rPr lang="en-US" sz="2400" dirty="0" smtClean="0"/>
              <a:t>The reason for the coil size variations is not known. Additional measurements (metrology, E-modulus on full X-section), and characterization of the cable insulation system, are needed to ‘hopefully’ understand the cause of these variations</a:t>
            </a:r>
          </a:p>
          <a:p>
            <a:r>
              <a:rPr lang="en-US" sz="2400" dirty="0" smtClean="0"/>
              <a:t>Tolerances are proposed. At the moment, the tolerances on the outer radius and azimuthal excess are not linked</a:t>
            </a:r>
          </a:p>
          <a:p>
            <a:r>
              <a:rPr lang="en-US" sz="2400" dirty="0" smtClean="0"/>
              <a:t>Not all the coils meet the proposed tolerances. However, such deviations do not seem to impact on the quench performance</a:t>
            </a:r>
            <a:endParaRPr lang="en-US" sz="2400" dirty="0"/>
          </a:p>
        </p:txBody>
      </p:sp>
      <p:sp>
        <p:nvSpPr>
          <p:cNvPr id="4" name="Footer Placeholder 3"/>
          <p:cNvSpPr>
            <a:spLocks noGrp="1"/>
          </p:cNvSpPr>
          <p:nvPr>
            <p:ph type="ftr" sz="quarter" idx="11"/>
          </p:nvPr>
        </p:nvSpPr>
        <p:spPr/>
        <p:txBody>
          <a:bodyPr/>
          <a:lstStyle/>
          <a:p>
            <a:r>
              <a:rPr lang="fr-FR" noProof="0" smtClean="0"/>
              <a:t>Internal review of 11T reaction fixture and impregnation mould</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spTree>
    <p:extLst>
      <p:ext uri="{BB962C8B-B14F-4D97-AF65-F5344CB8AC3E}">
        <p14:creationId xmlns:p14="http://schemas.microsoft.com/office/powerpoint/2010/main" val="14569306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Reaction 1</a:t>
            </a:r>
            <a:endParaRPr lang="en-US"/>
          </a:p>
        </p:txBody>
      </p:sp>
      <p:sp>
        <p:nvSpPr>
          <p:cNvPr id="3" name="Content Placeholder 2"/>
          <p:cNvSpPr>
            <a:spLocks noGrp="1"/>
          </p:cNvSpPr>
          <p:nvPr>
            <p:ph idx="1"/>
          </p:nvPr>
        </p:nvSpPr>
        <p:spPr/>
        <p:txBody>
          <a:bodyPr>
            <a:normAutofit fontScale="92500" lnSpcReduction="10000"/>
          </a:bodyPr>
          <a:lstStyle/>
          <a:p>
            <a:r>
              <a:rPr lang="en-US" sz="2000" dirty="0"/>
              <a:t>Reaction oven is </a:t>
            </a:r>
            <a:r>
              <a:rPr lang="en-US" sz="2000" dirty="0" smtClean="0"/>
              <a:t>ok. However, </a:t>
            </a:r>
            <a:r>
              <a:rPr lang="en-US" sz="2000" dirty="0">
                <a:solidFill>
                  <a:srgbClr val="0432FF"/>
                </a:solidFill>
              </a:rPr>
              <a:t>we need to </a:t>
            </a:r>
            <a:r>
              <a:rPr lang="en-US" sz="2000" dirty="0" smtClean="0">
                <a:solidFill>
                  <a:srgbClr val="0432FF"/>
                </a:solidFill>
              </a:rPr>
              <a:t>integrate filters </a:t>
            </a:r>
            <a:r>
              <a:rPr lang="en-US" sz="2000" dirty="0">
                <a:solidFill>
                  <a:srgbClr val="0432FF"/>
                </a:solidFill>
              </a:rPr>
              <a:t>and </a:t>
            </a:r>
            <a:r>
              <a:rPr lang="en-US" sz="2000" dirty="0" smtClean="0">
                <a:solidFill>
                  <a:srgbClr val="0432FF"/>
                </a:solidFill>
              </a:rPr>
              <a:t>replace </a:t>
            </a:r>
            <a:r>
              <a:rPr lang="en-US" sz="2000" dirty="0">
                <a:solidFill>
                  <a:srgbClr val="0432FF"/>
                </a:solidFill>
              </a:rPr>
              <a:t>the </a:t>
            </a:r>
            <a:r>
              <a:rPr lang="en-US" sz="2000" dirty="0" smtClean="0">
                <a:solidFill>
                  <a:srgbClr val="0432FF"/>
                </a:solidFill>
              </a:rPr>
              <a:t>original oxygen sensors A15E </a:t>
            </a:r>
            <a:r>
              <a:rPr lang="en-US" sz="2000" dirty="0" smtClean="0"/>
              <a:t>. </a:t>
            </a:r>
            <a:r>
              <a:rPr lang="en-US" sz="2000" dirty="0"/>
              <a:t>This is </a:t>
            </a:r>
            <a:r>
              <a:rPr lang="en-US" sz="2000" dirty="0" smtClean="0"/>
              <a:t>on-going work</a:t>
            </a:r>
            <a:r>
              <a:rPr lang="en-US" sz="2000" dirty="0"/>
              <a:t>. ZrO</a:t>
            </a:r>
            <a:r>
              <a:rPr lang="en-US" sz="2000" baseline="-25000" dirty="0"/>
              <a:t>2</a:t>
            </a:r>
            <a:r>
              <a:rPr lang="en-US" sz="2000" dirty="0"/>
              <a:t> solid electrolyte </a:t>
            </a:r>
            <a:r>
              <a:rPr lang="en-US" sz="2000" dirty="0" smtClean="0"/>
              <a:t>sensor (</a:t>
            </a:r>
            <a:r>
              <a:rPr lang="en-US" sz="2000" dirty="0" err="1" smtClean="0"/>
              <a:t>Metrotec</a:t>
            </a:r>
            <a:r>
              <a:rPr lang="en-US" sz="2000" dirty="0" smtClean="0"/>
              <a:t>) is now available, and can be used prior to launching the heating cycle (can be used only for clean </a:t>
            </a:r>
            <a:r>
              <a:rPr lang="en-US" sz="2000" dirty="0" err="1" smtClean="0"/>
              <a:t>Ar</a:t>
            </a:r>
            <a:r>
              <a:rPr lang="en-US" sz="2000" dirty="0" smtClean="0"/>
              <a:t>)</a:t>
            </a:r>
          </a:p>
          <a:p>
            <a:r>
              <a:rPr lang="en-US" sz="2000" dirty="0" err="1" smtClean="0"/>
              <a:t>Ar</a:t>
            </a:r>
            <a:r>
              <a:rPr lang="en-US" sz="2000" dirty="0" smtClean="0"/>
              <a:t> flow in the retort can be </a:t>
            </a:r>
            <a:r>
              <a:rPr lang="en-US" sz="2000" dirty="0" smtClean="0"/>
              <a:t>improved (and will be)</a:t>
            </a:r>
            <a:endParaRPr lang="en-US" sz="2000" dirty="0"/>
          </a:p>
          <a:p>
            <a:r>
              <a:rPr lang="en-US" sz="2000" dirty="0" smtClean="0"/>
              <a:t>Design of reaction fixture largely based on the FNAL concept</a:t>
            </a:r>
          </a:p>
          <a:p>
            <a:r>
              <a:rPr lang="en-US" sz="2000" dirty="0" smtClean="0">
                <a:solidFill>
                  <a:srgbClr val="0432FF"/>
                </a:solidFill>
              </a:rPr>
              <a:t>Radial size of the reaction fixture larger than radial size of the impregnation mold by 0.1 mm</a:t>
            </a:r>
            <a:r>
              <a:rPr lang="en-US" sz="2000" dirty="0" smtClean="0"/>
              <a:t>. </a:t>
            </a:r>
            <a:r>
              <a:rPr lang="en-US" sz="2000" dirty="0"/>
              <a:t>This is to allow relative movement of the coil </a:t>
            </a:r>
            <a:r>
              <a:rPr lang="en-US" sz="2000" dirty="0" err="1"/>
              <a:t>w.r.t</a:t>
            </a:r>
            <a:r>
              <a:rPr lang="en-US" sz="2000" dirty="0"/>
              <a:t>. the fixture during temperature ramp-up and cool-down, and Nb</a:t>
            </a:r>
            <a:r>
              <a:rPr lang="en-US" sz="2000" baseline="-25000" dirty="0"/>
              <a:t>3</a:t>
            </a:r>
            <a:r>
              <a:rPr lang="en-US" sz="2000" dirty="0"/>
              <a:t>Sn </a:t>
            </a:r>
            <a:r>
              <a:rPr lang="en-US" sz="2000" dirty="0" smtClean="0"/>
              <a:t>compound formation</a:t>
            </a:r>
          </a:p>
          <a:p>
            <a:r>
              <a:rPr lang="en-US" sz="2000" b="1" dirty="0" smtClean="0">
                <a:solidFill>
                  <a:srgbClr val="0432FF"/>
                </a:solidFill>
              </a:rPr>
              <a:t>Radius of the form blocks = 62.25 </a:t>
            </a:r>
            <a:r>
              <a:rPr lang="en-US" sz="2000" b="1" dirty="0" smtClean="0">
                <a:solidFill>
                  <a:srgbClr val="0432FF"/>
                </a:solidFill>
              </a:rPr>
              <a:t>mm</a:t>
            </a:r>
          </a:p>
          <a:p>
            <a:r>
              <a:rPr lang="en-US" sz="2000" b="1" dirty="0">
                <a:solidFill>
                  <a:srgbClr val="0432FF"/>
                </a:solidFill>
              </a:rPr>
              <a:t>R</a:t>
            </a:r>
            <a:r>
              <a:rPr lang="en-US" sz="2000" b="1" dirty="0" smtClean="0">
                <a:solidFill>
                  <a:srgbClr val="0432FF"/>
                </a:solidFill>
              </a:rPr>
              <a:t>adius </a:t>
            </a:r>
            <a:r>
              <a:rPr lang="en-US" sz="2000" b="1" dirty="0" smtClean="0">
                <a:solidFill>
                  <a:srgbClr val="0432FF"/>
                </a:solidFill>
              </a:rPr>
              <a:t>of the coil = </a:t>
            </a:r>
            <a:r>
              <a:rPr lang="en-US" sz="2000" b="1" dirty="0" smtClean="0">
                <a:solidFill>
                  <a:srgbClr val="0432FF"/>
                </a:solidFill>
              </a:rPr>
              <a:t>60.6 mm + </a:t>
            </a:r>
            <a:r>
              <a:rPr lang="en-US" sz="2000" dirty="0" smtClean="0"/>
              <a:t>a layer of 0.25 mm Mica + a layer of 0.5 mm and one of 0.3 mm for the </a:t>
            </a:r>
            <a:r>
              <a:rPr lang="en-US" sz="2000" dirty="0" err="1" smtClean="0"/>
              <a:t>Ar</a:t>
            </a:r>
            <a:r>
              <a:rPr lang="en-US" sz="2000" dirty="0" smtClean="0"/>
              <a:t> grids + 0.5 mm seal foil, </a:t>
            </a:r>
            <a:r>
              <a:rPr lang="en-US" sz="2000" b="1" dirty="0" smtClean="0">
                <a:solidFill>
                  <a:srgbClr val="0432FF"/>
                </a:solidFill>
              </a:rPr>
              <a:t>giving a total of 62.15 mm</a:t>
            </a:r>
            <a:endParaRPr lang="en-US" sz="2000" dirty="0"/>
          </a:p>
          <a:p>
            <a:r>
              <a:rPr lang="en-US" sz="2000" dirty="0" smtClean="0">
                <a:solidFill>
                  <a:srgbClr val="0432FF"/>
                </a:solidFill>
              </a:rPr>
              <a:t>Easier to </a:t>
            </a:r>
            <a:r>
              <a:rPr lang="en-US" sz="2000" dirty="0" smtClean="0">
                <a:solidFill>
                  <a:srgbClr val="0432FF"/>
                </a:solidFill>
              </a:rPr>
              <a:t>close the </a:t>
            </a:r>
            <a:r>
              <a:rPr lang="en-US" sz="2000" dirty="0" smtClean="0">
                <a:solidFill>
                  <a:srgbClr val="0432FF"/>
                </a:solidFill>
              </a:rPr>
              <a:t>fixture, than closing the impregnation mold</a:t>
            </a:r>
            <a:endParaRPr lang="en-US" sz="2000" dirty="0" smtClean="0">
              <a:solidFill>
                <a:srgbClr val="0432FF"/>
              </a:solidFill>
            </a:endParaRPr>
          </a:p>
          <a:p>
            <a:r>
              <a:rPr lang="en-US" sz="2000" dirty="0" smtClean="0"/>
              <a:t>The </a:t>
            </a:r>
            <a:r>
              <a:rPr lang="en-US" sz="2000" dirty="0" smtClean="0">
                <a:solidFill>
                  <a:srgbClr val="0432FF"/>
                </a:solidFill>
              </a:rPr>
              <a:t>fixture is not leak tight, and this is not a requirement</a:t>
            </a:r>
          </a:p>
          <a:p>
            <a:r>
              <a:rPr lang="en-US" sz="2000" dirty="0" smtClean="0">
                <a:solidFill>
                  <a:srgbClr val="0432FF"/>
                </a:solidFill>
              </a:rPr>
              <a:t>Place holders for the VAMAS samples shall be integrated, like in the QXF fixture, both at inlet and outlet</a:t>
            </a:r>
          </a:p>
        </p:txBody>
      </p:sp>
      <p:sp>
        <p:nvSpPr>
          <p:cNvPr id="4" name="Footer Placeholder 3"/>
          <p:cNvSpPr>
            <a:spLocks noGrp="1"/>
          </p:cNvSpPr>
          <p:nvPr>
            <p:ph type="ftr" sz="quarter" idx="11"/>
          </p:nvPr>
        </p:nvSpPr>
        <p:spPr/>
        <p:txBody>
          <a:bodyPr/>
          <a:lstStyle/>
          <a:p>
            <a:r>
              <a:rPr lang="fr-FR" noProof="0" dirty="0" err="1" smtClean="0"/>
              <a:t>Internal</a:t>
            </a:r>
            <a:r>
              <a:rPr lang="fr-FR" noProof="0" smtClean="0"/>
              <a:t> review of 11T reaction fixture and impregnation mould</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spTree>
    <p:extLst>
      <p:ext uri="{BB962C8B-B14F-4D97-AF65-F5344CB8AC3E}">
        <p14:creationId xmlns:p14="http://schemas.microsoft.com/office/powerpoint/2010/main" val="20792927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Reaction 2</a:t>
            </a:r>
            <a:endParaRPr lang="en-US" dirty="0"/>
          </a:p>
        </p:txBody>
      </p:sp>
      <p:sp>
        <p:nvSpPr>
          <p:cNvPr id="3" name="Content Placeholder 2"/>
          <p:cNvSpPr>
            <a:spLocks noGrp="1"/>
          </p:cNvSpPr>
          <p:nvPr>
            <p:ph idx="1"/>
          </p:nvPr>
        </p:nvSpPr>
        <p:spPr>
          <a:xfrm>
            <a:off x="612000" y="1008000"/>
            <a:ext cx="7920000" cy="5348350"/>
          </a:xfrm>
        </p:spPr>
        <p:txBody>
          <a:bodyPr>
            <a:normAutofit fontScale="92500" lnSpcReduction="20000"/>
          </a:bodyPr>
          <a:lstStyle/>
          <a:p>
            <a:r>
              <a:rPr lang="en-US" sz="2000" dirty="0"/>
              <a:t>The </a:t>
            </a:r>
            <a:r>
              <a:rPr lang="en-US" sz="2000" dirty="0" err="1"/>
              <a:t>Ar</a:t>
            </a:r>
            <a:r>
              <a:rPr lang="en-US" sz="2000" dirty="0"/>
              <a:t> grids put on the outer surface of the coil do not seem to work as expected (provide radial venting for </a:t>
            </a:r>
            <a:r>
              <a:rPr lang="en-US" sz="2000" dirty="0" err="1"/>
              <a:t>Ar</a:t>
            </a:r>
            <a:r>
              <a:rPr lang="en-US" sz="2000" dirty="0"/>
              <a:t> flow and coil degassing residues). However, they do not affect the functionality of the </a:t>
            </a:r>
            <a:r>
              <a:rPr lang="en-US" sz="2000" dirty="0" smtClean="0"/>
              <a:t>fixture</a:t>
            </a:r>
          </a:p>
          <a:p>
            <a:r>
              <a:rPr lang="en-US" sz="2000" dirty="0" smtClean="0">
                <a:solidFill>
                  <a:srgbClr val="0432FF"/>
                </a:solidFill>
              </a:rPr>
              <a:t>Cooling traps are congested by a large amount of agglomerate </a:t>
            </a:r>
            <a:r>
              <a:rPr lang="en-US" sz="2000" dirty="0" smtClean="0"/>
              <a:t>coming from the degassing </a:t>
            </a:r>
            <a:r>
              <a:rPr lang="en-US" sz="2000" dirty="0" smtClean="0"/>
              <a:t>residues (glass fiber sizing, silicon, ceramic binder), </a:t>
            </a:r>
            <a:r>
              <a:rPr lang="en-US" sz="2000" dirty="0" smtClean="0"/>
              <a:t>both from the fixture and from the retort (the latter likely coming from the leaking fixture)</a:t>
            </a:r>
          </a:p>
          <a:p>
            <a:r>
              <a:rPr lang="en-US" sz="2000" dirty="0" smtClean="0"/>
              <a:t>Although residues are collected in the cooling traps, there is probably still a lot in the coil</a:t>
            </a:r>
          </a:p>
          <a:p>
            <a:r>
              <a:rPr lang="en-US" sz="2000" dirty="0" smtClean="0"/>
              <a:t>The </a:t>
            </a:r>
            <a:r>
              <a:rPr lang="en-US" sz="2000" dirty="0" smtClean="0">
                <a:solidFill>
                  <a:srgbClr val="0432FF"/>
                </a:solidFill>
              </a:rPr>
              <a:t>last three points advocate for an ‘open’ mold allowing more effective </a:t>
            </a:r>
            <a:r>
              <a:rPr lang="en-US" sz="2000" dirty="0" smtClean="0">
                <a:solidFill>
                  <a:srgbClr val="0432FF"/>
                </a:solidFill>
              </a:rPr>
              <a:t>venting</a:t>
            </a:r>
            <a:r>
              <a:rPr lang="en-US" sz="2000" dirty="0" smtClean="0">
                <a:solidFill>
                  <a:srgbClr val="0432FF"/>
                </a:solidFill>
              </a:rPr>
              <a:t>/cleaning </a:t>
            </a:r>
            <a:r>
              <a:rPr lang="en-US" sz="2000" dirty="0" smtClean="0">
                <a:solidFill>
                  <a:srgbClr val="0432FF"/>
                </a:solidFill>
              </a:rPr>
              <a:t>of the coil</a:t>
            </a:r>
            <a:r>
              <a:rPr lang="en-US" sz="2000" dirty="0" smtClean="0"/>
              <a:t>. Then, one needs to make sure all the residues can be collected in the cooling traps (large ones, or several in parallel </a:t>
            </a:r>
            <a:r>
              <a:rPr lang="is-IS" sz="2000" dirty="0" smtClean="0"/>
              <a:t>… with filtering</a:t>
            </a:r>
            <a:r>
              <a:rPr lang="en-US" sz="2000" dirty="0" smtClean="0"/>
              <a:t>)</a:t>
            </a:r>
          </a:p>
          <a:p>
            <a:r>
              <a:rPr lang="is-IS" sz="2000" dirty="0" smtClean="0"/>
              <a:t>Temperature sensors type K will be replaced for type N. The calibration of the T sensors is done according to standards </a:t>
            </a:r>
          </a:p>
          <a:p>
            <a:r>
              <a:rPr lang="is-IS" sz="2000" dirty="0" smtClean="0"/>
              <a:t>Almost </a:t>
            </a:r>
            <a:r>
              <a:rPr lang="is-IS" sz="2000" dirty="0"/>
              <a:t>2 days are needed to reach the first temperature plateau. </a:t>
            </a:r>
            <a:r>
              <a:rPr lang="is-IS" sz="2000" dirty="0">
                <a:solidFill>
                  <a:srgbClr val="0432FF"/>
                </a:solidFill>
              </a:rPr>
              <a:t>A lighter fixture would </a:t>
            </a:r>
            <a:r>
              <a:rPr lang="is-IS" sz="2000" dirty="0" smtClean="0">
                <a:solidFill>
                  <a:srgbClr val="0432FF"/>
                </a:solidFill>
              </a:rPr>
              <a:t>help (and/or more conductive</a:t>
            </a:r>
            <a:r>
              <a:rPr lang="is-IS" sz="2000" dirty="0" smtClean="0">
                <a:solidFill>
                  <a:srgbClr val="0432FF"/>
                </a:solidFill>
              </a:rPr>
              <a:t>)</a:t>
            </a:r>
          </a:p>
          <a:p>
            <a:r>
              <a:rPr lang="is-IS" sz="2000" dirty="0" smtClean="0">
                <a:solidFill>
                  <a:srgbClr val="0432FF"/>
                </a:solidFill>
              </a:rPr>
              <a:t>The length of the coil does not change after the reaction process. However, there is a visible change after curing</a:t>
            </a:r>
            <a:r>
              <a:rPr lang="is-IS" sz="2000" dirty="0" smtClean="0"/>
              <a:t>: the coils get shorter when they are detached from the mandrel  </a:t>
            </a:r>
            <a:endParaRPr lang="is-IS" sz="2000" dirty="0"/>
          </a:p>
        </p:txBody>
      </p:sp>
      <p:sp>
        <p:nvSpPr>
          <p:cNvPr id="4" name="Footer Placeholder 3"/>
          <p:cNvSpPr>
            <a:spLocks noGrp="1"/>
          </p:cNvSpPr>
          <p:nvPr>
            <p:ph type="ftr" sz="quarter" idx="11"/>
          </p:nvPr>
        </p:nvSpPr>
        <p:spPr/>
        <p:txBody>
          <a:bodyPr/>
          <a:lstStyle/>
          <a:p>
            <a:r>
              <a:rPr lang="fr-FR" noProof="0" smtClean="0"/>
              <a:t>Internal review of 11T reaction fixture and impregnation mould</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spTree>
    <p:extLst>
      <p:ext uri="{BB962C8B-B14F-4D97-AF65-F5344CB8AC3E}">
        <p14:creationId xmlns:p14="http://schemas.microsoft.com/office/powerpoint/2010/main" val="11026479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Impregnation 1</a:t>
            </a:r>
            <a:endParaRPr lang="en-US" dirty="0"/>
          </a:p>
        </p:txBody>
      </p:sp>
      <p:sp>
        <p:nvSpPr>
          <p:cNvPr id="3" name="Content Placeholder 2"/>
          <p:cNvSpPr>
            <a:spLocks noGrp="1"/>
          </p:cNvSpPr>
          <p:nvPr>
            <p:ph idx="1"/>
          </p:nvPr>
        </p:nvSpPr>
        <p:spPr/>
        <p:txBody>
          <a:bodyPr>
            <a:normAutofit fontScale="92500" lnSpcReduction="20000"/>
          </a:bodyPr>
          <a:lstStyle/>
          <a:p>
            <a:r>
              <a:rPr lang="en-US" sz="2000" dirty="0"/>
              <a:t>The total duration of the process is 110 hours, excluding cleaning. This translates into about 10 working days, of which 2.67 days </a:t>
            </a:r>
            <a:r>
              <a:rPr lang="en-US" sz="2000" dirty="0" smtClean="0"/>
              <a:t>of round-the-clock process: </a:t>
            </a:r>
            <a:r>
              <a:rPr lang="en-US" sz="2000" dirty="0"/>
              <a:t>(1) vacuum drying (48 hours) and (2) post cure (16 hours</a:t>
            </a:r>
            <a:r>
              <a:rPr lang="en-US" sz="2000" dirty="0" smtClean="0"/>
              <a:t>). Then, additional 28 hours are needed for cleaning</a:t>
            </a:r>
          </a:p>
          <a:p>
            <a:r>
              <a:rPr lang="en-US" sz="2000" dirty="0" smtClean="0"/>
              <a:t>Assuming that we have 2 resin injection systems, we can hope for a 2-week occupancy of the machine per coil</a:t>
            </a:r>
          </a:p>
          <a:p>
            <a:r>
              <a:rPr lang="en-US" sz="2000" dirty="0" smtClean="0">
                <a:solidFill>
                  <a:srgbClr val="0432FF"/>
                </a:solidFill>
              </a:rPr>
              <a:t>Transferring the coil from the reaction to the </a:t>
            </a:r>
            <a:r>
              <a:rPr lang="en-US" sz="2000" dirty="0" smtClean="0">
                <a:solidFill>
                  <a:srgbClr val="0432FF"/>
                </a:solidFill>
              </a:rPr>
              <a:t>impregnation</a:t>
            </a:r>
            <a:br>
              <a:rPr lang="en-US" sz="2000" dirty="0" smtClean="0">
                <a:solidFill>
                  <a:srgbClr val="0432FF"/>
                </a:solidFill>
              </a:rPr>
            </a:br>
            <a:r>
              <a:rPr lang="en-US" sz="2000" dirty="0" smtClean="0">
                <a:solidFill>
                  <a:srgbClr val="0432FF"/>
                </a:solidFill>
              </a:rPr>
              <a:t>mold </a:t>
            </a:r>
            <a:r>
              <a:rPr lang="en-US" sz="2000" dirty="0" smtClean="0">
                <a:solidFill>
                  <a:srgbClr val="0432FF"/>
                </a:solidFill>
              </a:rPr>
              <a:t>is very delicate</a:t>
            </a:r>
            <a:r>
              <a:rPr lang="en-US" sz="2000" dirty="0" smtClean="0"/>
              <a:t>, as </a:t>
            </a:r>
            <a:r>
              <a:rPr lang="en-US" sz="2000" dirty="0" smtClean="0">
                <a:solidFill>
                  <a:srgbClr val="0432FF"/>
                </a:solidFill>
              </a:rPr>
              <a:t>the coil tends </a:t>
            </a:r>
            <a:r>
              <a:rPr lang="en-US" sz="2000" dirty="0" smtClean="0">
                <a:solidFill>
                  <a:srgbClr val="0432FF"/>
                </a:solidFill>
              </a:rPr>
              <a:t>to relax and expand when the form blocks are removed </a:t>
            </a:r>
            <a:r>
              <a:rPr lang="en-US" sz="2000" dirty="0" smtClean="0"/>
              <a:t>(it is like a loaded spring or accordion). Unfortunately, </a:t>
            </a:r>
            <a:r>
              <a:rPr lang="en-US" sz="2000" dirty="0" smtClean="0"/>
              <a:t>we cannot avoid having the coil entirely </a:t>
            </a:r>
            <a:br>
              <a:rPr lang="en-US" sz="2000" dirty="0" smtClean="0"/>
            </a:br>
            <a:r>
              <a:rPr lang="en-US" sz="2000" dirty="0" smtClean="0"/>
              <a:t>uncovered, e.g. traces and sealing foils need to be installed.</a:t>
            </a:r>
            <a:br>
              <a:rPr lang="en-US" sz="2000" dirty="0" smtClean="0"/>
            </a:br>
            <a:r>
              <a:rPr lang="en-US" sz="2000" dirty="0" smtClean="0">
                <a:solidFill>
                  <a:srgbClr val="0432FF"/>
                </a:solidFill>
              </a:rPr>
              <a:t>This does not happen on short coils</a:t>
            </a:r>
          </a:p>
          <a:p>
            <a:r>
              <a:rPr lang="en-US" sz="2000" dirty="0" smtClean="0"/>
              <a:t>The mounting and precise positioning of the loading plates </a:t>
            </a:r>
            <a:br>
              <a:rPr lang="en-US" sz="2000" dirty="0" smtClean="0"/>
            </a:br>
            <a:r>
              <a:rPr lang="en-US" sz="2000" dirty="0" smtClean="0"/>
              <a:t>is difficult</a:t>
            </a:r>
          </a:p>
          <a:p>
            <a:r>
              <a:rPr lang="en-US" sz="2000" dirty="0" smtClean="0"/>
              <a:t>The </a:t>
            </a:r>
            <a:r>
              <a:rPr lang="en-US" sz="2000" dirty="0" smtClean="0">
                <a:solidFill>
                  <a:srgbClr val="0432FF"/>
                </a:solidFill>
              </a:rPr>
              <a:t>mounting of the form blocks is difficult in the strait part</a:t>
            </a:r>
            <a:r>
              <a:rPr lang="en-US" sz="2000" dirty="0" smtClean="0"/>
              <a:t>, it is</a:t>
            </a:r>
            <a:br>
              <a:rPr lang="en-US" sz="2000" dirty="0" smtClean="0"/>
            </a:br>
            <a:r>
              <a:rPr lang="en-US" sz="2000" dirty="0" smtClean="0"/>
              <a:t>okay in the ends (over about 500 mm)</a:t>
            </a:r>
          </a:p>
          <a:p>
            <a:r>
              <a:rPr lang="en-US" sz="2000" dirty="0" smtClean="0"/>
              <a:t>The </a:t>
            </a:r>
            <a:r>
              <a:rPr lang="en-US" sz="2000" dirty="0" smtClean="0">
                <a:solidFill>
                  <a:srgbClr val="0432FF"/>
                </a:solidFill>
              </a:rPr>
              <a:t>closure of the mold is difficult in the case of the long coils</a:t>
            </a:r>
            <a:r>
              <a:rPr lang="en-US" sz="2000" dirty="0" smtClean="0"/>
              <a:t>, the sealing foil is not perfectly straight and it tends to move/rotate during the mounting of the form blocks. </a:t>
            </a:r>
            <a:r>
              <a:rPr lang="en-US" sz="2000" dirty="0" smtClean="0">
                <a:solidFill>
                  <a:srgbClr val="0432FF"/>
                </a:solidFill>
              </a:rPr>
              <a:t>This is a major issue</a:t>
            </a:r>
          </a:p>
          <a:p>
            <a:r>
              <a:rPr lang="en-US" sz="2000" dirty="0" smtClean="0"/>
              <a:t>There are many bolts, about 150, maybe tedious but not a major issue </a:t>
            </a:r>
            <a:r>
              <a:rPr lang="is-IS" sz="2000" dirty="0" smtClean="0"/>
              <a:t>… </a:t>
            </a:r>
            <a:r>
              <a:rPr lang="is-IS" sz="2000" dirty="0" smtClean="0">
                <a:solidFill>
                  <a:srgbClr val="C00000"/>
                </a:solidFill>
              </a:rPr>
              <a:t>are we sure we can close the mold parallel</a:t>
            </a:r>
            <a:r>
              <a:rPr lang="is-IS" sz="2000" dirty="0" smtClean="0"/>
              <a:t>?</a:t>
            </a:r>
            <a:endParaRPr lang="en-US" sz="2000" dirty="0" smtClean="0"/>
          </a:p>
        </p:txBody>
      </p:sp>
      <p:sp>
        <p:nvSpPr>
          <p:cNvPr id="4" name="Footer Placeholder 3"/>
          <p:cNvSpPr>
            <a:spLocks noGrp="1"/>
          </p:cNvSpPr>
          <p:nvPr>
            <p:ph type="ftr" sz="quarter" idx="11"/>
          </p:nvPr>
        </p:nvSpPr>
        <p:spPr/>
        <p:txBody>
          <a:bodyPr/>
          <a:lstStyle/>
          <a:p>
            <a:r>
              <a:rPr lang="fr-FR" noProof="0" smtClean="0"/>
              <a:t>Internal review of 11T reaction fixture and impregnation mould</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6</a:t>
            </a:fld>
            <a:endParaRPr lang="fr-FR"/>
          </a:p>
        </p:txBody>
      </p:sp>
      <p:pic>
        <p:nvPicPr>
          <p:cNvPr id="6" name="Picture 5"/>
          <p:cNvPicPr>
            <a:picLocks noChangeAspect="1"/>
          </p:cNvPicPr>
          <p:nvPr/>
        </p:nvPicPr>
        <p:blipFill rotWithShape="1">
          <a:blip r:embed="rId2">
            <a:clrChange>
              <a:clrFrom>
                <a:srgbClr val="FFFFFF"/>
              </a:clrFrom>
              <a:clrTo>
                <a:srgbClr val="FFFFFF">
                  <a:alpha val="0"/>
                </a:srgbClr>
              </a:clrTo>
            </a:clrChange>
          </a:blip>
          <a:srcRect l="13324" r="9522"/>
          <a:stretch/>
        </p:blipFill>
        <p:spPr>
          <a:xfrm>
            <a:off x="7441976" y="3150104"/>
            <a:ext cx="1666528" cy="1215000"/>
          </a:xfrm>
          <a:prstGeom prst="snip2DiagRect">
            <a:avLst>
              <a:gd name="adj1" fmla="val 0"/>
              <a:gd name="adj2" fmla="val 19599"/>
            </a:avLst>
          </a:prstGeom>
        </p:spPr>
      </p:pic>
    </p:spTree>
    <p:extLst>
      <p:ext uri="{BB962C8B-B14F-4D97-AF65-F5344CB8AC3E}">
        <p14:creationId xmlns:p14="http://schemas.microsoft.com/office/powerpoint/2010/main" val="17476372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Impregnation 2</a:t>
            </a:r>
            <a:endParaRPr lang="en-US" dirty="0"/>
          </a:p>
        </p:txBody>
      </p:sp>
      <p:sp>
        <p:nvSpPr>
          <p:cNvPr id="3" name="Content Placeholder 2"/>
          <p:cNvSpPr>
            <a:spLocks noGrp="1"/>
          </p:cNvSpPr>
          <p:nvPr>
            <p:ph idx="1"/>
          </p:nvPr>
        </p:nvSpPr>
        <p:spPr/>
        <p:txBody>
          <a:bodyPr>
            <a:normAutofit fontScale="92500"/>
          </a:bodyPr>
          <a:lstStyle/>
          <a:p>
            <a:r>
              <a:rPr lang="en-US" sz="2000" b="1" dirty="0" smtClean="0">
                <a:solidFill>
                  <a:srgbClr val="0432FF"/>
                </a:solidFill>
              </a:rPr>
              <a:t>Radius of the form blocks =</a:t>
            </a:r>
            <a:r>
              <a:rPr lang="en-US" sz="2000" b="1" dirty="0">
                <a:solidFill>
                  <a:srgbClr val="0432FF"/>
                </a:solidFill>
              </a:rPr>
              <a:t> </a:t>
            </a:r>
            <a:r>
              <a:rPr lang="en-US" sz="2000" b="1" dirty="0" smtClean="0">
                <a:solidFill>
                  <a:srgbClr val="0432FF"/>
                </a:solidFill>
              </a:rPr>
              <a:t>61.44 mm</a:t>
            </a:r>
          </a:p>
          <a:p>
            <a:r>
              <a:rPr lang="en-US" sz="2000" dirty="0" smtClean="0"/>
              <a:t>Radius of the coil = 60.6 mm + QH 0.1 mm + glass fiber wrap </a:t>
            </a:r>
            <a:br>
              <a:rPr lang="en-US" sz="2000" dirty="0" smtClean="0"/>
            </a:br>
            <a:r>
              <a:rPr lang="en-US" sz="2000" dirty="0" smtClean="0"/>
              <a:t>0.1 mm + sealing foil 0.5 mm (0.54 mm if coated, 0.61 mm if Teflon film), </a:t>
            </a:r>
            <a:r>
              <a:rPr lang="en-US" sz="2000" b="1" dirty="0" smtClean="0">
                <a:solidFill>
                  <a:srgbClr val="0432FF"/>
                </a:solidFill>
              </a:rPr>
              <a:t>giving a total of 61.34 mm (coated) or 61.41 mm (Teflon  film)</a:t>
            </a:r>
            <a:endParaRPr lang="en-US" sz="2000" dirty="0" smtClean="0"/>
          </a:p>
          <a:p>
            <a:r>
              <a:rPr lang="en-US" sz="2000" dirty="0" smtClean="0"/>
              <a:t>There are differences between the model and long magnets as regards to utilization of coating or Teflon film on the surfaces in contact with the coil, e.g. Teflon coating is used on the mandrel in 927</a:t>
            </a:r>
          </a:p>
          <a:p>
            <a:r>
              <a:rPr lang="en-US" sz="2000" dirty="0" smtClean="0"/>
              <a:t>The design of the end caps used for the short coils is better</a:t>
            </a:r>
          </a:p>
          <a:p>
            <a:r>
              <a:rPr lang="en-US" sz="2000" dirty="0" smtClean="0"/>
              <a:t>The circumference of the seal foil is excessive in the tooling for the long coils, it is smaller (better) for the short coils</a:t>
            </a:r>
          </a:p>
          <a:p>
            <a:r>
              <a:rPr lang="en-US" sz="2000" dirty="0" smtClean="0"/>
              <a:t>Protection strips made of ceramic are used during the splicing to reduce heat loss towards the heavy base plate</a:t>
            </a:r>
          </a:p>
          <a:p>
            <a:r>
              <a:rPr lang="en-US" sz="2000" dirty="0" smtClean="0"/>
              <a:t>Laser cutting of glass fiber fabrics has a lot improved quality and handling of these parts</a:t>
            </a:r>
          </a:p>
          <a:p>
            <a:r>
              <a:rPr lang="en-US" sz="2000" dirty="0" smtClean="0"/>
              <a:t>Loading plates are shot blasted on the side of the coil to ensure good adhesion through resin</a:t>
            </a:r>
          </a:p>
          <a:p>
            <a:endParaRPr lang="en-US" sz="2000" dirty="0" smtClean="0"/>
          </a:p>
          <a:p>
            <a:endParaRPr lang="en-US" sz="2000" dirty="0" smtClean="0"/>
          </a:p>
          <a:p>
            <a:endParaRPr lang="en-US" sz="2000" dirty="0" smtClean="0"/>
          </a:p>
          <a:p>
            <a:endParaRPr lang="en-US" sz="2000" dirty="0"/>
          </a:p>
        </p:txBody>
      </p:sp>
      <p:sp>
        <p:nvSpPr>
          <p:cNvPr id="4" name="Footer Placeholder 3"/>
          <p:cNvSpPr>
            <a:spLocks noGrp="1"/>
          </p:cNvSpPr>
          <p:nvPr>
            <p:ph type="ftr" sz="quarter" idx="11"/>
          </p:nvPr>
        </p:nvSpPr>
        <p:spPr/>
        <p:txBody>
          <a:bodyPr/>
          <a:lstStyle/>
          <a:p>
            <a:r>
              <a:rPr lang="fr-FR" noProof="0" smtClean="0"/>
              <a:t>Internal review of 11T reaction fixture and impregnation mould</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7</a:t>
            </a:fld>
            <a:endParaRPr lang="fr-FR"/>
          </a:p>
        </p:txBody>
      </p:sp>
    </p:spTree>
    <p:extLst>
      <p:ext uri="{BB962C8B-B14F-4D97-AF65-F5344CB8AC3E}">
        <p14:creationId xmlns:p14="http://schemas.microsoft.com/office/powerpoint/2010/main" val="9759203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Preliminary ideas</a:t>
            </a:r>
            <a:endParaRPr lang="en-US" dirty="0"/>
          </a:p>
        </p:txBody>
      </p:sp>
      <p:sp>
        <p:nvSpPr>
          <p:cNvPr id="3" name="Content Placeholder 2"/>
          <p:cNvSpPr>
            <a:spLocks noGrp="1"/>
          </p:cNvSpPr>
          <p:nvPr>
            <p:ph idx="1"/>
          </p:nvPr>
        </p:nvSpPr>
        <p:spPr/>
        <p:txBody>
          <a:bodyPr/>
          <a:lstStyle/>
          <a:p>
            <a:r>
              <a:rPr lang="en-US" dirty="0" smtClean="0"/>
              <a:t>Use aluminum rather than stainless steel (impregnation mold)</a:t>
            </a:r>
          </a:p>
          <a:p>
            <a:r>
              <a:rPr lang="en-US" dirty="0" smtClean="0"/>
              <a:t>Use thicker sealing foils for impregnation</a:t>
            </a:r>
          </a:p>
          <a:p>
            <a:r>
              <a:rPr lang="en-US" dirty="0" smtClean="0"/>
              <a:t>Provide larger venting in reaction fixture</a:t>
            </a:r>
          </a:p>
          <a:p>
            <a:r>
              <a:rPr lang="is-IS" smtClean="0"/>
              <a:t>…</a:t>
            </a:r>
            <a:endParaRPr lang="en-US" dirty="0"/>
          </a:p>
        </p:txBody>
      </p:sp>
      <p:sp>
        <p:nvSpPr>
          <p:cNvPr id="4" name="Footer Placeholder 3"/>
          <p:cNvSpPr>
            <a:spLocks noGrp="1"/>
          </p:cNvSpPr>
          <p:nvPr>
            <p:ph type="ftr" sz="quarter" idx="11"/>
          </p:nvPr>
        </p:nvSpPr>
        <p:spPr/>
        <p:txBody>
          <a:bodyPr/>
          <a:lstStyle/>
          <a:p>
            <a:r>
              <a:rPr lang="fr-FR" noProof="0" smtClean="0"/>
              <a:t>Internal review of 11T reaction fixture and impregnation mould</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spTree>
    <p:extLst>
      <p:ext uri="{BB962C8B-B14F-4D97-AF65-F5344CB8AC3E}">
        <p14:creationId xmlns:p14="http://schemas.microsoft.com/office/powerpoint/2010/main" val="1988518330"/>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Lumi-Pres-Template-4-3-CSR2016.pptx" id="{37610B82-38C5-4A79-9AD6-9055ADFB9289}" vid="{B895EA73-40B8-4DB4-B376-5DB62EC8AB97}"/>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HiLumi-Pres-Template-4-3-CSR2016</Template>
  <TotalTime>3822</TotalTime>
  <Words>829</Words>
  <Application>Microsoft Macintosh PowerPoint</Application>
  <PresentationFormat>On-screen Show (4:3)</PresentationFormat>
  <Paragraphs>69</Paragraphs>
  <Slides>8</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Calibri</vt:lpstr>
      <vt:lpstr>Wingdings</vt:lpstr>
      <vt:lpstr>Arial</vt:lpstr>
      <vt:lpstr>Thème Office</vt:lpstr>
      <vt:lpstr>Internal review of the 11T dipole reaction fixture and impregnation mould  Outcome of the meeting</vt:lpstr>
      <vt:lpstr>Schedule X-Section 1 – October 2016</vt:lpstr>
      <vt:lpstr>What we know about the coil size</vt:lpstr>
      <vt:lpstr>Reaction 1</vt:lpstr>
      <vt:lpstr>Reaction 2</vt:lpstr>
      <vt:lpstr>Impregnation 1</vt:lpstr>
      <vt:lpstr>Impregnation 2</vt:lpstr>
      <vt:lpstr>Preliminary ideas</vt:lpstr>
    </vt:vector>
  </TitlesOfParts>
  <Company>CERN</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HL-LHC Cost and Schedule Review 2016 WPxxx – Equipment / System</dc:title>
  <dc:creator>Cecile Noels</dc:creator>
  <cp:lastModifiedBy>Microsoft Office User</cp:lastModifiedBy>
  <cp:revision>301</cp:revision>
  <dcterms:created xsi:type="dcterms:W3CDTF">2016-08-24T12:27:25Z</dcterms:created>
  <dcterms:modified xsi:type="dcterms:W3CDTF">2016-10-20T13:42:34Z</dcterms:modified>
</cp:coreProperties>
</file>