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5" r:id="rId2"/>
    <p:sldMasterId id="2147483688" r:id="rId3"/>
    <p:sldMasterId id="2147483698" r:id="rId4"/>
  </p:sldMasterIdLst>
  <p:notesMasterIdLst>
    <p:notesMasterId r:id="rId15"/>
  </p:notesMasterIdLst>
  <p:handoutMasterIdLst>
    <p:handoutMasterId r:id="rId16"/>
  </p:handoutMasterIdLst>
  <p:sldIdLst>
    <p:sldId id="280" r:id="rId5"/>
    <p:sldId id="294" r:id="rId6"/>
    <p:sldId id="303" r:id="rId7"/>
    <p:sldId id="298" r:id="rId8"/>
    <p:sldId id="304" r:id="rId9"/>
    <p:sldId id="299" r:id="rId10"/>
    <p:sldId id="300" r:id="rId11"/>
    <p:sldId id="301" r:id="rId12"/>
    <p:sldId id="295" r:id="rId13"/>
    <p:sldId id="284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0"/>
    <a:srgbClr val="4F85C3"/>
    <a:srgbClr val="6C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7" autoAdjust="0"/>
    <p:restoredTop sz="94707" autoAdjust="0"/>
  </p:normalViewPr>
  <p:slideViewPr>
    <p:cSldViewPr showGuides="1">
      <p:cViewPr varScale="1">
        <p:scale>
          <a:sx n="103" d="100"/>
          <a:sy n="103" d="100"/>
        </p:scale>
        <p:origin x="-5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8F682-7966-4F36-8C65-12C6AC282E64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037CF-4AF3-4EA8-B0EF-23260E3D6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20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4EA1F-7887-426C-BD0E-29F38E7AB4A2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8AE9-46A5-49CB-B815-3CC2120EE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488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like CPU, one can use the tree on the left to navigate among NGIs and Sites.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58AE9-46A5-49CB-B815-3CC2120EE87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6654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Author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Author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593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12/9/2017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4.0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79394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9394" y="263691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 smtClean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1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381328"/>
            <a:ext cx="657870" cy="442623"/>
          </a:xfrm>
          <a:prstGeom prst="rect">
            <a:avLst/>
          </a:prstGeom>
        </p:spPr>
      </p:pic>
      <p:sp>
        <p:nvSpPr>
          <p:cNvPr id="13" name="Tekstvak 10"/>
          <p:cNvSpPr txBox="1"/>
          <p:nvPr/>
        </p:nvSpPr>
        <p:spPr>
          <a:xfrm>
            <a:off x="479394" y="6402584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000" b="0" dirty="0" smtClean="0">
                <a:latin typeface="Segoe UI" pitchFamily="34" charset="0"/>
                <a:cs typeface="Segoe UI" pitchFamily="34" charset="0"/>
              </a:rPr>
              <a:t>EGI-Engage is co-funded by the Horizon 2020 Framework Programme</a:t>
            </a:r>
          </a:p>
          <a:p>
            <a:pPr algn="r"/>
            <a:r>
              <a:rPr lang="nl-NL" sz="1000" b="0" baseline="0" dirty="0" smtClean="0">
                <a:latin typeface="Segoe UI" pitchFamily="34" charset="0"/>
                <a:cs typeface="Segoe UI" pitchFamily="34" charset="0"/>
              </a:rPr>
              <a:t>  </a:t>
            </a:r>
            <a:r>
              <a:rPr lang="nl-NL" sz="1000" b="0" dirty="0" smtClean="0">
                <a:latin typeface="Segoe UI" pitchFamily="34" charset="0"/>
                <a:cs typeface="Segoe UI" pitchFamily="34" charset="0"/>
              </a:rPr>
              <a:t>of the European Union under grant number 654142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659" y="1124744"/>
            <a:ext cx="75787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b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Thank you</a:t>
            </a:r>
            <a:r>
              <a:rPr lang="en-GB" sz="3600" b="1" kern="1200" baseline="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 for your attention.</a:t>
            </a:r>
          </a:p>
          <a:p>
            <a:pPr algn="ctr"/>
            <a:endParaRPr lang="en-GB" sz="3600" b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ctr"/>
            <a:endParaRPr lang="en-GB" sz="2400" b="1" i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l"/>
            <a:r>
              <a:rPr lang="en-GB" sz="2800" b="1" i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Questions?</a:t>
            </a:r>
          </a:p>
        </p:txBody>
      </p:sp>
      <p:pic>
        <p:nvPicPr>
          <p:cNvPr id="7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381328"/>
            <a:ext cx="657870" cy="442623"/>
          </a:xfrm>
          <a:prstGeom prst="rect">
            <a:avLst/>
          </a:prstGeom>
        </p:spPr>
      </p:pic>
      <p:sp>
        <p:nvSpPr>
          <p:cNvPr id="10" name="Tekstvak 10"/>
          <p:cNvSpPr txBox="1"/>
          <p:nvPr/>
        </p:nvSpPr>
        <p:spPr>
          <a:xfrm>
            <a:off x="479394" y="6402584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Parties of the EGI-Engage Consortium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3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accounting-devel.egi.eu/storage.php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APEL Storage </a:t>
            </a:r>
            <a:r>
              <a:rPr lang="en-GB" dirty="0" smtClean="0"/>
              <a:t>Accounting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Gordon, STFC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Pre-GDB </a:t>
            </a:r>
            <a:r>
              <a:rPr lang="en-GB" dirty="0" smtClean="0"/>
              <a:t>– </a:t>
            </a:r>
            <a:r>
              <a:rPr lang="en-GB" dirty="0" smtClean="0"/>
              <a:t>2017-09-12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2017-09-12 Pre-GDB on Storage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8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5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19138" y="980729"/>
            <a:ext cx="8424862" cy="5112568"/>
          </a:xfrm>
        </p:spPr>
        <p:txBody>
          <a:bodyPr/>
          <a:lstStyle/>
          <a:p>
            <a:r>
              <a:rPr lang="en-US" sz="2400" dirty="0"/>
              <a:t>APEL </a:t>
            </a:r>
            <a:r>
              <a:rPr lang="en-US" sz="2400" dirty="0" smtClean="0"/>
              <a:t>storage accounting </a:t>
            </a:r>
            <a:r>
              <a:rPr lang="en-US" sz="2400" dirty="0"/>
              <a:t>is available for </a:t>
            </a:r>
            <a:r>
              <a:rPr lang="en-US" sz="2400" dirty="0" err="1" smtClean="0"/>
              <a:t>dCache</a:t>
            </a:r>
            <a:r>
              <a:rPr lang="en-US" sz="2400" dirty="0" smtClean="0"/>
              <a:t> </a:t>
            </a:r>
            <a:r>
              <a:rPr lang="en-US" sz="2400" dirty="0"/>
              <a:t>and </a:t>
            </a:r>
            <a:r>
              <a:rPr lang="en-US" sz="2400" dirty="0" smtClean="0"/>
              <a:t>DPM which covers </a:t>
            </a:r>
            <a:r>
              <a:rPr lang="en-US" sz="2400" dirty="0"/>
              <a:t>most </a:t>
            </a:r>
            <a:r>
              <a:rPr lang="en-US" sz="2400" dirty="0" smtClean="0"/>
              <a:t>sites</a:t>
            </a:r>
          </a:p>
          <a:p>
            <a:pPr lvl="1"/>
            <a:r>
              <a:rPr lang="en-US" sz="2000" dirty="0" smtClean="0"/>
              <a:t>Records </a:t>
            </a:r>
            <a:r>
              <a:rPr lang="en-US" sz="2000" dirty="0" err="1" smtClean="0"/>
              <a:t>LogicalCapacityUsed</a:t>
            </a:r>
            <a:r>
              <a:rPr lang="en-US" sz="2000" dirty="0" smtClean="0"/>
              <a:t> per VO/Group/Role and displays max/min/</a:t>
            </a:r>
            <a:r>
              <a:rPr lang="en-US" sz="2000" dirty="0" err="1" smtClean="0"/>
              <a:t>avg</a:t>
            </a:r>
            <a:r>
              <a:rPr lang="en-US" sz="2000" dirty="0" smtClean="0"/>
              <a:t> per month</a:t>
            </a:r>
            <a:endParaRPr lang="en-US" sz="20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About 30 </a:t>
            </a:r>
            <a:r>
              <a:rPr lang="en-GB" sz="2400" dirty="0"/>
              <a:t>sites </a:t>
            </a:r>
            <a:r>
              <a:rPr lang="en-GB" sz="2400" dirty="0" smtClean="0"/>
              <a:t>are now sending storage accounting </a:t>
            </a:r>
            <a:r>
              <a:rPr lang="en-GB" sz="2400" dirty="0" smtClean="0"/>
              <a:t>records to APEL</a:t>
            </a:r>
            <a:endParaRPr lang="en-GB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Data </a:t>
            </a:r>
            <a:r>
              <a:rPr lang="en-GB" sz="2400" dirty="0" smtClean="0"/>
              <a:t>viewable in the old development Accounting Portal:</a:t>
            </a:r>
          </a:p>
          <a:p>
            <a:pPr marL="400050" lvl="2" indent="0">
              <a:buNone/>
            </a:pP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accounting-devel.egi.eu/storage.php</a:t>
            </a:r>
            <a:r>
              <a:rPr lang="en-GB" dirty="0"/>
              <a:t> </a:t>
            </a:r>
            <a:endParaRPr lang="en-GB" dirty="0" smtClean="0"/>
          </a:p>
          <a:p>
            <a:pPr marL="0" indent="-400050"/>
            <a:r>
              <a:rPr lang="en-GB" sz="2400" dirty="0" smtClean="0"/>
              <a:t>EGI plans to move this into production RSN</a:t>
            </a:r>
            <a:endParaRPr lang="en-GB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53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Updates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19138" y="908720"/>
            <a:ext cx="8424862" cy="5217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Added Role/Group to record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Added new GOCDB </a:t>
            </a:r>
            <a:r>
              <a:rPr lang="en-GB" dirty="0" err="1" smtClean="0"/>
              <a:t>servicetype</a:t>
            </a:r>
            <a:r>
              <a:rPr lang="en-GB" dirty="0" smtClean="0"/>
              <a:t> </a:t>
            </a:r>
            <a:r>
              <a:rPr lang="en-GB" dirty="0" err="1" smtClean="0"/>
              <a:t>eu.egi.storage</a:t>
            </a:r>
            <a:r>
              <a:rPr lang="en-GB" dirty="0" err="1" smtClean="0">
                <a:solidFill>
                  <a:prstClr val="black"/>
                </a:solidFill>
              </a:rPr>
              <a:t>.accounting</a:t>
            </a:r>
            <a:r>
              <a:rPr lang="en-GB" dirty="0" smtClean="0">
                <a:solidFill>
                  <a:prstClr val="black"/>
                </a:solidFill>
              </a:rPr>
              <a:t> to identify publishing hosts</a:t>
            </a:r>
            <a:endParaRPr lang="en-US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Moved to production broker queue and SSL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Correct portal averaging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673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smtClean="0"/>
              <a:t>Storage Sites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04" y="620688"/>
            <a:ext cx="6872924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320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View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856010" cy="6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489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19138" y="1341438"/>
            <a:ext cx="8424862" cy="4784725"/>
          </a:xfrm>
        </p:spPr>
        <p:txBody>
          <a:bodyPr/>
          <a:lstStyle/>
          <a:p>
            <a:r>
              <a:rPr lang="en-US" dirty="0" smtClean="0"/>
              <a:t>Plots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88" y="2276872"/>
            <a:ext cx="8189640" cy="409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98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19138" y="1341438"/>
            <a:ext cx="8424862" cy="4784725"/>
          </a:xfrm>
        </p:spPr>
        <p:txBody>
          <a:bodyPr/>
          <a:lstStyle/>
          <a:p>
            <a:r>
              <a:rPr lang="en-US" dirty="0" smtClean="0"/>
              <a:t>Plots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767235"/>
            <a:ext cx="8496944" cy="454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42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VOs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523402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39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19138" y="764704"/>
            <a:ext cx="8424862" cy="536145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Move to production</a:t>
            </a:r>
          </a:p>
          <a:p>
            <a:pPr lvl="1"/>
            <a:r>
              <a:rPr lang="en-GB" dirty="0" smtClean="0"/>
              <a:t>Campaign to get </a:t>
            </a:r>
            <a:r>
              <a:rPr lang="en-GB" dirty="0" err="1" smtClean="0"/>
              <a:t>dpm</a:t>
            </a:r>
            <a:r>
              <a:rPr lang="en-GB" dirty="0" smtClean="0"/>
              <a:t>/</a:t>
            </a:r>
            <a:r>
              <a:rPr lang="en-GB" dirty="0" err="1" smtClean="0"/>
              <a:t>dcachesites</a:t>
            </a:r>
            <a:r>
              <a:rPr lang="en-GB" dirty="0" smtClean="0"/>
              <a:t> publishing</a:t>
            </a:r>
            <a:endParaRPr lang="en-GB" dirty="0"/>
          </a:p>
          <a:p>
            <a:r>
              <a:rPr lang="en-GB" dirty="0" smtClean="0"/>
              <a:t>Increase range of storage systems supported</a:t>
            </a:r>
          </a:p>
          <a:p>
            <a:pPr lvl="1"/>
            <a:r>
              <a:rPr lang="en-GB" dirty="0" smtClean="0"/>
              <a:t>Straightforward script to query database and fill record template</a:t>
            </a:r>
          </a:p>
          <a:p>
            <a:pPr lvl="1"/>
            <a:r>
              <a:rPr lang="en-GB" dirty="0" smtClean="0"/>
              <a:t>Ingest JSON files produced by sites</a:t>
            </a:r>
          </a:p>
          <a:p>
            <a:pPr lvl="2"/>
            <a:r>
              <a:rPr lang="en-GB" dirty="0" err="1" smtClean="0"/>
              <a:t>E.g</a:t>
            </a:r>
            <a:r>
              <a:rPr lang="en-GB" dirty="0" smtClean="0"/>
              <a:t> ATLAS or WLCG standard format</a:t>
            </a:r>
          </a:p>
          <a:p>
            <a:r>
              <a:rPr lang="en-GB" dirty="0" smtClean="0"/>
              <a:t>APEL has demonstrated it can combine data from a variety of sources to give a global view.</a:t>
            </a:r>
          </a:p>
          <a:p>
            <a:pPr lvl="1"/>
            <a:r>
              <a:rPr lang="en-GB" dirty="0" smtClean="0"/>
              <a:t>Developed pull model for </a:t>
            </a:r>
            <a:r>
              <a:rPr lang="en-GB" dirty="0" err="1" smtClean="0"/>
              <a:t>IndigoDataCloud</a:t>
            </a:r>
            <a:r>
              <a:rPr lang="en-GB" dirty="0" smtClean="0"/>
              <a:t> and Dataset accounting as well as the traditional push model of grid </a:t>
            </a:r>
            <a:r>
              <a:rPr lang="en-GB" dirty="0" err="1" smtClean="0"/>
              <a:t>cpu</a:t>
            </a:r>
            <a:r>
              <a:rPr lang="en-GB" dirty="0" smtClean="0"/>
              <a:t> over broker network.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1938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I Engage powerpoint presentation v3.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EGI Powerpoint Presentation (closing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GDB-Introduction-2017-01-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 Engage powerpoint presentation v3.2</Template>
  <TotalTime>1007</TotalTime>
  <Words>207</Words>
  <Application>Microsoft Office PowerPoint</Application>
  <PresentationFormat>On-screen Show (4:3)</PresentationFormat>
  <Paragraphs>36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EGI Engage powerpoint presentation v3.2</vt:lpstr>
      <vt:lpstr>EGI Powerpoint Presentation (closing)</vt:lpstr>
      <vt:lpstr>GDB-Introduction-2017-01-11</vt:lpstr>
      <vt:lpstr>Custom Design</vt:lpstr>
      <vt:lpstr>APEL Storage Accounting</vt:lpstr>
      <vt:lpstr>Summary</vt:lpstr>
      <vt:lpstr>Recent Updates</vt:lpstr>
      <vt:lpstr>Current Storage Sites</vt:lpstr>
      <vt:lpstr>Site View</vt:lpstr>
      <vt:lpstr>All Sites</vt:lpstr>
      <vt:lpstr>All Sites</vt:lpstr>
      <vt:lpstr>LHC VOs</vt:lpstr>
      <vt:lpstr>Next Steps</vt:lpstr>
      <vt:lpstr>PowerPoint Presentation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Accounting</dc:title>
  <dc:creator>Coveney, Adrian (STFC,RAL,SC)</dc:creator>
  <cp:lastModifiedBy>John Gordon</cp:lastModifiedBy>
  <cp:revision>32</cp:revision>
  <dcterms:created xsi:type="dcterms:W3CDTF">2017-03-27T08:32:13Z</dcterms:created>
  <dcterms:modified xsi:type="dcterms:W3CDTF">2017-09-12T10:17:25Z</dcterms:modified>
</cp:coreProperties>
</file>