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2" r:id="rId1"/>
  </p:sldMasterIdLst>
  <p:notesMasterIdLst>
    <p:notesMasterId r:id="rId17"/>
  </p:notesMasterIdLst>
  <p:sldIdLst>
    <p:sldId id="298" r:id="rId2"/>
    <p:sldId id="299" r:id="rId3"/>
    <p:sldId id="300" r:id="rId4"/>
    <p:sldId id="301" r:id="rId5"/>
    <p:sldId id="307" r:id="rId6"/>
    <p:sldId id="296" r:id="rId7"/>
    <p:sldId id="281" r:id="rId8"/>
    <p:sldId id="311" r:id="rId9"/>
    <p:sldId id="282" r:id="rId10"/>
    <p:sldId id="303" r:id="rId11"/>
    <p:sldId id="312" r:id="rId12"/>
    <p:sldId id="306" r:id="rId13"/>
    <p:sldId id="308" r:id="rId14"/>
    <p:sldId id="309" r:id="rId15"/>
    <p:sldId id="289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 snapToObjects="1">
      <p:cViewPr varScale="1">
        <p:scale>
          <a:sx n="148" d="100"/>
          <a:sy n="148" d="100"/>
        </p:scale>
        <p:origin x="258" y="12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9D33A7-ADB2-48A5-A320-BF0E7AADF4C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8053032-ACE4-4F2C-BC6D-348C7DD7BBC1}">
      <dgm:prSet phldrT="[Text]"/>
      <dgm:spPr/>
      <dgm:t>
        <a:bodyPr/>
        <a:lstStyle/>
        <a:p>
          <a:r>
            <a:rPr lang="en-GB" dirty="0" smtClean="0"/>
            <a:t>Preparation	</a:t>
          </a:r>
          <a:endParaRPr lang="en-GB" dirty="0"/>
        </a:p>
      </dgm:t>
    </dgm:pt>
    <dgm:pt modelId="{1C812E69-9CFA-44C3-8795-05A490B7294B}" type="parTrans" cxnId="{32E67862-501B-447B-B90A-751BE8543D0C}">
      <dgm:prSet/>
      <dgm:spPr/>
      <dgm:t>
        <a:bodyPr/>
        <a:lstStyle/>
        <a:p>
          <a:endParaRPr lang="en-GB"/>
        </a:p>
      </dgm:t>
    </dgm:pt>
    <dgm:pt modelId="{BF971F34-58FA-419D-AADA-FA0AE8D9D944}" type="sibTrans" cxnId="{32E67862-501B-447B-B90A-751BE8543D0C}">
      <dgm:prSet/>
      <dgm:spPr/>
      <dgm:t>
        <a:bodyPr/>
        <a:lstStyle/>
        <a:p>
          <a:endParaRPr lang="en-GB"/>
        </a:p>
      </dgm:t>
    </dgm:pt>
    <dgm:pt modelId="{00C70086-17F5-4964-A465-E3822D602F65}">
      <dgm:prSet phldrT="[Text]" custT="1"/>
      <dgm:spPr/>
      <dgm:t>
        <a:bodyPr/>
        <a:lstStyle/>
        <a:p>
          <a:r>
            <a:rPr lang="en-GB" sz="1600" dirty="0" smtClean="0"/>
            <a:t>Analysis of requirements, current market offers and relevant standards</a:t>
          </a:r>
          <a:endParaRPr lang="en-GB" sz="1600" dirty="0"/>
        </a:p>
      </dgm:t>
    </dgm:pt>
    <dgm:pt modelId="{31B2AED9-7105-4BA4-B0AC-C21F2787F122}" type="parTrans" cxnId="{F607C700-868C-4DF4-A877-8C0861681902}">
      <dgm:prSet/>
      <dgm:spPr/>
      <dgm:t>
        <a:bodyPr/>
        <a:lstStyle/>
        <a:p>
          <a:endParaRPr lang="en-GB"/>
        </a:p>
      </dgm:t>
    </dgm:pt>
    <dgm:pt modelId="{A309D27E-166D-4D6E-AB28-E14F64EF48D8}" type="sibTrans" cxnId="{F607C700-868C-4DF4-A877-8C0861681902}">
      <dgm:prSet/>
      <dgm:spPr/>
      <dgm:t>
        <a:bodyPr/>
        <a:lstStyle/>
        <a:p>
          <a:endParaRPr lang="en-GB"/>
        </a:p>
      </dgm:t>
    </dgm:pt>
    <dgm:pt modelId="{8019FA3A-E369-401D-A002-0124B3A9D0D1}">
      <dgm:prSet phldrT="[Text]"/>
      <dgm:spPr/>
      <dgm:t>
        <a:bodyPr/>
        <a:lstStyle/>
        <a:p>
          <a:r>
            <a:rPr lang="en-GB" dirty="0" smtClean="0"/>
            <a:t>Implementation	</a:t>
          </a:r>
          <a:endParaRPr lang="en-GB" dirty="0"/>
        </a:p>
      </dgm:t>
    </dgm:pt>
    <dgm:pt modelId="{AB905662-989C-4CA5-89A5-7AF3B5FCF874}" type="parTrans" cxnId="{EF7935F2-9464-47C8-918D-76DABE8AE050}">
      <dgm:prSet/>
      <dgm:spPr/>
      <dgm:t>
        <a:bodyPr/>
        <a:lstStyle/>
        <a:p>
          <a:endParaRPr lang="en-GB"/>
        </a:p>
      </dgm:t>
    </dgm:pt>
    <dgm:pt modelId="{F5AD9B4B-5AF3-40AA-8D8B-229DB531F24F}" type="sibTrans" cxnId="{EF7935F2-9464-47C8-918D-76DABE8AE050}">
      <dgm:prSet/>
      <dgm:spPr/>
      <dgm:t>
        <a:bodyPr/>
        <a:lstStyle/>
        <a:p>
          <a:endParaRPr lang="en-GB"/>
        </a:p>
      </dgm:t>
    </dgm:pt>
    <dgm:pt modelId="{14060D14-D7CA-4569-892A-04A599EB929E}">
      <dgm:prSet phldrT="[Text]" custT="1"/>
      <dgm:spPr/>
      <dgm:t>
        <a:bodyPr/>
        <a:lstStyle/>
        <a:p>
          <a:endParaRPr lang="en-GB" sz="1600" dirty="0"/>
        </a:p>
      </dgm:t>
    </dgm:pt>
    <dgm:pt modelId="{BC8496D9-6762-4CFB-83A3-A4D92158CFE6}" type="parTrans" cxnId="{0F7CFDED-BA1A-4F02-A47B-3F46319F7C9E}">
      <dgm:prSet/>
      <dgm:spPr/>
      <dgm:t>
        <a:bodyPr/>
        <a:lstStyle/>
        <a:p>
          <a:endParaRPr lang="en-GB"/>
        </a:p>
      </dgm:t>
    </dgm:pt>
    <dgm:pt modelId="{5EBB799E-55AD-4FC3-83D7-713C016552CF}" type="sibTrans" cxnId="{0F7CFDED-BA1A-4F02-A47B-3F46319F7C9E}">
      <dgm:prSet/>
      <dgm:spPr/>
      <dgm:t>
        <a:bodyPr/>
        <a:lstStyle/>
        <a:p>
          <a:endParaRPr lang="en-GB"/>
        </a:p>
      </dgm:t>
    </dgm:pt>
    <dgm:pt modelId="{BB8962F9-6146-4DA7-9536-7E9ADC002FAF}">
      <dgm:prSet phldrT="[Text]" custT="1"/>
      <dgm:spPr/>
      <dgm:t>
        <a:bodyPr/>
        <a:lstStyle/>
        <a:p>
          <a:r>
            <a:rPr lang="en-GB" sz="1600" dirty="0" smtClean="0"/>
            <a:t>Build stakeholder group</a:t>
          </a:r>
          <a:endParaRPr lang="en-GB" sz="1600" dirty="0"/>
        </a:p>
      </dgm:t>
    </dgm:pt>
    <dgm:pt modelId="{6794BED3-90E4-4452-ACFF-D9B1380BC3AE}" type="parTrans" cxnId="{98423AF8-1704-4B88-8834-283F553BC119}">
      <dgm:prSet/>
      <dgm:spPr/>
      <dgm:t>
        <a:bodyPr/>
        <a:lstStyle/>
        <a:p>
          <a:endParaRPr lang="en-GB"/>
        </a:p>
      </dgm:t>
    </dgm:pt>
    <dgm:pt modelId="{3C0263FB-00EA-4D38-9E66-D23C595E8FDD}" type="sibTrans" cxnId="{98423AF8-1704-4B88-8834-283F553BC119}">
      <dgm:prSet/>
      <dgm:spPr/>
      <dgm:t>
        <a:bodyPr/>
        <a:lstStyle/>
        <a:p>
          <a:endParaRPr lang="en-GB"/>
        </a:p>
      </dgm:t>
    </dgm:pt>
    <dgm:pt modelId="{F6CB74D4-9669-41BB-939E-75A9C1B2285E}">
      <dgm:prSet phldrT="[Text]" custT="1"/>
      <dgm:spPr/>
      <dgm:t>
        <a:bodyPr/>
        <a:lstStyle/>
        <a:p>
          <a:r>
            <a:rPr lang="en-GB" sz="1600" dirty="0" smtClean="0"/>
            <a:t>Develop tender material</a:t>
          </a:r>
          <a:endParaRPr lang="en-GB" sz="1600" dirty="0"/>
        </a:p>
      </dgm:t>
    </dgm:pt>
    <dgm:pt modelId="{5D169206-FDAA-4D7F-85E4-1443AD96D724}" type="parTrans" cxnId="{5C92BA74-686C-4EB8-9706-94BDCB1736B7}">
      <dgm:prSet/>
      <dgm:spPr/>
      <dgm:t>
        <a:bodyPr/>
        <a:lstStyle/>
        <a:p>
          <a:endParaRPr lang="en-GB"/>
        </a:p>
      </dgm:t>
    </dgm:pt>
    <dgm:pt modelId="{F347A011-2D55-4F0E-82B8-CDA0592BB602}" type="sibTrans" cxnId="{5C92BA74-686C-4EB8-9706-94BDCB1736B7}">
      <dgm:prSet/>
      <dgm:spPr/>
      <dgm:t>
        <a:bodyPr/>
        <a:lstStyle/>
        <a:p>
          <a:endParaRPr lang="en-GB"/>
        </a:p>
      </dgm:t>
    </dgm:pt>
    <dgm:pt modelId="{012800EE-243B-4DCF-9006-626A83D4A6B6}">
      <dgm:prSet phldrT="[Text]"/>
      <dgm:spPr/>
      <dgm:t>
        <a:bodyPr anchor="t"/>
        <a:lstStyle/>
        <a:p>
          <a:r>
            <a:rPr lang="en-GB" dirty="0" smtClean="0"/>
            <a:t>and sharing	</a:t>
          </a:r>
          <a:endParaRPr lang="en-GB" dirty="0"/>
        </a:p>
      </dgm:t>
    </dgm:pt>
    <dgm:pt modelId="{BFB730A9-E050-4195-AFF5-4F7D32D89F18}" type="sibTrans" cxnId="{1240CECD-95FC-4701-9A69-0D1432714384}">
      <dgm:prSet/>
      <dgm:spPr/>
      <dgm:t>
        <a:bodyPr/>
        <a:lstStyle/>
        <a:p>
          <a:endParaRPr lang="en-GB"/>
        </a:p>
      </dgm:t>
    </dgm:pt>
    <dgm:pt modelId="{4691552E-9F80-416F-B926-69406789E6F8}" type="parTrans" cxnId="{1240CECD-95FC-4701-9A69-0D1432714384}">
      <dgm:prSet/>
      <dgm:spPr/>
      <dgm:t>
        <a:bodyPr/>
        <a:lstStyle/>
        <a:p>
          <a:endParaRPr lang="en-GB"/>
        </a:p>
      </dgm:t>
    </dgm:pt>
    <dgm:pt modelId="{2E18EE54-26BD-49D3-BD42-139381CC4182}" type="pres">
      <dgm:prSet presAssocID="{EA9D33A7-ADB2-48A5-A320-BF0E7AADF4C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0F8897E-1456-49F3-927B-CCFA2B2FD5E0}" type="pres">
      <dgm:prSet presAssocID="{18053032-ACE4-4F2C-BC6D-348C7DD7BBC1}" presName="composite" presStyleCnt="0"/>
      <dgm:spPr/>
    </dgm:pt>
    <dgm:pt modelId="{A69D96E6-CEAF-40C1-9D35-EA7D9C320A64}" type="pres">
      <dgm:prSet presAssocID="{18053032-ACE4-4F2C-BC6D-348C7DD7BBC1}" presName="parTx" presStyleLbl="alignNode1" presStyleIdx="0" presStyleCnt="3" custLinFactNeighborX="-103" custLinFactNeighborY="-650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586124-C775-49FA-BEA3-68637827389B}" type="pres">
      <dgm:prSet presAssocID="{18053032-ACE4-4F2C-BC6D-348C7DD7BBC1}" presName="desTx" presStyleLbl="alignAccFollowNode1" presStyleIdx="0" presStyleCnt="3" custScaleY="103839" custLinFactNeighborX="-103" custLinFactNeighborY="-204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E29F8FA-18D5-4B1C-AEC9-38E3CE8438D2}" type="pres">
      <dgm:prSet presAssocID="{BF971F34-58FA-419D-AADA-FA0AE8D9D944}" presName="space" presStyleCnt="0"/>
      <dgm:spPr/>
    </dgm:pt>
    <dgm:pt modelId="{AF84EF1D-7E7A-4238-8941-6154912D8667}" type="pres">
      <dgm:prSet presAssocID="{8019FA3A-E369-401D-A002-0124B3A9D0D1}" presName="composite" presStyleCnt="0"/>
      <dgm:spPr/>
    </dgm:pt>
    <dgm:pt modelId="{7AF19FA0-64C8-4046-9747-5E3100E0A18A}" type="pres">
      <dgm:prSet presAssocID="{8019FA3A-E369-401D-A002-0124B3A9D0D1}" presName="parTx" presStyleLbl="alignNode1" presStyleIdx="1" presStyleCnt="3" custLinFactNeighborY="-79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3462A7C-7465-4316-A569-C2A41FCB58BA}" type="pres">
      <dgm:prSet presAssocID="{8019FA3A-E369-401D-A002-0124B3A9D0D1}" presName="desTx" presStyleLbl="alignAccFollowNode1" presStyleIdx="1" presStyleCnt="3" custScaleY="103589" custLinFactNeighborY="-306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EAAD7C7-B990-4895-B743-C013ACCABA0C}" type="pres">
      <dgm:prSet presAssocID="{F5AD9B4B-5AF3-40AA-8D8B-229DB531F24F}" presName="space" presStyleCnt="0"/>
      <dgm:spPr/>
    </dgm:pt>
    <dgm:pt modelId="{4425E3D8-5E56-4DCA-9A6A-294052D721EA}" type="pres">
      <dgm:prSet presAssocID="{012800EE-243B-4DCF-9006-626A83D4A6B6}" presName="composite" presStyleCnt="0"/>
      <dgm:spPr/>
    </dgm:pt>
    <dgm:pt modelId="{9C9BEFD4-6B18-4ADA-B2F7-E074A2378104}" type="pres">
      <dgm:prSet presAssocID="{012800EE-243B-4DCF-9006-626A83D4A6B6}" presName="parTx" presStyleLbl="alignNode1" presStyleIdx="2" presStyleCnt="3" custLinFactNeighborX="-16550" custLinFactNeighborY="-93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6391B3-B2B4-418B-8525-4417ED6F01B7}" type="pres">
      <dgm:prSet presAssocID="{012800EE-243B-4DCF-9006-626A83D4A6B6}" presName="desTx" presStyleLbl="alignAccFollowNode1" presStyleIdx="2" presStyleCnt="3" custScaleY="100029" custLinFactNeighborX="-16550" custLinFactNeighborY="-490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240CECD-95FC-4701-9A69-0D1432714384}" srcId="{EA9D33A7-ADB2-48A5-A320-BF0E7AADF4C3}" destId="{012800EE-243B-4DCF-9006-626A83D4A6B6}" srcOrd="2" destOrd="0" parTransId="{4691552E-9F80-416F-B926-69406789E6F8}" sibTransId="{BFB730A9-E050-4195-AFF5-4F7D32D89F18}"/>
    <dgm:cxn modelId="{EF7935F2-9464-47C8-918D-76DABE8AE050}" srcId="{EA9D33A7-ADB2-48A5-A320-BF0E7AADF4C3}" destId="{8019FA3A-E369-401D-A002-0124B3A9D0D1}" srcOrd="1" destOrd="0" parTransId="{AB905662-989C-4CA5-89A5-7AF3B5FCF874}" sibTransId="{F5AD9B4B-5AF3-40AA-8D8B-229DB531F24F}"/>
    <dgm:cxn modelId="{D432D06C-E78C-479B-B07E-E46F3590B5F7}" type="presOf" srcId="{14060D14-D7CA-4569-892A-04A599EB929E}" destId="{93462A7C-7465-4316-A569-C2A41FCB58BA}" srcOrd="0" destOrd="0" presId="urn:microsoft.com/office/officeart/2005/8/layout/hList1"/>
    <dgm:cxn modelId="{C53C52DB-F027-4BB1-8C90-291264ADA7F1}" type="presOf" srcId="{012800EE-243B-4DCF-9006-626A83D4A6B6}" destId="{9C9BEFD4-6B18-4ADA-B2F7-E074A2378104}" srcOrd="0" destOrd="0" presId="urn:microsoft.com/office/officeart/2005/8/layout/hList1"/>
    <dgm:cxn modelId="{4AE104CE-8B1A-451A-910A-1149BB3F5B47}" type="presOf" srcId="{8019FA3A-E369-401D-A002-0124B3A9D0D1}" destId="{7AF19FA0-64C8-4046-9747-5E3100E0A18A}" srcOrd="0" destOrd="0" presId="urn:microsoft.com/office/officeart/2005/8/layout/hList1"/>
    <dgm:cxn modelId="{F607C700-868C-4DF4-A877-8C0861681902}" srcId="{18053032-ACE4-4F2C-BC6D-348C7DD7BBC1}" destId="{00C70086-17F5-4964-A465-E3822D602F65}" srcOrd="0" destOrd="0" parTransId="{31B2AED9-7105-4BA4-B0AC-C21F2787F122}" sibTransId="{A309D27E-166D-4D6E-AB28-E14F64EF48D8}"/>
    <dgm:cxn modelId="{32E67862-501B-447B-B90A-751BE8543D0C}" srcId="{EA9D33A7-ADB2-48A5-A320-BF0E7AADF4C3}" destId="{18053032-ACE4-4F2C-BC6D-348C7DD7BBC1}" srcOrd="0" destOrd="0" parTransId="{1C812E69-9CFA-44C3-8795-05A490B7294B}" sibTransId="{BF971F34-58FA-419D-AADA-FA0AE8D9D944}"/>
    <dgm:cxn modelId="{5C92BA74-686C-4EB8-9706-94BDCB1736B7}" srcId="{18053032-ACE4-4F2C-BC6D-348C7DD7BBC1}" destId="{F6CB74D4-9669-41BB-939E-75A9C1B2285E}" srcOrd="2" destOrd="0" parTransId="{5D169206-FDAA-4D7F-85E4-1443AD96D724}" sibTransId="{F347A011-2D55-4F0E-82B8-CDA0592BB602}"/>
    <dgm:cxn modelId="{C4A51D35-99EA-433A-886C-776D267B9794}" type="presOf" srcId="{18053032-ACE4-4F2C-BC6D-348C7DD7BBC1}" destId="{A69D96E6-CEAF-40C1-9D35-EA7D9C320A64}" srcOrd="0" destOrd="0" presId="urn:microsoft.com/office/officeart/2005/8/layout/hList1"/>
    <dgm:cxn modelId="{387038D3-DB1D-4567-902E-B8CF65ADC225}" type="presOf" srcId="{00C70086-17F5-4964-A465-E3822D602F65}" destId="{F2586124-C775-49FA-BEA3-68637827389B}" srcOrd="0" destOrd="0" presId="urn:microsoft.com/office/officeart/2005/8/layout/hList1"/>
    <dgm:cxn modelId="{2C1AADEC-1D64-476E-8FFD-A8C8CE0FA44C}" type="presOf" srcId="{EA9D33A7-ADB2-48A5-A320-BF0E7AADF4C3}" destId="{2E18EE54-26BD-49D3-BD42-139381CC4182}" srcOrd="0" destOrd="0" presId="urn:microsoft.com/office/officeart/2005/8/layout/hList1"/>
    <dgm:cxn modelId="{0F7CFDED-BA1A-4F02-A47B-3F46319F7C9E}" srcId="{8019FA3A-E369-401D-A002-0124B3A9D0D1}" destId="{14060D14-D7CA-4569-892A-04A599EB929E}" srcOrd="0" destOrd="0" parTransId="{BC8496D9-6762-4CFB-83A3-A4D92158CFE6}" sibTransId="{5EBB799E-55AD-4FC3-83D7-713C016552CF}"/>
    <dgm:cxn modelId="{4C2E189A-56BA-4345-A54D-5BC380E94802}" type="presOf" srcId="{BB8962F9-6146-4DA7-9536-7E9ADC002FAF}" destId="{F2586124-C775-49FA-BEA3-68637827389B}" srcOrd="0" destOrd="1" presId="urn:microsoft.com/office/officeart/2005/8/layout/hList1"/>
    <dgm:cxn modelId="{E6CD74CD-614F-40E1-8C94-ACA600ED0FEE}" type="presOf" srcId="{F6CB74D4-9669-41BB-939E-75A9C1B2285E}" destId="{F2586124-C775-49FA-BEA3-68637827389B}" srcOrd="0" destOrd="2" presId="urn:microsoft.com/office/officeart/2005/8/layout/hList1"/>
    <dgm:cxn modelId="{98423AF8-1704-4B88-8834-283F553BC119}" srcId="{18053032-ACE4-4F2C-BC6D-348C7DD7BBC1}" destId="{BB8962F9-6146-4DA7-9536-7E9ADC002FAF}" srcOrd="1" destOrd="0" parTransId="{6794BED3-90E4-4452-ACFF-D9B1380BC3AE}" sibTransId="{3C0263FB-00EA-4D38-9E66-D23C595E8FDD}"/>
    <dgm:cxn modelId="{C2B994B2-75DB-451B-B5F3-EBA6C3CB669A}" type="presParOf" srcId="{2E18EE54-26BD-49D3-BD42-139381CC4182}" destId="{20F8897E-1456-49F3-927B-CCFA2B2FD5E0}" srcOrd="0" destOrd="0" presId="urn:microsoft.com/office/officeart/2005/8/layout/hList1"/>
    <dgm:cxn modelId="{F05C437E-C1B0-41FA-B888-B4AF09188F37}" type="presParOf" srcId="{20F8897E-1456-49F3-927B-CCFA2B2FD5E0}" destId="{A69D96E6-CEAF-40C1-9D35-EA7D9C320A64}" srcOrd="0" destOrd="0" presId="urn:microsoft.com/office/officeart/2005/8/layout/hList1"/>
    <dgm:cxn modelId="{6B82A714-DE36-4326-9FBF-50D72404BC20}" type="presParOf" srcId="{20F8897E-1456-49F3-927B-CCFA2B2FD5E0}" destId="{F2586124-C775-49FA-BEA3-68637827389B}" srcOrd="1" destOrd="0" presId="urn:microsoft.com/office/officeart/2005/8/layout/hList1"/>
    <dgm:cxn modelId="{9FEDF42D-DA7A-4192-B3A7-4CDA33D7E402}" type="presParOf" srcId="{2E18EE54-26BD-49D3-BD42-139381CC4182}" destId="{EE29F8FA-18D5-4B1C-AEC9-38E3CE8438D2}" srcOrd="1" destOrd="0" presId="urn:microsoft.com/office/officeart/2005/8/layout/hList1"/>
    <dgm:cxn modelId="{DB3B6CD2-D32B-473C-BD2F-3CC64559C3A5}" type="presParOf" srcId="{2E18EE54-26BD-49D3-BD42-139381CC4182}" destId="{AF84EF1D-7E7A-4238-8941-6154912D8667}" srcOrd="2" destOrd="0" presId="urn:microsoft.com/office/officeart/2005/8/layout/hList1"/>
    <dgm:cxn modelId="{DAB754DD-2350-4DB1-86BE-87E2DD2A94B4}" type="presParOf" srcId="{AF84EF1D-7E7A-4238-8941-6154912D8667}" destId="{7AF19FA0-64C8-4046-9747-5E3100E0A18A}" srcOrd="0" destOrd="0" presId="urn:microsoft.com/office/officeart/2005/8/layout/hList1"/>
    <dgm:cxn modelId="{A028EA1B-9ADB-4C30-BD9F-D2B865EAB003}" type="presParOf" srcId="{AF84EF1D-7E7A-4238-8941-6154912D8667}" destId="{93462A7C-7465-4316-A569-C2A41FCB58BA}" srcOrd="1" destOrd="0" presId="urn:microsoft.com/office/officeart/2005/8/layout/hList1"/>
    <dgm:cxn modelId="{4FAA0DB3-3CF5-4DF4-A175-E06D496BC7B2}" type="presParOf" srcId="{2E18EE54-26BD-49D3-BD42-139381CC4182}" destId="{FEAAD7C7-B990-4895-B743-C013ACCABA0C}" srcOrd="3" destOrd="0" presId="urn:microsoft.com/office/officeart/2005/8/layout/hList1"/>
    <dgm:cxn modelId="{B08A14AD-4011-4567-8DF6-5A7F53CB3C46}" type="presParOf" srcId="{2E18EE54-26BD-49D3-BD42-139381CC4182}" destId="{4425E3D8-5E56-4DCA-9A6A-294052D721EA}" srcOrd="4" destOrd="0" presId="urn:microsoft.com/office/officeart/2005/8/layout/hList1"/>
    <dgm:cxn modelId="{F8661AC7-61FF-495D-8305-631057CCFE6C}" type="presParOf" srcId="{4425E3D8-5E56-4DCA-9A6A-294052D721EA}" destId="{9C9BEFD4-6B18-4ADA-B2F7-E074A2378104}" srcOrd="0" destOrd="0" presId="urn:microsoft.com/office/officeart/2005/8/layout/hList1"/>
    <dgm:cxn modelId="{2D95ADC2-1614-496B-A899-F4C93C2FC5F4}" type="presParOf" srcId="{4425E3D8-5E56-4DCA-9A6A-294052D721EA}" destId="{916391B3-B2B4-418B-8525-4417ED6F01B7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9D96E6-CEAF-40C1-9D35-EA7D9C320A64}">
      <dsp:nvSpPr>
        <dsp:cNvPr id="0" name=""/>
        <dsp:cNvSpPr/>
      </dsp:nvSpPr>
      <dsp:spPr>
        <a:xfrm>
          <a:off x="0" y="938614"/>
          <a:ext cx="2592064" cy="9378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Preparation	</a:t>
          </a:r>
          <a:endParaRPr lang="en-GB" sz="2600" kern="1200" dirty="0"/>
        </a:p>
      </dsp:txBody>
      <dsp:txXfrm>
        <a:off x="0" y="938614"/>
        <a:ext cx="2592064" cy="937816"/>
      </dsp:txXfrm>
    </dsp:sp>
    <dsp:sp modelId="{F2586124-C775-49FA-BEA3-68637827389B}">
      <dsp:nvSpPr>
        <dsp:cNvPr id="0" name=""/>
        <dsp:cNvSpPr/>
      </dsp:nvSpPr>
      <dsp:spPr>
        <a:xfrm>
          <a:off x="0" y="1875660"/>
          <a:ext cx="2592064" cy="161877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Analysis of requirements, current market offers and relevant standards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Build stakeholder group</a:t>
          </a:r>
          <a:endParaRPr lang="en-GB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Develop tender material</a:t>
          </a:r>
          <a:endParaRPr lang="en-GB" sz="1600" kern="1200" dirty="0"/>
        </a:p>
      </dsp:txBody>
      <dsp:txXfrm>
        <a:off x="0" y="1875660"/>
        <a:ext cx="2592064" cy="1618775"/>
      </dsp:txXfrm>
    </dsp:sp>
    <dsp:sp modelId="{7AF19FA0-64C8-4046-9747-5E3100E0A18A}">
      <dsp:nvSpPr>
        <dsp:cNvPr id="0" name=""/>
        <dsp:cNvSpPr/>
      </dsp:nvSpPr>
      <dsp:spPr>
        <a:xfrm>
          <a:off x="2957611" y="926515"/>
          <a:ext cx="2592064" cy="9378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Implementation	</a:t>
          </a:r>
          <a:endParaRPr lang="en-GB" sz="2600" kern="1200" dirty="0"/>
        </a:p>
      </dsp:txBody>
      <dsp:txXfrm>
        <a:off x="2957611" y="926515"/>
        <a:ext cx="2592064" cy="937816"/>
      </dsp:txXfrm>
    </dsp:sp>
    <dsp:sp modelId="{93462A7C-7465-4316-A569-C2A41FCB58BA}">
      <dsp:nvSpPr>
        <dsp:cNvPr id="0" name=""/>
        <dsp:cNvSpPr/>
      </dsp:nvSpPr>
      <dsp:spPr>
        <a:xfrm>
          <a:off x="2957611" y="1862620"/>
          <a:ext cx="2592064" cy="161487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600" kern="1200" dirty="0"/>
        </a:p>
      </dsp:txBody>
      <dsp:txXfrm>
        <a:off x="2957611" y="1862620"/>
        <a:ext cx="2592064" cy="1614877"/>
      </dsp:txXfrm>
    </dsp:sp>
    <dsp:sp modelId="{9C9BEFD4-6B18-4ADA-B2F7-E074A2378104}">
      <dsp:nvSpPr>
        <dsp:cNvPr id="0" name=""/>
        <dsp:cNvSpPr/>
      </dsp:nvSpPr>
      <dsp:spPr>
        <a:xfrm>
          <a:off x="5483578" y="926510"/>
          <a:ext cx="2592064" cy="9378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t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and sharing	</a:t>
          </a:r>
          <a:endParaRPr lang="en-GB" sz="2600" kern="1200" dirty="0"/>
        </a:p>
      </dsp:txBody>
      <dsp:txXfrm>
        <a:off x="5483578" y="926510"/>
        <a:ext cx="2592064" cy="937816"/>
      </dsp:txXfrm>
    </dsp:sp>
    <dsp:sp modelId="{916391B3-B2B4-418B-8525-4417ED6F01B7}">
      <dsp:nvSpPr>
        <dsp:cNvPr id="0" name=""/>
        <dsp:cNvSpPr/>
      </dsp:nvSpPr>
      <dsp:spPr>
        <a:xfrm>
          <a:off x="5483578" y="1875668"/>
          <a:ext cx="2592064" cy="155938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96D2EC-2D50-41EB-A7A8-C9883C65372C}" type="datetimeFigureOut">
              <a:rPr lang="en-GB" smtClean="0"/>
              <a:t>11/01/2017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677F2-2FC1-4966-92FC-5351E9BA0F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794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677F2-2FC1-4966-92FC-5351E9BA0FC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4537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A4BD18-9238-45B0-A735-683D0FF33CC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9466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677F2-2FC1-4966-92FC-5351E9BA0FC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629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0677F2-2FC1-4966-92FC-5351E9BA0FC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63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672084" y="4831325"/>
            <a:ext cx="708660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900" dirty="0">
                <a:solidFill>
                  <a:prstClr val="black"/>
                </a:solidFill>
              </a:rPr>
              <a:t>Helix Nebula – The Science Cloud with Grant Agreement 687614 is a Pre-Commercial Procurement Action funded by H2020 Framework Programme</a:t>
            </a: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456" y="4754633"/>
            <a:ext cx="736609" cy="381195"/>
          </a:xfrm>
          <a:prstGeom prst="rect">
            <a:avLst/>
          </a:prstGeom>
        </p:spPr>
      </p:pic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4861985"/>
            <a:ext cx="2133600" cy="273844"/>
          </a:xfrm>
        </p:spPr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452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093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0736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04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0670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  <p:pic>
        <p:nvPicPr>
          <p:cNvPr id="4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657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7879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8073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673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135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319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370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6005970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13355" y="4767263"/>
            <a:ext cx="417961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750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696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387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282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3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1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7473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8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344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  <p:sldLayoutId id="2147483701" r:id="rId19"/>
    <p:sldLayoutId id="2147483676" r:id="rId20"/>
    <p:sldLayoutId id="2147483677" r:id="rId21"/>
    <p:sldLayoutId id="2147483678" r:id="rId22"/>
    <p:sldLayoutId id="2147483681" r:id="rId23"/>
    <p:sldLayoutId id="2147483680" r:id="rId24"/>
    <p:sldLayoutId id="2147483665" r:id="rId25"/>
    <p:sldLayoutId id="2147483674" r:id="rId26"/>
  </p:sldLayoutIdLst>
  <p:hf hdr="0"/>
  <p:txStyles>
    <p:titleStyle>
      <a:lvl1pPr algn="l" defTabSz="342900" rtl="0" eaLnBrk="1" fontAlgn="base" latinLnBrk="0" hangingPunct="1">
        <a:spcBef>
          <a:spcPct val="0"/>
        </a:spcBef>
        <a:spcAft>
          <a:spcPct val="0"/>
        </a:spcAft>
        <a:buNone/>
        <a:defRPr lang="it-IT" sz="3300" kern="1200" dirty="0" smtClean="0">
          <a:solidFill>
            <a:srgbClr val="2768AE"/>
          </a:solidFill>
          <a:latin typeface="+mj-lt"/>
          <a:ea typeface="ＭＳ Ｐゴシック" charset="0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Tx/>
        <a:buBlip>
          <a:blip r:embed="rId29"/>
        </a:buBlip>
        <a:defRPr lang="en-US" sz="2400" kern="1200" dirty="0" smtClean="0">
          <a:solidFill>
            <a:srgbClr val="5D5D5D"/>
          </a:solidFill>
          <a:latin typeface="+mn-lt"/>
          <a:ea typeface="ＭＳ Ｐゴシック" charset="0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Tx/>
        <a:buBlip>
          <a:blip r:embed="rId29"/>
        </a:buBlip>
        <a:defRPr lang="en-US" sz="2100" kern="1200" dirty="0" smtClean="0">
          <a:solidFill>
            <a:srgbClr val="5D5D5D"/>
          </a:solidFill>
          <a:latin typeface="+mn-lt"/>
          <a:ea typeface="ＭＳ Ｐゴシック" charset="0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Tx/>
        <a:buBlip>
          <a:blip r:embed="rId29"/>
        </a:buBlip>
        <a:defRPr lang="en-US" sz="1800" kern="1200" dirty="0" smtClean="0">
          <a:solidFill>
            <a:srgbClr val="5D5D5D"/>
          </a:solidFill>
          <a:latin typeface="+mn-lt"/>
          <a:ea typeface="ＭＳ Ｐゴシック" charset="0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Tx/>
        <a:buBlip>
          <a:blip r:embed="rId29"/>
        </a:buBlip>
        <a:defRPr lang="en-US" sz="1500" kern="1200" dirty="0" smtClean="0">
          <a:solidFill>
            <a:srgbClr val="5D5D5D"/>
          </a:solidFill>
          <a:latin typeface="+mn-lt"/>
          <a:ea typeface="ＭＳ Ｐゴシック" charset="0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Tx/>
        <a:buBlip>
          <a:blip r:embed="rId29"/>
        </a:buBlip>
        <a:defRPr lang="it-IT" sz="1500" kern="1200" dirty="0" smtClean="0">
          <a:solidFill>
            <a:srgbClr val="5D5D5D"/>
          </a:solidFill>
          <a:latin typeface="+mn-lt"/>
          <a:ea typeface="ＭＳ Ｐゴシック" charset="0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13" Type="http://schemas.openxmlformats.org/officeDocument/2006/relationships/image" Target="../media/image25.png"/><Relationship Id="rId3" Type="http://schemas.openxmlformats.org/officeDocument/2006/relationships/hyperlink" Target="mailto:hnscicloud-announce@cern.ch" TargetMode="External"/><Relationship Id="rId7" Type="http://schemas.openxmlformats.org/officeDocument/2006/relationships/image" Target="../media/image20.png"/><Relationship Id="rId12" Type="http://schemas.openxmlformats.org/officeDocument/2006/relationships/image" Target="../media/image24.png"/><Relationship Id="rId2" Type="http://schemas.openxmlformats.org/officeDocument/2006/relationships/hyperlink" Target="http://www.hnscicloud.e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3.png"/><Relationship Id="rId5" Type="http://schemas.openxmlformats.org/officeDocument/2006/relationships/image" Target="../media/image18.png"/><Relationship Id="rId10" Type="http://schemas.openxmlformats.org/officeDocument/2006/relationships/image" Target="../media/image22.png"/><Relationship Id="rId4" Type="http://schemas.openxmlformats.org/officeDocument/2006/relationships/image" Target="../media/image17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7.png"/><Relationship Id="rId7" Type="http://schemas.openxmlformats.org/officeDocument/2006/relationships/image" Target="../media/image9.gif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11" Type="http://schemas.openxmlformats.org/officeDocument/2006/relationships/image" Target="../media/image24.png"/><Relationship Id="rId5" Type="http://schemas.openxmlformats.org/officeDocument/2006/relationships/image" Target="../media/image19.png"/><Relationship Id="rId10" Type="http://schemas.openxmlformats.org/officeDocument/2006/relationships/image" Target="../media/image23.png"/><Relationship Id="rId4" Type="http://schemas.openxmlformats.org/officeDocument/2006/relationships/image" Target="../media/image18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HNSciCloud</a:t>
            </a:r>
            <a:r>
              <a:rPr lang="en-GB" dirty="0" smtClean="0"/>
              <a:t> Status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Helge Meinhard / CERN-IT</a:t>
            </a:r>
          </a:p>
          <a:p>
            <a:r>
              <a:rPr lang="en-GB" dirty="0" err="1" smtClean="0"/>
              <a:t>HNSciCloud</a:t>
            </a:r>
            <a:r>
              <a:rPr lang="en-GB" dirty="0" smtClean="0"/>
              <a:t> Technical Leader</a:t>
            </a:r>
          </a:p>
          <a:p>
            <a:r>
              <a:rPr lang="en-GB" dirty="0" smtClean="0"/>
              <a:t>WLCG Grid Deployment Board 11-Jan-2017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7004" y="573528"/>
            <a:ext cx="972108" cy="97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99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HNSciCloud</a:t>
            </a:r>
            <a:r>
              <a:rPr lang="en-GB" dirty="0" smtClean="0"/>
              <a:t> – Design Phase Contractors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T-Systems, Huawei, </a:t>
            </a:r>
            <a:r>
              <a:rPr lang="en-GB" dirty="0" err="1" smtClean="0"/>
              <a:t>Cyfronet</a:t>
            </a:r>
            <a:r>
              <a:rPr lang="en-GB" dirty="0" smtClean="0"/>
              <a:t>, </a:t>
            </a:r>
            <a:r>
              <a:rPr lang="en-GB" dirty="0" err="1" smtClean="0"/>
              <a:t>Divia</a:t>
            </a:r>
            <a:endParaRPr lang="en-GB" dirty="0" smtClean="0"/>
          </a:p>
          <a:p>
            <a:r>
              <a:rPr lang="en-GB" dirty="0" smtClean="0"/>
              <a:t>IBM</a:t>
            </a:r>
          </a:p>
          <a:p>
            <a:r>
              <a:rPr lang="en-GB" dirty="0" smtClean="0"/>
              <a:t>RHEA Group, T-Systems, </a:t>
            </a:r>
            <a:r>
              <a:rPr lang="en-GB" dirty="0" err="1" smtClean="0"/>
              <a:t>exoscale</a:t>
            </a:r>
            <a:r>
              <a:rPr lang="en-GB" dirty="0" smtClean="0"/>
              <a:t>, </a:t>
            </a:r>
            <a:r>
              <a:rPr lang="en-GB" dirty="0" err="1" smtClean="0"/>
              <a:t>SixSq</a:t>
            </a:r>
            <a:endParaRPr lang="en-GB" dirty="0" smtClean="0"/>
          </a:p>
          <a:p>
            <a:r>
              <a:rPr lang="en-GB" dirty="0" err="1" smtClean="0"/>
              <a:t>Indra</a:t>
            </a:r>
            <a:r>
              <a:rPr lang="en-GB" dirty="0" smtClean="0"/>
              <a:t>, HPE, </a:t>
            </a:r>
            <a:r>
              <a:rPr lang="en-GB" dirty="0" err="1" smtClean="0"/>
              <a:t>Advania</a:t>
            </a:r>
            <a:r>
              <a:rPr lang="en-GB" dirty="0" smtClean="0"/>
              <a:t>, </a:t>
            </a:r>
            <a:r>
              <a:rPr lang="en-GB" dirty="0" err="1" smtClean="0"/>
              <a:t>SixSq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Other major players not interested or dropped out just before tender submission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9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HNSciCloud</a:t>
            </a:r>
            <a:r>
              <a:rPr lang="en-GB" dirty="0" smtClean="0"/>
              <a:t> – Envisaged Solutions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HTC: Standard offerings</a:t>
            </a:r>
          </a:p>
          <a:p>
            <a:r>
              <a:rPr lang="en-GB" dirty="0" smtClean="0"/>
              <a:t>HPC: Mostly via specialised partners</a:t>
            </a:r>
          </a:p>
          <a:p>
            <a:endParaRPr lang="en-GB" dirty="0"/>
          </a:p>
          <a:p>
            <a:r>
              <a:rPr lang="en-GB" dirty="0" smtClean="0"/>
              <a:t>Storage: </a:t>
            </a:r>
            <a:r>
              <a:rPr lang="en-GB" dirty="0" err="1" smtClean="0"/>
              <a:t>ONEdata</a:t>
            </a:r>
            <a:r>
              <a:rPr lang="en-GB" dirty="0" smtClean="0"/>
              <a:t>; GPFS/</a:t>
            </a:r>
            <a:r>
              <a:rPr lang="en-GB" dirty="0" err="1" smtClean="0"/>
              <a:t>SpectrumScale</a:t>
            </a:r>
            <a:r>
              <a:rPr lang="en-GB" dirty="0" smtClean="0"/>
              <a:t> and NFS</a:t>
            </a:r>
          </a:p>
          <a:p>
            <a:endParaRPr lang="en-GB" dirty="0"/>
          </a:p>
          <a:p>
            <a:r>
              <a:rPr lang="en-GB" dirty="0" smtClean="0"/>
              <a:t>AAI: Indigo AIM; direct support of SAML 2.0</a:t>
            </a:r>
          </a:p>
          <a:p>
            <a:endParaRPr lang="en-GB" dirty="0"/>
          </a:p>
          <a:p>
            <a:r>
              <a:rPr lang="en-GB" dirty="0" smtClean="0"/>
              <a:t>Remember: It’s early days, solutions need to be verified and submitted to ‘reality check’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7977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HNSciCloud</a:t>
            </a:r>
            <a:r>
              <a:rPr lang="en-GB" dirty="0" smtClean="0"/>
              <a:t> – Design Phase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30-Jan-2017: Deadline for end-of-phase reports and other deliverables</a:t>
            </a:r>
          </a:p>
          <a:p>
            <a:r>
              <a:rPr lang="en-GB" dirty="0" smtClean="0"/>
              <a:t>23-Feb-2017: Decision on which contractors passed design phase successfully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60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HNSciCloud</a:t>
            </a:r>
            <a:r>
              <a:rPr lang="en-GB" dirty="0" smtClean="0"/>
              <a:t> – Prototype Phase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24-Feb-2017: Request for tenders out</a:t>
            </a:r>
          </a:p>
          <a:p>
            <a:r>
              <a:rPr lang="en-GB" dirty="0" smtClean="0"/>
              <a:t>10-Mar-2017: Deadline for tender submissions</a:t>
            </a:r>
          </a:p>
          <a:p>
            <a:r>
              <a:rPr lang="en-GB" dirty="0" smtClean="0"/>
              <a:t>28-Mar-2017: Decision on contracts</a:t>
            </a:r>
          </a:p>
          <a:p>
            <a:r>
              <a:rPr lang="en-GB" dirty="0" smtClean="0"/>
              <a:t>04-Oct-2017: Deadline for end-of-phase reports and other deliverables</a:t>
            </a:r>
          </a:p>
          <a:p>
            <a:r>
              <a:rPr lang="en-GB" dirty="0" smtClean="0"/>
              <a:t>26-Oct-2017: </a:t>
            </a:r>
            <a:r>
              <a:rPr lang="en-GB" dirty="0"/>
              <a:t>Decision on which contractors passed </a:t>
            </a:r>
            <a:r>
              <a:rPr lang="en-GB" dirty="0" smtClean="0"/>
              <a:t>prototype </a:t>
            </a:r>
            <a:r>
              <a:rPr lang="en-GB" dirty="0"/>
              <a:t>phase successfully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55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HNSciCloud</a:t>
            </a:r>
            <a:r>
              <a:rPr lang="en-GB" dirty="0" smtClean="0"/>
              <a:t> – Pilot Phase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27-Oct-2017: Request for tenders out</a:t>
            </a:r>
          </a:p>
          <a:p>
            <a:r>
              <a:rPr lang="en-GB" dirty="0" smtClean="0"/>
              <a:t>17-Nov-2017: Deadline for tender submissions</a:t>
            </a:r>
          </a:p>
          <a:p>
            <a:r>
              <a:rPr lang="en-GB" dirty="0" smtClean="0"/>
              <a:t>06-Dec-2017: Decision on contracts</a:t>
            </a:r>
          </a:p>
          <a:p>
            <a:r>
              <a:rPr lang="en-GB" dirty="0" smtClean="0"/>
              <a:t>13-Nov-2018: Deadline for end-of-phase reports and other deliverables</a:t>
            </a:r>
          </a:p>
          <a:p>
            <a:r>
              <a:rPr lang="en-GB" dirty="0" smtClean="0"/>
              <a:t>04-Jan-2019: </a:t>
            </a:r>
            <a:r>
              <a:rPr lang="en-GB" dirty="0"/>
              <a:t>Decision on which contractors passed </a:t>
            </a:r>
            <a:r>
              <a:rPr lang="en-GB" dirty="0" smtClean="0"/>
              <a:t>pilot phase successfully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9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HNSciCloud</a:t>
            </a:r>
            <a:r>
              <a:rPr lang="en-GB" dirty="0" smtClean="0"/>
              <a:t> – Contacts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5730" y="1200151"/>
            <a:ext cx="5001069" cy="3394472"/>
          </a:xfrm>
        </p:spPr>
        <p:txBody>
          <a:bodyPr>
            <a:normAutofit/>
          </a:bodyPr>
          <a:lstStyle/>
          <a:p>
            <a:r>
              <a:rPr lang="en-GB" dirty="0" smtClean="0"/>
              <a:t>Further details:</a:t>
            </a:r>
          </a:p>
          <a:p>
            <a:pPr lvl="1"/>
            <a:r>
              <a:rPr lang="en-GB" dirty="0" smtClean="0"/>
              <a:t>See </a:t>
            </a:r>
            <a:r>
              <a:rPr lang="en-GB" dirty="0" smtClean="0">
                <a:hlinkClick r:id="rId2"/>
              </a:rPr>
              <a:t>http://www.hnscicloud.eu/</a:t>
            </a:r>
            <a:endParaRPr lang="en-GB" dirty="0" smtClean="0"/>
          </a:p>
          <a:p>
            <a:pPr lvl="1"/>
            <a:r>
              <a:rPr lang="en-GB" dirty="0" smtClean="0"/>
              <a:t>Subscribe to </a:t>
            </a:r>
            <a:r>
              <a:rPr lang="en-GB" dirty="0" smtClean="0">
                <a:hlinkClick r:id="rId3"/>
              </a:rPr>
              <a:t>hnscicloud-announce@cern.ch</a:t>
            </a:r>
            <a:r>
              <a:rPr lang="en-GB" dirty="0" smtClean="0"/>
              <a:t>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pic>
        <p:nvPicPr>
          <p:cNvPr id="9" name="Content Placeholder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625" y="1037488"/>
            <a:ext cx="3063922" cy="371462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30403" y="2073632"/>
            <a:ext cx="2093119" cy="1867310"/>
            <a:chOff x="5379915" y="1715746"/>
            <a:chExt cx="2093119" cy="1867310"/>
          </a:xfrm>
        </p:grpSpPr>
        <p:grpSp>
          <p:nvGrpSpPr>
            <p:cNvPr id="11" name="Group 10"/>
            <p:cNvGrpSpPr/>
            <p:nvPr/>
          </p:nvGrpSpPr>
          <p:grpSpPr>
            <a:xfrm>
              <a:off x="5379915" y="1715746"/>
              <a:ext cx="2093119" cy="1867310"/>
              <a:chOff x="5176877" y="2659135"/>
              <a:chExt cx="2790825" cy="2489748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94522" y="2659135"/>
                <a:ext cx="709455" cy="192443"/>
              </a:xfrm>
              <a:prstGeom prst="rect">
                <a:avLst/>
              </a:prstGeom>
            </p:spPr>
          </p:pic>
          <p:grpSp>
            <p:nvGrpSpPr>
              <p:cNvPr id="14" name="Group 13"/>
              <p:cNvGrpSpPr/>
              <p:nvPr/>
            </p:nvGrpSpPr>
            <p:grpSpPr>
              <a:xfrm>
                <a:off x="5176877" y="2928907"/>
                <a:ext cx="2790825" cy="2219976"/>
                <a:chOff x="3157834" y="2906683"/>
                <a:chExt cx="2790825" cy="2219976"/>
              </a:xfrm>
            </p:grpSpPr>
            <p:pic>
              <p:nvPicPr>
                <p:cNvPr id="15" name="Picture 14"/>
                <p:cNvPicPr>
                  <a:picLocks noChangeAspect="1"/>
                </p:cNvPicPr>
                <p:nvPr/>
              </p:nvPicPr>
              <p:blipFill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79912" y="2906683"/>
                  <a:ext cx="743599" cy="234285"/>
                </a:xfrm>
                <a:prstGeom prst="rect">
                  <a:avLst/>
                </a:prstGeom>
              </p:spPr>
            </p:pic>
            <p:grpSp>
              <p:nvGrpSpPr>
                <p:cNvPr id="16" name="Group 15"/>
                <p:cNvGrpSpPr/>
                <p:nvPr/>
              </p:nvGrpSpPr>
              <p:grpSpPr>
                <a:xfrm>
                  <a:off x="3157834" y="2924944"/>
                  <a:ext cx="2790825" cy="2201715"/>
                  <a:chOff x="3157834" y="2924944"/>
                  <a:chExt cx="2790825" cy="2201715"/>
                </a:xfrm>
              </p:grpSpPr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4105512" y="2924944"/>
                    <a:ext cx="1843147" cy="2201715"/>
                    <a:chOff x="4105512" y="2924944"/>
                    <a:chExt cx="1843147" cy="2201715"/>
                  </a:xfrm>
                </p:grpSpPr>
                <p:pic>
                  <p:nvPicPr>
                    <p:cNvPr id="19" name="Picture 18"/>
                    <p:cNvPicPr>
                      <a:picLocks noChangeAspect="1"/>
                    </p:cNvPicPr>
                    <p:nvPr/>
                  </p:nvPicPr>
                  <p:blipFill>
                    <a:blip r:embed="rId7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105512" y="3957851"/>
                      <a:ext cx="673818" cy="549694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20" name="Group 19"/>
                    <p:cNvGrpSpPr/>
                    <p:nvPr/>
                  </p:nvGrpSpPr>
                  <p:grpSpPr>
                    <a:xfrm>
                      <a:off x="4856665" y="2924944"/>
                      <a:ext cx="1091994" cy="2201715"/>
                      <a:chOff x="4856665" y="2924944"/>
                      <a:chExt cx="1091994" cy="2201715"/>
                    </a:xfrm>
                  </p:grpSpPr>
                  <p:pic>
                    <p:nvPicPr>
                      <p:cNvPr id="21" name="Picture 20" descr="C:\Users\RAMSAGHR\AppData\Local\Microsoft\Windows\Temporary Internet Files\Content.IE5\QGV9AXE3\LogoCERN.gif"/>
                      <p:cNvPicPr/>
                      <p:nvPr/>
                    </p:nvPicPr>
                    <p:blipFill>
                      <a:blip r:embed="rId8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3985022"/>
                        <a:ext cx="360040" cy="360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  <p:pic>
                    <p:nvPicPr>
                      <p:cNvPr id="22" name="Picture 21"/>
                      <p:cNvPicPr>
                        <a:picLocks noChangeAspect="1"/>
                      </p:cNvPicPr>
                      <p:nvPr/>
                    </p:nvPicPr>
                    <p:blipFill>
                      <a:blip r:embed="rId9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483071" y="4678564"/>
                        <a:ext cx="451143" cy="44809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23" name="Group 22"/>
                      <p:cNvGrpSpPr/>
                      <p:nvPr/>
                    </p:nvGrpSpPr>
                    <p:grpSpPr>
                      <a:xfrm>
                        <a:off x="4856665" y="2924944"/>
                        <a:ext cx="1091994" cy="1008112"/>
                        <a:chOff x="4856665" y="2924944"/>
                        <a:chExt cx="1091994" cy="1008112"/>
                      </a:xfrm>
                    </p:grpSpPr>
                    <p:pic>
                      <p:nvPicPr>
                        <p:cNvPr id="24" name="Picture 23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0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5412911" y="2924944"/>
                          <a:ext cx="535748" cy="523929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25" name="Picture 24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1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5281812" y="3585545"/>
                          <a:ext cx="658340" cy="347511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26" name="Picture 25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2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856665" y="2977662"/>
                          <a:ext cx="556246" cy="209246"/>
                        </a:xfrm>
                        <a:prstGeom prst="rect">
                          <a:avLst/>
                        </a:prstGeom>
                      </p:spPr>
                    </p:pic>
                  </p:grpSp>
                </p:grpSp>
              </p:grpSp>
              <p:pic>
                <p:nvPicPr>
                  <p:cNvPr id="18" name="Picture 17"/>
                  <p:cNvPicPr>
                    <a:picLocks noChangeAspect="1"/>
                  </p:cNvPicPr>
                  <p:nvPr/>
                </p:nvPicPr>
                <p:blipFill>
                  <a:blip r:embed="rId1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157834" y="4879926"/>
                    <a:ext cx="896456" cy="196239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6644039" y="3033718"/>
              <a:ext cx="201907" cy="226211"/>
            </a:xfrm>
            <a:prstGeom prst="rect">
              <a:avLst/>
            </a:prstGeom>
          </p:spPr>
        </p:pic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18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Computing Challenges for Science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it-IT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89523" y="1200150"/>
            <a:ext cx="8229600" cy="3394075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LHC upgrades: x16 in 8 years’ time</a:t>
            </a:r>
          </a:p>
          <a:p>
            <a:r>
              <a:rPr lang="en-GB" dirty="0" smtClean="0"/>
              <a:t>Other HEP projects: Belle II, neutrinos; FCC, ILC</a:t>
            </a:r>
          </a:p>
          <a:p>
            <a:r>
              <a:rPr lang="en-GB" dirty="0" smtClean="0"/>
              <a:t>Other physics: LSST, SKA, CTA</a:t>
            </a:r>
          </a:p>
          <a:p>
            <a:r>
              <a:rPr lang="en-GB" dirty="0"/>
              <a:t>B</a:t>
            </a:r>
            <a:r>
              <a:rPr lang="en-GB" dirty="0" smtClean="0"/>
              <a:t>ioinformatics: x2 per year</a:t>
            </a:r>
          </a:p>
          <a:p>
            <a:r>
              <a:rPr lang="en-GB" dirty="0" smtClean="0"/>
              <a:t>Photon/neutron science</a:t>
            </a:r>
          </a:p>
          <a:p>
            <a:pPr marL="0" indent="0">
              <a:buNone/>
            </a:pPr>
            <a:r>
              <a:rPr lang="en-GB" dirty="0" smtClean="0"/>
              <a:t>All have </a:t>
            </a:r>
            <a:r>
              <a:rPr lang="en-GB" b="1" dirty="0" smtClean="0"/>
              <a:t>sharply increasing </a:t>
            </a:r>
            <a:r>
              <a:rPr lang="en-GB" dirty="0" smtClean="0"/>
              <a:t>data processing and storage </a:t>
            </a:r>
            <a:r>
              <a:rPr lang="en-GB" b="1" dirty="0" smtClean="0"/>
              <a:t>needs</a:t>
            </a:r>
            <a:r>
              <a:rPr lang="en-GB" dirty="0" smtClean="0"/>
              <a:t> beyond </a:t>
            </a:r>
            <a:r>
              <a:rPr lang="en-GB" dirty="0" err="1" smtClean="0"/>
              <a:t>on-premise</a:t>
            </a:r>
            <a:r>
              <a:rPr lang="en-GB" dirty="0" smtClean="0"/>
              <a:t> resources</a:t>
            </a:r>
          </a:p>
          <a:p>
            <a:pPr marL="0" indent="0">
              <a:buNone/>
            </a:pPr>
            <a:r>
              <a:rPr lang="en-GB" b="1" dirty="0" smtClean="0"/>
              <a:t>Fluctuating demands </a:t>
            </a:r>
            <a:r>
              <a:rPr lang="en-GB" dirty="0" smtClean="0"/>
              <a:t>hardly compatible with fixed </a:t>
            </a:r>
            <a:r>
              <a:rPr lang="en-GB" dirty="0" err="1" smtClean="0"/>
              <a:t>on-premise</a:t>
            </a:r>
            <a:r>
              <a:rPr lang="en-GB" dirty="0" smtClean="0"/>
              <a:t> resources</a:t>
            </a:r>
          </a:p>
          <a:p>
            <a:pPr marL="0" indent="0">
              <a:buNone/>
            </a:pPr>
            <a:r>
              <a:rPr lang="en-GB" dirty="0" smtClean="0"/>
              <a:t>Potential solution: </a:t>
            </a:r>
            <a:r>
              <a:rPr lang="en-GB" b="1" dirty="0" smtClean="0"/>
              <a:t>public clouds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714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 with Public Clouds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it-IT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80298" y="1200150"/>
            <a:ext cx="8229600" cy="3394075"/>
          </a:xfrm>
        </p:spPr>
        <p:txBody>
          <a:bodyPr/>
          <a:lstStyle/>
          <a:p>
            <a:r>
              <a:rPr lang="en-GB" dirty="0" smtClean="0"/>
              <a:t>Disruptive to our usual way of resource provisioning</a:t>
            </a:r>
          </a:p>
          <a:p>
            <a:r>
              <a:rPr lang="en-GB" dirty="0" smtClean="0"/>
              <a:t>Not integrated with </a:t>
            </a:r>
            <a:r>
              <a:rPr lang="en-GB" dirty="0" err="1" smtClean="0"/>
              <a:t>on-premise</a:t>
            </a:r>
            <a:r>
              <a:rPr lang="en-GB" dirty="0" smtClean="0"/>
              <a:t> resources and/or publicly funded e-infrastructures</a:t>
            </a:r>
          </a:p>
          <a:p>
            <a:r>
              <a:rPr lang="en-GB" dirty="0" smtClean="0"/>
              <a:t>Procurements: Current organisational and financial models and technical skills and experience don’t fit</a:t>
            </a:r>
          </a:p>
          <a:p>
            <a:r>
              <a:rPr lang="en-GB" dirty="0" smtClean="0"/>
              <a:t>Legal impediments exist</a:t>
            </a:r>
          </a:p>
          <a:p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75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50" y="1501232"/>
            <a:ext cx="5026128" cy="32295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752" y="1037044"/>
            <a:ext cx="7179702" cy="8808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cs typeface="Helvetica Neue Light"/>
              </a:rPr>
              <a:t>Since ~2014, series </a:t>
            </a:r>
            <a:r>
              <a:rPr lang="en-GB" dirty="0">
                <a:cs typeface="Helvetica Neue Light"/>
              </a:rPr>
              <a:t>of short </a:t>
            </a:r>
            <a:r>
              <a:rPr lang="en-GB" dirty="0" smtClean="0">
                <a:cs typeface="Helvetica Neue Light"/>
              </a:rPr>
              <a:t>CERN </a:t>
            </a:r>
            <a:r>
              <a:rPr lang="en-GB" u="sng" dirty="0" smtClean="0">
                <a:cs typeface="Helvetica Neue Light"/>
              </a:rPr>
              <a:t>procurement </a:t>
            </a:r>
            <a:r>
              <a:rPr lang="en-GB" u="sng" dirty="0">
                <a:cs typeface="Helvetica Neue Light"/>
              </a:rPr>
              <a:t>projects</a:t>
            </a:r>
            <a:r>
              <a:rPr lang="en-GB" dirty="0">
                <a:cs typeface="Helvetica Neue Light"/>
              </a:rPr>
              <a:t> </a:t>
            </a:r>
            <a:r>
              <a:rPr lang="en-GB" dirty="0" smtClean="0">
                <a:cs typeface="Helvetica Neue Light"/>
              </a:rPr>
              <a:t>of </a:t>
            </a:r>
            <a:r>
              <a:rPr lang="en-GB" dirty="0">
                <a:cs typeface="Helvetica Neue Light"/>
              </a:rPr>
              <a:t>increasing </a:t>
            </a:r>
            <a:r>
              <a:rPr lang="en-GB" dirty="0" smtClean="0">
                <a:cs typeface="Helvetica Neue Light"/>
              </a:rPr>
              <a:t>scale </a:t>
            </a:r>
            <a:r>
              <a:rPr lang="en-GB" dirty="0">
                <a:cs typeface="Helvetica Neue Light"/>
              </a:rPr>
              <a:t>and complexity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575" y="3727450"/>
            <a:ext cx="737880" cy="378164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13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pic>
        <p:nvPicPr>
          <p:cNvPr id="7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76" b="27654"/>
          <a:stretch/>
        </p:blipFill>
        <p:spPr bwMode="auto">
          <a:xfrm>
            <a:off x="3415078" y="775380"/>
            <a:ext cx="1872732" cy="441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56804" y="2486986"/>
            <a:ext cx="8541096" cy="502249"/>
            <a:chOff x="731520" y="3410760"/>
            <a:chExt cx="8541096" cy="502249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731520" y="3667760"/>
              <a:ext cx="8541096" cy="0"/>
            </a:xfrm>
            <a:prstGeom prst="straightConnector1">
              <a:avLst/>
            </a:prstGeom>
            <a:ln w="28575" cmpd="sng">
              <a:gradFill flip="none" rotWithShape="1">
                <a:gsLst>
                  <a:gs pos="0">
                    <a:schemeClr val="bg1"/>
                  </a:gs>
                  <a:gs pos="98000">
                    <a:srgbClr val="FFFFFF"/>
                  </a:gs>
                  <a:gs pos="86000">
                    <a:srgbClr val="000000">
                      <a:alpha val="60000"/>
                    </a:srgbClr>
                  </a:gs>
                  <a:gs pos="12000">
                    <a:srgbClr val="000000"/>
                  </a:gs>
                </a:gsLst>
                <a:lin ang="10800000" scaled="0"/>
                <a:tileRect/>
              </a:gradFill>
              <a:prstDash val="dot"/>
              <a:headEnd type="none"/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60947" y="3636010"/>
              <a:ext cx="55584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ctr">
              <a:spAutoFit/>
            </a:bodyPr>
            <a:lstStyle/>
            <a:p>
              <a:r>
                <a:rPr lang="en-US" sz="1200" i="1" dirty="0" smtClean="0">
                  <a:solidFill>
                    <a:srgbClr val="000000"/>
                  </a:solidFill>
                  <a:latin typeface="Avenir Medium"/>
                  <a:cs typeface="Avenir Medium"/>
                </a:rPr>
                <a:t>2015</a:t>
              </a:r>
              <a:endParaRPr lang="en-US" sz="1200" i="1" dirty="0">
                <a:solidFill>
                  <a:srgbClr val="000000"/>
                </a:solidFill>
                <a:latin typeface="Avenir Medium"/>
                <a:cs typeface="Avenir Medium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09788" y="3410760"/>
              <a:ext cx="525514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en-US" sz="1100" i="1" dirty="0" smtClean="0">
                  <a:solidFill>
                    <a:srgbClr val="C32D80"/>
                  </a:solidFill>
                  <a:latin typeface="Avenir Medium"/>
                  <a:cs typeface="Avenir Medium"/>
                </a:rPr>
                <a:t>2016</a:t>
              </a:r>
              <a:endParaRPr lang="en-US" sz="1100" i="1" dirty="0">
                <a:solidFill>
                  <a:srgbClr val="C32D80"/>
                </a:solidFill>
                <a:latin typeface="Avenir Medium"/>
                <a:cs typeface="Avenir Medium"/>
              </a:endParaRPr>
            </a:p>
          </p:txBody>
        </p:sp>
      </p:grpSp>
      <p:sp>
        <p:nvSpPr>
          <p:cNvPr id="12" name="Oval 11"/>
          <p:cNvSpPr/>
          <p:nvPr/>
        </p:nvSpPr>
        <p:spPr>
          <a:xfrm>
            <a:off x="4547569" y="2695427"/>
            <a:ext cx="97117" cy="97117"/>
          </a:xfrm>
          <a:prstGeom prst="ellipse">
            <a:avLst/>
          </a:prstGeom>
          <a:solidFill>
            <a:srgbClr val="AE0066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969E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05433" y="831701"/>
            <a:ext cx="97117" cy="1960843"/>
            <a:chOff x="1275856" y="850686"/>
            <a:chExt cx="97117" cy="1960843"/>
          </a:xfrm>
        </p:grpSpPr>
        <p:sp>
          <p:nvSpPr>
            <p:cNvPr id="14" name="Oval 13"/>
            <p:cNvSpPr/>
            <p:nvPr/>
          </p:nvSpPr>
          <p:spPr>
            <a:xfrm>
              <a:off x="1275856" y="2714412"/>
              <a:ext cx="97117" cy="9711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969E1"/>
                </a:solidFill>
              </a:endParaRPr>
            </a:p>
          </p:txBody>
        </p:sp>
        <p:cxnSp>
          <p:nvCxnSpPr>
            <p:cNvPr id="15" name="Straight Connector 14"/>
            <p:cNvCxnSpPr>
              <a:endCxn id="14" idx="0"/>
            </p:cNvCxnSpPr>
            <p:nvPr/>
          </p:nvCxnSpPr>
          <p:spPr>
            <a:xfrm>
              <a:off x="1317729" y="850686"/>
              <a:ext cx="6686" cy="1863726"/>
            </a:xfrm>
            <a:prstGeom prst="line">
              <a:avLst/>
            </a:prstGeom>
            <a:ln>
              <a:solidFill>
                <a:srgbClr val="3969E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290973" y="914267"/>
            <a:ext cx="4812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venir Book"/>
                <a:cs typeface="Avenir Book"/>
              </a:rPr>
              <a:t>2</a:t>
            </a:r>
            <a:r>
              <a:rPr lang="en-US" sz="1600" baseline="300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venir Book"/>
                <a:cs typeface="Avenir Book"/>
              </a:rPr>
              <a:t>nd</a:t>
            </a:r>
            <a:r>
              <a:rPr lang="en-US" sz="16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venir Book"/>
                <a:cs typeface="Avenir Book"/>
              </a:rPr>
              <a:t> </a:t>
            </a:r>
          </a:p>
          <a:p>
            <a:pPr algn="ctr"/>
            <a:r>
              <a:rPr lang="en-US" sz="1200" b="1" dirty="0" smtClean="0">
                <a:solidFill>
                  <a:srgbClr val="0055A0"/>
                </a:solidFill>
                <a:latin typeface="Avenir Book"/>
                <a:cs typeface="Avenir Book"/>
              </a:rPr>
              <a:t>Mar.</a:t>
            </a:r>
            <a:endParaRPr lang="en-US" sz="1200" b="1" dirty="0">
              <a:solidFill>
                <a:srgbClr val="0055A0"/>
              </a:solidFill>
              <a:latin typeface="Avenir Book"/>
              <a:cs typeface="Avenir Book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290973" y="1194247"/>
            <a:ext cx="1493734" cy="4497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8" name="Picture 17" descr="atos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8"/>
          <a:stretch/>
        </p:blipFill>
        <p:spPr>
          <a:xfrm>
            <a:off x="747306" y="831700"/>
            <a:ext cx="1044601" cy="360000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 flipV="1">
            <a:off x="947940" y="2695427"/>
            <a:ext cx="97117" cy="1964827"/>
            <a:chOff x="1275856" y="846702"/>
            <a:chExt cx="97117" cy="1964827"/>
          </a:xfrm>
        </p:grpSpPr>
        <p:sp>
          <p:nvSpPr>
            <p:cNvPr id="20" name="Oval 19"/>
            <p:cNvSpPr/>
            <p:nvPr/>
          </p:nvSpPr>
          <p:spPr>
            <a:xfrm>
              <a:off x="1275856" y="2714412"/>
              <a:ext cx="97117" cy="9711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969E1"/>
                </a:solidFill>
              </a:endParaRPr>
            </a:p>
          </p:txBody>
        </p:sp>
        <p:cxnSp>
          <p:nvCxnSpPr>
            <p:cNvPr id="21" name="Straight Connector 20"/>
            <p:cNvCxnSpPr>
              <a:endCxn id="20" idx="0"/>
            </p:cNvCxnSpPr>
            <p:nvPr/>
          </p:nvCxnSpPr>
          <p:spPr>
            <a:xfrm>
              <a:off x="1324415" y="846702"/>
              <a:ext cx="0" cy="1867710"/>
            </a:xfrm>
            <a:prstGeom prst="line">
              <a:avLst/>
            </a:prstGeom>
            <a:ln>
              <a:solidFill>
                <a:srgbClr val="3969E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22" name="Straight Connector 21"/>
          <p:cNvCxnSpPr/>
          <p:nvPr/>
        </p:nvCxnSpPr>
        <p:spPr>
          <a:xfrm>
            <a:off x="506144" y="4266992"/>
            <a:ext cx="2594549" cy="0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06144" y="3969867"/>
            <a:ext cx="5393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venir Book"/>
                <a:cs typeface="Avenir Book"/>
              </a:rPr>
              <a:t>23</a:t>
            </a:r>
            <a:r>
              <a:rPr lang="en-US" sz="1600" baseline="300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venir Book"/>
                <a:cs typeface="Avenir Book"/>
              </a:rPr>
              <a:t>rd</a:t>
            </a:r>
            <a:r>
              <a:rPr lang="en-US" sz="16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venir Book"/>
                <a:cs typeface="Avenir Book"/>
              </a:rPr>
              <a:t> </a:t>
            </a:r>
          </a:p>
          <a:p>
            <a:pPr algn="ctr"/>
            <a:r>
              <a:rPr lang="en-US" sz="1200" b="1" dirty="0" smtClean="0">
                <a:solidFill>
                  <a:srgbClr val="0055A0"/>
                </a:solidFill>
                <a:latin typeface="Avenir Book"/>
                <a:cs typeface="Avenir Book"/>
              </a:rPr>
              <a:t>Mar.</a:t>
            </a:r>
            <a:endParaRPr lang="en-US" sz="1200" b="1" dirty="0">
              <a:solidFill>
                <a:srgbClr val="0055A0"/>
              </a:solidFill>
              <a:latin typeface="Avenir Book"/>
              <a:cs typeface="Avenir Book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366755" y="831701"/>
            <a:ext cx="97117" cy="1960843"/>
            <a:chOff x="1275856" y="850686"/>
            <a:chExt cx="97117" cy="1960843"/>
          </a:xfrm>
        </p:grpSpPr>
        <p:sp>
          <p:nvSpPr>
            <p:cNvPr id="25" name="Oval 24"/>
            <p:cNvSpPr/>
            <p:nvPr/>
          </p:nvSpPr>
          <p:spPr>
            <a:xfrm>
              <a:off x="1275856" y="2714412"/>
              <a:ext cx="97117" cy="9711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969E1"/>
                </a:solidFill>
              </a:endParaRPr>
            </a:p>
          </p:txBody>
        </p:sp>
        <p:cxnSp>
          <p:nvCxnSpPr>
            <p:cNvPr id="26" name="Straight Connector 25"/>
            <p:cNvCxnSpPr>
              <a:endCxn id="25" idx="0"/>
            </p:cNvCxnSpPr>
            <p:nvPr/>
          </p:nvCxnSpPr>
          <p:spPr>
            <a:xfrm flipH="1">
              <a:off x="1324415" y="850686"/>
              <a:ext cx="8743" cy="1863726"/>
            </a:xfrm>
            <a:prstGeom prst="line">
              <a:avLst/>
            </a:prstGeom>
            <a:ln>
              <a:solidFill>
                <a:srgbClr val="3969E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2943797" y="914267"/>
            <a:ext cx="5012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venir Book"/>
                <a:cs typeface="Avenir Book"/>
              </a:rPr>
              <a:t>6</a:t>
            </a:r>
            <a:r>
              <a:rPr lang="en-US" sz="1600" baseline="300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venir Book"/>
                <a:cs typeface="Avenir Book"/>
              </a:rPr>
              <a:t>th</a:t>
            </a:r>
            <a:r>
              <a:rPr lang="en-US" sz="16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venir Book"/>
                <a:cs typeface="Avenir Book"/>
              </a:rPr>
              <a:t> </a:t>
            </a:r>
          </a:p>
          <a:p>
            <a:pPr algn="ctr"/>
            <a:r>
              <a:rPr lang="en-US" sz="1200" b="1" dirty="0" smtClean="0">
                <a:solidFill>
                  <a:srgbClr val="0055A0"/>
                </a:solidFill>
                <a:latin typeface="Avenir Book"/>
                <a:cs typeface="Avenir Book"/>
              </a:rPr>
              <a:t>Nov.</a:t>
            </a:r>
            <a:endParaRPr lang="en-US" sz="1200" b="1" dirty="0">
              <a:solidFill>
                <a:srgbClr val="0055A0"/>
              </a:solidFill>
              <a:latin typeface="Avenir Book"/>
              <a:cs typeface="Avenir Book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943797" y="1188583"/>
            <a:ext cx="2344013" cy="0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57549" y="1217113"/>
            <a:ext cx="3598373" cy="11541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Arial"/>
              <a:buChar char="•"/>
              <a:defRPr sz="1600">
                <a:solidFill>
                  <a:srgbClr val="4D4D4D"/>
                </a:solidFill>
                <a:latin typeface="Helvetica Neue Light"/>
                <a:cs typeface="Helvetica Neue Light"/>
              </a:defRPr>
            </a:lvl1pPr>
          </a:lstStyle>
          <a:p>
            <a:pPr marL="177800" indent="-177800">
              <a:buClr>
                <a:srgbClr val="FF0000"/>
              </a:buClr>
            </a:pPr>
            <a:r>
              <a:rPr lang="en-US" sz="1150" i="1" dirty="0" smtClean="0">
                <a:latin typeface="Avenir Light"/>
                <a:cs typeface="Avenir Light"/>
              </a:rPr>
              <a:t>End: 31st </a:t>
            </a:r>
            <a:r>
              <a:rPr lang="en-US" sz="1150" i="1" dirty="0">
                <a:latin typeface="Avenir Light"/>
                <a:cs typeface="Avenir Light"/>
              </a:rPr>
              <a:t>of </a:t>
            </a:r>
            <a:r>
              <a:rPr lang="en-US" sz="1150" i="1" dirty="0" smtClean="0">
                <a:latin typeface="Avenir Light"/>
                <a:cs typeface="Avenir Light"/>
              </a:rPr>
              <a:t>March 2015</a:t>
            </a:r>
            <a:endParaRPr lang="en-US" sz="1150" i="1" dirty="0">
              <a:latin typeface="Avenir Light"/>
              <a:cs typeface="Avenir Light"/>
            </a:endParaRPr>
          </a:p>
          <a:p>
            <a:pPr marL="177800" indent="-177800"/>
            <a:r>
              <a:rPr lang="en-US" sz="1150" dirty="0" smtClean="0">
                <a:latin typeface="Avenir Light"/>
                <a:cs typeface="Avenir Light"/>
              </a:rPr>
              <a:t>ATLAS </a:t>
            </a:r>
            <a:r>
              <a:rPr lang="en-US" sz="1150" dirty="0">
                <a:latin typeface="Avenir Light"/>
                <a:cs typeface="Avenir Light"/>
              </a:rPr>
              <a:t>simulation jobs</a:t>
            </a:r>
          </a:p>
          <a:p>
            <a:pPr marL="177800" indent="-177800"/>
            <a:r>
              <a:rPr lang="en-US" sz="1150" dirty="0">
                <a:latin typeface="Avenir Light"/>
                <a:cs typeface="Avenir Light"/>
              </a:rPr>
              <a:t>Single core </a:t>
            </a:r>
            <a:r>
              <a:rPr lang="en-US" sz="1150" dirty="0" smtClean="0">
                <a:latin typeface="Avenir Light"/>
                <a:cs typeface="Avenir Light"/>
              </a:rPr>
              <a:t>VMs</a:t>
            </a:r>
          </a:p>
          <a:p>
            <a:pPr marL="177800" indent="-177800"/>
            <a:r>
              <a:rPr lang="en-US" sz="1150" dirty="0" smtClean="0">
                <a:latin typeface="Avenir Light"/>
                <a:cs typeface="Avenir Light"/>
              </a:rPr>
              <a:t>Up to 3k </a:t>
            </a:r>
            <a:r>
              <a:rPr lang="en-US" sz="1150" dirty="0">
                <a:latin typeface="Avenir Light"/>
                <a:cs typeface="Avenir Light"/>
              </a:rPr>
              <a:t>VMs for 45 days</a:t>
            </a:r>
          </a:p>
          <a:p>
            <a:pPr marL="177800" indent="-177800"/>
            <a:r>
              <a:rPr lang="en-US" sz="1150" dirty="0" smtClean="0">
                <a:solidFill>
                  <a:srgbClr val="FF0000"/>
                </a:solidFill>
                <a:latin typeface="Avenir Light"/>
                <a:cs typeface="Avenir Light"/>
              </a:rPr>
              <a:t>1</a:t>
            </a:r>
            <a:r>
              <a:rPr lang="en-US" sz="1150" baseline="30000" dirty="0" smtClean="0">
                <a:solidFill>
                  <a:srgbClr val="FF0000"/>
                </a:solidFill>
                <a:latin typeface="Avenir Light"/>
                <a:cs typeface="Avenir Light"/>
              </a:rPr>
              <a:t>st</a:t>
            </a:r>
            <a:r>
              <a:rPr lang="en-US" sz="1150" dirty="0" smtClean="0">
                <a:solidFill>
                  <a:srgbClr val="FF0000"/>
                </a:solidFill>
                <a:latin typeface="Avenir Light"/>
                <a:cs typeface="Avenir Light"/>
              </a:rPr>
              <a:t> Cloud Procurement </a:t>
            </a:r>
            <a:endParaRPr lang="en-US" sz="1150" dirty="0">
              <a:solidFill>
                <a:srgbClr val="FF0000"/>
              </a:solidFill>
              <a:latin typeface="Avenir Light"/>
              <a:cs typeface="Avenir Light"/>
            </a:endParaRPr>
          </a:p>
          <a:p>
            <a:endParaRPr lang="en-US" sz="1150" dirty="0">
              <a:latin typeface="Avenir Light"/>
              <a:cs typeface="Avenir Ligh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96499" y="3049048"/>
            <a:ext cx="5258251" cy="1235723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en-US"/>
            </a:defPPr>
            <a:lvl1pPr marL="285750" indent="-285750">
              <a:buClr>
                <a:srgbClr val="FF0000"/>
              </a:buClr>
              <a:buSzPct val="100000"/>
              <a:buFont typeface="Arial"/>
              <a:buChar char="•"/>
              <a:defRPr sz="1200">
                <a:solidFill>
                  <a:srgbClr val="4D4D4D"/>
                </a:solidFill>
                <a:latin typeface="Helvetica Neue Light"/>
                <a:cs typeface="Helvetica Neue Light"/>
              </a:defRPr>
            </a:lvl1pPr>
          </a:lstStyle>
          <a:p>
            <a:pPr marL="177800" indent="-177800">
              <a:buClr>
                <a:schemeClr val="tx1">
                  <a:lumMod val="60000"/>
                  <a:lumOff val="40000"/>
                </a:schemeClr>
              </a:buClr>
              <a:tabLst>
                <a:tab pos="450850" algn="l"/>
              </a:tabLst>
            </a:pPr>
            <a:r>
              <a:rPr lang="en-US" dirty="0">
                <a:latin typeface="Avenir Light"/>
                <a:cs typeface="Avenir Light"/>
              </a:rPr>
              <a:t>Sponsored Account </a:t>
            </a:r>
            <a:endParaRPr lang="en-US" dirty="0" smtClean="0">
              <a:latin typeface="Avenir Light"/>
              <a:cs typeface="Avenir Light"/>
            </a:endParaRPr>
          </a:p>
          <a:p>
            <a:pPr marL="177800" indent="-177800">
              <a:buClr>
                <a:schemeClr val="tx1">
                  <a:lumMod val="60000"/>
                  <a:lumOff val="40000"/>
                </a:schemeClr>
              </a:buClr>
              <a:tabLst>
                <a:tab pos="450850" algn="l"/>
              </a:tabLst>
            </a:pPr>
            <a:r>
              <a:rPr lang="en-US" dirty="0" smtClean="0">
                <a:latin typeface="Avenir Light"/>
                <a:cs typeface="Avenir Light"/>
              </a:rPr>
              <a:t>“evaluation </a:t>
            </a:r>
            <a:r>
              <a:rPr lang="en-US" dirty="0">
                <a:latin typeface="Avenir Light"/>
                <a:cs typeface="Avenir Light"/>
              </a:rPr>
              <a:t>of Azure as an </a:t>
            </a:r>
            <a:r>
              <a:rPr lang="en-US" dirty="0" err="1" smtClean="0">
                <a:latin typeface="Avenir Light"/>
                <a:cs typeface="Avenir Light"/>
              </a:rPr>
              <a:t>IaaS</a:t>
            </a:r>
            <a:r>
              <a:rPr lang="en-US" dirty="0" smtClean="0">
                <a:latin typeface="Avenir Light"/>
                <a:cs typeface="Avenir Light"/>
              </a:rPr>
              <a:t>”</a:t>
            </a:r>
            <a:endParaRPr lang="en-US" dirty="0">
              <a:latin typeface="Avenir Light"/>
              <a:cs typeface="Avenir Light"/>
            </a:endParaRPr>
          </a:p>
          <a:p>
            <a:pPr marL="177800" indent="-177800">
              <a:buClr>
                <a:schemeClr val="tx1">
                  <a:lumMod val="60000"/>
                  <a:lumOff val="40000"/>
                </a:schemeClr>
              </a:buClr>
              <a:tabLst>
                <a:tab pos="450850" algn="l"/>
              </a:tabLst>
            </a:pPr>
            <a:r>
              <a:rPr lang="en-US" dirty="0" smtClean="0">
                <a:latin typeface="Avenir Light"/>
                <a:cs typeface="Avenir Light"/>
              </a:rPr>
              <a:t>Any VO, any workload</a:t>
            </a:r>
            <a:endParaRPr lang="en-US" dirty="0">
              <a:latin typeface="Avenir Light"/>
              <a:cs typeface="Avenir Light"/>
            </a:endParaRPr>
          </a:p>
          <a:p>
            <a:pPr marL="177800" indent="-177800">
              <a:lnSpc>
                <a:spcPct val="110000"/>
              </a:lnSpc>
              <a:buClr>
                <a:schemeClr val="tx1">
                  <a:lumMod val="60000"/>
                  <a:lumOff val="40000"/>
                </a:schemeClr>
              </a:buClr>
              <a:tabLst>
                <a:tab pos="450850" algn="l"/>
              </a:tabLst>
            </a:pPr>
            <a:r>
              <a:rPr lang="en-US" dirty="0" smtClean="0">
                <a:latin typeface="Avenir Light"/>
                <a:cs typeface="Avenir Light"/>
              </a:rPr>
              <a:t>Targeting multiple DCs:</a:t>
            </a:r>
          </a:p>
          <a:p>
            <a:pPr marL="361950" lvl="1" indent="-184150">
              <a:lnSpc>
                <a:spcPct val="110000"/>
              </a:lnSpc>
              <a:buClr>
                <a:schemeClr val="tx2">
                  <a:lumMod val="40000"/>
                  <a:lumOff val="60000"/>
                </a:schemeClr>
              </a:buClr>
              <a:buSzPct val="60000"/>
              <a:buFont typeface="Lucida Grande"/>
              <a:buChar char="-"/>
              <a:tabLst>
                <a:tab pos="539750" algn="l"/>
              </a:tabLst>
            </a:pPr>
            <a:r>
              <a:rPr lang="en-US" sz="1100" dirty="0">
                <a:solidFill>
                  <a:srgbClr val="4D4D4D"/>
                </a:solidFill>
                <a:latin typeface="Avenir Light"/>
                <a:cs typeface="Avenir Light"/>
              </a:rPr>
              <a:t>Iowa, Dublin and Amsterdam</a:t>
            </a:r>
          </a:p>
          <a:p>
            <a:pPr marL="177800" indent="-177800">
              <a:lnSpc>
                <a:spcPct val="110000"/>
              </a:lnSpc>
              <a:tabLst>
                <a:tab pos="450850" algn="l"/>
              </a:tabLst>
            </a:pPr>
            <a:r>
              <a:rPr lang="en-US" i="1" dirty="0" smtClean="0">
                <a:latin typeface="Avenir Light"/>
                <a:cs typeface="Avenir Light"/>
              </a:rPr>
              <a:t>End: 30th </a:t>
            </a:r>
            <a:r>
              <a:rPr lang="en-US" i="1" dirty="0">
                <a:latin typeface="Avenir Light"/>
                <a:cs typeface="Avenir Light"/>
              </a:rPr>
              <a:t>of </a:t>
            </a:r>
            <a:r>
              <a:rPr lang="en-US" i="1" dirty="0" smtClean="0">
                <a:latin typeface="Avenir Light"/>
                <a:cs typeface="Avenir Light"/>
              </a:rPr>
              <a:t>Nov. 2015</a:t>
            </a:r>
            <a:endParaRPr lang="en-US" i="1" dirty="0">
              <a:latin typeface="Avenir Light"/>
              <a:cs typeface="Avenir Ligh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55807" y="1219237"/>
            <a:ext cx="2624812" cy="83099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Arial"/>
              <a:buChar char="•"/>
              <a:defRPr sz="1200">
                <a:solidFill>
                  <a:srgbClr val="4D4D4D"/>
                </a:solidFill>
                <a:latin typeface="Helvetica Neue Light"/>
                <a:cs typeface="Helvetica Neue Light"/>
              </a:defRPr>
            </a:lvl1pPr>
          </a:lstStyle>
          <a:p>
            <a:pPr marL="177800" indent="-177800">
              <a:buClr>
                <a:srgbClr val="FF0000"/>
              </a:buClr>
            </a:pPr>
            <a:r>
              <a:rPr lang="en-US" i="1" dirty="0" smtClean="0">
                <a:latin typeface="Avenir Light"/>
                <a:cs typeface="Avenir Light"/>
              </a:rPr>
              <a:t>End: 18th </a:t>
            </a:r>
            <a:r>
              <a:rPr lang="en-US" i="1" dirty="0">
                <a:latin typeface="Avenir Light"/>
                <a:cs typeface="Avenir Light"/>
              </a:rPr>
              <a:t>of </a:t>
            </a:r>
            <a:r>
              <a:rPr lang="en-US" i="1" dirty="0" smtClean="0">
                <a:latin typeface="Avenir Light"/>
                <a:cs typeface="Avenir Light"/>
              </a:rPr>
              <a:t>Dec. 2015</a:t>
            </a:r>
            <a:endParaRPr lang="en-US" i="1" dirty="0">
              <a:latin typeface="Avenir Light"/>
              <a:cs typeface="Avenir Light"/>
            </a:endParaRPr>
          </a:p>
          <a:p>
            <a:pPr marL="177800" indent="-177800"/>
            <a:r>
              <a:rPr lang="en-US" dirty="0" smtClean="0">
                <a:latin typeface="Avenir Light"/>
                <a:cs typeface="Avenir Light"/>
              </a:rPr>
              <a:t>Target </a:t>
            </a:r>
            <a:r>
              <a:rPr lang="en-US" dirty="0">
                <a:latin typeface="Avenir Light"/>
                <a:cs typeface="Avenir Light"/>
              </a:rPr>
              <a:t>all VOs, simulation jobs</a:t>
            </a:r>
          </a:p>
          <a:p>
            <a:pPr marL="177800" indent="-177800"/>
            <a:r>
              <a:rPr lang="en-US" dirty="0">
                <a:latin typeface="Avenir Light"/>
                <a:cs typeface="Avenir Light"/>
              </a:rPr>
              <a:t>4-core VMs, O(1000) instances</a:t>
            </a:r>
          </a:p>
          <a:p>
            <a:pPr marL="177800" indent="-177800"/>
            <a:r>
              <a:rPr lang="en-US" dirty="0" smtClean="0">
                <a:solidFill>
                  <a:srgbClr val="FF0000"/>
                </a:solidFill>
                <a:latin typeface="Avenir Light"/>
                <a:cs typeface="Avenir Light"/>
              </a:rPr>
              <a:t>2</a:t>
            </a:r>
            <a:r>
              <a:rPr lang="en-US" baseline="30000" dirty="0" smtClean="0">
                <a:solidFill>
                  <a:srgbClr val="FF0000"/>
                </a:solidFill>
                <a:latin typeface="Avenir Light"/>
                <a:cs typeface="Avenir Light"/>
              </a:rPr>
              <a:t>nd</a:t>
            </a:r>
            <a:r>
              <a:rPr lang="en-US" dirty="0" smtClean="0">
                <a:solidFill>
                  <a:srgbClr val="FF0000"/>
                </a:solidFill>
                <a:latin typeface="Avenir Light"/>
                <a:cs typeface="Avenir Light"/>
              </a:rPr>
              <a:t> Cloud Procurement</a:t>
            </a:r>
            <a:endParaRPr lang="en-US" dirty="0">
              <a:solidFill>
                <a:srgbClr val="FF0000"/>
              </a:solidFill>
              <a:latin typeface="Avenir Light"/>
              <a:cs typeface="Avenir Light"/>
            </a:endParaRP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78" b="16740"/>
          <a:stretch/>
        </p:blipFill>
        <p:spPr>
          <a:xfrm>
            <a:off x="1000055" y="4282568"/>
            <a:ext cx="1925580" cy="395998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 flipV="1">
            <a:off x="3842622" y="2695427"/>
            <a:ext cx="97117" cy="1964827"/>
            <a:chOff x="1275856" y="846702"/>
            <a:chExt cx="97117" cy="1964827"/>
          </a:xfrm>
        </p:grpSpPr>
        <p:sp>
          <p:nvSpPr>
            <p:cNvPr id="34" name="Oval 33"/>
            <p:cNvSpPr/>
            <p:nvPr/>
          </p:nvSpPr>
          <p:spPr>
            <a:xfrm>
              <a:off x="1275856" y="2714412"/>
              <a:ext cx="97117" cy="9711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969E1"/>
                </a:solidFill>
              </a:endParaRPr>
            </a:p>
          </p:txBody>
        </p:sp>
        <p:cxnSp>
          <p:nvCxnSpPr>
            <p:cNvPr id="35" name="Straight Connector 34"/>
            <p:cNvCxnSpPr>
              <a:endCxn id="34" idx="0"/>
            </p:cNvCxnSpPr>
            <p:nvPr/>
          </p:nvCxnSpPr>
          <p:spPr>
            <a:xfrm>
              <a:off x="1324415" y="846702"/>
              <a:ext cx="0" cy="1867710"/>
            </a:xfrm>
            <a:prstGeom prst="line">
              <a:avLst/>
            </a:prstGeom>
            <a:ln>
              <a:solidFill>
                <a:srgbClr val="3969E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3391998" y="3969867"/>
            <a:ext cx="534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venir Book"/>
                <a:cs typeface="Avenir Book"/>
              </a:rPr>
              <a:t>20</a:t>
            </a:r>
            <a:r>
              <a:rPr lang="en-US" sz="1600" baseline="300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venir Book"/>
                <a:cs typeface="Avenir Book"/>
              </a:rPr>
              <a:t>th</a:t>
            </a:r>
            <a:r>
              <a:rPr lang="en-US" sz="16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venir Book"/>
                <a:cs typeface="Avenir Book"/>
              </a:rPr>
              <a:t> </a:t>
            </a:r>
          </a:p>
          <a:p>
            <a:pPr algn="ctr"/>
            <a:r>
              <a:rPr lang="en-US" sz="1200" b="1" dirty="0" smtClean="0">
                <a:solidFill>
                  <a:srgbClr val="0055A0"/>
                </a:solidFill>
                <a:latin typeface="Avenir Book"/>
                <a:cs typeface="Avenir Book"/>
              </a:rPr>
              <a:t>Nov.</a:t>
            </a:r>
            <a:endParaRPr lang="en-US" sz="1200" b="1" dirty="0">
              <a:solidFill>
                <a:srgbClr val="0055A0"/>
              </a:solidFill>
              <a:latin typeface="Avenir Book"/>
              <a:cs typeface="Avenir Book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3404604" y="4266992"/>
            <a:ext cx="2371778" cy="0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891181" y="2863395"/>
            <a:ext cx="3754219" cy="1423467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en-US"/>
            </a:defPPr>
            <a:lvl1pPr marL="285750" indent="-285750">
              <a:buClr>
                <a:srgbClr val="FF0000"/>
              </a:buClr>
              <a:buSzPct val="100000"/>
              <a:buFont typeface="Arial"/>
              <a:buChar char="•"/>
              <a:defRPr sz="1200">
                <a:solidFill>
                  <a:srgbClr val="4D4D4D"/>
                </a:solidFill>
                <a:latin typeface="Helvetica Neue Light"/>
                <a:cs typeface="Helvetica Neue Light"/>
              </a:defRPr>
            </a:lvl1pPr>
          </a:lstStyle>
          <a:p>
            <a:pPr marL="177800" indent="-177800">
              <a:buClr>
                <a:schemeClr val="tx1">
                  <a:lumMod val="60000"/>
                  <a:lumOff val="40000"/>
                </a:schemeClr>
              </a:buClr>
              <a:tabLst>
                <a:tab pos="450850" algn="l"/>
              </a:tabLst>
            </a:pPr>
            <a:r>
              <a:rPr lang="en-US" dirty="0" smtClean="0">
                <a:latin typeface="Avenir Light"/>
                <a:cs typeface="Avenir Light"/>
              </a:rPr>
              <a:t>Agreement between IBM and CERN</a:t>
            </a:r>
          </a:p>
          <a:p>
            <a:pPr marL="177800" indent="-177800">
              <a:buClr>
                <a:schemeClr val="tx1">
                  <a:lumMod val="60000"/>
                  <a:lumOff val="40000"/>
                </a:schemeClr>
              </a:buClr>
              <a:tabLst>
                <a:tab pos="450850" algn="l"/>
              </a:tabLst>
            </a:pPr>
            <a:r>
              <a:rPr lang="en-US" dirty="0" smtClean="0">
                <a:latin typeface="Avenir Light"/>
                <a:cs typeface="Avenir Light"/>
              </a:rPr>
              <a:t>CERN </a:t>
            </a:r>
            <a:r>
              <a:rPr lang="en-US" dirty="0" err="1" smtClean="0">
                <a:latin typeface="Avenir Light"/>
                <a:cs typeface="Avenir Light"/>
              </a:rPr>
              <a:t>PoC</a:t>
            </a:r>
            <a:r>
              <a:rPr lang="en-US" dirty="0" smtClean="0">
                <a:latin typeface="Avenir Light"/>
                <a:cs typeface="Avenir Light"/>
              </a:rPr>
              <a:t> to evaluate:</a:t>
            </a:r>
            <a:endParaRPr lang="en-US" dirty="0">
              <a:latin typeface="Avenir Light"/>
              <a:cs typeface="Avenir Light"/>
            </a:endParaRPr>
          </a:p>
          <a:p>
            <a:pPr marL="361950" lvl="1" indent="-184150">
              <a:lnSpc>
                <a:spcPct val="110000"/>
              </a:lnSpc>
              <a:buClr>
                <a:schemeClr val="tx2">
                  <a:lumMod val="40000"/>
                  <a:lumOff val="60000"/>
                </a:schemeClr>
              </a:buClr>
              <a:buSzPct val="60000"/>
              <a:buFont typeface="Lucida Grande"/>
              <a:buChar char="-"/>
              <a:tabLst>
                <a:tab pos="539750" algn="l"/>
              </a:tabLst>
            </a:pPr>
            <a:r>
              <a:rPr lang="en-US" sz="1100" dirty="0" smtClean="0">
                <a:solidFill>
                  <a:srgbClr val="4D4D4D"/>
                </a:solidFill>
                <a:latin typeface="Avenir Light"/>
                <a:cs typeface="Avenir Light"/>
              </a:rPr>
              <a:t>Resource provisioning</a:t>
            </a:r>
          </a:p>
          <a:p>
            <a:pPr marL="361950" lvl="1" indent="-184150">
              <a:lnSpc>
                <a:spcPct val="110000"/>
              </a:lnSpc>
              <a:buClr>
                <a:schemeClr val="tx2">
                  <a:lumMod val="40000"/>
                  <a:lumOff val="60000"/>
                </a:schemeClr>
              </a:buClr>
              <a:buSzPct val="60000"/>
              <a:buFont typeface="Lucida Grande"/>
              <a:buChar char="-"/>
              <a:tabLst>
                <a:tab pos="539750" algn="l"/>
              </a:tabLst>
            </a:pPr>
            <a:r>
              <a:rPr lang="en-US" sz="1100" dirty="0" smtClean="0">
                <a:solidFill>
                  <a:srgbClr val="4D4D4D"/>
                </a:solidFill>
                <a:latin typeface="Avenir Light"/>
                <a:cs typeface="Avenir Light"/>
              </a:rPr>
              <a:t>Network configurations</a:t>
            </a:r>
          </a:p>
          <a:p>
            <a:pPr marL="361950" lvl="1" indent="-184150">
              <a:lnSpc>
                <a:spcPct val="110000"/>
              </a:lnSpc>
              <a:buClr>
                <a:schemeClr val="tx2">
                  <a:lumMod val="40000"/>
                  <a:lumOff val="60000"/>
                </a:schemeClr>
              </a:buClr>
              <a:buSzPct val="60000"/>
              <a:buFont typeface="Lucida Grande"/>
              <a:buChar char="-"/>
              <a:tabLst>
                <a:tab pos="539750" algn="l"/>
              </a:tabLst>
            </a:pPr>
            <a:r>
              <a:rPr lang="en-US" sz="1100" dirty="0" smtClean="0">
                <a:solidFill>
                  <a:srgbClr val="4D4D4D"/>
                </a:solidFill>
                <a:latin typeface="Avenir Light"/>
                <a:cs typeface="Avenir Light"/>
              </a:rPr>
              <a:t>Compute performance</a:t>
            </a:r>
            <a:endParaRPr lang="en-US" sz="1100" dirty="0">
              <a:solidFill>
                <a:srgbClr val="4D4D4D"/>
              </a:solidFill>
              <a:latin typeface="Avenir Light"/>
              <a:cs typeface="Avenir Light"/>
            </a:endParaRPr>
          </a:p>
          <a:p>
            <a:pPr marL="177800" indent="-177800">
              <a:lnSpc>
                <a:spcPct val="110000"/>
              </a:lnSpc>
              <a:buClr>
                <a:schemeClr val="tx1">
                  <a:lumMod val="60000"/>
                  <a:lumOff val="40000"/>
                </a:schemeClr>
              </a:buClr>
              <a:tabLst>
                <a:tab pos="450850" algn="l"/>
              </a:tabLst>
            </a:pPr>
            <a:r>
              <a:rPr lang="en-US" dirty="0" smtClean="0">
                <a:latin typeface="Avenir Light"/>
                <a:cs typeface="Avenir Light"/>
              </a:rPr>
              <a:t>Transparent extension of CERN’s T0</a:t>
            </a:r>
            <a:endParaRPr lang="en-US" sz="1100" dirty="0">
              <a:solidFill>
                <a:srgbClr val="4D4D4D"/>
              </a:solidFill>
              <a:latin typeface="Avenir Light"/>
              <a:cs typeface="Avenir Light"/>
            </a:endParaRPr>
          </a:p>
          <a:p>
            <a:pPr marL="177800" indent="-177800">
              <a:lnSpc>
                <a:spcPct val="110000"/>
              </a:lnSpc>
              <a:tabLst>
                <a:tab pos="450850" algn="l"/>
              </a:tabLst>
            </a:pPr>
            <a:r>
              <a:rPr lang="en-US" i="1" dirty="0" smtClean="0">
                <a:latin typeface="Avenir Light"/>
                <a:cs typeface="Avenir Light"/>
              </a:rPr>
              <a:t>End: 13th </a:t>
            </a:r>
            <a:r>
              <a:rPr lang="en-US" i="1" dirty="0">
                <a:latin typeface="Avenir Light"/>
                <a:cs typeface="Avenir Light"/>
              </a:rPr>
              <a:t>of </a:t>
            </a:r>
            <a:r>
              <a:rPr lang="en-US" i="1" dirty="0" smtClean="0">
                <a:latin typeface="Avenir Light"/>
                <a:cs typeface="Avenir Light"/>
              </a:rPr>
              <a:t>May 2016</a:t>
            </a:r>
            <a:endParaRPr lang="en-US" i="1" dirty="0">
              <a:latin typeface="Avenir Light"/>
              <a:cs typeface="Avenir Light"/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5"/>
          <a:srcRect t="46440" b="1938"/>
          <a:stretch/>
        </p:blipFill>
        <p:spPr>
          <a:xfrm>
            <a:off x="3971867" y="4284772"/>
            <a:ext cx="1587369" cy="323539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6421105" y="831701"/>
            <a:ext cx="97117" cy="1960843"/>
            <a:chOff x="1275856" y="850686"/>
            <a:chExt cx="97117" cy="1960843"/>
          </a:xfrm>
        </p:grpSpPr>
        <p:sp>
          <p:nvSpPr>
            <p:cNvPr id="41" name="Oval 40"/>
            <p:cNvSpPr/>
            <p:nvPr/>
          </p:nvSpPr>
          <p:spPr>
            <a:xfrm>
              <a:off x="1275856" y="2714412"/>
              <a:ext cx="97117" cy="9711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3969E1"/>
                </a:solidFill>
              </a:endParaRPr>
            </a:p>
          </p:txBody>
        </p:sp>
        <p:cxnSp>
          <p:nvCxnSpPr>
            <p:cNvPr id="42" name="Straight Connector 41"/>
            <p:cNvCxnSpPr>
              <a:endCxn id="41" idx="0"/>
            </p:cNvCxnSpPr>
            <p:nvPr/>
          </p:nvCxnSpPr>
          <p:spPr>
            <a:xfrm flipH="1">
              <a:off x="1324415" y="850686"/>
              <a:ext cx="8743" cy="1863726"/>
            </a:xfrm>
            <a:prstGeom prst="line">
              <a:avLst/>
            </a:prstGeom>
            <a:ln>
              <a:solidFill>
                <a:srgbClr val="3969E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3" name="Straight Connector 42"/>
          <p:cNvCxnSpPr/>
          <p:nvPr/>
        </p:nvCxnSpPr>
        <p:spPr>
          <a:xfrm flipV="1">
            <a:off x="6006533" y="1196495"/>
            <a:ext cx="2314083" cy="1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5983112" y="914267"/>
            <a:ext cx="5125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venir Book"/>
                <a:cs typeface="Avenir Book"/>
              </a:rPr>
              <a:t>1</a:t>
            </a:r>
            <a:r>
              <a:rPr lang="en-US" sz="1600" baseline="300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venir Book"/>
                <a:cs typeface="Avenir Book"/>
              </a:rPr>
              <a:t>st</a:t>
            </a:r>
            <a:r>
              <a:rPr lang="en-US" sz="1600" dirty="0" smtClean="0">
                <a:solidFill>
                  <a:schemeClr val="tx1">
                    <a:lumMod val="40000"/>
                    <a:lumOff val="60000"/>
                  </a:schemeClr>
                </a:solidFill>
                <a:latin typeface="Avenir Book"/>
                <a:cs typeface="Avenir Book"/>
              </a:rPr>
              <a:t> </a:t>
            </a:r>
          </a:p>
          <a:p>
            <a:pPr algn="ctr"/>
            <a:r>
              <a:rPr lang="en-US" sz="1200" b="1" dirty="0" smtClean="0">
                <a:solidFill>
                  <a:srgbClr val="0055A0"/>
                </a:solidFill>
                <a:latin typeface="Avenir Book"/>
                <a:cs typeface="Avenir Book"/>
              </a:rPr>
              <a:t>Aug.</a:t>
            </a:r>
            <a:endParaRPr lang="en-US" sz="1200" b="1" dirty="0">
              <a:solidFill>
                <a:srgbClr val="0055A0"/>
              </a:solidFill>
              <a:latin typeface="Avenir Book"/>
              <a:cs typeface="Avenir Book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478407" y="1217112"/>
            <a:ext cx="2624812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buClr>
                <a:schemeClr val="tx1">
                  <a:lumMod val="60000"/>
                  <a:lumOff val="40000"/>
                </a:schemeClr>
              </a:buClr>
              <a:buSzPct val="100000"/>
              <a:buFont typeface="Arial"/>
              <a:buChar char="•"/>
              <a:defRPr sz="1200">
                <a:solidFill>
                  <a:srgbClr val="4D4D4D"/>
                </a:solidFill>
                <a:latin typeface="Helvetica Neue Light"/>
                <a:cs typeface="Helvetica Neue Light"/>
              </a:defRPr>
            </a:lvl1pPr>
          </a:lstStyle>
          <a:p>
            <a:pPr marL="177800" indent="-177800">
              <a:buClr>
                <a:srgbClr val="FF0000"/>
              </a:buClr>
            </a:pPr>
            <a:r>
              <a:rPr lang="en-US" i="1" dirty="0" smtClean="0">
                <a:latin typeface="Avenir Light"/>
                <a:cs typeface="Avenir Light"/>
              </a:rPr>
              <a:t>End: 30</a:t>
            </a:r>
            <a:r>
              <a:rPr lang="en-US" i="1" baseline="30000" dirty="0" smtClean="0">
                <a:latin typeface="Avenir Light"/>
                <a:cs typeface="Avenir Light"/>
              </a:rPr>
              <a:t>th</a:t>
            </a:r>
            <a:r>
              <a:rPr lang="en-US" i="1" dirty="0" smtClean="0">
                <a:latin typeface="Avenir Light"/>
                <a:cs typeface="Avenir Light"/>
              </a:rPr>
              <a:t> of Nov. 2016</a:t>
            </a:r>
            <a:endParaRPr lang="en-US" i="1" dirty="0">
              <a:solidFill>
                <a:schemeClr val="tx2">
                  <a:lumMod val="75000"/>
                </a:schemeClr>
              </a:solidFill>
              <a:latin typeface="Avenir Light"/>
              <a:cs typeface="Avenir Light"/>
            </a:endParaRPr>
          </a:p>
          <a:p>
            <a:pPr marL="177800" indent="-177800"/>
            <a:r>
              <a:rPr lang="en-US" dirty="0" smtClean="0">
                <a:latin typeface="Avenir Light"/>
                <a:cs typeface="Avenir Light"/>
              </a:rPr>
              <a:t>Provided by OTC IaaS</a:t>
            </a:r>
          </a:p>
          <a:p>
            <a:pPr marL="177800" indent="-177800"/>
            <a:r>
              <a:rPr lang="en-US" dirty="0">
                <a:latin typeface="Avenir Light"/>
                <a:cs typeface="Avenir Light"/>
              </a:rPr>
              <a:t>4-core VMs, O(1000) instances</a:t>
            </a:r>
          </a:p>
          <a:p>
            <a:pPr marL="177800" indent="-177800"/>
            <a:r>
              <a:rPr lang="en-US" dirty="0" smtClean="0">
                <a:latin typeface="Avenir Light"/>
                <a:cs typeface="Avenir Light"/>
              </a:rPr>
              <a:t>500TB of central storage (DPM)</a:t>
            </a:r>
          </a:p>
          <a:p>
            <a:pPr marL="177800" indent="-177800"/>
            <a:r>
              <a:rPr lang="en-US" dirty="0" smtClean="0">
                <a:latin typeface="Avenir Light"/>
                <a:cs typeface="Avenir Light"/>
              </a:rPr>
              <a:t>1k public IPs through GÉANT</a:t>
            </a:r>
          </a:p>
          <a:p>
            <a:pPr marL="177800" indent="-177800"/>
            <a:r>
              <a:rPr lang="en-US" dirty="0" smtClean="0">
                <a:solidFill>
                  <a:srgbClr val="FF0000"/>
                </a:solidFill>
                <a:latin typeface="Avenir Light"/>
                <a:cs typeface="Avenir Light"/>
              </a:rPr>
              <a:t>3</a:t>
            </a:r>
            <a:r>
              <a:rPr lang="en-US" baseline="30000" dirty="0" smtClean="0">
                <a:solidFill>
                  <a:srgbClr val="FF0000"/>
                </a:solidFill>
                <a:latin typeface="Avenir Light"/>
                <a:cs typeface="Avenir Light"/>
              </a:rPr>
              <a:t>rd</a:t>
            </a:r>
            <a:r>
              <a:rPr lang="en-US" dirty="0" smtClean="0">
                <a:solidFill>
                  <a:srgbClr val="FF0000"/>
                </a:solidFill>
                <a:latin typeface="Avenir Light"/>
                <a:cs typeface="Avenir Light"/>
              </a:rPr>
              <a:t> Cloud Procurement</a:t>
            </a:r>
            <a:endParaRPr lang="en-US" dirty="0">
              <a:solidFill>
                <a:srgbClr val="FF0000"/>
              </a:solidFill>
              <a:latin typeface="Avenir Light"/>
              <a:cs typeface="Avenir Light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6"/>
          <a:srcRect t="31567" b="40417"/>
          <a:stretch/>
        </p:blipFill>
        <p:spPr>
          <a:xfrm>
            <a:off x="6518222" y="817422"/>
            <a:ext cx="1643021" cy="345238"/>
          </a:xfrm>
          <a:prstGeom prst="rect">
            <a:avLst/>
          </a:prstGeom>
        </p:spPr>
      </p:pic>
      <p:sp>
        <p:nvSpPr>
          <p:cNvPr id="47" name="Date Placeholder 4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48" name="Slide Number Placeholder 4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13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 smtClean="0"/>
              <a:t>HELIX NEBULA The Science Cloud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68" y="1063228"/>
            <a:ext cx="6014573" cy="3761989"/>
          </a:xfrm>
        </p:spPr>
        <p:txBody>
          <a:bodyPr>
            <a:normAutofit fontScale="25000" lnSpcReduction="20000"/>
          </a:bodyPr>
          <a:lstStyle/>
          <a:p>
            <a:r>
              <a:rPr lang="en-GB" sz="5600" dirty="0"/>
              <a:t>Procurers: CERN, CNRS, DESY, EMBL-EBI, ESRF</a:t>
            </a:r>
            <a:r>
              <a:rPr lang="en-GB" sz="5600" dirty="0" smtClean="0"/>
              <a:t>, IFAE</a:t>
            </a:r>
            <a:r>
              <a:rPr lang="en-GB" sz="5600" dirty="0"/>
              <a:t>, INFN, KIT, </a:t>
            </a:r>
            <a:r>
              <a:rPr lang="en-GB" sz="5600" dirty="0" err="1"/>
              <a:t>SURFSara</a:t>
            </a:r>
            <a:r>
              <a:rPr lang="en-GB" sz="5600" dirty="0"/>
              <a:t>, STFC</a:t>
            </a:r>
          </a:p>
          <a:p>
            <a:pPr lvl="1"/>
            <a:r>
              <a:rPr lang="en-GB" sz="5600" dirty="0" smtClean="0"/>
              <a:t>Procurers </a:t>
            </a:r>
            <a:r>
              <a:rPr lang="en-GB" sz="5600" dirty="0"/>
              <a:t>have committed funds (&gt;1.6M€), manpower, use-cases with applications &amp; </a:t>
            </a:r>
            <a:r>
              <a:rPr lang="en-GB" sz="5600" dirty="0" smtClean="0"/>
              <a:t>data, in-house </a:t>
            </a:r>
            <a:r>
              <a:rPr lang="en-GB" sz="5600" dirty="0"/>
              <a:t>IT </a:t>
            </a:r>
            <a:r>
              <a:rPr lang="en-GB" sz="5600" dirty="0" smtClean="0"/>
              <a:t>resources</a:t>
            </a:r>
            <a:endParaRPr lang="en-GB" sz="5600" dirty="0"/>
          </a:p>
          <a:p>
            <a:pPr lvl="1"/>
            <a:r>
              <a:rPr lang="en-GB" sz="5600" dirty="0" smtClean="0"/>
              <a:t>Experts: Trust-IT &amp; EGI.eu</a:t>
            </a:r>
          </a:p>
          <a:p>
            <a:endParaRPr lang="en-GB" sz="5600" dirty="0" smtClean="0"/>
          </a:p>
          <a:p>
            <a:r>
              <a:rPr lang="en-GB" sz="5600" dirty="0" smtClean="0"/>
              <a:t>Objective</a:t>
            </a:r>
            <a:r>
              <a:rPr lang="en-GB" sz="5600" dirty="0"/>
              <a:t>: procure innovative IaaS level cloud services</a:t>
            </a:r>
          </a:p>
          <a:p>
            <a:pPr marL="582930" lvl="1" indent="-171450">
              <a:buFont typeface="Arial" panose="020B0604020202020204" pitchFamily="34" charset="0"/>
              <a:buChar char="•"/>
            </a:pPr>
            <a:r>
              <a:rPr lang="en-GB" sz="5600" dirty="0"/>
              <a:t>Fully and seamlessly integrating commercial cloud (</a:t>
            </a:r>
            <a:r>
              <a:rPr lang="en-GB" sz="5600" dirty="0" err="1"/>
              <a:t>Iaas</a:t>
            </a:r>
            <a:r>
              <a:rPr lang="en-GB" sz="5600" dirty="0"/>
              <a:t>) resources with in-house resources and European e-Infrastructures</a:t>
            </a:r>
          </a:p>
          <a:p>
            <a:pPr marL="582930" lvl="1" indent="-171450">
              <a:buFont typeface="Arial" panose="020B0604020202020204" pitchFamily="34" charset="0"/>
              <a:buChar char="•"/>
            </a:pPr>
            <a:r>
              <a:rPr lang="en-GB" sz="5600" dirty="0"/>
              <a:t>To form a hybrid cloud platform for </a:t>
            </a:r>
            <a:r>
              <a:rPr lang="en-GB" sz="5600" dirty="0" smtClean="0"/>
              <a:t>science</a:t>
            </a:r>
            <a:endParaRPr lang="en-GB" sz="5600" dirty="0"/>
          </a:p>
          <a:p>
            <a:endParaRPr lang="en-GB" sz="5600" dirty="0" smtClean="0"/>
          </a:p>
          <a:p>
            <a:r>
              <a:rPr lang="en-GB" sz="5600" dirty="0" smtClean="0"/>
              <a:t>Services </a:t>
            </a:r>
            <a:r>
              <a:rPr lang="en-GB" sz="5600" dirty="0"/>
              <a:t>will be made available to end-users from many research communities: High-energy physics, astronomy, life sciences, neutron/photon sciences, long tail of </a:t>
            </a:r>
            <a:r>
              <a:rPr lang="en-GB" sz="5600" dirty="0" smtClean="0"/>
              <a:t>science</a:t>
            </a:r>
            <a:endParaRPr lang="en-GB" sz="5600" dirty="0"/>
          </a:p>
          <a:p>
            <a:endParaRPr lang="en-GB" sz="5600" dirty="0" smtClean="0"/>
          </a:p>
          <a:p>
            <a:r>
              <a:rPr lang="en-GB" sz="5600" dirty="0" smtClean="0"/>
              <a:t>Co-funded </a:t>
            </a:r>
            <a:r>
              <a:rPr lang="en-GB" sz="5600" dirty="0"/>
              <a:t>via H2020 (Jan’16-Jun’18</a:t>
            </a:r>
            <a:r>
              <a:rPr lang="en-GB" sz="5600" dirty="0" smtClean="0"/>
              <a:t>) as a Pre-Commercial Procurement (PCP) project: Grant </a:t>
            </a:r>
            <a:r>
              <a:rPr lang="en-GB" sz="5600" dirty="0"/>
              <a:t>Agreement </a:t>
            </a:r>
            <a:r>
              <a:rPr lang="en-GB" sz="5600" dirty="0" smtClean="0">
                <a:solidFill>
                  <a:prstClr val="black"/>
                </a:solidFill>
              </a:rPr>
              <a:t>687614, t</a:t>
            </a:r>
            <a:r>
              <a:rPr lang="en-GB" sz="5600" dirty="0" smtClean="0"/>
              <a:t>otal </a:t>
            </a:r>
            <a:r>
              <a:rPr lang="en-GB" sz="5600" dirty="0"/>
              <a:t>procurement volume: &gt;5M</a:t>
            </a:r>
            <a:r>
              <a:rPr lang="en-GB" sz="5600" dirty="0" smtClean="0"/>
              <a:t>€</a:t>
            </a:r>
          </a:p>
          <a:p>
            <a:endParaRPr lang="en-GB" sz="5600" dirty="0"/>
          </a:p>
          <a:p>
            <a:r>
              <a:rPr lang="en-GB" sz="5600" dirty="0" smtClean="0"/>
              <a:t>R&amp;D is a very important part – represents &gt; 50% of contract volume</a:t>
            </a:r>
            <a:endParaRPr lang="en-GB" sz="5600" dirty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pic>
        <p:nvPicPr>
          <p:cNvPr id="7" name="Content Placeholder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8641" y="1037488"/>
            <a:ext cx="3063922" cy="3714622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6454419" y="2073632"/>
            <a:ext cx="2093119" cy="1867310"/>
            <a:chOff x="5379915" y="1715746"/>
            <a:chExt cx="2093119" cy="1867310"/>
          </a:xfrm>
        </p:grpSpPr>
        <p:grpSp>
          <p:nvGrpSpPr>
            <p:cNvPr id="9" name="Group 8"/>
            <p:cNvGrpSpPr/>
            <p:nvPr/>
          </p:nvGrpSpPr>
          <p:grpSpPr>
            <a:xfrm>
              <a:off x="5379915" y="1715746"/>
              <a:ext cx="2093119" cy="1867310"/>
              <a:chOff x="5176877" y="2659135"/>
              <a:chExt cx="2790825" cy="2489748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94522" y="2659135"/>
                <a:ext cx="709455" cy="192443"/>
              </a:xfrm>
              <a:prstGeom prst="rect">
                <a:avLst/>
              </a:prstGeom>
            </p:spPr>
          </p:pic>
          <p:grpSp>
            <p:nvGrpSpPr>
              <p:cNvPr id="12" name="Group 11"/>
              <p:cNvGrpSpPr/>
              <p:nvPr/>
            </p:nvGrpSpPr>
            <p:grpSpPr>
              <a:xfrm>
                <a:off x="5176877" y="2928907"/>
                <a:ext cx="2790825" cy="2219976"/>
                <a:chOff x="3157834" y="2906683"/>
                <a:chExt cx="2790825" cy="2219976"/>
              </a:xfrm>
            </p:grpSpPr>
            <p:pic>
              <p:nvPicPr>
                <p:cNvPr id="13" name="Picture 12"/>
                <p:cNvPicPr>
                  <a:picLocks noChangeAspect="1"/>
                </p:cNvPicPr>
                <p:nvPr/>
              </p:nvPicPr>
              <p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79912" y="2906683"/>
                  <a:ext cx="743599" cy="234285"/>
                </a:xfrm>
                <a:prstGeom prst="rect">
                  <a:avLst/>
                </a:prstGeom>
              </p:spPr>
            </p:pic>
            <p:grpSp>
              <p:nvGrpSpPr>
                <p:cNvPr id="14" name="Group 13"/>
                <p:cNvGrpSpPr/>
                <p:nvPr/>
              </p:nvGrpSpPr>
              <p:grpSpPr>
                <a:xfrm>
                  <a:off x="3157834" y="2924944"/>
                  <a:ext cx="2790825" cy="2201715"/>
                  <a:chOff x="3157834" y="2924944"/>
                  <a:chExt cx="2790825" cy="2201715"/>
                </a:xfrm>
              </p:grpSpPr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4105512" y="2924944"/>
                    <a:ext cx="1843147" cy="2201715"/>
                    <a:chOff x="4105512" y="2924944"/>
                    <a:chExt cx="1843147" cy="2201715"/>
                  </a:xfrm>
                </p:grpSpPr>
                <p:pic>
                  <p:nvPicPr>
                    <p:cNvPr id="17" name="Picture 16"/>
                    <p:cNvPicPr>
                      <a:picLocks noChangeAspect="1"/>
                    </p:cNvPicPr>
                    <p:nvPr/>
                  </p:nvPicPr>
                  <p:blipFill>
                    <a:blip r:embed="rId6" cstate="screen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4105512" y="3957851"/>
                      <a:ext cx="673818" cy="549694"/>
                    </a:xfrm>
                    <a:prstGeom prst="rect">
                      <a:avLst/>
                    </a:prstGeom>
                  </p:spPr>
                </p:pic>
                <p:grpSp>
                  <p:nvGrpSpPr>
                    <p:cNvPr id="18" name="Group 17"/>
                    <p:cNvGrpSpPr/>
                    <p:nvPr/>
                  </p:nvGrpSpPr>
                  <p:grpSpPr>
                    <a:xfrm>
                      <a:off x="4856665" y="2924944"/>
                      <a:ext cx="1091994" cy="2201715"/>
                      <a:chOff x="4856665" y="2924944"/>
                      <a:chExt cx="1091994" cy="2201715"/>
                    </a:xfrm>
                  </p:grpSpPr>
                  <p:pic>
                    <p:nvPicPr>
                      <p:cNvPr id="19" name="Picture 18" descr="C:\Users\RAMSAGHR\AppData\Local\Microsoft\Windows\Temporary Internet Files\Content.IE5\QGV9AXE3\LogoCERN.gif"/>
                      <p:cNvPicPr/>
                      <p:nvPr/>
                    </p:nvPicPr>
                    <p:blipFill>
                      <a:blip r:embed="rId7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4048" y="3985022"/>
                        <a:ext cx="360040" cy="3600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  <p:pic>
                    <p:nvPicPr>
                      <p:cNvPr id="20" name="Picture 19"/>
                      <p:cNvPicPr>
                        <a:picLocks noChangeAspect="1"/>
                      </p:cNvPicPr>
                      <p:nvPr/>
                    </p:nvPicPr>
                    <p:blipFill>
                      <a:blip r:embed="rId8" cstate="screen">
                        <a:extLst>
                          <a:ext uri="{28A0092B-C50C-407E-A947-70E740481C1C}">
                            <a14:useLocalDpi xmlns:a14="http://schemas.microsoft.com/office/drawing/2010/main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483071" y="4678564"/>
                        <a:ext cx="451143" cy="448095"/>
                      </a:xfrm>
                      <a:prstGeom prst="rect">
                        <a:avLst/>
                      </a:prstGeom>
                    </p:spPr>
                  </p:pic>
                  <p:grpSp>
                    <p:nvGrpSpPr>
                      <p:cNvPr id="21" name="Group 20"/>
                      <p:cNvGrpSpPr/>
                      <p:nvPr/>
                    </p:nvGrpSpPr>
                    <p:grpSpPr>
                      <a:xfrm>
                        <a:off x="4856665" y="2924944"/>
                        <a:ext cx="1091994" cy="1008112"/>
                        <a:chOff x="4856665" y="2924944"/>
                        <a:chExt cx="1091994" cy="1008112"/>
                      </a:xfrm>
                    </p:grpSpPr>
                    <p:pic>
                      <p:nvPicPr>
                        <p:cNvPr id="22" name="Picture 21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9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5412911" y="2924944"/>
                          <a:ext cx="535748" cy="523929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23" name="Picture 22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0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5281812" y="3585545"/>
                          <a:ext cx="658340" cy="347511"/>
                        </a:xfrm>
                        <a:prstGeom prst="rect">
                          <a:avLst/>
                        </a:prstGeom>
                      </p:spPr>
                    </p:pic>
                    <p:pic>
                      <p:nvPicPr>
                        <p:cNvPr id="24" name="Picture 23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11" cstate="screen">
                          <a:extLst>
                            <a:ext uri="{28A0092B-C50C-407E-A947-70E740481C1C}">
                              <a14:useLocalDpi xmlns:a14="http://schemas.microsoft.com/office/drawing/2010/main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>
                          <a:off x="4856665" y="2977662"/>
                          <a:ext cx="556246" cy="209246"/>
                        </a:xfrm>
                        <a:prstGeom prst="rect">
                          <a:avLst/>
                        </a:prstGeom>
                      </p:spPr>
                    </p:pic>
                  </p:grpSp>
                </p:grpSp>
              </p:grpSp>
              <p:pic>
                <p:nvPicPr>
                  <p:cNvPr id="16" name="Picture 15"/>
                  <p:cNvPicPr>
                    <a:picLocks noChangeAspect="1"/>
                  </p:cNvPicPr>
                  <p:nvPr/>
                </p:nvPicPr>
                <p:blipFill>
                  <a:blip r:embed="rId12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157834" y="4879926"/>
                    <a:ext cx="896456" cy="196239"/>
                  </a:xfrm>
                  <a:prstGeom prst="rect">
                    <a:avLst/>
                  </a:prstGeom>
                </p:spPr>
              </p:pic>
            </p:grpSp>
          </p:grpSp>
        </p:grp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6644039" y="3033718"/>
              <a:ext cx="201907" cy="226211"/>
            </a:xfrm>
            <a:prstGeom prst="rect">
              <a:avLst/>
            </a:prstGeom>
          </p:spPr>
        </p:pic>
      </p:grp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31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HNSciCloud</a:t>
            </a:r>
            <a:r>
              <a:rPr lang="en-GB" dirty="0"/>
              <a:t> </a:t>
            </a:r>
            <a:r>
              <a:rPr lang="en-GB" dirty="0" smtClean="0"/>
              <a:t>–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Compute</a:t>
            </a:r>
          </a:p>
          <a:p>
            <a:pPr lvl="1"/>
            <a:r>
              <a:rPr lang="en-GB" dirty="0" smtClean="0"/>
              <a:t>Mostly HTC, integrating some HPC </a:t>
            </a:r>
            <a:r>
              <a:rPr lang="en-GB" dirty="0" smtClean="0"/>
              <a:t>requirements</a:t>
            </a:r>
          </a:p>
          <a:p>
            <a:pPr lvl="1"/>
            <a:r>
              <a:rPr lang="en-GB" dirty="0" smtClean="0"/>
              <a:t>Full support for containers at scale</a:t>
            </a:r>
            <a:endParaRPr lang="en-GB" dirty="0" smtClean="0"/>
          </a:p>
          <a:p>
            <a:r>
              <a:rPr lang="en-GB" dirty="0" smtClean="0"/>
              <a:t>Storage</a:t>
            </a:r>
          </a:p>
          <a:p>
            <a:pPr lvl="1"/>
            <a:r>
              <a:rPr lang="en-GB" dirty="0" smtClean="0"/>
              <a:t>Caching at provider’s site, if possible automatically (avoid managed storage)</a:t>
            </a:r>
          </a:p>
          <a:p>
            <a:r>
              <a:rPr lang="en-GB" dirty="0" smtClean="0"/>
              <a:t>Network</a:t>
            </a:r>
          </a:p>
          <a:p>
            <a:pPr lvl="1"/>
            <a:r>
              <a:rPr lang="en-GB" dirty="0" smtClean="0"/>
              <a:t>Connection via GÉANT</a:t>
            </a:r>
          </a:p>
          <a:p>
            <a:pPr lvl="1"/>
            <a:r>
              <a:rPr lang="en-GB" dirty="0" smtClean="0"/>
              <a:t>Support of identity federation (</a:t>
            </a:r>
            <a:r>
              <a:rPr lang="en-GB" dirty="0" err="1" smtClean="0"/>
              <a:t>eduGAIN</a:t>
            </a:r>
            <a:r>
              <a:rPr lang="en-GB" dirty="0" smtClean="0"/>
              <a:t>) for IT managers</a:t>
            </a:r>
          </a:p>
          <a:p>
            <a:r>
              <a:rPr lang="en-GB" dirty="0" smtClean="0"/>
              <a:t>Procurement</a:t>
            </a:r>
          </a:p>
          <a:p>
            <a:pPr lvl="1"/>
            <a:r>
              <a:rPr lang="en-GB" dirty="0" smtClean="0"/>
              <a:t>Match of cloud providers’ business model with public procurement rules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667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HNSciCloud</a:t>
            </a:r>
            <a:r>
              <a:rPr lang="en-GB" dirty="0" smtClean="0"/>
              <a:t> – Project Phases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73703"/>
            <a:ext cx="2133600" cy="273844"/>
          </a:xfrm>
        </p:spPr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73703"/>
            <a:ext cx="2895600" cy="273844"/>
          </a:xfrm>
        </p:spPr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773703"/>
            <a:ext cx="2133600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3450224"/>
              </p:ext>
            </p:extLst>
          </p:nvPr>
        </p:nvGraphicFramePr>
        <p:xfrm>
          <a:off x="730781" y="795963"/>
          <a:ext cx="8507288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Line Callout 2 7"/>
          <p:cNvSpPr/>
          <p:nvPr/>
        </p:nvSpPr>
        <p:spPr>
          <a:xfrm>
            <a:off x="349470" y="4314194"/>
            <a:ext cx="792088" cy="438193"/>
          </a:xfrm>
          <a:prstGeom prst="borderCallout2">
            <a:avLst>
              <a:gd name="adj1" fmla="val -1315"/>
              <a:gd name="adj2" fmla="val 18307"/>
              <a:gd name="adj3" fmla="val -5328"/>
              <a:gd name="adj4" fmla="val 18854"/>
              <a:gd name="adj5" fmla="val -2718"/>
              <a:gd name="adj6" fmla="val 15051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prstClr val="white"/>
                </a:solidFill>
              </a:rPr>
              <a:t>Jan’16</a:t>
            </a:r>
          </a:p>
        </p:txBody>
      </p:sp>
      <p:sp>
        <p:nvSpPr>
          <p:cNvPr id="9" name="Line Callout 2 8"/>
          <p:cNvSpPr/>
          <p:nvPr/>
        </p:nvSpPr>
        <p:spPr>
          <a:xfrm>
            <a:off x="8289819" y="4244471"/>
            <a:ext cx="775949" cy="366184"/>
          </a:xfrm>
          <a:prstGeom prst="borderCallout2">
            <a:avLst>
              <a:gd name="adj1" fmla="val 6656"/>
              <a:gd name="adj2" fmla="val 97824"/>
              <a:gd name="adj3" fmla="val 14750"/>
              <a:gd name="adj4" fmla="val 81690"/>
              <a:gd name="adj5" fmla="val 21667"/>
              <a:gd name="adj6" fmla="val 8549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prstClr val="white"/>
                </a:solidFill>
              </a:rPr>
              <a:t>Dec’18</a:t>
            </a:r>
          </a:p>
        </p:txBody>
      </p:sp>
      <p:sp>
        <p:nvSpPr>
          <p:cNvPr id="10" name="Rectangle 9"/>
          <p:cNvSpPr/>
          <p:nvPr/>
        </p:nvSpPr>
        <p:spPr>
          <a:xfrm>
            <a:off x="4655781" y="2872025"/>
            <a:ext cx="579954" cy="451126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Rectangle 10"/>
          <p:cNvSpPr/>
          <p:nvPr/>
        </p:nvSpPr>
        <p:spPr>
          <a:xfrm>
            <a:off x="5316913" y="3499018"/>
            <a:ext cx="579954" cy="451126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TextBox 11"/>
          <p:cNvSpPr txBox="1"/>
          <p:nvPr/>
        </p:nvSpPr>
        <p:spPr>
          <a:xfrm>
            <a:off x="3701834" y="4308023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prstClr val="black"/>
                </a:solidFill>
              </a:rPr>
              <a:t>Each step is </a:t>
            </a:r>
            <a:r>
              <a:rPr lang="en-GB" sz="1400" dirty="0" smtClean="0">
                <a:solidFill>
                  <a:prstClr val="black"/>
                </a:solidFill>
              </a:rPr>
              <a:t>competitive - </a:t>
            </a:r>
            <a:r>
              <a:rPr lang="en-GB" sz="1400" dirty="0">
                <a:solidFill>
                  <a:prstClr val="black"/>
                </a:solidFill>
              </a:rPr>
              <a:t>o</a:t>
            </a:r>
            <a:r>
              <a:rPr lang="en-GB" sz="1400" dirty="0" smtClean="0">
                <a:solidFill>
                  <a:prstClr val="black"/>
                </a:solidFill>
              </a:rPr>
              <a:t>nly </a:t>
            </a:r>
            <a:r>
              <a:rPr lang="en-GB" sz="1400" dirty="0">
                <a:solidFill>
                  <a:prstClr val="black"/>
                </a:solidFill>
              </a:rPr>
              <a:t>contractors that successfully complete the previous step can bid in the next</a:t>
            </a:r>
          </a:p>
        </p:txBody>
      </p:sp>
      <p:sp>
        <p:nvSpPr>
          <p:cNvPr id="13" name="Down Arrow Callout 12"/>
          <p:cNvSpPr/>
          <p:nvPr/>
        </p:nvSpPr>
        <p:spPr>
          <a:xfrm>
            <a:off x="4059834" y="891761"/>
            <a:ext cx="829072" cy="806078"/>
          </a:xfrm>
          <a:prstGeom prst="downArrowCallou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600" dirty="0"/>
              <a:t>We are here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18838" y="4244471"/>
            <a:ext cx="14061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prstClr val="black"/>
                </a:solidFill>
              </a:rPr>
              <a:t>200+ downloads</a:t>
            </a:r>
          </a:p>
          <a:p>
            <a:r>
              <a:rPr lang="en-GB" sz="1400" dirty="0" smtClean="0">
                <a:solidFill>
                  <a:prstClr val="black"/>
                </a:solidFill>
              </a:rPr>
              <a:t>70+ requests</a:t>
            </a:r>
            <a:br>
              <a:rPr lang="en-GB" sz="1400" dirty="0" smtClean="0">
                <a:solidFill>
                  <a:prstClr val="black"/>
                </a:solidFill>
              </a:rPr>
            </a:br>
            <a:r>
              <a:rPr lang="en-GB" sz="1400" dirty="0" smtClean="0">
                <a:solidFill>
                  <a:prstClr val="black"/>
                </a:solidFill>
              </a:rPr>
              <a:t>for clarifications</a:t>
            </a:r>
            <a:endParaRPr lang="en-GB" sz="1400" dirty="0">
              <a:solidFill>
                <a:prstClr val="black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771946" y="2642109"/>
            <a:ext cx="797402" cy="1492157"/>
            <a:chOff x="3858378" y="2536863"/>
            <a:chExt cx="797402" cy="968866"/>
          </a:xfrm>
        </p:grpSpPr>
        <p:sp>
          <p:nvSpPr>
            <p:cNvPr id="16" name="Freeform 15"/>
            <p:cNvSpPr/>
            <p:nvPr/>
          </p:nvSpPr>
          <p:spPr>
            <a:xfrm>
              <a:off x="3858378" y="2536863"/>
              <a:ext cx="797402" cy="968866"/>
            </a:xfrm>
            <a:custGeom>
              <a:avLst/>
              <a:gdLst>
                <a:gd name="connsiteX0" fmla="*/ 0 w 797402"/>
                <a:gd name="connsiteY0" fmla="*/ 93045 h 558156"/>
                <a:gd name="connsiteX1" fmla="*/ 93045 w 797402"/>
                <a:gd name="connsiteY1" fmla="*/ 0 h 558156"/>
                <a:gd name="connsiteX2" fmla="*/ 704357 w 797402"/>
                <a:gd name="connsiteY2" fmla="*/ 0 h 558156"/>
                <a:gd name="connsiteX3" fmla="*/ 797402 w 797402"/>
                <a:gd name="connsiteY3" fmla="*/ 93045 h 558156"/>
                <a:gd name="connsiteX4" fmla="*/ 797402 w 797402"/>
                <a:gd name="connsiteY4" fmla="*/ 465111 h 558156"/>
                <a:gd name="connsiteX5" fmla="*/ 704357 w 797402"/>
                <a:gd name="connsiteY5" fmla="*/ 558156 h 558156"/>
                <a:gd name="connsiteX6" fmla="*/ 93045 w 797402"/>
                <a:gd name="connsiteY6" fmla="*/ 558156 h 558156"/>
                <a:gd name="connsiteX7" fmla="*/ 0 w 797402"/>
                <a:gd name="connsiteY7" fmla="*/ 465111 h 558156"/>
                <a:gd name="connsiteX8" fmla="*/ 0 w 797402"/>
                <a:gd name="connsiteY8" fmla="*/ 93045 h 55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7402" h="558156">
                  <a:moveTo>
                    <a:pt x="0" y="93045"/>
                  </a:moveTo>
                  <a:cubicBezTo>
                    <a:pt x="0" y="41658"/>
                    <a:pt x="41658" y="0"/>
                    <a:pt x="93045" y="0"/>
                  </a:cubicBezTo>
                  <a:lnTo>
                    <a:pt x="704357" y="0"/>
                  </a:lnTo>
                  <a:cubicBezTo>
                    <a:pt x="755744" y="0"/>
                    <a:pt x="797402" y="41658"/>
                    <a:pt x="797402" y="93045"/>
                  </a:cubicBezTo>
                  <a:lnTo>
                    <a:pt x="797402" y="465111"/>
                  </a:lnTo>
                  <a:cubicBezTo>
                    <a:pt x="797402" y="516498"/>
                    <a:pt x="755744" y="558156"/>
                    <a:pt x="704357" y="558156"/>
                  </a:cubicBezTo>
                  <a:lnTo>
                    <a:pt x="93045" y="558156"/>
                  </a:lnTo>
                  <a:cubicBezTo>
                    <a:pt x="41658" y="558156"/>
                    <a:pt x="0" y="516498"/>
                    <a:pt x="0" y="465111"/>
                  </a:cubicBezTo>
                  <a:lnTo>
                    <a:pt x="0" y="93045"/>
                  </a:lnTo>
                  <a:close/>
                </a:path>
              </a:pathLst>
            </a:custGeom>
            <a:solidFill>
              <a:schemeClr val="accent1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162" tIns="69162" rIns="69162" bIns="69162" numCol="1" spcCol="1270" anchor="t" anchorCtr="1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dirty="0" smtClean="0"/>
                <a:t>4 Designs</a:t>
              </a:r>
              <a:endParaRPr lang="en-GB" sz="1200" dirty="0"/>
            </a:p>
          </p:txBody>
        </p:sp>
        <p:grpSp>
          <p:nvGrpSpPr>
            <p:cNvPr id="17" name="Group 16"/>
            <p:cNvGrpSpPr/>
            <p:nvPr/>
          </p:nvGrpSpPr>
          <p:grpSpPr>
            <a:xfrm rot="16200000">
              <a:off x="3967463" y="2882596"/>
              <a:ext cx="643501" cy="462538"/>
              <a:chOff x="3910100" y="4236131"/>
              <a:chExt cx="643501" cy="281575"/>
            </a:xfrm>
          </p:grpSpPr>
          <p:sp>
            <p:nvSpPr>
              <p:cNvPr id="18" name="Down Arrow 17"/>
              <p:cNvSpPr/>
              <p:nvPr/>
            </p:nvSpPr>
            <p:spPr>
              <a:xfrm>
                <a:off x="3910100" y="4239856"/>
                <a:ext cx="171406" cy="275989"/>
              </a:xfrm>
              <a:prstGeom prst="down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9" name="Down Arrow 18"/>
              <p:cNvSpPr/>
              <p:nvPr/>
            </p:nvSpPr>
            <p:spPr>
              <a:xfrm>
                <a:off x="4065516" y="4237995"/>
                <a:ext cx="171406" cy="275989"/>
              </a:xfrm>
              <a:prstGeom prst="down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Down Arrow 19"/>
              <p:cNvSpPr/>
              <p:nvPr/>
            </p:nvSpPr>
            <p:spPr>
              <a:xfrm>
                <a:off x="4217721" y="4241717"/>
                <a:ext cx="171406" cy="275989"/>
              </a:xfrm>
              <a:prstGeom prst="down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Down Arrow 20"/>
              <p:cNvSpPr/>
              <p:nvPr/>
            </p:nvSpPr>
            <p:spPr>
              <a:xfrm>
                <a:off x="4382195" y="4236131"/>
                <a:ext cx="171406" cy="275989"/>
              </a:xfrm>
              <a:prstGeom prst="down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4851726" y="2872026"/>
            <a:ext cx="1098569" cy="1282298"/>
            <a:chOff x="4727040" y="2985863"/>
            <a:chExt cx="1179746" cy="1101809"/>
          </a:xfrm>
        </p:grpSpPr>
        <p:sp>
          <p:nvSpPr>
            <p:cNvPr id="23" name="Freeform 22"/>
            <p:cNvSpPr/>
            <p:nvPr/>
          </p:nvSpPr>
          <p:spPr>
            <a:xfrm>
              <a:off x="4727040" y="2985863"/>
              <a:ext cx="1179746" cy="1101809"/>
            </a:xfrm>
            <a:custGeom>
              <a:avLst/>
              <a:gdLst>
                <a:gd name="connsiteX0" fmla="*/ 0 w 797402"/>
                <a:gd name="connsiteY0" fmla="*/ 93045 h 558156"/>
                <a:gd name="connsiteX1" fmla="*/ 93045 w 797402"/>
                <a:gd name="connsiteY1" fmla="*/ 0 h 558156"/>
                <a:gd name="connsiteX2" fmla="*/ 704357 w 797402"/>
                <a:gd name="connsiteY2" fmla="*/ 0 h 558156"/>
                <a:gd name="connsiteX3" fmla="*/ 797402 w 797402"/>
                <a:gd name="connsiteY3" fmla="*/ 93045 h 558156"/>
                <a:gd name="connsiteX4" fmla="*/ 797402 w 797402"/>
                <a:gd name="connsiteY4" fmla="*/ 465111 h 558156"/>
                <a:gd name="connsiteX5" fmla="*/ 704357 w 797402"/>
                <a:gd name="connsiteY5" fmla="*/ 558156 h 558156"/>
                <a:gd name="connsiteX6" fmla="*/ 93045 w 797402"/>
                <a:gd name="connsiteY6" fmla="*/ 558156 h 558156"/>
                <a:gd name="connsiteX7" fmla="*/ 0 w 797402"/>
                <a:gd name="connsiteY7" fmla="*/ 465111 h 558156"/>
                <a:gd name="connsiteX8" fmla="*/ 0 w 797402"/>
                <a:gd name="connsiteY8" fmla="*/ 93045 h 55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7402" h="558156">
                  <a:moveTo>
                    <a:pt x="0" y="93045"/>
                  </a:moveTo>
                  <a:cubicBezTo>
                    <a:pt x="0" y="41658"/>
                    <a:pt x="41658" y="0"/>
                    <a:pt x="93045" y="0"/>
                  </a:cubicBezTo>
                  <a:lnTo>
                    <a:pt x="704357" y="0"/>
                  </a:lnTo>
                  <a:cubicBezTo>
                    <a:pt x="755744" y="0"/>
                    <a:pt x="797402" y="41658"/>
                    <a:pt x="797402" y="93045"/>
                  </a:cubicBezTo>
                  <a:lnTo>
                    <a:pt x="797402" y="465111"/>
                  </a:lnTo>
                  <a:cubicBezTo>
                    <a:pt x="797402" y="516498"/>
                    <a:pt x="755744" y="558156"/>
                    <a:pt x="704357" y="558156"/>
                  </a:cubicBezTo>
                  <a:lnTo>
                    <a:pt x="93045" y="558156"/>
                  </a:lnTo>
                  <a:cubicBezTo>
                    <a:pt x="41658" y="558156"/>
                    <a:pt x="0" y="516498"/>
                    <a:pt x="0" y="465111"/>
                  </a:cubicBezTo>
                  <a:lnTo>
                    <a:pt x="0" y="93045"/>
                  </a:lnTo>
                  <a:close/>
                </a:path>
              </a:pathLst>
            </a:custGeom>
            <a:solidFill>
              <a:srgbClr val="C00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162" tIns="69162" rIns="69162" bIns="69162" numCol="1" spcCol="1270" anchor="t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200" dirty="0" smtClean="0"/>
                <a:t>3 </a:t>
              </a:r>
              <a:r>
                <a:rPr lang="en-GB" sz="1200" dirty="0"/>
                <a:t>Prototypes</a:t>
              </a:r>
            </a:p>
          </p:txBody>
        </p:sp>
        <p:grpSp>
          <p:nvGrpSpPr>
            <p:cNvPr id="24" name="Group 23"/>
            <p:cNvGrpSpPr/>
            <p:nvPr/>
          </p:nvGrpSpPr>
          <p:grpSpPr>
            <a:xfrm rot="16200000">
              <a:off x="5088661" y="3181639"/>
              <a:ext cx="479027" cy="815573"/>
              <a:chOff x="3910100" y="4237995"/>
              <a:chExt cx="479027" cy="279711"/>
            </a:xfrm>
          </p:grpSpPr>
          <p:sp>
            <p:nvSpPr>
              <p:cNvPr id="25" name="Down Arrow 24"/>
              <p:cNvSpPr/>
              <p:nvPr/>
            </p:nvSpPr>
            <p:spPr>
              <a:xfrm>
                <a:off x="3910100" y="4239856"/>
                <a:ext cx="171406" cy="275989"/>
              </a:xfrm>
              <a:prstGeom prst="down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" name="Down Arrow 25"/>
              <p:cNvSpPr/>
              <p:nvPr/>
            </p:nvSpPr>
            <p:spPr>
              <a:xfrm>
                <a:off x="4065516" y="4237995"/>
                <a:ext cx="171406" cy="275989"/>
              </a:xfrm>
              <a:prstGeom prst="down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" name="Down Arrow 26"/>
              <p:cNvSpPr/>
              <p:nvPr/>
            </p:nvSpPr>
            <p:spPr>
              <a:xfrm>
                <a:off x="4217721" y="4241717"/>
                <a:ext cx="171406" cy="275989"/>
              </a:xfrm>
              <a:prstGeom prst="down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28" name="Group 27"/>
          <p:cNvGrpSpPr/>
          <p:nvPr/>
        </p:nvGrpSpPr>
        <p:grpSpPr>
          <a:xfrm>
            <a:off x="6244901" y="3097588"/>
            <a:ext cx="2527401" cy="1036711"/>
            <a:chOff x="5934719" y="3717033"/>
            <a:chExt cx="2779580" cy="1036711"/>
          </a:xfrm>
        </p:grpSpPr>
        <p:sp>
          <p:nvSpPr>
            <p:cNvPr id="29" name="Freeform 28"/>
            <p:cNvSpPr/>
            <p:nvPr/>
          </p:nvSpPr>
          <p:spPr>
            <a:xfrm>
              <a:off x="5934719" y="3717033"/>
              <a:ext cx="2779580" cy="1036711"/>
            </a:xfrm>
            <a:custGeom>
              <a:avLst/>
              <a:gdLst>
                <a:gd name="connsiteX0" fmla="*/ 0 w 797402"/>
                <a:gd name="connsiteY0" fmla="*/ 93045 h 558156"/>
                <a:gd name="connsiteX1" fmla="*/ 93045 w 797402"/>
                <a:gd name="connsiteY1" fmla="*/ 0 h 558156"/>
                <a:gd name="connsiteX2" fmla="*/ 704357 w 797402"/>
                <a:gd name="connsiteY2" fmla="*/ 0 h 558156"/>
                <a:gd name="connsiteX3" fmla="*/ 797402 w 797402"/>
                <a:gd name="connsiteY3" fmla="*/ 93045 h 558156"/>
                <a:gd name="connsiteX4" fmla="*/ 797402 w 797402"/>
                <a:gd name="connsiteY4" fmla="*/ 465111 h 558156"/>
                <a:gd name="connsiteX5" fmla="*/ 704357 w 797402"/>
                <a:gd name="connsiteY5" fmla="*/ 558156 h 558156"/>
                <a:gd name="connsiteX6" fmla="*/ 93045 w 797402"/>
                <a:gd name="connsiteY6" fmla="*/ 558156 h 558156"/>
                <a:gd name="connsiteX7" fmla="*/ 0 w 797402"/>
                <a:gd name="connsiteY7" fmla="*/ 465111 h 558156"/>
                <a:gd name="connsiteX8" fmla="*/ 0 w 797402"/>
                <a:gd name="connsiteY8" fmla="*/ 93045 h 55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7402" h="558156">
                  <a:moveTo>
                    <a:pt x="0" y="93045"/>
                  </a:moveTo>
                  <a:cubicBezTo>
                    <a:pt x="0" y="41658"/>
                    <a:pt x="41658" y="0"/>
                    <a:pt x="93045" y="0"/>
                  </a:cubicBezTo>
                  <a:lnTo>
                    <a:pt x="704357" y="0"/>
                  </a:lnTo>
                  <a:cubicBezTo>
                    <a:pt x="755744" y="0"/>
                    <a:pt x="797402" y="41658"/>
                    <a:pt x="797402" y="93045"/>
                  </a:cubicBezTo>
                  <a:lnTo>
                    <a:pt x="797402" y="465111"/>
                  </a:lnTo>
                  <a:cubicBezTo>
                    <a:pt x="797402" y="516498"/>
                    <a:pt x="755744" y="558156"/>
                    <a:pt x="704357" y="558156"/>
                  </a:cubicBezTo>
                  <a:lnTo>
                    <a:pt x="93045" y="558156"/>
                  </a:lnTo>
                  <a:cubicBezTo>
                    <a:pt x="41658" y="558156"/>
                    <a:pt x="0" y="516498"/>
                    <a:pt x="0" y="465111"/>
                  </a:cubicBezTo>
                  <a:lnTo>
                    <a:pt x="0" y="9304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9162" tIns="69162" rIns="69162" bIns="69162" numCol="1" spcCol="1270" anchor="t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dirty="0" smtClean="0"/>
                <a:t>2 Pilots</a:t>
              </a:r>
              <a:endParaRPr lang="en-GB" sz="1400" dirty="0"/>
            </a:p>
          </p:txBody>
        </p:sp>
        <p:grpSp>
          <p:nvGrpSpPr>
            <p:cNvPr id="30" name="Group 29"/>
            <p:cNvGrpSpPr/>
            <p:nvPr/>
          </p:nvGrpSpPr>
          <p:grpSpPr>
            <a:xfrm rot="16200000">
              <a:off x="7171143" y="3055765"/>
              <a:ext cx="326822" cy="2419440"/>
              <a:chOff x="3910100" y="4237995"/>
              <a:chExt cx="326822" cy="277850"/>
            </a:xfrm>
          </p:grpSpPr>
          <p:sp>
            <p:nvSpPr>
              <p:cNvPr id="31" name="Down Arrow 30"/>
              <p:cNvSpPr/>
              <p:nvPr/>
            </p:nvSpPr>
            <p:spPr>
              <a:xfrm>
                <a:off x="3910100" y="4239856"/>
                <a:ext cx="171406" cy="275989"/>
              </a:xfrm>
              <a:prstGeom prst="down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Down Arrow 31"/>
              <p:cNvSpPr/>
              <p:nvPr/>
            </p:nvSpPr>
            <p:spPr>
              <a:xfrm>
                <a:off x="4065516" y="4237995"/>
                <a:ext cx="171406" cy="275989"/>
              </a:xfrm>
              <a:prstGeom prst="downArrow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33" name="Right Arrow 32"/>
          <p:cNvSpPr/>
          <p:nvPr/>
        </p:nvSpPr>
        <p:spPr>
          <a:xfrm>
            <a:off x="2845434" y="3886846"/>
            <a:ext cx="926512" cy="427348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Tender</a:t>
            </a:r>
          </a:p>
        </p:txBody>
      </p:sp>
      <p:sp>
        <p:nvSpPr>
          <p:cNvPr id="34" name="Right Arrow 33"/>
          <p:cNvSpPr/>
          <p:nvPr/>
        </p:nvSpPr>
        <p:spPr>
          <a:xfrm>
            <a:off x="5687103" y="3856898"/>
            <a:ext cx="918274" cy="467963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Call-off</a:t>
            </a:r>
          </a:p>
        </p:txBody>
      </p:sp>
      <p:sp>
        <p:nvSpPr>
          <p:cNvPr id="35" name="Right Arrow 34"/>
          <p:cNvSpPr/>
          <p:nvPr/>
        </p:nvSpPr>
        <p:spPr>
          <a:xfrm>
            <a:off x="4337482" y="3860938"/>
            <a:ext cx="918274" cy="467963"/>
          </a:xfrm>
          <a:prstGeom prst="right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 smtClean="0">
                <a:solidFill>
                  <a:schemeClr val="tx1"/>
                </a:solidFill>
              </a:rPr>
              <a:t>Call-off</a:t>
            </a:r>
          </a:p>
        </p:txBody>
      </p:sp>
    </p:spTree>
    <p:extLst>
      <p:ext uri="{BB962C8B-B14F-4D97-AF65-F5344CB8AC3E}">
        <p14:creationId xmlns:p14="http://schemas.microsoft.com/office/powerpoint/2010/main" val="1578019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HNSciCloud</a:t>
            </a:r>
            <a:r>
              <a:rPr lang="en-GB" dirty="0" smtClean="0"/>
              <a:t> – Achievements So Far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Official start of project: Jan 2016, duration: 30 months</a:t>
            </a:r>
          </a:p>
          <a:p>
            <a:r>
              <a:rPr lang="en-GB" dirty="0"/>
              <a:t>Tender announced in Jan 2016</a:t>
            </a:r>
          </a:p>
          <a:p>
            <a:r>
              <a:rPr lang="en-GB" dirty="0"/>
              <a:t>17-Mar-2016: Open market consultation</a:t>
            </a:r>
          </a:p>
          <a:p>
            <a:r>
              <a:rPr lang="en-GB" dirty="0"/>
              <a:t>21-Jul-2016: Tender issued (&gt; 200 downloads, &gt; 70 requests for clarification)</a:t>
            </a:r>
          </a:p>
          <a:p>
            <a:r>
              <a:rPr lang="en-GB" dirty="0"/>
              <a:t>07-Sep-2016: Tender information day – design phase</a:t>
            </a:r>
          </a:p>
          <a:p>
            <a:r>
              <a:rPr lang="en-GB" dirty="0"/>
              <a:t>19-Sep-2016: Deadline for tender replies</a:t>
            </a:r>
          </a:p>
          <a:p>
            <a:pPr lvl="1"/>
            <a:r>
              <a:rPr lang="en-GB" dirty="0"/>
              <a:t>Sufficient number of valid tenders received</a:t>
            </a:r>
          </a:p>
          <a:p>
            <a:pPr lvl="1"/>
            <a:r>
              <a:rPr lang="en-GB" dirty="0"/>
              <a:t>Evaluation by administrative and technical experts</a:t>
            </a:r>
          </a:p>
          <a:p>
            <a:r>
              <a:rPr lang="en-GB" dirty="0"/>
              <a:t>07-Oct-2016: Award decision, </a:t>
            </a:r>
            <a:r>
              <a:rPr lang="en-GB" dirty="0" smtClean="0"/>
              <a:t>contracts</a:t>
            </a:r>
          </a:p>
          <a:p>
            <a:r>
              <a:rPr lang="en-GB" dirty="0" smtClean="0"/>
              <a:t>02-Nov-2016</a:t>
            </a:r>
            <a:r>
              <a:rPr lang="en-GB" dirty="0"/>
              <a:t>: Kick-off meeting with </a:t>
            </a:r>
            <a:r>
              <a:rPr lang="en-GB" dirty="0" smtClean="0"/>
              <a:t>Design Phase </a:t>
            </a:r>
            <a:r>
              <a:rPr lang="en-GB" dirty="0" smtClean="0"/>
              <a:t>contractors</a:t>
            </a:r>
          </a:p>
          <a:p>
            <a:r>
              <a:rPr lang="en-GB" dirty="0" smtClean="0"/>
              <a:t>12 and 13-Dec-2016: Mid-phase review with </a:t>
            </a:r>
            <a:r>
              <a:rPr lang="en-GB" dirty="0" smtClean="0"/>
              <a:t>Design Phase contractors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HNSciCloud status update - Helge Meinhard at CERN.ch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11-Jan-2017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2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 template (1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528127EE-B8BC-46AE-BC5A-0DF881F065E9}" vid="{E9372521-416A-4774-99AE-AE88B7E5417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2016-10-21-HEPiX-HNSciCloud</Template>
  <TotalTime>87</TotalTime>
  <Words>995</Words>
  <Application>Microsoft Office PowerPoint</Application>
  <PresentationFormat>On-screen Show (16:9)</PresentationFormat>
  <Paragraphs>197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ＭＳ Ｐゴシック</vt:lpstr>
      <vt:lpstr>Arial</vt:lpstr>
      <vt:lpstr>Avenir Book</vt:lpstr>
      <vt:lpstr>Avenir Light</vt:lpstr>
      <vt:lpstr>Avenir Medium</vt:lpstr>
      <vt:lpstr>Calibri</vt:lpstr>
      <vt:lpstr>Helvetica Neue Light</vt:lpstr>
      <vt:lpstr>Lucida Grande</vt:lpstr>
      <vt:lpstr>Optima</vt:lpstr>
      <vt:lpstr>ppt template (1)</vt:lpstr>
      <vt:lpstr>HNSciCloud Status Update</vt:lpstr>
      <vt:lpstr>Computing Challenges for Science</vt:lpstr>
      <vt:lpstr>Issues with Public Clouds</vt:lpstr>
      <vt:lpstr>CERN Approach</vt:lpstr>
      <vt:lpstr>PowerPoint Presentation</vt:lpstr>
      <vt:lpstr>HELIX NEBULA The Science Cloud</vt:lpstr>
      <vt:lpstr>HNSciCloud – Challenges</vt:lpstr>
      <vt:lpstr>HNSciCloud – Project Phases</vt:lpstr>
      <vt:lpstr>HNSciCloud – Achievements So Far</vt:lpstr>
      <vt:lpstr>HNSciCloud – Design Phase Contractors</vt:lpstr>
      <vt:lpstr>HNSciCloud – Envisaged Solutions</vt:lpstr>
      <vt:lpstr>HNSciCloud – Design Phase</vt:lpstr>
      <vt:lpstr>HNSciCloud – Prototype Phase</vt:lpstr>
      <vt:lpstr>HNSciCloud – Pilot Phase</vt:lpstr>
      <vt:lpstr>HNSciCloud – Contacts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Helge Meinhard</cp:lastModifiedBy>
  <cp:revision>112</cp:revision>
  <dcterms:created xsi:type="dcterms:W3CDTF">2012-11-30T11:04:26Z</dcterms:created>
  <dcterms:modified xsi:type="dcterms:W3CDTF">2017-01-11T05:46:25Z</dcterms:modified>
</cp:coreProperties>
</file>