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83" r:id="rId3"/>
    <p:sldId id="284" r:id="rId4"/>
    <p:sldId id="286" r:id="rId5"/>
    <p:sldId id="287" r:id="rId6"/>
    <p:sldId id="290" r:id="rId7"/>
    <p:sldId id="279" r:id="rId8"/>
    <p:sldId id="266" r:id="rId9"/>
    <p:sldId id="280" r:id="rId10"/>
    <p:sldId id="267" r:id="rId11"/>
    <p:sldId id="268" r:id="rId12"/>
    <p:sldId id="281" r:id="rId13"/>
    <p:sldId id="289" r:id="rId14"/>
    <p:sldId id="272" r:id="rId15"/>
    <p:sldId id="29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51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3D608-38DC-4522-B8EA-563FACCE292A}" type="datetimeFigureOut">
              <a:rPr lang="en-GB" smtClean="0"/>
              <a:t>07/11/2017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63CAA-872C-4203-A886-E1926F855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135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83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023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281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003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520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8944" y="2169000"/>
            <a:ext cx="3408000" cy="253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8073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8294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65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478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473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480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988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0901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3201" y="1598614"/>
            <a:ext cx="5382684" cy="5106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9084" y="1598614"/>
            <a:ext cx="5382683" cy="5106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04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620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778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43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892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031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7624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323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79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0705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1329267" y="6280200"/>
            <a:ext cx="3350749" cy="552450"/>
          </a:xfrm>
          <a:prstGeom prst="rect">
            <a:avLst/>
          </a:prstGeom>
        </p:spPr>
        <p:txBody>
          <a:bodyPr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dirty="0" smtClean="0"/>
          </a:p>
          <a:p>
            <a:endParaRPr lang="fr-FR" sz="1200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3829-D9DD-4AF9-B6F0-67FE63D9AB85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04" y="6203001"/>
            <a:ext cx="648643" cy="56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068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COTTRELL@SLACVM.SLAC.STANFORD.EDU" TargetMode="External"/><Relationship Id="rId2" Type="http://schemas.openxmlformats.org/officeDocument/2006/relationships/hyperlink" Target="mailto:HEPIX_L@HEPNET.FNAL.GOV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ALAN@VXCERN.CERN.CH" TargetMode="External"/><Relationship Id="rId5" Type="http://schemas.openxmlformats.org/officeDocument/2006/relationships/hyperlink" Target="mailto:HRRCR@CERNVM.CERN.CH" TargetMode="External"/><Relationship Id="rId4" Type="http://schemas.openxmlformats.org/officeDocument/2006/relationships/hyperlink" Target="mailto:NICHOLLS@FNAL.GOV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epix.org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hepix-users@hepix.org" TargetMode="External"/><Relationship Id="rId2" Type="http://schemas.openxmlformats.org/officeDocument/2006/relationships/hyperlink" Target="https://www.hepix.org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/hepix-spring2017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err="1" smtClean="0"/>
              <a:t>HEPiX</a:t>
            </a:r>
            <a:r>
              <a:rPr lang="en-GB" dirty="0" smtClean="0"/>
              <a:t> Fall 2017 </a:t>
            </a:r>
            <a:r>
              <a:rPr lang="en-GB" dirty="0" smtClean="0"/>
              <a:t>Workshop</a:t>
            </a:r>
            <a:br>
              <a:rPr lang="en-GB" dirty="0" smtClean="0"/>
            </a:br>
            <a:r>
              <a:rPr lang="en-GB" dirty="0" smtClean="0"/>
              <a:t>KEK, Tsukuba, Japan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9812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Helge Meinhard, CERN-IT</a:t>
            </a:r>
          </a:p>
          <a:p>
            <a:r>
              <a:rPr lang="en-GB" dirty="0" smtClean="0"/>
              <a:t>WLCG GDB</a:t>
            </a:r>
          </a:p>
          <a:p>
            <a:r>
              <a:rPr lang="en-US" dirty="0" smtClean="0"/>
              <a:t>08 November 2017</a:t>
            </a:r>
            <a:endParaRPr lang="en-GB" dirty="0" smtClean="0"/>
          </a:p>
          <a:p>
            <a:endParaRPr lang="en-GB" dirty="0" smtClean="0"/>
          </a:p>
          <a:p>
            <a:r>
              <a:rPr lang="en-GB" sz="2300" dirty="0" smtClean="0"/>
              <a:t>Contributions </a:t>
            </a:r>
            <a:r>
              <a:rPr lang="en-GB" sz="2300" dirty="0"/>
              <a:t>by Manfred </a:t>
            </a:r>
            <a:r>
              <a:rPr lang="en-GB" sz="2300" dirty="0" err="1"/>
              <a:t>Alef</a:t>
            </a:r>
            <a:r>
              <a:rPr lang="en-GB" sz="2300" dirty="0"/>
              <a:t>, </a:t>
            </a:r>
            <a:r>
              <a:rPr lang="en-GB" sz="2300" dirty="0" smtClean="0"/>
              <a:t>Tony Cass, Ian </a:t>
            </a:r>
            <a:r>
              <a:rPr lang="en-GB" sz="2300" dirty="0"/>
              <a:t>Collier, Sebastien </a:t>
            </a:r>
            <a:r>
              <a:rPr lang="en-GB" sz="2300" dirty="0" err="1" smtClean="0"/>
              <a:t>Gadrat</a:t>
            </a:r>
            <a:r>
              <a:rPr lang="en-GB" sz="2300" dirty="0"/>
              <a:t>, Pete </a:t>
            </a:r>
            <a:r>
              <a:rPr lang="en-GB" sz="2300" dirty="0" err="1"/>
              <a:t>Gronbech</a:t>
            </a:r>
            <a:r>
              <a:rPr lang="en-GB" sz="2300" dirty="0"/>
              <a:t>, </a:t>
            </a:r>
            <a:r>
              <a:rPr lang="en-GB" sz="2300" dirty="0" smtClean="0"/>
              <a:t>Michel </a:t>
            </a:r>
            <a:r>
              <a:rPr lang="en-GB" sz="2300" dirty="0" err="1"/>
              <a:t>Jouvin</a:t>
            </a:r>
            <a:r>
              <a:rPr lang="en-GB" sz="2300" dirty="0"/>
              <a:t>, </a:t>
            </a:r>
            <a:r>
              <a:rPr lang="en-GB" sz="2300" dirty="0" smtClean="0"/>
              <a:t>David </a:t>
            </a:r>
            <a:r>
              <a:rPr lang="en-GB" sz="2300" dirty="0"/>
              <a:t>Kelsey, </a:t>
            </a:r>
            <a:r>
              <a:rPr lang="en-GB" sz="2300" dirty="0" err="1" smtClean="0"/>
              <a:t>Edoardo</a:t>
            </a:r>
            <a:r>
              <a:rPr lang="en-GB" sz="2300" dirty="0" smtClean="0"/>
              <a:t> </a:t>
            </a:r>
            <a:r>
              <a:rPr lang="en-GB" sz="2300" dirty="0" err="1" smtClean="0"/>
              <a:t>Martelli</a:t>
            </a:r>
            <a:r>
              <a:rPr lang="en-GB" sz="2300" dirty="0" smtClean="0"/>
              <a:t>, Shawn </a:t>
            </a:r>
            <a:r>
              <a:rPr lang="en-GB" sz="2300" dirty="0"/>
              <a:t>McKee, </a:t>
            </a:r>
            <a:r>
              <a:rPr lang="en-GB" sz="2300" dirty="0" smtClean="0"/>
              <a:t>Michele </a:t>
            </a:r>
            <a:r>
              <a:rPr lang="en-GB" sz="2300" dirty="0" err="1" smtClean="0"/>
              <a:t>Michelotto</a:t>
            </a:r>
            <a:r>
              <a:rPr lang="en-GB" sz="2300" dirty="0" smtClean="0"/>
              <a:t>, </a:t>
            </a:r>
            <a:r>
              <a:rPr lang="en-GB" sz="2300" dirty="0" err="1" smtClean="0"/>
              <a:t>Ofer</a:t>
            </a:r>
            <a:r>
              <a:rPr lang="en-GB" sz="2300" dirty="0" smtClean="0"/>
              <a:t> Rind</a:t>
            </a:r>
            <a:r>
              <a:rPr lang="en-GB" sz="2300" dirty="0"/>
              <a:t>, </a:t>
            </a:r>
            <a:r>
              <a:rPr lang="en-GB" sz="2300" dirty="0" err="1" smtClean="0"/>
              <a:t>Jingyan</a:t>
            </a:r>
            <a:r>
              <a:rPr lang="en-GB" sz="2300" dirty="0" smtClean="0"/>
              <a:t> Shi, </a:t>
            </a:r>
            <a:r>
              <a:rPr lang="en-GB" sz="2300" dirty="0" err="1" smtClean="0"/>
              <a:t>Mattias</a:t>
            </a:r>
            <a:r>
              <a:rPr lang="en-GB" sz="2300" dirty="0" smtClean="0"/>
              <a:t> </a:t>
            </a:r>
            <a:r>
              <a:rPr lang="en-GB" sz="2300" dirty="0" err="1" smtClean="0"/>
              <a:t>Wadenstein,Tony</a:t>
            </a:r>
            <a:r>
              <a:rPr lang="en-GB" sz="2300" dirty="0" smtClean="0"/>
              <a:t> Wong</a:t>
            </a:r>
            <a:endParaRPr lang="en-GB" sz="23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215" y="285747"/>
            <a:ext cx="2230586" cy="193127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9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503074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Computing and batch systems: 3 sessions, 8 contributions</a:t>
            </a:r>
          </a:p>
          <a:p>
            <a:pPr lvl="1"/>
            <a:r>
              <a:rPr lang="en-GB" i="1" dirty="0"/>
              <a:t>Fast benchmark: good progress, DB12 </a:t>
            </a:r>
            <a:r>
              <a:rPr lang="en-GB" i="1" dirty="0" smtClean="0"/>
              <a:t>most </a:t>
            </a:r>
            <a:r>
              <a:rPr lang="en-GB" i="1" dirty="0"/>
              <a:t>promising candidate, work to understand the last scalability problems observed (mainly ATLAS reconstruction)</a:t>
            </a:r>
          </a:p>
          <a:p>
            <a:pPr lvl="1"/>
            <a:r>
              <a:rPr lang="en-GB" i="1" dirty="0" smtClean="0"/>
              <a:t>Work </a:t>
            </a:r>
            <a:r>
              <a:rPr lang="en-GB" i="1" dirty="0"/>
              <a:t>in progress to better understand problems of HS06 scalability with applications: number of configured </a:t>
            </a:r>
            <a:r>
              <a:rPr lang="en-GB" i="1" dirty="0" smtClean="0"/>
              <a:t>slots </a:t>
            </a:r>
            <a:r>
              <a:rPr lang="en-GB" i="1" dirty="0"/>
              <a:t>per core shown </a:t>
            </a:r>
            <a:r>
              <a:rPr lang="en-GB" i="1" dirty="0" smtClean="0"/>
              <a:t>to have </a:t>
            </a:r>
            <a:r>
              <a:rPr lang="en-GB" i="1" dirty="0"/>
              <a:t>a strong influence</a:t>
            </a:r>
          </a:p>
          <a:p>
            <a:pPr lvl="1"/>
            <a:r>
              <a:rPr lang="en-GB" i="1" dirty="0" smtClean="0"/>
              <a:t>Next </a:t>
            </a:r>
            <a:r>
              <a:rPr lang="en-GB" i="1" dirty="0"/>
              <a:t>generation procurement/pledge benchmark: SPEC2017 out, work in progress to identify </a:t>
            </a:r>
            <a:r>
              <a:rPr lang="en-GB" i="1" dirty="0" smtClean="0"/>
              <a:t>whether </a:t>
            </a:r>
            <a:r>
              <a:rPr lang="en-GB" i="1" dirty="0"/>
              <a:t>it can be used to replace </a:t>
            </a:r>
            <a:r>
              <a:rPr lang="en-GB" i="1" dirty="0" smtClean="0"/>
              <a:t>HS06</a:t>
            </a:r>
          </a:p>
          <a:p>
            <a:pPr lvl="1"/>
            <a:r>
              <a:rPr lang="en-GB" i="1" dirty="0" smtClean="0"/>
              <a:t>Benchmarking WG welcomes new members – talk to Manfred </a:t>
            </a:r>
            <a:r>
              <a:rPr lang="en-GB" i="1" dirty="0" err="1" smtClean="0"/>
              <a:t>Alef</a:t>
            </a:r>
            <a:endParaRPr lang="en-GB" i="1" dirty="0"/>
          </a:p>
          <a:p>
            <a:pPr lvl="1"/>
            <a:r>
              <a:rPr lang="en-GB" i="1" dirty="0" err="1" smtClean="0"/>
              <a:t>HTCondor</a:t>
            </a:r>
            <a:r>
              <a:rPr lang="en-GB" i="1" dirty="0" smtClean="0"/>
              <a:t> used at ever more sites (community being built), </a:t>
            </a:r>
            <a:r>
              <a:rPr lang="en-GB" i="1" dirty="0" err="1"/>
              <a:t>GridEngine</a:t>
            </a:r>
            <a:r>
              <a:rPr lang="en-GB" i="1" dirty="0"/>
              <a:t> almost </a:t>
            </a:r>
            <a:r>
              <a:rPr lang="en-GB" i="1" dirty="0" smtClean="0"/>
              <a:t>dropped.</a:t>
            </a:r>
            <a:endParaRPr lang="en-GB" i="1" dirty="0"/>
          </a:p>
          <a:p>
            <a:pPr lvl="1"/>
            <a:r>
              <a:rPr lang="en-GB" i="1" dirty="0" err="1" smtClean="0"/>
              <a:t>TechLab</a:t>
            </a:r>
            <a:r>
              <a:rPr lang="en-GB" i="1" dirty="0"/>
              <a:t>: a quite unique facility to test and evaluate new </a:t>
            </a:r>
            <a:r>
              <a:rPr lang="en-GB" i="1" dirty="0" smtClean="0"/>
              <a:t>approaches for </a:t>
            </a:r>
            <a:r>
              <a:rPr lang="en-GB" i="1" dirty="0"/>
              <a:t>efficient use of </a:t>
            </a:r>
            <a:r>
              <a:rPr lang="en-GB" i="1" dirty="0" smtClean="0"/>
              <a:t>CPUs, open </a:t>
            </a:r>
            <a:r>
              <a:rPr lang="en-GB" i="1" dirty="0"/>
              <a:t>to the community.</a:t>
            </a:r>
          </a:p>
          <a:p>
            <a:pPr lvl="1"/>
            <a:r>
              <a:rPr lang="en-GB" i="1" dirty="0" smtClean="0"/>
              <a:t>HPC-HTC integration </a:t>
            </a:r>
            <a:r>
              <a:rPr lang="en-GB" i="1" dirty="0"/>
              <a:t>at several </a:t>
            </a:r>
            <a:r>
              <a:rPr lang="en-GB" i="1" dirty="0" smtClean="0"/>
              <a:t>sites: </a:t>
            </a:r>
            <a:r>
              <a:rPr lang="en-GB" i="1" dirty="0"/>
              <a:t>room for sharing ideas and solutions, e.g. </a:t>
            </a:r>
            <a:r>
              <a:rPr lang="en-GB" i="1" dirty="0" smtClean="0"/>
              <a:t>on </a:t>
            </a:r>
            <a:r>
              <a:rPr lang="en-GB" i="1" dirty="0" err="1" smtClean="0"/>
              <a:t>HTCondor</a:t>
            </a:r>
            <a:r>
              <a:rPr lang="en-GB" i="1" dirty="0" smtClean="0"/>
              <a:t>/SLURM </a:t>
            </a:r>
            <a:r>
              <a:rPr lang="en-GB" i="1" dirty="0"/>
              <a:t>integration</a:t>
            </a:r>
          </a:p>
          <a:p>
            <a:pPr lvl="1"/>
            <a:r>
              <a:rPr lang="en-GB" i="1" dirty="0" smtClean="0"/>
              <a:t>Understanding “costs”: </a:t>
            </a:r>
            <a:r>
              <a:rPr lang="en-GB" i="1" dirty="0"/>
              <a:t>starting work in WLCG to </a:t>
            </a:r>
            <a:r>
              <a:rPr lang="en-GB" i="1" dirty="0" smtClean="0"/>
              <a:t>enable </a:t>
            </a:r>
            <a:r>
              <a:rPr lang="en-GB" i="1" dirty="0"/>
              <a:t>an informed global </a:t>
            </a:r>
            <a:r>
              <a:rPr lang="en-GB" i="1" dirty="0" smtClean="0"/>
              <a:t>optimisation </a:t>
            </a:r>
            <a:r>
              <a:rPr lang="en-GB" i="1" dirty="0"/>
              <a:t>of our technical </a:t>
            </a:r>
            <a:r>
              <a:rPr lang="en-GB" i="1" dirty="0" smtClean="0"/>
              <a:t>choices</a:t>
            </a:r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IT facilities and business continuity: 1 session, 1 contribution</a:t>
            </a:r>
          </a:p>
          <a:p>
            <a:pPr lvl="1"/>
            <a:r>
              <a:rPr lang="en-GB" i="1" dirty="0"/>
              <a:t>C</a:t>
            </a:r>
            <a:r>
              <a:rPr lang="en-GB" i="1" dirty="0" smtClean="0"/>
              <a:t>ollecting large amounts </a:t>
            </a:r>
            <a:r>
              <a:rPr lang="en-GB" i="1" dirty="0"/>
              <a:t>of </a:t>
            </a:r>
            <a:r>
              <a:rPr lang="en-GB" i="1" dirty="0" smtClean="0"/>
              <a:t>facility data allows for targeted display of critical metrics and for cost-saving optimisations</a:t>
            </a:r>
            <a:endParaRPr lang="en-GB" i="1" dirty="0"/>
          </a:p>
          <a:p>
            <a:pPr lvl="1"/>
            <a:r>
              <a:rPr lang="en-GB" i="1" dirty="0"/>
              <a:t>Air quality measurements </a:t>
            </a:r>
            <a:r>
              <a:rPr lang="en-GB" i="1" dirty="0" smtClean="0"/>
              <a:t>important </a:t>
            </a:r>
            <a:r>
              <a:rPr lang="en-GB" i="1" dirty="0"/>
              <a:t>to monitor particulates </a:t>
            </a:r>
            <a:r>
              <a:rPr lang="en-GB" i="1" dirty="0" smtClean="0"/>
              <a:t>in view of tape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93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Basic IT services: 2 sessions, 9 contributions</a:t>
            </a:r>
          </a:p>
          <a:p>
            <a:pPr lvl="1"/>
            <a:r>
              <a:rPr lang="en-GB" i="1" dirty="0"/>
              <a:t>Stream processing and time-series databases in focus, </a:t>
            </a:r>
            <a:r>
              <a:rPr lang="en-GB" i="1" dirty="0" err="1" smtClean="0"/>
              <a:t>riemann</a:t>
            </a:r>
            <a:r>
              <a:rPr lang="en-GB" i="1" dirty="0" smtClean="0"/>
              <a:t> </a:t>
            </a:r>
            <a:r>
              <a:rPr lang="en-GB" i="1" dirty="0"/>
              <a:t>and </a:t>
            </a:r>
            <a:r>
              <a:rPr lang="en-GB" i="1" dirty="0" err="1"/>
              <a:t>InfluxDB</a:t>
            </a:r>
            <a:r>
              <a:rPr lang="en-GB" i="1" dirty="0"/>
              <a:t> hot</a:t>
            </a:r>
          </a:p>
          <a:p>
            <a:pPr lvl="1"/>
            <a:r>
              <a:rPr lang="en-GB" i="1" dirty="0" smtClean="0"/>
              <a:t>BMC/IPMI </a:t>
            </a:r>
            <a:r>
              <a:rPr lang="en-GB" i="1" dirty="0"/>
              <a:t>security concerns </a:t>
            </a:r>
            <a:r>
              <a:rPr lang="en-GB" i="1" dirty="0" smtClean="0"/>
              <a:t>and </a:t>
            </a:r>
            <a:r>
              <a:rPr lang="en-GB" i="1" dirty="0"/>
              <a:t>work on getting suppliers to fix them</a:t>
            </a:r>
          </a:p>
          <a:p>
            <a:pPr lvl="1"/>
            <a:r>
              <a:rPr lang="en-GB" i="1" dirty="0" smtClean="0"/>
              <a:t>High-performance </a:t>
            </a:r>
            <a:r>
              <a:rPr lang="en-GB" i="1" dirty="0"/>
              <a:t>distributed puppet </a:t>
            </a:r>
            <a:r>
              <a:rPr lang="en-GB" i="1" dirty="0" smtClean="0"/>
              <a:t>setup</a:t>
            </a:r>
            <a:endParaRPr lang="en-GB" i="1" dirty="0"/>
          </a:p>
          <a:p>
            <a:pPr lvl="1"/>
            <a:r>
              <a:rPr lang="en-GB" i="1" dirty="0" smtClean="0"/>
              <a:t>Thermal reaction </a:t>
            </a:r>
            <a:r>
              <a:rPr lang="en-GB" i="1" dirty="0"/>
              <a:t>system </a:t>
            </a:r>
            <a:r>
              <a:rPr lang="en-GB" i="1" dirty="0" smtClean="0"/>
              <a:t>shutting down servers based </a:t>
            </a:r>
            <a:r>
              <a:rPr lang="en-GB" i="1" dirty="0"/>
              <a:t>on </a:t>
            </a:r>
            <a:r>
              <a:rPr lang="en-GB" i="1" dirty="0" err="1"/>
              <a:t>cron</a:t>
            </a:r>
            <a:r>
              <a:rPr lang="en-GB" i="1" dirty="0"/>
              <a:t> and webpages </a:t>
            </a:r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End-user IT services and operating systems: 2 sessions, 5 contributions</a:t>
            </a:r>
          </a:p>
          <a:p>
            <a:pPr lvl="1"/>
            <a:r>
              <a:rPr lang="en-GB" i="1" dirty="0" smtClean="0"/>
              <a:t>Document conversion service: Handling large variety of formats, offering OCR</a:t>
            </a:r>
          </a:p>
          <a:p>
            <a:pPr lvl="1"/>
            <a:r>
              <a:rPr lang="en-GB" i="1" dirty="0" smtClean="0"/>
              <a:t>User portal: single entry for user-specific monitoring, documentation, user alerts, news</a:t>
            </a:r>
          </a:p>
          <a:p>
            <a:pPr lvl="1"/>
            <a:r>
              <a:rPr lang="en-GB" i="1" dirty="0" smtClean="0"/>
              <a:t>CI for Linux images: automated thorough testing of images for </a:t>
            </a:r>
            <a:r>
              <a:rPr lang="en-GB" i="1" dirty="0" err="1" smtClean="0"/>
              <a:t>Openstack</a:t>
            </a:r>
            <a:r>
              <a:rPr lang="en-GB" i="1" dirty="0" smtClean="0"/>
              <a:t> with </a:t>
            </a:r>
            <a:r>
              <a:rPr lang="en-GB" i="1" dirty="0" err="1" smtClean="0"/>
              <a:t>gitlab</a:t>
            </a:r>
            <a:endParaRPr lang="en-GB" i="1" dirty="0" smtClean="0"/>
          </a:p>
          <a:p>
            <a:pPr lvl="1"/>
            <a:r>
              <a:rPr lang="en-GB" i="1" dirty="0" smtClean="0"/>
              <a:t>Printing at GSI: Moving all printers to dedicated VLAN connected only via dual-homed hosts</a:t>
            </a:r>
          </a:p>
          <a:p>
            <a:pPr lvl="1"/>
            <a:r>
              <a:rPr lang="en-GB" i="1" dirty="0" err="1" smtClean="0"/>
              <a:t>SELinux</a:t>
            </a:r>
            <a:r>
              <a:rPr lang="en-GB" i="1" dirty="0" smtClean="0"/>
              <a:t> found useful, powerful and reasonably easy to configure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61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>
                <a:effectLst/>
              </a:rPr>
              <a:t>Site reports – </a:t>
            </a:r>
            <a:r>
              <a:rPr lang="en-US" dirty="0" smtClean="0"/>
              <a:t>4 sessions,  20 contributions</a:t>
            </a:r>
            <a:endParaRPr lang="en-US" dirty="0"/>
          </a:p>
          <a:p>
            <a:pPr lvl="1"/>
            <a:r>
              <a:rPr lang="en-GB" i="1" dirty="0" smtClean="0"/>
              <a:t>Network upgrades </a:t>
            </a:r>
            <a:r>
              <a:rPr lang="en-GB" i="1" dirty="0"/>
              <a:t>to increase the </a:t>
            </a:r>
            <a:r>
              <a:rPr lang="en-GB" i="1" dirty="0" smtClean="0"/>
              <a:t>bandwidth </a:t>
            </a:r>
            <a:r>
              <a:rPr lang="en-GB" i="1" dirty="0"/>
              <a:t>and cope with the </a:t>
            </a:r>
            <a:r>
              <a:rPr lang="en-GB" i="1" dirty="0" smtClean="0"/>
              <a:t>upcoming needs (LHC; </a:t>
            </a:r>
            <a:r>
              <a:rPr lang="en-GB" i="1" dirty="0" err="1" smtClean="0"/>
              <a:t>BelleII</a:t>
            </a:r>
            <a:r>
              <a:rPr lang="en-GB" i="1" dirty="0" smtClean="0"/>
              <a:t>, AMS, LIGO, multiple experiments in China); migrating </a:t>
            </a:r>
            <a:r>
              <a:rPr lang="en-GB" i="1" dirty="0"/>
              <a:t>main line(s) to </a:t>
            </a:r>
            <a:r>
              <a:rPr lang="en-GB" i="1" dirty="0" smtClean="0"/>
              <a:t>100Gbps (40 </a:t>
            </a:r>
            <a:r>
              <a:rPr lang="en-GB" i="1" dirty="0" err="1" smtClean="0"/>
              <a:t>Gbps</a:t>
            </a:r>
            <a:r>
              <a:rPr lang="en-GB" i="1" dirty="0" smtClean="0"/>
              <a:t> mentioned as well a few times)</a:t>
            </a:r>
          </a:p>
          <a:p>
            <a:pPr lvl="1"/>
            <a:r>
              <a:rPr lang="en-GB" i="1" dirty="0" smtClean="0"/>
              <a:t>Volunteer computing as additional source of CPU capacity</a:t>
            </a:r>
          </a:p>
          <a:p>
            <a:pPr lvl="1"/>
            <a:r>
              <a:rPr lang="en-GB" i="1" dirty="0" smtClean="0"/>
              <a:t>Multiple </a:t>
            </a:r>
            <a:r>
              <a:rPr lang="en-GB" i="1" dirty="0"/>
              <a:t>sites </a:t>
            </a:r>
            <a:r>
              <a:rPr lang="en-GB" i="1" dirty="0" smtClean="0"/>
              <a:t>looking </a:t>
            </a:r>
            <a:r>
              <a:rPr lang="en-GB" i="1" dirty="0"/>
              <a:t>into </a:t>
            </a:r>
            <a:r>
              <a:rPr lang="en-GB" i="1" dirty="0" smtClean="0"/>
              <a:t>SDN </a:t>
            </a:r>
            <a:r>
              <a:rPr lang="en-GB" i="1" dirty="0"/>
              <a:t>technology</a:t>
            </a:r>
          </a:p>
          <a:p>
            <a:pPr lvl="1"/>
            <a:r>
              <a:rPr lang="en-GB" i="1" dirty="0" smtClean="0"/>
              <a:t>HPC clusters, partly with GPUs, at many sites; job flocking from HTC to HPC</a:t>
            </a:r>
          </a:p>
          <a:p>
            <a:pPr lvl="1"/>
            <a:r>
              <a:rPr lang="en-GB" i="1" dirty="0" smtClean="0"/>
              <a:t>IPv6 moving slowly, but with ongoing progress</a:t>
            </a:r>
          </a:p>
          <a:p>
            <a:pPr lvl="1"/>
            <a:r>
              <a:rPr lang="en-GB" i="1" dirty="0" smtClean="0"/>
              <a:t>Concerns about significant price increases of commonly used software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5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 to the Roots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CHEP (Computing in High-Energy Physics) conference </a:t>
            </a:r>
            <a:r>
              <a:rPr lang="en-GB" dirty="0" smtClean="0"/>
              <a:t>in</a:t>
            </a:r>
            <a:r>
              <a:rPr lang="en-GB" dirty="0" smtClean="0"/>
              <a:t> </a:t>
            </a:r>
            <a:r>
              <a:rPr lang="en-GB" dirty="0" smtClean="0"/>
              <a:t>Tsukuba (Japan), March 1991: Presentation by Les Cottrell (SLAC)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63902" y="2794968"/>
            <a:ext cx="5952226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Independent </a:t>
            </a:r>
            <a:r>
              <a:rPr lang="en-GB" sz="1200" dirty="0"/>
              <a:t>activities are in progress at many HEP sites to understand </a:t>
            </a:r>
            <a:r>
              <a:rPr lang="en-GB" sz="1200" dirty="0" smtClean="0"/>
              <a:t>and </a:t>
            </a:r>
            <a:r>
              <a:rPr lang="en-GB" sz="1200" dirty="0"/>
              <a:t>define how to support Unix.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 At </a:t>
            </a:r>
            <a:r>
              <a:rPr lang="en-GB" sz="1200" dirty="0"/>
              <a:t>this meeting, people are talking in corridors, sessions etc., </a:t>
            </a:r>
            <a:r>
              <a:rPr lang="en-GB" sz="1200" dirty="0" smtClean="0"/>
              <a:t>and </a:t>
            </a:r>
            <a:r>
              <a:rPr lang="en-GB" sz="1200" dirty="0"/>
              <a:t>recognizing common challenges &amp; solutions in supporting </a:t>
            </a:r>
            <a:r>
              <a:rPr lang="en-GB" sz="1200" dirty="0" smtClean="0"/>
              <a:t>Unix </a:t>
            </a:r>
            <a:r>
              <a:rPr lang="en-GB" sz="1200" dirty="0"/>
              <a:t>in the HEP community.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We </a:t>
            </a:r>
            <a:r>
              <a:rPr lang="en-GB" sz="1200" dirty="0"/>
              <a:t>are learning much from one another &amp; feel there is much to gain </a:t>
            </a:r>
            <a:r>
              <a:rPr lang="en-GB" sz="1200" dirty="0" smtClean="0"/>
              <a:t>from </a:t>
            </a:r>
            <a:r>
              <a:rPr lang="en-GB" sz="1200" dirty="0"/>
              <a:t>further sharing of experiences and from coordinating or </a:t>
            </a:r>
            <a:r>
              <a:rPr lang="en-GB" sz="1200" dirty="0" smtClean="0"/>
              <a:t>aligning </a:t>
            </a:r>
            <a:r>
              <a:rPr lang="en-GB" sz="1200" dirty="0"/>
              <a:t>our Unix 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Most </a:t>
            </a:r>
            <a:r>
              <a:rPr lang="en-GB" sz="1200" dirty="0"/>
              <a:t>of those of us who have discussed this at this meeting feel that HEP </a:t>
            </a:r>
            <a:r>
              <a:rPr lang="en-GB" sz="1200" dirty="0" smtClean="0"/>
              <a:t>is </a:t>
            </a:r>
            <a:r>
              <a:rPr lang="en-GB" sz="1200" dirty="0"/>
              <a:t>at an appropriate place in the Unix learning curve that </a:t>
            </a:r>
            <a:r>
              <a:rPr lang="en-GB" sz="1200" dirty="0" smtClean="0"/>
              <a:t>it would </a:t>
            </a:r>
            <a:r>
              <a:rPr lang="en-GB" sz="1200" dirty="0"/>
              <a:t>be extremely valuable </a:t>
            </a:r>
            <a:r>
              <a:rPr lang="en-GB" sz="1200" dirty="0" smtClean="0"/>
              <a:t>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SHARE </a:t>
            </a:r>
            <a:r>
              <a:rPr lang="en-GB" sz="1200" dirty="0"/>
              <a:t>UNIX EXPERIENCE between HEP sites active in </a:t>
            </a:r>
            <a:r>
              <a:rPr lang="en-GB" sz="1200" dirty="0" smtClean="0"/>
              <a:t>Unix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ENCOURAGE </a:t>
            </a:r>
            <a:r>
              <a:rPr lang="en-GB" sz="1200" dirty="0"/>
              <a:t>ALIGNMENT in the Unix user environment in the HEP </a:t>
            </a:r>
            <a:r>
              <a:rPr lang="en-GB" sz="1200" dirty="0" smtClean="0"/>
              <a:t>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There </a:t>
            </a:r>
            <a:r>
              <a:rPr lang="en-GB" sz="1200" dirty="0"/>
              <a:t>is a critical need for mechanisms to be set up to provide </a:t>
            </a:r>
            <a:r>
              <a:rPr lang="en-GB" sz="1200" dirty="0" smtClean="0"/>
              <a:t>information exchange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Within </a:t>
            </a:r>
            <a:r>
              <a:rPr lang="en-GB" sz="1200" dirty="0"/>
              <a:t>HEP via REAL FACE-TO-FACE MEETINGS, Email, </a:t>
            </a:r>
            <a:r>
              <a:rPr lang="en-GB" sz="1200" dirty="0" err="1"/>
              <a:t>netnews</a:t>
            </a:r>
            <a:r>
              <a:rPr lang="en-GB" sz="1200" dirty="0"/>
              <a:t>, info-servers</a:t>
            </a:r>
            <a:r>
              <a:rPr lang="en-GB" sz="1200" dirty="0" smtClean="0"/>
              <a:t>,     </a:t>
            </a:r>
            <a:r>
              <a:rPr lang="en-GB" sz="1200" dirty="0"/>
              <a:t>remote conferencing documentation, newsletters </a:t>
            </a:r>
            <a:r>
              <a:rPr lang="en-GB" sz="1200" dirty="0" smtClean="0"/>
              <a:t>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With </a:t>
            </a:r>
            <a:r>
              <a:rPr lang="en-GB" sz="1200" dirty="0"/>
              <a:t>vendors - make sure they know about HEP </a:t>
            </a:r>
            <a:r>
              <a:rPr lang="en-GB" sz="1200" dirty="0" smtClean="0"/>
              <a:t>needs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With </a:t>
            </a:r>
            <a:r>
              <a:rPr lang="en-GB" sz="1200" dirty="0"/>
              <a:t>standards bodies - encourage HEP representation on critical </a:t>
            </a:r>
            <a:r>
              <a:rPr lang="en-GB" sz="1200" dirty="0" smtClean="0"/>
              <a:t>bodies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…</a:t>
            </a:r>
            <a:endParaRPr lang="en-GB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199489" y="2800721"/>
            <a:ext cx="5911998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PROPOSAL: Set </a:t>
            </a:r>
            <a:r>
              <a:rPr lang="en-GB" sz="1200" b="1" dirty="0"/>
              <a:t>up a HEP Unix Coordination Group: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Brief: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Provide </a:t>
            </a:r>
            <a:r>
              <a:rPr lang="en-GB" sz="1200" b="1" dirty="0"/>
              <a:t>information </a:t>
            </a:r>
            <a:r>
              <a:rPr lang="en-GB" sz="1200" b="1" dirty="0" smtClean="0"/>
              <a:t>exchange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Promote </a:t>
            </a:r>
            <a:r>
              <a:rPr lang="en-GB" sz="1200" b="1" dirty="0"/>
              <a:t>alignment of the Unix environment in the HEP </a:t>
            </a:r>
            <a:r>
              <a:rPr lang="en-GB" sz="1200" b="1" dirty="0" smtClean="0"/>
              <a:t>community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Recommend </a:t>
            </a:r>
            <a:r>
              <a:rPr lang="en-GB" sz="1200" b="1" dirty="0"/>
              <a:t>Regular </a:t>
            </a:r>
            <a:r>
              <a:rPr lang="en-GB" sz="1200" b="1" dirty="0" smtClean="0"/>
              <a:t>Meetings: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Half Yearly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Aligned </a:t>
            </a:r>
            <a:r>
              <a:rPr lang="en-GB" sz="1200" b="1" dirty="0"/>
              <a:t>with CHEP &amp; other meetings of </a:t>
            </a:r>
            <a:r>
              <a:rPr lang="en-GB" sz="1200" b="1" dirty="0" smtClean="0"/>
              <a:t>relevance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1-2 </a:t>
            </a:r>
            <a:r>
              <a:rPr lang="en-GB" sz="1200" b="1" dirty="0"/>
              <a:t>people from HEP sites working on providing a Unix </a:t>
            </a:r>
            <a:r>
              <a:rPr lang="en-GB" sz="1200" b="1" dirty="0" smtClean="0"/>
              <a:t>environment </a:t>
            </a:r>
            <a:r>
              <a:rPr lang="en-GB" sz="1200" b="1" dirty="0"/>
              <a:t>to </a:t>
            </a:r>
            <a:r>
              <a:rPr lang="en-GB" sz="1200" b="1" dirty="0" smtClean="0"/>
              <a:t>users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Name </a:t>
            </a:r>
            <a:r>
              <a:rPr lang="en-GB" sz="1200" b="1" dirty="0"/>
              <a:t>of Group:  </a:t>
            </a:r>
            <a:r>
              <a:rPr lang="en-GB" sz="1200" b="1" dirty="0" smtClean="0"/>
              <a:t>HEPIX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First </a:t>
            </a:r>
            <a:r>
              <a:rPr lang="en-GB" sz="1200" dirty="0"/>
              <a:t>Meeting:  FNAL - 1st week October </a:t>
            </a:r>
            <a:r>
              <a:rPr lang="en-GB" sz="1200" dirty="0" smtClean="0"/>
              <a:t>1991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Email: HEPNET</a:t>
            </a:r>
            <a:r>
              <a:rPr lang="en-GB" sz="1200" dirty="0"/>
              <a:t>::HEPIX_L  (after April</a:t>
            </a:r>
            <a:r>
              <a:rPr lang="en-GB" sz="1200" dirty="0" smtClean="0"/>
              <a:t>); </a:t>
            </a:r>
            <a:r>
              <a:rPr lang="en-GB" sz="1200" dirty="0" smtClean="0">
                <a:hlinkClick r:id="rId2"/>
              </a:rPr>
              <a:t>HEPIX_L@HEPNET.FNAL.GOV</a:t>
            </a: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More Information:</a:t>
            </a:r>
          </a:p>
          <a:p>
            <a:pPr defTabSz="987425">
              <a:tabLst>
                <a:tab pos="630238" algn="l"/>
                <a:tab pos="1974850" algn="l"/>
              </a:tabLst>
            </a:pPr>
            <a:r>
              <a:rPr lang="en-GB" sz="1200" dirty="0" smtClean="0"/>
              <a:t>	Les Cottrell	</a:t>
            </a:r>
            <a:r>
              <a:rPr lang="en-GB" sz="1200" dirty="0" smtClean="0">
                <a:hlinkClick r:id="rId3"/>
              </a:rPr>
              <a:t>COTTRELL@SLACVM.SLAC.STANFORD.EDU</a:t>
            </a:r>
            <a:endParaRPr lang="en-GB" sz="1200" dirty="0" smtClean="0"/>
          </a:p>
          <a:p>
            <a:pPr defTabSz="987425">
              <a:tabLst>
                <a:tab pos="630238" algn="l"/>
                <a:tab pos="1974850" algn="l"/>
              </a:tabLst>
            </a:pPr>
            <a:r>
              <a:rPr lang="en-GB" sz="1200" dirty="0" smtClean="0"/>
              <a:t>	Judith Nicholls	</a:t>
            </a:r>
            <a:r>
              <a:rPr lang="en-GB" sz="1200" dirty="0" smtClean="0">
                <a:hlinkClick r:id="rId4"/>
              </a:rPr>
              <a:t>NICHOLLS@FNAL.GOV</a:t>
            </a:r>
            <a:endParaRPr lang="en-GB" sz="1200" dirty="0" smtClean="0"/>
          </a:p>
          <a:p>
            <a:pPr defTabSz="987425">
              <a:tabLst>
                <a:tab pos="630238" algn="l"/>
                <a:tab pos="1974850" algn="l"/>
              </a:tabLst>
            </a:pPr>
            <a:r>
              <a:rPr lang="en-GB" sz="1200" dirty="0" smtClean="0"/>
              <a:t>	Harry </a:t>
            </a:r>
            <a:r>
              <a:rPr lang="en-GB" sz="1200" dirty="0" err="1" smtClean="0"/>
              <a:t>Renshall</a:t>
            </a:r>
            <a:r>
              <a:rPr lang="en-GB" sz="1200" dirty="0" smtClean="0"/>
              <a:t>	</a:t>
            </a:r>
            <a:r>
              <a:rPr lang="en-GB" sz="1200" dirty="0" smtClean="0">
                <a:hlinkClick r:id="rId5"/>
              </a:rPr>
              <a:t>HRRCR@CERNVM.CERN.CH</a:t>
            </a:r>
            <a:endParaRPr lang="en-GB" sz="1200" dirty="0" smtClean="0"/>
          </a:p>
          <a:p>
            <a:pPr defTabSz="987425">
              <a:tabLst>
                <a:tab pos="630238" algn="l"/>
                <a:tab pos="1974850" algn="l"/>
              </a:tabLst>
            </a:pPr>
            <a:r>
              <a:rPr lang="en-GB" sz="1200" dirty="0" smtClean="0"/>
              <a:t>	Alan Silverman	</a:t>
            </a:r>
            <a:r>
              <a:rPr lang="en-GB" sz="1200" dirty="0" smtClean="0">
                <a:hlinkClick r:id="rId6"/>
              </a:rPr>
              <a:t>ALAN@VXCERN.CERN.CH</a:t>
            </a:r>
            <a:endParaRPr lang="en-GB" sz="1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841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Spring 2018: University of Wisconsin in Madison (WI), USA</a:t>
            </a:r>
          </a:p>
          <a:p>
            <a:pPr lvl="1"/>
            <a:r>
              <a:rPr lang="en-US" dirty="0" smtClean="0"/>
              <a:t>14 – 18 May 2018 (followed by </a:t>
            </a:r>
            <a:r>
              <a:rPr lang="en-US" dirty="0" err="1" smtClean="0"/>
              <a:t>HTCondor</a:t>
            </a:r>
            <a:r>
              <a:rPr lang="en-US" dirty="0" smtClean="0"/>
              <a:t> week starting 21 May 2018)</a:t>
            </a:r>
          </a:p>
          <a:p>
            <a:pPr lvl="1"/>
            <a:r>
              <a:rPr lang="en-US" dirty="0" smtClean="0"/>
              <a:t>Same tracks as this time</a:t>
            </a:r>
          </a:p>
          <a:p>
            <a:pPr lvl="1"/>
            <a:r>
              <a:rPr lang="en-US" dirty="0" smtClean="0"/>
              <a:t>First public announcement early in 2018</a:t>
            </a:r>
          </a:p>
          <a:p>
            <a:r>
              <a:rPr lang="en-US" dirty="0" err="1" smtClean="0"/>
              <a:t>HTCondor</a:t>
            </a:r>
            <a:r>
              <a:rPr lang="en-US" dirty="0" smtClean="0"/>
              <a:t> workshop: RAL, </a:t>
            </a:r>
            <a:r>
              <a:rPr lang="en-US" dirty="0" err="1" smtClean="0"/>
              <a:t>Didcot</a:t>
            </a:r>
            <a:r>
              <a:rPr lang="en-US" dirty="0" smtClean="0"/>
              <a:t>, United Kingdom</a:t>
            </a:r>
          </a:p>
          <a:p>
            <a:pPr lvl="1"/>
            <a:r>
              <a:rPr lang="en-US" dirty="0" smtClean="0"/>
              <a:t>04 – 07 September 2018</a:t>
            </a:r>
            <a:endParaRPr lang="en-US" dirty="0" smtClean="0"/>
          </a:p>
          <a:p>
            <a:r>
              <a:rPr lang="en-US" dirty="0" smtClean="0"/>
              <a:t>Autumn </a:t>
            </a:r>
            <a:r>
              <a:rPr lang="en-US" dirty="0" smtClean="0"/>
              <a:t>2018: PIC, Barcelona (Spain – or will it be another country?)</a:t>
            </a:r>
          </a:p>
          <a:p>
            <a:pPr lvl="1"/>
            <a:r>
              <a:rPr lang="en-US" dirty="0" smtClean="0"/>
              <a:t>08 – 12 October 2018</a:t>
            </a:r>
          </a:p>
          <a:p>
            <a:r>
              <a:rPr lang="en-US" dirty="0" smtClean="0"/>
              <a:t>2019: tentatively at SDSC, San Diego (CA), USA and </a:t>
            </a:r>
            <a:r>
              <a:rPr lang="en-US" dirty="0" err="1" smtClean="0"/>
              <a:t>Nikhef</a:t>
            </a:r>
            <a:r>
              <a:rPr lang="en-US" dirty="0" smtClean="0"/>
              <a:t>, Amsterdam, The Netherlands</a:t>
            </a:r>
          </a:p>
          <a:p>
            <a:pPr lvl="1"/>
            <a:r>
              <a:rPr lang="en-US" dirty="0" smtClean="0"/>
              <a:t>No dates defined yet</a:t>
            </a:r>
          </a:p>
          <a:p>
            <a:r>
              <a:rPr lang="en-US" dirty="0" smtClean="0"/>
              <a:t>Comfortable number of proposals received from Europe, North America and Asia/Pacific for subsequent meetings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Expressions of interest and proposals are nonetheless always welcome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54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49503"/>
            <a:ext cx="10969139" cy="940443"/>
          </a:xfrm>
        </p:spPr>
        <p:txBody>
          <a:bodyPr/>
          <a:lstStyle/>
          <a:p>
            <a:pPr algn="ctr"/>
            <a:r>
              <a:rPr lang="en-US" dirty="0" smtClean="0"/>
              <a:t>Questions, Comments?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18" b="44702"/>
          <a:stretch/>
        </p:blipFill>
        <p:spPr>
          <a:xfrm>
            <a:off x="7880" y="617108"/>
            <a:ext cx="12258765" cy="337640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897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Mission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From our Web site </a:t>
            </a:r>
            <a:r>
              <a:rPr lang="en-GB" dirty="0" smtClean="0">
                <a:hlinkClick r:id="rId2"/>
              </a:rPr>
              <a:t>https://www.hepix.org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“The </a:t>
            </a:r>
            <a:r>
              <a:rPr lang="en-GB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HEPiX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forum brings together worldwide Information Technology staff, including system administrators, system engineers, and managers from the High Energy Physics and Nuclear Physics laboratories and institutes, to </a:t>
            </a:r>
            <a:r>
              <a:rPr lang="en-GB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foster a learning and sharing experience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between sites facing scientific computing and data challenges.”</a:t>
            </a:r>
          </a:p>
          <a:p>
            <a:endParaRPr lang="en-GB" dirty="0" smtClean="0"/>
          </a:p>
          <a:p>
            <a:r>
              <a:rPr lang="en-GB" dirty="0" smtClean="0"/>
              <a:t>Emphasis </a:t>
            </a:r>
            <a:r>
              <a:rPr lang="en-GB" dirty="0"/>
              <a:t>is </a:t>
            </a:r>
            <a:r>
              <a:rPr lang="en-GB" dirty="0" smtClean="0"/>
              <a:t>on site services </a:t>
            </a:r>
            <a:r>
              <a:rPr lang="en-GB" dirty="0"/>
              <a:t>as opposed to experiment software and middleware</a:t>
            </a:r>
          </a:p>
          <a:p>
            <a:endParaRPr lang="en-GB" dirty="0"/>
          </a:p>
          <a:p>
            <a:r>
              <a:rPr lang="en-GB" dirty="0" smtClean="0"/>
              <a:t>Originating </a:t>
            </a:r>
            <a:r>
              <a:rPr lang="en-GB" dirty="0"/>
              <a:t>in HEP (particle physics), but </a:t>
            </a:r>
            <a:r>
              <a:rPr lang="en-GB" dirty="0" smtClean="0"/>
              <a:t>open </a:t>
            </a:r>
            <a:r>
              <a:rPr lang="en-GB" dirty="0"/>
              <a:t>to other </a:t>
            </a:r>
            <a:r>
              <a:rPr lang="en-GB" dirty="0" smtClean="0"/>
              <a:t>sciences</a:t>
            </a:r>
          </a:p>
          <a:p>
            <a:pPr lvl="1"/>
            <a:r>
              <a:rPr lang="en-GB" dirty="0" smtClean="0"/>
              <a:t>Recent </a:t>
            </a:r>
            <a:r>
              <a:rPr lang="en-GB" dirty="0"/>
              <a:t>participation from life sciences, photon/material sciences, </a:t>
            </a:r>
            <a:r>
              <a:rPr lang="en-GB" dirty="0" smtClean="0"/>
              <a:t>...</a:t>
            </a:r>
          </a:p>
          <a:p>
            <a:pPr lvl="1"/>
            <a:r>
              <a:rPr lang="en-GB" dirty="0" smtClean="0"/>
              <a:t>Just </a:t>
            </a:r>
            <a:r>
              <a:rPr lang="en-GB" dirty="0"/>
              <a:t>attend </a:t>
            </a:r>
            <a:r>
              <a:rPr lang="en-GB" dirty="0" smtClean="0"/>
              <a:t>the </a:t>
            </a:r>
            <a:r>
              <a:rPr lang="en-GB" dirty="0"/>
              <a:t>workshops (see below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08-Nov-2017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1759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Activities: </a:t>
            </a:r>
            <a:r>
              <a:rPr lang="en-GB" dirty="0" smtClean="0"/>
              <a:t>Workshops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Twice per </a:t>
            </a:r>
            <a:r>
              <a:rPr lang="en-GB" dirty="0"/>
              <a:t>year, one week each, in Europe, North America and </a:t>
            </a:r>
            <a:r>
              <a:rPr lang="en-GB" dirty="0" smtClean="0"/>
              <a:t>Asia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ypically </a:t>
            </a:r>
            <a:r>
              <a:rPr lang="en-GB" dirty="0"/>
              <a:t>100...140 </a:t>
            </a:r>
            <a:r>
              <a:rPr lang="en-GB" dirty="0" smtClean="0"/>
              <a:t>participants</a:t>
            </a:r>
          </a:p>
          <a:p>
            <a:pPr lvl="1"/>
            <a:r>
              <a:rPr lang="en-GB" dirty="0" smtClean="0"/>
              <a:t>Autumn 2017 at KEK</a:t>
            </a:r>
            <a:r>
              <a:rPr lang="en-GB" dirty="0" smtClean="0"/>
              <a:t> was </a:t>
            </a:r>
            <a:r>
              <a:rPr lang="en-GB" dirty="0"/>
              <a:t>the 56th </a:t>
            </a:r>
            <a:r>
              <a:rPr lang="en-GB" dirty="0" smtClean="0"/>
              <a:t>workshop since 1991 - third </a:t>
            </a:r>
            <a:r>
              <a:rPr lang="en-GB" dirty="0"/>
              <a:t>Asian </a:t>
            </a:r>
            <a:r>
              <a:rPr lang="en-GB" dirty="0" smtClean="0"/>
              <a:t>workshop </a:t>
            </a:r>
            <a:r>
              <a:rPr lang="en-GB" dirty="0"/>
              <a:t>after ASGC (Taipei) </a:t>
            </a:r>
            <a:r>
              <a:rPr lang="en-GB" dirty="0" smtClean="0"/>
              <a:t>2008 and </a:t>
            </a:r>
            <a:r>
              <a:rPr lang="en-GB" dirty="0"/>
              <a:t>IHEP (Beijing</a:t>
            </a:r>
            <a:r>
              <a:rPr lang="en-GB" dirty="0" smtClean="0"/>
              <a:t>) 2012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Workshop style</a:t>
            </a:r>
            <a:endParaRPr lang="en-GB" dirty="0"/>
          </a:p>
          <a:p>
            <a:pPr lvl="1"/>
            <a:r>
              <a:rPr lang="en-GB" dirty="0" smtClean="0"/>
              <a:t>All </a:t>
            </a:r>
            <a:r>
              <a:rPr lang="en-GB" dirty="0"/>
              <a:t>plenary, no parallel sessions</a:t>
            </a:r>
          </a:p>
          <a:p>
            <a:pPr lvl="1"/>
            <a:r>
              <a:rPr lang="en-GB" dirty="0" smtClean="0"/>
              <a:t>Abstracts </a:t>
            </a:r>
            <a:r>
              <a:rPr lang="en-GB" dirty="0"/>
              <a:t>are usually accepted - no formal Programme Committee reviewing</a:t>
            </a:r>
          </a:p>
          <a:p>
            <a:pPr lvl="1"/>
            <a:r>
              <a:rPr lang="en-GB" dirty="0" smtClean="0"/>
              <a:t>No </a:t>
            </a:r>
            <a:r>
              <a:rPr lang="en-GB" dirty="0"/>
              <a:t>proceedings</a:t>
            </a:r>
          </a:p>
          <a:p>
            <a:pPr lvl="1"/>
            <a:r>
              <a:rPr lang="en-GB" dirty="0" smtClean="0"/>
              <a:t>70</a:t>
            </a:r>
            <a:r>
              <a:rPr lang="en-GB" dirty="0"/>
              <a:t>...75 contributions per </a:t>
            </a:r>
            <a:r>
              <a:rPr lang="en-GB" dirty="0" smtClean="0"/>
              <a:t>workshop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Honest exchanges about experience, status and plans</a:t>
            </a:r>
          </a:p>
          <a:p>
            <a:pPr lvl="1"/>
            <a:r>
              <a:rPr lang="en-GB" dirty="0" smtClean="0"/>
              <a:t>People report successes as well as failures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58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Activities: Working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Active</a:t>
            </a:r>
            <a:endParaRPr lang="en-GB" dirty="0"/>
          </a:p>
          <a:p>
            <a:pPr lvl="1"/>
            <a:r>
              <a:rPr lang="en-GB" dirty="0" smtClean="0"/>
              <a:t>Migration to IPv6</a:t>
            </a:r>
          </a:p>
          <a:p>
            <a:pPr lvl="1"/>
            <a:r>
              <a:rPr lang="en-GB" dirty="0" smtClean="0"/>
              <a:t>CPU </a:t>
            </a:r>
            <a:r>
              <a:rPr lang="en-GB" dirty="0"/>
              <a:t>benchmarking</a:t>
            </a:r>
          </a:p>
          <a:p>
            <a:pPr lvl="1"/>
            <a:r>
              <a:rPr lang="en-GB" dirty="0" smtClean="0"/>
              <a:t>Batch </a:t>
            </a:r>
            <a:r>
              <a:rPr lang="en-GB" dirty="0"/>
              <a:t>system </a:t>
            </a:r>
            <a:r>
              <a:rPr lang="en-GB" dirty="0" smtClean="0"/>
              <a:t>monitoring</a:t>
            </a:r>
          </a:p>
          <a:p>
            <a:pPr lvl="1"/>
            <a:r>
              <a:rPr lang="en-US" dirty="0" smtClean="0"/>
              <a:t>Network function </a:t>
            </a:r>
            <a:r>
              <a:rPr lang="en-GB" dirty="0" smtClean="0"/>
              <a:t>virtualisation</a:t>
            </a:r>
            <a:r>
              <a:rPr lang="en-US" dirty="0" smtClean="0"/>
              <a:t>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Completed (selection)</a:t>
            </a:r>
            <a:endParaRPr lang="en-GB" dirty="0"/>
          </a:p>
          <a:p>
            <a:pPr lvl="1"/>
            <a:r>
              <a:rPr lang="en-GB" dirty="0"/>
              <a:t>Data preservation</a:t>
            </a:r>
          </a:p>
          <a:p>
            <a:pPr lvl="1"/>
            <a:r>
              <a:rPr lang="en-GB" dirty="0"/>
              <a:t>Configuration management</a:t>
            </a:r>
          </a:p>
          <a:p>
            <a:pPr lvl="1"/>
            <a:r>
              <a:rPr lang="en-GB" dirty="0" smtClean="0"/>
              <a:t>Storage</a:t>
            </a:r>
            <a:endParaRPr lang="en-GB" dirty="0"/>
          </a:p>
          <a:p>
            <a:pPr lvl="1"/>
            <a:r>
              <a:rPr lang="en-GB" dirty="0" smtClean="0"/>
              <a:t>Virtualisation</a:t>
            </a:r>
            <a:endParaRPr lang="en-GB" dirty="0"/>
          </a:p>
          <a:p>
            <a:pPr lvl="1"/>
            <a:r>
              <a:rPr lang="en-GB" dirty="0" smtClean="0"/>
              <a:t>Unix </a:t>
            </a:r>
            <a:r>
              <a:rPr lang="en-GB" dirty="0"/>
              <a:t>environment scripts</a:t>
            </a:r>
          </a:p>
          <a:p>
            <a:pPr lvl="1"/>
            <a:r>
              <a:rPr lang="en-GB" dirty="0" smtClean="0"/>
              <a:t>AFS</a:t>
            </a:r>
            <a:endParaRPr lang="en-GB" dirty="0"/>
          </a:p>
          <a:p>
            <a:pPr lvl="1"/>
            <a:r>
              <a:rPr lang="en-GB" dirty="0" smtClean="0"/>
              <a:t>Security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512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err="1" smtClean="0"/>
              <a:t>HEPiX</a:t>
            </a:r>
            <a:r>
              <a:rPr lang="en-GB" sz="4000" dirty="0"/>
              <a:t> </a:t>
            </a:r>
            <a:r>
              <a:rPr lang="en-GB" sz="4000" dirty="0" smtClean="0"/>
              <a:t>Governance </a:t>
            </a:r>
            <a:r>
              <a:rPr lang="en-GB" sz="4000" i="1" dirty="0" smtClean="0"/>
              <a:t>(too strong a word</a:t>
            </a:r>
            <a:r>
              <a:rPr lang="en-GB" sz="4000" i="1" dirty="0" smtClean="0"/>
              <a:t>), </a:t>
            </a:r>
            <a:r>
              <a:rPr lang="en-GB" sz="4000" dirty="0" smtClean="0"/>
              <a:t>Contacts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/>
              <a:t>HEPiX</a:t>
            </a:r>
            <a:r>
              <a:rPr lang="en-GB" dirty="0"/>
              <a:t> board: </a:t>
            </a:r>
            <a:r>
              <a:rPr lang="en-GB" dirty="0" smtClean="0"/>
              <a:t>Representatives </a:t>
            </a:r>
            <a:r>
              <a:rPr lang="en-GB" dirty="0"/>
              <a:t>of major labs as well as organisers of past </a:t>
            </a:r>
            <a:r>
              <a:rPr lang="en-GB" dirty="0" smtClean="0"/>
              <a:t>successful workshops</a:t>
            </a:r>
          </a:p>
          <a:p>
            <a:pPr lvl="1"/>
            <a:r>
              <a:rPr lang="en-GB" dirty="0" smtClean="0"/>
              <a:t>Currently </a:t>
            </a:r>
            <a:r>
              <a:rPr lang="en-GB" dirty="0"/>
              <a:t>26 sites represented</a:t>
            </a:r>
          </a:p>
          <a:p>
            <a:r>
              <a:rPr lang="en-GB" dirty="0" smtClean="0"/>
              <a:t>Two co-chairs</a:t>
            </a:r>
            <a:r>
              <a:rPr lang="en-GB" dirty="0"/>
              <a:t>: Helge Meinhard (CERN), Tony Wong (Brookhaven National Laboratory)</a:t>
            </a:r>
          </a:p>
          <a:p>
            <a:endParaRPr lang="en-GB" dirty="0" smtClean="0"/>
          </a:p>
          <a:p>
            <a:r>
              <a:rPr lang="en-GB" dirty="0"/>
              <a:t>Web site: </a:t>
            </a:r>
            <a:r>
              <a:rPr lang="en-GB" dirty="0">
                <a:hlinkClick r:id="rId2"/>
              </a:rPr>
              <a:t>https://www.hepix.org</a:t>
            </a:r>
            <a:endParaRPr lang="en-GB" dirty="0"/>
          </a:p>
          <a:p>
            <a:r>
              <a:rPr lang="en-GB" dirty="0"/>
              <a:t>Mailing list: </a:t>
            </a:r>
            <a:r>
              <a:rPr lang="en-GB" dirty="0">
                <a:hlinkClick r:id="rId3"/>
              </a:rPr>
              <a:t>hepix-users@hepix.org</a:t>
            </a:r>
            <a:r>
              <a:rPr lang="en-GB" dirty="0"/>
              <a:t> (moderated)</a:t>
            </a:r>
          </a:p>
          <a:p>
            <a:pPr lvl="1"/>
            <a:r>
              <a:rPr lang="en-GB" dirty="0"/>
              <a:t>To subscribe, send an e-mail to listserv@listserv.hepix.org with an empty subject and the following line in the e-mail body:</a:t>
            </a:r>
            <a:br>
              <a:rPr lang="en-GB" dirty="0"/>
            </a:b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subscribe </a:t>
            </a:r>
            <a:r>
              <a:rPr lang="en-GB" sz="2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hepix</a:t>
            </a:r>
            <a:r>
              <a:rPr lang="en-GB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-users &lt;your first name&gt; &lt;your family name&gt;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/>
              <a:t>Co-chairs: </a:t>
            </a:r>
            <a:r>
              <a:rPr lang="en-GB" dirty="0" err="1"/>
              <a:t>Helge.Meinhard</a:t>
            </a:r>
            <a:r>
              <a:rPr lang="en-GB" dirty="0"/>
              <a:t> at CERN.ch, tony at BNL.gov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45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Autumn/Fall 2017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Held </a:t>
            </a:r>
            <a:r>
              <a:rPr lang="en-GB" dirty="0" smtClean="0"/>
              <a:t>16 </a:t>
            </a:r>
            <a:r>
              <a:rPr lang="en-GB" dirty="0"/>
              <a:t>– </a:t>
            </a:r>
            <a:r>
              <a:rPr lang="en-GB" dirty="0" smtClean="0"/>
              <a:t>20 October </a:t>
            </a:r>
            <a:r>
              <a:rPr lang="en-GB" dirty="0"/>
              <a:t>at </a:t>
            </a:r>
            <a:r>
              <a:rPr lang="en-GB" dirty="0" smtClean="0"/>
              <a:t>KEK, Tsukuba, Japan</a:t>
            </a:r>
            <a:endParaRPr lang="en-GB" dirty="0"/>
          </a:p>
          <a:p>
            <a:r>
              <a:rPr lang="en-GB" dirty="0" smtClean="0"/>
              <a:t>KEK: Home to BELLE II, national lab, many other diverse research activities</a:t>
            </a:r>
          </a:p>
          <a:p>
            <a:r>
              <a:rPr lang="en-US" dirty="0" smtClean="0"/>
              <a:t>Co-hosted with LHCOPN/LHCONE (see next presentation) and HPSS User Forum</a:t>
            </a:r>
          </a:p>
          <a:p>
            <a:pPr lvl="1"/>
            <a:r>
              <a:rPr lang="en-US" dirty="0" smtClean="0"/>
              <a:t>Common session of all three Mon morning, common sessions with LHCOPN/LHCONE Mon and Tue afternoon</a:t>
            </a:r>
          </a:p>
          <a:p>
            <a:pPr lvl="1"/>
            <a:r>
              <a:rPr lang="en-GB" dirty="0"/>
              <a:t>Little commonality with HUF, but common interests with </a:t>
            </a:r>
            <a:r>
              <a:rPr lang="en-GB" dirty="0" smtClean="0"/>
              <a:t>LHCOPN/LHCONE – repeat?</a:t>
            </a:r>
          </a:p>
          <a:p>
            <a:r>
              <a:rPr lang="en-GB" dirty="0" smtClean="0"/>
              <a:t>Sponsors</a:t>
            </a:r>
            <a:r>
              <a:rPr lang="en-GB" dirty="0"/>
              <a:t>: </a:t>
            </a:r>
            <a:r>
              <a:rPr lang="en-GB" dirty="0" smtClean="0"/>
              <a:t>Fujifilm, Lenovo, Fujitsu, IBM, Intel, </a:t>
            </a:r>
            <a:r>
              <a:rPr lang="en-GB" dirty="0" err="1" smtClean="0"/>
              <a:t>Spectralogic</a:t>
            </a:r>
            <a:r>
              <a:rPr lang="en-GB" dirty="0" smtClean="0"/>
              <a:t>, DDN, Sony </a:t>
            </a:r>
            <a:r>
              <a:rPr lang="en-GB" dirty="0" err="1" smtClean="0"/>
              <a:t>Everspan</a:t>
            </a:r>
            <a:r>
              <a:rPr lang="en-GB" dirty="0" smtClean="0"/>
              <a:t>, Tsukuba</a:t>
            </a:r>
            <a:endParaRPr lang="en-GB" dirty="0"/>
          </a:p>
          <a:p>
            <a:r>
              <a:rPr lang="en-US" dirty="0" smtClean="0"/>
              <a:t>149 </a:t>
            </a:r>
            <a:r>
              <a:rPr lang="en-US" dirty="0"/>
              <a:t>registered participants </a:t>
            </a:r>
            <a:r>
              <a:rPr lang="en-US" dirty="0" smtClean="0"/>
              <a:t>for </a:t>
            </a:r>
            <a:r>
              <a:rPr lang="en-US" dirty="0" err="1" smtClean="0"/>
              <a:t>HEPiX</a:t>
            </a:r>
            <a:r>
              <a:rPr lang="en-US" dirty="0" smtClean="0"/>
              <a:t> and LHCOPN/LHCONE – </a:t>
            </a:r>
            <a:r>
              <a:rPr lang="en-US" dirty="0"/>
              <a:t>very good attendance</a:t>
            </a:r>
          </a:p>
          <a:p>
            <a:pPr lvl="1"/>
            <a:r>
              <a:rPr lang="en-GB" dirty="0"/>
              <a:t>Many first timers, many old friends</a:t>
            </a:r>
          </a:p>
          <a:p>
            <a:pPr lvl="1"/>
            <a:r>
              <a:rPr lang="en-GB" dirty="0"/>
              <a:t>41 from Asia/Pacific (including 19 from KEK), 72 from Europe, 21 from North America, 15 from companies</a:t>
            </a:r>
          </a:p>
          <a:p>
            <a:r>
              <a:rPr lang="en-GB" dirty="0" smtClean="0"/>
              <a:t>56 (!) different affiliations, including 9 from Asia</a:t>
            </a:r>
            <a:endParaRPr lang="en-GB" dirty="0"/>
          </a:p>
          <a:p>
            <a:r>
              <a:rPr lang="en-GB" dirty="0" smtClean="0"/>
              <a:t>83 (!) </a:t>
            </a:r>
            <a:r>
              <a:rPr lang="en-GB" dirty="0"/>
              <a:t>contributions (see later summaries)</a:t>
            </a:r>
          </a:p>
          <a:p>
            <a:r>
              <a:rPr lang="en-GB" dirty="0" smtClean="0"/>
              <a:t>Full </a:t>
            </a:r>
            <a:r>
              <a:rPr lang="en-GB" dirty="0"/>
              <a:t>details: </a:t>
            </a:r>
            <a:r>
              <a:rPr lang="en-US" sz="3200" dirty="0">
                <a:hlinkClick r:id="rId2"/>
              </a:rPr>
              <a:t>https://</a:t>
            </a:r>
            <a:r>
              <a:rPr lang="en-US" sz="3200" dirty="0" smtClean="0">
                <a:hlinkClick r:id="rId2"/>
              </a:rPr>
              <a:t>indico.cern.ch/e/hepix-fall2017</a:t>
            </a:r>
            <a:endParaRPr lang="en-US" sz="3200" dirty="0"/>
          </a:p>
          <a:p>
            <a:r>
              <a:rPr lang="en-US" sz="3200" dirty="0"/>
              <a:t>Extensive workshop notes </a:t>
            </a:r>
            <a:r>
              <a:rPr lang="en-GB" sz="3200" dirty="0"/>
              <a:t>in preparation (yes, really – kindly contributed by </a:t>
            </a:r>
            <a:r>
              <a:rPr lang="en-GB" sz="3200" dirty="0" err="1"/>
              <a:t>Jérôme</a:t>
            </a:r>
            <a:r>
              <a:rPr lang="en-GB" sz="3200" dirty="0"/>
              <a:t> </a:t>
            </a:r>
            <a:r>
              <a:rPr lang="en-GB" sz="3200" dirty="0" err="1"/>
              <a:t>Belleman</a:t>
            </a:r>
            <a:r>
              <a:rPr lang="en-GB" sz="3200" dirty="0"/>
              <a:t> / CERN)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865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Attendees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9" y="1781175"/>
            <a:ext cx="12150908" cy="375602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23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6467475" cy="466742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Networking and security: 6 sessions, 23 contributions</a:t>
            </a:r>
          </a:p>
          <a:p>
            <a:pPr lvl="1"/>
            <a:r>
              <a:rPr lang="en-GB" i="1" dirty="0" smtClean="0"/>
              <a:t>Content </a:t>
            </a:r>
            <a:r>
              <a:rPr lang="en-GB" i="1" dirty="0"/>
              <a:t>related to the joint meeting with </a:t>
            </a:r>
            <a:r>
              <a:rPr lang="en-GB" i="1" dirty="0" smtClean="0"/>
              <a:t>LHCONE/LHCOPN; Wi-Fi; </a:t>
            </a:r>
            <a:r>
              <a:rPr lang="en-GB" i="1" dirty="0"/>
              <a:t>c</a:t>
            </a:r>
            <a:r>
              <a:rPr lang="en-GB" i="1" dirty="0" smtClean="0"/>
              <a:t>onfiguration management; </a:t>
            </a:r>
            <a:r>
              <a:rPr lang="en-GB" i="1" dirty="0"/>
              <a:t>new network </a:t>
            </a:r>
            <a:r>
              <a:rPr lang="en-GB" i="1" dirty="0" smtClean="0"/>
              <a:t>tools</a:t>
            </a:r>
          </a:p>
          <a:p>
            <a:pPr lvl="1"/>
            <a:r>
              <a:rPr lang="en-GB" i="1" dirty="0" smtClean="0"/>
              <a:t>Proposal for a new working group "Network Functions Virtualization Working Group“</a:t>
            </a:r>
          </a:p>
          <a:p>
            <a:pPr lvl="1"/>
            <a:r>
              <a:rPr lang="en-GB" i="1" dirty="0" smtClean="0"/>
              <a:t>Typical updates (OSG/WLCG, IPv6, Security)</a:t>
            </a:r>
          </a:p>
          <a:p>
            <a:pPr lvl="1"/>
            <a:r>
              <a:rPr lang="en-GB" i="1" dirty="0" smtClean="0"/>
              <a:t>Simulated phishing attack and the successful response by the KEK security team to block the attack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324" y="-2224"/>
            <a:ext cx="5019675" cy="686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78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85090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Storage and file systems: 3 sessions, 7 contributions </a:t>
            </a:r>
          </a:p>
          <a:p>
            <a:pPr lvl="1"/>
            <a:r>
              <a:rPr lang="en-GB" i="1" dirty="0"/>
              <a:t>W</a:t>
            </a:r>
            <a:r>
              <a:rPr lang="en-GB" i="1" dirty="0" smtClean="0"/>
              <a:t>orld’s </a:t>
            </a:r>
            <a:r>
              <a:rPr lang="en-GB" i="1" dirty="0"/>
              <a:t>largest </a:t>
            </a:r>
            <a:r>
              <a:rPr lang="en-GB" i="1" dirty="0" smtClean="0"/>
              <a:t>erasure-coded </a:t>
            </a:r>
            <a:r>
              <a:rPr lang="en-GB" i="1" dirty="0"/>
              <a:t>CEPH deployment in production and effectively serving multiple </a:t>
            </a:r>
            <a:r>
              <a:rPr lang="en-GB" i="1" dirty="0" smtClean="0"/>
              <a:t>VOs through purpose-developed </a:t>
            </a:r>
            <a:r>
              <a:rPr lang="en-GB" i="1" dirty="0" err="1" smtClean="0"/>
              <a:t>xrootd</a:t>
            </a:r>
            <a:r>
              <a:rPr lang="en-GB" i="1" dirty="0" smtClean="0"/>
              <a:t> </a:t>
            </a:r>
            <a:r>
              <a:rPr lang="en-GB" i="1" dirty="0"/>
              <a:t>and </a:t>
            </a:r>
            <a:r>
              <a:rPr lang="en-GB" i="1" dirty="0" err="1"/>
              <a:t>gridftp</a:t>
            </a:r>
            <a:r>
              <a:rPr lang="en-GB" i="1" dirty="0"/>
              <a:t> </a:t>
            </a:r>
            <a:r>
              <a:rPr lang="en-GB" i="1" dirty="0" smtClean="0"/>
              <a:t>gateways</a:t>
            </a:r>
            <a:endParaRPr lang="en-GB" i="1" dirty="0"/>
          </a:p>
          <a:p>
            <a:pPr lvl="1"/>
            <a:r>
              <a:rPr lang="en-GB" i="1" dirty="0" smtClean="0"/>
              <a:t>Scaling up CEPH support for HPC; expanding </a:t>
            </a:r>
            <a:r>
              <a:rPr lang="en-GB" i="1" dirty="0" err="1" smtClean="0"/>
              <a:t>CERNbox</a:t>
            </a:r>
            <a:r>
              <a:rPr lang="en-GB" i="1" dirty="0" smtClean="0"/>
              <a:t> service roles within and outside of HEP</a:t>
            </a:r>
          </a:p>
          <a:p>
            <a:pPr lvl="1"/>
            <a:r>
              <a:rPr lang="en-GB" i="1" dirty="0" err="1" smtClean="0"/>
              <a:t>DynaFed</a:t>
            </a:r>
            <a:r>
              <a:rPr lang="en-GB" i="1" dirty="0" smtClean="0"/>
              <a:t> </a:t>
            </a:r>
            <a:r>
              <a:rPr lang="en-GB" i="1" dirty="0"/>
              <a:t>deployments on the horizon</a:t>
            </a:r>
          </a:p>
          <a:p>
            <a:pPr lvl="1"/>
            <a:r>
              <a:rPr lang="en-GB" i="1" dirty="0" smtClean="0"/>
              <a:t>Strong </a:t>
            </a:r>
            <a:r>
              <a:rPr lang="en-GB" i="1" dirty="0"/>
              <a:t>community interest </a:t>
            </a:r>
            <a:r>
              <a:rPr lang="en-GB" i="1" dirty="0" smtClean="0"/>
              <a:t>in (and concern about) </a:t>
            </a:r>
            <a:r>
              <a:rPr lang="en-GB" i="1" dirty="0"/>
              <a:t>archival storage </a:t>
            </a:r>
            <a:r>
              <a:rPr lang="en-GB" i="1" dirty="0" smtClean="0"/>
              <a:t>roadmap; launch working </a:t>
            </a:r>
            <a:r>
              <a:rPr lang="en-GB" i="1" dirty="0"/>
              <a:t>group involving both facilities and </a:t>
            </a:r>
            <a:r>
              <a:rPr lang="en-GB" i="1" dirty="0" smtClean="0"/>
              <a:t>experiments</a:t>
            </a:r>
          </a:p>
          <a:p>
            <a:endParaRPr lang="en-US" dirty="0" smtClean="0"/>
          </a:p>
          <a:p>
            <a:r>
              <a:rPr lang="en-US" dirty="0" smtClean="0"/>
              <a:t>Clouds</a:t>
            </a:r>
            <a:r>
              <a:rPr lang="en-US" dirty="0"/>
              <a:t>, </a:t>
            </a:r>
            <a:r>
              <a:rPr lang="en-US" dirty="0" err="1" smtClean="0"/>
              <a:t>virtualisation</a:t>
            </a:r>
            <a:r>
              <a:rPr lang="en-US" dirty="0"/>
              <a:t>, grids: 2 sessions, 4 contributions</a:t>
            </a:r>
          </a:p>
          <a:p>
            <a:pPr lvl="1"/>
            <a:r>
              <a:rPr lang="en-GB" i="1" dirty="0"/>
              <a:t>Containers (both Singularity and Docker), application to batch systems and hybrid clouds</a:t>
            </a:r>
          </a:p>
          <a:p>
            <a:pPr lvl="1"/>
            <a:r>
              <a:rPr lang="en-GB" i="1" dirty="0"/>
              <a:t>Dynamic federation of data stores; distributed clouds successfully running substantial work for Belle II and Atlas with cloud scheduler</a:t>
            </a:r>
          </a:p>
          <a:p>
            <a:pPr lvl="1"/>
            <a:r>
              <a:rPr lang="en-GB" i="1" dirty="0"/>
              <a:t>Large number of references to cloud and virtualisation in other tracks – few dedicated talks, but these tools are now embedded in much of our work (“commodity”)</a:t>
            </a:r>
          </a:p>
          <a:p>
            <a:endParaRPr lang="en-GB" i="1" dirty="0"/>
          </a:p>
          <a:p>
            <a:pPr lvl="1"/>
            <a:endParaRPr lang="en-US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Report - Helge.Meinhard (at) 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3829-D9DD-4AF9-B6F0-67FE63D9AB8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84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-02-18-ITUM-SLC6migration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2016-12-14-GDB-HEPiXReport</Template>
  <TotalTime>1156</TotalTime>
  <Words>1674</Words>
  <Application>Microsoft Office PowerPoint</Application>
  <PresentationFormat>Widescreen</PresentationFormat>
  <Paragraphs>213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Courier New</vt:lpstr>
      <vt:lpstr>Lucida Grande</vt:lpstr>
      <vt:lpstr>Times New Roman</vt:lpstr>
      <vt:lpstr>2013-02-18-ITUM-SLC6migration</vt:lpstr>
      <vt:lpstr>HEPiX Fall 2017 Workshop KEK, Tsukuba, Japan</vt:lpstr>
      <vt:lpstr>HEPiX Mission</vt:lpstr>
      <vt:lpstr>HEPiX Activities: Workshops</vt:lpstr>
      <vt:lpstr>HEPiX Activities: Working Groups</vt:lpstr>
      <vt:lpstr>HEPiX Governance (too strong a word), Contacts</vt:lpstr>
      <vt:lpstr>Autumn/Fall 2017 Workshop</vt:lpstr>
      <vt:lpstr>Attendees</vt:lpstr>
      <vt:lpstr>Tracks and Trends… (1)</vt:lpstr>
      <vt:lpstr>Tracks and Trends… (2)</vt:lpstr>
      <vt:lpstr>Tracks and Trends… (3)</vt:lpstr>
      <vt:lpstr>Tracks and Trends… (4)</vt:lpstr>
      <vt:lpstr>Tracks and Trends… (5)</vt:lpstr>
      <vt:lpstr>Back to the Roots</vt:lpstr>
      <vt:lpstr>Next Meetings</vt:lpstr>
      <vt:lpstr>Questions, Comments?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HEPiX</dc:title>
  <dc:creator>Helge Meinhard</dc:creator>
  <cp:lastModifiedBy>Helge Meinhard</cp:lastModifiedBy>
  <cp:revision>55</cp:revision>
  <dcterms:created xsi:type="dcterms:W3CDTF">2017-10-15T01:40:16Z</dcterms:created>
  <dcterms:modified xsi:type="dcterms:W3CDTF">2017-11-07T13:01:43Z</dcterms:modified>
</cp:coreProperties>
</file>