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sldIdLst>
    <p:sldId id="320" r:id="rId2"/>
    <p:sldId id="351" r:id="rId3"/>
    <p:sldId id="352" r:id="rId4"/>
    <p:sldId id="349" r:id="rId5"/>
    <p:sldId id="353" r:id="rId6"/>
    <p:sldId id="354" r:id="rId7"/>
    <p:sldId id="348" r:id="rId8"/>
    <p:sldId id="355" r:id="rId9"/>
    <p:sldId id="35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FF00"/>
    <a:srgbClr val="0000FF"/>
    <a:srgbClr val="00FFFF"/>
    <a:srgbClr val="F3900D"/>
    <a:srgbClr val="008000"/>
    <a:srgbClr val="F9B223"/>
    <a:srgbClr val="E9CB49"/>
    <a:srgbClr val="FF9933"/>
    <a:srgbClr val="10428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9554" autoAdjust="0"/>
    <p:restoredTop sz="96568" autoAdjust="0"/>
  </p:normalViewPr>
  <p:slideViewPr>
    <p:cSldViewPr snapToGrid="0" snapToObjects="1">
      <p:cViewPr varScale="1">
        <p:scale>
          <a:sx n="90" d="100"/>
          <a:sy n="90" d="100"/>
        </p:scale>
        <p:origin x="9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1"/>
          <c:order val="0"/>
          <c:spPr>
            <a:ln w="19050" cap="rnd">
              <a:solidFill>
                <a:sysClr val="windowText" lastClr="000000"/>
              </a:solidFill>
              <a:prstDash val="sysDash"/>
              <a:round/>
            </a:ln>
            <a:effectLst/>
          </c:spPr>
          <c:marker>
            <c:symbol val="circle"/>
            <c:size val="5"/>
            <c:spPr>
              <a:solidFill>
                <a:sysClr val="windowText" lastClr="000000"/>
              </a:solidFill>
              <a:ln w="9525">
                <a:solidFill>
                  <a:sysClr val="windowText" lastClr="000000"/>
                </a:solidFill>
              </a:ln>
              <a:effectLst/>
            </c:spPr>
          </c:marker>
          <c:xVal>
            <c:numRef>
              <c:f>WallThickness_MidPlaneShim!$X$3:$X$6</c:f>
              <c:numCache>
                <c:formatCode>General</c:formatCode>
                <c:ptCount val="4"/>
                <c:pt idx="0">
                  <c:v>6</c:v>
                </c:pt>
                <c:pt idx="1">
                  <c:v>4</c:v>
                </c:pt>
                <c:pt idx="2">
                  <c:v>2</c:v>
                </c:pt>
                <c:pt idx="3">
                  <c:v>1</c:v>
                </c:pt>
              </c:numCache>
            </c:numRef>
          </c:xVal>
          <c:yVal>
            <c:numRef>
              <c:f>WallThickness_MidPlaneShim!$V$3:$V$6</c:f>
              <c:numCache>
                <c:formatCode>0.00</c:formatCode>
                <c:ptCount val="4"/>
                <c:pt idx="0">
                  <c:v>0</c:v>
                </c:pt>
                <c:pt idx="1">
                  <c:v>-2.9668411867364837</c:v>
                </c:pt>
                <c:pt idx="2">
                  <c:v>-5.4101221640488681</c:v>
                </c:pt>
                <c:pt idx="3">
                  <c:v>-7.8534031413612526</c:v>
                </c:pt>
              </c:numCache>
            </c:numRef>
          </c:yVal>
          <c:smooth val="0"/>
          <c:extLst>
            <c:ext xmlns:c16="http://schemas.microsoft.com/office/drawing/2014/chart" uri="{C3380CC4-5D6E-409C-BE32-E72D297353CC}">
              <c16:uniqueId val="{00000000-52E8-403D-BAFC-94B4544B38E4}"/>
            </c:ext>
          </c:extLst>
        </c:ser>
        <c:dLbls>
          <c:showLegendKey val="0"/>
          <c:showVal val="0"/>
          <c:showCatName val="0"/>
          <c:showSerName val="0"/>
          <c:showPercent val="0"/>
          <c:showBubbleSize val="0"/>
        </c:dLbls>
        <c:axId val="511263096"/>
        <c:axId val="511262704"/>
      </c:scatterChart>
      <c:valAx>
        <c:axId val="51126309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a:t>Inner support</a:t>
                </a:r>
                <a:r>
                  <a:rPr lang="en-GB" baseline="0"/>
                  <a:t> thickness, mm</a:t>
                </a:r>
                <a:endParaRPr lang="en-GB"/>
              </a:p>
            </c:rich>
          </c:tx>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511262704"/>
        <c:crosses val="autoZero"/>
        <c:crossBetween val="midCat"/>
      </c:valAx>
      <c:valAx>
        <c:axId val="5112627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a:t>Decrease</a:t>
                </a:r>
                <a:r>
                  <a:rPr lang="en-GB" baseline="0"/>
                  <a:t> of conductor needs (%)</a:t>
                </a:r>
                <a:endParaRPr lang="en-GB"/>
              </a:p>
            </c:rich>
          </c:tx>
          <c:layout/>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0.00"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511263096"/>
        <c:crosses val="autoZero"/>
        <c:crossBetween val="midCat"/>
      </c:valAx>
      <c:spPr>
        <a:noFill/>
        <a:ln>
          <a:noFill/>
        </a:ln>
        <a:effectLst/>
      </c:spPr>
    </c:plotArea>
    <c:plotVisOnly val="1"/>
    <c:dispBlanksAs val="gap"/>
    <c:showDLblsOverMax val="0"/>
  </c:chart>
  <c:spPr>
    <a:noFill/>
    <a:ln>
      <a:noFill/>
    </a:ln>
    <a:effectLst/>
  </c:spPr>
  <c:txPr>
    <a:bodyPr/>
    <a:lstStyle/>
    <a:p>
      <a:pPr>
        <a:defRPr sz="1200">
          <a:latin typeface="Times New Roman" panose="02020603050405020304" pitchFamily="18" charset="0"/>
          <a:cs typeface="Times New Roman" panose="02020603050405020304" pitchFamily="18" charset="0"/>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1"/>
          <c:order val="0"/>
          <c:spPr>
            <a:ln w="19050" cap="rnd">
              <a:solidFill>
                <a:sysClr val="windowText" lastClr="000000"/>
              </a:solidFill>
              <a:prstDash val="sysDash"/>
              <a:round/>
            </a:ln>
            <a:effectLst/>
          </c:spPr>
          <c:marker>
            <c:symbol val="circle"/>
            <c:size val="5"/>
            <c:spPr>
              <a:solidFill>
                <a:sysClr val="windowText" lastClr="000000"/>
              </a:solidFill>
              <a:ln w="9525">
                <a:solidFill>
                  <a:sysClr val="windowText" lastClr="000000"/>
                </a:solidFill>
              </a:ln>
              <a:effectLst/>
            </c:spPr>
          </c:marker>
          <c:xVal>
            <c:numRef>
              <c:f>WallThickness_MidPlaneShim!$X$9:$X$11</c:f>
              <c:numCache>
                <c:formatCode>General</c:formatCode>
                <c:ptCount val="3"/>
                <c:pt idx="0">
                  <c:v>1</c:v>
                </c:pt>
                <c:pt idx="1">
                  <c:v>2</c:v>
                </c:pt>
                <c:pt idx="2">
                  <c:v>3</c:v>
                </c:pt>
              </c:numCache>
            </c:numRef>
          </c:xVal>
          <c:yVal>
            <c:numRef>
              <c:f>WallThickness_MidPlaneShim!$V$9:$V$11</c:f>
              <c:numCache>
                <c:formatCode>0.00</c:formatCode>
                <c:ptCount val="3"/>
                <c:pt idx="0">
                  <c:v>0</c:v>
                </c:pt>
                <c:pt idx="1">
                  <c:v>2.9668411867364837</c:v>
                </c:pt>
                <c:pt idx="2">
                  <c:v>5.4101221640488504</c:v>
                </c:pt>
              </c:numCache>
            </c:numRef>
          </c:yVal>
          <c:smooth val="0"/>
          <c:extLst>
            <c:ext xmlns:c16="http://schemas.microsoft.com/office/drawing/2014/chart" uri="{C3380CC4-5D6E-409C-BE32-E72D297353CC}">
              <c16:uniqueId val="{00000000-EFE9-4E04-B27B-78A0D6309357}"/>
            </c:ext>
          </c:extLst>
        </c:ser>
        <c:dLbls>
          <c:showLegendKey val="0"/>
          <c:showVal val="0"/>
          <c:showCatName val="0"/>
          <c:showSerName val="0"/>
          <c:showPercent val="0"/>
          <c:showBubbleSize val="0"/>
        </c:dLbls>
        <c:axId val="511263096"/>
        <c:axId val="511262704"/>
      </c:scatterChart>
      <c:valAx>
        <c:axId val="51126309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baseline="0"/>
                  <a:t>Mid-plane shim,  mm</a:t>
                </a:r>
                <a:endParaRPr lang="en-GB"/>
              </a:p>
            </c:rich>
          </c:tx>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511262704"/>
        <c:crosses val="autoZero"/>
        <c:crossBetween val="midCat"/>
      </c:valAx>
      <c:valAx>
        <c:axId val="5112627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baseline="0"/>
                  <a:t>Increase of conductor needs (%)</a:t>
                </a:r>
                <a:endParaRPr lang="en-GB"/>
              </a:p>
            </c:rich>
          </c:tx>
          <c:layout/>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0.00"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511263096"/>
        <c:crosses val="autoZero"/>
        <c:crossBetween val="midCat"/>
      </c:valAx>
      <c:spPr>
        <a:noFill/>
        <a:ln>
          <a:noFill/>
        </a:ln>
        <a:effectLst/>
      </c:spPr>
    </c:plotArea>
    <c:plotVisOnly val="1"/>
    <c:dispBlanksAs val="gap"/>
    <c:showDLblsOverMax val="0"/>
  </c:chart>
  <c:spPr>
    <a:noFill/>
    <a:ln>
      <a:noFill/>
    </a:ln>
    <a:effectLst/>
  </c:spPr>
  <c:txPr>
    <a:bodyPr/>
    <a:lstStyle/>
    <a:p>
      <a:pPr>
        <a:defRPr sz="1200">
          <a:latin typeface="Times New Roman" panose="02020603050405020304" pitchFamily="18" charset="0"/>
          <a:cs typeface="Times New Roman" panose="02020603050405020304" pitchFamily="18" charset="0"/>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1"/>
          <c:order val="0"/>
          <c:spPr>
            <a:ln w="19050" cap="rnd">
              <a:solidFill>
                <a:sysClr val="windowText" lastClr="000000"/>
              </a:solidFill>
              <a:prstDash val="sysDash"/>
              <a:round/>
            </a:ln>
            <a:effectLst/>
          </c:spPr>
          <c:marker>
            <c:symbol val="circle"/>
            <c:size val="5"/>
            <c:spPr>
              <a:solidFill>
                <a:sysClr val="windowText" lastClr="000000"/>
              </a:solidFill>
              <a:ln w="9525">
                <a:solidFill>
                  <a:sysClr val="windowText" lastClr="000000"/>
                </a:solidFill>
              </a:ln>
              <a:effectLst/>
            </c:spPr>
          </c:marker>
          <c:xVal>
            <c:numRef>
              <c:f>MarginLowField!$Q$12:$Q$17</c:f>
              <c:numCache>
                <c:formatCode>0.00</c:formatCode>
                <c:ptCount val="6"/>
                <c:pt idx="0">
                  <c:v>16.329999999999998</c:v>
                </c:pt>
                <c:pt idx="1">
                  <c:v>24.959999999999994</c:v>
                </c:pt>
                <c:pt idx="2">
                  <c:v>27.379999999999995</c:v>
                </c:pt>
                <c:pt idx="3">
                  <c:v>29.39</c:v>
                </c:pt>
                <c:pt idx="4">
                  <c:v>32.299999999999997</c:v>
                </c:pt>
                <c:pt idx="5">
                  <c:v>32.239999999999995</c:v>
                </c:pt>
              </c:numCache>
            </c:numRef>
          </c:xVal>
          <c:yVal>
            <c:numRef>
              <c:f>MarginLowField!$U$12:$U$17</c:f>
              <c:numCache>
                <c:formatCode>0.00</c:formatCode>
                <c:ptCount val="6"/>
                <c:pt idx="0">
                  <c:v>0</c:v>
                </c:pt>
                <c:pt idx="1">
                  <c:v>3.2432432432432456</c:v>
                </c:pt>
                <c:pt idx="2">
                  <c:v>4.324324324324321</c:v>
                </c:pt>
                <c:pt idx="3">
                  <c:v>5.4054054054053964</c:v>
                </c:pt>
                <c:pt idx="4">
                  <c:v>9.0090090090090076</c:v>
                </c:pt>
                <c:pt idx="5">
                  <c:v>10.63063063063062</c:v>
                </c:pt>
              </c:numCache>
            </c:numRef>
          </c:yVal>
          <c:smooth val="0"/>
          <c:extLst>
            <c:ext xmlns:c16="http://schemas.microsoft.com/office/drawing/2014/chart" uri="{C3380CC4-5D6E-409C-BE32-E72D297353CC}">
              <c16:uniqueId val="{00000000-36AF-40F7-8531-97BBA2522DED}"/>
            </c:ext>
          </c:extLst>
        </c:ser>
        <c:dLbls>
          <c:showLegendKey val="0"/>
          <c:showVal val="0"/>
          <c:showCatName val="0"/>
          <c:showSerName val="0"/>
          <c:showPercent val="0"/>
          <c:showBubbleSize val="0"/>
        </c:dLbls>
        <c:axId val="511263096"/>
        <c:axId val="511262704"/>
      </c:scatterChart>
      <c:valAx>
        <c:axId val="51126309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a:t>Low field margin (%)</a:t>
                </a:r>
              </a:p>
            </c:rich>
          </c:tx>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0.00"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511262704"/>
        <c:crosses val="autoZero"/>
        <c:crossBetween val="midCat"/>
      </c:valAx>
      <c:valAx>
        <c:axId val="5112627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a:t>Increase</a:t>
                </a:r>
                <a:r>
                  <a:rPr lang="en-GB" baseline="0"/>
                  <a:t> of conductor needs (%)</a:t>
                </a:r>
                <a:endParaRPr lang="en-GB"/>
              </a:p>
            </c:rich>
          </c:tx>
          <c:layout/>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0.00"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511263096"/>
        <c:crosses val="autoZero"/>
        <c:crossBetween val="midCat"/>
      </c:valAx>
      <c:spPr>
        <a:noFill/>
        <a:ln>
          <a:noFill/>
        </a:ln>
        <a:effectLst/>
      </c:spPr>
    </c:plotArea>
    <c:plotVisOnly val="1"/>
    <c:dispBlanksAs val="gap"/>
    <c:showDLblsOverMax val="0"/>
  </c:chart>
  <c:spPr>
    <a:noFill/>
    <a:ln>
      <a:noFill/>
    </a:ln>
    <a:effectLst/>
  </c:spPr>
  <c:txPr>
    <a:bodyPr/>
    <a:lstStyle/>
    <a:p>
      <a:pPr>
        <a:defRPr sz="1200">
          <a:latin typeface="Times New Roman" panose="02020603050405020304" pitchFamily="18" charset="0"/>
          <a:cs typeface="Times New Roman" panose="02020603050405020304" pitchFamily="18"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7CAEE29-812F-4FD1-80FE-A79269725149}" type="datetimeFigureOut">
              <a:rPr lang="en-US" smtClean="0"/>
              <a:t>10/20/2016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1330EA8-721A-4296-A153-FBC4832E448A}" type="slidenum">
              <a:rPr lang="en-US" smtClean="0"/>
              <a:t>‹#›</a:t>
            </a:fld>
            <a:endParaRPr lang="en-US"/>
          </a:p>
        </p:txBody>
      </p:sp>
    </p:spTree>
    <p:extLst>
      <p:ext uri="{BB962C8B-B14F-4D97-AF65-F5344CB8AC3E}">
        <p14:creationId xmlns:p14="http://schemas.microsoft.com/office/powerpoint/2010/main" val="1023446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688E4C-9CE3-4893-A690-D7E34E0FA916}" type="datetime1">
              <a:rPr lang="en-US" smtClean="0"/>
              <a:t>10/20/2016</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0B4269-DB68-4CF8-93FC-E0E0F9F4617A}" type="datetime1">
              <a:rPr lang="en-US" smtClean="0"/>
              <a:t>10/20/2016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DD8EFD-823C-4D89-B8F7-A571BD4235DD}" type="datetime1">
              <a:rPr lang="en-US" smtClean="0"/>
              <a:t>10/20/2016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0" y="-27384"/>
            <a:ext cx="9144000" cy="792088"/>
          </a:xfrm>
          <a:solidFill>
            <a:schemeClr val="tx1"/>
          </a:solidFill>
        </p:spPr>
        <p:txBody>
          <a:bodyPr/>
          <a:lstStyle>
            <a:lvl1pPr algn="l">
              <a:defRPr>
                <a:solidFill>
                  <a:schemeClr val="bg1"/>
                </a:solidFill>
                <a:latin typeface="Times New Roman" panose="02020603050405020304" pitchFamily="18" charset="0"/>
                <a:cs typeface="Times New Roman" panose="02020603050405020304" pitchFamily="18" charset="0"/>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a:xfrm>
            <a:off x="457200" y="836712"/>
            <a:ext cx="8226854" cy="5156315"/>
          </a:xfrm>
        </p:spPr>
        <p:txBody>
          <a:bodyPr/>
          <a:lstStyle>
            <a:lvl1pPr>
              <a:buClr>
                <a:schemeClr val="tx2"/>
              </a:buClr>
              <a:defRPr>
                <a:latin typeface="Times New Roman" panose="02020603050405020304" pitchFamily="18" charset="0"/>
                <a:cs typeface="Times New Roman" panose="02020603050405020304" pitchFamily="18" charset="0"/>
              </a:defRPr>
            </a:lvl1pPr>
            <a:lvl2pPr>
              <a:buClr>
                <a:schemeClr val="tx2"/>
              </a:buClr>
              <a:defRPr>
                <a:latin typeface="Times New Roman" panose="02020603050405020304" pitchFamily="18" charset="0"/>
                <a:cs typeface="Times New Roman" panose="02020603050405020304" pitchFamily="18" charset="0"/>
              </a:defRPr>
            </a:lvl2pPr>
            <a:lvl3pPr>
              <a:buClr>
                <a:schemeClr val="tx2"/>
              </a:buClr>
              <a:defRPr>
                <a:latin typeface="Times New Roman" panose="02020603050405020304" pitchFamily="18" charset="0"/>
                <a:cs typeface="Times New Roman" panose="02020603050405020304" pitchFamily="18" charset="0"/>
              </a:defRPr>
            </a:lvl3pPr>
            <a:lvl4pPr>
              <a:buClr>
                <a:schemeClr val="tx2"/>
              </a:buClr>
              <a:defRPr>
                <a:latin typeface="Times New Roman" panose="02020603050405020304" pitchFamily="18" charset="0"/>
                <a:cs typeface="Times New Roman" panose="02020603050405020304" pitchFamily="18" charset="0"/>
              </a:defRPr>
            </a:lvl4pPr>
            <a:lvl5pPr>
              <a:buClr>
                <a:schemeClr val="tx2"/>
              </a:buClr>
              <a:defRPr>
                <a:latin typeface="Times New Roman" panose="02020603050405020304" pitchFamily="18" charset="0"/>
                <a:cs typeface="Times New Roman" panose="02020603050405020304" pitchFamily="18"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6" name="Slide Number Placeholder 5"/>
          <p:cNvSpPr>
            <a:spLocks noGrp="1"/>
          </p:cNvSpPr>
          <p:nvPr>
            <p:ph type="sldNum" sz="quarter" idx="12"/>
          </p:nvPr>
        </p:nvSpPr>
        <p:spPr>
          <a:xfrm>
            <a:off x="8172400" y="6356350"/>
            <a:ext cx="514400" cy="385018"/>
          </a:xfrm>
          <a:prstGeom prst="rect">
            <a:avLst/>
          </a:prstGeom>
        </p:spPr>
        <p:txBody>
          <a:bodyPr/>
          <a:lstStyle/>
          <a:p>
            <a:fld id="{91FE0CF9-301C-4DC2-9DD4-D8FCF2197C95}" type="slidenum">
              <a:rPr lang="en-GB" smtClean="0">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354137033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96DFE4-65B3-440A-A6E5-1F8A31A497A4}" type="datetime1">
              <a:rPr lang="en-US" smtClean="0"/>
              <a:t>10/20/2016</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2313FC-9ACA-469F-80E7-B1D43B064D69}" type="datetime1">
              <a:rPr lang="en-US" smtClean="0"/>
              <a:t>10/20/2016</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9E990D-4B41-4352-B8F2-3370DCA75E12}" type="datetime1">
              <a:rPr lang="en-US" smtClean="0"/>
              <a:t>10/20/2016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D93384-DBCB-4A00-890B-626967EB040F}" type="datetime1">
              <a:rPr lang="en-US" smtClean="0"/>
              <a:t>10/20/2016</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4B9F64-8053-4CA8-A443-36AC316E8A38}" type="datetime1">
              <a:rPr lang="en-US" smtClean="0"/>
              <a:t>10/20/2016</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Lst>
  <p:timing>
    <p:tnLst>
      <p:par>
        <p:cTn id="1" dur="indefinite" restart="never" nodeType="tmRoot"/>
      </p:par>
    </p:tnLst>
  </p:timing>
  <p:hf hdr="0" ft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chart" Target="../charts/chart3.xml"/><Relationship Id="rId1" Type="http://schemas.openxmlformats.org/officeDocument/2006/relationships/slideLayout" Target="../slideLayouts/slideLayout7.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Inner support and mid-plane shim</a:t>
            </a:r>
            <a:endParaRPr lang="en-GB" dirty="0"/>
          </a:p>
        </p:txBody>
      </p:sp>
      <p:sp>
        <p:nvSpPr>
          <p:cNvPr id="3" name="Content Placeholder 2"/>
          <p:cNvSpPr>
            <a:spLocks noGrp="1"/>
          </p:cNvSpPr>
          <p:nvPr>
            <p:ph idx="1"/>
          </p:nvPr>
        </p:nvSpPr>
        <p:spPr>
          <a:xfrm>
            <a:off x="212161" y="1279092"/>
            <a:ext cx="8474639" cy="999249"/>
          </a:xfrm>
        </p:spPr>
        <p:txBody>
          <a:bodyPr>
            <a:normAutofit fontScale="77500" lnSpcReduction="20000"/>
          </a:bodyPr>
          <a:lstStyle/>
          <a:p>
            <a:pPr marL="36576" indent="0" algn="ctr">
              <a:buNone/>
            </a:pPr>
            <a:r>
              <a:rPr lang="en-GB" dirty="0" smtClean="0"/>
              <a:t>1 mm of mid-plane shim is equivalent to 2 mm of inner support wall thickness in terms of increase of conductor needs!</a:t>
            </a:r>
            <a:endParaRPr lang="en-GB" dirty="0"/>
          </a:p>
        </p:txBody>
      </p:sp>
      <p:sp>
        <p:nvSpPr>
          <p:cNvPr id="4" name="Date Placeholder 3"/>
          <p:cNvSpPr>
            <a:spLocks noGrp="1"/>
          </p:cNvSpPr>
          <p:nvPr>
            <p:ph type="dt" sz="half" idx="2"/>
          </p:nvPr>
        </p:nvSpPr>
        <p:spPr/>
        <p:txBody>
          <a:bodyPr/>
          <a:lstStyle/>
          <a:p>
            <a:fld id="{CE2313FC-9ACA-469F-80E7-B1D43B064D69}" type="datetime1">
              <a:rPr lang="en-US" smtClean="0"/>
              <a:t>10/20/2016</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a:t>
            </a:fld>
            <a:endParaRPr lang="en-US" dirty="0"/>
          </a:p>
        </p:txBody>
      </p:sp>
      <p:graphicFrame>
        <p:nvGraphicFramePr>
          <p:cNvPr id="6" name="Chart 5"/>
          <p:cNvGraphicFramePr>
            <a:graphicFrameLocks/>
          </p:cNvGraphicFramePr>
          <p:nvPr>
            <p:extLst/>
          </p:nvPr>
        </p:nvGraphicFramePr>
        <p:xfrm>
          <a:off x="0" y="2383498"/>
          <a:ext cx="4346369" cy="33230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a:graphicFrameLocks/>
          </p:cNvGraphicFramePr>
          <p:nvPr>
            <p:extLst/>
          </p:nvPr>
        </p:nvGraphicFramePr>
        <p:xfrm>
          <a:off x="4595751" y="2383499"/>
          <a:ext cx="4358244" cy="3545216"/>
        </p:xfrm>
        <a:graphic>
          <a:graphicData uri="http://schemas.openxmlformats.org/drawingml/2006/chart">
            <c:chart xmlns:c="http://schemas.openxmlformats.org/drawingml/2006/chart" xmlns:r="http://schemas.openxmlformats.org/officeDocument/2006/relationships" r:id="rId3"/>
          </a:graphicData>
        </a:graphic>
      </p:graphicFrame>
      <mc:AlternateContent xmlns:mc="http://schemas.openxmlformats.org/markup-compatibility/2006" xmlns:a14="http://schemas.microsoft.com/office/drawing/2010/main">
        <mc:Choice Requires="a14">
          <p:sp>
            <p:nvSpPr>
              <p:cNvPr id="8" name="TextBox 7"/>
              <p:cNvSpPr txBox="1"/>
              <p:nvPr/>
            </p:nvSpPr>
            <p:spPr>
              <a:xfrm>
                <a:off x="1563396" y="4322362"/>
                <a:ext cx="2520241" cy="66492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i="1" smtClean="0">
                              <a:solidFill>
                                <a:srgbClr val="FF0000"/>
                              </a:solidFill>
                              <a:latin typeface="Cambria Math" panose="02040503050406030204" pitchFamily="18" charset="0"/>
                              <a:cs typeface="Times New Roman" panose="02020603050405020304" pitchFamily="18" charset="0"/>
                            </a:rPr>
                          </m:ctrlPr>
                        </m:fPr>
                        <m:num>
                          <m:r>
                            <m:rPr>
                              <m:nor/>
                            </m:rPr>
                            <a:rPr lang="en-GB" dirty="0">
                              <a:solidFill>
                                <a:srgbClr val="FF0000"/>
                              </a:solidFill>
                              <a:latin typeface="Times New Roman" panose="02020603050405020304" pitchFamily="18" charset="0"/>
                              <a:cs typeface="Times New Roman" panose="02020603050405020304" pitchFamily="18" charset="0"/>
                            </a:rPr>
                            <m:t>∆</m:t>
                          </m:r>
                          <m:r>
                            <m:rPr>
                              <m:nor/>
                            </m:rPr>
                            <a:rPr lang="en-GB" dirty="0">
                              <a:solidFill>
                                <a:srgbClr val="FF0000"/>
                              </a:solidFill>
                              <a:latin typeface="Times New Roman" panose="02020603050405020304" pitchFamily="18" charset="0"/>
                              <a:cs typeface="Times New Roman" panose="02020603050405020304" pitchFamily="18" charset="0"/>
                            </a:rPr>
                            <m:t>conductor</m:t>
                          </m:r>
                        </m:num>
                        <m:den>
                          <m:r>
                            <m:rPr>
                              <m:nor/>
                            </m:rPr>
                            <a:rPr lang="en-GB" dirty="0">
                              <a:solidFill>
                                <a:srgbClr val="FF0000"/>
                              </a:solidFill>
                              <a:latin typeface="Times New Roman" panose="02020603050405020304" pitchFamily="18" charset="0"/>
                              <a:cs typeface="Times New Roman" panose="02020603050405020304" pitchFamily="18" charset="0"/>
                            </a:rPr>
                            <m:t>∆</m:t>
                          </m:r>
                          <m:r>
                            <m:rPr>
                              <m:nor/>
                            </m:rPr>
                            <a:rPr lang="en-GB" b="0" i="0" dirty="0" smtClean="0">
                              <a:solidFill>
                                <a:srgbClr val="FF0000"/>
                              </a:solidFill>
                              <a:latin typeface="Times New Roman" panose="02020603050405020304" pitchFamily="18" charset="0"/>
                              <a:cs typeface="Times New Roman" panose="02020603050405020304" pitchFamily="18" charset="0"/>
                            </a:rPr>
                            <m:t>inner</m:t>
                          </m:r>
                          <m:r>
                            <m:rPr>
                              <m:nor/>
                            </m:rPr>
                            <a:rPr lang="en-GB" b="0" i="0" dirty="0" smtClean="0">
                              <a:solidFill>
                                <a:srgbClr val="FF0000"/>
                              </a:solidFill>
                              <a:latin typeface="Times New Roman" panose="02020603050405020304" pitchFamily="18" charset="0"/>
                              <a:cs typeface="Times New Roman" panose="02020603050405020304" pitchFamily="18" charset="0"/>
                            </a:rPr>
                            <m:t> </m:t>
                          </m:r>
                          <m:r>
                            <m:rPr>
                              <m:nor/>
                            </m:rPr>
                            <a:rPr lang="en-GB" b="0" i="0" dirty="0" smtClean="0">
                              <a:solidFill>
                                <a:srgbClr val="FF0000"/>
                              </a:solidFill>
                              <a:latin typeface="Times New Roman" panose="02020603050405020304" pitchFamily="18" charset="0"/>
                              <a:cs typeface="Times New Roman" panose="02020603050405020304" pitchFamily="18" charset="0"/>
                            </a:rPr>
                            <m:t>support</m:t>
                          </m:r>
                        </m:den>
                      </m:f>
                      <m:r>
                        <a:rPr lang="en-GB"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m:t>
                      </m:r>
                      <m:r>
                        <a:rPr lang="en-GB"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1.5</m:t>
                      </m:r>
                      <m:f>
                        <m:fPr>
                          <m:ctrlPr>
                            <a:rPr lang="en-GB" i="1">
                              <a:solidFill>
                                <a:srgbClr val="FF0000"/>
                              </a:solidFill>
                              <a:latin typeface="Cambria Math" panose="02040503050406030204" pitchFamily="18" charset="0"/>
                              <a:cs typeface="Times New Roman" panose="02020603050405020304" pitchFamily="18" charset="0"/>
                            </a:rPr>
                          </m:ctrlPr>
                        </m:fPr>
                        <m:num>
                          <m:r>
                            <m:rPr>
                              <m:nor/>
                            </m:rPr>
                            <a:rPr lang="en-GB" b="0" i="0" dirty="0" smtClean="0">
                              <a:solidFill>
                                <a:srgbClr val="FF0000"/>
                              </a:solidFill>
                              <a:latin typeface="Times New Roman" panose="02020603050405020304" pitchFamily="18" charset="0"/>
                              <a:cs typeface="Times New Roman" panose="02020603050405020304" pitchFamily="18" charset="0"/>
                            </a:rPr>
                            <m:t>%</m:t>
                          </m:r>
                        </m:num>
                        <m:den>
                          <m:r>
                            <m:rPr>
                              <m:nor/>
                            </m:rPr>
                            <a:rPr lang="en-GB" b="0" i="0" dirty="0" smtClean="0">
                              <a:solidFill>
                                <a:srgbClr val="FF0000"/>
                              </a:solidFill>
                              <a:latin typeface="Times New Roman" panose="02020603050405020304" pitchFamily="18" charset="0"/>
                              <a:cs typeface="Times New Roman" panose="02020603050405020304" pitchFamily="18" charset="0"/>
                            </a:rPr>
                            <m:t>mm</m:t>
                          </m:r>
                        </m:den>
                      </m:f>
                    </m:oMath>
                  </m:oMathPara>
                </a14:m>
                <a:endParaRPr lang="en-GB" dirty="0">
                  <a:solidFill>
                    <a:srgbClr val="FF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563396" y="4322362"/>
                <a:ext cx="2520241" cy="664926"/>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6392075" y="4525926"/>
                <a:ext cx="2561920" cy="66492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i="1" smtClean="0">
                              <a:solidFill>
                                <a:srgbClr val="FF0000"/>
                              </a:solidFill>
                              <a:latin typeface="Cambria Math" panose="02040503050406030204" pitchFamily="18" charset="0"/>
                              <a:cs typeface="Times New Roman" panose="02020603050405020304" pitchFamily="18" charset="0"/>
                            </a:rPr>
                          </m:ctrlPr>
                        </m:fPr>
                        <m:num>
                          <m:r>
                            <m:rPr>
                              <m:nor/>
                            </m:rPr>
                            <a:rPr lang="en-GB" dirty="0">
                              <a:solidFill>
                                <a:srgbClr val="FF0000"/>
                              </a:solidFill>
                              <a:latin typeface="Times New Roman" panose="02020603050405020304" pitchFamily="18" charset="0"/>
                              <a:cs typeface="Times New Roman" panose="02020603050405020304" pitchFamily="18" charset="0"/>
                            </a:rPr>
                            <m:t>∆</m:t>
                          </m:r>
                          <m:r>
                            <m:rPr>
                              <m:nor/>
                            </m:rPr>
                            <a:rPr lang="en-GB" dirty="0">
                              <a:solidFill>
                                <a:srgbClr val="FF0000"/>
                              </a:solidFill>
                              <a:latin typeface="Times New Roman" panose="02020603050405020304" pitchFamily="18" charset="0"/>
                              <a:cs typeface="Times New Roman" panose="02020603050405020304" pitchFamily="18" charset="0"/>
                            </a:rPr>
                            <m:t>conductor</m:t>
                          </m:r>
                        </m:num>
                        <m:den>
                          <m:r>
                            <m:rPr>
                              <m:nor/>
                            </m:rPr>
                            <a:rPr lang="en-GB" dirty="0">
                              <a:solidFill>
                                <a:srgbClr val="FF0000"/>
                              </a:solidFill>
                              <a:latin typeface="Times New Roman" panose="02020603050405020304" pitchFamily="18" charset="0"/>
                              <a:cs typeface="Times New Roman" panose="02020603050405020304" pitchFamily="18" charset="0"/>
                            </a:rPr>
                            <m:t>∆</m:t>
                          </m:r>
                          <m:r>
                            <m:rPr>
                              <m:nor/>
                            </m:rPr>
                            <a:rPr lang="en-GB" b="0" i="0" dirty="0" smtClean="0">
                              <a:solidFill>
                                <a:srgbClr val="FF0000"/>
                              </a:solidFill>
                              <a:latin typeface="Times New Roman" panose="02020603050405020304" pitchFamily="18" charset="0"/>
                              <a:cs typeface="Times New Roman" panose="02020603050405020304" pitchFamily="18" charset="0"/>
                            </a:rPr>
                            <m:t>mid</m:t>
                          </m:r>
                          <m:r>
                            <m:rPr>
                              <m:nor/>
                            </m:rPr>
                            <a:rPr lang="en-GB" b="0" i="0" dirty="0" smtClean="0">
                              <a:solidFill>
                                <a:srgbClr val="FF0000"/>
                              </a:solidFill>
                              <a:latin typeface="Times New Roman" panose="02020603050405020304" pitchFamily="18" charset="0"/>
                              <a:cs typeface="Times New Roman" panose="02020603050405020304" pitchFamily="18" charset="0"/>
                            </a:rPr>
                            <m:t>−</m:t>
                          </m:r>
                          <m:r>
                            <m:rPr>
                              <m:nor/>
                            </m:rPr>
                            <a:rPr lang="en-GB" b="0" i="0" dirty="0" smtClean="0">
                              <a:solidFill>
                                <a:srgbClr val="FF0000"/>
                              </a:solidFill>
                              <a:latin typeface="Times New Roman" panose="02020603050405020304" pitchFamily="18" charset="0"/>
                              <a:cs typeface="Times New Roman" panose="02020603050405020304" pitchFamily="18" charset="0"/>
                            </a:rPr>
                            <m:t>plane</m:t>
                          </m:r>
                          <m:r>
                            <m:rPr>
                              <m:nor/>
                            </m:rPr>
                            <a:rPr lang="en-GB" b="0" i="0" dirty="0" smtClean="0">
                              <a:solidFill>
                                <a:srgbClr val="FF0000"/>
                              </a:solidFill>
                              <a:latin typeface="Times New Roman" panose="02020603050405020304" pitchFamily="18" charset="0"/>
                              <a:cs typeface="Times New Roman" panose="02020603050405020304" pitchFamily="18" charset="0"/>
                            </a:rPr>
                            <m:t> </m:t>
                          </m:r>
                          <m:r>
                            <m:rPr>
                              <m:nor/>
                            </m:rPr>
                            <a:rPr lang="en-GB" b="0" i="0" dirty="0" smtClean="0">
                              <a:solidFill>
                                <a:srgbClr val="FF0000"/>
                              </a:solidFill>
                              <a:latin typeface="Times New Roman" panose="02020603050405020304" pitchFamily="18" charset="0"/>
                              <a:cs typeface="Times New Roman" panose="02020603050405020304" pitchFamily="18" charset="0"/>
                            </a:rPr>
                            <m:t>shim</m:t>
                          </m:r>
                        </m:den>
                      </m:f>
                      <m:r>
                        <a:rPr lang="en-GB"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m:t>
                      </m:r>
                      <m:r>
                        <a:rPr lang="en-GB" b="0"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3</m:t>
                      </m:r>
                      <m:f>
                        <m:fPr>
                          <m:ctrlPr>
                            <a:rPr lang="en-GB" i="1">
                              <a:solidFill>
                                <a:srgbClr val="FF0000"/>
                              </a:solidFill>
                              <a:latin typeface="Cambria Math" panose="02040503050406030204" pitchFamily="18" charset="0"/>
                              <a:cs typeface="Times New Roman" panose="02020603050405020304" pitchFamily="18" charset="0"/>
                            </a:rPr>
                          </m:ctrlPr>
                        </m:fPr>
                        <m:num>
                          <m:r>
                            <m:rPr>
                              <m:nor/>
                            </m:rPr>
                            <a:rPr lang="en-GB" b="0" i="0" dirty="0" smtClean="0">
                              <a:solidFill>
                                <a:srgbClr val="FF0000"/>
                              </a:solidFill>
                              <a:latin typeface="Times New Roman" panose="02020603050405020304" pitchFamily="18" charset="0"/>
                              <a:cs typeface="Times New Roman" panose="02020603050405020304" pitchFamily="18" charset="0"/>
                            </a:rPr>
                            <m:t>%</m:t>
                          </m:r>
                        </m:num>
                        <m:den>
                          <m:r>
                            <m:rPr>
                              <m:nor/>
                            </m:rPr>
                            <a:rPr lang="en-GB" b="0" i="0" dirty="0" smtClean="0">
                              <a:solidFill>
                                <a:srgbClr val="FF0000"/>
                              </a:solidFill>
                              <a:latin typeface="Times New Roman" panose="02020603050405020304" pitchFamily="18" charset="0"/>
                              <a:cs typeface="Times New Roman" panose="02020603050405020304" pitchFamily="18" charset="0"/>
                            </a:rPr>
                            <m:t>mm</m:t>
                          </m:r>
                        </m:den>
                      </m:f>
                    </m:oMath>
                  </m:oMathPara>
                </a14:m>
                <a:endParaRPr lang="en-GB" dirty="0">
                  <a:solidFill>
                    <a:srgbClr val="FF0000"/>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6392075" y="4525926"/>
                <a:ext cx="2561920" cy="664926"/>
              </a:xfrm>
              <a:prstGeom prst="rect">
                <a:avLst/>
              </a:prstGeom>
              <a:blipFill>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330799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t>Cheaper ways to fix b</a:t>
            </a:r>
            <a:r>
              <a:rPr lang="en-GB" sz="3600" baseline="-25000" dirty="0" smtClean="0"/>
              <a:t>3</a:t>
            </a:r>
            <a:r>
              <a:rPr lang="en-GB" sz="3600" dirty="0"/>
              <a:t> </a:t>
            </a:r>
            <a:r>
              <a:rPr lang="en-GB" sz="3600" dirty="0" smtClean="0"/>
              <a:t>in ECC_V15ar</a:t>
            </a:r>
            <a:endParaRPr lang="en-GB" sz="3600" baseline="-25000" dirty="0"/>
          </a:p>
        </p:txBody>
      </p:sp>
      <p:sp>
        <p:nvSpPr>
          <p:cNvPr id="3" name="Content Placeholder 2"/>
          <p:cNvSpPr>
            <a:spLocks noGrp="1"/>
          </p:cNvSpPr>
          <p:nvPr>
            <p:ph idx="1"/>
          </p:nvPr>
        </p:nvSpPr>
        <p:spPr/>
        <p:txBody>
          <a:bodyPr>
            <a:normAutofit fontScale="70000" lnSpcReduction="20000"/>
          </a:bodyPr>
          <a:lstStyle/>
          <a:p>
            <a:r>
              <a:rPr lang="en-GB" dirty="0" smtClean="0"/>
              <a:t>ECC_V15ar: We can get rid of 4 low field turns (2.2% of conductor area), decreasing the mid-plane from 1.45 mm to 0.45 mm. You end up with 15 units of b3. With some modification on the iron, you can introduce about 10 units of geometric b3 (I didn’t do it completely, but playing a bit here and there I have the feeling you have enough space for optimization). </a:t>
            </a:r>
          </a:p>
          <a:p>
            <a:r>
              <a:rPr lang="en-GB" dirty="0" smtClean="0"/>
              <a:t>By making the “window” steeper, you can also reduce the change on b3 for injection to nominal due to saturation (I went down to 2-3 units from injection to nominal instead of 9 units, but I am sure you can go even lower)</a:t>
            </a:r>
          </a:p>
          <a:p>
            <a:r>
              <a:rPr lang="en-GB" dirty="0" smtClean="0"/>
              <a:t>Ending up in a region with b3 at nominal is about 5 units might be even better than ending up at 0, as the persistent currents will probably give in the order of 10 units at injection, so it is better to have something balanced from injection to nominal. This is just to say that you don’t need to be too obsessed for the moment on getting b3 exactly to 0</a:t>
            </a:r>
            <a:endParaRPr lang="en-GB" dirty="0"/>
          </a:p>
        </p:txBody>
      </p:sp>
      <p:sp>
        <p:nvSpPr>
          <p:cNvPr id="4" name="Date Placeholder 3"/>
          <p:cNvSpPr>
            <a:spLocks noGrp="1"/>
          </p:cNvSpPr>
          <p:nvPr>
            <p:ph type="dt" sz="half" idx="2"/>
          </p:nvPr>
        </p:nvSpPr>
        <p:spPr/>
        <p:txBody>
          <a:bodyPr/>
          <a:lstStyle/>
          <a:p>
            <a:fld id="{CE2313FC-9ACA-469F-80E7-B1D43B064D69}" type="datetime1">
              <a:rPr lang="en-US" smtClean="0"/>
              <a:t>10/24/2016</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3031567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Block data modified</a:t>
            </a:r>
            <a:endParaRPr lang="en-GB" dirty="0"/>
          </a:p>
        </p:txBody>
      </p:sp>
      <p:sp>
        <p:nvSpPr>
          <p:cNvPr id="3" name="Content Placeholder 2"/>
          <p:cNvSpPr>
            <a:spLocks noGrp="1"/>
          </p:cNvSpPr>
          <p:nvPr>
            <p:ph idx="1"/>
          </p:nvPr>
        </p:nvSpPr>
        <p:spPr/>
        <p:txBody>
          <a:bodyPr>
            <a:normAutofit fontScale="47500" lnSpcReduction="20000"/>
          </a:bodyPr>
          <a:lstStyle/>
          <a:p>
            <a:pPr marL="36576" indent="0">
              <a:buNone/>
            </a:pPr>
            <a:r>
              <a:rPr lang="en-GB" dirty="0"/>
              <a:t>BLOCK 16</a:t>
            </a:r>
          </a:p>
          <a:p>
            <a:pPr marL="36576" indent="0">
              <a:buNone/>
            </a:pPr>
            <a:r>
              <a:rPr lang="en-GB" dirty="0" smtClean="0"/>
              <a:t>    1     </a:t>
            </a:r>
            <a:r>
              <a:rPr lang="en-GB" dirty="0"/>
              <a:t>2     3           31           15          -90        11050    ECC89HF   2  12     0            0 </a:t>
            </a:r>
          </a:p>
          <a:p>
            <a:pPr marL="36576" indent="0">
              <a:buNone/>
            </a:pPr>
            <a:r>
              <a:rPr lang="en-GB" dirty="0" smtClean="0"/>
              <a:t>    </a:t>
            </a:r>
            <a:r>
              <a:rPr lang="en-GB" dirty="0"/>
              <a:t>2     2    21         38.2           15          -90        11050    ECC90HF   2  20     0            0 </a:t>
            </a:r>
          </a:p>
          <a:p>
            <a:pPr marL="36576" indent="0">
              <a:buNone/>
            </a:pPr>
            <a:r>
              <a:rPr lang="en-GB" dirty="0"/>
              <a:t>    3     2     3           31        30.05          -90        11050    ECC89HF   2  12     0            0 </a:t>
            </a:r>
          </a:p>
          <a:p>
            <a:pPr marL="36576" indent="0">
              <a:buNone/>
            </a:pPr>
            <a:r>
              <a:rPr lang="en-GB" dirty="0"/>
              <a:t>    4     2    21         38.2        30.05          -90        11050    ECC90HF   2  20     0            0 </a:t>
            </a:r>
          </a:p>
          <a:p>
            <a:pPr marL="36576" indent="0">
              <a:buNone/>
            </a:pPr>
            <a:r>
              <a:rPr lang="en-GB" dirty="0"/>
              <a:t>    5     2     9        15.95         45.1          -90        11050    ECC89HF   2  12     0            0 </a:t>
            </a:r>
          </a:p>
          <a:p>
            <a:pPr marL="36576" indent="0">
              <a:buNone/>
            </a:pPr>
            <a:r>
              <a:rPr lang="en-GB" dirty="0"/>
              <a:t>    6     2    22        36.65         45.1          -90        11050    ECC90HF   2  20     0            0 </a:t>
            </a:r>
          </a:p>
          <a:p>
            <a:pPr marL="36576" indent="0">
              <a:buNone/>
            </a:pPr>
            <a:r>
              <a:rPr lang="en-GB" dirty="0"/>
              <a:t>    7     2     9        15.95        60.15          -90        11050    ECC89HF   2  12     0            0 </a:t>
            </a:r>
          </a:p>
          <a:p>
            <a:pPr marL="36576" indent="0">
              <a:buNone/>
            </a:pPr>
            <a:r>
              <a:rPr lang="en-GB" dirty="0"/>
              <a:t>    8     2    22        36.65        60.15          -90        11050    ECC90HF   2  20     0            0 </a:t>
            </a:r>
          </a:p>
          <a:p>
            <a:pPr marL="36576" indent="0">
              <a:buNone/>
            </a:pPr>
            <a:r>
              <a:rPr lang="en-GB" dirty="0"/>
              <a:t>    9     2     3           31           15          -90        11050    ECC89HF   2  12     1          180 </a:t>
            </a:r>
          </a:p>
          <a:p>
            <a:pPr marL="36576" indent="0">
              <a:buNone/>
            </a:pPr>
            <a:r>
              <a:rPr lang="en-GB" dirty="0"/>
              <a:t>   10     2    21         38.2           15          -90        11050    ECC90HF   2  20     1          180 </a:t>
            </a:r>
          </a:p>
          <a:p>
            <a:pPr marL="36576" indent="0">
              <a:buNone/>
            </a:pPr>
            <a:r>
              <a:rPr lang="en-GB" dirty="0"/>
              <a:t>   11     2     3           31        30.05          -90        11050    ECC89HF   2  12     1          180 </a:t>
            </a:r>
          </a:p>
          <a:p>
            <a:pPr marL="36576" indent="0">
              <a:buNone/>
            </a:pPr>
            <a:r>
              <a:rPr lang="en-GB" dirty="0"/>
              <a:t>   12     2    21         38.2        30.05          -90        11050    ECC90HF   2  20     1          180 </a:t>
            </a:r>
          </a:p>
          <a:p>
            <a:pPr marL="36576" indent="0">
              <a:buNone/>
            </a:pPr>
            <a:r>
              <a:rPr lang="en-GB" dirty="0"/>
              <a:t>   13     2     9        15.95         45.1          -90        11050    ECC89HF   2  12     1          180 </a:t>
            </a:r>
          </a:p>
          <a:p>
            <a:pPr marL="36576" indent="0">
              <a:buNone/>
            </a:pPr>
            <a:r>
              <a:rPr lang="en-GB" dirty="0"/>
              <a:t>   14     2    22        36.65         45.1          -90        11050    ECC90HF   2  20     1          180 </a:t>
            </a:r>
          </a:p>
          <a:p>
            <a:pPr marL="36576" indent="0">
              <a:buNone/>
            </a:pPr>
            <a:r>
              <a:rPr lang="en-GB" dirty="0"/>
              <a:t>   15     2     9        15.95        60.15          -90        11050    ECC89HF   2  12     1          180 </a:t>
            </a:r>
          </a:p>
          <a:p>
            <a:pPr marL="36576" indent="0">
              <a:buNone/>
            </a:pPr>
            <a:r>
              <a:rPr lang="en-GB" dirty="0"/>
              <a:t>   16     2    22        36.65        60.15          -90        11050    ECC90HF   2  20     1          180 </a:t>
            </a:r>
          </a:p>
          <a:p>
            <a:pPr marL="36576" indent="0">
              <a:buNone/>
            </a:pPr>
            <a:r>
              <a:rPr lang="en-GB" dirty="0"/>
              <a:t>   no  type   </a:t>
            </a:r>
            <a:r>
              <a:rPr lang="en-GB" dirty="0" err="1"/>
              <a:t>nco</a:t>
            </a:r>
            <a:r>
              <a:rPr lang="en-GB" dirty="0"/>
              <a:t>       radius          phi        alpha      current   </a:t>
            </a:r>
            <a:r>
              <a:rPr lang="en-GB" dirty="0" err="1"/>
              <a:t>condname</a:t>
            </a:r>
            <a:r>
              <a:rPr lang="en-GB" dirty="0"/>
              <a:t>  n1  n2  </a:t>
            </a:r>
            <a:r>
              <a:rPr lang="en-GB" dirty="0" err="1"/>
              <a:t>imag</a:t>
            </a:r>
            <a:r>
              <a:rPr lang="en-GB" dirty="0"/>
              <a:t>         turn </a:t>
            </a:r>
          </a:p>
        </p:txBody>
      </p:sp>
      <p:sp>
        <p:nvSpPr>
          <p:cNvPr id="4" name="Date Placeholder 3"/>
          <p:cNvSpPr>
            <a:spLocks noGrp="1"/>
          </p:cNvSpPr>
          <p:nvPr>
            <p:ph type="dt" sz="half" idx="2"/>
          </p:nvPr>
        </p:nvSpPr>
        <p:spPr/>
        <p:txBody>
          <a:bodyPr/>
          <a:lstStyle/>
          <a:p>
            <a:fld id="{CE2313FC-9ACA-469F-80E7-B1D43B064D69}" type="datetime1">
              <a:rPr lang="en-US" smtClean="0"/>
              <a:t>10/24/2016</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2724043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idx="1"/>
          </p:nvPr>
        </p:nvSpPr>
        <p:spPr/>
        <p:txBody>
          <a:bodyPr/>
          <a:lstStyle/>
          <a:p>
            <a:r>
              <a:rPr lang="en-GB" dirty="0" smtClean="0"/>
              <a:t>6 mm</a:t>
            </a:r>
            <a:endParaRPr lang="en-GB" dirty="0"/>
          </a:p>
        </p:txBody>
      </p:sp>
      <p:sp>
        <p:nvSpPr>
          <p:cNvPr id="4" name="Text Placeholder 3"/>
          <p:cNvSpPr>
            <a:spLocks noGrp="1"/>
          </p:cNvSpPr>
          <p:nvPr>
            <p:ph type="body" sz="half" idx="3"/>
          </p:nvPr>
        </p:nvSpPr>
        <p:spPr/>
        <p:txBody>
          <a:bodyPr/>
          <a:lstStyle/>
          <a:p>
            <a:r>
              <a:rPr lang="en-GB" dirty="0" smtClean="0"/>
              <a:t>2 mm</a:t>
            </a:r>
            <a:endParaRPr lang="en-GB" dirty="0"/>
          </a:p>
        </p:txBody>
      </p:sp>
      <p:pic>
        <p:nvPicPr>
          <p:cNvPr id="10" name="Content Placeholder 9"/>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57200" y="1593797"/>
            <a:ext cx="4040188" cy="3038581"/>
          </a:xfrm>
        </p:spPr>
      </p:pic>
      <p:pic>
        <p:nvPicPr>
          <p:cNvPr id="9" name="Content Placeholder 8"/>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645025" y="1593200"/>
            <a:ext cx="4041775" cy="3039775"/>
          </a:xfrm>
        </p:spPr>
      </p:pic>
      <p:sp>
        <p:nvSpPr>
          <p:cNvPr id="7" name="Date Placeholder 6"/>
          <p:cNvSpPr>
            <a:spLocks noGrp="1"/>
          </p:cNvSpPr>
          <p:nvPr>
            <p:ph type="dt" sz="half" idx="10"/>
          </p:nvPr>
        </p:nvSpPr>
        <p:spPr/>
        <p:txBody>
          <a:bodyPr/>
          <a:lstStyle/>
          <a:p>
            <a:fld id="{66D93384-DBCB-4A00-890B-626967EB040F}" type="datetime1">
              <a:rPr lang="en-US" smtClean="0"/>
              <a:t>10/24/2016</a:t>
            </a:fld>
            <a:endParaRPr lang="en-US" dirty="0"/>
          </a:p>
        </p:txBody>
      </p:sp>
      <p:sp>
        <p:nvSpPr>
          <p:cNvPr id="8" name="Slide Number Placeholder 7"/>
          <p:cNvSpPr>
            <a:spLocks noGrp="1"/>
          </p:cNvSpPr>
          <p:nvPr>
            <p:ph type="sldNum" sz="quarter" idx="12"/>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32497377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idx="1"/>
          </p:nvPr>
        </p:nvSpPr>
        <p:spPr/>
        <p:txBody>
          <a:bodyPr/>
          <a:lstStyle/>
          <a:p>
            <a:r>
              <a:rPr lang="en-GB" dirty="0" smtClean="0"/>
              <a:t>6 mm</a:t>
            </a:r>
            <a:endParaRPr lang="en-GB" dirty="0"/>
          </a:p>
        </p:txBody>
      </p:sp>
      <p:sp>
        <p:nvSpPr>
          <p:cNvPr id="4" name="Text Placeholder 3"/>
          <p:cNvSpPr>
            <a:spLocks noGrp="1"/>
          </p:cNvSpPr>
          <p:nvPr>
            <p:ph type="body" sz="half" idx="3"/>
          </p:nvPr>
        </p:nvSpPr>
        <p:spPr/>
        <p:txBody>
          <a:bodyPr/>
          <a:lstStyle/>
          <a:p>
            <a:r>
              <a:rPr lang="en-GB" dirty="0" smtClean="0"/>
              <a:t>2 mm</a:t>
            </a:r>
            <a:endParaRPr lang="en-GB" dirty="0"/>
          </a:p>
        </p:txBody>
      </p:sp>
      <p:sp>
        <p:nvSpPr>
          <p:cNvPr id="7" name="Date Placeholder 6"/>
          <p:cNvSpPr>
            <a:spLocks noGrp="1"/>
          </p:cNvSpPr>
          <p:nvPr>
            <p:ph type="dt" sz="half" idx="10"/>
          </p:nvPr>
        </p:nvSpPr>
        <p:spPr/>
        <p:txBody>
          <a:bodyPr/>
          <a:lstStyle/>
          <a:p>
            <a:fld id="{66D93384-DBCB-4A00-890B-626967EB040F}" type="datetime1">
              <a:rPr lang="en-US" smtClean="0"/>
              <a:t>10/24/2016</a:t>
            </a:fld>
            <a:endParaRPr lang="en-US" dirty="0"/>
          </a:p>
        </p:txBody>
      </p:sp>
      <p:sp>
        <p:nvSpPr>
          <p:cNvPr id="8" name="Slide Number Placeholder 7"/>
          <p:cNvSpPr>
            <a:spLocks noGrp="1"/>
          </p:cNvSpPr>
          <p:nvPr>
            <p:ph type="sldNum" sz="quarter" idx="12"/>
          </p:nvPr>
        </p:nvSpPr>
        <p:spPr/>
        <p:txBody>
          <a:bodyPr/>
          <a:lstStyle/>
          <a:p>
            <a:fld id="{17918391-D411-FE40-AAD7-861AE5233E0E}" type="slidenum">
              <a:rPr lang="en-US" smtClean="0"/>
              <a:pPr/>
              <a:t>5</a:t>
            </a:fld>
            <a:endParaRPr lang="en-US" dirty="0"/>
          </a:p>
        </p:txBody>
      </p:sp>
      <p:pic>
        <p:nvPicPr>
          <p:cNvPr id="16" name="Content Placeholder 15"/>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57200" y="1593797"/>
            <a:ext cx="4040188" cy="3038581"/>
          </a:xfrm>
        </p:spPr>
      </p:pic>
      <p:pic>
        <p:nvPicPr>
          <p:cNvPr id="15" name="Content Placeholder 14"/>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645025" y="1593200"/>
            <a:ext cx="4041775" cy="3039775"/>
          </a:xfrm>
        </p:spPr>
      </p:pic>
    </p:spTree>
    <p:extLst>
      <p:ext uri="{BB962C8B-B14F-4D97-AF65-F5344CB8AC3E}">
        <p14:creationId xmlns:p14="http://schemas.microsoft.com/office/powerpoint/2010/main" val="10771295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idx="1"/>
          </p:nvPr>
        </p:nvSpPr>
        <p:spPr/>
        <p:txBody>
          <a:bodyPr/>
          <a:lstStyle/>
          <a:p>
            <a:r>
              <a:rPr lang="en-GB" dirty="0" smtClean="0"/>
              <a:t>6 mm</a:t>
            </a:r>
            <a:endParaRPr lang="en-GB" dirty="0"/>
          </a:p>
        </p:txBody>
      </p:sp>
      <p:sp>
        <p:nvSpPr>
          <p:cNvPr id="4" name="Text Placeholder 3"/>
          <p:cNvSpPr>
            <a:spLocks noGrp="1"/>
          </p:cNvSpPr>
          <p:nvPr>
            <p:ph type="body" sz="half" idx="3"/>
          </p:nvPr>
        </p:nvSpPr>
        <p:spPr/>
        <p:txBody>
          <a:bodyPr/>
          <a:lstStyle/>
          <a:p>
            <a:r>
              <a:rPr lang="en-GB" dirty="0" smtClean="0"/>
              <a:t>2 mm</a:t>
            </a:r>
            <a:endParaRPr lang="en-GB" dirty="0"/>
          </a:p>
        </p:txBody>
      </p:sp>
      <p:pic>
        <p:nvPicPr>
          <p:cNvPr id="10" name="Content Placeholder 9"/>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57200" y="1593797"/>
            <a:ext cx="4040188" cy="3038581"/>
          </a:xfrm>
        </p:spPr>
      </p:pic>
      <p:pic>
        <p:nvPicPr>
          <p:cNvPr id="9" name="Content Placeholder 8"/>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645025" y="1593200"/>
            <a:ext cx="4041775" cy="3039775"/>
          </a:xfrm>
        </p:spPr>
      </p:pic>
      <p:sp>
        <p:nvSpPr>
          <p:cNvPr id="7" name="Date Placeholder 6"/>
          <p:cNvSpPr>
            <a:spLocks noGrp="1"/>
          </p:cNvSpPr>
          <p:nvPr>
            <p:ph type="dt" sz="half" idx="10"/>
          </p:nvPr>
        </p:nvSpPr>
        <p:spPr/>
        <p:txBody>
          <a:bodyPr/>
          <a:lstStyle/>
          <a:p>
            <a:fld id="{66D93384-DBCB-4A00-890B-626967EB040F}" type="datetime1">
              <a:rPr lang="en-US" smtClean="0"/>
              <a:t>10/24/2016</a:t>
            </a:fld>
            <a:endParaRPr lang="en-US" dirty="0"/>
          </a:p>
        </p:txBody>
      </p:sp>
      <p:sp>
        <p:nvSpPr>
          <p:cNvPr id="8" name="Slide Number Placeholder 7"/>
          <p:cNvSpPr>
            <a:spLocks noGrp="1"/>
          </p:cNvSpPr>
          <p:nvPr>
            <p:ph type="sldNum" sz="quarter" idx="12"/>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1641864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If going to 2 mm thick wall…</a:t>
            </a:r>
            <a:endParaRPr lang="en-GB"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67556" y="1325563"/>
            <a:ext cx="6205713" cy="4667250"/>
          </a:xfrm>
        </p:spPr>
      </p:pic>
      <p:sp>
        <p:nvSpPr>
          <p:cNvPr id="4" name="Date Placeholder 3"/>
          <p:cNvSpPr>
            <a:spLocks noGrp="1"/>
          </p:cNvSpPr>
          <p:nvPr>
            <p:ph type="dt" sz="half" idx="2"/>
          </p:nvPr>
        </p:nvSpPr>
        <p:spPr/>
        <p:txBody>
          <a:bodyPr/>
          <a:lstStyle/>
          <a:p>
            <a:fld id="{CE2313FC-9ACA-469F-80E7-B1D43B064D69}" type="datetime1">
              <a:rPr lang="en-US" smtClean="0"/>
              <a:t>10/24/2016</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7</a:t>
            </a:fld>
            <a:endParaRPr lang="en-US" dirty="0"/>
          </a:p>
        </p:txBody>
      </p:sp>
      <p:cxnSp>
        <p:nvCxnSpPr>
          <p:cNvPr id="8" name="Straight Arrow Connector 7"/>
          <p:cNvCxnSpPr/>
          <p:nvPr/>
        </p:nvCxnSpPr>
        <p:spPr>
          <a:xfrm>
            <a:off x="952500" y="5362575"/>
            <a:ext cx="942975" cy="34710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94654" y="4749282"/>
            <a:ext cx="1329333" cy="923330"/>
          </a:xfrm>
          <a:prstGeom prst="rect">
            <a:avLst/>
          </a:prstGeom>
          <a:noFill/>
        </p:spPr>
        <p:txBody>
          <a:bodyPr wrap="square" rtlCol="0">
            <a:spAutoFit/>
          </a:bodyPr>
          <a:lstStyle/>
          <a:p>
            <a:r>
              <a:rPr lang="en-GB" dirty="0" smtClean="0">
                <a:solidFill>
                  <a:srgbClr val="FF0000"/>
                </a:solidFill>
              </a:rPr>
              <a:t>Important to make it rigid</a:t>
            </a:r>
            <a:endParaRPr lang="en-GB" dirty="0">
              <a:solidFill>
                <a:srgbClr val="FF0000"/>
              </a:solidFill>
            </a:endParaRPr>
          </a:p>
        </p:txBody>
      </p:sp>
      <p:sp>
        <p:nvSpPr>
          <p:cNvPr id="11" name="TextBox 10"/>
          <p:cNvSpPr txBox="1"/>
          <p:nvPr/>
        </p:nvSpPr>
        <p:spPr>
          <a:xfrm>
            <a:off x="6387505" y="2735931"/>
            <a:ext cx="2756495" cy="923330"/>
          </a:xfrm>
          <a:prstGeom prst="rect">
            <a:avLst/>
          </a:prstGeom>
          <a:noFill/>
        </p:spPr>
        <p:txBody>
          <a:bodyPr wrap="square" rtlCol="0">
            <a:spAutoFit/>
          </a:bodyPr>
          <a:lstStyle/>
          <a:p>
            <a:r>
              <a:rPr lang="en-GB" dirty="0" smtClean="0">
                <a:solidFill>
                  <a:srgbClr val="FF0000"/>
                </a:solidFill>
              </a:rPr>
              <a:t>Dis you try to model “defects at the level of the pole”?</a:t>
            </a:r>
            <a:endParaRPr lang="en-GB" dirty="0">
              <a:solidFill>
                <a:srgbClr val="FF0000"/>
              </a:solidFill>
            </a:endParaRPr>
          </a:p>
        </p:txBody>
      </p:sp>
    </p:spTree>
    <p:extLst>
      <p:ext uri="{BB962C8B-B14F-4D97-AF65-F5344CB8AC3E}">
        <p14:creationId xmlns:p14="http://schemas.microsoft.com/office/powerpoint/2010/main" val="2983055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68276856"/>
              </p:ext>
            </p:extLst>
          </p:nvPr>
        </p:nvGraphicFramePr>
        <p:xfrm>
          <a:off x="457201" y="3323140"/>
          <a:ext cx="8226423" cy="1219200"/>
        </p:xfrm>
        <a:graphic>
          <a:graphicData uri="http://schemas.openxmlformats.org/drawingml/2006/table">
            <a:tbl>
              <a:tblPr>
                <a:tableStyleId>{5C22544A-7EE6-4342-B048-85BDC9FD1C3A}</a:tableStyleId>
              </a:tblPr>
              <a:tblGrid>
                <a:gridCol w="894663">
                  <a:extLst>
                    <a:ext uri="{9D8B030D-6E8A-4147-A177-3AD203B41FA5}">
                      <a16:colId xmlns:a16="http://schemas.microsoft.com/office/drawing/2014/main" val="1192185236"/>
                    </a:ext>
                  </a:extLst>
                </a:gridCol>
                <a:gridCol w="1046756">
                  <a:extLst>
                    <a:ext uri="{9D8B030D-6E8A-4147-A177-3AD203B41FA5}">
                      <a16:colId xmlns:a16="http://schemas.microsoft.com/office/drawing/2014/main" val="3909760910"/>
                    </a:ext>
                  </a:extLst>
                </a:gridCol>
                <a:gridCol w="556927">
                  <a:extLst>
                    <a:ext uri="{9D8B030D-6E8A-4147-A177-3AD203B41FA5}">
                      <a16:colId xmlns:a16="http://schemas.microsoft.com/office/drawing/2014/main" val="1390953158"/>
                    </a:ext>
                  </a:extLst>
                </a:gridCol>
                <a:gridCol w="556927">
                  <a:extLst>
                    <a:ext uri="{9D8B030D-6E8A-4147-A177-3AD203B41FA5}">
                      <a16:colId xmlns:a16="http://schemas.microsoft.com/office/drawing/2014/main" val="3575165157"/>
                    </a:ext>
                  </a:extLst>
                </a:gridCol>
                <a:gridCol w="556927">
                  <a:extLst>
                    <a:ext uri="{9D8B030D-6E8A-4147-A177-3AD203B41FA5}">
                      <a16:colId xmlns:a16="http://schemas.microsoft.com/office/drawing/2014/main" val="3736450152"/>
                    </a:ext>
                  </a:extLst>
                </a:gridCol>
                <a:gridCol w="556927">
                  <a:extLst>
                    <a:ext uri="{9D8B030D-6E8A-4147-A177-3AD203B41FA5}">
                      <a16:colId xmlns:a16="http://schemas.microsoft.com/office/drawing/2014/main" val="649375604"/>
                    </a:ext>
                  </a:extLst>
                </a:gridCol>
                <a:gridCol w="556927">
                  <a:extLst>
                    <a:ext uri="{9D8B030D-6E8A-4147-A177-3AD203B41FA5}">
                      <a16:colId xmlns:a16="http://schemas.microsoft.com/office/drawing/2014/main" val="3226837874"/>
                    </a:ext>
                  </a:extLst>
                </a:gridCol>
                <a:gridCol w="556927">
                  <a:extLst>
                    <a:ext uri="{9D8B030D-6E8A-4147-A177-3AD203B41FA5}">
                      <a16:colId xmlns:a16="http://schemas.microsoft.com/office/drawing/2014/main" val="2849063221"/>
                    </a:ext>
                  </a:extLst>
                </a:gridCol>
                <a:gridCol w="787304">
                  <a:extLst>
                    <a:ext uri="{9D8B030D-6E8A-4147-A177-3AD203B41FA5}">
                      <a16:colId xmlns:a16="http://schemas.microsoft.com/office/drawing/2014/main" val="660486739"/>
                    </a:ext>
                  </a:extLst>
                </a:gridCol>
                <a:gridCol w="2156138">
                  <a:extLst>
                    <a:ext uri="{9D8B030D-6E8A-4147-A177-3AD203B41FA5}">
                      <a16:colId xmlns:a16="http://schemas.microsoft.com/office/drawing/2014/main" val="470137694"/>
                    </a:ext>
                  </a:extLst>
                </a:gridCol>
              </a:tblGrid>
              <a:tr h="134419">
                <a:tc>
                  <a:txBody>
                    <a:bodyPr/>
                    <a:lstStyle/>
                    <a:p>
                      <a:pPr algn="l" fontAlgn="b"/>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Pole tip thickness [mm]</a:t>
                      </a:r>
                      <a:endParaRPr lang="en-GB" sz="800" b="0" i="0" u="none" strike="noStrike">
                        <a:solidFill>
                          <a:srgbClr val="000000"/>
                        </a:solidFill>
                        <a:effectLst/>
                        <a:latin typeface="Calibri" panose="020F0502020204030204" pitchFamily="34" charset="0"/>
                      </a:endParaRPr>
                    </a:p>
                  </a:txBody>
                  <a:tcPr marL="0" marR="0" marT="0" marB="0" anchor="b"/>
                </a:tc>
                <a:tc gridSpan="2">
                  <a:txBody>
                    <a:bodyPr/>
                    <a:lstStyle/>
                    <a:p>
                      <a:pPr algn="ctr" fontAlgn="b"/>
                      <a:r>
                        <a:rPr lang="en-GB" sz="800" u="none" strike="noStrike">
                          <a:effectLst/>
                        </a:rPr>
                        <a:t>displacement [µm]</a:t>
                      </a:r>
                      <a:endParaRPr lang="en-GB" sz="800" b="0" i="0" u="none" strike="noStrike">
                        <a:solidFill>
                          <a:srgbClr val="000000"/>
                        </a:solidFill>
                        <a:effectLst/>
                        <a:latin typeface="Calibri" panose="020F0502020204030204" pitchFamily="34" charset="0"/>
                      </a:endParaRPr>
                    </a:p>
                  </a:txBody>
                  <a:tcPr marL="0" marR="0" marT="0" marB="0" anchor="b"/>
                </a:tc>
                <a:tc hMerge="1">
                  <a:txBody>
                    <a:bodyPr/>
                    <a:lstStyle/>
                    <a:p>
                      <a:endParaRPr lang="en-GB"/>
                    </a:p>
                  </a:txBody>
                  <a:tcPr/>
                </a:tc>
                <a:tc>
                  <a:txBody>
                    <a:bodyPr/>
                    <a:lstStyle/>
                    <a:p>
                      <a:pPr algn="l" fontAlgn="b"/>
                      <a:r>
                        <a:rPr lang="el-GR" sz="800" u="none" strike="noStrike">
                          <a:effectLst/>
                        </a:rPr>
                        <a:t>Δ</a:t>
                      </a:r>
                      <a:r>
                        <a:rPr lang="en-GB" sz="800" u="none" strike="noStrike">
                          <a:effectLst/>
                        </a:rPr>
                        <a:t>disp [µm]</a:t>
                      </a:r>
                      <a:endParaRPr lang="en-GB" sz="800" b="0" i="0" u="none" strike="noStrike">
                        <a:solidFill>
                          <a:srgbClr val="000000"/>
                        </a:solidFill>
                        <a:effectLst/>
                        <a:latin typeface="Calibri" panose="020F0502020204030204" pitchFamily="34" charset="0"/>
                      </a:endParaRPr>
                    </a:p>
                  </a:txBody>
                  <a:tcPr marL="0" marR="0" marT="0" marB="0" anchor="b"/>
                </a:tc>
                <a:tc gridSpan="2">
                  <a:txBody>
                    <a:bodyPr/>
                    <a:lstStyle/>
                    <a:p>
                      <a:pPr algn="ctr" fontAlgn="b"/>
                      <a:r>
                        <a:rPr lang="en-GB" sz="800" u="none" strike="noStrike">
                          <a:effectLst/>
                        </a:rPr>
                        <a:t>Strain [µm/m]</a:t>
                      </a:r>
                      <a:endParaRPr lang="en-GB" sz="800" b="0" i="0" u="none" strike="noStrike">
                        <a:solidFill>
                          <a:srgbClr val="000000"/>
                        </a:solidFill>
                        <a:effectLst/>
                        <a:latin typeface="Calibri" panose="020F0502020204030204" pitchFamily="34" charset="0"/>
                      </a:endParaRPr>
                    </a:p>
                  </a:txBody>
                  <a:tcPr marL="0" marR="0" marT="0" marB="0" anchor="b"/>
                </a:tc>
                <a:tc hMerge="1">
                  <a:txBody>
                    <a:bodyPr/>
                    <a:lstStyle/>
                    <a:p>
                      <a:endParaRPr lang="en-GB"/>
                    </a:p>
                  </a:txBody>
                  <a:tcPr/>
                </a:tc>
                <a:tc>
                  <a:txBody>
                    <a:bodyPr/>
                    <a:lstStyle/>
                    <a:p>
                      <a:pPr algn="l" fontAlgn="b"/>
                      <a:r>
                        <a:rPr lang="el-GR" sz="800" u="none" strike="noStrike">
                          <a:effectLst/>
                        </a:rPr>
                        <a:t>Δε [µ</a:t>
                      </a:r>
                      <a:r>
                        <a:rPr lang="en-GB" sz="800" u="none" strike="noStrike">
                          <a:effectLst/>
                        </a:rPr>
                        <a:t>m/m]</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l-GR" sz="800" u="none" strike="noStrike">
                          <a:effectLst/>
                        </a:rPr>
                        <a:t>Δε/Δ</a:t>
                      </a:r>
                      <a:r>
                        <a:rPr lang="en-GB" sz="800" u="none" strike="noStrike">
                          <a:effectLst/>
                        </a:rPr>
                        <a:t>disp [µ</a:t>
                      </a:r>
                      <a:r>
                        <a:rPr lang="el-GR" sz="800" u="none" strike="noStrike">
                          <a:effectLst/>
                        </a:rPr>
                        <a:t>ε/µ</a:t>
                      </a:r>
                      <a:r>
                        <a:rPr lang="en-GB" sz="800" u="none" strike="noStrike">
                          <a:effectLst/>
                        </a:rPr>
                        <a:t>m]</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Comments</a:t>
                      </a:r>
                      <a:endParaRPr lang="en-GB" sz="8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97360247"/>
                  </a:ext>
                </a:extLst>
              </a:tr>
              <a:tr h="134419">
                <a:tc>
                  <a:txBody>
                    <a:bodyPr/>
                    <a:lstStyle/>
                    <a:p>
                      <a:pPr algn="l" fontAlgn="b"/>
                      <a:r>
                        <a:rPr lang="en-GB" sz="800" u="none" strike="noStrike">
                          <a:effectLst/>
                        </a:rPr>
                        <a:t>RMM_graded_v21_a</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dirty="0">
                          <a:effectLst/>
                        </a:rPr>
                        <a:t>6</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-168</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-58</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111</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-4832</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-1245</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3587</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32.4</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Material properties LBNL (E~44 GPa,44 GPa)</a:t>
                      </a:r>
                      <a:endParaRPr lang="en-GB" sz="8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590066386"/>
                  </a:ext>
                </a:extLst>
              </a:tr>
              <a:tr h="134419">
                <a:tc>
                  <a:txBody>
                    <a:bodyPr/>
                    <a:lstStyle/>
                    <a:p>
                      <a:pPr algn="l" fontAlgn="b"/>
                      <a:r>
                        <a:rPr lang="en-GB" sz="800" u="none" strike="noStrike">
                          <a:effectLst/>
                        </a:rPr>
                        <a:t>RMM_graded_v21_b</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-171</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dirty="0">
                          <a:effectLst/>
                        </a:rPr>
                        <a:t>-55</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dirty="0">
                          <a:effectLst/>
                        </a:rPr>
                        <a:t>116</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dirty="0">
                          <a:effectLst/>
                        </a:rPr>
                        <a:t>-4757</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-1115</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3643</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31.5</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Material properties LBNL (E~44 GPa,44 GPa)</a:t>
                      </a:r>
                      <a:endParaRPr lang="en-GB" sz="8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183934893"/>
                  </a:ext>
                </a:extLst>
              </a:tr>
              <a:tr h="134419">
                <a:tc>
                  <a:txBody>
                    <a:bodyPr/>
                    <a:lstStyle/>
                    <a:p>
                      <a:pPr algn="l" fontAlgn="b"/>
                      <a:r>
                        <a:rPr lang="en-GB" sz="800" u="none" strike="noStrike">
                          <a:effectLst/>
                        </a:rPr>
                        <a:t>RMM_graded_v21_c</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-173</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-55</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118</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dirty="0">
                          <a:effectLst/>
                        </a:rPr>
                        <a:t>-4666</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dirty="0">
                          <a:effectLst/>
                        </a:rPr>
                        <a:t>-1056</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dirty="0">
                          <a:effectLst/>
                        </a:rPr>
                        <a:t>3610</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dirty="0">
                          <a:effectLst/>
                        </a:rPr>
                        <a:t>30.5</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Material properties LBNL (E~44 GPa,44 GPa)</a:t>
                      </a:r>
                      <a:endParaRPr lang="en-GB" sz="8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74136209"/>
                  </a:ext>
                </a:extLst>
              </a:tr>
              <a:tr h="134419">
                <a:tc>
                  <a:txBody>
                    <a:bodyPr/>
                    <a:lstStyle/>
                    <a:p>
                      <a:pPr algn="l" fontAlgn="b"/>
                      <a:r>
                        <a:rPr lang="en-GB" sz="800" u="none" strike="noStrike">
                          <a:effectLst/>
                        </a:rPr>
                        <a:t>RMM_graded_v21_d</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1</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-174</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-56</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118</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-4617</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-1071</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a:effectLst/>
                        </a:rPr>
                        <a:t>3546</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800" u="none" strike="noStrike" dirty="0">
                          <a:effectLst/>
                        </a:rPr>
                        <a:t>30.0</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dirty="0">
                          <a:effectLst/>
                        </a:rPr>
                        <a:t>Material properties LBNL (E~44 GPa,44 </a:t>
                      </a:r>
                      <a:r>
                        <a:rPr lang="en-GB" sz="800" u="none" strike="noStrike" dirty="0" err="1">
                          <a:effectLst/>
                        </a:rPr>
                        <a:t>GPa</a:t>
                      </a:r>
                      <a:r>
                        <a:rPr lang="en-GB" sz="800" u="none" strike="noStrike" dirty="0">
                          <a:effectLst/>
                        </a:rPr>
                        <a:t>)</a:t>
                      </a:r>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334632278"/>
                  </a:ext>
                </a:extLst>
              </a:tr>
            </a:tbl>
          </a:graphicData>
        </a:graphic>
      </p:graphicFrame>
      <p:sp>
        <p:nvSpPr>
          <p:cNvPr id="4" name="Date Placeholder 3"/>
          <p:cNvSpPr>
            <a:spLocks noGrp="1"/>
          </p:cNvSpPr>
          <p:nvPr>
            <p:ph type="dt" sz="half" idx="2"/>
          </p:nvPr>
        </p:nvSpPr>
        <p:spPr/>
        <p:txBody>
          <a:bodyPr/>
          <a:lstStyle/>
          <a:p>
            <a:fld id="{CE2313FC-9ACA-469F-80E7-B1D43B064D69}" type="datetime1">
              <a:rPr lang="en-US" smtClean="0"/>
              <a:t>10/24/2016</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2678963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“cost” of the low field margin</a:t>
            </a:r>
            <a:endParaRPr lang="en-GB" dirty="0"/>
          </a:p>
        </p:txBody>
      </p:sp>
      <p:sp>
        <p:nvSpPr>
          <p:cNvPr id="4" name="Date Placeholder 3"/>
          <p:cNvSpPr>
            <a:spLocks noGrp="1"/>
          </p:cNvSpPr>
          <p:nvPr>
            <p:ph type="dt" sz="half" idx="2"/>
          </p:nvPr>
        </p:nvSpPr>
        <p:spPr/>
        <p:txBody>
          <a:bodyPr/>
          <a:lstStyle/>
          <a:p>
            <a:fld id="{CE2313FC-9ACA-469F-80E7-B1D43B064D69}" type="datetime1">
              <a:rPr lang="en-US" smtClean="0"/>
              <a:t>10/24/2016</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9</a:t>
            </a:fld>
            <a:endParaRPr lang="en-US" dirty="0"/>
          </a:p>
        </p:txBody>
      </p:sp>
      <p:graphicFrame>
        <p:nvGraphicFramePr>
          <p:cNvPr id="6" name="Chart 5"/>
          <p:cNvGraphicFramePr>
            <a:graphicFrameLocks/>
          </p:cNvGraphicFramePr>
          <p:nvPr>
            <p:extLst/>
          </p:nvPr>
        </p:nvGraphicFramePr>
        <p:xfrm>
          <a:off x="3990109" y="1325606"/>
          <a:ext cx="5153891" cy="4552680"/>
        </p:xfrm>
        <a:graphic>
          <a:graphicData uri="http://schemas.openxmlformats.org/drawingml/2006/chart">
            <c:chart xmlns:c="http://schemas.openxmlformats.org/drawingml/2006/chart" xmlns:r="http://schemas.openxmlformats.org/officeDocument/2006/relationships" r:id="rId2"/>
          </a:graphicData>
        </a:graphic>
      </p:graphicFrame>
      <p:pic>
        <p:nvPicPr>
          <p:cNvPr id="11" name="Picture 10"/>
          <p:cNvPicPr>
            <a:picLocks noChangeAspect="1"/>
          </p:cNvPicPr>
          <p:nvPr/>
        </p:nvPicPr>
        <p:blipFill rotWithShape="1">
          <a:blip r:embed="rId3"/>
          <a:srcRect l="27558" t="42559" r="8821" b="10851"/>
          <a:stretch/>
        </p:blipFill>
        <p:spPr>
          <a:xfrm>
            <a:off x="1094553" y="3526972"/>
            <a:ext cx="2846033" cy="1800000"/>
          </a:xfrm>
          <a:prstGeom prst="rect">
            <a:avLst/>
          </a:prstGeom>
        </p:spPr>
      </p:pic>
      <p:pic>
        <p:nvPicPr>
          <p:cNvPr id="9" name="Picture 8"/>
          <p:cNvPicPr>
            <a:picLocks noChangeAspect="1"/>
          </p:cNvPicPr>
          <p:nvPr/>
        </p:nvPicPr>
        <p:blipFill rotWithShape="1">
          <a:blip r:embed="rId4"/>
          <a:srcRect l="64894" t="38698" r="5577" b="27503"/>
          <a:stretch/>
        </p:blipFill>
        <p:spPr>
          <a:xfrm>
            <a:off x="1095880" y="1505603"/>
            <a:ext cx="2894230" cy="2039527"/>
          </a:xfrm>
          <a:prstGeom prst="rect">
            <a:avLst/>
          </a:prstGeom>
        </p:spPr>
      </p:pic>
      <p:pic>
        <p:nvPicPr>
          <p:cNvPr id="13" name="Picture 12"/>
          <p:cNvPicPr>
            <a:picLocks noChangeAspect="1"/>
          </p:cNvPicPr>
          <p:nvPr/>
        </p:nvPicPr>
        <p:blipFill rotWithShape="1">
          <a:blip r:embed="rId4"/>
          <a:srcRect l="58374" t="23912" r="33820" b="36117"/>
          <a:stretch/>
        </p:blipFill>
        <p:spPr>
          <a:xfrm>
            <a:off x="192027" y="1505603"/>
            <a:ext cx="1206275" cy="3802667"/>
          </a:xfrm>
          <a:prstGeom prst="rect">
            <a:avLst/>
          </a:prstGeom>
        </p:spPr>
      </p:pic>
      <p:sp>
        <p:nvSpPr>
          <p:cNvPr id="19" name="TextBox 18"/>
          <p:cNvSpPr txBox="1"/>
          <p:nvPr/>
        </p:nvSpPr>
        <p:spPr>
          <a:xfrm>
            <a:off x="3515096" y="1686173"/>
            <a:ext cx="338554" cy="369332"/>
          </a:xfrm>
          <a:prstGeom prst="rect">
            <a:avLst/>
          </a:prstGeom>
          <a:noFill/>
        </p:spPr>
        <p:txBody>
          <a:bodyPr wrap="none" rtlCol="0">
            <a:spAutoFit/>
          </a:bodyPr>
          <a:lstStyle/>
          <a:p>
            <a:r>
              <a:rPr lang="en-GB" dirty="0" smtClean="0"/>
              <a:t>A</a:t>
            </a:r>
            <a:endParaRPr lang="en-GB" dirty="0"/>
          </a:p>
        </p:txBody>
      </p:sp>
      <p:sp>
        <p:nvSpPr>
          <p:cNvPr id="20" name="TextBox 19"/>
          <p:cNvSpPr txBox="1"/>
          <p:nvPr/>
        </p:nvSpPr>
        <p:spPr>
          <a:xfrm>
            <a:off x="3602032" y="3545130"/>
            <a:ext cx="338554" cy="369332"/>
          </a:xfrm>
          <a:prstGeom prst="rect">
            <a:avLst/>
          </a:prstGeom>
          <a:noFill/>
        </p:spPr>
        <p:txBody>
          <a:bodyPr wrap="none" rtlCol="0">
            <a:spAutoFit/>
          </a:bodyPr>
          <a:lstStyle/>
          <a:p>
            <a:r>
              <a:rPr lang="en-GB" dirty="0" smtClean="0"/>
              <a:t>B</a:t>
            </a:r>
            <a:endParaRPr lang="en-GB" dirty="0"/>
          </a:p>
        </p:txBody>
      </p:sp>
      <p:sp>
        <p:nvSpPr>
          <p:cNvPr id="21" name="TextBox 20"/>
          <p:cNvSpPr txBox="1"/>
          <p:nvPr/>
        </p:nvSpPr>
        <p:spPr>
          <a:xfrm>
            <a:off x="7400157" y="3882196"/>
            <a:ext cx="338554" cy="369332"/>
          </a:xfrm>
          <a:prstGeom prst="rect">
            <a:avLst/>
          </a:prstGeom>
          <a:noFill/>
        </p:spPr>
        <p:txBody>
          <a:bodyPr wrap="none" rtlCol="0">
            <a:spAutoFit/>
          </a:bodyPr>
          <a:lstStyle/>
          <a:p>
            <a:r>
              <a:rPr lang="en-GB" dirty="0" smtClean="0"/>
              <a:t>B</a:t>
            </a:r>
            <a:endParaRPr lang="en-GB" dirty="0"/>
          </a:p>
        </p:txBody>
      </p:sp>
      <p:sp>
        <p:nvSpPr>
          <p:cNvPr id="22" name="TextBox 21"/>
          <p:cNvSpPr txBox="1"/>
          <p:nvPr/>
        </p:nvSpPr>
        <p:spPr>
          <a:xfrm>
            <a:off x="6363116" y="4807404"/>
            <a:ext cx="338554" cy="369332"/>
          </a:xfrm>
          <a:prstGeom prst="rect">
            <a:avLst/>
          </a:prstGeom>
          <a:noFill/>
        </p:spPr>
        <p:txBody>
          <a:bodyPr wrap="none" rtlCol="0">
            <a:spAutoFit/>
          </a:bodyPr>
          <a:lstStyle/>
          <a:p>
            <a:r>
              <a:rPr lang="en-GB" dirty="0" smtClean="0"/>
              <a:t>A</a:t>
            </a:r>
            <a:endParaRPr lang="en-GB" dirty="0"/>
          </a:p>
        </p:txBody>
      </p:sp>
    </p:spTree>
    <p:extLst>
      <p:ext uri="{BB962C8B-B14F-4D97-AF65-F5344CB8AC3E}">
        <p14:creationId xmlns:p14="http://schemas.microsoft.com/office/powerpoint/2010/main" val="2447587136"/>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CERNCorporate4-3</Template>
  <TotalTime>228588</TotalTime>
  <Words>692</Words>
  <Application>Microsoft Office PowerPoint</Application>
  <PresentationFormat>On-screen Show (4:3)</PresentationFormat>
  <Paragraphs>112</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Cambria Math</vt:lpstr>
      <vt:lpstr>Times New Roman</vt:lpstr>
      <vt:lpstr>CERNCorporate4-3</vt:lpstr>
      <vt:lpstr>Inner support and mid-plane shim</vt:lpstr>
      <vt:lpstr>Cheaper ways to fix b3 in ECC_V15ar</vt:lpstr>
      <vt:lpstr>Block data modified</vt:lpstr>
      <vt:lpstr>PowerPoint Presentation</vt:lpstr>
      <vt:lpstr>PowerPoint Presentation</vt:lpstr>
      <vt:lpstr>PowerPoint Presentation</vt:lpstr>
      <vt:lpstr>If going to 2 mm thick wall…</vt:lpstr>
      <vt:lpstr>PowerPoint Presentation</vt:lpstr>
      <vt:lpstr>The “cost” of the low field margin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Etienne Rochepault</dc:creator>
  <cp:lastModifiedBy>Susana Izquierdo Bermudez</cp:lastModifiedBy>
  <cp:revision>938</cp:revision>
  <cp:lastPrinted>2016-03-30T08:21:38Z</cp:lastPrinted>
  <dcterms:created xsi:type="dcterms:W3CDTF">2015-01-22T10:26:45Z</dcterms:created>
  <dcterms:modified xsi:type="dcterms:W3CDTF">2016-10-24T13:01:49Z</dcterms:modified>
</cp:coreProperties>
</file>