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4" r:id="rId3"/>
    <p:sldId id="273" r:id="rId4"/>
    <p:sldId id="288" r:id="rId5"/>
    <p:sldId id="271" r:id="rId6"/>
    <p:sldId id="283" r:id="rId7"/>
    <p:sldId id="284" r:id="rId8"/>
    <p:sldId id="285" r:id="rId9"/>
    <p:sldId id="286" r:id="rId10"/>
    <p:sldId id="272" r:id="rId11"/>
    <p:sldId id="289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9900"/>
    <a:srgbClr val="993300"/>
    <a:srgbClr val="0B387C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9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</c:numCache>
            </c:numRef>
          </c:xVal>
          <c:yVal>
            <c:numRef>
              <c:f>Sheet2!$E$2:$E$405</c:f>
              <c:numCache>
                <c:formatCode>General</c:formatCode>
                <c:ptCount val="40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  <c:pt idx="149">
                  <c:v>0</c:v>
                </c:pt>
                <c:pt idx="150">
                  <c:v>1</c:v>
                </c:pt>
                <c:pt idx="151">
                  <c:v>6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3</c:v>
                </c:pt>
                <c:pt idx="157">
                  <c:v>0</c:v>
                </c:pt>
                <c:pt idx="158">
                  <c:v>0</c:v>
                </c:pt>
                <c:pt idx="159">
                  <c:v>2</c:v>
                </c:pt>
                <c:pt idx="160">
                  <c:v>1</c:v>
                </c:pt>
                <c:pt idx="161">
                  <c:v>0</c:v>
                </c:pt>
                <c:pt idx="162">
                  <c:v>1</c:v>
                </c:pt>
                <c:pt idx="163">
                  <c:v>1</c:v>
                </c:pt>
                <c:pt idx="164">
                  <c:v>4</c:v>
                </c:pt>
                <c:pt idx="165">
                  <c:v>2</c:v>
                </c:pt>
                <c:pt idx="166">
                  <c:v>3</c:v>
                </c:pt>
                <c:pt idx="167">
                  <c:v>1</c:v>
                </c:pt>
                <c:pt idx="168">
                  <c:v>1</c:v>
                </c:pt>
                <c:pt idx="169">
                  <c:v>2</c:v>
                </c:pt>
                <c:pt idx="170">
                  <c:v>0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3</c:v>
                </c:pt>
                <c:pt idx="181">
                  <c:v>3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0</c:v>
                </c:pt>
                <c:pt idx="192">
                  <c:v>3</c:v>
                </c:pt>
                <c:pt idx="193">
                  <c:v>2</c:v>
                </c:pt>
                <c:pt idx="194">
                  <c:v>0</c:v>
                </c:pt>
                <c:pt idx="195">
                  <c:v>2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2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3</c:v>
                </c:pt>
                <c:pt idx="204">
                  <c:v>1</c:v>
                </c:pt>
                <c:pt idx="205">
                  <c:v>0</c:v>
                </c:pt>
                <c:pt idx="206">
                  <c:v>1</c:v>
                </c:pt>
                <c:pt idx="207">
                  <c:v>3</c:v>
                </c:pt>
                <c:pt idx="208">
                  <c:v>1</c:v>
                </c:pt>
                <c:pt idx="209">
                  <c:v>1</c:v>
                </c:pt>
                <c:pt idx="210">
                  <c:v>2</c:v>
                </c:pt>
                <c:pt idx="211">
                  <c:v>2</c:v>
                </c:pt>
                <c:pt idx="212">
                  <c:v>1</c:v>
                </c:pt>
                <c:pt idx="213">
                  <c:v>1</c:v>
                </c:pt>
                <c:pt idx="214">
                  <c:v>2</c:v>
                </c:pt>
                <c:pt idx="215">
                  <c:v>2</c:v>
                </c:pt>
                <c:pt idx="216">
                  <c:v>1</c:v>
                </c:pt>
                <c:pt idx="217">
                  <c:v>1</c:v>
                </c:pt>
                <c:pt idx="218">
                  <c:v>2</c:v>
                </c:pt>
                <c:pt idx="219">
                  <c:v>3</c:v>
                </c:pt>
                <c:pt idx="220">
                  <c:v>0</c:v>
                </c:pt>
                <c:pt idx="221">
                  <c:v>4</c:v>
                </c:pt>
                <c:pt idx="222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</c:numCache>
            </c:numRef>
          </c:xVal>
          <c:yVal>
            <c:numRef>
              <c:f>Sheet2!$I$2:$I$405</c:f>
              <c:numCache>
                <c:formatCode>General</c:formatCode>
                <c:ptCount val="404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  <c:pt idx="149">
                  <c:v>29</c:v>
                </c:pt>
                <c:pt idx="150">
                  <c:v>154</c:v>
                </c:pt>
                <c:pt idx="151">
                  <c:v>21</c:v>
                </c:pt>
                <c:pt idx="152">
                  <c:v>12</c:v>
                </c:pt>
                <c:pt idx="153">
                  <c:v>20</c:v>
                </c:pt>
                <c:pt idx="154">
                  <c:v>16</c:v>
                </c:pt>
                <c:pt idx="155">
                  <c:v>22</c:v>
                </c:pt>
                <c:pt idx="156">
                  <c:v>24</c:v>
                </c:pt>
                <c:pt idx="157">
                  <c:v>25</c:v>
                </c:pt>
                <c:pt idx="158">
                  <c:v>19</c:v>
                </c:pt>
                <c:pt idx="159">
                  <c:v>11</c:v>
                </c:pt>
                <c:pt idx="160">
                  <c:v>14</c:v>
                </c:pt>
                <c:pt idx="161">
                  <c:v>17</c:v>
                </c:pt>
                <c:pt idx="162">
                  <c:v>23</c:v>
                </c:pt>
                <c:pt idx="163">
                  <c:v>24</c:v>
                </c:pt>
                <c:pt idx="164">
                  <c:v>20</c:v>
                </c:pt>
                <c:pt idx="165">
                  <c:v>28</c:v>
                </c:pt>
                <c:pt idx="166">
                  <c:v>20</c:v>
                </c:pt>
                <c:pt idx="167">
                  <c:v>17</c:v>
                </c:pt>
                <c:pt idx="168">
                  <c:v>22</c:v>
                </c:pt>
                <c:pt idx="169">
                  <c:v>31</c:v>
                </c:pt>
                <c:pt idx="170">
                  <c:v>21</c:v>
                </c:pt>
                <c:pt idx="171">
                  <c:v>15</c:v>
                </c:pt>
                <c:pt idx="172">
                  <c:v>28</c:v>
                </c:pt>
                <c:pt idx="173">
                  <c:v>28</c:v>
                </c:pt>
                <c:pt idx="174">
                  <c:v>21</c:v>
                </c:pt>
                <c:pt idx="175">
                  <c:v>22</c:v>
                </c:pt>
                <c:pt idx="176">
                  <c:v>18</c:v>
                </c:pt>
                <c:pt idx="177">
                  <c:v>19</c:v>
                </c:pt>
                <c:pt idx="178">
                  <c:v>21</c:v>
                </c:pt>
                <c:pt idx="179">
                  <c:v>16</c:v>
                </c:pt>
                <c:pt idx="180">
                  <c:v>24</c:v>
                </c:pt>
                <c:pt idx="181">
                  <c:v>36</c:v>
                </c:pt>
                <c:pt idx="182">
                  <c:v>35</c:v>
                </c:pt>
                <c:pt idx="183">
                  <c:v>23</c:v>
                </c:pt>
                <c:pt idx="184">
                  <c:v>21</c:v>
                </c:pt>
                <c:pt idx="185">
                  <c:v>17</c:v>
                </c:pt>
                <c:pt idx="186">
                  <c:v>23</c:v>
                </c:pt>
                <c:pt idx="187">
                  <c:v>16</c:v>
                </c:pt>
                <c:pt idx="188">
                  <c:v>17</c:v>
                </c:pt>
                <c:pt idx="189">
                  <c:v>18</c:v>
                </c:pt>
                <c:pt idx="190">
                  <c:v>17</c:v>
                </c:pt>
                <c:pt idx="191">
                  <c:v>21</c:v>
                </c:pt>
                <c:pt idx="192">
                  <c:v>23</c:v>
                </c:pt>
                <c:pt idx="193">
                  <c:v>18</c:v>
                </c:pt>
                <c:pt idx="194">
                  <c:v>9</c:v>
                </c:pt>
                <c:pt idx="195">
                  <c:v>14</c:v>
                </c:pt>
                <c:pt idx="196">
                  <c:v>17</c:v>
                </c:pt>
                <c:pt idx="197">
                  <c:v>23</c:v>
                </c:pt>
                <c:pt idx="198">
                  <c:v>16</c:v>
                </c:pt>
                <c:pt idx="199">
                  <c:v>22</c:v>
                </c:pt>
                <c:pt idx="200">
                  <c:v>25</c:v>
                </c:pt>
                <c:pt idx="201">
                  <c:v>14</c:v>
                </c:pt>
                <c:pt idx="202">
                  <c:v>13</c:v>
                </c:pt>
                <c:pt idx="203">
                  <c:v>10</c:v>
                </c:pt>
                <c:pt idx="204">
                  <c:v>24</c:v>
                </c:pt>
                <c:pt idx="205">
                  <c:v>14</c:v>
                </c:pt>
                <c:pt idx="206">
                  <c:v>15</c:v>
                </c:pt>
                <c:pt idx="207">
                  <c:v>16</c:v>
                </c:pt>
                <c:pt idx="208">
                  <c:v>18</c:v>
                </c:pt>
                <c:pt idx="209">
                  <c:v>16</c:v>
                </c:pt>
                <c:pt idx="210">
                  <c:v>25</c:v>
                </c:pt>
                <c:pt idx="211">
                  <c:v>43</c:v>
                </c:pt>
                <c:pt idx="212">
                  <c:v>22</c:v>
                </c:pt>
                <c:pt idx="213">
                  <c:v>28</c:v>
                </c:pt>
                <c:pt idx="214">
                  <c:v>22</c:v>
                </c:pt>
                <c:pt idx="215">
                  <c:v>26</c:v>
                </c:pt>
                <c:pt idx="216">
                  <c:v>33</c:v>
                </c:pt>
                <c:pt idx="217">
                  <c:v>36</c:v>
                </c:pt>
                <c:pt idx="218">
                  <c:v>16</c:v>
                </c:pt>
                <c:pt idx="219">
                  <c:v>20</c:v>
                </c:pt>
                <c:pt idx="220">
                  <c:v>27</c:v>
                </c:pt>
                <c:pt idx="221">
                  <c:v>28</c:v>
                </c:pt>
                <c:pt idx="222">
                  <c:v>21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</c:numCache>
            </c:numRef>
          </c:xVal>
          <c:yVal>
            <c:numRef>
              <c:f>Sheet2!$M$2:$M$405</c:f>
              <c:numCache>
                <c:formatCode>General</c:formatCode>
                <c:ptCount val="40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  <c:pt idx="149">
                  <c:v>24</c:v>
                </c:pt>
                <c:pt idx="150">
                  <c:v>51</c:v>
                </c:pt>
                <c:pt idx="151">
                  <c:v>35</c:v>
                </c:pt>
                <c:pt idx="152">
                  <c:v>43</c:v>
                </c:pt>
                <c:pt idx="153">
                  <c:v>39</c:v>
                </c:pt>
                <c:pt idx="154">
                  <c:v>11</c:v>
                </c:pt>
                <c:pt idx="155">
                  <c:v>9</c:v>
                </c:pt>
                <c:pt idx="156">
                  <c:v>44</c:v>
                </c:pt>
                <c:pt idx="157">
                  <c:v>32</c:v>
                </c:pt>
                <c:pt idx="158">
                  <c:v>35</c:v>
                </c:pt>
                <c:pt idx="159">
                  <c:v>59</c:v>
                </c:pt>
                <c:pt idx="160">
                  <c:v>38</c:v>
                </c:pt>
                <c:pt idx="161">
                  <c:v>33</c:v>
                </c:pt>
                <c:pt idx="162">
                  <c:v>51</c:v>
                </c:pt>
                <c:pt idx="163">
                  <c:v>42</c:v>
                </c:pt>
                <c:pt idx="164">
                  <c:v>73</c:v>
                </c:pt>
                <c:pt idx="165">
                  <c:v>54</c:v>
                </c:pt>
                <c:pt idx="166">
                  <c:v>48</c:v>
                </c:pt>
                <c:pt idx="167">
                  <c:v>33</c:v>
                </c:pt>
                <c:pt idx="168">
                  <c:v>45</c:v>
                </c:pt>
                <c:pt idx="169">
                  <c:v>45</c:v>
                </c:pt>
                <c:pt idx="170">
                  <c:v>41</c:v>
                </c:pt>
                <c:pt idx="171">
                  <c:v>37</c:v>
                </c:pt>
                <c:pt idx="172">
                  <c:v>37</c:v>
                </c:pt>
                <c:pt idx="173">
                  <c:v>37</c:v>
                </c:pt>
                <c:pt idx="174">
                  <c:v>40</c:v>
                </c:pt>
                <c:pt idx="175">
                  <c:v>33</c:v>
                </c:pt>
                <c:pt idx="176">
                  <c:v>31</c:v>
                </c:pt>
                <c:pt idx="177">
                  <c:v>35</c:v>
                </c:pt>
                <c:pt idx="178">
                  <c:v>38</c:v>
                </c:pt>
                <c:pt idx="179">
                  <c:v>31</c:v>
                </c:pt>
                <c:pt idx="180">
                  <c:v>33</c:v>
                </c:pt>
                <c:pt idx="181">
                  <c:v>35</c:v>
                </c:pt>
                <c:pt idx="182">
                  <c:v>52</c:v>
                </c:pt>
                <c:pt idx="183">
                  <c:v>53</c:v>
                </c:pt>
                <c:pt idx="184">
                  <c:v>31</c:v>
                </c:pt>
                <c:pt idx="185">
                  <c:v>39</c:v>
                </c:pt>
                <c:pt idx="186">
                  <c:v>25</c:v>
                </c:pt>
                <c:pt idx="187">
                  <c:v>22</c:v>
                </c:pt>
                <c:pt idx="188">
                  <c:v>28</c:v>
                </c:pt>
                <c:pt idx="189">
                  <c:v>29</c:v>
                </c:pt>
                <c:pt idx="190">
                  <c:v>30</c:v>
                </c:pt>
                <c:pt idx="191">
                  <c:v>27</c:v>
                </c:pt>
                <c:pt idx="192">
                  <c:v>36</c:v>
                </c:pt>
                <c:pt idx="193">
                  <c:v>19</c:v>
                </c:pt>
                <c:pt idx="194">
                  <c:v>49</c:v>
                </c:pt>
                <c:pt idx="195">
                  <c:v>28</c:v>
                </c:pt>
                <c:pt idx="196">
                  <c:v>30</c:v>
                </c:pt>
                <c:pt idx="197">
                  <c:v>31</c:v>
                </c:pt>
                <c:pt idx="198">
                  <c:v>45</c:v>
                </c:pt>
                <c:pt idx="199">
                  <c:v>42</c:v>
                </c:pt>
                <c:pt idx="200">
                  <c:v>29</c:v>
                </c:pt>
                <c:pt idx="201">
                  <c:v>36</c:v>
                </c:pt>
                <c:pt idx="202">
                  <c:v>30</c:v>
                </c:pt>
                <c:pt idx="203">
                  <c:v>35</c:v>
                </c:pt>
                <c:pt idx="204">
                  <c:v>85</c:v>
                </c:pt>
                <c:pt idx="205">
                  <c:v>32</c:v>
                </c:pt>
                <c:pt idx="206">
                  <c:v>15</c:v>
                </c:pt>
                <c:pt idx="207">
                  <c:v>4</c:v>
                </c:pt>
                <c:pt idx="208">
                  <c:v>17</c:v>
                </c:pt>
                <c:pt idx="209">
                  <c:v>35</c:v>
                </c:pt>
                <c:pt idx="210">
                  <c:v>43</c:v>
                </c:pt>
                <c:pt idx="211">
                  <c:v>31</c:v>
                </c:pt>
                <c:pt idx="212">
                  <c:v>55</c:v>
                </c:pt>
                <c:pt idx="213">
                  <c:v>34</c:v>
                </c:pt>
                <c:pt idx="214">
                  <c:v>26</c:v>
                </c:pt>
                <c:pt idx="215">
                  <c:v>14</c:v>
                </c:pt>
                <c:pt idx="216">
                  <c:v>32</c:v>
                </c:pt>
                <c:pt idx="217">
                  <c:v>28</c:v>
                </c:pt>
                <c:pt idx="218">
                  <c:v>45</c:v>
                </c:pt>
                <c:pt idx="219">
                  <c:v>36</c:v>
                </c:pt>
                <c:pt idx="220">
                  <c:v>40</c:v>
                </c:pt>
                <c:pt idx="221">
                  <c:v>44</c:v>
                </c:pt>
                <c:pt idx="222">
                  <c:v>35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</c:numCache>
            </c:numRef>
          </c:xVal>
          <c:yVal>
            <c:numRef>
              <c:f>Sheet2!$Q$2:$Q$405</c:f>
              <c:numCache>
                <c:formatCode>General</c:formatCode>
                <c:ptCount val="404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  <c:pt idx="149">
                  <c:v>6</c:v>
                </c:pt>
                <c:pt idx="150">
                  <c:v>0</c:v>
                </c:pt>
                <c:pt idx="151">
                  <c:v>5</c:v>
                </c:pt>
                <c:pt idx="152">
                  <c:v>4</c:v>
                </c:pt>
                <c:pt idx="153">
                  <c:v>4</c:v>
                </c:pt>
                <c:pt idx="154">
                  <c:v>0</c:v>
                </c:pt>
                <c:pt idx="155">
                  <c:v>3</c:v>
                </c:pt>
                <c:pt idx="156">
                  <c:v>12</c:v>
                </c:pt>
                <c:pt idx="157">
                  <c:v>7</c:v>
                </c:pt>
                <c:pt idx="158">
                  <c:v>8</c:v>
                </c:pt>
                <c:pt idx="159">
                  <c:v>6</c:v>
                </c:pt>
                <c:pt idx="160">
                  <c:v>13</c:v>
                </c:pt>
                <c:pt idx="161">
                  <c:v>4</c:v>
                </c:pt>
                <c:pt idx="162">
                  <c:v>1</c:v>
                </c:pt>
                <c:pt idx="163">
                  <c:v>10</c:v>
                </c:pt>
                <c:pt idx="164">
                  <c:v>5</c:v>
                </c:pt>
                <c:pt idx="165">
                  <c:v>6</c:v>
                </c:pt>
                <c:pt idx="166">
                  <c:v>4</c:v>
                </c:pt>
                <c:pt idx="167">
                  <c:v>6</c:v>
                </c:pt>
                <c:pt idx="168">
                  <c:v>6</c:v>
                </c:pt>
                <c:pt idx="169">
                  <c:v>2</c:v>
                </c:pt>
                <c:pt idx="170">
                  <c:v>12</c:v>
                </c:pt>
                <c:pt idx="171">
                  <c:v>9</c:v>
                </c:pt>
                <c:pt idx="172">
                  <c:v>2</c:v>
                </c:pt>
                <c:pt idx="173">
                  <c:v>4</c:v>
                </c:pt>
                <c:pt idx="174">
                  <c:v>4</c:v>
                </c:pt>
                <c:pt idx="175">
                  <c:v>1</c:v>
                </c:pt>
                <c:pt idx="176">
                  <c:v>2</c:v>
                </c:pt>
                <c:pt idx="177">
                  <c:v>2</c:v>
                </c:pt>
                <c:pt idx="178">
                  <c:v>4</c:v>
                </c:pt>
                <c:pt idx="179">
                  <c:v>5</c:v>
                </c:pt>
                <c:pt idx="180">
                  <c:v>4</c:v>
                </c:pt>
                <c:pt idx="181">
                  <c:v>6</c:v>
                </c:pt>
                <c:pt idx="182">
                  <c:v>4</c:v>
                </c:pt>
                <c:pt idx="183">
                  <c:v>3</c:v>
                </c:pt>
                <c:pt idx="184">
                  <c:v>6</c:v>
                </c:pt>
                <c:pt idx="185">
                  <c:v>7</c:v>
                </c:pt>
                <c:pt idx="186">
                  <c:v>3</c:v>
                </c:pt>
                <c:pt idx="187">
                  <c:v>4</c:v>
                </c:pt>
                <c:pt idx="188">
                  <c:v>8</c:v>
                </c:pt>
                <c:pt idx="189">
                  <c:v>3</c:v>
                </c:pt>
                <c:pt idx="190">
                  <c:v>9</c:v>
                </c:pt>
                <c:pt idx="191">
                  <c:v>5</c:v>
                </c:pt>
                <c:pt idx="192">
                  <c:v>5</c:v>
                </c:pt>
                <c:pt idx="193">
                  <c:v>14</c:v>
                </c:pt>
                <c:pt idx="194">
                  <c:v>11</c:v>
                </c:pt>
                <c:pt idx="195">
                  <c:v>8</c:v>
                </c:pt>
                <c:pt idx="196">
                  <c:v>3</c:v>
                </c:pt>
                <c:pt idx="197">
                  <c:v>10</c:v>
                </c:pt>
                <c:pt idx="198">
                  <c:v>3</c:v>
                </c:pt>
                <c:pt idx="199">
                  <c:v>5</c:v>
                </c:pt>
                <c:pt idx="200">
                  <c:v>4</c:v>
                </c:pt>
                <c:pt idx="201">
                  <c:v>6</c:v>
                </c:pt>
                <c:pt idx="202">
                  <c:v>10</c:v>
                </c:pt>
                <c:pt idx="203">
                  <c:v>3</c:v>
                </c:pt>
                <c:pt idx="204">
                  <c:v>1</c:v>
                </c:pt>
                <c:pt idx="205">
                  <c:v>2</c:v>
                </c:pt>
                <c:pt idx="206">
                  <c:v>4</c:v>
                </c:pt>
                <c:pt idx="207">
                  <c:v>1</c:v>
                </c:pt>
                <c:pt idx="208">
                  <c:v>5</c:v>
                </c:pt>
                <c:pt idx="209">
                  <c:v>5</c:v>
                </c:pt>
                <c:pt idx="210">
                  <c:v>10</c:v>
                </c:pt>
                <c:pt idx="211">
                  <c:v>7</c:v>
                </c:pt>
                <c:pt idx="212">
                  <c:v>7</c:v>
                </c:pt>
                <c:pt idx="213">
                  <c:v>2</c:v>
                </c:pt>
                <c:pt idx="214">
                  <c:v>8</c:v>
                </c:pt>
                <c:pt idx="215">
                  <c:v>8</c:v>
                </c:pt>
                <c:pt idx="216">
                  <c:v>12</c:v>
                </c:pt>
                <c:pt idx="217">
                  <c:v>6</c:v>
                </c:pt>
                <c:pt idx="218">
                  <c:v>11</c:v>
                </c:pt>
                <c:pt idx="219">
                  <c:v>4</c:v>
                </c:pt>
                <c:pt idx="220">
                  <c:v>10</c:v>
                </c:pt>
                <c:pt idx="221">
                  <c:v>7</c:v>
                </c:pt>
                <c:pt idx="222">
                  <c:v>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8728"/>
        <c:axId val="213829120"/>
      </c:scatterChart>
      <c:valAx>
        <c:axId val="213828728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829120"/>
        <c:crosses val="autoZero"/>
        <c:crossBetween val="midCat"/>
      </c:valAx>
      <c:valAx>
        <c:axId val="21382912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828728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043536671206701"/>
          <c:y val="0.109974561888789"/>
          <c:w val="9.9184848410464405E-2"/>
          <c:h val="0.2966755623046409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26/04/2017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561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332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06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4/26/2017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pub/LCG/WLCGServiceIncidents/20170321_SIR_CERN_PHEDEX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gus.eu/index.php?mode=ticket_info&amp;ticket_id=127608" TargetMode="External"/><Relationship Id="rId3" Type="http://schemas.openxmlformats.org/officeDocument/2006/relationships/hyperlink" Target="https://twiki.cern.ch/twiki/bin/view/LCG/WLCGOperationsMeetings" TargetMode="External"/><Relationship Id="rId7" Type="http://schemas.openxmlformats.org/officeDocument/2006/relationships/hyperlink" Target="https://ggus.eu/index.php?mode=ticket_info&amp;ticket_id=12761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index.php?mode=ticket_info&amp;ticket_id=127612" TargetMode="External"/><Relationship Id="rId5" Type="http://schemas.openxmlformats.org/officeDocument/2006/relationships/hyperlink" Target="https://ggus.eu/?mode=ticket_info&amp;ticket_id=127324" TargetMode="External"/><Relationship Id="rId4" Type="http://schemas.openxmlformats.org/officeDocument/2006/relationships/hyperlink" Target="https://ggus.eu/ws/ticket_info.php?ticket=12730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index.php?mode=ticket_info&amp;ticket_id=127656" TargetMode="External"/><Relationship Id="rId4" Type="http://schemas.openxmlformats.org/officeDocument/2006/relationships/hyperlink" Target="https://ggus.eu/ws/ticket_info.php?ticket=12728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/>
              <a:t>4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weeks, March 21 – April 18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18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April 2017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>
                <a:solidFill>
                  <a:srgbClr val="0B387C"/>
                </a:solidFill>
              </a:rPr>
              <a:t>Katarzyna Dziedziniewicz-Wojcik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CERN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smtClean="0">
                <a:solidFill>
                  <a:srgbClr val="0B387C"/>
                </a:solidFill>
              </a:rPr>
              <a:t/>
            </a:r>
            <a:br>
              <a:rPr lang="en-US" sz="2400" smtClean="0">
                <a:solidFill>
                  <a:srgbClr val="0B387C"/>
                </a:solidFill>
              </a:rPr>
            </a:br>
            <a:r>
              <a:rPr lang="en-US" sz="2400" smtClean="0">
                <a:solidFill>
                  <a:srgbClr val="0B387C"/>
                </a:solidFill>
              </a:rPr>
              <a:t>v1.2</a:t>
            </a: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</a:t>
            </a:r>
            <a:r>
              <a:rPr lang="en-US" sz="4000" dirty="0" smtClean="0">
                <a:hlinkClick r:id="rId3"/>
              </a:rPr>
              <a:t>R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 smtClean="0">
                <a:hlinkClick r:id="rId4"/>
              </a:rPr>
              <a:t>CERN SIR </a:t>
            </a:r>
            <a:r>
              <a:rPr lang="en-US" sz="3100" dirty="0" smtClean="0"/>
              <a:t>available</a:t>
            </a:r>
          </a:p>
          <a:p>
            <a:pPr lvl="1"/>
            <a:r>
              <a:rPr lang="en-US" sz="2700" dirty="0" smtClean="0"/>
              <a:t>PhEDEx not working in 2 sites after CMSR DB migration</a:t>
            </a:r>
          </a:p>
          <a:p>
            <a:pPr lvl="2"/>
            <a:r>
              <a:rPr lang="en-US" sz="2500" dirty="0" smtClean="0"/>
              <a:t>48h unavailability for CNAF and Wisconsin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3000" dirty="0"/>
              <a:t>GGUS summary </a:t>
            </a:r>
            <a:r>
              <a:rPr lang="en-US" sz="3000" dirty="0" smtClean="0"/>
              <a:t>(4 </a:t>
            </a:r>
            <a:r>
              <a:rPr lang="en-US" sz="3000" dirty="0"/>
              <a:t>weeks </a:t>
            </a:r>
            <a:r>
              <a:rPr lang="en-US" sz="3000" dirty="0" smtClean="0"/>
              <a:t>Mar 20 – Apr 17) </a:t>
            </a:r>
            <a:endParaRPr lang="en-GB" sz="24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812510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154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155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173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286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5142247"/>
              </p:ext>
            </p:extLst>
          </p:nvPr>
        </p:nvGraphicFramePr>
        <p:xfrm>
          <a:off x="1066800" y="2899049"/>
          <a:ext cx="7010400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27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7142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meetings</a:t>
            </a:r>
            <a:r>
              <a:rPr lang="en-US" sz="2200" dirty="0" smtClean="0"/>
              <a:t> 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 smtClean="0"/>
              <a:t>These meetings normally are held </a:t>
            </a:r>
            <a:r>
              <a:rPr lang="en-US" sz="3100" dirty="0" smtClean="0">
                <a:solidFill>
                  <a:srgbClr val="009900"/>
                </a:solidFill>
              </a:rPr>
              <a:t>once</a:t>
            </a:r>
            <a:r>
              <a:rPr lang="en-US" sz="3100" dirty="0" smtClean="0"/>
              <a:t> per month</a:t>
            </a:r>
          </a:p>
          <a:p>
            <a:pPr lvl="1"/>
            <a:r>
              <a:rPr lang="en-US" sz="2700" dirty="0" smtClean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 smtClean="0"/>
          </a:p>
          <a:p>
            <a:r>
              <a:rPr lang="en-US" sz="3100" dirty="0" smtClean="0"/>
              <a:t>Each meeting has a </a:t>
            </a:r>
            <a:r>
              <a:rPr lang="en-US" sz="3100" dirty="0" smtClean="0">
                <a:solidFill>
                  <a:schemeClr val="tx1"/>
                </a:solidFill>
              </a:rPr>
              <a:t>standard agenda </a:t>
            </a:r>
            <a:r>
              <a:rPr lang="en-US" sz="3100" dirty="0" smtClean="0"/>
              <a:t>plus at least one </a:t>
            </a:r>
            <a:r>
              <a:rPr lang="en-US" sz="3100" dirty="0" smtClean="0">
                <a:solidFill>
                  <a:srgbClr val="009900"/>
                </a:solidFill>
              </a:rPr>
              <a:t>dedicated topic</a:t>
            </a:r>
            <a:r>
              <a:rPr lang="en-US" sz="3100" dirty="0" smtClean="0"/>
              <a:t>, announced in advance</a:t>
            </a:r>
          </a:p>
          <a:p>
            <a:endParaRPr lang="en-US" sz="3100" dirty="0" smtClean="0"/>
          </a:p>
          <a:p>
            <a:r>
              <a:rPr lang="en-US" sz="3100" dirty="0" smtClean="0"/>
              <a:t>Experiments and sites are kindly asked to have the </a:t>
            </a:r>
            <a:r>
              <a:rPr lang="en-US" sz="3100" dirty="0" smtClean="0">
                <a:solidFill>
                  <a:srgbClr val="009900"/>
                </a:solidFill>
              </a:rPr>
              <a:t>relevant experts </a:t>
            </a:r>
            <a:r>
              <a:rPr lang="en-US" sz="3100" dirty="0" smtClean="0"/>
              <a:t>attend, depending on the topic(s)</a:t>
            </a:r>
          </a:p>
          <a:p>
            <a:endParaRPr lang="en-US" sz="3100" dirty="0" smtClean="0"/>
          </a:p>
          <a:p>
            <a:r>
              <a:rPr lang="en-US" sz="3100" dirty="0" smtClean="0"/>
              <a:t>Next meeting May </a:t>
            </a:r>
            <a:r>
              <a:rPr lang="en-US" sz="3100" dirty="0" smtClean="0">
                <a:solidFill>
                  <a:srgbClr val="0070C0"/>
                </a:solidFill>
              </a:rPr>
              <a:t>18</a:t>
            </a:r>
            <a:r>
              <a:rPr lang="en-US" sz="3100" baseline="30000" dirty="0" smtClean="0">
                <a:solidFill>
                  <a:srgbClr val="0070C0"/>
                </a:solidFill>
              </a:rPr>
              <a:t>th</a:t>
            </a:r>
            <a:r>
              <a:rPr lang="en-US" sz="3100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(1)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P</a:t>
            </a:r>
            <a:r>
              <a:rPr lang="en-US" sz="3200" dirty="0" smtClean="0"/>
              <a:t>resentation </a:t>
            </a:r>
            <a:r>
              <a:rPr lang="en-US" sz="3200" dirty="0"/>
              <a:t>and discussion of </a:t>
            </a:r>
            <a:r>
              <a:rPr lang="en-US" sz="3200" dirty="0" smtClean="0"/>
              <a:t>the HTCondor </a:t>
            </a:r>
            <a:r>
              <a:rPr lang="en-US" sz="3200" dirty="0"/>
              <a:t>accounting work at </a:t>
            </a:r>
            <a:r>
              <a:rPr lang="en-US" sz="3200" dirty="0" smtClean="0"/>
              <a:t>PIC</a:t>
            </a:r>
          </a:p>
          <a:p>
            <a:pPr lvl="1"/>
            <a:r>
              <a:rPr lang="en-US" sz="2800" dirty="0" smtClean="0"/>
              <a:t>Generic solution will be coordinated by Accounting TF</a:t>
            </a:r>
            <a:endParaRPr lang="en-US" sz="2800" dirty="0"/>
          </a:p>
          <a:p>
            <a:r>
              <a:rPr lang="en-US" sz="3200" dirty="0" smtClean="0"/>
              <a:t>Important </a:t>
            </a:r>
            <a:r>
              <a:rPr lang="en-US" sz="3200" dirty="0"/>
              <a:t>developments reported by </a:t>
            </a:r>
            <a:r>
              <a:rPr lang="en-US" sz="3200" dirty="0" smtClean="0"/>
              <a:t>the Network </a:t>
            </a:r>
            <a:r>
              <a:rPr lang="en-US" sz="3200" dirty="0"/>
              <a:t>and Transfer Metrics </a:t>
            </a:r>
            <a:r>
              <a:rPr lang="en-US" sz="3200" dirty="0" smtClean="0"/>
              <a:t>WG</a:t>
            </a:r>
          </a:p>
          <a:p>
            <a:pPr lvl="1"/>
            <a:r>
              <a:rPr lang="en-US" sz="2800" dirty="0" smtClean="0"/>
              <a:t>Report from LHCOPN/LHCONE workshop</a:t>
            </a:r>
          </a:p>
          <a:p>
            <a:pPr lvl="1"/>
            <a:r>
              <a:rPr lang="en-US" sz="2800" dirty="0" smtClean="0"/>
              <a:t>ESnet and GEANT reported 85% growth in LHCONE</a:t>
            </a:r>
          </a:p>
          <a:p>
            <a:pPr lvl="1"/>
            <a:r>
              <a:rPr lang="en-US" sz="2800" dirty="0" smtClean="0"/>
              <a:t>New major version of perfSONAR</a:t>
            </a:r>
          </a:p>
          <a:p>
            <a:pPr lvl="1"/>
            <a:r>
              <a:rPr lang="en-US" sz="2800" dirty="0"/>
              <a:t>BNL/ASGC throughput improved by factor 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(2)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Update </a:t>
            </a:r>
            <a:r>
              <a:rPr lang="en-US" sz="3200" dirty="0"/>
              <a:t>on Singularity by </a:t>
            </a:r>
            <a:r>
              <a:rPr lang="en-US" sz="3200" dirty="0" smtClean="0"/>
              <a:t>the Traceability </a:t>
            </a:r>
            <a:r>
              <a:rPr lang="en-US" sz="3200" dirty="0"/>
              <a:t>and Isolation </a:t>
            </a:r>
            <a:r>
              <a:rPr lang="en-US" sz="3200" dirty="0" smtClean="0"/>
              <a:t>WG</a:t>
            </a:r>
          </a:p>
          <a:p>
            <a:pPr lvl="1"/>
            <a:r>
              <a:rPr lang="en-US" sz="2800" dirty="0" smtClean="0"/>
              <a:t>Traceability challenge planned for CERN jobs</a:t>
            </a:r>
          </a:p>
          <a:p>
            <a:pPr lvl="1"/>
            <a:r>
              <a:rPr lang="en-US" sz="2800" dirty="0" smtClean="0"/>
              <a:t>Successful security review of the Singularity code coordinated by CERN-IT security team</a:t>
            </a:r>
            <a:endParaRPr lang="en-US" sz="2800" dirty="0"/>
          </a:p>
          <a:p>
            <a:r>
              <a:rPr lang="en-US" sz="3200" dirty="0"/>
              <a:t>D</a:t>
            </a:r>
            <a:r>
              <a:rPr lang="en-US" sz="3200" dirty="0" smtClean="0"/>
              <a:t>iscussion </a:t>
            </a:r>
            <a:r>
              <a:rPr lang="en-US" sz="3200" dirty="0"/>
              <a:t>on </a:t>
            </a:r>
            <a:r>
              <a:rPr lang="en-US" sz="3200" dirty="0" smtClean="0"/>
              <a:t>the long</a:t>
            </a:r>
            <a:r>
              <a:rPr lang="en-US" sz="3200" dirty="0"/>
              <a:t>-downtimes </a:t>
            </a:r>
            <a:r>
              <a:rPr lang="en-US" sz="3200" dirty="0" smtClean="0"/>
              <a:t>proposal</a:t>
            </a:r>
          </a:p>
          <a:p>
            <a:pPr lvl="1"/>
            <a:r>
              <a:rPr lang="en-US" sz="2800" dirty="0" smtClean="0"/>
              <a:t>Follow up discussion foreseen for the workshop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Mixed </a:t>
            </a:r>
            <a:r>
              <a:rPr lang="en-US" sz="3200" dirty="0"/>
              <a:t>high activity across the experiments</a:t>
            </a:r>
          </a:p>
          <a:p>
            <a:pPr lvl="1"/>
            <a:r>
              <a:rPr lang="en-US" sz="2800" dirty="0" smtClean="0"/>
              <a:t>MC, reprocessing, analysis</a:t>
            </a:r>
          </a:p>
          <a:p>
            <a:pPr lvl="1"/>
            <a:r>
              <a:rPr lang="en-US" sz="2800" dirty="0"/>
              <a:t>C</a:t>
            </a:r>
            <a:r>
              <a:rPr lang="en-US" sz="2800" dirty="0" smtClean="0"/>
              <a:t>ommissioning with cosmics</a:t>
            </a:r>
          </a:p>
          <a:p>
            <a:pPr marL="36576" indent="0">
              <a:buNone/>
            </a:pPr>
            <a:endParaRPr lang="en-US" sz="3200" dirty="0"/>
          </a:p>
          <a:p>
            <a:r>
              <a:rPr lang="en-US" sz="3100" dirty="0" smtClean="0"/>
              <a:t>ATLAS</a:t>
            </a:r>
          </a:p>
          <a:p>
            <a:pPr lvl="1"/>
            <a:r>
              <a:rPr lang="en-US" sz="2800" dirty="0" smtClean="0"/>
              <a:t>In general smooth operations</a:t>
            </a:r>
          </a:p>
          <a:p>
            <a:pPr lvl="1"/>
            <a:r>
              <a:rPr lang="en-US" sz="2800" dirty="0" smtClean="0"/>
              <a:t>Reprocessing </a:t>
            </a:r>
            <a:r>
              <a:rPr lang="en-US" sz="2800" dirty="0"/>
              <a:t>campaign for 2016 and </a:t>
            </a:r>
            <a:r>
              <a:rPr lang="en-US" sz="2800" dirty="0" smtClean="0"/>
              <a:t>2015</a:t>
            </a:r>
          </a:p>
          <a:p>
            <a:pPr lvl="1"/>
            <a:r>
              <a:rPr lang="en-US" sz="2800" dirty="0"/>
              <a:t>I</a:t>
            </a:r>
            <a:r>
              <a:rPr lang="en-US" sz="2800" dirty="0" smtClean="0"/>
              <a:t>ssues with overloaded Frontier services</a:t>
            </a:r>
          </a:p>
          <a:p>
            <a:pPr lvl="1"/>
            <a:r>
              <a:rPr lang="en-US" sz="2800" dirty="0" smtClean="0"/>
              <a:t>Issues with VOMS-Admin in the new version deployed to fix security threat</a:t>
            </a:r>
          </a:p>
          <a:p>
            <a:pPr lvl="2"/>
            <a:r>
              <a:rPr lang="en-US" dirty="0" smtClean="0"/>
              <a:t>Fixed on April 19th</a:t>
            </a:r>
          </a:p>
          <a:p>
            <a:pPr marL="448056" lvl="1" indent="0">
              <a:buNone/>
            </a:pPr>
            <a:endParaRPr lang="en-US" sz="2800" dirty="0" smtClean="0"/>
          </a:p>
          <a:p>
            <a:r>
              <a:rPr lang="en-US" sz="3200" dirty="0" smtClean="0"/>
              <a:t>CMS</a:t>
            </a:r>
          </a:p>
          <a:p>
            <a:pPr lvl="1"/>
            <a:r>
              <a:rPr lang="en-US" sz="2800" dirty="0" smtClean="0"/>
              <a:t>Running 24/7 recording cosmic rays</a:t>
            </a:r>
          </a:p>
          <a:p>
            <a:pPr lvl="1"/>
            <a:r>
              <a:rPr lang="en-US" sz="2800" dirty="0" smtClean="0"/>
              <a:t>CNAF and Wisconsin PhEDEx down after CMSR DB migration due to MTU settings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/>
              <a:t>ALICE</a:t>
            </a:r>
          </a:p>
          <a:p>
            <a:pPr lvl="1"/>
            <a:r>
              <a:rPr lang="en-US" sz="2800" dirty="0" smtClean="0"/>
              <a:t>Very high activity</a:t>
            </a:r>
          </a:p>
          <a:p>
            <a:pPr lvl="1"/>
            <a:r>
              <a:rPr lang="en-US" sz="2800" dirty="0" smtClean="0"/>
              <a:t>136k running jobs record</a:t>
            </a:r>
            <a:endParaRPr lang="en-US" dirty="0" smtClean="0"/>
          </a:p>
          <a:p>
            <a:r>
              <a:rPr lang="en-US" sz="3100" dirty="0" smtClean="0"/>
              <a:t>LHCb</a:t>
            </a:r>
          </a:p>
          <a:p>
            <a:pPr lvl="1"/>
            <a:r>
              <a:rPr lang="en-US" sz="2800" dirty="0" smtClean="0"/>
              <a:t>Tape systems loaded by </a:t>
            </a:r>
            <a:r>
              <a:rPr lang="en-US" sz="2800" dirty="0"/>
              <a:t>d</a:t>
            </a:r>
            <a:r>
              <a:rPr lang="en-US" sz="2800" dirty="0" smtClean="0"/>
              <a:t>ata </a:t>
            </a:r>
            <a:r>
              <a:rPr lang="en-US" sz="2800" dirty="0"/>
              <a:t>stripping </a:t>
            </a:r>
            <a:r>
              <a:rPr lang="en-US" sz="2800" dirty="0" smtClean="0"/>
              <a:t>campaign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Alarm</a:t>
            </a:r>
            <a:r>
              <a:rPr lang="en-US" sz="2800" dirty="0" smtClean="0"/>
              <a:t> tickets for CERN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smtClean="0">
                <a:hlinkClick r:id="rId4"/>
              </a:rPr>
              <a:t>GGUS:</a:t>
            </a:r>
            <a:r>
              <a:rPr lang="is-IS" sz="2800" dirty="0" smtClean="0">
                <a:hlinkClick r:id="rId4"/>
              </a:rPr>
              <a:t>127308</a:t>
            </a:r>
            <a:r>
              <a:rPr lang="is-IS" sz="2800" dirty="0" smtClean="0"/>
              <a:t>, </a:t>
            </a:r>
            <a:r>
              <a:rPr lang="is-IS" sz="2800" dirty="0" smtClean="0">
                <a:hlinkClick r:id="rId5"/>
              </a:rPr>
              <a:t>GGUS:127324</a:t>
            </a:r>
            <a:r>
              <a:rPr lang="en-US" sz="2800" dirty="0" smtClean="0"/>
              <a:t>)</a:t>
            </a:r>
          </a:p>
          <a:p>
            <a:pPr lvl="2"/>
            <a:r>
              <a:rPr lang="en-US" dirty="0" smtClean="0"/>
              <a:t>Communication </a:t>
            </a:r>
            <a:r>
              <a:rPr lang="en-US" dirty="0"/>
              <a:t>failure in CERN-HIST-</a:t>
            </a:r>
            <a:r>
              <a:rPr lang="en-US" dirty="0" smtClean="0"/>
              <a:t>EOS</a:t>
            </a:r>
          </a:p>
          <a:p>
            <a:pPr lvl="2"/>
            <a:r>
              <a:rPr lang="en-US" dirty="0" smtClean="0"/>
              <a:t>DIRAC VOBOX unable to restart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Alarm</a:t>
            </a:r>
            <a:r>
              <a:rPr lang="en-US" sz="2800" dirty="0" smtClean="0"/>
              <a:t> tickets for RAL (</a:t>
            </a:r>
            <a:r>
              <a:rPr lang="en-US" sz="2800" dirty="0" smtClean="0">
                <a:hlinkClick r:id="rId6"/>
              </a:rPr>
              <a:t>GGUS:</a:t>
            </a:r>
            <a:r>
              <a:rPr lang="is-IS" sz="2800" dirty="0" smtClean="0">
                <a:hlinkClick r:id="rId6"/>
              </a:rPr>
              <a:t>127612</a:t>
            </a:r>
            <a:r>
              <a:rPr lang="is-IS" sz="2800" dirty="0"/>
              <a:t>, </a:t>
            </a:r>
            <a:r>
              <a:rPr lang="is-IS" sz="2800" dirty="0">
                <a:hlinkClick r:id="rId7"/>
              </a:rPr>
              <a:t>GGUS:127617</a:t>
            </a:r>
            <a:r>
              <a:rPr lang="en-US" sz="2800" dirty="0" smtClean="0"/>
              <a:t>) </a:t>
            </a:r>
          </a:p>
          <a:p>
            <a:pPr lvl="2"/>
            <a:r>
              <a:rPr lang="en-US" dirty="0" smtClean="0"/>
              <a:t>CEs not accepting new jobs until ARC CE restart</a:t>
            </a:r>
          </a:p>
          <a:p>
            <a:pPr lvl="2"/>
            <a:r>
              <a:rPr lang="en-US" dirty="0" smtClean="0"/>
              <a:t>SRM system required downgrade to version 2.11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Alarm</a:t>
            </a:r>
            <a:r>
              <a:rPr lang="en-US" dirty="0" smtClean="0"/>
              <a:t> ticket for CNAF (</a:t>
            </a:r>
            <a:r>
              <a:rPr lang="en-US" dirty="0" smtClean="0">
                <a:hlinkClick r:id="rId8"/>
              </a:rPr>
              <a:t>GGUS:</a:t>
            </a:r>
            <a:r>
              <a:rPr lang="is-IS" dirty="0" smtClean="0">
                <a:hlinkClick r:id="rId8"/>
              </a:rPr>
              <a:t>127608</a:t>
            </a:r>
            <a:r>
              <a:rPr lang="is-I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SRM service was unavailable and required restarts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is-IS" dirty="0"/>
          </a:p>
          <a:p>
            <a:pPr lvl="2"/>
            <a:endParaRPr lang="en-US" dirty="0"/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(3)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Middleware</a:t>
            </a:r>
          </a:p>
          <a:p>
            <a:pPr lvl="1"/>
            <a:r>
              <a:rPr lang="en-US" dirty="0"/>
              <a:t>An issue affecting IPV6 transfers to DPM when gridftp redirection is enabled </a:t>
            </a:r>
            <a:r>
              <a:rPr lang="en-US" dirty="0" smtClean="0"/>
              <a:t>(</a:t>
            </a:r>
            <a:r>
              <a:rPr lang="en-US" dirty="0" smtClean="0">
                <a:hlinkClick r:id="rId4"/>
              </a:rPr>
              <a:t>GGUS</a:t>
            </a:r>
            <a:r>
              <a:rPr lang="en-US" dirty="0">
                <a:hlinkClick r:id="rId4"/>
              </a:rPr>
              <a:t>:127285</a:t>
            </a:r>
            <a:r>
              <a:rPr lang="en-US" dirty="0"/>
              <a:t>). </a:t>
            </a:r>
            <a:endParaRPr lang="en-US" dirty="0" smtClean="0"/>
          </a:p>
          <a:p>
            <a:pPr lvl="2"/>
            <a:r>
              <a:rPr lang="en-US" dirty="0"/>
              <a:t>S</a:t>
            </a:r>
            <a:r>
              <a:rPr lang="en-US" dirty="0" smtClean="0"/>
              <a:t>ites are advised not </a:t>
            </a:r>
            <a:r>
              <a:rPr lang="en-US" dirty="0"/>
              <a:t>to enable gridftp redirection until the issue is </a:t>
            </a:r>
            <a:r>
              <a:rPr lang="en-US" dirty="0" smtClean="0"/>
              <a:t>fixed.</a:t>
            </a:r>
          </a:p>
          <a:p>
            <a:pPr lvl="1"/>
            <a:r>
              <a:rPr lang="en-US" dirty="0" smtClean="0"/>
              <a:t>UMD emergency updates to </a:t>
            </a:r>
            <a:r>
              <a:rPr lang="en-US" dirty="0"/>
              <a:t>fix vulnerabilities in canl-c </a:t>
            </a:r>
            <a:r>
              <a:rPr lang="en-US" dirty="0" smtClean="0"/>
              <a:t>and VOMS-Admin</a:t>
            </a:r>
          </a:p>
          <a:p>
            <a:pPr lvl="1"/>
            <a:r>
              <a:rPr lang="en-US" dirty="0" smtClean="0"/>
              <a:t>An openssl update affects Java-based services if their Java version is too old (</a:t>
            </a:r>
            <a:r>
              <a:rPr lang="en-US" dirty="0" smtClean="0">
                <a:hlinkClick r:id="rId5"/>
              </a:rPr>
              <a:t>GGUS:</a:t>
            </a:r>
            <a:r>
              <a:rPr lang="is-IS" dirty="0">
                <a:hlinkClick r:id="rId5"/>
              </a:rPr>
              <a:t>127656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The remedy is to update Java and restart affected services</a:t>
            </a:r>
          </a:p>
          <a:p>
            <a:pPr marL="749808" lvl="2" indent="0">
              <a:buNone/>
            </a:pPr>
            <a:endParaRPr lang="en-US" sz="1600" dirty="0"/>
          </a:p>
          <a:p>
            <a:r>
              <a:rPr lang="en-US" dirty="0" smtClean="0"/>
              <a:t>FTS</a:t>
            </a:r>
          </a:p>
          <a:p>
            <a:pPr lvl="1"/>
            <a:r>
              <a:rPr lang="en-US" dirty="0" smtClean="0"/>
              <a:t>Upgrade </a:t>
            </a:r>
            <a:r>
              <a:rPr lang="en-US" dirty="0"/>
              <a:t>to </a:t>
            </a:r>
            <a:r>
              <a:rPr lang="en-US" dirty="0" smtClean="0"/>
              <a:t>3.6.7 was done at CERN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new </a:t>
            </a:r>
            <a:r>
              <a:rPr lang="en-US" dirty="0" smtClean="0"/>
              <a:t>version (3.6.8) with faster DB </a:t>
            </a:r>
            <a:r>
              <a:rPr lang="en-US" dirty="0"/>
              <a:t>schema </a:t>
            </a:r>
            <a:r>
              <a:rPr lang="en-US" dirty="0" smtClean="0"/>
              <a:t>upgrade has been released and deployed in the meantime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sz="2800" dirty="0"/>
          </a:p>
          <a:p>
            <a:pPr lvl="2"/>
            <a:endParaRPr lang="en-US" dirty="0"/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9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(4)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CERN</a:t>
            </a:r>
          </a:p>
          <a:p>
            <a:pPr lvl="1"/>
            <a:r>
              <a:rPr lang="en-US" sz="2800" dirty="0" smtClean="0"/>
              <a:t>DB HW migrations were finished</a:t>
            </a:r>
          </a:p>
          <a:p>
            <a:pPr lvl="2"/>
            <a:r>
              <a:rPr lang="en-US" dirty="0" smtClean="0"/>
              <a:t>SIR for CMSR migration PhEDEx issue was prepared</a:t>
            </a:r>
            <a:endParaRPr lang="en-US" dirty="0"/>
          </a:p>
          <a:p>
            <a:pPr lvl="1"/>
            <a:r>
              <a:rPr lang="en-US" sz="2800" dirty="0" smtClean="0"/>
              <a:t>Puppet 4 migration affected a number of services</a:t>
            </a:r>
          </a:p>
          <a:p>
            <a:pPr lvl="2"/>
            <a:r>
              <a:rPr lang="en-US" dirty="0" smtClean="0"/>
              <a:t>Manually managed cron jobs were lost</a:t>
            </a:r>
          </a:p>
          <a:p>
            <a:endParaRPr lang="en-US" sz="2800" dirty="0" smtClean="0"/>
          </a:p>
          <a:p>
            <a:r>
              <a:rPr lang="en-US" sz="2800" dirty="0" smtClean="0"/>
              <a:t>OSG</a:t>
            </a:r>
          </a:p>
          <a:p>
            <a:pPr lvl="1"/>
            <a:r>
              <a:rPr lang="en-US" sz="2800" dirty="0" smtClean="0"/>
              <a:t>OSG BDII was decommissioned April 4</a:t>
            </a:r>
          </a:p>
          <a:p>
            <a:pPr marL="36576" indent="0">
              <a:buNone/>
            </a:pPr>
            <a:r>
              <a:rPr lang="en-US" sz="3200" dirty="0"/>
              <a:t> </a:t>
            </a:r>
          </a:p>
          <a:p>
            <a:endParaRPr lang="en-US" sz="31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9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(5)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 smtClean="0"/>
              <a:t>NLT1</a:t>
            </a:r>
          </a:p>
          <a:p>
            <a:pPr lvl="1"/>
            <a:r>
              <a:rPr lang="en-US" sz="2800" dirty="0" smtClean="0"/>
              <a:t>SARA will implement dual stack dCache instance on May 2nd</a:t>
            </a:r>
          </a:p>
          <a:p>
            <a:r>
              <a:rPr lang="en-US" sz="3200" dirty="0" smtClean="0"/>
              <a:t>JINR</a:t>
            </a:r>
          </a:p>
          <a:p>
            <a:pPr lvl="1"/>
            <a:r>
              <a:rPr lang="en-US" sz="2800" dirty="0" smtClean="0"/>
              <a:t>Low load and transfer issues from FNAL under investigation</a:t>
            </a:r>
          </a:p>
          <a:p>
            <a:r>
              <a:rPr lang="en-US" sz="3200" dirty="0" smtClean="0"/>
              <a:t>Several T1 sites upgraded their dCache 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21670</TotalTime>
  <Words>578</Words>
  <Application>Microsoft Office PowerPoint</Application>
  <PresentationFormat>On-screen Show (4:3)</PresentationFormat>
  <Paragraphs>142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Wingdings</vt:lpstr>
      <vt:lpstr>CERNCorporate4-3</vt:lpstr>
      <vt:lpstr>WLCG Service Report  4 weeks, March 21 – April 18  WLCG Management Board, 18th April 2017  Katarzyna Dziedziniewicz-Wojcik CERN  v1.2</vt:lpstr>
      <vt:lpstr>Operations Coordination meetings   </vt:lpstr>
      <vt:lpstr>Operations Coordination highlights   (1)  </vt:lpstr>
      <vt:lpstr>Operations Coordination highlights   (2)  </vt:lpstr>
      <vt:lpstr>Selected items from Operations    (1)</vt:lpstr>
      <vt:lpstr>Selected items from Operations    (2)</vt:lpstr>
      <vt:lpstr>Selected items from Operations    (3)</vt:lpstr>
      <vt:lpstr>Selected items from Operations    (4)</vt:lpstr>
      <vt:lpstr>Selected items from Operations    (5)</vt:lpstr>
      <vt:lpstr>Service Incident Reports</vt:lpstr>
      <vt:lpstr>GGUS summary (4 weeks Mar 20 – Apr 17)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410</cp:revision>
  <cp:lastPrinted>2015-03-25T10:23:14Z</cp:lastPrinted>
  <dcterms:created xsi:type="dcterms:W3CDTF">2015-01-26T14:46:24Z</dcterms:created>
  <dcterms:modified xsi:type="dcterms:W3CDTF">2017-04-26T15:34:03Z</dcterms:modified>
</cp:coreProperties>
</file>