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0" r:id="rId2"/>
    <p:sldId id="277" r:id="rId3"/>
    <p:sldId id="276" r:id="rId4"/>
    <p:sldId id="269" r:id="rId5"/>
    <p:sldId id="278" r:id="rId6"/>
    <p:sldId id="271" r:id="rId7"/>
    <p:sldId id="273" r:id="rId8"/>
    <p:sldId id="256" r:id="rId9"/>
    <p:sldId id="262" r:id="rId10"/>
    <p:sldId id="263" r:id="rId11"/>
    <p:sldId id="266" r:id="rId12"/>
    <p:sldId id="267" r:id="rId13"/>
    <p:sldId id="275" r:id="rId14"/>
    <p:sldId id="274" r:id="rId15"/>
    <p:sldId id="27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308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22497-8812-44BC-A0D9-49A4C211D731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4C6EE9-4829-4A0B-853B-5F0487AF2B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321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950F5-AFAB-4B66-9AF8-9673AE06FDCB}" type="datetime1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752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9920-10F1-457E-8CC0-73FF9F3B155A}" type="datetime1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679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6BEA9-1989-4B1E-A7CF-43224C759008}" type="datetime1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810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86DB2-0E0A-411E-9A35-AC20FFA7DA8A}" type="datetime1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794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06DA3-D4D3-413F-A690-660D8881EF2F}" type="datetime1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87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639C2-6430-4417-A469-4D111BD4A6F9}" type="datetime1">
              <a:rPr lang="en-GB" smtClean="0"/>
              <a:t>03/11/2016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516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D8552-DA32-44C1-A586-6EAF0A0C64A3}" type="datetime1">
              <a:rPr lang="en-GB" smtClean="0"/>
              <a:t>03/11/2016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567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B653B-16D3-44FF-9F64-607AA60C0DD7}" type="datetime1">
              <a:rPr lang="en-GB" smtClean="0"/>
              <a:t>03/11/2016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528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E6502-36CE-4EC2-99F6-B0A60FA01777}" type="datetime1">
              <a:rPr lang="en-GB" smtClean="0"/>
              <a:t>03/11/2016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128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B8531-F8E5-469A-90C8-5EFD2A64B788}" type="datetime1">
              <a:rPr lang="en-GB" smtClean="0"/>
              <a:t>03/11/2016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391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4886-C6B1-4383-B79B-2A28E235B798}" type="datetime1">
              <a:rPr lang="en-GB" smtClean="0"/>
              <a:t>03/11/2016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573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D7AA1-B8C1-42D0-919D-2B18612AFB8F}" type="datetime1">
              <a:rPr lang="en-GB" smtClean="0"/>
              <a:t>03/11/2016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998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F9EB4-93FA-4D3E-B990-5C200273A1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36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alice.its.cern.ch/jira/browse/ALIROOT-6949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706914" y="1370149"/>
            <a:ext cx="3991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Reconstruction news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01600" y="6488668"/>
            <a:ext cx="4151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R.Shahoyan</a:t>
            </a:r>
            <a:r>
              <a:rPr lang="en-GB" dirty="0" smtClean="0"/>
              <a:t>, 03/11/2016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60320" y="2540000"/>
            <a:ext cx="58115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Distortions in MC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Problems found in reconstruction:</a:t>
            </a:r>
          </a:p>
          <a:p>
            <a:pPr marL="606425" lvl="1" indent="-342900">
              <a:buFont typeface="Courier New" panose="02070309020205020404" pitchFamily="49" charset="0"/>
              <a:buChar char="o"/>
            </a:pPr>
            <a:r>
              <a:rPr lang="en-GB" sz="2000" dirty="0" err="1" smtClean="0"/>
              <a:t>cookdEdx</a:t>
            </a:r>
            <a:r>
              <a:rPr lang="en-GB" sz="2000" dirty="0" smtClean="0"/>
              <a:t> </a:t>
            </a:r>
          </a:p>
          <a:p>
            <a:pPr marL="606425" lvl="1" indent="-342900">
              <a:buFont typeface="Courier New" panose="02070309020205020404" pitchFamily="49" charset="0"/>
              <a:buChar char="o"/>
            </a:pPr>
            <a:r>
              <a:rPr lang="en-GB" sz="2000" dirty="0" smtClean="0"/>
              <a:t>Low-</a:t>
            </a:r>
            <a:r>
              <a:rPr lang="en-GB" sz="2000" dirty="0" err="1" smtClean="0"/>
              <a:t>pT</a:t>
            </a:r>
            <a:r>
              <a:rPr lang="en-GB" sz="2000" dirty="0" smtClean="0"/>
              <a:t> matching loss due to </a:t>
            </a:r>
            <a:br>
              <a:rPr lang="en-GB" sz="2000" dirty="0" smtClean="0"/>
            </a:br>
            <a:r>
              <a:rPr lang="en-GB" sz="2000" dirty="0" smtClean="0"/>
              <a:t>large errors from TPC </a:t>
            </a:r>
            <a:r>
              <a:rPr lang="en-GB" sz="2000" dirty="0" err="1" smtClean="0"/>
              <a:t>cov.matrix</a:t>
            </a:r>
            <a:endParaRPr lang="en-GB" sz="2000" dirty="0" smtClean="0"/>
          </a:p>
          <a:p>
            <a:pPr marL="606425" lvl="1" indent="-342900">
              <a:buFont typeface="Courier New" panose="02070309020205020404" pitchFamily="49" charset="0"/>
              <a:buChar char="o"/>
            </a:pPr>
            <a:endParaRPr lang="en-GB" sz="2000" dirty="0" smtClean="0"/>
          </a:p>
          <a:p>
            <a:pPr marL="149225" indent="-342900">
              <a:buFont typeface="Wingdings" panose="05000000000000000000" pitchFamily="2" charset="2"/>
              <a:buChar char="§"/>
            </a:pPr>
            <a:r>
              <a:rPr lang="en-GB" sz="2000" dirty="0" smtClean="0"/>
              <a:t>BTG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41405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10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4" t="4215"/>
          <a:stretch/>
        </p:blipFill>
        <p:spPr>
          <a:xfrm>
            <a:off x="4610934" y="3785190"/>
            <a:ext cx="4533066" cy="307281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8" t="4633"/>
          <a:stretch/>
        </p:blipFill>
        <p:spPr>
          <a:xfrm>
            <a:off x="0" y="3766038"/>
            <a:ext cx="4572000" cy="30919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552" y="334926"/>
            <a:ext cx="4562448" cy="30940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327" y="1311585"/>
            <a:ext cx="41785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Validation of patches with high IR (7.5kHz) </a:t>
            </a:r>
            <a:r>
              <a:rPr lang="en-GB" dirty="0" err="1" smtClean="0"/>
              <a:t>Pb-Pb</a:t>
            </a:r>
            <a:r>
              <a:rPr lang="en-GB" dirty="0" smtClean="0"/>
              <a:t> run 246948 (marked as “grey” quality due to low-</a:t>
            </a:r>
            <a:r>
              <a:rPr lang="en-GB" dirty="0" err="1" smtClean="0"/>
              <a:t>pT</a:t>
            </a:r>
            <a:r>
              <a:rPr lang="en-GB" dirty="0" smtClean="0"/>
              <a:t> matching problem)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171440" y="213360"/>
            <a:ext cx="336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ITS-TPC matching before/after fix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017520" y="3429000"/>
            <a:ext cx="336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TPC covariance before/after fix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700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11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5599"/>
            <a:ext cx="4572000" cy="46634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142240"/>
            <a:ext cx="5974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Effect of the fix on low </a:t>
            </a:r>
            <a:r>
              <a:rPr lang="en-GB" dirty="0" err="1" smtClean="0"/>
              <a:t>pT</a:t>
            </a:r>
            <a:r>
              <a:rPr lang="en-GB" dirty="0" smtClean="0"/>
              <a:t> tracks (</a:t>
            </a:r>
            <a:r>
              <a:rPr lang="en-GB" dirty="0" err="1" smtClean="0"/>
              <a:t>pT</a:t>
            </a:r>
            <a:r>
              <a:rPr lang="en-GB" dirty="0" smtClean="0"/>
              <a:t>&lt;0.5)</a:t>
            </a:r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r>
              <a:rPr lang="en-GB" dirty="0" smtClean="0"/>
              <a:t>Large outliers eliminated (especially Z was suffering)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080" y="1849120"/>
            <a:ext cx="79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before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50240" y="4165600"/>
            <a:ext cx="634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after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26440" y="1391920"/>
            <a:ext cx="3342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σ</a:t>
            </a:r>
            <a:r>
              <a:rPr lang="en-GB" sz="2000" baseline="-25000" dirty="0" smtClean="0"/>
              <a:t>Z</a:t>
            </a:r>
            <a:r>
              <a:rPr lang="en-GB" sz="2000" dirty="0" smtClean="0"/>
              <a:t> </a:t>
            </a:r>
            <a:r>
              <a:rPr lang="en-GB" dirty="0" smtClean="0"/>
              <a:t>from TPC </a:t>
            </a:r>
            <a:r>
              <a:rPr lang="en-GB" dirty="0" err="1" smtClean="0"/>
              <a:t>Cov.Matrix</a:t>
            </a:r>
            <a:r>
              <a:rPr lang="en-GB" dirty="0" smtClean="0"/>
              <a:t> (@vertex)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180" y="1645920"/>
            <a:ext cx="4572820" cy="46634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190939" y="1869440"/>
            <a:ext cx="79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before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201099" y="4185920"/>
            <a:ext cx="634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after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196840" y="1412240"/>
            <a:ext cx="3342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σ</a:t>
            </a:r>
            <a:r>
              <a:rPr lang="en-GB" sz="2000" baseline="-25000" dirty="0" smtClean="0"/>
              <a:t>Y</a:t>
            </a:r>
            <a:r>
              <a:rPr lang="en-GB" dirty="0" smtClean="0"/>
              <a:t> from TPC </a:t>
            </a:r>
            <a:r>
              <a:rPr lang="en-GB" dirty="0" err="1" smtClean="0"/>
              <a:t>Cov.Matrix</a:t>
            </a:r>
            <a:r>
              <a:rPr lang="en-GB" dirty="0" smtClean="0"/>
              <a:t> (@vertex)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005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12</a:t>
            </a:fld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1" y="1555318"/>
            <a:ext cx="4571999" cy="4662602"/>
            <a:chOff x="4572001" y="1646758"/>
            <a:chExt cx="4571999" cy="466260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1" y="1646758"/>
              <a:ext cx="4571999" cy="4662602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394960" y="1920240"/>
              <a:ext cx="7998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before</a:t>
              </a:r>
              <a:endParaRPr lang="en-GB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435600" y="4185920"/>
              <a:ext cx="6344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after</a:t>
              </a:r>
              <a:endParaRPr lang="en-GB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625600" y="142240"/>
            <a:ext cx="6289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Effect of the fix on high </a:t>
            </a:r>
            <a:r>
              <a:rPr lang="en-GB" dirty="0" err="1" smtClean="0"/>
              <a:t>pT</a:t>
            </a:r>
            <a:r>
              <a:rPr lang="en-GB" dirty="0" smtClean="0"/>
              <a:t> tracks (</a:t>
            </a:r>
            <a:r>
              <a:rPr lang="en-GB" dirty="0" err="1" smtClean="0"/>
              <a:t>pT</a:t>
            </a:r>
            <a:r>
              <a:rPr lang="en-GB" dirty="0" smtClean="0"/>
              <a:t>&gt;1)</a:t>
            </a:r>
          </a:p>
          <a:p>
            <a:pPr algn="ctr"/>
            <a:endParaRPr lang="en-GB" dirty="0"/>
          </a:p>
          <a:p>
            <a:r>
              <a:rPr lang="en-GB" dirty="0" smtClean="0"/>
              <a:t>There Z anomaly (still small enough to not affect matching) </a:t>
            </a:r>
            <a:br>
              <a:rPr lang="en-GB" dirty="0" smtClean="0"/>
            </a:br>
            <a:r>
              <a:rPr lang="en-GB" dirty="0" smtClean="0"/>
              <a:t>in the hot-spot region is eliminated, Y almost </a:t>
            </a:r>
            <a:r>
              <a:rPr lang="en-GB" dirty="0" err="1" smtClean="0"/>
              <a:t>unchaged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85796"/>
            <a:ext cx="4572000" cy="466260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374640" y="1879600"/>
            <a:ext cx="79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before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415280" y="4145280"/>
            <a:ext cx="634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after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26440" y="1391920"/>
            <a:ext cx="3342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σ</a:t>
            </a:r>
            <a:r>
              <a:rPr lang="en-GB" sz="2000" baseline="-25000" dirty="0" smtClean="0"/>
              <a:t>Z</a:t>
            </a:r>
            <a:r>
              <a:rPr lang="en-GB" sz="2000" dirty="0" smtClean="0"/>
              <a:t> </a:t>
            </a:r>
            <a:r>
              <a:rPr lang="en-GB" dirty="0" smtClean="0"/>
              <a:t>from TPC </a:t>
            </a:r>
            <a:r>
              <a:rPr lang="en-GB" dirty="0" err="1" smtClean="0"/>
              <a:t>Cov.Matrix</a:t>
            </a:r>
            <a:r>
              <a:rPr lang="en-GB" dirty="0" smtClean="0"/>
              <a:t> (@vertex)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176520" y="1412240"/>
            <a:ext cx="3342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σ</a:t>
            </a:r>
            <a:r>
              <a:rPr lang="en-GB" sz="2000" baseline="-25000" dirty="0" smtClean="0"/>
              <a:t>Y</a:t>
            </a:r>
            <a:r>
              <a:rPr lang="en-GB" dirty="0" smtClean="0"/>
              <a:t> from TPC </a:t>
            </a:r>
            <a:r>
              <a:rPr lang="en-GB" dirty="0" err="1" smtClean="0"/>
              <a:t>Cov.Matrix</a:t>
            </a:r>
            <a:r>
              <a:rPr lang="en-GB" dirty="0" smtClean="0"/>
              <a:t> (@vertex)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120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1"/>
          <a:stretch/>
        </p:blipFill>
        <p:spPr>
          <a:xfrm>
            <a:off x="0" y="487681"/>
            <a:ext cx="8554720" cy="323088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13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7"/>
          <a:stretch/>
        </p:blipFill>
        <p:spPr>
          <a:xfrm>
            <a:off x="0" y="3656779"/>
            <a:ext cx="8514080" cy="32113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0"/>
            <a:ext cx="7051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Reproduction of </a:t>
            </a:r>
            <a:r>
              <a:rPr lang="en-GB" dirty="0" err="1" smtClean="0"/>
              <a:t>cov.matrix</a:t>
            </a:r>
            <a:r>
              <a:rPr lang="en-GB" dirty="0" smtClean="0"/>
              <a:t> related problems in MC with distortions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454400" y="325120"/>
            <a:ext cx="1611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 smtClean="0"/>
              <a:t>pT</a:t>
            </a:r>
            <a:r>
              <a:rPr lang="en-GB" sz="1600" b="1" dirty="0" smtClean="0"/>
              <a:t>(TPC)&lt;0.5 GeV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453605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14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9953"/>
            <a:ext cx="9144000" cy="35580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6080" y="172720"/>
            <a:ext cx="8473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Effect of </a:t>
            </a:r>
            <a:r>
              <a:rPr lang="en-GB" dirty="0" err="1" smtClean="0"/>
              <a:t>cov.matrix</a:t>
            </a:r>
            <a:r>
              <a:rPr lang="en-GB" dirty="0" smtClean="0"/>
              <a:t> related problems on ITS-TPC matching rate</a:t>
            </a:r>
          </a:p>
          <a:p>
            <a:pPr algn="ctr"/>
            <a:r>
              <a:rPr lang="en-GB" dirty="0" smtClean="0"/>
              <a:t>Data vs MC</a:t>
            </a:r>
          </a:p>
          <a:p>
            <a:pPr algn="ctr"/>
            <a:endParaRPr lang="en-GB" dirty="0"/>
          </a:p>
          <a:p>
            <a:r>
              <a:rPr lang="en-GB" dirty="0" smtClean="0"/>
              <a:t>Loose TPC track selection applied: &gt;=70 clusters, |</a:t>
            </a:r>
            <a:r>
              <a:rPr lang="en-GB" dirty="0" err="1" smtClean="0"/>
              <a:t>DCAz</a:t>
            </a:r>
            <a:r>
              <a:rPr lang="en-GB" dirty="0" smtClean="0"/>
              <a:t>|&lt;5, |</a:t>
            </a:r>
            <a:r>
              <a:rPr lang="en-GB" dirty="0" err="1" smtClean="0"/>
              <a:t>DCAr</a:t>
            </a:r>
            <a:r>
              <a:rPr lang="en-GB" dirty="0" smtClean="0"/>
              <a:t>|&lt;5, |eta|&lt;0.8  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33680" y="5801360"/>
            <a:ext cx="863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assigned TPC track errors are well reproduced in the MC, </a:t>
            </a:r>
            <a:br>
              <a:rPr lang="en-GB" dirty="0" smtClean="0"/>
            </a:br>
            <a:r>
              <a:rPr lang="en-GB" dirty="0" smtClean="0"/>
              <a:t>hence the effect of the “Invariant” cut on matching rate is also reproduced.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5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15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45440" y="0"/>
            <a:ext cx="8554720" cy="660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Barrel Tracking Group</a:t>
            </a:r>
            <a:endParaRPr lang="en-GB" dirty="0" smtClean="0"/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600" dirty="0" smtClean="0"/>
              <a:t>Until now we were busy with preparation of the code for Run2 data: distortions, memory consumption + fixes for bugs introduced by these changes.</a:t>
            </a:r>
            <a:br>
              <a:rPr lang="en-GB" sz="1600" dirty="0" smtClean="0"/>
            </a:br>
            <a:r>
              <a:rPr lang="en-GB" sz="1600" dirty="0" smtClean="0"/>
              <a:t>This race should come to end in short time from now (end of year?)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600" dirty="0" smtClean="0"/>
              <a:t>Still, the reconstruction experts will spend lot of time on DPG issues (calibration, QA…)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600" dirty="0" smtClean="0"/>
              <a:t>Few outstanding tasks in Run2:</a:t>
            </a:r>
          </a:p>
          <a:p>
            <a:pPr marL="549275" lvl="1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Requiring no particular development but rectification of high </a:t>
            </a:r>
            <a:r>
              <a:rPr lang="en-GB" sz="1600" dirty="0" err="1" smtClean="0"/>
              <a:t>pT</a:t>
            </a:r>
            <a:r>
              <a:rPr lang="en-GB" sz="1600" dirty="0" smtClean="0"/>
              <a:t> V0 filtering</a:t>
            </a:r>
          </a:p>
          <a:p>
            <a:pPr marL="630238" lvl="2" indent="-182563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Including TRD into tracking</a:t>
            </a:r>
          </a:p>
          <a:p>
            <a:pPr marL="630238" lvl="2" indent="-182563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Estimating the real </a:t>
            </a:r>
            <a:r>
              <a:rPr lang="en-GB" sz="1600" dirty="0" err="1" smtClean="0"/>
              <a:t>pT</a:t>
            </a:r>
            <a:r>
              <a:rPr lang="en-GB" sz="1600" dirty="0" smtClean="0"/>
              <a:t> resolution with distortions</a:t>
            </a:r>
          </a:p>
          <a:p>
            <a:pPr marL="549275" lvl="1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SP calibration in HLT: (development of TRD, TOF tracking in HLT, overlap with Run3)</a:t>
            </a:r>
          </a:p>
          <a:p>
            <a:pPr marL="549275" lvl="1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???</a:t>
            </a:r>
          </a:p>
          <a:p>
            <a:pPr marL="92075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600" dirty="0" smtClean="0"/>
              <a:t>We are very late with Run3 code preparation (same people involved).</a:t>
            </a:r>
          </a:p>
          <a:p>
            <a:pPr marL="92075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en-GB" sz="1600" dirty="0"/>
          </a:p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en-GB" sz="1600" dirty="0" smtClean="0"/>
              <a:t>What should we aim for (my personal view) ? </a:t>
            </a:r>
          </a:p>
          <a:p>
            <a:pPr marL="92075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600" dirty="0" smtClean="0"/>
              <a:t>Minimize amount of developments not contributing to Run3 preparation</a:t>
            </a:r>
          </a:p>
          <a:p>
            <a:pPr marL="263525" indent="-263525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600" dirty="0" smtClean="0"/>
              <a:t>No periodical meetings scheduled:  </a:t>
            </a:r>
          </a:p>
          <a:p>
            <a:pPr marL="538163" lvl="1" indent="-274638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Problems common with BTG discussed </a:t>
            </a:r>
            <a:r>
              <a:rPr lang="en-GB" sz="1600" dirty="0"/>
              <a:t>at “calibration &amp; tracking” meeting on Thursday </a:t>
            </a:r>
            <a:r>
              <a:rPr lang="en-GB" sz="1600" dirty="0" smtClean="0"/>
              <a:t>9:30</a:t>
            </a:r>
          </a:p>
          <a:p>
            <a:pPr marL="538163" lvl="1" indent="-274638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Follow remaining Run2 issues on topical meetings (on demand) with relevant experts</a:t>
            </a:r>
          </a:p>
          <a:p>
            <a:pPr marL="92075" indent="-2857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58438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90880"/>
            <a:ext cx="8839200" cy="5276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6688" indent="-166688">
              <a:lnSpc>
                <a:spcPct val="12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dirty="0" smtClean="0"/>
              <a:t>Inverted (distortion) maps are stored in TPC/</a:t>
            </a:r>
            <a:r>
              <a:rPr lang="en-US" dirty="0" err="1" smtClean="0"/>
              <a:t>Calib</a:t>
            </a:r>
            <a:r>
              <a:rPr lang="en-US" dirty="0" smtClean="0"/>
              <a:t>/</a:t>
            </a:r>
            <a:r>
              <a:rPr lang="en-US" dirty="0" err="1" smtClean="0"/>
              <a:t>DistortionMaps</a:t>
            </a:r>
            <a:r>
              <a:rPr lang="en-US" dirty="0" smtClean="0"/>
              <a:t>(Ref) objects.</a:t>
            </a:r>
            <a:br>
              <a:rPr lang="en-US" dirty="0" smtClean="0"/>
            </a:br>
            <a:r>
              <a:rPr lang="en-US" dirty="0" smtClean="0"/>
              <a:t>Currently extracted privately as post-processing of centrally produced </a:t>
            </a:r>
            <a:r>
              <a:rPr lang="en-US" dirty="0" err="1" smtClean="0"/>
              <a:t>CorrectionMaps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1600" dirty="0" smtClean="0"/>
              <a:t>(by</a:t>
            </a: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C00000"/>
                </a:solidFill>
                <a:cs typeface="Consolas" pitchFamily="49" charset="0"/>
              </a:rPr>
              <a:t>PrepDistortions.sh</a:t>
            </a:r>
            <a:r>
              <a:rPr lang="en-US" sz="1600" dirty="0" smtClean="0"/>
              <a:t>, uses </a:t>
            </a:r>
            <a:r>
              <a:rPr lang="en-US" sz="1600" dirty="0" err="1" smtClean="0"/>
              <a:t>alitpcdcalibres.root</a:t>
            </a:r>
            <a:r>
              <a:rPr lang="en-US" sz="1600" dirty="0" smtClean="0"/>
              <a:t> and </a:t>
            </a:r>
            <a:r>
              <a:rPr lang="en-US" sz="1600" dirty="0" err="1" smtClean="0"/>
              <a:t>voxelResTree.root</a:t>
            </a:r>
            <a:r>
              <a:rPr lang="en-US" sz="1600" dirty="0" smtClean="0"/>
              <a:t>) </a:t>
            </a:r>
            <a:endParaRPr lang="en-US" dirty="0" smtClean="0"/>
          </a:p>
          <a:p>
            <a:pPr marL="166688" indent="-166688">
              <a:lnSpc>
                <a:spcPct val="12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dirty="0" smtClean="0"/>
              <a:t>Can be produced directly during </a:t>
            </a:r>
            <a:r>
              <a:rPr lang="en-US" dirty="0" err="1" smtClean="0"/>
              <a:t>ResidualTrees</a:t>
            </a:r>
            <a:r>
              <a:rPr lang="en-US" dirty="0" smtClean="0"/>
              <a:t> processing </a:t>
            </a:r>
            <a:r>
              <a:rPr lang="en-US" dirty="0" err="1" smtClean="0"/>
              <a:t>afrer</a:t>
            </a:r>
            <a:r>
              <a:rPr lang="en-US" dirty="0" smtClean="0"/>
              <a:t> Cpass0 </a:t>
            </a:r>
            <a:br>
              <a:rPr lang="en-US" dirty="0" smtClean="0"/>
            </a:br>
            <a:r>
              <a:rPr lang="en-US" sz="1400" dirty="0" smtClean="0"/>
              <a:t>(by </a:t>
            </a:r>
            <a:r>
              <a:rPr lang="en-US" sz="1400" dirty="0" smtClean="0">
                <a:solidFill>
                  <a:srgbClr val="C00000"/>
                </a:solidFill>
              </a:rPr>
              <a:t>CreateOCDBTPCSPDistCalib.sh </a:t>
            </a:r>
            <a:r>
              <a:rPr lang="en-US" sz="1400" dirty="0" err="1" smtClean="0">
                <a:solidFill>
                  <a:srgbClr val="C00000"/>
                </a:solidFill>
              </a:rPr>
              <a:t>inputFile</a:t>
            </a:r>
            <a:r>
              <a:rPr lang="en-US" sz="1400" dirty="0" smtClean="0">
                <a:solidFill>
                  <a:srgbClr val="C00000"/>
                </a:solidFill>
              </a:rPr>
              <a:t>=… </a:t>
            </a:r>
            <a:r>
              <a:rPr lang="en-US" sz="1400" dirty="0" err="1" smtClean="0">
                <a:solidFill>
                  <a:srgbClr val="C00000"/>
                </a:solidFill>
              </a:rPr>
              <a:t>startRun</a:t>
            </a:r>
            <a:r>
              <a:rPr lang="en-US" sz="1400" dirty="0" smtClean="0">
                <a:solidFill>
                  <a:srgbClr val="C00000"/>
                </a:solidFill>
              </a:rPr>
              <a:t>=…  </a:t>
            </a:r>
            <a:r>
              <a:rPr lang="en-US" sz="1400" dirty="0" err="1" smtClean="0">
                <a:solidFill>
                  <a:srgbClr val="C00000"/>
                </a:solidFill>
              </a:rPr>
              <a:t>endRun</a:t>
            </a:r>
            <a:r>
              <a:rPr lang="en-US" sz="1400" dirty="0" smtClean="0">
                <a:solidFill>
                  <a:srgbClr val="C00000"/>
                </a:solidFill>
              </a:rPr>
              <a:t>=… storage=… [</a:t>
            </a:r>
            <a:r>
              <a:rPr lang="en-US" sz="1400" dirty="0" err="1" smtClean="0">
                <a:solidFill>
                  <a:srgbClr val="C00000"/>
                </a:solidFill>
              </a:rPr>
              <a:t>corr</a:t>
            </a:r>
            <a:r>
              <a:rPr lang="en-US" sz="1400" dirty="0" smtClean="0">
                <a:solidFill>
                  <a:srgbClr val="C00000"/>
                </a:solidFill>
              </a:rPr>
              <a:t>=1] [</a:t>
            </a:r>
            <a:r>
              <a:rPr lang="en-US" sz="1400" dirty="0" err="1" smtClean="0">
                <a:solidFill>
                  <a:srgbClr val="C00000"/>
                </a:solidFill>
              </a:rPr>
              <a:t>dist</a:t>
            </a:r>
            <a:r>
              <a:rPr lang="en-US" sz="1400" dirty="0" smtClean="0">
                <a:solidFill>
                  <a:srgbClr val="C00000"/>
                </a:solidFill>
              </a:rPr>
              <a:t>=1]</a:t>
            </a:r>
            <a:r>
              <a:rPr lang="en-US" sz="1400" dirty="0" smtClean="0"/>
              <a:t>)</a:t>
            </a:r>
            <a:endParaRPr lang="en-US" sz="1600" dirty="0" smtClean="0">
              <a:solidFill>
                <a:srgbClr val="C00000"/>
              </a:solidFill>
            </a:endParaRPr>
          </a:p>
          <a:p>
            <a:pPr marL="166688" indent="-166688">
              <a:lnSpc>
                <a:spcPct val="12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dirty="0"/>
              <a:t>Usage of distortions in MC is steered by </a:t>
            </a:r>
            <a:r>
              <a:rPr lang="en-US" dirty="0" err="1"/>
              <a:t>AliTPCRecoParam</a:t>
            </a:r>
            <a:r>
              <a:rPr lang="en-US" dirty="0"/>
              <a:t>::</a:t>
            </a:r>
            <a:r>
              <a:rPr lang="en-US" dirty="0" err="1"/>
              <a:t>GetUseCorrectionMap</a:t>
            </a:r>
            <a:r>
              <a:rPr lang="en-US" dirty="0" smtClean="0"/>
              <a:t>()</a:t>
            </a:r>
          </a:p>
          <a:p>
            <a:pPr marL="166688" indent="-166688">
              <a:lnSpc>
                <a:spcPct val="12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dirty="0" smtClean="0"/>
              <a:t>Since distortions are specific and time dependent, exact time-stamps matched to run must be generated: </a:t>
            </a:r>
            <a:r>
              <a:rPr lang="en-US" dirty="0" err="1" smtClean="0"/>
              <a:t>AliSimulation</a:t>
            </a:r>
            <a:r>
              <a:rPr lang="en-US" dirty="0" smtClean="0"/>
              <a:t> is modified to generate an ordered list of time-stamps according to GRP start/end and run-</a:t>
            </a:r>
            <a:r>
              <a:rPr lang="en-US" dirty="0" err="1" smtClean="0"/>
              <a:t>spefic</a:t>
            </a:r>
            <a:r>
              <a:rPr lang="en-US" dirty="0" smtClean="0"/>
              <a:t> IR-profile: option is turned ON automatically if distortions correction is requested in the TPC </a:t>
            </a:r>
            <a:r>
              <a:rPr lang="en-US" dirty="0" err="1" smtClean="0"/>
              <a:t>RecoParam</a:t>
            </a:r>
            <a:r>
              <a:rPr lang="en-US" dirty="0" smtClean="0"/>
              <a:t> </a:t>
            </a:r>
            <a:r>
              <a:rPr lang="en-US" sz="1400" dirty="0" smtClean="0"/>
              <a:t>(</a:t>
            </a:r>
            <a:r>
              <a:rPr lang="en-US" sz="1400" dirty="0" err="1" smtClean="0">
                <a:solidFill>
                  <a:srgbClr val="FF0000"/>
                </a:solidFill>
              </a:rPr>
              <a:t>AliSimulation</a:t>
            </a:r>
            <a:r>
              <a:rPr lang="en-US" sz="1400" dirty="0" smtClean="0">
                <a:solidFill>
                  <a:srgbClr val="FF0000"/>
                </a:solidFill>
              </a:rPr>
              <a:t>::</a:t>
            </a:r>
            <a:r>
              <a:rPr lang="en-US" sz="1400" dirty="0" err="1" smtClean="0">
                <a:solidFill>
                  <a:srgbClr val="FF0000"/>
                </a:solidFill>
              </a:rPr>
              <a:t>UseTimeStampFromGRP</a:t>
            </a:r>
            <a:r>
              <a:rPr lang="en-US" sz="1400" dirty="0" smtClean="0">
                <a:solidFill>
                  <a:srgbClr val="FF0000"/>
                </a:solidFill>
              </a:rPr>
              <a:t>()</a:t>
            </a:r>
            <a:r>
              <a:rPr lang="en-US" sz="1400" dirty="0" smtClean="0"/>
              <a:t>)</a:t>
            </a:r>
            <a:endParaRPr lang="en-US" dirty="0" smtClean="0"/>
          </a:p>
          <a:p>
            <a:pPr marL="166688" indent="-166688">
              <a:lnSpc>
                <a:spcPct val="12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dirty="0" smtClean="0"/>
              <a:t>AliTPCsim.cxx applies distortions via </a:t>
            </a:r>
            <a:r>
              <a:rPr lang="en-US" dirty="0" err="1" smtClean="0"/>
              <a:t>AliTPCTransform</a:t>
            </a:r>
            <a:r>
              <a:rPr lang="en-US" dirty="0" smtClean="0"/>
              <a:t> according to event time-stamp, exactly in a same way as with corrections in reconstruction</a:t>
            </a:r>
          </a:p>
          <a:p>
            <a:pPr marL="166688" indent="-166688">
              <a:lnSpc>
                <a:spcPct val="12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dirty="0" smtClean="0"/>
              <a:t>Since distortion/correction objects are coupled to </a:t>
            </a:r>
            <a:r>
              <a:rPr lang="en-US" dirty="0" err="1" smtClean="0"/>
              <a:t>TimeDrift</a:t>
            </a:r>
            <a:r>
              <a:rPr lang="en-US" dirty="0" smtClean="0"/>
              <a:t>, the latter is taken from raw://</a:t>
            </a:r>
            <a:br>
              <a:rPr lang="en-US" dirty="0" smtClean="0"/>
            </a:br>
            <a:r>
              <a:rPr lang="en-US" dirty="0" smtClean="0"/>
              <a:t>Z -&gt; time-bin conversion is done with </a:t>
            </a:r>
            <a:r>
              <a:rPr lang="en-US" dirty="0" err="1" smtClean="0"/>
              <a:t>AliTPCTransform</a:t>
            </a:r>
            <a:r>
              <a:rPr lang="en-US" dirty="0" smtClean="0"/>
              <a:t> in inverse sequence of time-bin -&gt; Z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36786"/>
            <a:ext cx="838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MC with TPC distortions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56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26440"/>
            <a:ext cx="8839200" cy="3340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6688" indent="-166688">
              <a:lnSpc>
                <a:spcPct val="12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dirty="0" smtClean="0"/>
              <a:t>The degradation of reconstruction is caused mostly not by distortions (apart from the acceptance topology modification) but by the fluctuations:</a:t>
            </a:r>
            <a:br>
              <a:rPr lang="en-US" dirty="0" smtClean="0"/>
            </a:br>
            <a:r>
              <a:rPr lang="en-US" dirty="0" smtClean="0"/>
              <a:t>We don’t have working model for fluctuations (at least which can be put in MC).</a:t>
            </a:r>
          </a:p>
          <a:p>
            <a:pPr marL="166688" indent="-166688">
              <a:lnSpc>
                <a:spcPct val="12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en-US" dirty="0" smtClean="0"/>
              <a:t>Distortions fluctuations (stored in the maps) are applied as </a:t>
            </a:r>
            <a:r>
              <a:rPr lang="en-US" b="1" dirty="0" smtClean="0">
                <a:solidFill>
                  <a:srgbClr val="FF0000"/>
                </a:solidFill>
                <a:sym typeface="Mathematica1"/>
              </a:rPr>
              <a:t>(</a:t>
            </a:r>
            <a:r>
              <a:rPr lang="en-US" b="1" dirty="0" err="1" smtClean="0">
                <a:solidFill>
                  <a:srgbClr val="FF0000"/>
                </a:solidFill>
                <a:sym typeface="Mathematica1"/>
              </a:rPr>
              <a:t>x,y,z</a:t>
            </a:r>
            <a:r>
              <a:rPr lang="en-US" b="1" dirty="0" smtClean="0">
                <a:solidFill>
                  <a:srgbClr val="FF0000"/>
                </a:solidFill>
                <a:sym typeface="Mathematica1"/>
              </a:rPr>
              <a:t>)*RND </a:t>
            </a:r>
            <a:r>
              <a:rPr lang="en-US" dirty="0" smtClean="0">
                <a:sym typeface="Mathematica1"/>
              </a:rPr>
              <a:t>, </a:t>
            </a:r>
            <a:br>
              <a:rPr lang="en-US" dirty="0" smtClean="0">
                <a:sym typeface="Mathematica1"/>
              </a:rPr>
            </a:br>
            <a:r>
              <a:rPr lang="en-US" dirty="0" smtClean="0">
                <a:sym typeface="Mathematica1"/>
              </a:rPr>
              <a:t>where RND is </a:t>
            </a:r>
            <a:r>
              <a:rPr lang="en-US" dirty="0" err="1" smtClean="0">
                <a:sym typeface="Mathematica1"/>
              </a:rPr>
              <a:t>gRandom</a:t>
            </a:r>
            <a:r>
              <a:rPr lang="en-US" dirty="0" smtClean="0">
                <a:sym typeface="Mathematica1"/>
              </a:rPr>
              <a:t>-&gt;</a:t>
            </a:r>
            <a:r>
              <a:rPr lang="en-US" dirty="0" err="1" smtClean="0">
                <a:sym typeface="Mathematica1"/>
              </a:rPr>
              <a:t>Gaus</a:t>
            </a:r>
            <a:r>
              <a:rPr lang="en-US" dirty="0" smtClean="0">
                <a:sym typeface="Mathematica1"/>
              </a:rPr>
              <a:t>()</a:t>
            </a:r>
            <a:r>
              <a:rPr lang="en-US" dirty="0" smtClean="0"/>
              <a:t> generated </a:t>
            </a:r>
            <a:r>
              <a:rPr lang="en-US" b="1" dirty="0" smtClean="0">
                <a:solidFill>
                  <a:srgbClr val="FF0000"/>
                </a:solidFill>
              </a:rPr>
              <a:t>once per event </a:t>
            </a:r>
            <a:r>
              <a:rPr lang="en-US" dirty="0" smtClean="0"/>
              <a:t>before digitization, </a:t>
            </a:r>
            <a:br>
              <a:rPr lang="en-US" dirty="0" smtClean="0"/>
            </a:br>
            <a:r>
              <a:rPr lang="en-US" dirty="0" smtClean="0"/>
              <a:t>e.g. 100% correlation is assumed by default.</a:t>
            </a:r>
          </a:p>
          <a:p>
            <a:pPr marL="344488" lvl="1" indent="-177800">
              <a:lnSpc>
                <a:spcPct val="120000"/>
              </a:lnSpc>
              <a:spcBef>
                <a:spcPts val="1000"/>
              </a:spcBef>
              <a:buFont typeface="Courier New" pitchFamily="49" charset="0"/>
              <a:buChar char="o"/>
            </a:pPr>
            <a:r>
              <a:rPr lang="en-US" dirty="0" smtClean="0"/>
              <a:t>Option to impose fraction F of fluctuation as uncorrelated error, e.g. distortion per cluster is  </a:t>
            </a:r>
            <a:r>
              <a:rPr lang="en-US" b="1" dirty="0" smtClean="0">
                <a:solidFill>
                  <a:srgbClr val="FF0000"/>
                </a:solidFill>
              </a:rPr>
              <a:t>Dist(</a:t>
            </a:r>
            <a:r>
              <a:rPr lang="en-US" b="1" dirty="0" err="1" smtClean="0">
                <a:solidFill>
                  <a:srgbClr val="FF0000"/>
                </a:solidFill>
              </a:rPr>
              <a:t>x,y,z</a:t>
            </a:r>
            <a:r>
              <a:rPr lang="en-US" b="1" dirty="0" smtClean="0">
                <a:solidFill>
                  <a:srgbClr val="FF0000"/>
                </a:solidFill>
              </a:rPr>
              <a:t>) + F*</a:t>
            </a:r>
            <a:r>
              <a:rPr lang="en-US" b="1" dirty="0" smtClean="0">
                <a:solidFill>
                  <a:srgbClr val="FF0000"/>
                </a:solidFill>
                <a:sym typeface="Mathematica1"/>
              </a:rPr>
              <a:t> (</a:t>
            </a:r>
            <a:r>
              <a:rPr lang="en-US" b="1" dirty="0" err="1" smtClean="0">
                <a:solidFill>
                  <a:srgbClr val="FF0000"/>
                </a:solidFill>
                <a:sym typeface="Mathematica1"/>
              </a:rPr>
              <a:t>x,y,z</a:t>
            </a:r>
            <a:r>
              <a:rPr lang="en-US" b="1" dirty="0" smtClean="0">
                <a:solidFill>
                  <a:srgbClr val="FF0000"/>
                </a:solidFill>
                <a:sym typeface="Mathematica1"/>
              </a:rPr>
              <a:t>)*RND(</a:t>
            </a:r>
            <a:r>
              <a:rPr lang="en-US" b="1" dirty="0" err="1" smtClean="0">
                <a:solidFill>
                  <a:srgbClr val="FF0000"/>
                </a:solidFill>
                <a:sym typeface="Mathematica1"/>
              </a:rPr>
              <a:t>per_event</a:t>
            </a:r>
            <a:r>
              <a:rPr lang="en-US" b="1" dirty="0" smtClean="0">
                <a:solidFill>
                  <a:srgbClr val="FF0000"/>
                </a:solidFill>
                <a:sym typeface="Mathematica1"/>
              </a:rPr>
              <a:t>) + (1-F)*RND(</a:t>
            </a:r>
            <a:r>
              <a:rPr lang="en-US" b="1" dirty="0" err="1" smtClean="0">
                <a:solidFill>
                  <a:srgbClr val="FF0000"/>
                </a:solidFill>
                <a:sym typeface="Mathematica1"/>
              </a:rPr>
              <a:t>per_cluster</a:t>
            </a:r>
            <a:r>
              <a:rPr lang="en-US" b="1" dirty="0" smtClean="0">
                <a:solidFill>
                  <a:srgbClr val="FF0000"/>
                </a:solidFill>
                <a:sym typeface="Mathematica1"/>
              </a:rPr>
              <a:t>) </a:t>
            </a:r>
            <a:br>
              <a:rPr lang="en-US" b="1" dirty="0" smtClean="0">
                <a:solidFill>
                  <a:srgbClr val="FF0000"/>
                </a:solidFill>
                <a:sym typeface="Mathematica1"/>
              </a:rPr>
            </a:br>
            <a:r>
              <a:rPr lang="en-US" dirty="0" smtClean="0">
                <a:sym typeface="Mathematica1"/>
              </a:rPr>
              <a:t>At the moment does not seem to be useful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28800" y="76200"/>
            <a:ext cx="510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Application of distortion fluctuations in MC</a:t>
            </a: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320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52400"/>
            <a:ext cx="85344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MC with TPC distortions</a:t>
            </a:r>
          </a:p>
          <a:p>
            <a:pPr defTabSz="914400"/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Main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features of distortions (fluctuations) effect are reproduced:</a:t>
            </a: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endParaRPr lang="en-US" sz="1600" dirty="0" smtClean="0">
              <a:solidFill>
                <a:prstClr val="black"/>
              </a:solidFill>
              <a:latin typeface="Calibri"/>
            </a:endParaRP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endParaRPr lang="en-US" sz="1600" dirty="0" smtClean="0">
              <a:solidFill>
                <a:prstClr val="black"/>
              </a:solidFill>
              <a:latin typeface="Calibri"/>
            </a:endParaRP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endParaRPr lang="en-US" sz="1600" dirty="0" smtClean="0">
              <a:solidFill>
                <a:prstClr val="black"/>
              </a:solidFill>
              <a:latin typeface="Calibri"/>
            </a:endParaRP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endParaRPr lang="en-US" sz="1600" dirty="0" smtClean="0">
              <a:solidFill>
                <a:prstClr val="black"/>
              </a:solidFill>
              <a:latin typeface="Calibri"/>
            </a:endParaRP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The regions of small distortions/fluctuations have worse description due to the insufficient resolution of interpolating tracks </a:t>
            </a: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marL="360363" indent="-360363" defTabSz="91440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Pulls in MC are better than in data, effect on matching to be verified.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87960" y="1168400"/>
            <a:ext cx="8458200" cy="2057400"/>
            <a:chOff x="457200" y="1981200"/>
            <a:chExt cx="8458200" cy="2057400"/>
          </a:xfrm>
        </p:grpSpPr>
        <p:grpSp>
          <p:nvGrpSpPr>
            <p:cNvPr id="11" name="Group 10"/>
            <p:cNvGrpSpPr/>
            <p:nvPr/>
          </p:nvGrpSpPr>
          <p:grpSpPr>
            <a:xfrm>
              <a:off x="685800" y="1981200"/>
              <a:ext cx="8229600" cy="2057400"/>
              <a:chOff x="-5787" y="1108842"/>
              <a:chExt cx="9144000" cy="2525610"/>
            </a:xfrm>
          </p:grpSpPr>
          <p:pic>
            <p:nvPicPr>
              <p:cNvPr id="5" name="Picture 2" descr="C:\Users\shahoian\Desktop\figCut\sigerrDCAR_HIR.gif"/>
              <p:cNvPicPr>
                <a:picLocks noChangeAspect="1" noChangeArrowheads="1"/>
              </p:cNvPicPr>
              <p:nvPr/>
            </p:nvPicPr>
            <p:blipFill rotWithShape="1">
              <a:blip r:embed="rId2" cstate="print"/>
              <a:srcRect b="51708"/>
              <a:stretch/>
            </p:blipFill>
            <p:spPr bwMode="auto">
              <a:xfrm>
                <a:off x="-5787" y="1121980"/>
                <a:ext cx="4572000" cy="2512472"/>
              </a:xfrm>
              <a:prstGeom prst="rect">
                <a:avLst/>
              </a:prstGeom>
              <a:noFill/>
            </p:spPr>
          </p:pic>
          <p:pic>
            <p:nvPicPr>
              <p:cNvPr id="6" name="Picture 3" descr="C:\Users\shahoian\Desktop\figCut\sigerrDCAR_HIR_MCG1.gif"/>
              <p:cNvPicPr>
                <a:picLocks noChangeAspect="1" noChangeArrowheads="1"/>
              </p:cNvPicPr>
              <p:nvPr/>
            </p:nvPicPr>
            <p:blipFill rotWithShape="1">
              <a:blip r:embed="rId3" cstate="print"/>
              <a:srcRect b="51577"/>
              <a:stretch/>
            </p:blipFill>
            <p:spPr bwMode="auto">
              <a:xfrm>
                <a:off x="4566213" y="1108842"/>
                <a:ext cx="4572000" cy="2525609"/>
              </a:xfrm>
              <a:prstGeom prst="rect">
                <a:avLst/>
              </a:prstGeom>
              <a:noFill/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2057400" y="2057400"/>
                <a:ext cx="2286000" cy="4156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/>
                <a:r>
                  <a:rPr lang="en-US" sz="1600" b="1" dirty="0" smtClean="0">
                    <a:solidFill>
                      <a:prstClr val="black"/>
                    </a:solidFill>
                    <a:latin typeface="Calibri"/>
                  </a:rPr>
                  <a:t>Data, 7.5kHz</a:t>
                </a:r>
                <a:endParaRPr lang="en-US" sz="1600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6666862" y="1544292"/>
                <a:ext cx="1981200" cy="66834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defTabSz="914400"/>
                <a:r>
                  <a:rPr lang="en-US" sz="1600" b="1" dirty="0" smtClean="0">
                    <a:solidFill>
                      <a:prstClr val="black"/>
                    </a:solidFill>
                    <a:latin typeface="Calibri"/>
                  </a:rPr>
                  <a:t>MC, 7.5kHz </a:t>
                </a:r>
                <a:br>
                  <a:rPr lang="en-US" sz="1600" b="1" dirty="0" smtClean="0">
                    <a:solidFill>
                      <a:prstClr val="black"/>
                    </a:solidFill>
                    <a:latin typeface="Calibri"/>
                  </a:rPr>
                </a:br>
                <a:r>
                  <a:rPr lang="en-US" sz="1600" b="1" dirty="0" smtClean="0">
                    <a:solidFill>
                      <a:prstClr val="black"/>
                    </a:solidFill>
                    <a:latin typeface="Calibri"/>
                  </a:rPr>
                  <a:t>(400 </a:t>
                </a:r>
                <a:r>
                  <a:rPr lang="en-US" sz="1600" b="1" dirty="0" err="1" smtClean="0">
                    <a:solidFill>
                      <a:prstClr val="black"/>
                    </a:solidFill>
                    <a:latin typeface="Calibri"/>
                  </a:rPr>
                  <a:t>pions</a:t>
                </a:r>
                <a:r>
                  <a:rPr lang="en-US" sz="1600" b="1" dirty="0" smtClean="0">
                    <a:solidFill>
                      <a:prstClr val="black"/>
                    </a:solidFill>
                    <a:latin typeface="Calibri"/>
                  </a:rPr>
                  <a:t>, flat </a:t>
                </a:r>
                <a:r>
                  <a:rPr lang="en-US" sz="1600" b="1" dirty="0" err="1" smtClean="0">
                    <a:solidFill>
                      <a:prstClr val="black"/>
                    </a:solidFill>
                    <a:latin typeface="Calibri"/>
                  </a:rPr>
                  <a:t>pT</a:t>
                </a:r>
                <a:r>
                  <a:rPr lang="en-US" sz="1600" b="1" dirty="0" smtClean="0">
                    <a:solidFill>
                      <a:prstClr val="black"/>
                    </a:solidFill>
                    <a:latin typeface="Calibri"/>
                  </a:rPr>
                  <a:t>)</a:t>
                </a:r>
                <a:endParaRPr lang="en-US" sz="1600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7315200" y="2667000"/>
                <a:ext cx="990600" cy="7620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743200" y="2667000"/>
                <a:ext cx="990600" cy="7620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 rot="16200000">
              <a:off x="-190500" y="2628900"/>
              <a:ext cx="16764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l-GR" dirty="0" smtClean="0">
                  <a:solidFill>
                    <a:prstClr val="black"/>
                  </a:solidFill>
                  <a:latin typeface="Calibri"/>
                </a:rPr>
                <a:t>σ</a:t>
              </a:r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 DCA Y, cm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23520" y="3860800"/>
            <a:ext cx="8317335" cy="1868905"/>
            <a:chOff x="533400" y="4648200"/>
            <a:chExt cx="8317335" cy="1868905"/>
          </a:xfrm>
        </p:grpSpPr>
        <p:grpSp>
          <p:nvGrpSpPr>
            <p:cNvPr id="17" name="Group 16"/>
            <p:cNvGrpSpPr/>
            <p:nvPr/>
          </p:nvGrpSpPr>
          <p:grpSpPr>
            <a:xfrm>
              <a:off x="685800" y="4648200"/>
              <a:ext cx="8164935" cy="1868905"/>
              <a:chOff x="222832" y="1752600"/>
              <a:chExt cx="8698335" cy="2097505"/>
            </a:xfrm>
          </p:grpSpPr>
          <p:pic>
            <p:nvPicPr>
              <p:cNvPr id="13" name="Picture 2" descr="C:\Users\shahoian\Desktop\figCut\pullDCAR_HIR.gif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b="51388"/>
              <a:stretch/>
            </p:blipFill>
            <p:spPr bwMode="auto">
              <a:xfrm>
                <a:off x="222832" y="1752600"/>
                <a:ext cx="4419600" cy="2097505"/>
              </a:xfrm>
              <a:prstGeom prst="rect">
                <a:avLst/>
              </a:prstGeom>
              <a:noFill/>
            </p:spPr>
          </p:pic>
          <p:pic>
            <p:nvPicPr>
              <p:cNvPr id="14" name="Picture 3" descr="C:\Users\shahoian\Desktop\figCut\pullDCAR_HIR_MCupd.gif"/>
              <p:cNvPicPr>
                <a:picLocks noChangeAspect="1" noChangeArrowheads="1"/>
              </p:cNvPicPr>
              <p:nvPr/>
            </p:nvPicPr>
            <p:blipFill rotWithShape="1">
              <a:blip r:embed="rId5" cstate="print"/>
              <a:srcRect b="51566"/>
              <a:stretch/>
            </p:blipFill>
            <p:spPr bwMode="auto">
              <a:xfrm>
                <a:off x="4642432" y="1752601"/>
                <a:ext cx="4278735" cy="2085474"/>
              </a:xfrm>
              <a:prstGeom prst="rect">
                <a:avLst/>
              </a:prstGeom>
              <a:noFill/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1905000" y="2057400"/>
                <a:ext cx="2286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/>
                <a:r>
                  <a:rPr lang="en-US" sz="1600" b="1" dirty="0" smtClean="0">
                    <a:solidFill>
                      <a:prstClr val="black"/>
                    </a:solidFill>
                    <a:latin typeface="Calibri"/>
                  </a:rPr>
                  <a:t>Data, 7.5kHz</a:t>
                </a:r>
                <a:endParaRPr lang="en-US" sz="1600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148826" y="1923641"/>
                <a:ext cx="1904987" cy="6563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/>
                <a:r>
                  <a:rPr lang="en-US" sz="1600" b="1" dirty="0" smtClean="0">
                    <a:solidFill>
                      <a:prstClr val="black"/>
                    </a:solidFill>
                    <a:latin typeface="Calibri"/>
                  </a:rPr>
                  <a:t>MC, 7.5kHz </a:t>
                </a:r>
                <a:br>
                  <a:rPr lang="en-US" sz="1600" b="1" dirty="0" smtClean="0">
                    <a:solidFill>
                      <a:prstClr val="black"/>
                    </a:solidFill>
                    <a:latin typeface="Calibri"/>
                  </a:rPr>
                </a:br>
                <a:r>
                  <a:rPr lang="en-US" sz="1600" b="1" dirty="0" smtClean="0">
                    <a:solidFill>
                      <a:prstClr val="black"/>
                    </a:solidFill>
                    <a:latin typeface="Calibri"/>
                  </a:rPr>
                  <a:t>(400 </a:t>
                </a:r>
                <a:r>
                  <a:rPr lang="en-US" sz="1600" b="1" dirty="0" err="1" smtClean="0">
                    <a:solidFill>
                      <a:prstClr val="black"/>
                    </a:solidFill>
                    <a:latin typeface="Calibri"/>
                  </a:rPr>
                  <a:t>pions</a:t>
                </a:r>
                <a:r>
                  <a:rPr lang="en-US" sz="1600" b="1" dirty="0" smtClean="0">
                    <a:solidFill>
                      <a:prstClr val="black"/>
                    </a:solidFill>
                    <a:latin typeface="Calibri"/>
                  </a:rPr>
                  <a:t>, flat </a:t>
                </a:r>
                <a:r>
                  <a:rPr lang="en-US" sz="1600" b="1" dirty="0" err="1" smtClean="0">
                    <a:solidFill>
                      <a:prstClr val="black"/>
                    </a:solidFill>
                    <a:latin typeface="Calibri"/>
                  </a:rPr>
                  <a:t>pT</a:t>
                </a:r>
                <a:r>
                  <a:rPr lang="en-US" sz="1600" b="1" dirty="0" smtClean="0">
                    <a:solidFill>
                      <a:prstClr val="black"/>
                    </a:solidFill>
                    <a:latin typeface="Calibri"/>
                  </a:rPr>
                  <a:t>)</a:t>
                </a:r>
                <a:endParaRPr lang="en-US" sz="1600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 rot="16200000">
              <a:off x="76200" y="5257800"/>
              <a:ext cx="12954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DCA Y  pull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524000" y="18288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200" b="1" dirty="0" smtClean="0">
                <a:solidFill>
                  <a:srgbClr val="FF0000"/>
                </a:solidFill>
                <a:latin typeface="Calibri"/>
              </a:rPr>
              <a:t>Fitted</a:t>
            </a:r>
          </a:p>
          <a:p>
            <a:pPr defTabSz="914400"/>
            <a:r>
              <a:rPr lang="en-GB" sz="1200" b="1" dirty="0" err="1" smtClean="0">
                <a:solidFill>
                  <a:srgbClr val="0070C0"/>
                </a:solidFill>
                <a:latin typeface="Calibri"/>
              </a:rPr>
              <a:t>Cov.Matrix</a:t>
            </a:r>
            <a:endParaRPr lang="en-GB" sz="1200" b="1" dirty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7300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5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" t="8584" r="3648" b="1191"/>
          <a:stretch/>
        </p:blipFill>
        <p:spPr>
          <a:xfrm>
            <a:off x="91440" y="484708"/>
            <a:ext cx="4378960" cy="31591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" t="9086" r="3460" b="1441"/>
          <a:stretch/>
        </p:blipFill>
        <p:spPr>
          <a:xfrm>
            <a:off x="91440" y="3743878"/>
            <a:ext cx="4378960" cy="31141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" t="9086" r="4023" b="940"/>
          <a:stretch/>
        </p:blipFill>
        <p:spPr>
          <a:xfrm>
            <a:off x="4663440" y="3745036"/>
            <a:ext cx="4378959" cy="31129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" t="9086" r="3460" b="940"/>
          <a:stretch/>
        </p:blipFill>
        <p:spPr>
          <a:xfrm>
            <a:off x="4663440" y="543699"/>
            <a:ext cx="4378960" cy="30885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360" y="101600"/>
            <a:ext cx="837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Spectra and ITS-TPC matching: Data (pass1) vs MC (LHC16j3)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511116" y="2898894"/>
            <a:ext cx="1544012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>
            <a:spAutoFit/>
          </a:bodyPr>
          <a:lstStyle/>
          <a:p>
            <a:r>
              <a:rPr lang="en-GB" sz="1600" b="1" dirty="0"/>
              <a:t>246751 (7.5kHz)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04986" y="2634734"/>
            <a:ext cx="1590500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>
            <a:spAutoFit/>
          </a:bodyPr>
          <a:lstStyle/>
          <a:p>
            <a:r>
              <a:rPr lang="en-GB" sz="1600" b="1" dirty="0"/>
              <a:t>246994 (2.3 kHz)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225356" y="3061454"/>
            <a:ext cx="1544012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>
            <a:spAutoFit/>
          </a:bodyPr>
          <a:lstStyle/>
          <a:p>
            <a:r>
              <a:rPr lang="en-GB" sz="1600" b="1" dirty="0"/>
              <a:t>246751 (7.5kHz)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219226" y="2797294"/>
            <a:ext cx="1590500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>
            <a:spAutoFit/>
          </a:bodyPr>
          <a:lstStyle/>
          <a:p>
            <a:r>
              <a:rPr lang="en-GB" sz="1600" b="1" dirty="0"/>
              <a:t>246994 (2.3 kHz)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521276" y="6099294"/>
            <a:ext cx="1544012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>
            <a:spAutoFit/>
          </a:bodyPr>
          <a:lstStyle/>
          <a:p>
            <a:r>
              <a:rPr lang="en-GB" sz="1600" b="1" dirty="0"/>
              <a:t>246751 (7.5kHz)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515146" y="5835134"/>
            <a:ext cx="1590500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>
            <a:spAutoFit/>
          </a:bodyPr>
          <a:lstStyle/>
          <a:p>
            <a:r>
              <a:rPr lang="en-GB" sz="1600" b="1" dirty="0"/>
              <a:t>246994 (2.3 kHz)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5242560" y="4114800"/>
            <a:ext cx="2936240" cy="9448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GB" sz="1600" dirty="0" smtClean="0">
                <a:solidFill>
                  <a:srgbClr val="002060"/>
                </a:solidFill>
              </a:rPr>
              <a:t>Low-</a:t>
            </a:r>
            <a:r>
              <a:rPr lang="en-GB" sz="1600" dirty="0" err="1" smtClean="0">
                <a:solidFill>
                  <a:srgbClr val="002060"/>
                </a:solidFill>
              </a:rPr>
              <a:t>pT</a:t>
            </a:r>
            <a:r>
              <a:rPr lang="en-GB" sz="1600" dirty="0" smtClean="0">
                <a:solidFill>
                  <a:srgbClr val="002060"/>
                </a:solidFill>
              </a:rPr>
              <a:t> garbage reconstructed with high </a:t>
            </a:r>
            <a:r>
              <a:rPr lang="en-GB" sz="1600" dirty="0" err="1" smtClean="0">
                <a:solidFill>
                  <a:srgbClr val="002060"/>
                </a:solidFill>
              </a:rPr>
              <a:t>pT</a:t>
            </a:r>
            <a:r>
              <a:rPr lang="en-GB" sz="1600" dirty="0" smtClean="0">
                <a:solidFill>
                  <a:srgbClr val="002060"/>
                </a:solidFill>
              </a:rPr>
              <a:t>, not reproduced by MC, to be eliminated by cuts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8188960" y="4521200"/>
            <a:ext cx="213360" cy="243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169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6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33680" y="101600"/>
            <a:ext cx="8615680" cy="583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CookdEdx</a:t>
            </a:r>
            <a:r>
              <a:rPr lang="en-GB" dirty="0" smtClean="0"/>
              <a:t> problem</a:t>
            </a:r>
          </a:p>
          <a:p>
            <a:endParaRPr lang="en-GB" sz="1600" dirty="0"/>
          </a:p>
          <a:p>
            <a:endParaRPr lang="en-GB" sz="1600" dirty="0" smtClean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During the reconstruction the tracks are propagated (i.e. material effects accounted) according </a:t>
            </a:r>
            <a:r>
              <a:rPr lang="en-GB" dirty="0" err="1" smtClean="0"/>
              <a:t>ESDtrack</a:t>
            </a:r>
            <a:r>
              <a:rPr lang="en-GB" dirty="0" smtClean="0"/>
              <a:t>::</a:t>
            </a:r>
            <a:r>
              <a:rPr lang="en-GB" dirty="0" err="1" smtClean="0"/>
              <a:t>PIDForTracking</a:t>
            </a:r>
            <a:r>
              <a:rPr lang="en-GB" dirty="0" smtClean="0"/>
              <a:t>  variable.</a:t>
            </a:r>
            <a:br>
              <a:rPr lang="en-GB" dirty="0" smtClean="0"/>
            </a:br>
            <a:r>
              <a:rPr lang="en-GB" dirty="0" smtClean="0"/>
              <a:t>Set by </a:t>
            </a:r>
            <a:r>
              <a:rPr lang="en-GB" dirty="0" err="1" smtClean="0"/>
              <a:t>AliTPCtracker</a:t>
            </a:r>
            <a:r>
              <a:rPr lang="en-GB" dirty="0" smtClean="0"/>
              <a:t>::</a:t>
            </a:r>
            <a:r>
              <a:rPr lang="en-GB" dirty="0" err="1" smtClean="0"/>
              <a:t>CookdEdx</a:t>
            </a:r>
            <a:r>
              <a:rPr lang="en-GB" dirty="0" smtClean="0"/>
              <a:t> method after </a:t>
            </a:r>
            <a:r>
              <a:rPr lang="en-GB" dirty="0" err="1" smtClean="0"/>
              <a:t>TPCin</a:t>
            </a:r>
            <a:r>
              <a:rPr lang="en-GB" dirty="0" smtClean="0"/>
              <a:t> and </a:t>
            </a:r>
            <a:r>
              <a:rPr lang="en-GB" dirty="0" err="1" smtClean="0"/>
              <a:t>TPCout</a:t>
            </a:r>
            <a:r>
              <a:rPr lang="en-GB" dirty="0" smtClean="0"/>
              <a:t> stages (also called after </a:t>
            </a:r>
            <a:r>
              <a:rPr lang="en-GB" dirty="0" err="1" smtClean="0"/>
              <a:t>TPCrefit</a:t>
            </a:r>
            <a:r>
              <a:rPr lang="en-GB" dirty="0" smtClean="0"/>
              <a:t>, but w/o update of </a:t>
            </a:r>
            <a:r>
              <a:rPr lang="en-GB" dirty="0" err="1" smtClean="0"/>
              <a:t>PIDForTracking</a:t>
            </a:r>
            <a:r>
              <a:rPr lang="en-GB" dirty="0" smtClean="0"/>
              <a:t>)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err="1" smtClean="0"/>
              <a:t>CookdEdx</a:t>
            </a:r>
            <a:r>
              <a:rPr lang="en-GB" dirty="0" smtClean="0"/>
              <a:t> needs access to TPC clusters stored in </a:t>
            </a:r>
            <a:r>
              <a:rPr lang="en-GB" dirty="0" err="1" smtClean="0"/>
              <a:t>TPCseeds</a:t>
            </a:r>
            <a:endParaRPr lang="en-GB" dirty="0" smtClean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Within the memory consumption reduction campaign for LHC15o reconstruction the </a:t>
            </a:r>
            <a:r>
              <a:rPr lang="en-GB" dirty="0" err="1" smtClean="0"/>
              <a:t>TPCseeds</a:t>
            </a:r>
            <a:r>
              <a:rPr lang="en-GB" dirty="0" smtClean="0"/>
              <a:t> were optimized (size reduced from 8K to 3K) and the clusters are not stored anymore but attached on demand dynamically.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0070C0"/>
                </a:solidFill>
              </a:rPr>
              <a:t>Supplying of clusters for </a:t>
            </a:r>
            <a:r>
              <a:rPr lang="en-GB" dirty="0" err="1" smtClean="0">
                <a:solidFill>
                  <a:srgbClr val="0070C0"/>
                </a:solidFill>
              </a:rPr>
              <a:t>CookdEdx</a:t>
            </a:r>
            <a:r>
              <a:rPr lang="en-GB" dirty="0" smtClean="0">
                <a:solidFill>
                  <a:srgbClr val="0070C0"/>
                </a:solidFill>
              </a:rPr>
              <a:t> after </a:t>
            </a:r>
            <a:r>
              <a:rPr lang="en-GB" dirty="0" err="1" smtClean="0">
                <a:solidFill>
                  <a:srgbClr val="0070C0"/>
                </a:solidFill>
              </a:rPr>
              <a:t>TPCin</a:t>
            </a:r>
            <a:r>
              <a:rPr lang="en-GB" dirty="0" smtClean="0">
                <a:solidFill>
                  <a:srgbClr val="0070C0"/>
                </a:solidFill>
              </a:rPr>
              <a:t> was missed, as a result default PID = </a:t>
            </a:r>
            <a:r>
              <a:rPr lang="el-GR" dirty="0" smtClean="0">
                <a:solidFill>
                  <a:srgbClr val="0070C0"/>
                </a:solidFill>
              </a:rPr>
              <a:t>π</a:t>
            </a:r>
            <a:r>
              <a:rPr lang="en-GB" dirty="0" smtClean="0">
                <a:solidFill>
                  <a:srgbClr val="0070C0"/>
                </a:solidFill>
              </a:rPr>
              <a:t> was assigned to </a:t>
            </a:r>
            <a:r>
              <a:rPr lang="en-GB" dirty="0" err="1" smtClean="0">
                <a:solidFill>
                  <a:srgbClr val="0070C0"/>
                </a:solidFill>
              </a:rPr>
              <a:t>PIDForTracking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smtClean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br>
              <a:rPr lang="en-GB" dirty="0" smtClean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GB" dirty="0" smtClean="0">
                <a:solidFill>
                  <a:srgbClr val="0070C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⇛ tracking in ITS (</a:t>
            </a:r>
            <a:r>
              <a:rPr lang="en-GB" dirty="0" err="1" smtClean="0">
                <a:solidFill>
                  <a:srgbClr val="0070C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ITSin</a:t>
            </a:r>
            <a:r>
              <a:rPr lang="en-GB" dirty="0" smtClean="0">
                <a:solidFill>
                  <a:srgbClr val="0070C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step) was done with </a:t>
            </a:r>
            <a:r>
              <a:rPr lang="el-GR" dirty="0" smtClean="0">
                <a:solidFill>
                  <a:srgbClr val="0070C0"/>
                </a:solidFill>
              </a:rPr>
              <a:t>π</a:t>
            </a:r>
            <a:r>
              <a:rPr lang="en-GB" dirty="0" smtClean="0">
                <a:solidFill>
                  <a:srgbClr val="0070C0"/>
                </a:solidFill>
              </a:rPr>
              <a:t> hypothesis for all tracks, degrading low-</a:t>
            </a:r>
            <a:r>
              <a:rPr lang="en-GB" dirty="0" err="1" smtClean="0">
                <a:solidFill>
                  <a:srgbClr val="0070C0"/>
                </a:solidFill>
              </a:rPr>
              <a:t>pT</a:t>
            </a:r>
            <a:r>
              <a:rPr lang="en-GB" dirty="0" smtClean="0">
                <a:solidFill>
                  <a:srgbClr val="0070C0"/>
                </a:solidFill>
              </a:rPr>
              <a:t> matching efficiency for heavier than </a:t>
            </a:r>
            <a:r>
              <a:rPr lang="el-GR" dirty="0" smtClean="0">
                <a:solidFill>
                  <a:srgbClr val="0070C0"/>
                </a:solidFill>
              </a:rPr>
              <a:t>π</a:t>
            </a:r>
            <a:r>
              <a:rPr lang="en-GB" dirty="0" smtClean="0">
                <a:solidFill>
                  <a:srgbClr val="0070C0"/>
                </a:solidFill>
              </a:rPr>
              <a:t> particles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Problem was not spotted earlier because proper </a:t>
            </a:r>
            <a:r>
              <a:rPr lang="en-GB" dirty="0" err="1" smtClean="0"/>
              <a:t>PIDForTracking</a:t>
            </a:r>
            <a:r>
              <a:rPr lang="en-GB" dirty="0" smtClean="0"/>
              <a:t> was stored in the ESD (assigned after </a:t>
            </a:r>
            <a:r>
              <a:rPr lang="en-GB" dirty="0" err="1" smtClean="0"/>
              <a:t>TPCout</a:t>
            </a:r>
            <a:r>
              <a:rPr lang="en-GB" dirty="0" smtClean="0"/>
              <a:t> step).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Affected data sets: LHC15n, LHC15o (except low-IR pass4 done with fixed code) 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2335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7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" t="5316" r="8442"/>
          <a:stretch/>
        </p:blipFill>
        <p:spPr>
          <a:xfrm>
            <a:off x="232228" y="504196"/>
            <a:ext cx="4194629" cy="31843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8" r="8312"/>
          <a:stretch/>
        </p:blipFill>
        <p:spPr>
          <a:xfrm>
            <a:off x="43542" y="3681991"/>
            <a:ext cx="4368800" cy="31760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1" r="1593"/>
          <a:stretch/>
        </p:blipFill>
        <p:spPr>
          <a:xfrm>
            <a:off x="4457331" y="534613"/>
            <a:ext cx="4686669" cy="30685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" t="3712" r="3147"/>
          <a:stretch/>
        </p:blipFill>
        <p:spPr>
          <a:xfrm>
            <a:off x="4572000" y="3685125"/>
            <a:ext cx="4572000" cy="31728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20520" y="81280"/>
            <a:ext cx="5679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Effect of </a:t>
            </a:r>
            <a:r>
              <a:rPr lang="en-GB" dirty="0" err="1" smtClean="0"/>
              <a:t>CookdEdx</a:t>
            </a:r>
            <a:r>
              <a:rPr lang="en-GB" dirty="0" smtClean="0"/>
              <a:t> bug in data (LHC16l) and MC (LHC15f)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4996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8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66217" y="93755"/>
            <a:ext cx="861156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Low-</a:t>
            </a:r>
            <a:r>
              <a:rPr lang="en-GB" b="1" dirty="0" err="1" smtClean="0"/>
              <a:t>pT</a:t>
            </a:r>
            <a:r>
              <a:rPr lang="en-GB" b="1" dirty="0" smtClean="0"/>
              <a:t> matching</a:t>
            </a:r>
          </a:p>
          <a:p>
            <a:r>
              <a:rPr lang="en-GB" b="1" dirty="0" smtClean="0"/>
              <a:t>New problem observed in data reconstructed with </a:t>
            </a:r>
            <a:r>
              <a:rPr lang="en-GB" b="1" dirty="0"/>
              <a:t>distortions correction (</a:t>
            </a:r>
            <a:r>
              <a:rPr lang="en-GB" b="1" dirty="0">
                <a:hlinkClick r:id="rId2"/>
              </a:rPr>
              <a:t>ALIROOT-6949</a:t>
            </a:r>
            <a:r>
              <a:rPr lang="en-GB" b="1" dirty="0" smtClean="0"/>
              <a:t>)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In some runs the additional error added to TPC clusters to account for fluctuations leads to explosion of low-</a:t>
            </a:r>
            <a:r>
              <a:rPr lang="en-GB" sz="1600" dirty="0" err="1" smtClean="0"/>
              <a:t>pT</a:t>
            </a:r>
            <a:r>
              <a:rPr lang="en-GB" sz="1600" dirty="0" smtClean="0"/>
              <a:t> TPC tracks extrapolation errors (&gt;3cm) in ITS.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Such  tracks are rejected as matching candidate by a fiducial cut (“Invariant”) in ITS matching.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Observed also in </a:t>
            </a:r>
            <a:r>
              <a:rPr lang="en-GB" sz="1600" dirty="0" err="1" smtClean="0"/>
              <a:t>LowIR</a:t>
            </a:r>
            <a:r>
              <a:rPr lang="en-GB" sz="1600" dirty="0" smtClean="0"/>
              <a:t> pass3, where the “fluctuation error” is faked in run 244917 by large dispersion of extracted distortion (no SCD-related distortions/fluctuations are expected there).</a:t>
            </a:r>
          </a:p>
          <a:p>
            <a:endParaRPr lang="en-GB" sz="16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121535" y="4627299"/>
            <a:ext cx="9022465" cy="2053481"/>
            <a:chOff x="1" y="1847188"/>
            <a:chExt cx="9022465" cy="205348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393"/>
            <a:stretch/>
          </p:blipFill>
          <p:spPr>
            <a:xfrm>
              <a:off x="4666524" y="1847189"/>
              <a:ext cx="4355942" cy="205348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899"/>
            <a:stretch/>
          </p:blipFill>
          <p:spPr>
            <a:xfrm>
              <a:off x="1" y="1847188"/>
              <a:ext cx="4401797" cy="2053481"/>
            </a:xfrm>
            <a:prstGeom prst="rect">
              <a:avLst/>
            </a:prstGeom>
          </p:spPr>
        </p:pic>
        <p:sp>
          <p:nvSpPr>
            <p:cNvPr id="8" name="Right Arrow 7"/>
            <p:cNvSpPr/>
            <p:nvPr/>
          </p:nvSpPr>
          <p:spPr>
            <a:xfrm>
              <a:off x="4282633" y="2708476"/>
              <a:ext cx="289367" cy="38196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4798187" y="2233914"/>
              <a:ext cx="451413" cy="53584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6918766" y="2172633"/>
              <a:ext cx="451413" cy="53584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2231499" y="2172632"/>
              <a:ext cx="451413" cy="535843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69441" y="2078624"/>
              <a:ext cx="451413" cy="535843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98314" y="3090441"/>
              <a:ext cx="2314937" cy="58477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Low IR 244917, pass2</a:t>
              </a:r>
              <a:br>
                <a:rPr lang="en-GB" sz="1600" dirty="0" smtClean="0"/>
              </a:br>
              <a:r>
                <a:rPr lang="en-GB" sz="1600" dirty="0" smtClean="0"/>
                <a:t>(no extra error applied)</a:t>
              </a:r>
              <a:endParaRPr lang="en-GB" sz="16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41382" y="3068590"/>
              <a:ext cx="2314937" cy="58477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Low IR 244917, pass3</a:t>
              </a:r>
              <a:br>
                <a:rPr lang="en-GB" sz="1600" dirty="0" smtClean="0"/>
              </a:br>
              <a:r>
                <a:rPr lang="en-GB" sz="1600" dirty="0" smtClean="0"/>
                <a:t>(extra error applied)</a:t>
              </a:r>
              <a:endParaRPr lang="en-GB" sz="1600" dirty="0"/>
            </a:p>
          </p:txBody>
        </p:sp>
      </p:grpSp>
      <p:sp>
        <p:nvSpPr>
          <p:cNvPr id="17" name="AutoShape 2" descr="https://alice.its.cern.ch/jira/secure/attachment/34740/trErrTPC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" t="6425" r="2161"/>
          <a:stretch/>
        </p:blipFill>
        <p:spPr>
          <a:xfrm>
            <a:off x="2679541" y="2255909"/>
            <a:ext cx="3518060" cy="2346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257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9EB4-93FA-4D3E-B990-5C200273A157}" type="slidenum">
              <a:rPr lang="en-GB" smtClean="0"/>
              <a:t>9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24761" y="629317"/>
                <a:ext cx="8537303" cy="6139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sz="1600" dirty="0" smtClean="0"/>
                  <a:t>To account for distortions fluctuations (correlated errors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1600" dirty="0" smtClean="0"/>
                  <a:t> in total assigned cluster errors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sz="1600" i="1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1600" dirty="0"/>
                  <a:t> </a:t>
                </a:r>
                <a:r>
                  <a:rPr lang="en-GB" sz="1600" dirty="0" smtClean="0"/>
                  <a:t>) the TPC track covariance matrix is augmented by “systematics” matrix </a:t>
                </a:r>
                <a:br>
                  <a:rPr lang="en-GB" sz="1600" dirty="0" smtClean="0"/>
                </a:br>
                <a:endParaRPr lang="en-GB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𝚬</m:t>
                      </m:r>
                      <m:r>
                        <a:rPr lang="en-GB" sz="16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b="1" i="1" dirty="0">
                          <a:latin typeface="Cambria Math" panose="02040503050406030204" pitchFamily="18" charset="0"/>
                        </a:rPr>
                        <m:t>𝑪</m:t>
                      </m:r>
                      <m:r>
                        <a:rPr lang="en-GB" sz="1600" b="1" i="1" dirty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1" i="1"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GB" sz="1600" b="1" i="1">
                          <a:latin typeface="Cambria Math" panose="02040503050406030204" pitchFamily="18" charset="0"/>
                        </a:rPr>
                        <m:t>𝑾𝑴</m:t>
                      </m:r>
                      <m:sSup>
                        <m:sSupPr>
                          <m:ctrlPr>
                            <a:rPr lang="en-GB" sz="1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1" i="1">
                              <a:latin typeface="Cambria Math" panose="02040503050406030204" pitchFamily="18" charset="0"/>
                            </a:rPr>
                            <m:t>𝑾</m:t>
                          </m:r>
                        </m:e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GB" sz="1600" b="1" i="1">
                          <a:latin typeface="Cambria Math" panose="02040503050406030204" pitchFamily="18" charset="0"/>
                        </a:rPr>
                        <m:t>𝑿</m:t>
                      </m:r>
                      <m:r>
                        <a:rPr lang="en-GB" sz="1600" b="1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1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1" i="1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</m:oMath>
                  </m:oMathPara>
                </a14:m>
                <a:endParaRPr lang="en-GB" sz="1600" dirty="0" smtClean="0"/>
              </a:p>
              <a:p>
                <a:endParaRPr lang="en-GB" sz="1600" dirty="0"/>
              </a:p>
              <a:p>
                <a:r>
                  <a:rPr lang="en-GB" sz="1600" dirty="0" smtClean="0"/>
                  <a:t>with                      </a:t>
                </a:r>
                <a:r>
                  <a:rPr lang="en-GB" sz="1600" b="1" dirty="0" smtClean="0"/>
                  <a:t> </a:t>
                </a:r>
                <a14:m>
                  <m:oMath xmlns:m="http://schemas.openxmlformats.org/officeDocument/2006/math">
                    <m:r>
                      <a:rPr lang="en-GB" sz="1600" b="1" i="1">
                        <a:latin typeface="Cambria Math" panose="02040503050406030204" pitchFamily="18" charset="0"/>
                      </a:rPr>
                      <m:t>𝑴</m:t>
                    </m:r>
                    <m:r>
                      <a:rPr lang="en-GB" sz="16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⋱</m:t>
                              </m:r>
                            </m:e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r>
                  <a:rPr lang="en-GB" sz="1600" dirty="0" smtClean="0"/>
                  <a:t>, </a:t>
                </a:r>
                <a14:m>
                  <m:oMath xmlns:m="http://schemas.openxmlformats.org/officeDocument/2006/math">
                    <m:r>
                      <a:rPr lang="en-GB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𝑿</m:t>
                    </m:r>
                    <m:r>
                      <a:rPr lang="en-GB" sz="1600" b="0" i="0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e>
                          </m:mr>
                          <m:m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endParaRPr lang="en-GB" sz="1600" dirty="0" smtClean="0"/>
              </a:p>
              <a:p>
                <a:endParaRPr lang="en-GB" sz="1600" dirty="0" smtClean="0"/>
              </a:p>
              <a:p>
                <a:r>
                  <a:rPr lang="en-GB" sz="1600" dirty="0" smtClean="0"/>
                  <a:t>and </a:t>
                </a:r>
                <a:r>
                  <a:rPr lang="en-GB" sz="1600" b="1" i="1" dirty="0" smtClean="0"/>
                  <a:t>W</a:t>
                </a:r>
                <a:r>
                  <a:rPr lang="en-GB" sz="1600" dirty="0" smtClean="0"/>
                  <a:t> weight matrix (inverse covariance of measurement) used in the fit and  </a:t>
                </a:r>
                <a14:m>
                  <m:oMath xmlns:m="http://schemas.openxmlformats.org/officeDocument/2006/math">
                    <m:r>
                      <a:rPr lang="en-GB" sz="1600" b="1" i="1"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GB" sz="1600" b="1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16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b="1" i="1">
                                    <a:latin typeface="Cambria Math" panose="02040503050406030204" pitchFamily="18" charset="0"/>
                                  </a:rPr>
                                  <m:t>𝑿</m:t>
                                </m:r>
                              </m:e>
                              <m:sup>
                                <m:r>
                                  <a:rPr lang="en-GB" sz="16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  <m:r>
                              <a:rPr lang="en-GB" sz="1600" b="1" i="1">
                                <a:latin typeface="Cambria Math" panose="02040503050406030204" pitchFamily="18" charset="0"/>
                              </a:rPr>
                              <m:t>𝑾𝑿</m:t>
                            </m:r>
                          </m:e>
                        </m:d>
                      </m:e>
                      <m:sup>
                        <m:r>
                          <a:rPr lang="en-GB" sz="1600" b="1" i="1" dirty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1600" b="1" i="1" dirty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GB" sz="1600" dirty="0"/>
                  <a:t> </a:t>
                </a:r>
                <a:r>
                  <a:rPr lang="en-GB" sz="1600" dirty="0" smtClean="0"/>
                  <a:t>the track covariance matrix of the Least Squares Minimization (LSM) with diagonal </a:t>
                </a:r>
                <a:r>
                  <a:rPr lang="en-GB" sz="1600" b="1" i="1" dirty="0" smtClean="0"/>
                  <a:t>W</a:t>
                </a:r>
                <a:r>
                  <a:rPr lang="en-GB" sz="1600" dirty="0" smtClean="0"/>
                  <a:t>.</a:t>
                </a:r>
                <a:endParaRPr lang="en-GB" sz="1600" dirty="0"/>
              </a:p>
              <a:p>
                <a:endParaRPr lang="en-GB" sz="1600" dirty="0" smtClean="0"/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sz="1600" dirty="0" smtClean="0"/>
                  <a:t>Derivation was based on LSM formalism and to avoid explicit calculation of </a:t>
                </a:r>
                <a:r>
                  <a:rPr lang="en-GB" sz="1600" b="1" i="1" dirty="0" smtClean="0"/>
                  <a:t>C</a:t>
                </a:r>
                <a:r>
                  <a:rPr lang="en-GB" sz="1600" dirty="0" smtClean="0"/>
                  <a:t>, </a:t>
                </a:r>
                <a:br>
                  <a:rPr lang="en-GB" sz="1600" dirty="0" smtClean="0"/>
                </a:br>
                <a:r>
                  <a:rPr lang="en-GB" sz="1600" dirty="0" smtClean="0"/>
                  <a:t>the matrix from track </a:t>
                </a:r>
                <a:r>
                  <a:rPr lang="en-GB" sz="1600" dirty="0" err="1" smtClean="0"/>
                  <a:t>Kalman</a:t>
                </a:r>
                <a:r>
                  <a:rPr lang="en-GB" sz="1600" dirty="0" smtClean="0"/>
                  <a:t> fit was used as its proxy.</a:t>
                </a:r>
              </a:p>
              <a:p>
                <a:endParaRPr lang="en-GB" sz="1600" dirty="0" smtClean="0"/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sz="1600" dirty="0" smtClean="0"/>
                  <a:t>At low </a:t>
                </a:r>
                <a:r>
                  <a:rPr lang="en-GB" sz="1600" dirty="0" err="1" smtClean="0"/>
                  <a:t>pT</a:t>
                </a:r>
                <a:r>
                  <a:rPr lang="en-GB" sz="1600" dirty="0" smtClean="0"/>
                  <a:t> the difference between LSM and </a:t>
                </a:r>
                <a:r>
                  <a:rPr lang="en-GB" sz="1600" dirty="0" err="1" smtClean="0"/>
                  <a:t>Kalman</a:t>
                </a:r>
                <a:r>
                  <a:rPr lang="en-GB" sz="1600" dirty="0" smtClean="0"/>
                  <a:t> fit may become significant due to:</a:t>
                </a:r>
              </a:p>
              <a:p>
                <a:pPr marL="400050" indent="-400050">
                  <a:buAutoNum type="romanLcParenBoth"/>
                </a:pPr>
                <a:r>
                  <a:rPr lang="en-GB" sz="1600" dirty="0" smtClean="0"/>
                  <a:t>material effects </a:t>
                </a:r>
              </a:p>
              <a:p>
                <a:pPr marL="400050" indent="-400050">
                  <a:buAutoNum type="romanLcParenBoth"/>
                </a:pPr>
                <a:r>
                  <a:rPr lang="en-GB" sz="1600" dirty="0" smtClean="0"/>
                  <a:t>badness of parabolic(in XY)+linear (in XZ) approximation of LSM from one side </a:t>
                </a:r>
                <a:br>
                  <a:rPr lang="en-GB" sz="1600" dirty="0" smtClean="0"/>
                </a:br>
                <a:r>
                  <a:rPr lang="en-GB" sz="1600" dirty="0" smtClean="0"/>
                  <a:t>and loss of precision in </a:t>
                </a:r>
                <a:r>
                  <a:rPr lang="en-GB" sz="1600" dirty="0" err="1" smtClean="0"/>
                  <a:t>Kalman</a:t>
                </a:r>
                <a:r>
                  <a:rPr lang="en-GB" sz="1600" dirty="0" smtClean="0"/>
                  <a:t> fit due to the linearization on other side.</a:t>
                </a:r>
              </a:p>
              <a:p>
                <a:r>
                  <a:rPr lang="en-GB" sz="1600" dirty="0" smtClean="0"/>
                  <a:t>The inconsistency between expected and used </a:t>
                </a:r>
                <a:r>
                  <a:rPr lang="en-GB" sz="1600" b="1" i="1" dirty="0" smtClean="0"/>
                  <a:t>C</a:t>
                </a:r>
                <a:r>
                  <a:rPr lang="en-GB" sz="1600" dirty="0" smtClean="0"/>
                  <a:t> matrix at low </a:t>
                </a:r>
                <a:r>
                  <a:rPr lang="en-GB" sz="1600" dirty="0" err="1" smtClean="0"/>
                  <a:t>pT</a:t>
                </a:r>
                <a:r>
                  <a:rPr lang="en-GB" sz="1600" dirty="0" smtClean="0"/>
                  <a:t> leads to too large “systematics” covariance matrix assigned.   </a:t>
                </a:r>
              </a:p>
              <a:p>
                <a:endParaRPr lang="en-GB" sz="1600" dirty="0"/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dirty="0" smtClean="0">
                    <a:solidFill>
                      <a:srgbClr val="0070C0"/>
                    </a:solidFill>
                  </a:rPr>
                  <a:t>Tracking code was patched with on-the-fly calculation of LSM </a:t>
                </a:r>
                <a:r>
                  <a:rPr lang="en-GB" dirty="0" err="1" smtClean="0">
                    <a:solidFill>
                      <a:srgbClr val="0070C0"/>
                    </a:solidFill>
                  </a:rPr>
                  <a:t>cov.matrix</a:t>
                </a:r>
                <a:r>
                  <a:rPr lang="en-GB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GB" b="1" i="1" dirty="0" smtClean="0">
                    <a:solidFill>
                      <a:srgbClr val="0070C0"/>
                    </a:solidFill>
                  </a:rPr>
                  <a:t>C</a:t>
                </a:r>
                <a:r>
                  <a:rPr lang="en-GB" dirty="0" smtClean="0">
                    <a:solidFill>
                      <a:srgbClr val="0070C0"/>
                    </a:solidFill>
                  </a:rPr>
                  <a:t>. </a:t>
                </a:r>
                <a:br>
                  <a:rPr lang="en-GB" dirty="0" smtClean="0">
                    <a:solidFill>
                      <a:srgbClr val="0070C0"/>
                    </a:solidFill>
                  </a:rPr>
                </a:br>
                <a:r>
                  <a:rPr lang="en-GB" dirty="0" smtClean="0">
                    <a:solidFill>
                      <a:srgbClr val="0070C0"/>
                    </a:solidFill>
                  </a:rPr>
                  <a:t>(will be deployed 1</a:t>
                </a:r>
                <a:r>
                  <a:rPr lang="en-GB" baseline="30000" dirty="0" smtClean="0">
                    <a:solidFill>
                      <a:srgbClr val="0070C0"/>
                    </a:solidFill>
                  </a:rPr>
                  <a:t>st</a:t>
                </a:r>
                <a:r>
                  <a:rPr lang="en-GB" dirty="0" smtClean="0">
                    <a:solidFill>
                      <a:srgbClr val="0070C0"/>
                    </a:solidFill>
                  </a:rPr>
                  <a:t> for LHC16k)</a:t>
                </a:r>
                <a:endParaRPr lang="en-GB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761" y="629317"/>
                <a:ext cx="8537303" cy="6139373"/>
              </a:xfrm>
              <a:prstGeom prst="rect">
                <a:avLst/>
              </a:prstGeom>
              <a:blipFill rotWithShape="0">
                <a:blip r:embed="rId2"/>
                <a:stretch>
                  <a:fillRect l="-500" t="-99" b="-5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89367" y="185195"/>
            <a:ext cx="8611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Origin of the covariance matrix explosion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387505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565</Words>
  <Application>Microsoft Office PowerPoint</Application>
  <PresentationFormat>On-screen Show (4:3)</PresentationFormat>
  <Paragraphs>150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 Unicode MS</vt:lpstr>
      <vt:lpstr>Arial</vt:lpstr>
      <vt:lpstr>Calibri</vt:lpstr>
      <vt:lpstr>Calibri Light</vt:lpstr>
      <vt:lpstr>Cambria Math</vt:lpstr>
      <vt:lpstr>Consolas</vt:lpstr>
      <vt:lpstr>Courier New</vt:lpstr>
      <vt:lpstr>Mathematica1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Shahoyan</dc:creator>
  <cp:lastModifiedBy>Ruben Shahoyan</cp:lastModifiedBy>
  <cp:revision>101</cp:revision>
  <dcterms:created xsi:type="dcterms:W3CDTF">2015-10-28T17:23:29Z</dcterms:created>
  <dcterms:modified xsi:type="dcterms:W3CDTF">2016-11-03T14:27:42Z</dcterms:modified>
</cp:coreProperties>
</file>