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4"/>
  </p:handoutMasterIdLst>
  <p:sldIdLst>
    <p:sldId id="261" r:id="rId2"/>
    <p:sldId id="262" r:id="rId3"/>
    <p:sldId id="264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00"/>
    <a:srgbClr val="CC0099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1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11/2/2016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822325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7276"/>
            <a:ext cx="8226854" cy="49357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3pPr>
              <a:defRPr>
                <a:solidFill>
                  <a:srgbClr val="000000"/>
                </a:solidFill>
              </a:defRPr>
            </a:lvl3pPr>
            <a:lvl5pPr>
              <a:defRPr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33051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-4632"/>
            <a:ext cx="822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nuxsoft.cern.ch/wlcg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xml.jsp" TargetMode="External"/><Relationship Id="rId2" Type="http://schemas.openxmlformats.org/officeDocument/2006/relationships/hyperlink" Target="http://alimonitor.cern.ch/siteinfo/issues.js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1675"/>
            <a:ext cx="7864475" cy="4095749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000000"/>
                </a:solidFill>
              </a:rPr>
              <a:t>Grid status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800" dirty="0" smtClean="0"/>
              <a:t>ALICE Offline week</a:t>
            </a:r>
            <a:br>
              <a:rPr lang="en-US" sz="2800" dirty="0" smtClean="0"/>
            </a:br>
            <a:r>
              <a:rPr lang="en-US" sz="2800" dirty="0" smtClean="0"/>
              <a:t>Nov 3, </a:t>
            </a:r>
            <a:r>
              <a:rPr lang="en-US" sz="2800" dirty="0" smtClean="0"/>
              <a:t>2016</a:t>
            </a:r>
            <a:r>
              <a:rPr lang="en-US" sz="3200" dirty="0" smtClean="0">
                <a:solidFill>
                  <a:srgbClr val="000000"/>
                </a:solidFill>
              </a:rPr>
              <a:t/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000" dirty="0">
                <a:solidFill>
                  <a:srgbClr val="000000"/>
                </a:solidFill>
              </a:rPr>
              <a:t>Maarten Litmaath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CERN-IT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1600" dirty="0" smtClean="0"/>
              <a:t>v1.0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925"/>
            <a:ext cx="8153400" cy="50691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New Availability / Reliability profile based on selected </a:t>
            </a:r>
            <a:r>
              <a:rPr lang="en-US" dirty="0" smtClean="0">
                <a:solidFill>
                  <a:srgbClr val="009900"/>
                </a:solidFill>
              </a:rPr>
              <a:t>MonALISA</a:t>
            </a:r>
            <a:r>
              <a:rPr lang="en-US" dirty="0" smtClean="0"/>
              <a:t> </a:t>
            </a:r>
            <a:r>
              <a:rPr lang="en-US" dirty="0" smtClean="0"/>
              <a:t>metrics </a:t>
            </a:r>
            <a:r>
              <a:rPr lang="en-US" dirty="0" smtClean="0"/>
              <a:t>in use since May</a:t>
            </a:r>
            <a:endParaRPr lang="en-US" dirty="0" smtClean="0"/>
          </a:p>
          <a:p>
            <a:endParaRPr lang="en-US" sz="2500" dirty="0" smtClean="0"/>
          </a:p>
          <a:p>
            <a:r>
              <a:rPr lang="en-US" dirty="0" smtClean="0"/>
              <a:t>So far no big issues were reported</a:t>
            </a:r>
          </a:p>
          <a:p>
            <a:pPr lvl="1"/>
            <a:r>
              <a:rPr lang="en-US" dirty="0" smtClean="0"/>
              <a:t>And it allowed NDGF-T1 to appear at last 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Reminder: SE </a:t>
            </a:r>
            <a:r>
              <a:rPr lang="en-US" dirty="0" smtClean="0">
                <a:solidFill>
                  <a:srgbClr val="FF0000"/>
                </a:solidFill>
              </a:rPr>
              <a:t>test failures will reduce the A / R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Corrections can always be applied as needed</a:t>
            </a:r>
          </a:p>
          <a:p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 smtClean="0"/>
              <a:t>job submission to the HTCondor CE still to be added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340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Xrootd 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175851" cy="4935752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Sites should </a:t>
            </a:r>
            <a:r>
              <a:rPr lang="en-US" sz="3400" dirty="0" smtClean="0"/>
              <a:t>continue upgrades </a:t>
            </a:r>
            <a:r>
              <a:rPr lang="en-US" sz="3400" dirty="0" smtClean="0"/>
              <a:t>to </a:t>
            </a:r>
            <a:r>
              <a:rPr lang="en-US" sz="3400" dirty="0" smtClean="0">
                <a:solidFill>
                  <a:srgbClr val="009900"/>
                </a:solidFill>
              </a:rPr>
              <a:t>Xrootd &gt;= 4.1</a:t>
            </a:r>
          </a:p>
          <a:p>
            <a:pPr lvl="1"/>
            <a:r>
              <a:rPr lang="en-US" dirty="0" smtClean="0"/>
              <a:t>Half of the sites have done that already, thanks!</a:t>
            </a:r>
            <a:endParaRPr lang="en-US" dirty="0" smtClean="0"/>
          </a:p>
          <a:p>
            <a:pPr lvl="1"/>
            <a:r>
              <a:rPr lang="en-US" dirty="0" smtClean="0"/>
              <a:t>Required for </a:t>
            </a:r>
            <a:r>
              <a:rPr lang="en-US" dirty="0" smtClean="0">
                <a:solidFill>
                  <a:srgbClr val="009900"/>
                </a:solidFill>
              </a:rPr>
              <a:t>IPv6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support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Communication via LCG Task Force list as usual for expert advice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3400" dirty="0" smtClean="0">
                <a:sym typeface="Wingdings" panose="05000000000000000000" pitchFamily="2" charset="2"/>
              </a:rPr>
              <a:t>SL6 hosts </a:t>
            </a:r>
            <a:r>
              <a:rPr lang="en-US" sz="3400" dirty="0" smtClean="0">
                <a:sym typeface="Wingdings" panose="05000000000000000000" pitchFamily="2" charset="2"/>
              </a:rPr>
              <a:t>can </a:t>
            </a:r>
            <a:r>
              <a:rPr lang="en-US" sz="3400" dirty="0" smtClean="0">
                <a:sym typeface="Wingdings" panose="05000000000000000000" pitchFamily="2" charset="2"/>
              </a:rPr>
              <a:t>have xrootd for ALICE installed through </a:t>
            </a:r>
            <a:r>
              <a:rPr lang="en-US" sz="3400" dirty="0" smtClean="0">
                <a:solidFill>
                  <a:srgbClr val="009900"/>
                </a:solidFill>
                <a:sym typeface="Wingdings" panose="05000000000000000000" pitchFamily="2" charset="2"/>
              </a:rPr>
              <a:t>rpms</a:t>
            </a:r>
            <a:r>
              <a:rPr lang="en-US" sz="3400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en-US" dirty="0">
                <a:sym typeface="Wingdings" panose="05000000000000000000" pitchFamily="2" charset="2"/>
                <a:hlinkClick r:id="rId2"/>
              </a:rPr>
              <a:t>http://linuxsoft.cern.ch/wlcg</a:t>
            </a:r>
            <a:r>
              <a:rPr lang="en-US" dirty="0" smtClean="0">
                <a:sym typeface="Wingdings" panose="05000000000000000000" pitchFamily="2" charset="2"/>
                <a:hlinkClick r:id="rId2"/>
              </a:rPr>
              <a:t>/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Thanks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to Adrian Sevcenco</a:t>
            </a:r>
            <a:r>
              <a:rPr lang="en-US" dirty="0" smtClean="0">
                <a:sym typeface="Wingdings" panose="05000000000000000000" pitchFamily="2" charset="2"/>
              </a:rPr>
              <a:t>!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endParaRPr lang="en-US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62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6854" cy="490717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Possible </a:t>
            </a:r>
            <a:r>
              <a:rPr lang="en-US" dirty="0" smtClean="0">
                <a:solidFill>
                  <a:srgbClr val="FF0000"/>
                </a:solidFill>
              </a:rPr>
              <a:t>issues </a:t>
            </a:r>
            <a:r>
              <a:rPr lang="en-US" dirty="0" smtClean="0"/>
              <a:t>on VOBOX, CE, </a:t>
            </a:r>
            <a:r>
              <a:rPr lang="en-US" dirty="0"/>
              <a:t>WN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CVMFS problem, CE not ready for jobs, </a:t>
            </a:r>
            <a:br>
              <a:rPr lang="en-US" dirty="0" smtClean="0"/>
            </a:br>
            <a:r>
              <a:rPr lang="en-US" dirty="0" smtClean="0"/>
              <a:t>myproxy running low, myproxy type wrong, …</a:t>
            </a:r>
          </a:p>
          <a:p>
            <a:pPr lvl="1"/>
            <a:r>
              <a:rPr lang="en-US" dirty="0" smtClean="0"/>
              <a:t>Absence of “system” library</a:t>
            </a:r>
          </a:p>
          <a:p>
            <a:pPr lvl="2"/>
            <a:r>
              <a:rPr lang="en-US" dirty="0" smtClean="0"/>
              <a:t>HEP_OSlibs rpm helps avoid </a:t>
            </a:r>
            <a:r>
              <a:rPr lang="en-US" dirty="0" smtClean="0"/>
              <a:t>that</a:t>
            </a:r>
          </a:p>
          <a:p>
            <a:endParaRPr lang="en-US" dirty="0" smtClean="0"/>
          </a:p>
          <a:p>
            <a:r>
              <a:rPr lang="en-US" dirty="0" smtClean="0"/>
              <a:t>Jobs may fail due to SE </a:t>
            </a:r>
            <a:r>
              <a:rPr lang="en-US" dirty="0" smtClean="0">
                <a:solidFill>
                  <a:srgbClr val="FF0000"/>
                </a:solidFill>
              </a:rPr>
              <a:t>problems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Admins please check site issues page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alimonitor.cern.ch/siteinfo/issues.jsp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Subscribe to relevant notifications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alimonitor.cern.ch/xml.jsp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sites – 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38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services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789" y="866774"/>
            <a:ext cx="1333686" cy="281026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810390"/>
            <a:ext cx="8226854" cy="23046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Mostly stable, a few incidents</a:t>
            </a:r>
          </a:p>
          <a:p>
            <a:pPr lvl="1"/>
            <a:r>
              <a:rPr lang="en-US" dirty="0" smtClean="0"/>
              <a:t>DB locks, connection leaks, MySQL hangs</a:t>
            </a:r>
          </a:p>
          <a:p>
            <a:pPr lvl="1"/>
            <a:r>
              <a:rPr lang="en-US" dirty="0" smtClean="0"/>
              <a:t>API server slowdown due to catalog bug (fixed)</a:t>
            </a:r>
          </a:p>
          <a:p>
            <a:pPr lvl="1"/>
            <a:r>
              <a:rPr lang="en-US" dirty="0" smtClean="0"/>
              <a:t>One broken gcc/alienv update</a:t>
            </a:r>
          </a:p>
          <a:p>
            <a:pPr lvl="1"/>
            <a:r>
              <a:rPr lang="en-US" dirty="0" smtClean="0"/>
              <a:t>Maintenance not always transparent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Unavailability Sep 14-15 due to big network intervention</a:t>
            </a:r>
          </a:p>
          <a:p>
            <a:pPr lvl="1"/>
            <a:r>
              <a:rPr lang="en-US" dirty="0" smtClean="0"/>
              <a:t>All user and grid activity had to be stopped</a:t>
            </a:r>
          </a:p>
          <a:p>
            <a:pPr lvl="1"/>
            <a:r>
              <a:rPr lang="en-US" dirty="0" smtClean="0"/>
              <a:t>In parallel the File Catalog was moved to a new, more powerful machine!</a:t>
            </a:r>
            <a:endParaRPr lang="en-GB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6774"/>
            <a:ext cx="7452903" cy="28102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38204" y="873381"/>
            <a:ext cx="3478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11" name="Oval 10"/>
          <p:cNvSpPr/>
          <p:nvPr/>
        </p:nvSpPr>
        <p:spPr>
          <a:xfrm>
            <a:off x="7776000" y="972000"/>
            <a:ext cx="756000" cy="648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11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315325" cy="493575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Vienna</a:t>
            </a:r>
            <a:r>
              <a:rPr lang="en-US" dirty="0" smtClean="0"/>
              <a:t>: up to 1500 job slots!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UPB</a:t>
            </a:r>
            <a:r>
              <a:rPr lang="en-US" dirty="0" smtClean="0"/>
              <a:t> (Bucharest): in progress</a:t>
            </a:r>
          </a:p>
          <a:p>
            <a:endParaRPr lang="en-US" dirty="0" smtClean="0"/>
          </a:p>
          <a:p>
            <a:r>
              <a:rPr lang="en-US" dirty="0" smtClean="0"/>
              <a:t>New CERN “sites” for redundancy and load sharing, submitting to the steadily increasing HTCondor resources (currently 30% vs. 70% LSF)</a:t>
            </a:r>
          </a:p>
          <a:p>
            <a:pPr lvl="1"/>
            <a:r>
              <a:rPr lang="en-US" dirty="0" smtClean="0"/>
              <a:t>CERN-CORONA</a:t>
            </a:r>
          </a:p>
          <a:p>
            <a:pPr lvl="1"/>
            <a:r>
              <a:rPr lang="en-US" dirty="0" smtClean="0"/>
              <a:t>CERN-MIRAGE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Altaria</a:t>
            </a:r>
            <a:r>
              <a:rPr lang="en-US" dirty="0" smtClean="0"/>
              <a:t>: CERN extension into T-Systems cloud</a:t>
            </a:r>
          </a:p>
          <a:p>
            <a:pPr lvl="1"/>
            <a:r>
              <a:rPr lang="en-US" dirty="0" smtClean="0"/>
              <a:t>Details further in this presentation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98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293"/>
            <a:ext cx="9144000" cy="53578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910" y="1104900"/>
            <a:ext cx="3410266" cy="38100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000" b="1" dirty="0" smtClean="0">
                <a:solidFill>
                  <a:srgbClr val="009900"/>
                </a:solidFill>
              </a:rPr>
              <a:t>102190</a:t>
            </a:r>
            <a:r>
              <a:rPr lang="en-US" sz="2000" dirty="0" smtClean="0"/>
              <a:t> </a:t>
            </a:r>
            <a:r>
              <a:rPr lang="en-US" sz="2000" dirty="0"/>
              <a:t>running jobs </a:t>
            </a:r>
            <a:r>
              <a:rPr lang="en-US" sz="2000" dirty="0" smtClean="0"/>
              <a:t>Apr </a:t>
            </a:r>
            <a:r>
              <a:rPr lang="en-US" sz="2000" dirty="0"/>
              <a:t>10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81575" y="1104900"/>
            <a:ext cx="1876425" cy="381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b="1" dirty="0" smtClean="0">
                <a:solidFill>
                  <a:srgbClr val="009900"/>
                </a:solidFill>
              </a:rPr>
              <a:t>110636</a:t>
            </a:r>
            <a:r>
              <a:rPr lang="en-US" sz="2000" dirty="0" smtClean="0"/>
              <a:t> </a:t>
            </a:r>
            <a:r>
              <a:rPr lang="en-US" sz="2000" dirty="0"/>
              <a:t>Jul 18 </a:t>
            </a:r>
            <a:endParaRPr lang="en-GB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14526" y="4533900"/>
            <a:ext cx="3162300" cy="59055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600" dirty="0" smtClean="0"/>
              <a:t>2015 heavy-ion reco campaign</a:t>
            </a:r>
          </a:p>
          <a:p>
            <a:pPr marL="36576" indent="0">
              <a:buNone/>
            </a:pPr>
            <a:r>
              <a:rPr lang="en-US" sz="1600" dirty="0" smtClean="0"/>
              <a:t>   really got started by Jul 19 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817134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7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torage at CERN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7962900" cy="4935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CASTOR</a:t>
            </a:r>
          </a:p>
          <a:p>
            <a:pPr lvl="1"/>
            <a:r>
              <a:rPr lang="en-US" dirty="0" smtClean="0"/>
              <a:t>Mostly </a:t>
            </a:r>
            <a:r>
              <a:rPr lang="en-US" dirty="0"/>
              <a:t>stable, a few </a:t>
            </a:r>
            <a:r>
              <a:rPr lang="en-US" dirty="0" smtClean="0"/>
              <a:t>incidents</a:t>
            </a:r>
          </a:p>
          <a:p>
            <a:pPr lvl="1"/>
            <a:r>
              <a:rPr lang="en-US" dirty="0"/>
              <a:t>Disk pool setup for </a:t>
            </a:r>
            <a:r>
              <a:rPr lang="en-US" dirty="0" smtClean="0"/>
              <a:t>the proton-ion </a:t>
            </a:r>
            <a:r>
              <a:rPr lang="en-US" dirty="0"/>
              <a:t>run and beyond agreed with CASTOR </a:t>
            </a:r>
            <a:r>
              <a:rPr lang="en-US" dirty="0" smtClean="0"/>
              <a:t>team</a:t>
            </a:r>
          </a:p>
          <a:p>
            <a:endParaRPr lang="en-US" dirty="0" smtClean="0"/>
          </a:p>
          <a:p>
            <a:r>
              <a:rPr lang="en-US" dirty="0" smtClean="0"/>
              <a:t>EOS</a:t>
            </a:r>
          </a:p>
          <a:p>
            <a:pPr lvl="1"/>
            <a:r>
              <a:rPr lang="en-US" dirty="0"/>
              <a:t>Mostly stable, a few incidents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head nodes with 512 GB memory were </a:t>
            </a:r>
            <a:r>
              <a:rPr lang="en-US" dirty="0" smtClean="0"/>
              <a:t>rolled in transparently</a:t>
            </a:r>
          </a:p>
          <a:p>
            <a:endParaRPr lang="en-US" dirty="0" smtClean="0"/>
          </a:p>
          <a:p>
            <a:r>
              <a:rPr lang="en-US" dirty="0"/>
              <a:t>EOS crashes at CERN and other sites on Oct </a:t>
            </a:r>
            <a:r>
              <a:rPr lang="en-US" dirty="0" smtClean="0"/>
              <a:t>13</a:t>
            </a:r>
          </a:p>
          <a:p>
            <a:pPr lvl="1"/>
            <a:r>
              <a:rPr lang="en-US" dirty="0"/>
              <a:t>Clients unexpectedly used signed URLs instead of encrypted XML </a:t>
            </a:r>
            <a:r>
              <a:rPr lang="en-US" dirty="0" smtClean="0"/>
              <a:t>tokens</a:t>
            </a:r>
          </a:p>
          <a:p>
            <a:pPr lvl="1"/>
            <a:r>
              <a:rPr lang="en-US" dirty="0"/>
              <a:t>The switch was due to one DB table being temporarily unavailable plus a wrong default (fixed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The EOS devs have been asked to support the new scheme and avoid that unexpected requests crash the service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701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at sites or with jobs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67725" cy="493575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CERN: multiple incidents affecting CREAM </a:t>
            </a:r>
            <a:r>
              <a:rPr lang="en-US" dirty="0" smtClean="0"/>
              <a:t>CEs</a:t>
            </a:r>
          </a:p>
          <a:p>
            <a:pPr lvl="1"/>
            <a:r>
              <a:rPr lang="en-US" dirty="0" smtClean="0"/>
              <a:t>Currently the gateways </a:t>
            </a:r>
            <a:r>
              <a:rPr lang="en-US" dirty="0"/>
              <a:t>to 70% of the resources at </a:t>
            </a:r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One time </a:t>
            </a:r>
            <a:r>
              <a:rPr lang="en-US" dirty="0"/>
              <a:t>it was our fault: </a:t>
            </a:r>
            <a:r>
              <a:rPr lang="en-US" dirty="0" smtClean="0"/>
              <a:t>the sandbox </a:t>
            </a:r>
            <a:r>
              <a:rPr lang="en-US" dirty="0"/>
              <a:t>partitions filled up with debug </a:t>
            </a:r>
            <a:r>
              <a:rPr lang="en-US" dirty="0" smtClean="0"/>
              <a:t>logs (fixed)</a:t>
            </a:r>
          </a:p>
          <a:p>
            <a:pPr lvl="8"/>
            <a:endParaRPr lang="en-US" dirty="0" smtClean="0"/>
          </a:p>
          <a:p>
            <a:r>
              <a:rPr lang="en-GB" dirty="0" smtClean="0"/>
              <a:t>KISTI: CVMFS Squid services incident</a:t>
            </a:r>
          </a:p>
          <a:p>
            <a:pPr lvl="1"/>
            <a:r>
              <a:rPr lang="en-US" dirty="0" smtClean="0"/>
              <a:t>“Random” job failures for 5 days</a:t>
            </a:r>
            <a:endParaRPr lang="en-GB" dirty="0" smtClean="0"/>
          </a:p>
          <a:p>
            <a:pPr lvl="8"/>
            <a:endParaRPr lang="en-GB" dirty="0" smtClean="0"/>
          </a:p>
          <a:p>
            <a:r>
              <a:rPr lang="en-US" dirty="0" smtClean="0"/>
              <a:t>Asian </a:t>
            </a:r>
            <a:r>
              <a:rPr lang="en-US" dirty="0"/>
              <a:t>sites: CVMFS issues involving the Stratum-1 at </a:t>
            </a:r>
            <a:r>
              <a:rPr lang="en-US" dirty="0" smtClean="0"/>
              <a:t>ASGC</a:t>
            </a:r>
          </a:p>
          <a:p>
            <a:pPr lvl="1"/>
            <a:r>
              <a:rPr lang="en-US" dirty="0" smtClean="0"/>
              <a:t>Mitigated and being investigated for a real fix</a:t>
            </a:r>
          </a:p>
          <a:p>
            <a:pPr lvl="8"/>
            <a:endParaRPr lang="en-US" dirty="0" smtClean="0"/>
          </a:p>
          <a:p>
            <a:r>
              <a:rPr lang="en-US" dirty="0"/>
              <a:t>CERN-AURORA upgrade to broken AliEn </a:t>
            </a:r>
            <a:r>
              <a:rPr lang="en-US" dirty="0" smtClean="0"/>
              <a:t>version</a:t>
            </a:r>
          </a:p>
          <a:p>
            <a:pPr lvl="1"/>
            <a:r>
              <a:rPr lang="en-US" dirty="0" smtClean="0"/>
              <a:t>Non-trivial upgrades will be announced better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…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Occasional high error rates due to jobs themselves</a:t>
            </a:r>
          </a:p>
          <a:p>
            <a:pPr lvl="1"/>
            <a:r>
              <a:rPr lang="en-US" dirty="0" smtClean="0"/>
              <a:t>Badly </a:t>
            </a:r>
            <a:r>
              <a:rPr lang="en-US" dirty="0"/>
              <a:t>behaved code, e.g. using way too much </a:t>
            </a:r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Output </a:t>
            </a:r>
            <a:r>
              <a:rPr lang="en-US" dirty="0"/>
              <a:t>from previous attempts not cleaned </a:t>
            </a:r>
            <a:r>
              <a:rPr lang="en-US" dirty="0" smtClean="0"/>
              <a:t>up</a:t>
            </a:r>
          </a:p>
          <a:p>
            <a:pPr lvl="1"/>
            <a:r>
              <a:rPr lang="en-US" dirty="0" smtClean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78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Altaria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 virtual site to drive a temporary extension of CERN resources located in a cloud at T-Systems, Germany</a:t>
            </a:r>
          </a:p>
          <a:p>
            <a:pPr lvl="1"/>
            <a:r>
              <a:rPr lang="en-US" dirty="0" smtClean="0"/>
              <a:t>A common project to test how cloud resources can be procured and used efficiently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Up to 3500 cores were available, shared by the 4 experiments</a:t>
            </a:r>
          </a:p>
          <a:p>
            <a:endParaRPr lang="en-US" dirty="0" smtClean="0"/>
          </a:p>
          <a:p>
            <a:r>
              <a:rPr lang="en-US" dirty="0" smtClean="0"/>
              <a:t>ALICE were the first  to start using them as of July 28</a:t>
            </a:r>
          </a:p>
          <a:p>
            <a:endParaRPr lang="en-US" dirty="0" smtClean="0"/>
          </a:p>
          <a:p>
            <a:r>
              <a:rPr lang="en-US" dirty="0" smtClean="0"/>
              <a:t>The project ended on Oct 31</a:t>
            </a:r>
          </a:p>
          <a:p>
            <a:endParaRPr lang="en-US" dirty="0" smtClean="0"/>
          </a:p>
          <a:p>
            <a:r>
              <a:rPr lang="en-US" dirty="0" smtClean="0"/>
              <a:t>The resources were used for reco, MC and user analysis</a:t>
            </a:r>
          </a:p>
          <a:p>
            <a:pPr lvl="1"/>
            <a:r>
              <a:rPr lang="en-US" dirty="0" smtClean="0"/>
              <a:t>Trains were excluded to reduce the load on the 10-Gbit link to CERN</a:t>
            </a:r>
          </a:p>
          <a:p>
            <a:pPr lvl="1"/>
            <a:endParaRPr lang="en-US" dirty="0" smtClean="0"/>
          </a:p>
          <a:p>
            <a:r>
              <a:rPr lang="en-US" dirty="0"/>
              <a:t>The exercise has helped the IT cloud team gain useful </a:t>
            </a:r>
            <a:r>
              <a:rPr lang="en-US" dirty="0" smtClean="0"/>
              <a:t>insights</a:t>
            </a:r>
          </a:p>
          <a:p>
            <a:pPr lvl="1"/>
            <a:r>
              <a:rPr lang="en-US" dirty="0" smtClean="0"/>
              <a:t>And allowed 630k ALICE jobs to complete successfully!</a:t>
            </a:r>
          </a:p>
          <a:p>
            <a:pPr lvl="1"/>
            <a:r>
              <a:rPr lang="en-US" dirty="0" smtClean="0"/>
              <a:t>The error types and rates were compatible with those of the CERN “sites”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5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293"/>
            <a:ext cx="9144000" cy="5357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3216" y="1105305"/>
            <a:ext cx="3597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Started</a:t>
            </a:r>
            <a:r>
              <a:rPr lang="en-US" dirty="0" smtClean="0"/>
              <a:t> jobs are reco jobs that were waiting for their input files to be downloaded from CASTOR</a:t>
            </a:r>
          </a:p>
          <a:p>
            <a:endParaRPr lang="en-US" dirty="0"/>
          </a:p>
          <a:p>
            <a:r>
              <a:rPr lang="en-US" dirty="0" smtClean="0"/>
              <a:t>Other experiments sometimes had priority to run their test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62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48676" cy="4935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SL5</a:t>
            </a:r>
            <a:r>
              <a:rPr lang="en-US" dirty="0" smtClean="0"/>
              <a:t> </a:t>
            </a:r>
            <a:r>
              <a:rPr lang="en-US" dirty="0" smtClean="0"/>
              <a:t>has </a:t>
            </a:r>
            <a:r>
              <a:rPr lang="en-US" dirty="0" smtClean="0"/>
              <a:t>been </a:t>
            </a:r>
            <a:r>
              <a:rPr lang="en-US" dirty="0" smtClean="0"/>
              <a:t>deprecated for MW </a:t>
            </a:r>
            <a:r>
              <a:rPr lang="en-US" dirty="0" smtClean="0"/>
              <a:t>as of May</a:t>
            </a:r>
            <a:endParaRPr lang="en-US" dirty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CentOS/EL7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is becoming </a:t>
            </a:r>
            <a:r>
              <a:rPr lang="en-US" dirty="0" smtClean="0">
                <a:sym typeface="Wingdings" panose="05000000000000000000" pitchFamily="2" charset="2"/>
              </a:rPr>
              <a:t>more important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Some services already </a:t>
            </a:r>
            <a:r>
              <a:rPr lang="en-US" dirty="0" smtClean="0">
                <a:sym typeface="Wingdings" panose="05000000000000000000" pitchFamily="2" charset="2"/>
              </a:rPr>
              <a:t>available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CREAM expected by Dec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VOBOX will follow</a:t>
            </a:r>
          </a:p>
          <a:p>
            <a:endParaRPr lang="en-US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CC0099"/>
                </a:solidFill>
                <a:sym typeface="Wingdings" panose="05000000000000000000" pitchFamily="2" charset="2"/>
              </a:rPr>
              <a:t>SL6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still the default, but the experiments are preparing for physical worker nodes running CentOS/EL7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Containers (or VMs) could still provide SL6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ALICE jobs have been tested OK on CentOS/EL7</a:t>
            </a:r>
            <a:endParaRPr lang="en-US" dirty="0" smtClean="0">
              <a:sym typeface="Wingdings" panose="05000000000000000000" pitchFamily="2" charset="2"/>
            </a:endParaRPr>
          </a:p>
          <a:p>
            <a:pPr lvl="5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365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1339</TotalTime>
  <Words>733</Words>
  <Application>Microsoft Office PowerPoint</Application>
  <PresentationFormat>On-screen Show (4:3)</PresentationFormat>
  <Paragraphs>148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CERNCorporate4-3</vt:lpstr>
      <vt:lpstr>Grid status   ALICE Offline week Nov 3, 2016   Maarten Litmaath CERN-IT  v1.0 </vt:lpstr>
      <vt:lpstr>Central services</vt:lpstr>
      <vt:lpstr>New sites</vt:lpstr>
      <vt:lpstr>High activity</vt:lpstr>
      <vt:lpstr>Storage at CERN and beyond</vt:lpstr>
      <vt:lpstr>Issues at sites or with jobs</vt:lpstr>
      <vt:lpstr>Altaria</vt:lpstr>
      <vt:lpstr>PowerPoint Presentation</vt:lpstr>
      <vt:lpstr>Middleware </vt:lpstr>
      <vt:lpstr>SAM</vt:lpstr>
      <vt:lpstr>Xrootd reminder</vt:lpstr>
      <vt:lpstr>Tips for sites – thanks!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234</cp:revision>
  <cp:lastPrinted>2015-03-25T10:23:14Z</cp:lastPrinted>
  <dcterms:created xsi:type="dcterms:W3CDTF">2015-01-26T14:46:24Z</dcterms:created>
  <dcterms:modified xsi:type="dcterms:W3CDTF">2016-11-02T22:23:55Z</dcterms:modified>
</cp:coreProperties>
</file>