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26"/>
  </p:notesMasterIdLst>
  <p:handoutMasterIdLst>
    <p:handoutMasterId r:id="rId27"/>
  </p:handoutMasterIdLst>
  <p:sldIdLst>
    <p:sldId id="362" r:id="rId3"/>
    <p:sldId id="432" r:id="rId4"/>
    <p:sldId id="434" r:id="rId5"/>
    <p:sldId id="435" r:id="rId6"/>
    <p:sldId id="438" r:id="rId7"/>
    <p:sldId id="436" r:id="rId8"/>
    <p:sldId id="443" r:id="rId9"/>
    <p:sldId id="439" r:id="rId10"/>
    <p:sldId id="441" r:id="rId11"/>
    <p:sldId id="442" r:id="rId12"/>
    <p:sldId id="444" r:id="rId13"/>
    <p:sldId id="448" r:id="rId14"/>
    <p:sldId id="447" r:id="rId15"/>
    <p:sldId id="433" r:id="rId16"/>
    <p:sldId id="430" r:id="rId17"/>
    <p:sldId id="423" r:id="rId18"/>
    <p:sldId id="431" r:id="rId19"/>
    <p:sldId id="363" r:id="rId20"/>
    <p:sldId id="364" r:id="rId21"/>
    <p:sldId id="367" r:id="rId22"/>
    <p:sldId id="371" r:id="rId23"/>
    <p:sldId id="386" r:id="rId24"/>
    <p:sldId id="445" r:id="rId25"/>
  </p:sldIdLst>
  <p:sldSz cx="9144000" cy="6858000" type="screen4x3"/>
  <p:notesSz cx="6858000" cy="9144000"/>
  <p:defaultTextStyle>
    <a:defPPr>
      <a:defRPr lang="en-US"/>
    </a:defPPr>
    <a:lvl1pPr marL="0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26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54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780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709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635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564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489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418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F"/>
    <a:srgbClr val="FF00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9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BAE62-E80B-044D-BA43-25C8F040D074}" type="datetimeFigureOut">
              <a:rPr lang="en-US" smtClean="0"/>
              <a:t>24/10/16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7AC30-B75A-E145-9642-6F006025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909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81479-0E05-584E-A041-D0D1308F18D8}" type="datetimeFigureOut">
              <a:rPr lang="en-US" smtClean="0"/>
              <a:t>24/10/16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A323C-5D1C-DC4D-8974-914CEC03A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749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26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54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780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709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635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64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89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18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5979592"/>
            <a:ext cx="8229600" cy="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06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26" indent="0">
              <a:buNone/>
              <a:defRPr sz="2800"/>
            </a:lvl2pPr>
            <a:lvl3pPr marL="913854" indent="0">
              <a:buNone/>
              <a:defRPr sz="2400"/>
            </a:lvl3pPr>
            <a:lvl4pPr marL="1370780" indent="0">
              <a:buNone/>
              <a:defRPr sz="2000"/>
            </a:lvl4pPr>
            <a:lvl5pPr marL="1827709" indent="0">
              <a:buNone/>
              <a:defRPr sz="2000"/>
            </a:lvl5pPr>
            <a:lvl6pPr marL="2284635" indent="0">
              <a:buNone/>
              <a:defRPr sz="2000"/>
            </a:lvl6pPr>
            <a:lvl7pPr marL="2741564" indent="0">
              <a:buNone/>
              <a:defRPr sz="2000"/>
            </a:lvl7pPr>
            <a:lvl8pPr marL="3198489" indent="0">
              <a:buNone/>
              <a:defRPr sz="2000"/>
            </a:lvl8pPr>
            <a:lvl9pPr marL="3655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56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17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94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5979592"/>
            <a:ext cx="8229600" cy="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41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138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4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62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79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03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89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8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85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98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5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26" indent="0">
              <a:buNone/>
              <a:defRPr sz="2800"/>
            </a:lvl2pPr>
            <a:lvl3pPr marL="913854" indent="0">
              <a:buNone/>
              <a:defRPr sz="2400"/>
            </a:lvl3pPr>
            <a:lvl4pPr marL="1370780" indent="0">
              <a:buNone/>
              <a:defRPr sz="2000"/>
            </a:lvl4pPr>
            <a:lvl5pPr marL="1827709" indent="0">
              <a:buNone/>
              <a:defRPr sz="2000"/>
            </a:lvl5pPr>
            <a:lvl6pPr marL="2284635" indent="0">
              <a:buNone/>
              <a:defRPr sz="2000"/>
            </a:lvl6pPr>
            <a:lvl7pPr marL="2741564" indent="0">
              <a:buNone/>
              <a:defRPr sz="2000"/>
            </a:lvl7pPr>
            <a:lvl8pPr marL="3198489" indent="0">
              <a:buNone/>
              <a:defRPr sz="2000"/>
            </a:lvl8pPr>
            <a:lvl9pPr marL="3655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273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71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9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4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1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5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9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3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2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0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278"/>
            <a:ext cx="8229600" cy="1143000"/>
          </a:xfrm>
          <a:prstGeom prst="rect">
            <a:avLst/>
          </a:prstGeom>
        </p:spPr>
        <p:txBody>
          <a:bodyPr vert="horz" lIns="91385" tIns="45693" rIns="91385" bIns="45693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79"/>
            <a:ext cx="8229600" cy="4975885"/>
          </a:xfrm>
          <a:prstGeom prst="rect">
            <a:avLst/>
          </a:prstGeom>
        </p:spPr>
        <p:txBody>
          <a:bodyPr vert="horz" lIns="91385" tIns="45693" rIns="91385" bIns="45693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6"/>
            <a:ext cx="2895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64862"/>
            <a:ext cx="8229600" cy="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35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hf sldNum="0" hdr="0"/>
  <p:txStyles>
    <p:titleStyle>
      <a:lvl1pPr algn="ctr" defTabSz="456926" rtl="0" eaLnBrk="1" latinLnBrk="0" hangingPunct="1">
        <a:spcBef>
          <a:spcPct val="0"/>
        </a:spcBef>
        <a:buNone/>
        <a:defRPr sz="3600" b="1" kern="120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697" indent="-342697" algn="l" defTabSz="456926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06" indent="-285582" algn="l" defTabSz="45692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6" indent="-228464" algn="l" defTabSz="456926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5" indent="-228464" algn="l" defTabSz="456926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72" indent="-228464" algn="l" defTabSz="456926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9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26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55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80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8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35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6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18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278"/>
            <a:ext cx="8229600" cy="1143000"/>
          </a:xfrm>
          <a:prstGeom prst="rect">
            <a:avLst/>
          </a:prstGeom>
        </p:spPr>
        <p:txBody>
          <a:bodyPr vert="horz" lIns="91385" tIns="45693" rIns="91385" bIns="45693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79"/>
            <a:ext cx="8229600" cy="4975885"/>
          </a:xfrm>
          <a:prstGeom prst="rect">
            <a:avLst/>
          </a:prstGeom>
        </p:spPr>
        <p:txBody>
          <a:bodyPr vert="horz" lIns="91385" tIns="45693" rIns="91385" bIns="45693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6"/>
            <a:ext cx="2895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/>
  <p:txStyles>
    <p:titleStyle>
      <a:lvl1pPr algn="ctr" defTabSz="456926" rtl="0" eaLnBrk="1" latinLnBrk="0" hangingPunct="1">
        <a:spcBef>
          <a:spcPct val="0"/>
        </a:spcBef>
        <a:buNone/>
        <a:defRPr sz="3600" b="1" kern="120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697" indent="-342697" algn="l" defTabSz="456926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06" indent="-285582" algn="l" defTabSz="45692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6" indent="-228464" algn="l" defTabSz="456926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5" indent="-228464" algn="l" defTabSz="456926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72" indent="-228464" algn="l" defTabSz="456926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9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26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55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80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8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35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6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18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pub/ALICE/AliDPGRunLists/OrderedGoodRuns_IR_LHC15o_20161027_Sheet1.pd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lice.its.cern.ch/jira/browse/ALPHY-69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Miscellanea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ALICE Offline Week, </a:t>
            </a:r>
            <a:r>
              <a:rPr lang="en-US" dirty="0" smtClean="0"/>
              <a:t>02 Nov </a:t>
            </a:r>
            <a:r>
              <a:rPr lang="en-US" dirty="0" smtClean="0"/>
              <a:t>2016</a:t>
            </a:r>
          </a:p>
          <a:p>
            <a:r>
              <a:rPr lang="en-US" dirty="0" smtClean="0"/>
              <a:t>F. </a:t>
            </a:r>
            <a:r>
              <a:rPr lang="en-US" dirty="0" err="1" smtClean="0"/>
              <a:t>Prino</a:t>
            </a:r>
            <a:r>
              <a:rPr lang="en-US" dirty="0" smtClean="0"/>
              <a:t>, C</a:t>
            </a:r>
            <a:r>
              <a:rPr lang="en-US" dirty="0" smtClean="0"/>
              <a:t>. </a:t>
            </a:r>
            <a:r>
              <a:rPr lang="en-US" dirty="0" smtClean="0"/>
              <a:t>Zampolli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65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good runs (</a:t>
            </a:r>
            <a:r>
              <a:rPr lang="en-US" dirty="0" err="1" smtClean="0"/>
              <a:t>CentralBarrel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758323"/>
              </p:ext>
            </p:extLst>
          </p:nvPr>
        </p:nvGraphicFramePr>
        <p:xfrm>
          <a:off x="457200" y="1150938"/>
          <a:ext cx="8229600" cy="125983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Run (tot)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</a:t>
                      </a:r>
                      <a:r>
                        <a:rPr lang="en-US" sz="1400" dirty="0" err="1" smtClean="0"/>
                        <a:t>Ev</a:t>
                      </a:r>
                      <a:r>
                        <a:rPr lang="en-US" sz="1400" dirty="0" smtClean="0"/>
                        <a:t>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</a:t>
                      </a:r>
                      <a:r>
                        <a:rPr lang="en-US" sz="1400" dirty="0" err="1" smtClean="0"/>
                        <a:t>Ev</a:t>
                      </a:r>
                      <a:r>
                        <a:rPr lang="en-US" sz="1400" dirty="0" smtClean="0"/>
                        <a:t> with TPC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kINT7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Anchored Gen </a:t>
                      </a:r>
                      <a:r>
                        <a:rPr lang="en-US" sz="1400" dirty="0" err="1" smtClean="0"/>
                        <a:t>Purp</a:t>
                      </a:r>
                      <a:r>
                        <a:rPr lang="en-US" sz="1400" dirty="0" smtClean="0"/>
                        <a:t> MC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sz="1400" b="1" u="none" dirty="0" smtClean="0"/>
                        <a:t>Golden</a:t>
                      </a:r>
                      <a:r>
                        <a:rPr lang="en-US" sz="1400" b="1" u="none" baseline="0" dirty="0" smtClean="0"/>
                        <a:t> runs (</a:t>
                      </a:r>
                      <a:r>
                        <a:rPr lang="en-US" sz="1400" b="1" u="none" baseline="0" dirty="0" smtClean="0">
                          <a:sym typeface="Wingdings"/>
                        </a:rPr>
                        <a:t> requiring full TPC acceptance)</a:t>
                      </a:r>
                      <a:endParaRPr lang="en-US" sz="1400" b="1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27 (27)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187 (187)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138 (138)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 (13)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73451" y="2410777"/>
            <a:ext cx="2179639" cy="4191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LHC15n, </a:t>
            </a:r>
            <a:r>
              <a:rPr lang="en-US" dirty="0" err="1" smtClean="0"/>
              <a:t>pp</a:t>
            </a:r>
            <a:r>
              <a:rPr lang="en-US" dirty="0" smtClean="0"/>
              <a:t>, 5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35300" y="4381500"/>
            <a:ext cx="311526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LHC16l run lists being prepared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284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plane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79"/>
            <a:ext cx="8229600" cy="497588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Calibrations </a:t>
            </a:r>
            <a:r>
              <a:rPr lang="en-US" b="1" dirty="0"/>
              <a:t>available for LHC15o </a:t>
            </a:r>
            <a:r>
              <a:rPr lang="en-US" b="1" dirty="0" smtClean="0"/>
              <a:t>pass1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10 event plane estimators (TPC</a:t>
            </a:r>
            <a:r>
              <a:rPr lang="en-US" dirty="0"/>
              <a:t>, SPD, T0A, T0C, FMDA, FMDC, ZDCA, ZDCC, V0A and </a:t>
            </a:r>
            <a:r>
              <a:rPr lang="en-US" dirty="0" smtClean="0"/>
              <a:t>V0C) and </a:t>
            </a:r>
            <a:r>
              <a:rPr lang="en-US" dirty="0"/>
              <a:t>harmonics 1, 2, 3 and </a:t>
            </a:r>
            <a:r>
              <a:rPr lang="en-US" dirty="0" smtClean="0"/>
              <a:t>4</a:t>
            </a:r>
          </a:p>
          <a:p>
            <a:pPr lvl="1"/>
            <a:r>
              <a:rPr lang="en-US" dirty="0" smtClean="0"/>
              <a:t>Files stored on </a:t>
            </a:r>
            <a:r>
              <a:rPr lang="en-US" dirty="0"/>
              <a:t>a per run basis </a:t>
            </a:r>
            <a:r>
              <a:rPr lang="en-US" dirty="0" smtClean="0"/>
              <a:t>in /</a:t>
            </a:r>
            <a:r>
              <a:rPr lang="en-US" dirty="0" err="1" smtClean="0"/>
              <a:t>alice</a:t>
            </a:r>
            <a:r>
              <a:rPr lang="en-US" dirty="0" smtClean="0"/>
              <a:t>/cern.ch/user/v/victor/TESTS/LHC15oHIR</a:t>
            </a:r>
          </a:p>
          <a:p>
            <a:pPr lvl="1"/>
            <a:r>
              <a:rPr lang="en-US" dirty="0" smtClean="0"/>
              <a:t>Size ~ </a:t>
            </a:r>
            <a:r>
              <a:rPr lang="en-US" dirty="0"/>
              <a:t>4.5 MB </a:t>
            </a:r>
            <a:r>
              <a:rPr lang="en-US" dirty="0" smtClean="0"/>
              <a:t>per run -&gt; total size for LHC15o pass1 ~ </a:t>
            </a:r>
            <a:r>
              <a:rPr lang="en-US" b="1" i="1" dirty="0" smtClean="0"/>
              <a:t>400 MB</a:t>
            </a:r>
          </a:p>
          <a:p>
            <a:r>
              <a:rPr lang="en-US" dirty="0" smtClean="0"/>
              <a:t>For </a:t>
            </a:r>
            <a:r>
              <a:rPr lang="en-US" dirty="0"/>
              <a:t>HF and DQ, </a:t>
            </a:r>
            <a:r>
              <a:rPr lang="en-US" u="sng" dirty="0" smtClean="0"/>
              <a:t>3 additional estimators</a:t>
            </a:r>
            <a:r>
              <a:rPr lang="en-US" dirty="0" smtClean="0"/>
              <a:t> being worked out: </a:t>
            </a:r>
          </a:p>
          <a:p>
            <a:pPr lvl="1"/>
            <a:r>
              <a:rPr lang="en-US" dirty="0" smtClean="0"/>
              <a:t>V0 </a:t>
            </a:r>
            <a:r>
              <a:rPr lang="en-US" dirty="0"/>
              <a:t>“</a:t>
            </a:r>
            <a:r>
              <a:rPr lang="en-US" dirty="0" smtClean="0"/>
              <a:t>full” (better </a:t>
            </a:r>
            <a:r>
              <a:rPr lang="en-US" dirty="0"/>
              <a:t>resolution than V0A and </a:t>
            </a:r>
            <a:r>
              <a:rPr lang="en-US" dirty="0" smtClean="0"/>
              <a:t>V0C) </a:t>
            </a:r>
            <a:r>
              <a:rPr lang="en-US" dirty="0"/>
              <a:t>and </a:t>
            </a:r>
            <a:r>
              <a:rPr lang="en-US" dirty="0" smtClean="0"/>
              <a:t>TPC split </a:t>
            </a:r>
            <a:r>
              <a:rPr lang="en-US" dirty="0"/>
              <a:t>in 2 </a:t>
            </a:r>
            <a:r>
              <a:rPr lang="en-US" dirty="0" smtClean="0"/>
              <a:t>halves</a:t>
            </a:r>
          </a:p>
          <a:p>
            <a:pPr lvl="1"/>
            <a:r>
              <a:rPr lang="en-US" dirty="0" smtClean="0">
                <a:sym typeface="Wingdings"/>
              </a:rPr>
              <a:t>About </a:t>
            </a:r>
            <a:r>
              <a:rPr lang="en-US" b="1" i="1" dirty="0" smtClean="0">
                <a:sym typeface="Wingdings"/>
              </a:rPr>
              <a:t>30% increase </a:t>
            </a:r>
            <a:r>
              <a:rPr lang="en-US" dirty="0" smtClean="0">
                <a:sym typeface="Wingdings"/>
              </a:rPr>
              <a:t>of calibration file size</a:t>
            </a:r>
            <a:endParaRPr lang="en-US" dirty="0" smtClean="0"/>
          </a:p>
          <a:p>
            <a:r>
              <a:rPr lang="en-US" dirty="0" smtClean="0"/>
              <a:t>Runs of </a:t>
            </a:r>
            <a:r>
              <a:rPr lang="en-US" b="1" dirty="0" smtClean="0"/>
              <a:t>pass1_pidfix</a:t>
            </a:r>
            <a:r>
              <a:rPr lang="en-US" b="1" dirty="0"/>
              <a:t> </a:t>
            </a:r>
            <a:r>
              <a:rPr lang="en-US" b="1" dirty="0" smtClean="0"/>
              <a:t>still to be calibrated </a:t>
            </a:r>
            <a:r>
              <a:rPr lang="en-US" dirty="0" smtClean="0"/>
              <a:t>-&gt; expected size ~</a:t>
            </a:r>
            <a:r>
              <a:rPr lang="en-US" b="1" i="1" dirty="0" smtClean="0"/>
              <a:t>200MB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Where do we store these large calibration files?</a:t>
            </a:r>
          </a:p>
          <a:p>
            <a:pPr lvl="1"/>
            <a:r>
              <a:rPr lang="en-US" dirty="0" smtClean="0"/>
              <a:t>Possibilities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800000"/>
                </a:solidFill>
              </a:rPr>
              <a:t>MORE TOMORROW AT 15:15</a:t>
            </a:r>
            <a:endParaRPr lang="en-US" b="1" dirty="0" smtClean="0">
              <a:solidFill>
                <a:srgbClr val="800000"/>
              </a:solidFill>
            </a:endParaRPr>
          </a:p>
          <a:p>
            <a:pPr lvl="2"/>
            <a:r>
              <a:rPr lang="en-US" dirty="0" smtClean="0"/>
              <a:t>Commit to </a:t>
            </a:r>
            <a:r>
              <a:rPr lang="en-US" dirty="0" err="1" smtClean="0"/>
              <a:t>AliPhysics</a:t>
            </a:r>
            <a:r>
              <a:rPr lang="en-US" dirty="0" smtClean="0"/>
              <a:t> waiting for new repo in February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practical for the user when doing analysis,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 increase the size of the repository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Keep the files on the Grid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works on the grid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needs connection when running locally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Use CVMFS </a:t>
            </a:r>
            <a:r>
              <a:rPr lang="en-US" dirty="0" smtClean="0">
                <a:sym typeface="Wingdings"/>
              </a:rPr>
              <a:t> works on the grid,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not locally if you don’t have CVMFS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Zampolli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21500" y="12700"/>
            <a:ext cx="162095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V. Gonzales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Loizides</a:t>
            </a:r>
            <a:endParaRPr lang="en-US" dirty="0" smtClean="0"/>
          </a:p>
          <a:p>
            <a:r>
              <a:rPr lang="en-US" dirty="0" smtClean="0"/>
              <a:t>J. </a:t>
            </a:r>
            <a:r>
              <a:rPr lang="en-US" dirty="0" err="1" smtClean="0"/>
              <a:t>Onderwaater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92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for Quark Matter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4600"/>
            <a:ext cx="9144000" cy="4915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69200" y="139700"/>
            <a:ext cx="153246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R. </a:t>
            </a:r>
            <a:r>
              <a:rPr lang="en-US" dirty="0" err="1" smtClean="0"/>
              <a:t>Preghenella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Ristea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289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79"/>
            <a:ext cx="8229600" cy="53013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its 6.5 months of activities, the DPG has dealt with several and many aspects of the data processing</a:t>
            </a:r>
          </a:p>
          <a:p>
            <a:pPr lvl="1"/>
            <a:r>
              <a:rPr lang="en-US" dirty="0" smtClean="0"/>
              <a:t>Not all mentioned here or in the previous talks (improved QA feedback and information collection, systematic studies on the track selections…)</a:t>
            </a:r>
          </a:p>
          <a:p>
            <a:pPr lvl="1"/>
            <a:r>
              <a:rPr lang="en-US" dirty="0" smtClean="0"/>
              <a:t>Not everything finalized (macros for data processing from </a:t>
            </a:r>
            <a:r>
              <a:rPr lang="en-US" dirty="0" err="1" smtClean="0"/>
              <a:t>AliDPG</a:t>
            </a:r>
            <a:r>
              <a:rPr lang="en-US" dirty="0" smtClean="0"/>
              <a:t>, RCT improvements, interface for QA, definition of cuts for analysis of data with TPC SP distortions…) but work is in progress on most of the fronts</a:t>
            </a:r>
          </a:p>
          <a:p>
            <a:pPr lvl="1"/>
            <a:r>
              <a:rPr lang="en-US" dirty="0" smtClean="0"/>
              <a:t>Crucial interaction with Barrel Tracking Group (e.g. R. </a:t>
            </a:r>
            <a:r>
              <a:rPr lang="en-US" dirty="0" err="1" smtClean="0"/>
              <a:t>Shahoyan</a:t>
            </a:r>
            <a:r>
              <a:rPr lang="en-US" dirty="0" smtClean="0"/>
              <a:t>), detector experts (e.g. J. </a:t>
            </a:r>
            <a:r>
              <a:rPr lang="en-US" dirty="0" err="1" smtClean="0"/>
              <a:t>Wiechula</a:t>
            </a:r>
            <a:r>
              <a:rPr lang="en-US" dirty="0" smtClean="0"/>
              <a:t>): </a:t>
            </a:r>
            <a:r>
              <a:rPr lang="en-US" b="1" dirty="0" smtClean="0">
                <a:solidFill>
                  <a:srgbClr val="800000"/>
                </a:solidFill>
              </a:rPr>
              <a:t>Thanks!</a:t>
            </a:r>
          </a:p>
          <a:p>
            <a:pPr lvl="1"/>
            <a:r>
              <a:rPr lang="en-US" dirty="0" smtClean="0"/>
              <a:t>Crucial interaction with PWGs and analyzers to define the analysis tools (e.g.: A. </a:t>
            </a:r>
            <a:r>
              <a:rPr lang="en-US" dirty="0" err="1" smtClean="0"/>
              <a:t>Dobrin</a:t>
            </a:r>
            <a:r>
              <a:rPr lang="en-US" dirty="0" smtClean="0"/>
              <a:t>): </a:t>
            </a:r>
            <a:r>
              <a:rPr lang="en-US" b="1" dirty="0" smtClean="0">
                <a:solidFill>
                  <a:srgbClr val="800000"/>
                </a:solidFill>
              </a:rPr>
              <a:t>Thanks!</a:t>
            </a:r>
          </a:p>
          <a:p>
            <a:pPr lvl="1"/>
            <a:r>
              <a:rPr lang="en-US" dirty="0" smtClean="0"/>
              <a:t>Crucial interaction with Offline (to which DPG belongs) for code development and frameworks (e.g. C. </a:t>
            </a:r>
            <a:r>
              <a:rPr lang="en-US" dirty="0" err="1" smtClean="0"/>
              <a:t>Grigoras</a:t>
            </a:r>
            <a:r>
              <a:rPr lang="en-US" dirty="0" smtClean="0"/>
              <a:t>): </a:t>
            </a:r>
            <a:r>
              <a:rPr lang="en-US" b="1" dirty="0" smtClean="0">
                <a:solidFill>
                  <a:srgbClr val="800000"/>
                </a:solidFill>
              </a:rPr>
              <a:t>Thanks!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Many </a:t>
            </a:r>
            <a:r>
              <a:rPr lang="en-US" b="1" dirty="0" smtClean="0">
                <a:solidFill>
                  <a:srgbClr val="800000"/>
                </a:solidFill>
              </a:rPr>
              <a:t>thanks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to all the DPG members, with a special mention to QA and MC people</a:t>
            </a:r>
            <a:endParaRPr lang="en-US" dirty="0" smtClean="0">
              <a:solidFill>
                <a:srgbClr val="000000"/>
              </a:solidFill>
            </a:endParaRPr>
          </a:p>
          <a:p>
            <a:pPr marL="456924" lvl="1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From April: “</a:t>
            </a:r>
            <a:r>
              <a:rPr lang="en-US" dirty="0">
                <a:solidFill>
                  <a:srgbClr val="000000"/>
                </a:solidFill>
              </a:rPr>
              <a:t>The DPG </a:t>
            </a:r>
            <a:r>
              <a:rPr lang="en-US" b="1" dirty="0">
                <a:solidFill>
                  <a:srgbClr val="800000"/>
                </a:solidFill>
              </a:rPr>
              <a:t>will</a:t>
            </a:r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function as a </a:t>
            </a:r>
            <a:r>
              <a:rPr lang="en-US" b="1" dirty="0">
                <a:solidFill>
                  <a:srgbClr val="800000"/>
                </a:solidFill>
              </a:rPr>
              <a:t>glue</a:t>
            </a:r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between the several different parties involved in the data </a:t>
            </a:r>
            <a:r>
              <a:rPr lang="en-US" dirty="0" smtClean="0">
                <a:solidFill>
                  <a:srgbClr val="000000"/>
                </a:solidFill>
              </a:rPr>
              <a:t>processing”</a:t>
            </a:r>
          </a:p>
          <a:p>
            <a:pPr marL="456924" lvl="1" indent="0">
              <a:buNone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 To now: “</a:t>
            </a:r>
            <a:r>
              <a:rPr lang="en-US" dirty="0">
                <a:solidFill>
                  <a:srgbClr val="000000"/>
                </a:solidFill>
              </a:rPr>
              <a:t>The DPG </a:t>
            </a:r>
            <a:r>
              <a:rPr lang="en-US" b="1" dirty="0" smtClean="0">
                <a:solidFill>
                  <a:srgbClr val="800000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 functioning </a:t>
            </a:r>
            <a:r>
              <a:rPr lang="en-US" dirty="0">
                <a:solidFill>
                  <a:srgbClr val="000000"/>
                </a:solidFill>
              </a:rPr>
              <a:t>as a </a:t>
            </a:r>
            <a:r>
              <a:rPr lang="en-US" b="1" dirty="0">
                <a:solidFill>
                  <a:srgbClr val="800000"/>
                </a:solidFill>
              </a:rPr>
              <a:t>glue</a:t>
            </a:r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between the several different parties involved in the data </a:t>
            </a:r>
            <a:r>
              <a:rPr lang="en-US" dirty="0" smtClean="0">
                <a:solidFill>
                  <a:srgbClr val="000000"/>
                </a:solidFill>
              </a:rPr>
              <a:t>processing”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19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60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runs ordered per IR  </a:t>
            </a:r>
          </a:p>
          <a:p>
            <a:pPr lvl="1"/>
            <a:r>
              <a:rPr lang="en-US" dirty="0">
                <a:hlinkClick r:id="rId2"/>
              </a:rPr>
              <a:t>https://twiki.cern.ch/twiki/pub/ALICE/AliDPGRunLists/OrderedGoodRuns_IR_LHC15o_20161027_Sheet1.</a:t>
            </a:r>
            <a:r>
              <a:rPr lang="en-US" dirty="0" smtClean="0">
                <a:hlinkClick r:id="rId2"/>
              </a:rPr>
              <a:t>pdf</a:t>
            </a:r>
            <a:endParaRPr lang="en-US" dirty="0" smtClean="0"/>
          </a:p>
          <a:p>
            <a:pPr lvl="1"/>
            <a:r>
              <a:rPr lang="en-US" dirty="0" smtClean="0"/>
              <a:t>Runs with non full TPC acceptance included </a:t>
            </a:r>
            <a:r>
              <a:rPr lang="en-US" dirty="0" smtClean="0">
                <a:sym typeface="Wingdings"/>
              </a:rPr>
              <a:t> they will go to MC</a:t>
            </a:r>
          </a:p>
          <a:p>
            <a:r>
              <a:rPr lang="en-US" dirty="0" smtClean="0">
                <a:sym typeface="Wingdings"/>
              </a:rPr>
              <a:t>Splines for 15o: released for pass1, checks ongoing for pass1_pidfix</a:t>
            </a:r>
          </a:p>
          <a:p>
            <a:pPr lvl="1"/>
            <a:r>
              <a:rPr lang="en-US" dirty="0" smtClean="0">
                <a:sym typeface="Wingdings"/>
              </a:rPr>
              <a:t>~2 weeks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48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Monte Carlo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General-purpose Monte Carlo productions anchored to </a:t>
            </a:r>
            <a:r>
              <a:rPr lang="en-US" b="1" dirty="0" err="1"/>
              <a:t>Pb-Pb</a:t>
            </a:r>
            <a:r>
              <a:rPr lang="en-US" b="1" dirty="0"/>
              <a:t> 5.02 </a:t>
            </a:r>
            <a:r>
              <a:rPr lang="en-US" b="1" dirty="0" err="1"/>
              <a:t>TeV</a:t>
            </a:r>
            <a:r>
              <a:rPr lang="en-US" b="1" dirty="0"/>
              <a:t> runs (LHC15o</a:t>
            </a:r>
            <a:r>
              <a:rPr lang="en-US" b="1" dirty="0" smtClean="0"/>
              <a:t>) – ALIROOT-6784</a:t>
            </a:r>
          </a:p>
          <a:p>
            <a:pPr lvl="1"/>
            <a:r>
              <a:rPr lang="en-US" dirty="0"/>
              <a:t>LHC16g1(</a:t>
            </a:r>
            <a:r>
              <a:rPr lang="en-US" dirty="0" err="1"/>
              <a:t>minbias</a:t>
            </a:r>
            <a:r>
              <a:rPr lang="en-US" dirty="0"/>
              <a:t>), LHC16g1a(central), LHC16g1b (</a:t>
            </a:r>
            <a:r>
              <a:rPr lang="en-US" dirty="0" err="1"/>
              <a:t>semicentral</a:t>
            </a:r>
            <a:r>
              <a:rPr lang="en-US" dirty="0"/>
              <a:t>), LHC16g1c (peripheral</a:t>
            </a:r>
            <a:r>
              <a:rPr lang="en-US" dirty="0" smtClean="0"/>
              <a:t>)</a:t>
            </a:r>
          </a:p>
          <a:p>
            <a:r>
              <a:rPr lang="en-US" b="1" dirty="0"/>
              <a:t>pi0 and eta particles embedded in HI MC events anchored to </a:t>
            </a:r>
            <a:r>
              <a:rPr lang="en-US" b="1" dirty="0" smtClean="0"/>
              <a:t>LHC15o – ALIROOT-6824</a:t>
            </a:r>
            <a:endParaRPr lang="en-US" b="1" dirty="0"/>
          </a:p>
          <a:p>
            <a:pPr lvl="1"/>
            <a:r>
              <a:rPr lang="en-US" dirty="0" smtClean="0"/>
              <a:t>LHC16h4</a:t>
            </a:r>
          </a:p>
          <a:p>
            <a:r>
              <a:rPr lang="en-US" b="1" dirty="0" err="1"/>
              <a:t>Pb-Pb</a:t>
            </a:r>
            <a:r>
              <a:rPr lang="en-US" b="1" dirty="0"/>
              <a:t> central barrel simulation with injected J/psi </a:t>
            </a:r>
            <a:r>
              <a:rPr lang="en-US" b="1" dirty="0" smtClean="0"/>
              <a:t>signals – ALIROOT-6865</a:t>
            </a:r>
            <a:endParaRPr lang="en-US" b="1" dirty="0"/>
          </a:p>
          <a:p>
            <a:pPr lvl="1"/>
            <a:r>
              <a:rPr lang="en-US" dirty="0" smtClean="0"/>
              <a:t>LHC16j1</a:t>
            </a:r>
          </a:p>
          <a:p>
            <a:r>
              <a:rPr lang="en-US" b="1" dirty="0"/>
              <a:t>jet-jet </a:t>
            </a:r>
            <a:r>
              <a:rPr lang="en-US" b="1" dirty="0" err="1"/>
              <a:t>Pythia</a:t>
            </a:r>
            <a:r>
              <a:rPr lang="en-US" b="1" dirty="0"/>
              <a:t> events anchored to </a:t>
            </a:r>
            <a:r>
              <a:rPr lang="en-US" b="1" dirty="0" smtClean="0"/>
              <a:t>LHC15o – ALIROOT-6905</a:t>
            </a:r>
            <a:endParaRPr lang="en-US" b="1" dirty="0"/>
          </a:p>
          <a:p>
            <a:pPr lvl="1"/>
            <a:r>
              <a:rPr lang="en-US" dirty="0" smtClean="0"/>
              <a:t>LHC16j5, 20 sub-cycles per </a:t>
            </a:r>
            <a:r>
              <a:rPr lang="en-US" dirty="0" err="1" smtClean="0"/>
              <a:t>pt</a:t>
            </a:r>
            <a:r>
              <a:rPr lang="en-US" dirty="0" smtClean="0"/>
              <a:t> bin</a:t>
            </a:r>
          </a:p>
          <a:p>
            <a:r>
              <a:rPr lang="en-US" b="1" dirty="0" err="1"/>
              <a:t>Pb-Pb</a:t>
            </a:r>
            <a:r>
              <a:rPr lang="en-US" b="1" dirty="0"/>
              <a:t> 5020 </a:t>
            </a:r>
            <a:r>
              <a:rPr lang="en-US" b="1" dirty="0" err="1"/>
              <a:t>GeV</a:t>
            </a:r>
            <a:r>
              <a:rPr lang="en-US" b="1" dirty="0"/>
              <a:t>, </a:t>
            </a:r>
            <a:r>
              <a:rPr lang="en-US" b="1" dirty="0" err="1"/>
              <a:t>Hijing+injected</a:t>
            </a:r>
            <a:r>
              <a:rPr lang="en-US" b="1" dirty="0"/>
              <a:t> (multi-)strange 0-90% cent, LHC15o </a:t>
            </a:r>
            <a:r>
              <a:rPr lang="en-US" b="1" dirty="0" smtClean="0"/>
              <a:t>anchors – ALIROOT-6858</a:t>
            </a:r>
            <a:endParaRPr lang="en-US" b="1" dirty="0"/>
          </a:p>
          <a:p>
            <a:pPr lvl="1"/>
            <a:r>
              <a:rPr lang="en-US" dirty="0"/>
              <a:t>LHC16i1{</a:t>
            </a:r>
            <a:r>
              <a:rPr lang="en-US" dirty="0" err="1"/>
              <a:t>a,b,c</a:t>
            </a:r>
            <a:r>
              <a:rPr lang="en-US" dirty="0" smtClean="0"/>
              <a:t>}</a:t>
            </a:r>
          </a:p>
          <a:p>
            <a:r>
              <a:rPr lang="en-US" b="1" dirty="0" err="1"/>
              <a:t>Pb</a:t>
            </a:r>
            <a:r>
              <a:rPr lang="en-US" b="1" dirty="0" err="1">
                <a:solidFill>
                  <a:srgbClr val="000000"/>
                </a:solidFill>
              </a:rPr>
              <a:t>-Pb</a:t>
            </a:r>
            <a:r>
              <a:rPr lang="en-US" b="1" dirty="0">
                <a:solidFill>
                  <a:srgbClr val="000000"/>
                </a:solidFill>
              </a:rPr>
              <a:t>, 5020 </a:t>
            </a:r>
            <a:r>
              <a:rPr lang="en-US" b="1" dirty="0" err="1">
                <a:solidFill>
                  <a:srgbClr val="000000"/>
                </a:solidFill>
              </a:rPr>
              <a:t>GeV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 err="1">
                <a:solidFill>
                  <a:srgbClr val="000000"/>
                </a:solidFill>
              </a:rPr>
              <a:t>Hijing</a:t>
            </a:r>
            <a:r>
              <a:rPr lang="en-US" b="1" dirty="0">
                <a:solidFill>
                  <a:srgbClr val="000000"/>
                </a:solidFill>
              </a:rPr>
              <a:t> plus injected nuclei, </a:t>
            </a:r>
            <a:r>
              <a:rPr lang="en-US" b="1" dirty="0" err="1">
                <a:solidFill>
                  <a:srgbClr val="000000"/>
                </a:solidFill>
              </a:rPr>
              <a:t>hypernuclei</a:t>
            </a:r>
            <a:r>
              <a:rPr lang="en-US" b="1" dirty="0">
                <a:solidFill>
                  <a:srgbClr val="000000"/>
                </a:solidFill>
              </a:rPr>
              <a:t> and exotica, LHC15o </a:t>
            </a:r>
            <a:r>
              <a:rPr lang="en-US" b="1" dirty="0" smtClean="0">
                <a:solidFill>
                  <a:srgbClr val="000000"/>
                </a:solidFill>
              </a:rPr>
              <a:t>anchors – ALIROOT-6825</a:t>
            </a:r>
            <a:endParaRPr lang="en-US" b="1" dirty="0">
              <a:solidFill>
                <a:srgbClr val="000000"/>
              </a:solidFill>
            </a:endParaRPr>
          </a:p>
          <a:p>
            <a:pPr lvl="1"/>
            <a:r>
              <a:rPr lang="en-US" dirty="0"/>
              <a:t>LHC16h7{</a:t>
            </a:r>
            <a:r>
              <a:rPr lang="en-US" dirty="0" err="1"/>
              <a:t>a,b,c</a:t>
            </a:r>
            <a:r>
              <a:rPr lang="en-US" dirty="0"/>
              <a:t>} </a:t>
            </a:r>
            <a:endParaRPr lang="en-US" dirty="0" smtClean="0"/>
          </a:p>
          <a:p>
            <a:r>
              <a:rPr lang="en-US" b="1" dirty="0"/>
              <a:t>HF MC productions for 2015 </a:t>
            </a:r>
            <a:r>
              <a:rPr lang="en-US" b="1" dirty="0" err="1"/>
              <a:t>PbPb</a:t>
            </a:r>
            <a:r>
              <a:rPr lang="en-US" b="1" dirty="0"/>
              <a:t> central barrel </a:t>
            </a:r>
            <a:r>
              <a:rPr lang="en-US" b="1" dirty="0" smtClean="0"/>
              <a:t>analyses – ALIROOT-6860</a:t>
            </a:r>
            <a:endParaRPr lang="en-US" b="1" dirty="0"/>
          </a:p>
          <a:p>
            <a:pPr lvl="1"/>
            <a:r>
              <a:rPr lang="en-US" dirty="0"/>
              <a:t>HF2had: LHC16i2[</a:t>
            </a:r>
            <a:r>
              <a:rPr lang="en-US" dirty="0" err="1"/>
              <a:t>a..c</a:t>
            </a:r>
            <a:r>
              <a:rPr lang="en-US" dirty="0"/>
              <a:t>], HF2ele: LHC16i3[</a:t>
            </a:r>
            <a:r>
              <a:rPr lang="en-US" dirty="0" err="1"/>
              <a:t>a..c</a:t>
            </a:r>
            <a:r>
              <a:rPr lang="en-US" dirty="0"/>
              <a:t>]</a:t>
            </a:r>
            <a:endParaRPr lang="en-US" dirty="0" smtClean="0"/>
          </a:p>
          <a:p>
            <a:r>
              <a:rPr lang="en-US" b="1" dirty="0"/>
              <a:t>General-purpose Monte Carlo production anchored to </a:t>
            </a:r>
            <a:r>
              <a:rPr lang="en-US" b="1" dirty="0" err="1"/>
              <a:t>pp</a:t>
            </a:r>
            <a:r>
              <a:rPr lang="en-US" b="1" dirty="0"/>
              <a:t> 13 </a:t>
            </a:r>
            <a:r>
              <a:rPr lang="en-US" b="1" dirty="0" err="1"/>
              <a:t>TeV</a:t>
            </a:r>
            <a:r>
              <a:rPr lang="en-US" b="1" dirty="0"/>
              <a:t> runs (LHC15f, EPOS-LHC</a:t>
            </a:r>
            <a:r>
              <a:rPr lang="en-US" b="1" dirty="0" smtClean="0"/>
              <a:t>) – </a:t>
            </a:r>
            <a:r>
              <a:rPr lang="en-US" b="1" dirty="0" smtClean="0"/>
              <a:t>ALIROOT-6626</a:t>
            </a:r>
            <a:endParaRPr lang="en-US" b="1" dirty="0" smtClean="0"/>
          </a:p>
          <a:p>
            <a:pPr lvl="1"/>
            <a:r>
              <a:rPr lang="en-US" dirty="0" smtClean="0"/>
              <a:t>LHC16d3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02/11/16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F. Prino, C. Zampolli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266700" y="1150278"/>
            <a:ext cx="381000" cy="406230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6926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211692" y="2755900"/>
            <a:ext cx="66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6926"/>
            <a:r>
              <a:rPr lang="en-US" dirty="0" err="1">
                <a:solidFill>
                  <a:prstClr val="black"/>
                </a:solidFill>
                <a:latin typeface="Calibri"/>
              </a:rPr>
              <a:t>PbPb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266700" y="5260618"/>
            <a:ext cx="381000" cy="69122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6926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209031" y="542161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6926"/>
            <a:r>
              <a:rPr lang="en-US" dirty="0" err="1">
                <a:solidFill>
                  <a:prstClr val="black"/>
                </a:solidFill>
                <a:latin typeface="Calibri"/>
              </a:rPr>
              <a:t>pp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15f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3900" y="6061099"/>
            <a:ext cx="79629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456926"/>
            <a:r>
              <a:rPr lang="en-US" dirty="0">
                <a:solidFill>
                  <a:prstClr val="black"/>
                </a:solidFill>
                <a:latin typeface="Calibri"/>
              </a:rPr>
              <a:t>More runs to be injected after good runs lists have been updated (yesterday)</a:t>
            </a:r>
          </a:p>
        </p:txBody>
      </p:sp>
    </p:spTree>
    <p:extLst>
      <p:ext uri="{BB962C8B-B14F-4D97-AF65-F5344CB8AC3E}">
        <p14:creationId xmlns:p14="http://schemas.microsoft.com/office/powerpoint/2010/main" val="2759250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MC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1400"/>
            <a:ext cx="9144000" cy="543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99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LHC15o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Runs </a:t>
            </a:r>
            <a:r>
              <a:rPr lang="en-US" dirty="0" err="1" smtClean="0"/>
              <a:t>QA’ed</a:t>
            </a:r>
            <a:r>
              <a:rPr lang="en-US" dirty="0" smtClean="0"/>
              <a:t> manually:</a:t>
            </a:r>
          </a:p>
          <a:p>
            <a:pPr lvl="1"/>
            <a:r>
              <a:rPr lang="en-US" dirty="0" smtClean="0"/>
              <a:t>Runs without ZDC (to go in dedicated lists)</a:t>
            </a:r>
          </a:p>
          <a:p>
            <a:pPr lvl="2"/>
            <a:r>
              <a:rPr lang="en-US" dirty="0"/>
              <a:t>246543, 246553, 246567, 246568, 246575, 246583, 246648, </a:t>
            </a:r>
            <a:r>
              <a:rPr lang="en-US" dirty="0" smtClean="0"/>
              <a:t>246671, 245148 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In contact with ZDC + spectra team to evaluate the effect of not having the ZDC in the data taking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Runs </a:t>
            </a:r>
            <a:r>
              <a:rPr lang="en-US" dirty="0" smtClean="0">
                <a:solidFill>
                  <a:prstClr val="black"/>
                </a:solidFill>
              </a:rPr>
              <a:t>with issues in ZDC signal </a:t>
            </a:r>
          </a:p>
          <a:p>
            <a:pPr lvl="2"/>
            <a:r>
              <a:rPr lang="en-US" dirty="0" smtClean="0"/>
              <a:t>245729</a:t>
            </a:r>
            <a:r>
              <a:rPr lang="en-US" dirty="0"/>
              <a:t>, 245731, 245738, 245752, 245759, 245766, 245775, 245785, </a:t>
            </a:r>
            <a:r>
              <a:rPr lang="en-US" dirty="0" smtClean="0"/>
              <a:t>245793</a:t>
            </a:r>
          </a:p>
          <a:p>
            <a:pPr lvl="1"/>
            <a:r>
              <a:rPr lang="nb-NO" dirty="0" smtClean="0"/>
              <a:t>Run for </a:t>
            </a:r>
            <a:r>
              <a:rPr lang="nb-NO" dirty="0" err="1" smtClean="0"/>
              <a:t>which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merging</a:t>
            </a:r>
            <a:r>
              <a:rPr lang="nb-NO" dirty="0" smtClean="0"/>
              <a:t> </a:t>
            </a:r>
            <a:r>
              <a:rPr lang="nb-NO" dirty="0" err="1" smtClean="0"/>
              <a:t>failed</a:t>
            </a:r>
            <a:r>
              <a:rPr lang="nb-NO" dirty="0" smtClean="0"/>
              <a:t> (</a:t>
            </a:r>
            <a:r>
              <a:rPr lang="nb-NO" dirty="0" err="1" smtClean="0"/>
              <a:t>ongoing</a:t>
            </a:r>
            <a:r>
              <a:rPr lang="nb-NO" dirty="0" smtClean="0"/>
              <a:t>)</a:t>
            </a:r>
          </a:p>
          <a:p>
            <a:pPr lvl="2"/>
            <a:r>
              <a:rPr lang="nb-NO" dirty="0" smtClean="0"/>
              <a:t>245453</a:t>
            </a:r>
          </a:p>
          <a:p>
            <a:pPr lvl="3"/>
            <a:endParaRPr lang="en-US" dirty="0" smtClean="0"/>
          </a:p>
          <a:p>
            <a:r>
              <a:rPr lang="en-US" dirty="0"/>
              <a:t>  245148 </a:t>
            </a:r>
            <a:r>
              <a:rPr lang="en-US" dirty="0" smtClean="0"/>
              <a:t>246543 </a:t>
            </a:r>
            <a:r>
              <a:rPr lang="en-US" dirty="0"/>
              <a:t>246553 246567 246568 246575 246583 </a:t>
            </a:r>
            <a:r>
              <a:rPr lang="en-US" dirty="0" smtClean="0"/>
              <a:t>246648 </a:t>
            </a:r>
            <a:r>
              <a:rPr lang="en-US" dirty="0"/>
              <a:t>246671 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3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5159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Wingdings"/>
              </a:rPr>
              <a:t>LHC16l, 90 runs</a:t>
            </a:r>
          </a:p>
          <a:p>
            <a:pPr lvl="1"/>
            <a:r>
              <a:rPr lang="en-US" sz="1600" dirty="0"/>
              <a:t>260014, 260011, 260010, 259979, 259961, 259888, 259868, 259867, 259866, 259860, 259842, 259841, 259822, </a:t>
            </a:r>
            <a:r>
              <a:rPr lang="en-US" sz="1600" strike="sngStrike" dirty="0">
                <a:solidFill>
                  <a:srgbClr val="F79646"/>
                </a:solidFill>
              </a:rPr>
              <a:t>259792</a:t>
            </a:r>
            <a:r>
              <a:rPr lang="en-US" sz="1600" dirty="0"/>
              <a:t>, 259789, 259788, 259781, 259756, 259752, 259751, 259750, 259748, 259747, 259713, 259711, 259705, 259704, 259703, 259700, 259697, 259668, 259650, 259649, 259477, 259473, 259469, 259396, 259395, 259394, 259389, 259388, 259382, 259381, 259378, 259342, 259341, 259340, 259339, 259336, 259334, 259307, 259305, 259303, 259302, 259274, 259273, 259272, 259271, 259270, 259269, 259264, 259263, 259261, 259257, 259204, 259164, 259162, 259118, 259117, 259099, 259096, </a:t>
            </a:r>
            <a:r>
              <a:rPr lang="en-US" sz="1600" strike="sngStrike" dirty="0">
                <a:solidFill>
                  <a:srgbClr val="FF0000"/>
                </a:solidFill>
              </a:rPr>
              <a:t>259095</a:t>
            </a:r>
            <a:r>
              <a:rPr lang="en-US" sz="1600" dirty="0"/>
              <a:t>, 259091, 259090, 259088, 259086, 258964, 258962, </a:t>
            </a:r>
            <a:r>
              <a:rPr lang="en-US" sz="1600" dirty="0">
                <a:solidFill>
                  <a:srgbClr val="008000"/>
                </a:solidFill>
              </a:rPr>
              <a:t>258931, 258926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8000"/>
                </a:solidFill>
              </a:rPr>
              <a:t>258923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3366FF"/>
                </a:solidFill>
              </a:rPr>
              <a:t>258921, 258920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8000"/>
                </a:solidFill>
              </a:rPr>
              <a:t>258919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3366FF"/>
                </a:solidFill>
              </a:rPr>
              <a:t>258890, 258889, 258886, 258885, 258884, </a:t>
            </a:r>
            <a:r>
              <a:rPr lang="en-US" sz="1600" dirty="0" smtClean="0">
                <a:solidFill>
                  <a:srgbClr val="3366FF"/>
                </a:solidFill>
              </a:rPr>
              <a:t>258883</a:t>
            </a:r>
            <a:endParaRPr lang="en-US" sz="1600" dirty="0" smtClean="0">
              <a:solidFill>
                <a:srgbClr val="3366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31040" y="5076731"/>
            <a:ext cx="46443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Reco</a:t>
            </a:r>
            <a:r>
              <a:rPr lang="en-US" sz="1600" dirty="0" smtClean="0">
                <a:solidFill>
                  <a:srgbClr val="FF0000"/>
                </a:solidFill>
              </a:rPr>
              <a:t> failing – missing MUON OCDB, 7 </a:t>
            </a:r>
            <a:r>
              <a:rPr lang="en-US" sz="1600" dirty="0" err="1" smtClean="0">
                <a:solidFill>
                  <a:srgbClr val="FF0000"/>
                </a:solidFill>
              </a:rPr>
              <a:t>mins</a:t>
            </a:r>
            <a:r>
              <a:rPr lang="en-US" sz="1600" dirty="0" smtClean="0">
                <a:solidFill>
                  <a:srgbClr val="FF0000"/>
                </a:solidFill>
              </a:rPr>
              <a:t> run</a:t>
            </a:r>
          </a:p>
          <a:p>
            <a:r>
              <a:rPr lang="en-US" sz="1600" dirty="0" smtClean="0">
                <a:solidFill>
                  <a:srgbClr val="F79646"/>
                </a:solidFill>
              </a:rPr>
              <a:t>Low stat, no TPC calibration possible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TPC sparse readout tests, low </a:t>
            </a:r>
            <a:r>
              <a:rPr lang="en-US" sz="1600" dirty="0" err="1" smtClean="0">
                <a:solidFill>
                  <a:srgbClr val="3366FF"/>
                </a:solidFill>
              </a:rPr>
              <a:t>nb</a:t>
            </a:r>
            <a:r>
              <a:rPr lang="en-US" sz="1600" dirty="0" smtClean="0">
                <a:solidFill>
                  <a:srgbClr val="3366FF"/>
                </a:solidFill>
              </a:rPr>
              <a:t> of bunches, high mu</a:t>
            </a:r>
          </a:p>
          <a:p>
            <a:r>
              <a:rPr lang="en-US" sz="1600" dirty="0" smtClean="0">
                <a:solidFill>
                  <a:srgbClr val="008000"/>
                </a:solidFill>
              </a:rPr>
              <a:t>Low </a:t>
            </a:r>
            <a:r>
              <a:rPr lang="en-US" sz="1600" dirty="0" err="1" smtClean="0">
                <a:solidFill>
                  <a:srgbClr val="008000"/>
                </a:solidFill>
              </a:rPr>
              <a:t>nb</a:t>
            </a:r>
            <a:r>
              <a:rPr lang="en-US" sz="1600" dirty="0" smtClean="0">
                <a:solidFill>
                  <a:srgbClr val="008000"/>
                </a:solidFill>
              </a:rPr>
              <a:t> of bunches, high mu</a:t>
            </a:r>
          </a:p>
        </p:txBody>
      </p:sp>
    </p:spTree>
    <p:extLst>
      <p:ext uri="{BB962C8B-B14F-4D97-AF65-F5344CB8AC3E}">
        <p14:creationId xmlns:p14="http://schemas.microsoft.com/office/powerpoint/2010/main" val="161574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AliPIDResponse</a:t>
            </a:r>
            <a:endParaRPr lang="en-US" dirty="0" smtClean="0"/>
          </a:p>
          <a:p>
            <a:r>
              <a:rPr lang="en-US" dirty="0" smtClean="0"/>
              <a:t>Centrality Calibration</a:t>
            </a:r>
          </a:p>
          <a:p>
            <a:r>
              <a:rPr lang="en-US" dirty="0" err="1" smtClean="0"/>
              <a:t>Twiki</a:t>
            </a:r>
            <a:r>
              <a:rPr lang="en-US" dirty="0" smtClean="0"/>
              <a:t> for analysis</a:t>
            </a:r>
          </a:p>
          <a:p>
            <a:r>
              <a:rPr lang="en-US" dirty="0" smtClean="0"/>
              <a:t>Event selection class</a:t>
            </a:r>
          </a:p>
          <a:p>
            <a:r>
              <a:rPr lang="en-US" dirty="0" smtClean="0"/>
              <a:t>Latest reconstruction passes: summary</a:t>
            </a:r>
          </a:p>
          <a:p>
            <a:r>
              <a:rPr lang="en-US" dirty="0" smtClean="0"/>
              <a:t>Statistics</a:t>
            </a:r>
          </a:p>
          <a:p>
            <a:r>
              <a:rPr lang="en-US" dirty="0" smtClean="0"/>
              <a:t>Event plane calibration files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7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LHC15o: groups of runs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Group 1: 31 runs</a:t>
            </a:r>
          </a:p>
          <a:p>
            <a:pPr lvl="1"/>
            <a:r>
              <a:rPr lang="en-US" sz="1300" dirty="0" smtClean="0"/>
              <a:t>245683, </a:t>
            </a:r>
            <a:r>
              <a:rPr lang="en-US" sz="1300" dirty="0"/>
              <a:t>246807, 246808, 246809, 246810, 246844, 246845, 246846, 246847, 246851, 246855, 246858, 246859, 246864, 246865, 246867, 246870, 246871, 246928, 246930, 246937, 246942, 246945, 246948, 246949, 246980, 246982, 246984, 246989, 246991, </a:t>
            </a:r>
            <a:r>
              <a:rPr lang="en-US" sz="1300" dirty="0" smtClean="0"/>
              <a:t>246994</a:t>
            </a:r>
          </a:p>
          <a:p>
            <a:r>
              <a:rPr lang="en-US" dirty="0" smtClean="0"/>
              <a:t>Group 2: 34 runs</a:t>
            </a:r>
          </a:p>
          <a:p>
            <a:pPr lvl="1"/>
            <a:r>
              <a:rPr lang="en-US" sz="1300" dirty="0">
                <a:solidFill>
                  <a:srgbClr val="000000"/>
                </a:solidFill>
              </a:rPr>
              <a:t>245692, 245700, 245702, 245705, 246424, 246428, 246431, 246434, 246487, 246488, 246493, 246495, 246540, 246543, 246553, 246567, 246568, 246575, 246583, 246648, 246671, 246675, 246676, 246750, 246751, 246757, 246758, 246759, 246760, 246763, 246765, 246766, 246804, 246805</a:t>
            </a:r>
            <a:endParaRPr lang="en-US" sz="1300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Group 3: 20 runs</a:t>
            </a:r>
          </a:p>
          <a:p>
            <a:pPr lvl="1"/>
            <a:r>
              <a:rPr lang="en-US" sz="1300" dirty="0">
                <a:solidFill>
                  <a:srgbClr val="000000"/>
                </a:solidFill>
              </a:rPr>
              <a:t>246087, 246089, 246113, 246115, 246148, 246151, 246152, 246153, 246178, 246180, 246181, 246182, 246185, 246217, 246222, 246225, 246271, 246272, 246275, 246276</a:t>
            </a:r>
            <a:endParaRPr lang="en-US" sz="1300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Group 4: 27 runs</a:t>
            </a:r>
          </a:p>
          <a:p>
            <a:pPr lvl="1"/>
            <a:r>
              <a:rPr lang="en-US" sz="1300" dirty="0" smtClean="0">
                <a:solidFill>
                  <a:srgbClr val="000000"/>
                </a:solidFill>
              </a:rPr>
              <a:t>245729</a:t>
            </a:r>
            <a:r>
              <a:rPr lang="en-US" sz="1300" dirty="0">
                <a:solidFill>
                  <a:srgbClr val="000000"/>
                </a:solidFill>
              </a:rPr>
              <a:t>, 245731, 245738, 245752, 245759, 245766, 245775, 245785, 245793, 245829, 245831, 245833, 245923, 245949, 245952, 245954, </a:t>
            </a:r>
            <a:r>
              <a:rPr lang="en-US" sz="1300" dirty="0" smtClean="0">
                <a:solidFill>
                  <a:srgbClr val="000000"/>
                </a:solidFill>
              </a:rPr>
              <a:t>245963, </a:t>
            </a:r>
            <a:r>
              <a:rPr lang="en-US" sz="1300" dirty="0">
                <a:solidFill>
                  <a:srgbClr val="000000"/>
                </a:solidFill>
              </a:rPr>
              <a:t>246001, 246003, 246012, 246036, 246037, 246042, 246048, 246049, 246052, 246053</a:t>
            </a:r>
            <a:endParaRPr lang="en-US" sz="1300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Group 3+4: 47 runs</a:t>
            </a:r>
          </a:p>
          <a:p>
            <a:pPr lvl="1"/>
            <a:r>
              <a:rPr lang="en-US" sz="1300" dirty="0" smtClean="0">
                <a:solidFill>
                  <a:srgbClr val="000000"/>
                </a:solidFill>
              </a:rPr>
              <a:t>245729</a:t>
            </a:r>
            <a:r>
              <a:rPr lang="en-US" sz="1300" dirty="0">
                <a:solidFill>
                  <a:srgbClr val="000000"/>
                </a:solidFill>
              </a:rPr>
              <a:t>, 245731, 245738, 245752, 245759, 245766, 245775, 245785, 245793, 245829, 245831, 245833, 245923, 245949, 245952, 245954, </a:t>
            </a:r>
            <a:r>
              <a:rPr lang="en-US" sz="1300" dirty="0" smtClean="0">
                <a:solidFill>
                  <a:srgbClr val="000000"/>
                </a:solidFill>
              </a:rPr>
              <a:t>245963, </a:t>
            </a:r>
            <a:r>
              <a:rPr lang="en-US" sz="1300" dirty="0">
                <a:solidFill>
                  <a:srgbClr val="000000"/>
                </a:solidFill>
              </a:rPr>
              <a:t>246001, 246003, 246012, 246036, 246037, 246042, 246048, 246049, 246052, </a:t>
            </a:r>
            <a:r>
              <a:rPr lang="en-US" sz="1300" dirty="0" smtClean="0">
                <a:solidFill>
                  <a:srgbClr val="000000"/>
                </a:solidFill>
              </a:rPr>
              <a:t>246053, 246087</a:t>
            </a:r>
            <a:r>
              <a:rPr lang="en-US" sz="1300" dirty="0">
                <a:solidFill>
                  <a:srgbClr val="000000"/>
                </a:solidFill>
              </a:rPr>
              <a:t>, 246089, 246113, 246115, 246148, 246151, 246152, 246153, 246178, 246180, 246181, 246182, 246185, 246217, 246222, 246225, 246271, 246272, 246275, 246276</a:t>
            </a:r>
            <a:endParaRPr lang="en-US" sz="1300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Group 5: 42 runs</a:t>
            </a:r>
          </a:p>
          <a:p>
            <a:pPr lvl="1"/>
            <a:r>
              <a:rPr lang="en-US" sz="1300" dirty="0">
                <a:solidFill>
                  <a:srgbClr val="000000"/>
                </a:solidFill>
              </a:rPr>
              <a:t>245145, 245146, 245148, 245151, 245152, 245231, 245232, 245233, 245259, 245343, 245345, 245346, 245347, 245349, 245353, 245396, 245397, 245401, 245407, 245409, 245410, 245411, 245439, 245441, 245446, 245450, 245452, 245453, 245454, 245496, 245497, 245501, 245504, 245505, 245507, 245535, 245540, 245542, 245543, 245544, 245545, 245554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85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list LHC15o – high IR – Purged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400" dirty="0" smtClean="0">
                <a:solidFill>
                  <a:srgbClr val="FF00FF"/>
                </a:solidFill>
              </a:rPr>
              <a:t>245145</a:t>
            </a:r>
            <a:r>
              <a:rPr lang="en-US" sz="1400" dirty="0">
                <a:solidFill>
                  <a:srgbClr val="FF00FF"/>
                </a:solidFill>
              </a:rPr>
              <a:t>, 245146, 245148, 245151, 245152, 245231, 245232, 245233, 245259, 245343, 245345, 245346, 245347, 245349, 245353, 245396, 245397, 245401, 245407, 245409, 245410, 245411, 245439, 245441, 245446, 245450, 245452, 245453, 245454, 245496, 245497, 245501, 245504, 245505, 245507, 245535, 245540, 245542, 245543, 245544, 245545, 245554, </a:t>
            </a:r>
            <a:r>
              <a:rPr lang="en-US" sz="1400" dirty="0">
                <a:solidFill>
                  <a:srgbClr val="0000FF"/>
                </a:solidFill>
              </a:rPr>
              <a:t>245683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008000"/>
                </a:solidFill>
              </a:rPr>
              <a:t>245692, 245700, 245702, 245705</a:t>
            </a:r>
            <a:r>
              <a:rPr lang="en-US" sz="1400" dirty="0">
                <a:solidFill>
                  <a:srgbClr val="00FFFF"/>
                </a:solidFill>
              </a:rPr>
              <a:t>, 245729, 245731, 245738, 245752, 245759, 245766, 245775, 245785, 245793, 245829, 245831, 245833, 245923, 245949, 245952, 245954, 245963</a:t>
            </a:r>
            <a:r>
              <a:rPr lang="en-US" sz="1400" dirty="0" smtClean="0">
                <a:solidFill>
                  <a:srgbClr val="00FFFF"/>
                </a:solidFill>
              </a:rPr>
              <a:t>,, </a:t>
            </a:r>
            <a:r>
              <a:rPr lang="en-US" sz="1400" dirty="0">
                <a:solidFill>
                  <a:srgbClr val="00FFFF"/>
                </a:solidFill>
              </a:rPr>
              <a:t>246001, 246003, 246012, 246036, 246037, 246042, 246048, 246049, 246052, 246053, </a:t>
            </a:r>
            <a:r>
              <a:rPr lang="en-US" sz="1400" dirty="0">
                <a:solidFill>
                  <a:schemeClr val="accent4"/>
                </a:solidFill>
              </a:rPr>
              <a:t>246087, 246089, 246113, 246115, 246148, 246151, 246152, 246153, 246178, 246180, 246181, 246182, </a:t>
            </a:r>
            <a:r>
              <a:rPr lang="en-US" sz="1400" dirty="0" smtClean="0">
                <a:solidFill>
                  <a:schemeClr val="accent4"/>
                </a:solidFill>
              </a:rPr>
              <a:t>246185, </a:t>
            </a:r>
            <a:r>
              <a:rPr lang="en-US" sz="1400" dirty="0">
                <a:solidFill>
                  <a:schemeClr val="accent4"/>
                </a:solidFill>
              </a:rPr>
              <a:t>246217, 246222, 246225, 246271, 246272, 246275, </a:t>
            </a:r>
            <a:r>
              <a:rPr lang="en-US" sz="1400" dirty="0" smtClean="0">
                <a:solidFill>
                  <a:schemeClr val="accent4"/>
                </a:solidFill>
              </a:rPr>
              <a:t>246276, </a:t>
            </a:r>
            <a:r>
              <a:rPr lang="en-US" sz="1400" dirty="0">
                <a:solidFill>
                  <a:srgbClr val="008000"/>
                </a:solidFill>
              </a:rPr>
              <a:t>246424, 246428, </a:t>
            </a:r>
            <a:r>
              <a:rPr lang="en-US" sz="1400" dirty="0" smtClean="0">
                <a:solidFill>
                  <a:srgbClr val="008000"/>
                </a:solidFill>
              </a:rPr>
              <a:t>246431, 246434, </a:t>
            </a:r>
            <a:r>
              <a:rPr lang="en-US" sz="1400" dirty="0">
                <a:solidFill>
                  <a:srgbClr val="008000"/>
                </a:solidFill>
              </a:rPr>
              <a:t>246487, 246488, 246493, 246495, 246540, 246543, 246553, 246567, 246568, 246575, </a:t>
            </a:r>
            <a:r>
              <a:rPr lang="en-US" sz="1400" dirty="0" smtClean="0">
                <a:solidFill>
                  <a:srgbClr val="008000"/>
                </a:solidFill>
              </a:rPr>
              <a:t>246583, </a:t>
            </a:r>
            <a:r>
              <a:rPr lang="en-US" sz="1400" dirty="0">
                <a:solidFill>
                  <a:srgbClr val="008000"/>
                </a:solidFill>
              </a:rPr>
              <a:t>246648, 246671, 246675, 246676, 246750, </a:t>
            </a:r>
            <a:r>
              <a:rPr lang="en-US" sz="1400" dirty="0" smtClean="0">
                <a:solidFill>
                  <a:srgbClr val="008000"/>
                </a:solidFill>
              </a:rPr>
              <a:t>246751, </a:t>
            </a:r>
            <a:r>
              <a:rPr lang="en-US" sz="1400" dirty="0">
                <a:solidFill>
                  <a:srgbClr val="008000"/>
                </a:solidFill>
              </a:rPr>
              <a:t>246757, 246758, 246759, 246760, 246763, 246765, 246766, 246804, </a:t>
            </a:r>
            <a:r>
              <a:rPr lang="en-US" sz="1400" dirty="0" smtClean="0">
                <a:solidFill>
                  <a:srgbClr val="008000"/>
                </a:solidFill>
              </a:rPr>
              <a:t>246805</a:t>
            </a:r>
            <a:r>
              <a:rPr lang="en-US" sz="1400" dirty="0" smtClean="0"/>
              <a:t>, </a:t>
            </a:r>
            <a:r>
              <a:rPr lang="en-US" sz="1400" dirty="0">
                <a:solidFill>
                  <a:srgbClr val="0000FF"/>
                </a:solidFill>
              </a:rPr>
              <a:t>246807, 246808, 246809, 246810, 246844, 246845, 246846, 246847, 246851, 246855, 246858, 246859, 246864, 246865, 246867, 246870, 246871, 246928, 246930, 246937, 246942, 246945, 246948, 246949, 246980, 246982, 246984, 246989, 246991, 246994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93000" y="4622800"/>
            <a:ext cx="53226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First bunch – 302087, 98M events (35.6M with TPC)</a:t>
            </a:r>
          </a:p>
          <a:p>
            <a:r>
              <a:rPr lang="en-US" sz="1600" dirty="0" smtClean="0">
                <a:solidFill>
                  <a:srgbClr val="008000"/>
                </a:solidFill>
              </a:rPr>
              <a:t>Second bunch – 328630 chunks, 102M events (36M with TPC)</a:t>
            </a:r>
          </a:p>
          <a:p>
            <a:r>
              <a:rPr lang="en-US" sz="1600" dirty="0" smtClean="0">
                <a:solidFill>
                  <a:schemeClr val="accent4"/>
                </a:solidFill>
              </a:rPr>
              <a:t>Third bunch – 358780 chunks, 104M events (39M with TPC)</a:t>
            </a:r>
          </a:p>
          <a:p>
            <a:r>
              <a:rPr lang="en-US" sz="1600" dirty="0" smtClean="0">
                <a:solidFill>
                  <a:srgbClr val="00FFFF"/>
                </a:solidFill>
              </a:rPr>
              <a:t>Fourth bunch – 342503 chunks, 108M events (45M with TPC)</a:t>
            </a:r>
            <a:endParaRPr lang="en-US" sz="1600" dirty="0">
              <a:solidFill>
                <a:srgbClr val="00FFFF"/>
              </a:solidFill>
            </a:endParaRPr>
          </a:p>
          <a:p>
            <a:r>
              <a:rPr lang="en-US" sz="1600" dirty="0" smtClean="0">
                <a:solidFill>
                  <a:srgbClr val="FF00FF"/>
                </a:solidFill>
              </a:rPr>
              <a:t>Fifth bunch – 592677 chunks, 140M events (55M with TPC)</a:t>
            </a:r>
            <a:endParaRPr lang="en-US" sz="16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33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Runs with no TRD, SPD, SDD, SSD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2800" dirty="0" smtClean="0"/>
              <a:t>No SDD:</a:t>
            </a:r>
          </a:p>
          <a:p>
            <a:pPr lvl="1"/>
            <a:r>
              <a:rPr lang="en-US" sz="2800" dirty="0" smtClean="0"/>
              <a:t>246942, 246937, 246930, 246855 (first group)</a:t>
            </a:r>
          </a:p>
          <a:p>
            <a:r>
              <a:rPr lang="en-US" sz="2800" dirty="0" smtClean="0"/>
              <a:t>No SPD: </a:t>
            </a:r>
          </a:p>
          <a:p>
            <a:pPr lvl="1"/>
            <a:r>
              <a:rPr lang="en-US" sz="2800" dirty="0" smtClean="0"/>
              <a:t>None</a:t>
            </a:r>
          </a:p>
          <a:p>
            <a:r>
              <a:rPr lang="en-US" sz="2800" dirty="0" smtClean="0"/>
              <a:t>No SSD:</a:t>
            </a:r>
          </a:p>
          <a:p>
            <a:pPr lvl="1"/>
            <a:r>
              <a:rPr lang="en-US" sz="2800" dirty="0" smtClean="0"/>
              <a:t>None</a:t>
            </a:r>
          </a:p>
          <a:p>
            <a:r>
              <a:rPr lang="en-US" sz="2800" dirty="0" smtClean="0"/>
              <a:t>No TRD:</a:t>
            </a:r>
          </a:p>
          <a:p>
            <a:pPr lvl="1"/>
            <a:r>
              <a:rPr lang="en-US" sz="2800" dirty="0" smtClean="0"/>
              <a:t>None</a:t>
            </a:r>
          </a:p>
          <a:p>
            <a:pPr lvl="1"/>
            <a:endParaRPr lang="en-US" sz="2800" dirty="0" smtClean="0"/>
          </a:p>
          <a:p>
            <a:pPr>
              <a:buFont typeface="Wingdings" charset="0"/>
              <a:buChar char="à"/>
            </a:pPr>
            <a:r>
              <a:rPr lang="en-US" sz="2800" dirty="0" smtClean="0">
                <a:sym typeface="Wingdings"/>
              </a:rPr>
              <a:t>For the statistics, use:</a:t>
            </a:r>
          </a:p>
          <a:p>
            <a:r>
              <a:rPr lang="en-US" sz="2800" dirty="0"/>
              <a:t>Group 1: </a:t>
            </a:r>
            <a:r>
              <a:rPr lang="en-US" sz="2800" dirty="0" smtClean="0"/>
              <a:t>27 </a:t>
            </a:r>
            <a:r>
              <a:rPr lang="en-US" sz="2800" dirty="0"/>
              <a:t>runs</a:t>
            </a:r>
          </a:p>
          <a:p>
            <a:pPr lvl="1"/>
            <a:r>
              <a:rPr lang="en-US" sz="2800" dirty="0"/>
              <a:t>245683, 246807, 246808, 246809, 246810, 246844, 246845, 246846, 246847, </a:t>
            </a:r>
            <a:r>
              <a:rPr lang="en-US" sz="2800" dirty="0" smtClean="0"/>
              <a:t>246851, </a:t>
            </a:r>
            <a:r>
              <a:rPr lang="en-US" sz="2800" dirty="0"/>
              <a:t>246858, 246859, 246864, 246865, 246867, 246870, 246871, </a:t>
            </a:r>
            <a:r>
              <a:rPr lang="en-US" sz="2800" dirty="0" smtClean="0"/>
              <a:t>246928, </a:t>
            </a:r>
            <a:r>
              <a:rPr lang="en-US" sz="2800" dirty="0"/>
              <a:t>246945, 246948, 246949, 246980, 246982, 246984, 246989, 246991, 246994</a:t>
            </a:r>
          </a:p>
          <a:p>
            <a:r>
              <a:rPr lang="en-US" sz="2800" dirty="0"/>
              <a:t>Group 2: 34 runs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245692, 245700, 245702, 245705, 246424, 246428, 246431, 246434, 246487, 246488, 246493, 246495, 246540, 246543, 246553, 246567, 246568, 246575, 246583, 246648, 246671, 246675, 246676, 246750, 246751, 246757, 246758, 246759, 246760, 246763, 246765, 246766, 246804, 246805</a:t>
            </a:r>
          </a:p>
          <a:p>
            <a:r>
              <a:rPr lang="en-US" sz="2800" dirty="0" smtClean="0"/>
              <a:t>Group </a:t>
            </a:r>
            <a:r>
              <a:rPr lang="en-US" sz="2800" dirty="0"/>
              <a:t>3+4: 47 runs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245729, 245731, 245738, 245752, 245759, 245766, 245775, 245785, 245793, 245829, 245831, 245833, 245923, 245949, 245952, 245954, 245963, 246001, 246003, 246012, 246036, 246037, 246042, 246048, 246049, 246052, 246053, 246087, 246089, 246113, 246115, 246148, 246151, 246152, 246153, 246178, 246180, 246181, 246182, 246185, 246217, 246222, 246225, 246271, 246272, 246275, 246276</a:t>
            </a:r>
          </a:p>
          <a:p>
            <a:r>
              <a:rPr lang="en-US" sz="2800" dirty="0"/>
              <a:t>Group 5: 42 runs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245145, 245146, 245148, 245151, 245152, 245231, 245232, 245233, 245259, 245343, 245345, 245346, 245347, 245349, 245353, 245396, 245397, 245401, 245407, 245409, 245410, 245411, 245439, 245441, 245446, 245450, 245452, 245453, 245454, 245496, 245497, 245501, 245504, 245505, 245507, 245535, 245540, 245542, 245543, 245544, 245545, </a:t>
            </a:r>
            <a:r>
              <a:rPr lang="en-US" sz="2800" dirty="0" smtClean="0">
                <a:solidFill>
                  <a:srgbClr val="000000"/>
                </a:solidFill>
              </a:rPr>
              <a:t>245554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All:</a:t>
            </a:r>
          </a:p>
          <a:p>
            <a:pPr marL="456924" lvl="1" indent="0">
              <a:buNone/>
            </a:pPr>
            <a:r>
              <a:rPr lang="en-US" sz="2800" dirty="0"/>
              <a:t>245683, 246807, 246808, 246809, 246810, 246844, 246845, 246846, 246847, 246851, 246858, 246859, 246864, 246865, 246867, 246870, 246871, 246928, 246945, 246948, 246949, 246980, 246982, 246984, 246989, 246991, </a:t>
            </a:r>
            <a:r>
              <a:rPr lang="en-US" sz="2800" dirty="0" smtClean="0"/>
              <a:t>246994,</a:t>
            </a:r>
          </a:p>
          <a:p>
            <a:pPr marL="456924" lvl="1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245692</a:t>
            </a:r>
            <a:r>
              <a:rPr lang="en-US" sz="2800" dirty="0">
                <a:solidFill>
                  <a:srgbClr val="000000"/>
                </a:solidFill>
              </a:rPr>
              <a:t>, 245700, 245702, 245705, 246424, 246428, 246431, 246434, 246487, 246488, 246493, 246495, 246540, 246543, 246553, 246567, 246568, 246575, 246583, 246648, 246671, 246675, 246676, 246750, 246751, 246757, 246758, 246759, 246760, 246763, 246765, 246766, 246804, </a:t>
            </a:r>
            <a:r>
              <a:rPr lang="en-US" sz="2800" dirty="0" smtClean="0">
                <a:solidFill>
                  <a:srgbClr val="000000"/>
                </a:solidFill>
              </a:rPr>
              <a:t>246805, </a:t>
            </a:r>
          </a:p>
          <a:p>
            <a:pPr marL="456924" lvl="1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245729</a:t>
            </a:r>
            <a:r>
              <a:rPr lang="en-US" sz="2800" dirty="0">
                <a:solidFill>
                  <a:srgbClr val="000000"/>
                </a:solidFill>
              </a:rPr>
              <a:t>, 245731, 245738, 245752, 245759, 245766, 245775, 245785, 245793, 245829, 245831, 245833, 245923, 245949, 245952, 245954, 245963, 246001, 246003, 246012, 246036, 246037, 246042, 246048, 246049, 246052, 246053, 246087, 246089, 246113, 246115, 246148, 246151, 246152, 246153, 246178, 246180, 246181, 246182, 246185, 246217, 246222, 246225, 246271, 246272, 246275, </a:t>
            </a:r>
            <a:r>
              <a:rPr lang="en-US" sz="2800" dirty="0" smtClean="0">
                <a:solidFill>
                  <a:srgbClr val="000000"/>
                </a:solidFill>
              </a:rPr>
              <a:t>246276,</a:t>
            </a:r>
          </a:p>
          <a:p>
            <a:pPr marL="456924" lvl="1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245145</a:t>
            </a:r>
            <a:r>
              <a:rPr lang="en-US" sz="2800" dirty="0">
                <a:solidFill>
                  <a:srgbClr val="000000"/>
                </a:solidFill>
              </a:rPr>
              <a:t>, 245146, 245148, 245151, 245152, 245231, 245232, 245233, 245259, 245343, 245345, 245346, 245347, 245349, 245353, 245396, 245397, 245401, 245407, 245409, 245410, 245411, 245439, 245441, 245446, 245450, 245452, 245453, 245454, 245496, 245497, 245501, 245504, 245505, 245507, 245535, 245540, 245542, 245543, 245544, 245545, </a:t>
            </a:r>
            <a:r>
              <a:rPr lang="en-US" sz="2800" dirty="0" smtClean="0">
                <a:solidFill>
                  <a:srgbClr val="000000"/>
                </a:solidFill>
              </a:rPr>
              <a:t>245554</a:t>
            </a:r>
            <a:endParaRPr lang="en-US" sz="2800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30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OADB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Standard procedure for reading OADB objects </a:t>
            </a:r>
            <a:endParaRPr lang="en-US" dirty="0" smtClean="0"/>
          </a:p>
          <a:p>
            <a:pPr lvl="1"/>
            <a:r>
              <a:rPr lang="en-US" dirty="0" smtClean="0"/>
              <a:t>read </a:t>
            </a:r>
            <a:r>
              <a:rPr lang="en-US" dirty="0"/>
              <a:t>the </a:t>
            </a:r>
            <a:r>
              <a:rPr lang="en-US" dirty="0" err="1"/>
              <a:t>AliOADBContainer</a:t>
            </a:r>
            <a:r>
              <a:rPr lang="en-US" dirty="0"/>
              <a:t> instance from a file 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/>
              <a:t>GetObject</a:t>
            </a:r>
            <a:r>
              <a:rPr lang="en-US" dirty="0"/>
              <a:t>(run) to obtain object for a given </a:t>
            </a:r>
            <a:r>
              <a:rPr lang="en-US" dirty="0" smtClean="0"/>
              <a:t>run</a:t>
            </a:r>
          </a:p>
          <a:p>
            <a:r>
              <a:rPr lang="en-US" dirty="0" smtClean="0"/>
              <a:t>Issue</a:t>
            </a:r>
            <a:r>
              <a:rPr lang="en-US" dirty="0"/>
              <a:t>: The OADB objects for all runs stay in memory. This can be problematic if OADB objects are very large. </a:t>
            </a:r>
            <a:endParaRPr lang="en-US" dirty="0" smtClean="0"/>
          </a:p>
          <a:p>
            <a:pPr lvl="1"/>
            <a:r>
              <a:rPr lang="en-US" dirty="0" smtClean="0"/>
              <a:t>First </a:t>
            </a:r>
            <a:r>
              <a:rPr lang="en-US" dirty="0"/>
              <a:t>thing to do: try to understand why they are so big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Solution </a:t>
            </a:r>
          </a:p>
          <a:p>
            <a:pPr lvl="2"/>
            <a:r>
              <a:rPr lang="en-US" dirty="0" smtClean="0"/>
              <a:t>Write </a:t>
            </a:r>
            <a:r>
              <a:rPr lang="en-US" dirty="0"/>
              <a:t>collection of objects (</a:t>
            </a:r>
            <a:r>
              <a:rPr lang="en-US" dirty="0" err="1"/>
              <a:t>TObjArray</a:t>
            </a:r>
            <a:r>
              <a:rPr lang="en-US" dirty="0"/>
              <a:t>) separately into the same file. </a:t>
            </a:r>
            <a:endParaRPr lang="en-US" dirty="0" smtClean="0"/>
          </a:p>
          <a:p>
            <a:pPr marL="912813" lvl="2" indent="344488">
              <a:buNone/>
            </a:pP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root 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[1] </a:t>
            </a:r>
            <a:r>
              <a:rPr lang="en-US" dirty="0" err="1">
                <a:solidFill>
                  <a:srgbClr val="0000FF"/>
                </a:solidFill>
                <a:latin typeface="Times"/>
                <a:cs typeface="Times"/>
              </a:rPr>
              <a:t>AliOADBContainer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* container = _file0-&gt;Get("</a:t>
            </a:r>
            <a:r>
              <a:rPr lang="en-US" dirty="0" err="1">
                <a:solidFill>
                  <a:srgbClr val="0000FF"/>
                </a:solidFill>
                <a:latin typeface="Times"/>
                <a:cs typeface="Times"/>
              </a:rPr>
              <a:t>MultSel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); </a:t>
            </a:r>
          </a:p>
          <a:p>
            <a:pPr marL="912813" lvl="2" indent="344488">
              <a:buNone/>
            </a:pP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root 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[2] </a:t>
            </a:r>
            <a:r>
              <a:rPr lang="en-US" dirty="0" err="1">
                <a:solidFill>
                  <a:srgbClr val="0000FF"/>
                </a:solidFill>
                <a:latin typeface="Times"/>
                <a:cs typeface="Times"/>
              </a:rPr>
              <a:t>TObjArray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* array = container-&gt;</a:t>
            </a:r>
            <a:r>
              <a:rPr lang="en-US" dirty="0" err="1">
                <a:solidFill>
                  <a:srgbClr val="0000FF"/>
                </a:solidFill>
                <a:latin typeface="Times"/>
                <a:cs typeface="Times"/>
              </a:rPr>
              <a:t>GetObjArray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); </a:t>
            </a:r>
          </a:p>
          <a:p>
            <a:pPr marL="912813" lvl="2" indent="344488">
              <a:buNone/>
            </a:pP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root 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[3] container-&gt;</a:t>
            </a:r>
            <a:r>
              <a:rPr lang="en-US" dirty="0" err="1">
                <a:solidFill>
                  <a:srgbClr val="0000FF"/>
                </a:solidFill>
                <a:latin typeface="Times"/>
                <a:cs typeface="Times"/>
              </a:rPr>
              <a:t>SetToZeroObjArray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);</a:t>
            </a:r>
          </a:p>
          <a:p>
            <a:pPr marL="912813" lvl="2" indent="344488">
              <a:buNone/>
            </a:pP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root 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[4] </a:t>
            </a:r>
            <a:r>
              <a:rPr lang="en-US" dirty="0" err="1">
                <a:solidFill>
                  <a:srgbClr val="0000FF"/>
                </a:solidFill>
                <a:latin typeface="Times"/>
                <a:cs typeface="Times"/>
              </a:rPr>
              <a:t>TFile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 *_file0 = </a:t>
            </a:r>
            <a:r>
              <a:rPr lang="en-US" dirty="0" err="1">
                <a:solidFill>
                  <a:srgbClr val="0000FF"/>
                </a:solidFill>
                <a:latin typeface="Times"/>
                <a:cs typeface="Times"/>
              </a:rPr>
              <a:t>TFile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::Open("OADB-LHC15o-new.root"</a:t>
            </a: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); </a:t>
            </a:r>
          </a:p>
          <a:p>
            <a:pPr marL="912813" lvl="2" indent="344488">
              <a:buNone/>
            </a:pP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root 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[5] container-&gt;Write(</a:t>
            </a: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);</a:t>
            </a:r>
          </a:p>
          <a:p>
            <a:pPr marL="912813" lvl="2" indent="344488">
              <a:buNone/>
            </a:pP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root </a:t>
            </a:r>
            <a:r>
              <a:rPr lang="en-US" dirty="0">
                <a:solidFill>
                  <a:srgbClr val="0000FF"/>
                </a:solidFill>
                <a:latin typeface="Times"/>
                <a:cs typeface="Times"/>
              </a:rPr>
              <a:t>[6] array-&gt;Write(</a:t>
            </a:r>
            <a:r>
              <a:rPr lang="en-US" dirty="0" smtClean="0">
                <a:solidFill>
                  <a:srgbClr val="0000FF"/>
                </a:solidFill>
                <a:latin typeface="Times"/>
                <a:cs typeface="Times"/>
              </a:rPr>
              <a:t>); </a:t>
            </a:r>
          </a:p>
          <a:p>
            <a:pPr lvl="2">
              <a:buFont typeface="Wingdings" charset="0"/>
              <a:buChar char="à"/>
            </a:pPr>
            <a:r>
              <a:rPr lang="en-US" dirty="0" err="1" smtClean="0"/>
              <a:t>GetObject</a:t>
            </a:r>
            <a:r>
              <a:rPr lang="en-US" dirty="0"/>
              <a:t>(run) will check whether the </a:t>
            </a:r>
            <a:r>
              <a:rPr lang="en-US" dirty="0" err="1"/>
              <a:t>OADBContainer</a:t>
            </a:r>
            <a:r>
              <a:rPr lang="en-US" dirty="0"/>
              <a:t> has a pointer to the </a:t>
            </a:r>
            <a:r>
              <a:rPr lang="en-US" dirty="0" err="1"/>
              <a:t>TObjArray</a:t>
            </a:r>
            <a:r>
              <a:rPr lang="en-US" dirty="0"/>
              <a:t>. If not it will read the object directly via its key from the file. Only the object needed for the current run is in memory. </a:t>
            </a:r>
            <a:endParaRPr lang="en-US" dirty="0" smtClean="0"/>
          </a:p>
          <a:p>
            <a:pPr lvl="2">
              <a:buFont typeface="Wingdings" charset="0"/>
              <a:buChar char="à"/>
            </a:pPr>
            <a:r>
              <a:rPr lang="en-US" dirty="0" smtClean="0"/>
              <a:t>Caveat</a:t>
            </a:r>
            <a:r>
              <a:rPr lang="en-US" dirty="0"/>
              <a:t>: When reading the object for another run in the same task one has to change the current directory to the file containing the </a:t>
            </a:r>
            <a:r>
              <a:rPr lang="en-US" dirty="0" err="1"/>
              <a:t>OADBContainer</a:t>
            </a:r>
            <a:r>
              <a:rPr lang="en-US" dirty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61200" y="419100"/>
            <a:ext cx="113741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Morsch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132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AliPIDResponse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AliPIDResponse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AliAnalysisTaskPIDqa</a:t>
            </a:r>
            <a:r>
              <a:rPr lang="en-US" dirty="0" smtClean="0"/>
              <a:t> classes in </a:t>
            </a:r>
            <a:r>
              <a:rPr lang="en-US" dirty="0" err="1" smtClean="0"/>
              <a:t>AliRoot</a:t>
            </a:r>
            <a:endParaRPr lang="en-US" dirty="0"/>
          </a:p>
          <a:p>
            <a:r>
              <a:rPr lang="en-US" dirty="0" smtClean="0"/>
              <a:t>They use the centrality framework</a:t>
            </a:r>
            <a:r>
              <a:rPr lang="en-US" dirty="0"/>
              <a:t>, which used to be </a:t>
            </a:r>
            <a:r>
              <a:rPr lang="en-US" dirty="0" smtClean="0"/>
              <a:t>steered by </a:t>
            </a:r>
            <a:r>
              <a:rPr lang="en-US" dirty="0" err="1" smtClean="0"/>
              <a:t>AliCentrality</a:t>
            </a:r>
            <a:r>
              <a:rPr lang="en-US" dirty="0" smtClean="0"/>
              <a:t> (in </a:t>
            </a:r>
            <a:r>
              <a:rPr lang="en-US" dirty="0" err="1" smtClean="0"/>
              <a:t>AliRoot</a:t>
            </a:r>
            <a:r>
              <a:rPr lang="en-US" dirty="0" smtClean="0"/>
              <a:t>), and now is in </a:t>
            </a:r>
            <a:r>
              <a:rPr lang="en-US" dirty="0" err="1" smtClean="0"/>
              <a:t>AliMultSelection</a:t>
            </a:r>
            <a:r>
              <a:rPr lang="en-US" dirty="0" smtClean="0"/>
              <a:t> (in </a:t>
            </a:r>
            <a:r>
              <a:rPr lang="en-US" dirty="0" err="1" smtClean="0"/>
              <a:t>AliPhysics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AliRoot</a:t>
            </a:r>
            <a:r>
              <a:rPr lang="en-US" dirty="0" smtClean="0"/>
              <a:t> cannot depend in compilation on </a:t>
            </a:r>
            <a:r>
              <a:rPr lang="en-US" dirty="0" err="1" smtClean="0"/>
              <a:t>AliPhysics</a:t>
            </a:r>
            <a:endParaRPr lang="en-US" dirty="0" smtClean="0"/>
          </a:p>
          <a:p>
            <a:pPr lvl="1"/>
            <a:r>
              <a:rPr lang="en-US" dirty="0" err="1" smtClean="0"/>
              <a:t>AliMultSelection</a:t>
            </a:r>
            <a:r>
              <a:rPr lang="en-US" dirty="0" smtClean="0"/>
              <a:t> varies often, sometimes requiring a daily tag for analysis </a:t>
            </a:r>
            <a:r>
              <a:rPr lang="en-US" dirty="0" smtClean="0">
                <a:sym typeface="Wingdings"/>
              </a:rPr>
              <a:t> cannot go to </a:t>
            </a:r>
            <a:r>
              <a:rPr lang="en-US" dirty="0" err="1" smtClean="0">
                <a:sym typeface="Wingdings"/>
              </a:rPr>
              <a:t>AliRoot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err="1" smtClean="0"/>
              <a:t>AliPIDResponse</a:t>
            </a:r>
            <a:r>
              <a:rPr lang="en-US" dirty="0" smtClean="0"/>
              <a:t> is used by several classes in </a:t>
            </a:r>
            <a:r>
              <a:rPr lang="en-US" dirty="0" err="1" smtClean="0"/>
              <a:t>AliRoot</a:t>
            </a:r>
            <a:endParaRPr lang="en-US" dirty="0" smtClean="0"/>
          </a:p>
          <a:p>
            <a:pPr lvl="2"/>
            <a:r>
              <a:rPr lang="en-US" dirty="0" smtClean="0"/>
              <a:t>Some are strictly PID related (e.g. </a:t>
            </a:r>
            <a:r>
              <a:rPr lang="en-US" dirty="0" err="1" smtClean="0"/>
              <a:t>AliTRDPIDResponse.cxx</a:t>
            </a:r>
            <a:r>
              <a:rPr lang="en-US" dirty="0" smtClean="0"/>
              <a:t>))</a:t>
            </a:r>
          </a:p>
          <a:p>
            <a:pPr lvl="2"/>
            <a:r>
              <a:rPr lang="en-US" dirty="0" smtClean="0"/>
              <a:t>Some are not strictly PID related (e.g</a:t>
            </a:r>
            <a:r>
              <a:rPr lang="en-US" dirty="0"/>
              <a:t>. </a:t>
            </a:r>
            <a:r>
              <a:rPr lang="en-US" dirty="0" err="1" smtClean="0"/>
              <a:t>AliInputEventHandler.h</a:t>
            </a:r>
            <a:r>
              <a:rPr lang="en-US" dirty="0" smtClean="0"/>
              <a:t>)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Difficult to judge if the whole PID-related classes can be moved to </a:t>
            </a:r>
            <a:r>
              <a:rPr lang="en-US" dirty="0" err="1" smtClean="0">
                <a:sym typeface="Wingdings"/>
              </a:rPr>
              <a:t>AliPhysics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Note that the PID framework uses the OADB, which is in </a:t>
            </a:r>
            <a:r>
              <a:rPr lang="en-US" dirty="0" err="1" smtClean="0">
                <a:sym typeface="Wingdings"/>
              </a:rPr>
              <a:t>AliPhysics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56864" y="7278"/>
            <a:ext cx="1729936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Y. </a:t>
            </a:r>
            <a:r>
              <a:rPr lang="en-US" dirty="0" err="1" smtClean="0"/>
              <a:t>Pachmayer</a:t>
            </a:r>
            <a:endParaRPr lang="en-US" dirty="0" smtClean="0"/>
          </a:p>
          <a:p>
            <a:r>
              <a:rPr lang="en-US" dirty="0" smtClean="0"/>
              <a:t>P. </a:t>
            </a:r>
            <a:r>
              <a:rPr lang="en-US" dirty="0" err="1" smtClean="0"/>
              <a:t>Antonioli</a:t>
            </a:r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/>
              <a:t>v</a:t>
            </a:r>
            <a:r>
              <a:rPr lang="en-US" dirty="0" smtClean="0"/>
              <a:t>an </a:t>
            </a:r>
            <a:r>
              <a:rPr lang="en-US" dirty="0" err="1" smtClean="0"/>
              <a:t>Leeuwen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705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Centrality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79"/>
            <a:ext cx="8229600" cy="54029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Centrality task should be run for AOD analyses only for runs that were calibrated after the moment of the AOD creation (</a:t>
            </a:r>
            <a:r>
              <a:rPr lang="en-US" dirty="0" smtClean="0">
                <a:sym typeface="Wingdings"/>
              </a:rPr>
              <a:t> no centrality info in AODs)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Newly calibrated runs: 244947 </a:t>
            </a:r>
            <a:r>
              <a:rPr lang="en-US" dirty="0"/>
              <a:t>245061 245096 245099 245100 245101 245103  </a:t>
            </a:r>
            <a:r>
              <a:rPr lang="en-US" b="1" dirty="0"/>
              <a:t>245148</a:t>
            </a:r>
            <a:r>
              <a:rPr lang="en-US" dirty="0"/>
              <a:t> 246469 </a:t>
            </a:r>
            <a:r>
              <a:rPr lang="en-US" b="1" dirty="0"/>
              <a:t>246543 246553 246567 246568 246575 246583 </a:t>
            </a:r>
            <a:r>
              <a:rPr lang="en-US" dirty="0"/>
              <a:t>246639 </a:t>
            </a:r>
            <a:r>
              <a:rPr lang="en-US" b="1" dirty="0"/>
              <a:t>246648 246671</a:t>
            </a:r>
            <a:r>
              <a:rPr lang="en-US" dirty="0"/>
              <a:t> </a:t>
            </a:r>
            <a:r>
              <a:rPr lang="en-US" dirty="0" smtClean="0"/>
              <a:t>(in </a:t>
            </a:r>
            <a:r>
              <a:rPr lang="en-US" b="1" dirty="0" smtClean="0"/>
              <a:t>bold</a:t>
            </a:r>
            <a:r>
              <a:rPr lang="en-US" dirty="0" smtClean="0"/>
              <a:t>: runs w/o ZDC in data taking)</a:t>
            </a:r>
          </a:p>
          <a:p>
            <a:pPr lvl="2"/>
            <a:r>
              <a:rPr lang="en-US" dirty="0"/>
              <a:t>nothing changed for those already calibrated in </a:t>
            </a:r>
            <a:r>
              <a:rPr lang="en-US" dirty="0" smtClean="0"/>
              <a:t>June (from </a:t>
            </a:r>
            <a:r>
              <a:rPr lang="en-US" dirty="0" err="1" smtClean="0"/>
              <a:t>muon_calo</a:t>
            </a:r>
            <a:r>
              <a:rPr lang="en-US" dirty="0" smtClean="0"/>
              <a:t> pass)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uns with issues in the ZDC in data taking did get calibrated</a:t>
            </a:r>
          </a:p>
          <a:p>
            <a:r>
              <a:rPr lang="en-US" dirty="0" smtClean="0"/>
              <a:t>Centrality experts suggest to:</a:t>
            </a:r>
          </a:p>
          <a:p>
            <a:pPr lvl="1"/>
            <a:r>
              <a:rPr lang="en-US" dirty="0" smtClean="0"/>
              <a:t>Run the multiplicity task in the analysis when using fine centrality bins</a:t>
            </a:r>
            <a:endParaRPr lang="en-US" b="1" dirty="0" smtClean="0">
              <a:solidFill>
                <a:srgbClr val="FF00FF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Use </a:t>
            </a:r>
            <a:r>
              <a:rPr lang="en-US" dirty="0" err="1" smtClean="0"/>
              <a:t>SetUseDefaultCalib</a:t>
            </a:r>
            <a:r>
              <a:rPr lang="en-US" dirty="0" smtClean="0"/>
              <a:t>(</a:t>
            </a:r>
            <a:r>
              <a:rPr lang="en-US" dirty="0" err="1" smtClean="0"/>
              <a:t>kTRUE</a:t>
            </a:r>
            <a:r>
              <a:rPr lang="en-US" dirty="0" smtClean="0"/>
              <a:t>) in order to have a default centrality calibration if no calibration was done (it will be good within &lt;1%)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/>
              <a:t>Always check the centrality distribution</a:t>
            </a:r>
          </a:p>
          <a:p>
            <a:pPr lvl="2"/>
            <a:r>
              <a:rPr lang="en-US" dirty="0" smtClean="0"/>
              <a:t>Pay </a:t>
            </a:r>
            <a:r>
              <a:rPr lang="en-US" dirty="0"/>
              <a:t>attention especially </a:t>
            </a:r>
            <a:r>
              <a:rPr lang="en-US" dirty="0" smtClean="0"/>
              <a:t>to the plots with the </a:t>
            </a:r>
            <a:r>
              <a:rPr lang="en-US" dirty="0" err="1"/>
              <a:t>tracklet</a:t>
            </a:r>
            <a:r>
              <a:rPr lang="en-US" dirty="0"/>
              <a:t> density vs. V0 </a:t>
            </a:r>
            <a:r>
              <a:rPr lang="en-US" dirty="0" smtClean="0"/>
              <a:t>percentile: data and MC should be consistent</a:t>
            </a:r>
          </a:p>
          <a:p>
            <a:r>
              <a:rPr lang="en-US" dirty="0" smtClean="0"/>
              <a:t>Memory footprint reduced recently to use ~25 MB (from 450)</a:t>
            </a:r>
          </a:p>
          <a:p>
            <a:pPr lvl="1"/>
            <a:r>
              <a:rPr lang="en-US" dirty="0" smtClean="0"/>
              <a:t>Further improvement from the OADB framework possible (and true for every OADB object)</a:t>
            </a:r>
          </a:p>
          <a:p>
            <a:pPr lvl="2"/>
            <a:r>
              <a:rPr lang="en-US" dirty="0" smtClean="0"/>
              <a:t>Relying on accessing and keeping in memory only the object valid for the current run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61200" y="7278"/>
            <a:ext cx="138616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Toia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Chinellato</a:t>
            </a:r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err="1" smtClean="0"/>
              <a:t>Morsch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82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reconstruction passes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4100"/>
            <a:ext cx="9144000" cy="5681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718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for analyses using Run2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/bin/view/ALICE/AliDPGRun2DataSets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80808"/>
          <a:stretch/>
        </p:blipFill>
        <p:spPr>
          <a:xfrm>
            <a:off x="1104900" y="1752601"/>
            <a:ext cx="6896100" cy="109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0" y="3373901"/>
            <a:ext cx="6896100" cy="4360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67200" y="2908300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7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199"/>
            <a:ext cx="8229600" cy="31411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Develop a </a:t>
            </a:r>
            <a:r>
              <a:rPr lang="en-US" b="1" dirty="0" smtClean="0"/>
              <a:t>class for event selection </a:t>
            </a:r>
            <a:r>
              <a:rPr lang="en-US" dirty="0" smtClean="0"/>
              <a:t>which can be used in all analyses</a:t>
            </a:r>
          </a:p>
          <a:p>
            <a:pPr lvl="1"/>
            <a:r>
              <a:rPr lang="en-US" u="sng" dirty="0" smtClean="0"/>
              <a:t>Simple</a:t>
            </a:r>
            <a:r>
              <a:rPr lang="en-US" dirty="0" smtClean="0"/>
              <a:t> to apply standard selections + </a:t>
            </a:r>
            <a:r>
              <a:rPr lang="en-US" u="sng" dirty="0" smtClean="0"/>
              <a:t>flexible</a:t>
            </a:r>
            <a:r>
              <a:rPr lang="en-US" dirty="0" smtClean="0"/>
              <a:t> for user-specific cuts</a:t>
            </a:r>
          </a:p>
          <a:p>
            <a:r>
              <a:rPr lang="en-US" dirty="0" smtClean="0"/>
              <a:t>Candidate: PWGLF/NUCLEX/Nuclei/</a:t>
            </a:r>
            <a:r>
              <a:rPr lang="en-US" dirty="0" err="1" smtClean="0"/>
              <a:t>NucleiPbPb</a:t>
            </a:r>
            <a:r>
              <a:rPr lang="en-US" dirty="0" smtClean="0"/>
              <a:t>/</a:t>
            </a:r>
            <a:r>
              <a:rPr lang="en-US" dirty="0" err="1" smtClean="0"/>
              <a:t>AliNuclexEventCuts</a:t>
            </a:r>
            <a:endParaRPr lang="en-US" dirty="0"/>
          </a:p>
          <a:p>
            <a:pPr lvl="1"/>
            <a:r>
              <a:rPr lang="en-US" dirty="0" smtClean="0"/>
              <a:t>Discussed on Jira: </a:t>
            </a:r>
            <a:r>
              <a:rPr lang="en-US" dirty="0" smtClean="0">
                <a:hlinkClick r:id="rId2"/>
              </a:rPr>
              <a:t>ALPHY-69</a:t>
            </a:r>
            <a:endParaRPr lang="en-US" dirty="0" smtClean="0"/>
          </a:p>
          <a:p>
            <a:pPr lvl="1"/>
            <a:r>
              <a:rPr lang="en-US" dirty="0" smtClean="0"/>
              <a:t>Next steps: </a:t>
            </a:r>
          </a:p>
          <a:p>
            <a:pPr lvl="2"/>
            <a:r>
              <a:rPr lang="en-US" dirty="0" smtClean="0"/>
              <a:t>move to OADB 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dvertise to PWGs</a:t>
            </a:r>
          </a:p>
          <a:p>
            <a:pPr lvl="2"/>
            <a:r>
              <a:rPr lang="en-US" dirty="0" smtClean="0"/>
              <a:t>Maintain and keep up2date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22/09/16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 Zampolli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29500" y="296864"/>
            <a:ext cx="112095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Puccio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6576"/>
          <a:stretch/>
        </p:blipFill>
        <p:spPr bwMode="auto">
          <a:xfrm>
            <a:off x="4771467" y="2726532"/>
            <a:ext cx="4166794" cy="14221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16"/>
          <a:stretch/>
        </p:blipFill>
        <p:spPr bwMode="auto">
          <a:xfrm>
            <a:off x="1676399" y="4321126"/>
            <a:ext cx="6074008" cy="20627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124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good runs (</a:t>
            </a:r>
            <a:r>
              <a:rPr lang="en-US" dirty="0" err="1" smtClean="0"/>
              <a:t>CentralBarrel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099202"/>
              </p:ext>
            </p:extLst>
          </p:nvPr>
        </p:nvGraphicFramePr>
        <p:xfrm>
          <a:off x="622300" y="1150938"/>
          <a:ext cx="8229600" cy="541019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Run (tot)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</a:t>
                      </a:r>
                      <a:r>
                        <a:rPr lang="en-US" sz="1400" dirty="0" err="1" smtClean="0"/>
                        <a:t>Ev</a:t>
                      </a:r>
                      <a:r>
                        <a:rPr lang="en-US" sz="1400" dirty="0" smtClean="0"/>
                        <a:t>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</a:t>
                      </a:r>
                      <a:r>
                        <a:rPr lang="en-US" sz="1400" dirty="0" err="1" smtClean="0"/>
                        <a:t>Ev</a:t>
                      </a:r>
                      <a:r>
                        <a:rPr lang="en-US" sz="1400" dirty="0" smtClean="0"/>
                        <a:t> with TPC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kINT7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Anchored Gen </a:t>
                      </a:r>
                      <a:r>
                        <a:rPr lang="en-US" sz="1400" dirty="0" err="1" smtClean="0"/>
                        <a:t>Purp</a:t>
                      </a:r>
                      <a:r>
                        <a:rPr lang="en-US" sz="1400" dirty="0" smtClean="0"/>
                        <a:t> MC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sz="1400" b="1" u="none" dirty="0" smtClean="0"/>
                        <a:t>Golden</a:t>
                      </a:r>
                      <a:r>
                        <a:rPr lang="en-US" sz="1400" b="1" u="none" baseline="0" dirty="0" smtClean="0"/>
                        <a:t> runs (</a:t>
                      </a:r>
                      <a:r>
                        <a:rPr lang="en-US" sz="1400" b="1" u="none" baseline="0" dirty="0" smtClean="0">
                          <a:sym typeface="Wingdings"/>
                        </a:rPr>
                        <a:t> requiring full TPC acceptance)</a:t>
                      </a:r>
                      <a:endParaRPr lang="en-US" sz="1400" b="1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pass2_lowIR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r>
                        <a:rPr lang="en-US" sz="1400" baseline="0" dirty="0" smtClean="0"/>
                        <a:t> (12)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 (9)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 (8)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 (5)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pass3_lowIR_pidfix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dirty="0" smtClean="0"/>
                        <a:t>12)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 (9)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 (8)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 (5)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LHC16g1(a, b, c)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pass4_lowIR_pidfix_cookdedx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dirty="0" smtClean="0"/>
                        <a:t>12)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 (9)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 (8)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 (5)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LHC16j7(a, b)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78 (108)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299 (406)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111 (154)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71 (100)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LHC16g1(a, b, c)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pass1_pidfix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(42)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 (140)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(55)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 (44)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LHC16g1(a, b, c)</a:t>
                      </a: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6"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Golden</a:t>
                      </a:r>
                      <a:r>
                        <a:rPr lang="en-US" sz="1400" b="1" u="none" baseline="0" dirty="0" smtClean="0"/>
                        <a:t> runs (</a:t>
                      </a:r>
                      <a:r>
                        <a:rPr lang="en-US" sz="1400" b="1" u="none" baseline="0" dirty="0" smtClean="0">
                          <a:sym typeface="Wingdings"/>
                        </a:rPr>
                        <a:t> requiring full TPC acceptance)</a:t>
                      </a:r>
                      <a:r>
                        <a:rPr lang="en-US" sz="1400" b="1" u="none" dirty="0" smtClean="0"/>
                        <a:t>, no ZDC</a:t>
                      </a: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lowIR</a:t>
                      </a:r>
                      <a:r>
                        <a:rPr lang="en-US" sz="1400" dirty="0" smtClean="0"/>
                        <a:t> (all passes)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dirty="0" smtClean="0"/>
                        <a:t>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0.1 (0.1)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0.1 (0.1)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0.1 (0.1)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LHC16g1(a, b, c)</a:t>
                      </a:r>
                    </a:p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LHC16j7(</a:t>
                      </a:r>
                      <a:r>
                        <a:rPr lang="en-US" sz="1400" baseline="0" dirty="0" err="1" smtClean="0"/>
                        <a:t>a,b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pass1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dirty="0" smtClean="0"/>
                        <a:t>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 (27)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 (9)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 (7)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LHC16g1(a, b, c)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pass1_pidfix</a:t>
                      </a: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dirty="0" smtClean="0"/>
                        <a:t>1)</a:t>
                      </a: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0.2 (0.2)</a:t>
                      </a: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0.2 (0.2)</a:t>
                      </a: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0.2 (0.2)</a:t>
                      </a: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LHC16g1(a, b, c)</a:t>
                      </a: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6"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Golden</a:t>
                      </a:r>
                      <a:r>
                        <a:rPr lang="en-US" sz="1400" b="1" u="none" baseline="0" dirty="0" smtClean="0"/>
                        <a:t> runs (</a:t>
                      </a:r>
                      <a:r>
                        <a:rPr lang="en-US" sz="1400" b="1" u="none" baseline="0" dirty="0" smtClean="0">
                          <a:sym typeface="Wingdings"/>
                        </a:rPr>
                        <a:t> requiring full TPC acceptance)</a:t>
                      </a:r>
                      <a:r>
                        <a:rPr lang="en-US" sz="1400" b="1" u="none" dirty="0" smtClean="0"/>
                        <a:t>, </a:t>
                      </a:r>
                      <a:r>
                        <a:rPr lang="en-US" sz="1400" b="1" u="none" dirty="0" smtClean="0"/>
                        <a:t>fix ZDC</a:t>
                      </a:r>
                      <a:endParaRPr lang="en-US" sz="1400" b="1" u="none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r>
                        <a:rPr lang="en-US" sz="1400" baseline="0" dirty="0" smtClean="0"/>
                        <a:t> (9)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 (34)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(14)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 (12)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LHC16g1(a, b, c)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2004221" y="3928268"/>
            <a:ext cx="4846637" cy="4191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LHC15o, </a:t>
            </a:r>
            <a:r>
              <a:rPr lang="en-US" dirty="0" err="1" smtClean="0"/>
              <a:t>PbPb</a:t>
            </a:r>
            <a:r>
              <a:rPr lang="en-US" dirty="0" smtClean="0"/>
              <a:t>, 5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822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good runs (</a:t>
            </a:r>
            <a:r>
              <a:rPr lang="en-US" dirty="0" err="1" smtClean="0"/>
              <a:t>CentralBarrel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0785727"/>
              </p:ext>
            </p:extLst>
          </p:nvPr>
        </p:nvGraphicFramePr>
        <p:xfrm>
          <a:off x="596900" y="1150938"/>
          <a:ext cx="8229600" cy="274319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Run (tot)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</a:t>
                      </a:r>
                      <a:r>
                        <a:rPr lang="en-US" sz="1400" dirty="0" err="1" smtClean="0"/>
                        <a:t>Ev</a:t>
                      </a:r>
                      <a:r>
                        <a:rPr lang="en-US" sz="1400" dirty="0" smtClean="0"/>
                        <a:t>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</a:t>
                      </a:r>
                      <a:r>
                        <a:rPr lang="en-US" sz="1400" dirty="0" err="1" smtClean="0"/>
                        <a:t>Ev</a:t>
                      </a:r>
                      <a:r>
                        <a:rPr lang="en-US" sz="1400" dirty="0" smtClean="0"/>
                        <a:t> with TPC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 kINT7 (tot)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Anchored Gen </a:t>
                      </a:r>
                      <a:r>
                        <a:rPr lang="en-US" sz="1400" dirty="0" err="1" smtClean="0"/>
                        <a:t>Purp</a:t>
                      </a:r>
                      <a:r>
                        <a:rPr lang="en-US" sz="1400" dirty="0" smtClean="0"/>
                        <a:t> MC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sz="1400" b="1" u="none" dirty="0" smtClean="0"/>
                        <a:t>Not</a:t>
                      </a:r>
                      <a:r>
                        <a:rPr lang="en-US" sz="1400" b="1" u="none" baseline="0" dirty="0" smtClean="0"/>
                        <a:t> f</a:t>
                      </a:r>
                      <a:r>
                        <a:rPr lang="en-US" sz="1400" b="1" u="none" dirty="0" smtClean="0"/>
                        <a:t>ull TPC acceptance</a:t>
                      </a:r>
                      <a:endParaRPr lang="en-US" sz="1400" b="1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(108)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 (406)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(154)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 (100)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LHC16g1(a, b, c)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pass1_pidfix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33 (42)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120 (140)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46 (55)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 (44)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LHC16g1(a, b, c)</a:t>
                      </a:r>
                      <a:endParaRPr lang="en-US" sz="1400" dirty="0" smtClean="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6">
                  <a:txBody>
                    <a:bodyPr/>
                    <a:lstStyle/>
                    <a:p>
                      <a:pPr marL="0" marR="0" lvl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Not Full TPC acceptance, no ZDC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pPr marL="0" marR="0" lvl="0" indent="0" algn="l" defTabSz="4569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Not Full TPC acceptance, fix ZDC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pass1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(9)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LHC16g1(a, b, c)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02/11/16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Prino, C. Zampolli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20700" y="4495800"/>
            <a:ext cx="814070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u="sng" dirty="0" smtClean="0"/>
              <a:t>N.B.: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runs with “Not Full TPC Acceptance” are excluded by definition in the “Golden runs lists”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“Golden run lists” are defined asking for full ITS, V0, ZDC, TPC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Only runs with full ITS, TPC, TRD in data taking are considered (in “tot” numbers)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696122" y="2531269"/>
            <a:ext cx="2179639" cy="4191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LHC15o, </a:t>
            </a:r>
            <a:r>
              <a:rPr lang="en-US" dirty="0" err="1" smtClean="0"/>
              <a:t>PbPb</a:t>
            </a:r>
            <a:r>
              <a:rPr lang="en-US" dirty="0" smtClean="0"/>
              <a:t>, 5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90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65696</TotalTime>
  <Words>3920</Words>
  <Application>Microsoft Macintosh PowerPoint</Application>
  <PresentationFormat>On-screen Show (4:3)</PresentationFormat>
  <Paragraphs>358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1_Office Theme</vt:lpstr>
      <vt:lpstr>Miscellanea</vt:lpstr>
      <vt:lpstr>Outline</vt:lpstr>
      <vt:lpstr>AliPIDResponse</vt:lpstr>
      <vt:lpstr>Centrality Calibration</vt:lpstr>
      <vt:lpstr>Latest reconstruction passes</vt:lpstr>
      <vt:lpstr>Guidelines for analyses using Run2 data</vt:lpstr>
      <vt:lpstr>Event selection class</vt:lpstr>
      <vt:lpstr>Statistics of good runs (CentralBarrel)</vt:lpstr>
      <vt:lpstr>Statistics of good runs (CentralBarrel)</vt:lpstr>
      <vt:lpstr>Statistics of good runs (CentralBarrel)</vt:lpstr>
      <vt:lpstr>Event plane calibration</vt:lpstr>
      <vt:lpstr>Monte Carlo for Quark Matter</vt:lpstr>
      <vt:lpstr>Conclusions</vt:lpstr>
      <vt:lpstr>Backup</vt:lpstr>
      <vt:lpstr>More information</vt:lpstr>
      <vt:lpstr>Ongoing Monte Carlo</vt:lpstr>
      <vt:lpstr>Status of MC</vt:lpstr>
      <vt:lpstr>LHC15o</vt:lpstr>
      <vt:lpstr>Other productions</vt:lpstr>
      <vt:lpstr>LHC15o: groups of runs</vt:lpstr>
      <vt:lpstr>Run list LHC15o – high IR – Purged list</vt:lpstr>
      <vt:lpstr>Runs with no TRD, SPD, SDD, SSD</vt:lpstr>
      <vt:lpstr>OADB improvements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PWGPP to DPG</dc:title>
  <dc:subject/>
  <dc:creator>Chiara Zampolli</dc:creator>
  <cp:keywords/>
  <dc:description/>
  <cp:lastModifiedBy>Chiara Zampolli</cp:lastModifiedBy>
  <cp:revision>305</cp:revision>
  <dcterms:created xsi:type="dcterms:W3CDTF">2016-03-10T15:46:21Z</dcterms:created>
  <dcterms:modified xsi:type="dcterms:W3CDTF">2016-11-02T13:06:47Z</dcterms:modified>
  <cp:category/>
</cp:coreProperties>
</file>