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71" r:id="rId3"/>
    <p:sldId id="257" r:id="rId4"/>
    <p:sldId id="273" r:id="rId5"/>
    <p:sldId id="260" r:id="rId6"/>
    <p:sldId id="263" r:id="rId7"/>
    <p:sldId id="261" r:id="rId8"/>
    <p:sldId id="311" r:id="rId9"/>
    <p:sldId id="312" r:id="rId10"/>
    <p:sldId id="299" r:id="rId11"/>
    <p:sldId id="310" r:id="rId12"/>
    <p:sldId id="295" r:id="rId13"/>
    <p:sldId id="287" r:id="rId14"/>
    <p:sldId id="289" r:id="rId15"/>
    <p:sldId id="288" r:id="rId16"/>
    <p:sldId id="313" r:id="rId17"/>
    <p:sldId id="278" r:id="rId18"/>
    <p:sldId id="293" r:id="rId19"/>
    <p:sldId id="294" r:id="rId20"/>
    <p:sldId id="309" r:id="rId21"/>
    <p:sldId id="291" r:id="rId2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>
        <p:scale>
          <a:sx n="69" d="100"/>
          <a:sy n="69" d="100"/>
        </p:scale>
        <p:origin x="11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094F4A7-44C1-474E-927D-302F0E80DC0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305DBD4-CE62-461A-9D13-46E26A1F5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71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002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62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5DBD4-CE62-461A-9D13-46E26A1F57F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7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98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05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613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2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83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7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5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3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9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84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2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5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78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06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jpeg"/><Relationship Id="rId4" Type="http://schemas.openxmlformats.org/officeDocument/2006/relationships/image" Target="../media/image4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KEK Participation in the LHC Injector </a:t>
            </a:r>
            <a:r>
              <a:rPr lang="en-US" altLang="ja-JP" dirty="0" smtClean="0"/>
              <a:t>Upgrades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335516"/>
            <a:ext cx="6858000" cy="136371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Chihiro </a:t>
            </a:r>
            <a:r>
              <a:rPr kumimoji="1" lang="en-US" altLang="ja-JP" sz="3600" dirty="0" err="1" smtClean="0"/>
              <a:t>Ohmori</a:t>
            </a:r>
            <a:r>
              <a:rPr kumimoji="1" lang="en-US" altLang="ja-JP" sz="3600" dirty="0" smtClean="0"/>
              <a:t> </a:t>
            </a:r>
          </a:p>
          <a:p>
            <a:r>
              <a:rPr kumimoji="1" lang="en-US" altLang="ja-JP" sz="3600" dirty="0" smtClean="0"/>
              <a:t>KEK/J-PARC</a:t>
            </a:r>
            <a:endParaRPr kumimoji="1" lang="ja-JP" altLang="en-US" sz="3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53" y="99428"/>
            <a:ext cx="2160000" cy="107811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2160000" cy="13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0"/>
            <a:ext cx="8113329" cy="1325563"/>
          </a:xfrm>
        </p:spPr>
        <p:txBody>
          <a:bodyPr/>
          <a:lstStyle/>
          <a:p>
            <a:r>
              <a:rPr kumimoji="1" lang="en-US" altLang="ja-JP" dirty="0" smtClean="0"/>
              <a:t>Contributions for FT3L preparation </a:t>
            </a:r>
            <a:endParaRPr kumimoji="1" lang="ja-JP" altLang="en-US" dirty="0"/>
          </a:p>
        </p:txBody>
      </p:sp>
      <p:sp>
        <p:nvSpPr>
          <p:cNvPr id="10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1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6" name="コンテンツ プレースホルダー 1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3885" y="1103559"/>
            <a:ext cx="3590592" cy="2869351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753415" y="4148968"/>
            <a:ext cx="82191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Pros: KEK </a:t>
            </a:r>
            <a:r>
              <a:rPr lang="en-US" altLang="ja-JP" sz="2000" dirty="0"/>
              <a:t>has a lot of knowledge for the material and production systems and for quality control of mass </a:t>
            </a:r>
            <a:r>
              <a:rPr lang="en-US" altLang="ja-JP" sz="2000" dirty="0" smtClean="0"/>
              <a:t>production.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Company </a:t>
            </a:r>
            <a:r>
              <a:rPr lang="en-US" altLang="ja-JP" sz="2000" dirty="0"/>
              <a:t>uses the KEK-made oven and KEK-advised </a:t>
            </a:r>
            <a:r>
              <a:rPr lang="en-US" altLang="ja-JP" sz="2000" dirty="0" smtClean="0"/>
              <a:t>scheme.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“Teething troubles” in </a:t>
            </a:r>
            <a:r>
              <a:rPr lang="en-US" altLang="ja-JP" sz="2000" dirty="0"/>
              <a:t>mass production can be solved in a short time.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Con: No significant disadvantage</a:t>
            </a:r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sz="half" idx="2"/>
          </p:nvPr>
        </p:nvSpPr>
        <p:spPr>
          <a:xfrm>
            <a:off x="4474477" y="1449305"/>
            <a:ext cx="4650827" cy="23916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sz="3800" dirty="0">
                <a:solidFill>
                  <a:schemeClr val="accent1">
                    <a:lumMod val="75000"/>
                  </a:schemeClr>
                </a:solidFill>
              </a:rPr>
              <a:t>Why core? Not AMP?</a:t>
            </a:r>
            <a:endParaRPr lang="ja-JP" altLang="en-US" sz="3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ja-JP" dirty="0"/>
              <a:t>Original plan was supply of SSAMPs as an </a:t>
            </a:r>
            <a:r>
              <a:rPr lang="en-US" altLang="ja-JP" dirty="0" smtClean="0"/>
              <a:t>in-kind </a:t>
            </a:r>
            <a:r>
              <a:rPr lang="en-US" altLang="ja-JP" dirty="0"/>
              <a:t>contribution.</a:t>
            </a:r>
          </a:p>
          <a:p>
            <a:pPr lvl="1"/>
            <a:r>
              <a:rPr lang="en-US" altLang="ja-JP" dirty="0"/>
              <a:t>2 sets of SSAMP for PS Damper as KEK contribution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KEK supplies 132 FT3L cores. </a:t>
            </a:r>
            <a:r>
              <a:rPr lang="en-US" altLang="ja-JP" dirty="0"/>
              <a:t>CERN purchase 208 </a:t>
            </a:r>
            <a:r>
              <a:rPr lang="en-US" altLang="ja-JP" dirty="0" smtClean="0"/>
              <a:t>cores.</a:t>
            </a:r>
          </a:p>
          <a:p>
            <a:pPr lvl="1"/>
            <a:r>
              <a:rPr lang="en-US" altLang="ja-JP" dirty="0" smtClean="0"/>
              <a:t>SSAMP </a:t>
            </a:r>
            <a:r>
              <a:rPr lang="en-US" altLang="ja-JP" dirty="0" smtClean="0"/>
              <a:t>needs </a:t>
            </a:r>
            <a:r>
              <a:rPr lang="en-US" altLang="ja-JP" dirty="0" smtClean="0"/>
              <a:t>maintenance work, but core does not.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346" y="1396737"/>
            <a:ext cx="8713933" cy="488843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372536" y="4958805"/>
            <a:ext cx="2771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73 cores have been arrived.</a:t>
            </a: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3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6015" y="-32705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T</a:t>
            </a:r>
            <a:r>
              <a:rPr kumimoji="1" lang="en-US" altLang="ja-JP" sz="3600" dirty="0" smtClean="0"/>
              <a:t>rouble shooting befor</a:t>
            </a:r>
            <a:r>
              <a:rPr lang="en-US" altLang="ja-JP" sz="3600" dirty="0" smtClean="0"/>
              <a:t>e production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3549" y="5592099"/>
            <a:ext cx="729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We did a maintenance work on </a:t>
            </a:r>
            <a:r>
              <a:rPr lang="en-US" altLang="ja-JP" dirty="0" smtClean="0"/>
              <a:t>the oven unit but w</a:t>
            </a:r>
            <a:r>
              <a:rPr kumimoji="1" lang="en-US" altLang="ja-JP" dirty="0" smtClean="0"/>
              <a:t>ater leak from a ceramic break of the magnet happened just before production and it was repaired.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9243" y="1362271"/>
            <a:ext cx="2655439" cy="2155912"/>
          </a:xfrm>
          <a:prstGeom prst="rect">
            <a:avLst/>
          </a:prstGeom>
        </p:spPr>
      </p:pic>
      <p:sp>
        <p:nvSpPr>
          <p:cNvPr id="12" name="円/楕円 11"/>
          <p:cNvSpPr/>
          <p:nvPr/>
        </p:nvSpPr>
        <p:spPr>
          <a:xfrm>
            <a:off x="6440215" y="2120457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コンテンツ プレースホルダー 14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39243" y="3578646"/>
            <a:ext cx="2655439" cy="1992548"/>
          </a:xfrm>
          <a:prstGeom prst="rect">
            <a:avLst/>
          </a:prstGeom>
        </p:spPr>
      </p:pic>
      <p:sp>
        <p:nvSpPr>
          <p:cNvPr id="16" name="円/楕円 15"/>
          <p:cNvSpPr/>
          <p:nvPr/>
        </p:nvSpPr>
        <p:spPr>
          <a:xfrm>
            <a:off x="6440215" y="4305892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コンテンツ プレースホルダー 18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9" y="1690689"/>
            <a:ext cx="4797886" cy="359787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809175" y="4515146"/>
            <a:ext cx="3762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KEK-made System at Hitachi Metal Co.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(Magnet, oven, PS, etc.)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249" y="1004797"/>
            <a:ext cx="3830422" cy="3825948"/>
          </a:xfrm>
          <a:prstGeom prst="rect">
            <a:avLst/>
          </a:prstGeom>
        </p:spPr>
      </p:pic>
      <p:pic>
        <p:nvPicPr>
          <p:cNvPr id="17" name="コンテンツ プレースホルダー 1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44219" y="1004797"/>
            <a:ext cx="1516955" cy="38259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5248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FT3L core production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507467" y="905131"/>
            <a:ext cx="3574038" cy="480848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73 Cores were delivered. </a:t>
            </a:r>
          </a:p>
          <a:p>
            <a:pPr lvl="1"/>
            <a:r>
              <a:rPr lang="en-US" altLang="ja-JP" dirty="0" smtClean="0"/>
              <a:t>KEK 72/132</a:t>
            </a:r>
          </a:p>
          <a:p>
            <a:pPr lvl="1"/>
            <a:r>
              <a:rPr kumimoji="1" lang="en-US" altLang="ja-JP" dirty="0" smtClean="0"/>
              <a:t>CERN 1/208</a:t>
            </a:r>
          </a:p>
          <a:p>
            <a:r>
              <a:rPr lang="en-US" altLang="ja-JP" dirty="0" smtClean="0"/>
              <a:t>Same quality as J-PARC 80cm core production (</a:t>
            </a:r>
            <a:r>
              <a:rPr lang="en-US" altLang="ja-JP" dirty="0" smtClean="0">
                <a:solidFill>
                  <a:schemeClr val="bg2">
                    <a:lumMod val="75000"/>
                  </a:schemeClr>
                </a:solidFill>
              </a:rPr>
              <a:t>gray markers</a:t>
            </a:r>
            <a:r>
              <a:rPr lang="en-US" altLang="ja-JP" dirty="0" smtClean="0"/>
              <a:t>).</a:t>
            </a:r>
          </a:p>
          <a:p>
            <a:r>
              <a:rPr lang="en-US" altLang="ja-JP" dirty="0" smtClean="0"/>
              <a:t>Adjustment was done at early stage of production. </a:t>
            </a:r>
          </a:p>
          <a:p>
            <a:r>
              <a:rPr lang="en-US" altLang="ja-JP" dirty="0"/>
              <a:t>KEK-advised preparation scheme </a:t>
            </a:r>
            <a:r>
              <a:rPr lang="en-US" altLang="ja-JP" b="1" dirty="0">
                <a:solidFill>
                  <a:srgbClr val="FF0000"/>
                </a:solidFill>
              </a:rPr>
              <a:t>to flatten ribbon surface</a:t>
            </a:r>
            <a:r>
              <a:rPr lang="en-US" altLang="ja-JP" dirty="0"/>
              <a:t> before coating insulation on </a:t>
            </a:r>
            <a:r>
              <a:rPr lang="en-US" altLang="ja-JP" dirty="0" smtClean="0"/>
              <a:t>ribbon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winding </a:t>
            </a:r>
            <a:r>
              <a:rPr lang="en-US" altLang="ja-JP" dirty="0">
                <a:solidFill>
                  <a:srgbClr val="FF0000"/>
                </a:solidFill>
              </a:rPr>
              <a:t>scheme </a:t>
            </a:r>
            <a:r>
              <a:rPr lang="en-US" altLang="ja-JP" dirty="0"/>
              <a:t>to form the core</a:t>
            </a:r>
          </a:p>
          <a:p>
            <a:r>
              <a:rPr lang="en-US" altLang="ja-JP" dirty="0" smtClean="0"/>
              <a:t>Use </a:t>
            </a:r>
            <a:r>
              <a:rPr lang="en-US" altLang="ja-JP" dirty="0"/>
              <a:t>of </a:t>
            </a:r>
            <a:r>
              <a:rPr lang="en-US" altLang="ja-JP" b="1" dirty="0">
                <a:solidFill>
                  <a:srgbClr val="FF0000"/>
                </a:solidFill>
              </a:rPr>
              <a:t>KEK-made magnetic annealing oven</a:t>
            </a:r>
          </a:p>
          <a:p>
            <a:r>
              <a:rPr lang="en-US" altLang="ja-JP" dirty="0"/>
              <a:t>KEK-advised annealing temperature for the </a:t>
            </a:r>
            <a:r>
              <a:rPr lang="en-US" altLang="ja-JP" dirty="0">
                <a:solidFill>
                  <a:srgbClr val="FF0000"/>
                </a:solidFill>
              </a:rPr>
              <a:t>“0” </a:t>
            </a:r>
            <a:r>
              <a:rPr lang="en-US" altLang="ja-JP" dirty="0" err="1">
                <a:solidFill>
                  <a:srgbClr val="FF0000"/>
                </a:solidFill>
              </a:rPr>
              <a:t>Magnetostriction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KEK-advised </a:t>
            </a:r>
            <a:r>
              <a:rPr lang="en-US" altLang="ja-JP" dirty="0">
                <a:solidFill>
                  <a:srgbClr val="FF0000"/>
                </a:solidFill>
              </a:rPr>
              <a:t>core inspection procedure </a:t>
            </a:r>
            <a:r>
              <a:rPr lang="en-US" altLang="ja-JP" dirty="0"/>
              <a:t>to confirm the insulation of ribbons</a:t>
            </a:r>
          </a:p>
          <a:p>
            <a:endParaRPr lang="en-US" altLang="ja-JP" dirty="0" smtClean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791172" y="1433195"/>
            <a:ext cx="4816700" cy="1947467"/>
            <a:chOff x="1152404" y="2041634"/>
            <a:chExt cx="4737870" cy="4201478"/>
          </a:xfrm>
        </p:grpSpPr>
        <p:sp>
          <p:nvSpPr>
            <p:cNvPr id="8" name="円/楕円 7"/>
            <p:cNvSpPr/>
            <p:nvPr/>
          </p:nvSpPr>
          <p:spPr>
            <a:xfrm>
              <a:off x="1152404" y="2041634"/>
              <a:ext cx="400901" cy="42014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 flipV="1">
              <a:off x="1655380" y="2924504"/>
              <a:ext cx="4234894" cy="1225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4016200" y="1896916"/>
            <a:ext cx="1273698" cy="1449351"/>
            <a:chOff x="4023516" y="2387034"/>
            <a:chExt cx="1273698" cy="1449351"/>
          </a:xfrm>
        </p:grpSpPr>
        <p:sp>
          <p:nvSpPr>
            <p:cNvPr id="15" name="下矢印 14"/>
            <p:cNvSpPr/>
            <p:nvPr/>
          </p:nvSpPr>
          <p:spPr>
            <a:xfrm rot="10800000">
              <a:off x="5005598" y="2387034"/>
              <a:ext cx="291616" cy="50175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下矢印 15"/>
            <p:cNvSpPr/>
            <p:nvPr/>
          </p:nvSpPr>
          <p:spPr>
            <a:xfrm rot="10800000">
              <a:off x="4907513" y="3287688"/>
              <a:ext cx="257723" cy="3053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下矢印 17"/>
            <p:cNvSpPr/>
            <p:nvPr/>
          </p:nvSpPr>
          <p:spPr>
            <a:xfrm rot="10800000">
              <a:off x="4679198" y="3466756"/>
              <a:ext cx="272899" cy="3255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415149" y="2471324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5MHz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411557" y="3053340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kumimoji="1" lang="en-US" altLang="ja-JP" dirty="0" smtClean="0"/>
                <a:t>MHz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023516" y="3467053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.5MHz</a:t>
              </a:r>
              <a:endParaRPr kumimoji="1" lang="ja-JP" altLang="en-US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1908207" y="1652555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5MHz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96599" y="252038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MHz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886529" y="301133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.5MHz</a:t>
            </a:r>
            <a:endParaRPr kumimoji="1" lang="ja-JP" altLang="en-US" dirty="0"/>
          </a:p>
        </p:txBody>
      </p:sp>
      <p:sp>
        <p:nvSpPr>
          <p:cNvPr id="2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9603" y="4684783"/>
            <a:ext cx="2032758" cy="152456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4291" y="4684783"/>
            <a:ext cx="2032759" cy="15245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15" y="4928003"/>
            <a:ext cx="2064551" cy="154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5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The first FT3L core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37" y="1225256"/>
            <a:ext cx="2501028" cy="2029044"/>
          </a:xfrm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89415" y="1387305"/>
            <a:ext cx="1972497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448" y="3153993"/>
            <a:ext cx="4180795" cy="3136394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360365" y="3941380"/>
            <a:ext cx="19002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Approved as below 25C</a:t>
            </a:r>
            <a:endParaRPr kumimoji="1" lang="ja-JP" altLang="en-US" sz="1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1626" y="1383795"/>
            <a:ext cx="1944413" cy="1458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4789" y="1387305"/>
            <a:ext cx="1972496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5581" y="3601889"/>
            <a:ext cx="3147959" cy="236096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662616" y="5710020"/>
            <a:ext cx="249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Approval test for 1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st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core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dirty="0" smtClean="0">
                <a:solidFill>
                  <a:schemeClr val="bg1"/>
                </a:solidFill>
              </a:rPr>
              <a:t>ith 400 W RF power 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“Hot“ Radiation test of MOSFET</a:t>
            </a:r>
            <a:endParaRPr kumimoji="1" lang="ja-JP" altLang="en-US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72" y="2900405"/>
            <a:ext cx="3886200" cy="2914650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8" y="1825625"/>
            <a:ext cx="3453784" cy="4351338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3233057" y="5787579"/>
            <a:ext cx="5649686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Radiation effects become worse under the hot condition, but still small in PSB.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20078" y="1315281"/>
            <a:ext cx="4552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 far, we tested MOSFET under cold conditions: J-PARC and </a:t>
            </a:r>
            <a:r>
              <a:rPr kumimoji="1" lang="en-US" altLang="ja-JP" dirty="0" err="1" smtClean="0"/>
              <a:t>Fraunhofer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MOSFETs were tested under hot condition.</a:t>
            </a:r>
          </a:p>
          <a:p>
            <a:endParaRPr kumimoji="1" lang="ja-JP" altLang="en-US" dirty="0"/>
          </a:p>
        </p:txBody>
      </p:sp>
      <p:sp>
        <p:nvSpPr>
          <p:cNvPr id="1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flipH="1">
            <a:off x="1412983" y="3097924"/>
            <a:ext cx="147802" cy="28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1805152" y="4540469"/>
            <a:ext cx="2075791" cy="269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7496" y="3303050"/>
            <a:ext cx="2981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RF cavities will be installed at low dose place (1-40 </a:t>
            </a:r>
            <a:r>
              <a:rPr lang="en-US" altLang="ja-JP" dirty="0" err="1" smtClean="0"/>
              <a:t>Gy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yr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&amp; rad. compensation is used.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0078" y="2312203"/>
            <a:ext cx="461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MOSFETs were irradiated under hot condition!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05000" y="435773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33343" y="4510130"/>
            <a:ext cx="57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21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Radiation Damage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Temperature Effect on MOSFET was observed. How about RF?</a:t>
            </a:r>
          </a:p>
          <a:p>
            <a:pPr lvl="1"/>
            <a:r>
              <a:rPr kumimoji="1" lang="en-US" altLang="ja-JP" dirty="0" smtClean="0"/>
              <a:t>MOSFET test under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RF ON</a:t>
            </a:r>
            <a:r>
              <a:rPr kumimoji="1" lang="en-US" altLang="ja-JP" dirty="0" smtClean="0"/>
              <a:t> based on a comment from an expert on radiation effects on </a:t>
            </a:r>
            <a:r>
              <a:rPr kumimoji="1" lang="en-US" altLang="ja-JP" dirty="0" err="1" smtClean="0"/>
              <a:t>mosfet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Auto-level-control</a:t>
            </a:r>
            <a:r>
              <a:rPr lang="en-US" altLang="ja-JP" dirty="0" smtClean="0"/>
              <a:t> circuit simulates the RF operation while beam acceleration.</a:t>
            </a:r>
          </a:p>
          <a:p>
            <a:pPr lvl="2"/>
            <a:r>
              <a:rPr lang="en-US" altLang="ja-JP" dirty="0" smtClean="0"/>
              <a:t>Hot &amp; RF amplification</a:t>
            </a:r>
          </a:p>
          <a:p>
            <a:r>
              <a:rPr kumimoji="1" lang="en-US" altLang="ja-JP" dirty="0" smtClean="0"/>
              <a:t>The test circuits will be modified by </a:t>
            </a:r>
            <a:r>
              <a:rPr kumimoji="1" lang="en-US" altLang="ja-JP" b="1" dirty="0" smtClean="0"/>
              <a:t>ATLAS-Japan</a:t>
            </a:r>
            <a:r>
              <a:rPr kumimoji="1" lang="en-US" altLang="ja-JP" dirty="0" smtClean="0"/>
              <a:t> budget in this year.</a:t>
            </a:r>
          </a:p>
          <a:p>
            <a:r>
              <a:rPr lang="en-US" altLang="ja-JP" dirty="0" smtClean="0"/>
              <a:t>The test will be done in next FY.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2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319" y="1127469"/>
            <a:ext cx="5171684" cy="2909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8" y="2700916"/>
            <a:ext cx="4236796" cy="3659834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FINEMET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CAVITY SS02</a:t>
            </a:r>
          </a:p>
        </p:txBody>
      </p:sp>
      <p:sp>
        <p:nvSpPr>
          <p:cNvPr id="6" name="Rectangle 5"/>
          <p:cNvSpPr/>
          <p:nvPr/>
        </p:nvSpPr>
        <p:spPr>
          <a:xfrm>
            <a:off x="419819" y="1452527"/>
            <a:ext cx="17336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</a:t>
            </a: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6 </a:t>
            </a: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7585" y="4151992"/>
            <a:ext cx="129554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04186" y="2623964"/>
            <a:ext cx="817683" cy="159331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303213" y="1971985"/>
            <a:ext cx="1087437" cy="1519238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16</a:t>
            </a:fld>
            <a:endParaRPr lang="en-GB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747101" y="6020942"/>
            <a:ext cx="4405399" cy="18256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/>
                </a:solidFill>
              </a:rPr>
              <a:t>M. </a:t>
            </a:r>
            <a:r>
              <a:rPr lang="en-US" sz="1000" dirty="0" err="1" smtClean="0">
                <a:solidFill>
                  <a:schemeClr val="bg1"/>
                </a:solidFill>
              </a:rPr>
              <a:t>Hasse</a:t>
            </a:r>
            <a:r>
              <a:rPr lang="en-US" sz="1000" dirty="0" smtClean="0">
                <a:solidFill>
                  <a:schemeClr val="bg1"/>
                </a:solidFill>
              </a:rPr>
              <a:t>, </a:t>
            </a:r>
            <a:r>
              <a:rPr lang="en-US" sz="1000" dirty="0" err="1" smtClean="0">
                <a:solidFill>
                  <a:schemeClr val="bg1"/>
                </a:solidFill>
              </a:rPr>
              <a:t>Finemet</a:t>
            </a:r>
            <a:r>
              <a:rPr lang="en-US" sz="1000" dirty="0" smtClean="0">
                <a:solidFill>
                  <a:schemeClr val="bg1"/>
                </a:solidFill>
              </a:rPr>
              <a:t> Review,  September 14</a:t>
            </a:r>
            <a:r>
              <a:rPr lang="en-US" sz="100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dirty="0" smtClean="0">
                <a:solidFill>
                  <a:schemeClr val="bg1"/>
                </a:solidFill>
              </a:rPr>
              <a:t> - 2015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5025250" y="3521075"/>
            <a:ext cx="3940950" cy="2878138"/>
            <a:chOff x="5025250" y="3521075"/>
            <a:chExt cx="3940950" cy="2878138"/>
          </a:xfrm>
        </p:grpSpPr>
        <p:pic>
          <p:nvPicPr>
            <p:cNvPr id="12" name="コンテンツ プレースホルダー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7597" y="3521075"/>
              <a:ext cx="2158603" cy="2878138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5025250" y="5620407"/>
              <a:ext cx="1844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KEK Contribution:</a:t>
              </a:r>
            </a:p>
            <a:p>
              <a:r>
                <a:rPr kumimoji="1" lang="en-US" altLang="ja-JP" dirty="0" smtClean="0"/>
                <a:t>2 set of AMP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814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793" y="988764"/>
            <a:ext cx="4930109" cy="341769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48835" y="2670682"/>
            <a:ext cx="209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Damerau</a:t>
            </a:r>
            <a:r>
              <a:rPr kumimoji="1" lang="en-US" altLang="ja-JP" dirty="0" smtClean="0"/>
              <a:t> HB2014</a:t>
            </a:r>
            <a:endParaRPr kumimoji="1" lang="ja-JP" alt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1016876" y="184426"/>
            <a:ext cx="7425558" cy="690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PS Instability Damper Operation</a:t>
            </a:r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998" y="3268614"/>
            <a:ext cx="4324383" cy="29926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8" y="3268615"/>
            <a:ext cx="4327429" cy="2992631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4240924" y="4635062"/>
            <a:ext cx="488731" cy="402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12" y="318244"/>
            <a:ext cx="4445876" cy="415718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88" y="303531"/>
            <a:ext cx="4461612" cy="4171896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94431" y="4470477"/>
            <a:ext cx="8345033" cy="20005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　　                   </a:t>
            </a:r>
            <a:r>
              <a:rPr kumimoji="1" lang="en-US" altLang="ja-JP" sz="3200" dirty="0" smtClean="0"/>
              <a:t>Latest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Result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in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2016</a:t>
            </a:r>
            <a:r>
              <a:rPr kumimoji="1" lang="ja-JP" altLang="en-US" sz="3200" dirty="0" smtClean="0"/>
              <a:t> 　</a:t>
            </a:r>
            <a:endParaRPr kumimoji="1"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en-US" altLang="ja-JP" sz="2000" dirty="0"/>
              <a:t>All 10 </a:t>
            </a:r>
            <a:r>
              <a:rPr lang="en-US" altLang="ja-JP" sz="2000" dirty="0" smtClean="0"/>
              <a:t>signal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processing </a:t>
            </a:r>
            <a:r>
              <a:rPr lang="en-US" altLang="ja-JP" sz="2000" dirty="0"/>
              <a:t>chains are working and we have regularly delivered 2 10^11 </a:t>
            </a:r>
            <a:r>
              <a:rPr lang="en-US" altLang="ja-JP" sz="2000" dirty="0" smtClean="0"/>
              <a:t>ppb </a:t>
            </a:r>
            <a:r>
              <a:rPr lang="en-US" altLang="ja-JP" sz="2000" dirty="0"/>
              <a:t>(72 bunches spaced 25 ns) with very good longitudinal beam quality </a:t>
            </a:r>
            <a:r>
              <a:rPr lang="en-US" altLang="ja-JP" sz="2000" dirty="0" smtClean="0"/>
              <a:t>for </a:t>
            </a:r>
            <a:r>
              <a:rPr lang="en-US" altLang="ja-JP" sz="2000" dirty="0"/>
              <a:t>tests in the </a:t>
            </a:r>
            <a:r>
              <a:rPr lang="en-US" altLang="ja-JP" sz="2000" dirty="0" smtClean="0"/>
              <a:t>SPS.</a:t>
            </a:r>
          </a:p>
          <a:p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96506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4404"/>
            <a:ext cx="7886700" cy="1325563"/>
          </a:xfrm>
        </p:spPr>
        <p:txBody>
          <a:bodyPr/>
          <a:lstStyle/>
          <a:p>
            <a:r>
              <a:rPr kumimoji="1" lang="en-US" altLang="ja-JP" sz="2400" dirty="0" smtClean="0"/>
              <a:t>Others: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Mid-Term Upgrade of J-PARC RF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7147" y="1184475"/>
            <a:ext cx="4686194" cy="523415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Replacement of all cavities to new FT3L ones was finished in this summer. </a:t>
            </a:r>
          </a:p>
          <a:p>
            <a:r>
              <a:rPr lang="en-US" altLang="ja-JP" b="1" dirty="0" smtClean="0"/>
              <a:t>430kW beam with new RF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in this month!</a:t>
            </a:r>
            <a:endParaRPr lang="en-US" altLang="ja-JP" dirty="0" smtClean="0"/>
          </a:p>
          <a:p>
            <a:r>
              <a:rPr lang="en-US" altLang="ja-JP" dirty="0" smtClean="0"/>
              <a:t>About 1 sec. cycle operation will start in FY2018 after replacing magnet power supplies for </a:t>
            </a:r>
            <a:r>
              <a:rPr lang="en-US" altLang="ja-JP" b="1" dirty="0" smtClean="0">
                <a:solidFill>
                  <a:srgbClr val="FF0000"/>
                </a:solidFill>
              </a:rPr>
              <a:t>MW beam</a:t>
            </a:r>
            <a:r>
              <a:rPr lang="en-US" altLang="ja-JP" dirty="0" smtClean="0"/>
              <a:t>. </a:t>
            </a:r>
          </a:p>
          <a:p>
            <a:pPr lvl="1"/>
            <a:r>
              <a:rPr kumimoji="1" lang="en-US" altLang="ja-JP" dirty="0" smtClean="0"/>
              <a:t>FT3L cavities will provide required voltage. </a:t>
            </a:r>
          </a:p>
          <a:p>
            <a:r>
              <a:rPr lang="en-US" altLang="ja-JP" dirty="0" smtClean="0"/>
              <a:t>Now 2.2E14 </a:t>
            </a:r>
            <a:r>
              <a:rPr lang="en-US" altLang="ja-JP" dirty="0" err="1" smtClean="0"/>
              <a:t>ppp</a:t>
            </a:r>
            <a:r>
              <a:rPr lang="en-US" altLang="ja-JP" dirty="0" smtClean="0"/>
              <a:t> is accelerated. Goal is 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3.2E14 </a:t>
            </a:r>
            <a:r>
              <a:rPr lang="en-US" altLang="ja-JP" sz="3100" b="1" dirty="0" err="1" smtClean="0">
                <a:solidFill>
                  <a:srgbClr val="FF0000"/>
                </a:solidFill>
              </a:rPr>
              <a:t>ppp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for MW beam. </a:t>
            </a:r>
            <a:r>
              <a:rPr kumimoji="1" lang="en-US" altLang="ja-JP" dirty="0" smtClean="0"/>
              <a:t> Need consolidation of Power Supplies &amp; beam loading compensation. </a:t>
            </a:r>
            <a:r>
              <a:rPr lang="en-US" altLang="ja-JP" dirty="0"/>
              <a:t> </a:t>
            </a:r>
            <a:r>
              <a:rPr lang="en-US" altLang="ja-JP" dirty="0" smtClean="0"/>
              <a:t>FF-&gt; FF + FB</a:t>
            </a:r>
            <a:endParaRPr kumimoji="1" lang="en-US" altLang="ja-JP" dirty="0" smtClean="0"/>
          </a:p>
          <a:p>
            <a:pPr lvl="1"/>
            <a:r>
              <a:rPr kumimoji="1" lang="en-US" altLang="ja-JP" sz="3300" b="1" dirty="0" smtClean="0">
                <a:solidFill>
                  <a:srgbClr val="FF0000"/>
                </a:solidFill>
              </a:rPr>
              <a:t>PSB FB Scheme is under consideration for J-PARC</a:t>
            </a:r>
            <a:endParaRPr kumimoji="1" lang="ja-JP" altLang="en-US" sz="3300" b="1" dirty="0">
              <a:solidFill>
                <a:srgbClr val="FF0000"/>
              </a:solidFill>
            </a:endParaRPr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293" y="1070103"/>
            <a:ext cx="2281890" cy="1711418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5106143" y="1126816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56218" y="2420326"/>
            <a:ext cx="150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MR RF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 rot="10800000">
            <a:off x="5106144" y="5497711"/>
            <a:ext cx="908404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60595" y="5623367"/>
            <a:ext cx="1537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PSB FB</a:t>
            </a:r>
            <a:r>
              <a:rPr kumimoji="1" lang="en-US" altLang="ja-JP" dirty="0" smtClean="0">
                <a:solidFill>
                  <a:schemeClr val="bg1"/>
                </a:solidFill>
              </a:rPr>
              <a:t>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4" name="コンテンツ プレースホルダー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1" y="4828692"/>
            <a:ext cx="1720412" cy="159816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060" y="2797794"/>
            <a:ext cx="3835940" cy="2156467"/>
          </a:xfrm>
          <a:prstGeom prst="rect">
            <a:avLst/>
          </a:prstGeom>
        </p:spPr>
      </p:pic>
      <p:sp>
        <p:nvSpPr>
          <p:cNvPr id="16" name="右矢印 15"/>
          <p:cNvSpPr/>
          <p:nvPr/>
        </p:nvSpPr>
        <p:spPr>
          <a:xfrm rot="1319973">
            <a:off x="5097836" y="2202864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0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767" y="1960889"/>
            <a:ext cx="3654136" cy="28416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6854" y="0"/>
            <a:ext cx="7886700" cy="1325563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Long-term plan of 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772" y="1108294"/>
            <a:ext cx="4414345" cy="2762139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KEK load-map includes 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3 MW </a:t>
            </a:r>
            <a:r>
              <a:rPr kumimoji="1" lang="en-US" altLang="ja-JP" dirty="0" smtClean="0"/>
              <a:t>beam for T2K.</a:t>
            </a:r>
          </a:p>
          <a:p>
            <a:pPr lvl="1"/>
            <a:r>
              <a:rPr lang="en-US" altLang="ja-JP" dirty="0" smtClean="0"/>
              <a:t>Tsukuba base: SCC in KEK-B tunnel</a:t>
            </a:r>
          </a:p>
          <a:p>
            <a:pPr lvl="1"/>
            <a:r>
              <a:rPr kumimoji="1" lang="en-US" altLang="ja-JP" b="1" dirty="0" smtClean="0"/>
              <a:t>J-PARC base :6-8 GeV booster</a:t>
            </a:r>
          </a:p>
          <a:p>
            <a:r>
              <a:rPr lang="en-US" altLang="ja-JP" dirty="0" smtClean="0"/>
              <a:t>My Idea is Bunch manipulation + 6 (8) GeV booster scenario for &gt;3 MW.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3GeV RCS has a capability for &gt;1.6 MW by FT3L cavities and consolidation of Anode PS</a:t>
            </a:r>
          </a:p>
          <a:p>
            <a:pPr lvl="1"/>
            <a:r>
              <a:rPr lang="en-US" altLang="ja-JP" dirty="0" smtClean="0"/>
              <a:t>3 GeV is low for multi-MW MR</a:t>
            </a:r>
          </a:p>
          <a:p>
            <a:r>
              <a:rPr kumimoji="1" lang="en-US" altLang="ja-JP" sz="4000" b="1" dirty="0" smtClean="0">
                <a:solidFill>
                  <a:srgbClr val="FF0000"/>
                </a:solidFill>
              </a:rPr>
              <a:t>Batch compression is already used at CERN PS !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0463" y="1960346"/>
            <a:ext cx="4116939" cy="29287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45" y="3870433"/>
            <a:ext cx="2686527" cy="256733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660204" y="1498681"/>
            <a:ext cx="429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Batch Compression at J-PARC MR</a:t>
            </a:r>
            <a:endParaRPr kumimoji="1" lang="ja-JP" altLang="en-US" sz="2400" dirty="0"/>
          </a:p>
        </p:txBody>
      </p:sp>
      <p:sp>
        <p:nvSpPr>
          <p:cNvPr id="15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6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dirty="0" smtClean="0"/>
              <a:t>CERN-KEK Committee, 11th meeting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34407" y="4908313"/>
            <a:ext cx="5691351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By a new booster: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2</a:t>
            </a:r>
            <a:r>
              <a:rPr kumimoji="1" lang="en-US" altLang="ja-JP" dirty="0" smtClean="0"/>
              <a:t> MW eq. RCS + 1.16 s cycle -&gt;2.6 MW</a:t>
            </a:r>
          </a:p>
          <a:p>
            <a:r>
              <a:rPr lang="en-US" altLang="ja-JP" sz="2400" b="1" dirty="0" smtClean="0"/>
              <a:t>By new booster &amp; manipulation:</a:t>
            </a:r>
            <a:endParaRPr kumimoji="1" lang="en-US" altLang="ja-JP" sz="2400" b="1" dirty="0" smtClean="0"/>
          </a:p>
          <a:p>
            <a:r>
              <a:rPr kumimoji="1" lang="en-US" altLang="ja-JP" sz="2400" b="1" dirty="0" smtClean="0"/>
              <a:t>   2 MW eq. RCS + Manipulation  -&gt; 3.5 MW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3612" y="5519872"/>
            <a:ext cx="207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J-PARC New Booster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4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77962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038461"/>
            <a:ext cx="788670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LIU &amp; RF collaboration</a:t>
            </a:r>
          </a:p>
          <a:p>
            <a:r>
              <a:rPr lang="en-US" altLang="ja-JP" dirty="0" smtClean="0"/>
              <a:t>Present Status of RF collaboration</a:t>
            </a:r>
          </a:p>
          <a:p>
            <a:pPr lvl="1"/>
            <a:r>
              <a:rPr lang="en-US" altLang="ja-JP" dirty="0" smtClean="0"/>
              <a:t>PSB </a:t>
            </a:r>
          </a:p>
          <a:p>
            <a:pPr lvl="1"/>
            <a:r>
              <a:rPr lang="en-US" altLang="ja-JP" dirty="0" err="1" smtClean="0"/>
              <a:t>Finemet</a:t>
            </a:r>
            <a:r>
              <a:rPr lang="en-US" altLang="ja-JP" dirty="0" smtClean="0"/>
              <a:t>® FT3L Mass Production in Japan</a:t>
            </a:r>
          </a:p>
          <a:p>
            <a:pPr lvl="1"/>
            <a:r>
              <a:rPr lang="en-US" altLang="ja-JP" dirty="0" smtClean="0"/>
              <a:t>Radiation issues of MOSFET</a:t>
            </a:r>
          </a:p>
          <a:p>
            <a:pPr lvl="1"/>
            <a:r>
              <a:rPr lang="en-US" altLang="ja-JP" dirty="0" smtClean="0"/>
              <a:t>PS Damper </a:t>
            </a:r>
            <a:endParaRPr lang="en-US" altLang="ja-JP" dirty="0"/>
          </a:p>
          <a:p>
            <a:r>
              <a:rPr lang="en-US" altLang="ja-JP" dirty="0" smtClean="0"/>
              <a:t>Others</a:t>
            </a:r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8097564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In 2016, J-PARC and CERN </a:t>
            </a:r>
            <a:r>
              <a:rPr lang="en-US" altLang="ja-JP" b="1" dirty="0" smtClean="0">
                <a:solidFill>
                  <a:srgbClr val="FF0000"/>
                </a:solidFill>
              </a:rPr>
              <a:t>update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d </a:t>
            </a:r>
            <a:r>
              <a:rPr lang="en-US" altLang="ja-JP" b="1" dirty="0" smtClean="0">
                <a:solidFill>
                  <a:srgbClr val="FF0000"/>
                </a:solidFill>
              </a:rPr>
              <a:t>the agreement </a:t>
            </a:r>
            <a:r>
              <a:rPr kumimoji="1" lang="en-US" altLang="ja-JP" dirty="0" smtClean="0"/>
              <a:t>on both accelerators for cooperation </a:t>
            </a:r>
            <a:r>
              <a:rPr lang="en-US" altLang="ja-JP" dirty="0" smtClean="0"/>
              <a:t>including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Beam Dynamics, commissioning and RF for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Linac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&amp; </a:t>
            </a:r>
            <a:r>
              <a:rPr kumimoji="1" lang="en-US" altLang="ja-JP" u="sng" dirty="0" smtClean="0">
                <a:solidFill>
                  <a:srgbClr val="FF0000"/>
                </a:solidFill>
              </a:rPr>
              <a:t>ring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/>
              <a:t>More participation from J-PARC to CERN for LIU should be encouraged.</a:t>
            </a:r>
            <a:endParaRPr kumimoji="1" lang="en-US" altLang="ja-JP" b="1" dirty="0" smtClean="0"/>
          </a:p>
          <a:p>
            <a:r>
              <a:rPr lang="en-US" altLang="ja-JP" dirty="0" smtClean="0"/>
              <a:t>We </a:t>
            </a:r>
            <a:r>
              <a:rPr lang="en-US" altLang="ja-JP" dirty="0" smtClean="0"/>
              <a:t>think CERN-J-PARC collaboration will be </a:t>
            </a:r>
            <a:r>
              <a:rPr lang="en-US" altLang="ja-JP" dirty="0" smtClean="0"/>
              <a:t>also very </a:t>
            </a:r>
            <a:r>
              <a:rPr lang="en-US" altLang="ja-JP" dirty="0" smtClean="0"/>
              <a:t>fruitful. 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4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8727" y="3169739"/>
            <a:ext cx="7886700" cy="318661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KEK/J-PARC contributes LIU RF upgrade.</a:t>
            </a:r>
          </a:p>
          <a:p>
            <a:r>
              <a:rPr lang="en-US" altLang="ja-JP" dirty="0" smtClean="0"/>
              <a:t>PSB RF upgrade has launched.</a:t>
            </a:r>
          </a:p>
          <a:p>
            <a:r>
              <a:rPr kumimoji="1" lang="en-US" altLang="ja-JP" dirty="0" smtClean="0"/>
              <a:t>PS Damper works very well.</a:t>
            </a:r>
          </a:p>
          <a:p>
            <a:r>
              <a:rPr kumimoji="1" lang="en-US" altLang="ja-JP" dirty="0" smtClean="0"/>
              <a:t>The FT3L cavity technology is spreading from J-PARC and PSB/PS to the other accelerators: AD and ELENA at CERN, and Medical use-</a:t>
            </a:r>
            <a:r>
              <a:rPr kumimoji="1" lang="en-US" altLang="ja-JP" dirty="0" err="1" smtClean="0"/>
              <a:t>MedAustron</a:t>
            </a:r>
            <a:r>
              <a:rPr kumimoji="1" lang="en-US" altLang="ja-JP" dirty="0" smtClean="0"/>
              <a:t>.</a:t>
            </a:r>
          </a:p>
          <a:p>
            <a:r>
              <a:rPr kumimoji="1" lang="en-US" altLang="ja-JP" dirty="0" smtClean="0"/>
              <a:t>CERN’s Feedback Amplifier techniques will be necessary for MW beam acceleration.</a:t>
            </a:r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055" y="365125"/>
            <a:ext cx="5015271" cy="280461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215427" y="2679619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" y="8920"/>
            <a:ext cx="9144000" cy="6855928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599090" y="1702677"/>
            <a:ext cx="2349062" cy="34684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99090" y="3484044"/>
            <a:ext cx="3823138" cy="33121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2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585" y="1131232"/>
            <a:ext cx="3734149" cy="2849561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41127" y="642325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PSB FINEMET TEST CAVITY RING 6L1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6049" y="3614963"/>
            <a:ext cx="18891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10 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6232239" y="5085370"/>
            <a:ext cx="24908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 </a:t>
            </a:r>
            <a:r>
              <a:rPr lang="en-US" sz="2400" b="1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Finemet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530975" y="3249613"/>
            <a:ext cx="685800" cy="175418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296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197809"/>
            <a:ext cx="5522913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02395" y="3980793"/>
            <a:ext cx="496480" cy="42769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4</a:t>
            </a:fld>
            <a:endParaRPr lang="en-GB"/>
          </a:p>
        </p:txBody>
      </p:sp>
      <p:sp>
        <p:nvSpPr>
          <p:cNvPr id="12" name="TextBox 3"/>
          <p:cNvSpPr txBox="1"/>
          <p:nvPr/>
        </p:nvSpPr>
        <p:spPr>
          <a:xfrm>
            <a:off x="83253" y="1064399"/>
            <a:ext cx="50316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Operational gap voltage per cell 700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. (total available from 10 cell prototype 7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kV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800•10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protons when </a:t>
            </a:r>
            <a:r>
              <a:rPr lang="en-US" sz="1600" b="1" i="1" dirty="0">
                <a:solidFill>
                  <a:srgbClr val="0055A0"/>
                </a:solidFill>
              </a:rPr>
              <a:t>used as </a:t>
            </a:r>
            <a:r>
              <a:rPr lang="en-US" sz="1600" b="1" i="1" dirty="0" smtClean="0">
                <a:solidFill>
                  <a:srgbClr val="0055A0"/>
                </a:solidFill>
              </a:rPr>
              <a:t>h=1 (C04 as second harmonic).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900•10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</a:t>
            </a:r>
            <a:r>
              <a:rPr lang="en-US" sz="1600" b="1" i="1" dirty="0">
                <a:solidFill>
                  <a:srgbClr val="0055A0"/>
                </a:solidFill>
              </a:rPr>
              <a:t>protons </a:t>
            </a:r>
            <a:r>
              <a:rPr lang="en-US" sz="1600" b="1" i="1" dirty="0" smtClean="0">
                <a:solidFill>
                  <a:srgbClr val="0055A0"/>
                </a:solidFill>
              </a:rPr>
              <a:t>when used as h=2 (C02 as fundamental).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Reliable operation for production over few months.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3318287"/>
            <a:ext cx="500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New: + C16 blow-up cavity use as a new application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3155156" y="-1070277"/>
            <a:ext cx="78867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ja-JP" dirty="0" smtClean="0"/>
              <a:t>Present Status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311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Available space in the machine.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498" y="200082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1805" y="3997982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5533" y="2490031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1" y="2008225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04965" y="2609804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1 and 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8945" y="1631488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2 and 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2137" y="4242956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C04 All rings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5138" y="1142068"/>
            <a:ext cx="837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Three sections presently attributed to the C02 and C04 RF systems: 7L1, 10L1 and 13L1 </a:t>
            </a:r>
          </a:p>
        </p:txBody>
      </p:sp>
      <p:sp>
        <p:nvSpPr>
          <p:cNvPr id="14" name="Oval 7"/>
          <p:cNvSpPr/>
          <p:nvPr/>
        </p:nvSpPr>
        <p:spPr>
          <a:xfrm>
            <a:off x="5326732" y="2554273"/>
            <a:ext cx="617621" cy="60157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944353" y="2617414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C16 All rings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Proposed layout in the ring.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200" y="200160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3200" y="3999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28000" y="25560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20800" y="2001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46179" y="196033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5103" y="26673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26561" y="420243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198" y="1103078"/>
            <a:ext cx="7690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All sections covering C02 and C04 ranges</a:t>
            </a:r>
          </a:p>
          <a:p>
            <a:r>
              <a:rPr lang="en-US" b="1" i="1" dirty="0" smtClean="0">
                <a:solidFill>
                  <a:srgbClr val="0055A0"/>
                </a:solidFill>
              </a:rPr>
              <a:t>Multi-harmonic operation including h1, h2 and h10: no need of preliminary function attribution.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72644" y="1580417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C02, C04       C16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7297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Cavities arrangement.</a:t>
            </a:r>
            <a:endParaRPr 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38" y="1718439"/>
            <a:ext cx="3831818" cy="431186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14" y="2235314"/>
            <a:ext cx="4201912" cy="23362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156807" y="4769068"/>
            <a:ext cx="3815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New Systems will be installed in 3 straight sections  in LS2.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607" y="2387755"/>
            <a:ext cx="7104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Ring4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Ring3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Ring2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87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959" y="1077186"/>
            <a:ext cx="4666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Fundamental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Cavity use for ISOGPS &amp; ISOHRS  for reliability run		-- OK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harmonic cavity for LHC25ns &amp; LHC50ns type beam 		-- OK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8" y="3396474"/>
            <a:ext cx="4328231" cy="324534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757" y="3408029"/>
            <a:ext cx="4291943" cy="322223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757" y="185791"/>
            <a:ext cx="4328231" cy="322223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000274" y="6181518"/>
            <a:ext cx="316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A. Findlay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21136174">
            <a:off x="1625248" y="2952822"/>
            <a:ext cx="54520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Hardware: Good Reliability !</a:t>
            </a:r>
            <a:endParaRPr kumimoji="1" lang="ja-JP" altLang="en-US" sz="36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95959" y="400027"/>
            <a:ext cx="4666592" cy="7770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 smtClean="0"/>
              <a:t>Beam Test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9009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60" y="2944579"/>
            <a:ext cx="4476230" cy="33738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29" y="813779"/>
            <a:ext cx="3589155" cy="1958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374" y="3271345"/>
            <a:ext cx="4064971" cy="30470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374" y="105850"/>
            <a:ext cx="4064971" cy="3041200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 rot="2955948">
            <a:off x="4399212" y="2894801"/>
            <a:ext cx="337627" cy="504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0800000">
            <a:off x="4283468" y="5837549"/>
            <a:ext cx="585857" cy="389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0359" y="6339504"/>
            <a:ext cx="327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S. Albright,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887" y="3442702"/>
            <a:ext cx="6998060" cy="52707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87" y="4398136"/>
            <a:ext cx="6940907" cy="5397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887" y="5435363"/>
            <a:ext cx="5835950" cy="3111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84643" y="183494"/>
            <a:ext cx="3898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Beam Instability Study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2356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28599</TotalTime>
  <Words>1041</Words>
  <Application>Microsoft Office PowerPoint</Application>
  <PresentationFormat>画面に合わせる (4:3)</PresentationFormat>
  <Paragraphs>184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Angsana New</vt:lpstr>
      <vt:lpstr>ＭＳ Ｐゴシック</vt:lpstr>
      <vt:lpstr>Arial</vt:lpstr>
      <vt:lpstr>Calibri</vt:lpstr>
      <vt:lpstr>Calibri Light</vt:lpstr>
      <vt:lpstr>Office テーマ</vt:lpstr>
      <vt:lpstr>KEK Participation in the LHC Injector Upgrades</vt:lpstr>
      <vt:lpstr>Contents</vt:lpstr>
      <vt:lpstr>PowerPoint プレゼンテーション</vt:lpstr>
      <vt:lpstr>PSB FINEMET TEST CAVITY RING 6L1</vt:lpstr>
      <vt:lpstr>Available space in the machine.</vt:lpstr>
      <vt:lpstr>Proposed layout in the ring.</vt:lpstr>
      <vt:lpstr>Cavities arrangement.</vt:lpstr>
      <vt:lpstr>PowerPoint プレゼンテーション</vt:lpstr>
      <vt:lpstr>PowerPoint プレゼンテーション</vt:lpstr>
      <vt:lpstr>Contributions for FT3L preparation </vt:lpstr>
      <vt:lpstr>Trouble shooting before production</vt:lpstr>
      <vt:lpstr>FT3L core production</vt:lpstr>
      <vt:lpstr>The first FT3L core</vt:lpstr>
      <vt:lpstr>“Hot“ Radiation test of MOSFET</vt:lpstr>
      <vt:lpstr>Next Radiation Damage Test</vt:lpstr>
      <vt:lpstr>PS FINEMET LONGITUDINAL CAVITY SS02</vt:lpstr>
      <vt:lpstr>PowerPoint プレゼンテーション</vt:lpstr>
      <vt:lpstr>Others: Mid-Term Upgrade of J-PARC RF</vt:lpstr>
      <vt:lpstr>Long-term plan of J-PARC</vt:lpstr>
      <vt:lpstr>J-PARC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大森千広</dc:creator>
  <cp:lastModifiedBy>大森千広</cp:lastModifiedBy>
  <cp:revision>111</cp:revision>
  <cp:lastPrinted>2016-11-29T07:45:29Z</cp:lastPrinted>
  <dcterms:created xsi:type="dcterms:W3CDTF">2016-11-21T06:42:05Z</dcterms:created>
  <dcterms:modified xsi:type="dcterms:W3CDTF">2016-12-13T07:50:07Z</dcterms:modified>
</cp:coreProperties>
</file>