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56" r:id="rId5"/>
    <p:sldId id="323" r:id="rId6"/>
    <p:sldId id="322" r:id="rId7"/>
    <p:sldId id="324" r:id="rId8"/>
    <p:sldId id="325" r:id="rId9"/>
    <p:sldId id="331" r:id="rId10"/>
    <p:sldId id="329" r:id="rId11"/>
    <p:sldId id="330" r:id="rId12"/>
    <p:sldId id="307" r:id="rId13"/>
    <p:sldId id="333" r:id="rId14"/>
    <p:sldId id="334" r:id="rId15"/>
    <p:sldId id="335" r:id="rId16"/>
    <p:sldId id="336" r:id="rId17"/>
    <p:sldId id="337" r:id="rId18"/>
    <p:sldId id="339" r:id="rId19"/>
    <p:sldId id="338" r:id="rId20"/>
    <p:sldId id="327" r:id="rId21"/>
    <p:sldId id="302" r:id="rId22"/>
    <p:sldId id="340" r:id="rId23"/>
    <p:sldId id="303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F00"/>
    <a:srgbClr val="AB7942"/>
    <a:srgbClr val="F7F6B6"/>
    <a:srgbClr val="D0EDA5"/>
    <a:srgbClr val="00FDFF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80"/>
    <p:restoredTop sz="95410"/>
  </p:normalViewPr>
  <p:slideViewPr>
    <p:cSldViewPr snapToGrid="0" snapToObjects="1" showGuides="1">
      <p:cViewPr>
        <p:scale>
          <a:sx n="114" d="100"/>
          <a:sy n="114" d="100"/>
        </p:scale>
        <p:origin x="-176" y="-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261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710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34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5161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27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861000" cy="360000"/>
          </a:xfrm>
        </p:spPr>
        <p:txBody>
          <a:bodyPr lIns="0" tIns="0" rIns="0" bIns="0" anchor="b" anchorCtr="0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402080" y="6445363"/>
            <a:ext cx="6781800" cy="360000"/>
          </a:xfrm>
        </p:spPr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413510" y="6357620"/>
            <a:ext cx="675894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34440" y="6356350"/>
            <a:ext cx="701181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T. Nakamoto, Progress on Beam Separation Superconducting Dipole Magnet (D1) R&amp;D for HL-LHC, CERN-KEK Committee, CERN, Dec. 13, 2016.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gif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tiff"/><Relationship Id="rId3" Type="http://schemas.openxmlformats.org/officeDocument/2006/relationships/image" Target="../media/image3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G"/><Relationship Id="rId5" Type="http://schemas.openxmlformats.org/officeDocument/2006/relationships/image" Target="../media/image43.jpeg"/><Relationship Id="rId6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Relationship Id="rId3" Type="http://schemas.openxmlformats.org/officeDocument/2006/relationships/image" Target="../media/image4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hyperlink" Target="http://www.iconarchive.com/show/flag-icons-by-gosquared/Japan-icon.html" TargetMode="External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jpeg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8" Type="http://schemas.openxmlformats.org/officeDocument/2006/relationships/image" Target="../media/image26.jpeg"/><Relationship Id="rId9" Type="http://schemas.openxmlformats.org/officeDocument/2006/relationships/image" Target="../media/image27.png"/><Relationship Id="rId1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143750" cy="1442283"/>
          </a:xfrm>
        </p:spPr>
        <p:txBody>
          <a:bodyPr/>
          <a:lstStyle/>
          <a:p>
            <a:r>
              <a:rPr lang="en-GB" sz="3200" dirty="0" smtClean="0">
                <a:ea typeface="Calibri" charset="0"/>
                <a:cs typeface="Calibri" charset="0"/>
              </a:rPr>
              <a:t>Progress on Beam Separation Superconducting Dipole Magnet (D1) R&amp;D for HL-LHC  </a:t>
            </a:r>
            <a:endParaRPr lang="en-GB" sz="3200" dirty="0">
              <a:ea typeface="Calibri" charset="0"/>
              <a:cs typeface="Calibri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149340" cy="990600"/>
          </a:xfrm>
        </p:spPr>
        <p:txBody>
          <a:bodyPr/>
          <a:lstStyle/>
          <a:p>
            <a:r>
              <a:rPr lang="en-GB" b="1" dirty="0" smtClean="0">
                <a:latin typeface="+mj-lt"/>
                <a:ea typeface="Calibri" charset="0"/>
                <a:cs typeface="Calibri" charset="0"/>
              </a:rPr>
              <a:t>Tatsushi NAKAMOTO (KEK)</a:t>
            </a:r>
          </a:p>
          <a:p>
            <a:r>
              <a:rPr lang="en-GB" altLang="ja-JP" b="1" dirty="0">
                <a:solidFill>
                  <a:schemeClr val="tx2"/>
                </a:solidFill>
                <a:latin typeface="+mj-lt"/>
                <a:ea typeface="Calibri" charset="0"/>
                <a:cs typeface="Calibri" charset="0"/>
              </a:rPr>
              <a:t>On behalf of CERN-KEK Collaboration for </a:t>
            </a:r>
            <a:r>
              <a:rPr lang="en-GB" altLang="ja-JP" b="1" dirty="0" smtClean="0">
                <a:solidFill>
                  <a:schemeClr val="tx2"/>
                </a:solidFill>
                <a:latin typeface="+mj-lt"/>
                <a:ea typeface="Calibri" charset="0"/>
                <a:cs typeface="Calibri" charset="0"/>
              </a:rPr>
              <a:t>D1 Development for HL-LHC</a:t>
            </a:r>
            <a:endParaRPr lang="en-GB" altLang="ja-JP" b="1" dirty="0">
              <a:solidFill>
                <a:schemeClr val="tx2"/>
              </a:solidFill>
              <a:latin typeface="+mj-lt"/>
              <a:ea typeface="Calibri" charset="0"/>
              <a:cs typeface="Calibri" charset="0"/>
            </a:endParaRPr>
          </a:p>
          <a:p>
            <a:endParaRPr lang="en-GB" dirty="0">
              <a:latin typeface="+mj-lt"/>
              <a:ea typeface="Calibri" charset="0"/>
              <a:cs typeface="Calibri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330117"/>
            <a:ext cx="6480000" cy="349250"/>
          </a:xfrm>
        </p:spPr>
        <p:txBody>
          <a:bodyPr>
            <a:normAutofit/>
          </a:bodyPr>
          <a:lstStyle/>
          <a:p>
            <a:pPr algn="ctr"/>
            <a:r>
              <a:rPr lang="en-US" altLang="ja-JP" dirty="0">
                <a:latin typeface="+mj-lt"/>
                <a:ea typeface="Calibri" charset="0"/>
                <a:cs typeface="Calibri" charset="0"/>
              </a:rPr>
              <a:t>CERN-KEK </a:t>
            </a:r>
            <a:r>
              <a:rPr lang="en-US" altLang="ja-JP" dirty="0" smtClean="0">
                <a:latin typeface="+mj-lt"/>
                <a:ea typeface="Calibri" charset="0"/>
                <a:cs typeface="Calibri" charset="0"/>
              </a:rPr>
              <a:t>Committee, CERN, Dec. 13, 2016</a:t>
            </a:r>
            <a:endParaRPr kumimoji="1" lang="ja-JP" altLang="en-US" dirty="0">
              <a:latin typeface="+mj-lt"/>
              <a:ea typeface="Calibri" charset="0"/>
              <a:cs typeface="Calibri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1620" y="352923"/>
            <a:ext cx="1352446" cy="774384"/>
          </a:xfrm>
          <a:prstGeom prst="rect">
            <a:avLst/>
          </a:prstGeom>
        </p:spPr>
      </p:pic>
      <p:pic>
        <p:nvPicPr>
          <p:cNvPr id="6" name="Picture 3" descr="200px-CERN_logo.sv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136" y="190371"/>
            <a:ext cx="1133494" cy="109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612000" y="-12504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Excitation tests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2743" y="862419"/>
            <a:ext cx="3114057" cy="4152076"/>
          </a:xfrm>
          <a:prstGeom prst="rect">
            <a:avLst/>
          </a:prstGeom>
        </p:spPr>
      </p:pic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273976" y="1330041"/>
            <a:ext cx="5614522" cy="26903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dirty="0" smtClean="0">
                <a:solidFill>
                  <a:schemeClr val="tx1"/>
                </a:solidFill>
              </a:rPr>
              <a:t>Temperature: 4.45 K and 1.9 K</a:t>
            </a:r>
          </a:p>
          <a:p>
            <a:r>
              <a:rPr kumimoji="1" lang="en-US" altLang="ja-JP" sz="1800" dirty="0" smtClean="0">
                <a:solidFill>
                  <a:schemeClr val="tx1"/>
                </a:solidFill>
              </a:rPr>
              <a:t>Energy extraction with a dump resistor of 73 </a:t>
            </a:r>
            <a:r>
              <a:rPr kumimoji="1" lang="en-US" altLang="ja-JP" sz="1800" dirty="0" err="1" smtClean="0">
                <a:solidFill>
                  <a:schemeClr val="tx1"/>
                </a:solidFill>
              </a:rPr>
              <a:t>m</a:t>
            </a:r>
            <a:r>
              <a:rPr kumimoji="1" lang="en-US" altLang="ja-JP" sz="1800" dirty="0" err="1" smtClean="0">
                <a:solidFill>
                  <a:schemeClr val="tx1"/>
                </a:solidFill>
                <a:latin typeface="Symbol" charset="2"/>
                <a:ea typeface="Symbol" charset="2"/>
                <a:cs typeface="Symbol" charset="2"/>
              </a:rPr>
              <a:t>W</a:t>
            </a:r>
            <a:endParaRPr kumimoji="1" lang="en-US" altLang="ja-JP" sz="1800" dirty="0" smtClean="0">
              <a:solidFill>
                <a:schemeClr val="tx1"/>
              </a:solidFill>
              <a:latin typeface="Symbol" charset="2"/>
              <a:ea typeface="Symbol" charset="2"/>
              <a:cs typeface="Symbol" charset="2"/>
            </a:endParaRPr>
          </a:p>
          <a:p>
            <a:r>
              <a:rPr kumimoji="1" lang="en-US" altLang="ja-JP" sz="1800" dirty="0" smtClean="0">
                <a:solidFill>
                  <a:schemeClr val="tx1"/>
                </a:solidFill>
              </a:rPr>
              <a:t>Threshold voltage: 0.1 V</a:t>
            </a:r>
          </a:p>
          <a:p>
            <a:r>
              <a:rPr kumimoji="1" lang="en-US" altLang="ja-JP" sz="1800" dirty="0" smtClean="0">
                <a:solidFill>
                  <a:schemeClr val="tx1"/>
                </a:solidFill>
              </a:rPr>
              <a:t>Detection time: typically 10 </a:t>
            </a:r>
            <a:r>
              <a:rPr kumimoji="1" lang="en-US" altLang="ja-JP" sz="1800" dirty="0" err="1" smtClean="0">
                <a:solidFill>
                  <a:schemeClr val="tx1"/>
                </a:solidFill>
              </a:rPr>
              <a:t>msec</a:t>
            </a:r>
            <a:endParaRPr kumimoji="1" lang="en-US" altLang="ja-JP" sz="1800" dirty="0" smtClean="0">
              <a:solidFill>
                <a:schemeClr val="tx1"/>
              </a:solidFill>
            </a:endParaRPr>
          </a:p>
          <a:p>
            <a:r>
              <a:rPr kumimoji="1" lang="en-US" altLang="ja-JP" sz="1800" dirty="0" smtClean="0">
                <a:solidFill>
                  <a:schemeClr val="tx1"/>
                </a:solidFill>
              </a:rPr>
              <a:t>Ramp rate to quench: 10 A/sec</a:t>
            </a:r>
          </a:p>
          <a:p>
            <a:r>
              <a:rPr kumimoji="1" lang="en-US" altLang="ja-JP" sz="1800" dirty="0" smtClean="0">
                <a:solidFill>
                  <a:schemeClr val="tx1"/>
                </a:solidFill>
              </a:rPr>
              <a:t>MFM</a:t>
            </a:r>
          </a:p>
          <a:p>
            <a:pPr lvl="1"/>
            <a:r>
              <a:rPr lang="en-GB" altLang="ja-JP" sz="1800" dirty="0">
                <a:solidFill>
                  <a:schemeClr val="tx1"/>
                </a:solidFill>
              </a:rPr>
              <a:t>DC loop: I=0–10 kA</a:t>
            </a:r>
          </a:p>
          <a:p>
            <a:pPr lvl="1"/>
            <a:r>
              <a:rPr lang="en-GB" altLang="ja-JP" sz="1800" dirty="0">
                <a:solidFill>
                  <a:schemeClr val="tx1"/>
                </a:solidFill>
              </a:rPr>
              <a:t>z scan: I=688(injection) , 3, 5, 7, 10 </a:t>
            </a:r>
            <a:r>
              <a:rPr lang="en-GB" altLang="ja-JP" sz="1800" dirty="0" smtClean="0">
                <a:solidFill>
                  <a:schemeClr val="tx1"/>
                </a:solidFill>
              </a:rPr>
              <a:t>kA</a:t>
            </a:r>
            <a:endParaRPr lang="en-GB" altLang="ja-JP" sz="180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85113" y="512072"/>
            <a:ext cx="35317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/>
              <a:t>1st cycle: April 2016</a:t>
            </a:r>
          </a:p>
          <a:p>
            <a:r>
              <a:rPr kumimoji="1" lang="en-US" altLang="ja-JP" sz="2000" b="1" dirty="0" smtClean="0"/>
              <a:t>2nd cycle: May – June 2016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008060" y="4994585"/>
            <a:ext cx="2858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2-m D1 model and 9-m vertical cryostat at KEK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1898" y="4029075"/>
            <a:ext cx="1622163" cy="216127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170" y="4867790"/>
            <a:ext cx="2821540" cy="966712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2350757" y="6126450"/>
            <a:ext cx="285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mtClean="0"/>
              <a:t>Rotating coil for MFM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014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3425" y="-10575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Training Quench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0652" y="471376"/>
            <a:ext cx="4805899" cy="4000899"/>
          </a:xfrm>
          <a:prstGeom prst="rect">
            <a:avLst/>
          </a:prstGeom>
        </p:spPr>
      </p:pic>
      <p:sp>
        <p:nvSpPr>
          <p:cNvPr id="8" name="コンテンツ プレースホルダー 6"/>
          <p:cNvSpPr>
            <a:spLocks noGrp="1"/>
          </p:cNvSpPr>
          <p:nvPr>
            <p:ph idx="1"/>
          </p:nvPr>
        </p:nvSpPr>
        <p:spPr>
          <a:xfrm>
            <a:off x="180000" y="4543714"/>
            <a:ext cx="8686800" cy="2244075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1800" b="1" dirty="0">
                <a:solidFill>
                  <a:schemeClr val="tx1"/>
                </a:solidFill>
              </a:rPr>
              <a:t>First quench at 4.45 K at 68% of 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SSL.</a:t>
            </a:r>
            <a:endParaRPr lang="en-US" altLang="ja-JP" sz="1800" b="1" dirty="0">
              <a:solidFill>
                <a:schemeClr val="tx1"/>
              </a:solidFill>
            </a:endParaRPr>
          </a:p>
          <a:p>
            <a:r>
              <a:rPr lang="en-US" altLang="ja-JP" sz="1800" b="1" i="1" dirty="0" smtClean="0">
                <a:solidFill>
                  <a:srgbClr val="FF0000"/>
                </a:solidFill>
              </a:rPr>
              <a:t>Quench current (</a:t>
            </a:r>
            <a:r>
              <a:rPr lang="en-US" altLang="ja-JP" sz="1800" b="1" i="1" dirty="0" err="1" smtClean="0">
                <a:solidFill>
                  <a:srgbClr val="FF0000"/>
                </a:solidFill>
              </a:rPr>
              <a:t>Iq</a:t>
            </a:r>
            <a:r>
              <a:rPr lang="en-US" altLang="ja-JP" sz="1800" b="1" i="1" dirty="0" smtClean="0">
                <a:solidFill>
                  <a:srgbClr val="FF0000"/>
                </a:solidFill>
              </a:rPr>
              <a:t>)</a:t>
            </a:r>
            <a:r>
              <a:rPr lang="en-US" altLang="ja-JP" sz="1800" b="1" i="1" dirty="0">
                <a:solidFill>
                  <a:srgbClr val="FF0000"/>
                </a:solidFill>
              </a:rPr>
              <a:t> </a:t>
            </a:r>
            <a:r>
              <a:rPr lang="en-US" altLang="ja-JP" sz="1800" b="1" i="1" dirty="0" smtClean="0">
                <a:solidFill>
                  <a:srgbClr val="FF0000"/>
                </a:solidFill>
              </a:rPr>
              <a:t>exceeded </a:t>
            </a:r>
            <a:r>
              <a:rPr lang="en-US" altLang="ja-JP" sz="1800" b="1" i="1" dirty="0">
                <a:solidFill>
                  <a:srgbClr val="FF0000"/>
                </a:solidFill>
              </a:rPr>
              <a:t>the nominal current of 12 kA at 1.9 K </a:t>
            </a:r>
            <a:r>
              <a:rPr lang="en-US" altLang="ja-JP" sz="1800" b="1" i="1" dirty="0" smtClean="0">
                <a:solidFill>
                  <a:srgbClr val="FF0000"/>
                </a:solidFill>
              </a:rPr>
              <a:t>at 15th </a:t>
            </a:r>
            <a:r>
              <a:rPr lang="en-US" altLang="ja-JP" sz="1800" b="1" i="1" dirty="0">
                <a:solidFill>
                  <a:srgbClr val="FF0000"/>
                </a:solidFill>
              </a:rPr>
              <a:t>quenches</a:t>
            </a:r>
            <a:r>
              <a:rPr lang="en-US" altLang="ja-JP" sz="1800" b="1" i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altLang="ja-JP" sz="1800" b="1" dirty="0">
                <a:solidFill>
                  <a:srgbClr val="FF0000"/>
                </a:solidFill>
              </a:rPr>
              <a:t>Max. quench current </a:t>
            </a:r>
            <a:r>
              <a:rPr lang="en-GB" altLang="ja-JP" sz="1800" b="1" dirty="0" smtClean="0">
                <a:solidFill>
                  <a:srgbClr val="FF0000"/>
                </a:solidFill>
              </a:rPr>
              <a:t>= 12.6kA, </a:t>
            </a:r>
            <a:r>
              <a:rPr lang="en-GB" altLang="ja-JP" sz="1800" b="1" dirty="0">
                <a:solidFill>
                  <a:srgbClr val="FF0000"/>
                </a:solidFill>
              </a:rPr>
              <a:t>105% of </a:t>
            </a:r>
            <a:r>
              <a:rPr lang="en-GB" altLang="ja-JP" sz="1800" b="1" dirty="0" err="1">
                <a:solidFill>
                  <a:srgbClr val="FF0000"/>
                </a:solidFill>
              </a:rPr>
              <a:t>I</a:t>
            </a:r>
            <a:r>
              <a:rPr lang="en-GB" altLang="ja-JP" sz="1800" b="1" baseline="-25000" dirty="0" err="1">
                <a:solidFill>
                  <a:srgbClr val="FF0000"/>
                </a:solidFill>
              </a:rPr>
              <a:t>nom</a:t>
            </a:r>
            <a:r>
              <a:rPr lang="en-GB" altLang="ja-JP" sz="1800" b="1" dirty="0">
                <a:solidFill>
                  <a:schemeClr val="tx1"/>
                </a:solidFill>
              </a:rPr>
              <a:t>, but lower than the ultimate</a:t>
            </a:r>
            <a:endParaRPr lang="en-US" altLang="ja-JP" sz="1800" b="1" i="1" dirty="0">
              <a:solidFill>
                <a:schemeClr val="tx1"/>
              </a:solidFill>
            </a:endParaRPr>
          </a:p>
          <a:p>
            <a:r>
              <a:rPr lang="en-US" altLang="ja-JP" sz="1800" b="1" dirty="0" smtClean="0">
                <a:solidFill>
                  <a:schemeClr val="tx1"/>
                </a:solidFill>
              </a:rPr>
              <a:t>Erratic behavior soon after. </a:t>
            </a:r>
            <a:r>
              <a:rPr lang="en-US" altLang="ja-JP" sz="1800" b="1" dirty="0">
                <a:solidFill>
                  <a:schemeClr val="tx1"/>
                </a:solidFill>
              </a:rPr>
              <a:t>Quench tests at 4.45 K suggest no cable damage (</a:t>
            </a:r>
            <a:r>
              <a:rPr lang="en-US" altLang="ja-JP" sz="1800" b="1" dirty="0" err="1">
                <a:solidFill>
                  <a:schemeClr val="tx1"/>
                </a:solidFill>
              </a:rPr>
              <a:t>Iq</a:t>
            </a:r>
            <a:r>
              <a:rPr lang="en-US" altLang="ja-JP" sz="1800" b="1" dirty="0">
                <a:solidFill>
                  <a:schemeClr val="tx1"/>
                </a:solidFill>
              </a:rPr>
              <a:t> &gt; 90% of ISSL at 4.45 K).</a:t>
            </a:r>
          </a:p>
          <a:p>
            <a:r>
              <a:rPr lang="en-US" altLang="ja-JP" sz="1800" b="1" dirty="0" err="1">
                <a:solidFill>
                  <a:schemeClr val="tx1"/>
                </a:solidFill>
              </a:rPr>
              <a:t>Iq</a:t>
            </a:r>
            <a:r>
              <a:rPr lang="en-US" altLang="ja-JP" sz="1800" b="1" dirty="0">
                <a:solidFill>
                  <a:schemeClr val="tx1"/>
                </a:solidFill>
              </a:rPr>
              <a:t> recovered to 12 kA at the last two quenches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.</a:t>
            </a:r>
            <a:endParaRPr lang="en-US" altLang="ja-JP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13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3425" y="-10575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Coil Stress Variation at Excitation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7" name="図形グループ 6"/>
          <p:cNvGrpSpPr/>
          <p:nvPr/>
        </p:nvGrpSpPr>
        <p:grpSpPr>
          <a:xfrm>
            <a:off x="715491" y="1505047"/>
            <a:ext cx="1640788" cy="1429780"/>
            <a:chOff x="1589741" y="506812"/>
            <a:chExt cx="1895617" cy="1651836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V="1">
              <a:off x="1813317" y="535238"/>
              <a:ext cx="1474873" cy="1610611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2964630" y="519953"/>
              <a:ext cx="414877" cy="2919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T-a</a:t>
              </a:r>
              <a:endParaRPr kumimoji="1" lang="ja-JP" altLang="en-US" sz="16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686162" y="506812"/>
              <a:ext cx="414877" cy="291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smtClean="0">
                  <a:solidFill>
                    <a:srgbClr val="0432FF"/>
                  </a:solidFill>
                  <a:latin typeface="Arial" charset="0"/>
                  <a:ea typeface="Arial" charset="0"/>
                  <a:cs typeface="Arial" charset="0"/>
                </a:rPr>
                <a:t>T-b</a:t>
              </a:r>
              <a:endParaRPr kumimoji="1" lang="ja-JP" altLang="en-US" sz="1600" dirty="0">
                <a:solidFill>
                  <a:srgbClr val="0432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589741" y="1767514"/>
              <a:ext cx="581888" cy="391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smtClean="0">
                  <a:solidFill>
                    <a:srgbClr val="AB7942"/>
                  </a:solidFill>
                  <a:latin typeface="Arial" charset="0"/>
                  <a:ea typeface="Arial" charset="0"/>
                  <a:cs typeface="Arial" charset="0"/>
                </a:rPr>
                <a:t>B</a:t>
              </a:r>
              <a:r>
                <a:rPr kumimoji="1" lang="en-US" altLang="ja-JP" sz="1600" smtClean="0">
                  <a:solidFill>
                    <a:srgbClr val="AB7942"/>
                  </a:solidFill>
                  <a:latin typeface="Arial" charset="0"/>
                  <a:ea typeface="Arial" charset="0"/>
                  <a:cs typeface="Arial" charset="0"/>
                </a:rPr>
                <a:t>-a</a:t>
              </a:r>
              <a:endParaRPr kumimoji="1" lang="ja-JP" altLang="en-US" sz="1600" dirty="0">
                <a:solidFill>
                  <a:srgbClr val="AB7942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981694" y="1814521"/>
              <a:ext cx="5036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008F00"/>
                  </a:solidFill>
                  <a:latin typeface="Arial" charset="0"/>
                  <a:ea typeface="Arial" charset="0"/>
                  <a:cs typeface="Arial" charset="0"/>
                </a:rPr>
                <a:t>B</a:t>
              </a:r>
              <a:r>
                <a:rPr kumimoji="1" lang="en-US" altLang="ja-JP" sz="1600" dirty="0" smtClean="0">
                  <a:solidFill>
                    <a:srgbClr val="008F00"/>
                  </a:solidFill>
                  <a:latin typeface="Arial" charset="0"/>
                  <a:ea typeface="Arial" charset="0"/>
                  <a:cs typeface="Arial" charset="0"/>
                </a:rPr>
                <a:t>-b</a:t>
              </a:r>
              <a:endParaRPr kumimoji="1" lang="ja-JP" altLang="en-US" sz="1600" dirty="0">
                <a:solidFill>
                  <a:srgbClr val="008F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>
              <a:off x="2139683" y="730413"/>
              <a:ext cx="342240" cy="104761"/>
            </a:xfrm>
            <a:prstGeom prst="straightConnector1">
              <a:avLst/>
            </a:prstGeom>
            <a:ln w="28575">
              <a:solidFill>
                <a:srgbClr val="0432FF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矢印コネクタ 14"/>
            <p:cNvCxnSpPr/>
            <p:nvPr/>
          </p:nvCxnSpPr>
          <p:spPr>
            <a:xfrm flipH="1">
              <a:off x="2647408" y="714002"/>
              <a:ext cx="407641" cy="12117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 flipH="1" flipV="1">
              <a:off x="2634569" y="1849720"/>
              <a:ext cx="407641" cy="121171"/>
            </a:xfrm>
            <a:prstGeom prst="straightConnector1">
              <a:avLst/>
            </a:prstGeom>
            <a:ln w="28575">
              <a:solidFill>
                <a:srgbClr val="008F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矢印コネクタ 16"/>
            <p:cNvCxnSpPr/>
            <p:nvPr/>
          </p:nvCxnSpPr>
          <p:spPr>
            <a:xfrm flipV="1">
              <a:off x="2068563" y="1851119"/>
              <a:ext cx="407641" cy="121171"/>
            </a:xfrm>
            <a:prstGeom prst="straightConnector1">
              <a:avLst/>
            </a:prstGeom>
            <a:ln w="28575">
              <a:solidFill>
                <a:srgbClr val="AB7942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テキスト ボックス 17"/>
          <p:cNvSpPr txBox="1"/>
          <p:nvPr/>
        </p:nvSpPr>
        <p:spPr>
          <a:xfrm>
            <a:off x="380952" y="614250"/>
            <a:ext cx="22036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Arial" charset="0"/>
                <a:ea typeface="Arial" charset="0"/>
                <a:cs typeface="Arial" charset="0"/>
              </a:rPr>
              <a:t>Location of Collar Stress Gauges.</a:t>
            </a:r>
          </a:p>
          <a:p>
            <a:pPr algn="ctr"/>
            <a:r>
              <a:rPr kumimoji="1" lang="en-US" altLang="ja-JP" sz="1600" dirty="0" smtClean="0">
                <a:latin typeface="Arial" charset="0"/>
                <a:ea typeface="Arial" charset="0"/>
                <a:cs typeface="Arial" charset="0"/>
              </a:rPr>
              <a:t> View from LE</a:t>
            </a:r>
            <a:endParaRPr kumimoji="1" lang="ja-JP" altLang="en-US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7777" y="410385"/>
            <a:ext cx="4296321" cy="4006748"/>
          </a:xfrm>
          <a:prstGeom prst="rect">
            <a:avLst/>
          </a:prstGeom>
        </p:spPr>
      </p:pic>
      <p:sp>
        <p:nvSpPr>
          <p:cNvPr id="20" name="コンテンツ プレースホルダー 2"/>
          <p:cNvSpPr txBox="1">
            <a:spLocks/>
          </p:cNvSpPr>
          <p:nvPr/>
        </p:nvSpPr>
        <p:spPr>
          <a:xfrm>
            <a:off x="380952" y="4441870"/>
            <a:ext cx="8305848" cy="223692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b="1" dirty="0">
                <a:solidFill>
                  <a:schemeClr val="tx1"/>
                </a:solidFill>
              </a:rPr>
              <a:t>Quench performance: not good enough</a:t>
            </a:r>
          </a:p>
          <a:p>
            <a:pPr lvl="1"/>
            <a:r>
              <a:rPr kumimoji="1" lang="en-US" altLang="ja-JP" sz="1800" b="1" dirty="0">
                <a:solidFill>
                  <a:schemeClr val="tx1"/>
                </a:solidFill>
              </a:rPr>
              <a:t>Complete stress release even around 8kA.</a:t>
            </a:r>
          </a:p>
          <a:p>
            <a:pPr lvl="1"/>
            <a:r>
              <a:rPr kumimoji="1" lang="en-US" altLang="ja-JP" sz="1800" b="1" dirty="0">
                <a:solidFill>
                  <a:schemeClr val="tx1"/>
                </a:solidFill>
              </a:rPr>
              <a:t>Insufficient preload during assembly.</a:t>
            </a:r>
          </a:p>
          <a:p>
            <a:pPr lvl="2"/>
            <a:r>
              <a:rPr lang="en-GB" altLang="ja-JP" sz="1800" b="1" dirty="0">
                <a:solidFill>
                  <a:srgbClr val="FF0000"/>
                </a:solidFill>
              </a:rPr>
              <a:t>Coil stress at cold should be increased by 35 MPa.</a:t>
            </a:r>
            <a:endParaRPr kumimoji="1" lang="en-US" altLang="ja-JP" sz="1800" b="1" dirty="0">
              <a:solidFill>
                <a:schemeClr val="tx1"/>
              </a:solidFill>
            </a:endParaRPr>
          </a:p>
          <a:p>
            <a:pPr lvl="1"/>
            <a:r>
              <a:rPr kumimoji="1" lang="en-US" altLang="ja-JP" sz="1800" b="1" dirty="0">
                <a:solidFill>
                  <a:schemeClr val="tx1"/>
                </a:solidFill>
              </a:rPr>
              <a:t>Lower coil modulus in mechanical design was wrong</a:t>
            </a:r>
            <a:r>
              <a:rPr kumimoji="1" lang="is-IS" altLang="ja-JP" sz="1800" b="1" dirty="0">
                <a:solidFill>
                  <a:schemeClr val="tx1"/>
                </a:solidFill>
              </a:rPr>
              <a:t>…</a:t>
            </a:r>
          </a:p>
          <a:p>
            <a:r>
              <a:rPr kumimoji="1" lang="en-US" altLang="ja-JP" sz="1800" b="1" i="1" dirty="0" smtClean="0">
                <a:solidFill>
                  <a:srgbClr val="0432FF"/>
                </a:solidFill>
              </a:rPr>
              <a:t>Modification with enhanced preload is applied to MBXFS01b. To be tested in Jan. 2017.</a:t>
            </a:r>
          </a:p>
        </p:txBody>
      </p:sp>
    </p:spTree>
    <p:extLst>
      <p:ext uri="{BB962C8B-B14F-4D97-AF65-F5344CB8AC3E}">
        <p14:creationId xmlns:p14="http://schemas.microsoft.com/office/powerpoint/2010/main" val="205756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62950"/>
          </a:xfrm>
        </p:spPr>
        <p:txBody>
          <a:bodyPr/>
          <a:lstStyle/>
          <a:p>
            <a:r>
              <a:rPr kumimoji="1" lang="en-US" altLang="ja-JP" dirty="0" smtClean="0"/>
              <a:t>MFM results: </a:t>
            </a:r>
            <a:r>
              <a:rPr kumimoji="1" lang="en-US" altLang="ja-JP" dirty="0"/>
              <a:t>Field integral at 10 kA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144" y="2397197"/>
            <a:ext cx="2054542" cy="155861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845933" y="4287681"/>
            <a:ext cx="1122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Measurement</a:t>
            </a:r>
          </a:p>
          <a:p>
            <a:r>
              <a:rPr kumimoji="1" lang="en-US" altLang="ja-JP" sz="1200" dirty="0" smtClean="0"/>
              <a:t>(ROXIE cal.)</a:t>
            </a:r>
            <a:endParaRPr kumimoji="1" lang="ja-JP" altLang="en-US" sz="12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609" y="1568855"/>
            <a:ext cx="3257613" cy="998868"/>
          </a:xfrm>
          <a:prstGeom prst="rect">
            <a:avLst/>
          </a:prstGeom>
        </p:spPr>
      </p:pic>
      <p:sp>
        <p:nvSpPr>
          <p:cNvPr id="10" name="コンテンツ プレースホルダー 6"/>
          <p:cNvSpPr txBox="1">
            <a:spLocks/>
          </p:cNvSpPr>
          <p:nvPr/>
        </p:nvSpPr>
        <p:spPr>
          <a:xfrm>
            <a:off x="1007724" y="4986016"/>
            <a:ext cx="7176156" cy="11274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b="1" i="1" dirty="0" smtClean="0">
                <a:solidFill>
                  <a:srgbClr val="FF0000"/>
                </a:solidFill>
                <a:latin typeface="+mj-lt"/>
              </a:rPr>
              <a:t>ROXIE3D </a:t>
            </a:r>
            <a:r>
              <a:rPr lang="en-US" altLang="ja-JP" sz="1800" b="1" i="1" dirty="0">
                <a:solidFill>
                  <a:srgbClr val="FF0000"/>
                </a:solidFill>
                <a:latin typeface="+mj-lt"/>
              </a:rPr>
              <a:t>calculations generally agree with the measurement</a:t>
            </a:r>
            <a:r>
              <a:rPr lang="en-US" altLang="ja-JP" sz="1800" b="1" i="1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 lvl="1"/>
            <a:r>
              <a:rPr lang="en-US" altLang="ja-JP" sz="1800" b="1" dirty="0" smtClean="0">
                <a:solidFill>
                  <a:schemeClr val="tx1"/>
                </a:solidFill>
                <a:latin typeface="+mj-lt"/>
              </a:rPr>
              <a:t>Need improvement of ROXIE models for </a:t>
            </a:r>
            <a:r>
              <a:rPr lang="en-US" altLang="ja-JP" sz="1800" b="1" dirty="0" smtClean="0">
                <a:solidFill>
                  <a:srgbClr val="FF0000"/>
                </a:solidFill>
                <a:latin typeface="+mj-lt"/>
              </a:rPr>
              <a:t>b</a:t>
            </a:r>
            <a:r>
              <a:rPr lang="en-US" altLang="ja-JP" sz="1800" b="1" baseline="-250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en-US" altLang="ja-JP" sz="1800" b="1" dirty="0" smtClean="0">
                <a:solidFill>
                  <a:schemeClr val="tx1"/>
                </a:solidFill>
                <a:latin typeface="+mj-lt"/>
              </a:rPr>
              <a:t> and </a:t>
            </a:r>
            <a:r>
              <a:rPr lang="en-US" altLang="ja-JP" sz="1800" b="1" dirty="0" smtClean="0">
                <a:solidFill>
                  <a:srgbClr val="0432FF"/>
                </a:solidFill>
                <a:latin typeface="+mj-lt"/>
              </a:rPr>
              <a:t>b</a:t>
            </a:r>
            <a:r>
              <a:rPr lang="en-US" altLang="ja-JP" sz="1800" b="1" baseline="-25000" dirty="0" smtClean="0">
                <a:solidFill>
                  <a:srgbClr val="0432FF"/>
                </a:solidFill>
                <a:latin typeface="+mj-lt"/>
              </a:rPr>
              <a:t>5.</a:t>
            </a:r>
          </a:p>
          <a:p>
            <a:r>
              <a:rPr kumimoji="1" lang="en-US" altLang="ja-JP" sz="1800" b="1" dirty="0" smtClean="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Skew and un-allowed </a:t>
            </a:r>
            <a:r>
              <a:rPr kumimoji="1" lang="en-US" altLang="ja-JP" sz="1800" b="1" dirty="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multipoles </a:t>
            </a:r>
            <a:r>
              <a:rPr kumimoji="1" lang="en-US" altLang="ja-JP" sz="1800" b="1" dirty="0" smtClean="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are </a:t>
            </a:r>
            <a:r>
              <a:rPr kumimoji="1" lang="en-US" altLang="ja-JP" sz="1800" b="1" dirty="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sufficiently </a:t>
            </a:r>
            <a:r>
              <a:rPr kumimoji="1" lang="en-US" altLang="ja-JP" sz="1800" b="1" dirty="0" smtClean="0">
                <a:solidFill>
                  <a:schemeClr val="tx1"/>
                </a:solidFill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small.</a:t>
            </a:r>
            <a:endParaRPr kumimoji="1" lang="ja-JP" altLang="en-US" sz="18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685" y="745658"/>
            <a:ext cx="5548923" cy="405765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486275" y="1085850"/>
            <a:ext cx="714375" cy="6000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42192" y="562950"/>
            <a:ext cx="1674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smtClean="0">
                <a:solidFill>
                  <a:srgbClr val="FFC000"/>
                </a:solidFill>
              </a:rPr>
              <a:t>Normal dipole field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5237234" y="933832"/>
            <a:ext cx="608699" cy="256551"/>
          </a:xfrm>
          <a:prstGeom prst="line">
            <a:avLst/>
          </a:prstGeom>
          <a:ln w="28575">
            <a:solidFill>
              <a:srgbClr val="FFC00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角丸四角形 10"/>
          <p:cNvSpPr/>
          <p:nvPr/>
        </p:nvSpPr>
        <p:spPr>
          <a:xfrm>
            <a:off x="6088565" y="1583472"/>
            <a:ext cx="680224" cy="30108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8179073" y="1581999"/>
            <a:ext cx="680224" cy="30108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6968356" y="1560230"/>
            <a:ext cx="1006792" cy="30108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69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183" y="343519"/>
            <a:ext cx="5297593" cy="4555348"/>
          </a:xfrm>
          <a:prstGeom prst="rect">
            <a:avLst/>
          </a:prstGeom>
        </p:spPr>
      </p:pic>
      <p:sp>
        <p:nvSpPr>
          <p:cNvPr id="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12958" y="4750221"/>
            <a:ext cx="7518083" cy="1098633"/>
          </a:xfrm>
        </p:spPr>
        <p:txBody>
          <a:bodyPr>
            <a:normAutofit/>
          </a:bodyPr>
          <a:lstStyle/>
          <a:p>
            <a:r>
              <a:rPr kumimoji="1" lang="en-US" altLang="ja-JP" sz="1800" b="1" dirty="0" smtClean="0">
                <a:solidFill>
                  <a:schemeClr val="tx1"/>
                </a:solidFill>
              </a:rPr>
              <a:t>Mismatch at low current: error of coil geometry</a:t>
            </a:r>
          </a:p>
          <a:p>
            <a:r>
              <a:rPr kumimoji="1" lang="en-US" altLang="ja-JP" sz="1800" b="1" dirty="0" smtClean="0">
                <a:solidFill>
                  <a:schemeClr val="tx1"/>
                </a:solidFill>
              </a:rPr>
              <a:t>Saturation effects on b</a:t>
            </a:r>
            <a:r>
              <a:rPr kumimoji="1" lang="en-US" altLang="ja-JP" sz="1800" b="1" baseline="-25000" dirty="0" smtClean="0">
                <a:solidFill>
                  <a:schemeClr val="tx1"/>
                </a:solidFill>
              </a:rPr>
              <a:t>3</a:t>
            </a:r>
            <a:r>
              <a:rPr kumimoji="1" lang="en-US" altLang="ja-JP" sz="1800" b="1" dirty="0" smtClean="0">
                <a:solidFill>
                  <a:schemeClr val="tx1"/>
                </a:solidFill>
              </a:rPr>
              <a:t> beyond 6 kA:</a:t>
            </a:r>
          </a:p>
          <a:p>
            <a:pPr marL="0" indent="0">
              <a:buNone/>
            </a:pPr>
            <a:r>
              <a:rPr kumimoji="1" lang="en-US" altLang="ja-JP" sz="1800" b="1" dirty="0" smtClean="0">
                <a:solidFill>
                  <a:schemeClr val="tx1"/>
                </a:solidFill>
              </a:rPr>
              <a:t>		Large aperture (end effects), iron saturation and stray field. </a:t>
            </a:r>
            <a:endParaRPr kumimoji="1" lang="en-US" altLang="ja-JP" sz="1800" b="1" dirty="0">
              <a:solidFill>
                <a:schemeClr val="tx1"/>
              </a:solidFill>
            </a:endParaRPr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62950"/>
          </a:xfrm>
        </p:spPr>
        <p:txBody>
          <a:bodyPr/>
          <a:lstStyle/>
          <a:p>
            <a:r>
              <a:rPr kumimoji="1" lang="en-US" altLang="ja-JP" dirty="0" smtClean="0"/>
              <a:t>MFM results: Variation of </a:t>
            </a:r>
            <a:r>
              <a:rPr kumimoji="1" lang="en-US" altLang="ja-JP" i="1" dirty="0" smtClean="0"/>
              <a:t>b</a:t>
            </a:r>
            <a:r>
              <a:rPr kumimoji="1" lang="en-US" altLang="ja-JP" i="1" baseline="-25000" dirty="0" smtClean="0"/>
              <a:t>3</a:t>
            </a:r>
            <a:r>
              <a:rPr kumimoji="1" lang="en-US" altLang="ja-JP" dirty="0" smtClean="0"/>
              <a:t> along excitation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78623" y="3754023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MFM at </a:t>
            </a:r>
            <a:r>
              <a:rPr kumimoji="1" lang="en-US" altLang="ja-JP" dirty="0" smtClean="0"/>
              <a:t>magnet center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99160" y="5793020"/>
            <a:ext cx="6885218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lvl="1" indent="-285750">
              <a:buFont typeface="Arial" charset="0"/>
              <a:buChar char="•"/>
            </a:pPr>
            <a:r>
              <a:rPr kumimoji="1" lang="en-US" altLang="ja-JP" b="1" dirty="0" smtClean="0">
                <a:solidFill>
                  <a:srgbClr val="0432FF"/>
                </a:solidFill>
              </a:rPr>
              <a:t>Careful check of coil geometry in the 2</a:t>
            </a:r>
            <a:r>
              <a:rPr kumimoji="1" lang="en-US" altLang="ja-JP" b="1" baseline="30000" dirty="0" smtClean="0">
                <a:solidFill>
                  <a:srgbClr val="0432FF"/>
                </a:solidFill>
              </a:rPr>
              <a:t>nd</a:t>
            </a:r>
            <a:r>
              <a:rPr kumimoji="1" lang="en-US" altLang="ja-JP" b="1" dirty="0" smtClean="0">
                <a:solidFill>
                  <a:srgbClr val="0432FF"/>
                </a:solidFill>
              </a:rPr>
              <a:t> model.</a:t>
            </a:r>
          </a:p>
          <a:p>
            <a:pPr marL="285750" lvl="1" indent="-285750">
              <a:buFont typeface="Arial" charset="0"/>
              <a:buChar char="•"/>
            </a:pPr>
            <a:r>
              <a:rPr kumimoji="1" lang="en-US" altLang="ja-JP" b="1" dirty="0" smtClean="0">
                <a:solidFill>
                  <a:srgbClr val="0432FF"/>
                </a:solidFill>
              </a:rPr>
              <a:t>Improvement </a:t>
            </a:r>
            <a:r>
              <a:rPr kumimoji="1" lang="en-US" altLang="ja-JP" b="1" dirty="0">
                <a:solidFill>
                  <a:srgbClr val="0432FF"/>
                </a:solidFill>
              </a:rPr>
              <a:t>of ROXIE model in collaboration with CERN. </a:t>
            </a:r>
            <a:endParaRPr kumimoji="1" lang="en-US" altLang="ja-JP" b="1" dirty="0" smtClean="0">
              <a:solidFill>
                <a:srgbClr val="0432FF"/>
              </a:solidFill>
            </a:endParaRPr>
          </a:p>
          <a:p>
            <a:pPr marL="285750" lvl="1" indent="-285750">
              <a:buFont typeface="Arial" charset="0"/>
              <a:buChar char="•"/>
            </a:pPr>
            <a:r>
              <a:rPr kumimoji="1" lang="en-US" altLang="ja-JP" b="1" dirty="0" smtClean="0">
                <a:solidFill>
                  <a:srgbClr val="0432FF"/>
                </a:solidFill>
              </a:rPr>
              <a:t>Benchmarking </a:t>
            </a:r>
            <a:r>
              <a:rPr kumimoji="1" lang="en-US" altLang="ja-JP" b="1" dirty="0">
                <a:solidFill>
                  <a:srgbClr val="0432FF"/>
                </a:solidFill>
              </a:rPr>
              <a:t>with OPERA3D</a:t>
            </a:r>
            <a:r>
              <a:rPr kumimoji="1" lang="en-US" altLang="ja-JP" b="1" dirty="0" smtClean="0">
                <a:solidFill>
                  <a:srgbClr val="0432FF"/>
                </a:solidFill>
              </a:rPr>
              <a:t>.</a:t>
            </a:r>
            <a:endParaRPr kumimoji="1" lang="en-US" altLang="ja-JP" b="1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-148612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D1 Review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435922"/>
            <a:ext cx="7784868" cy="2429941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>
                <a:solidFill>
                  <a:schemeClr val="tx1"/>
                </a:solidFill>
              </a:rPr>
              <a:t>June 30 &amp; July 1, 2016 at KEK</a:t>
            </a:r>
          </a:p>
          <a:p>
            <a:r>
              <a:rPr kumimoji="1" lang="en-US" altLang="ja-JP" sz="2000" dirty="0" smtClean="0">
                <a:solidFill>
                  <a:schemeClr val="tx1"/>
                </a:solidFill>
              </a:rPr>
              <a:t>Reviewers: </a:t>
            </a:r>
            <a:r>
              <a:rPr kumimoji="1" lang="en-US" altLang="ja-JP" sz="2000" dirty="0" err="1">
                <a:solidFill>
                  <a:schemeClr val="tx1"/>
                </a:solidFill>
              </a:rPr>
              <a:t>Shlomo</a:t>
            </a:r>
            <a:r>
              <a:rPr kumimoji="1" lang="en-US" altLang="ja-JP" sz="2000" dirty="0">
                <a:solidFill>
                  <a:schemeClr val="tx1"/>
                </a:solidFill>
              </a:rPr>
              <a:t> </a:t>
            </a:r>
            <a:r>
              <a:rPr kumimoji="1" lang="en-US" altLang="ja-JP" sz="2000" dirty="0" err="1">
                <a:solidFill>
                  <a:schemeClr val="tx1"/>
                </a:solidFill>
              </a:rPr>
              <a:t>Caspi</a:t>
            </a:r>
            <a:r>
              <a:rPr kumimoji="1" lang="en-US" altLang="ja-JP" sz="2000" dirty="0">
                <a:solidFill>
                  <a:schemeClr val="tx1"/>
                </a:solidFill>
              </a:rPr>
              <a:t> (LBNL), 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Toru </a:t>
            </a:r>
            <a:r>
              <a:rPr kumimoji="1" lang="en-US" altLang="ja-JP" sz="2000" dirty="0" err="1" smtClean="0">
                <a:solidFill>
                  <a:schemeClr val="tx1"/>
                </a:solidFill>
              </a:rPr>
              <a:t>Ogitsu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 (Chair, KEK), </a:t>
            </a:r>
            <a:r>
              <a:rPr kumimoji="1" lang="en-US" altLang="ja-JP" sz="2000" dirty="0" err="1" smtClean="0">
                <a:solidFill>
                  <a:schemeClr val="tx1"/>
                </a:solidFill>
              </a:rPr>
              <a:t>Davide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 </a:t>
            </a:r>
            <a:r>
              <a:rPr kumimoji="1" lang="en-US" altLang="ja-JP" sz="2000" dirty="0" err="1" smtClean="0">
                <a:solidFill>
                  <a:schemeClr val="tx1"/>
                </a:solidFill>
              </a:rPr>
              <a:t>Tommasini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 (CERN), K. Tsuchiya (KEK) </a:t>
            </a:r>
          </a:p>
          <a:p>
            <a:r>
              <a:rPr kumimoji="1" lang="en-US" altLang="ja-JP" sz="2000" dirty="0" smtClean="0">
                <a:solidFill>
                  <a:schemeClr val="tx1"/>
                </a:solidFill>
              </a:rPr>
              <a:t>Recommendations: </a:t>
            </a:r>
          </a:p>
          <a:p>
            <a:pPr marL="457200" lvl="1" indent="0">
              <a:buNone/>
            </a:pPr>
            <a:r>
              <a:rPr lang="is-IS" altLang="ja-JP" sz="2000" i="1" u="sng" dirty="0" smtClean="0">
                <a:solidFill>
                  <a:schemeClr val="tx1"/>
                </a:solidFill>
              </a:rPr>
              <a:t>…</a:t>
            </a:r>
            <a:r>
              <a:rPr lang="en-US" altLang="ja-JP" sz="2000" i="1" u="sng" dirty="0" smtClean="0">
                <a:solidFill>
                  <a:schemeClr val="tx1"/>
                </a:solidFill>
              </a:rPr>
              <a:t> Priority </a:t>
            </a:r>
            <a:r>
              <a:rPr lang="en-US" altLang="ja-JP" sz="2000" i="1" u="sng" dirty="0">
                <a:solidFill>
                  <a:schemeClr val="tx1"/>
                </a:solidFill>
              </a:rPr>
              <a:t>should be given to the </a:t>
            </a:r>
            <a:r>
              <a:rPr lang="en-US" altLang="ja-JP" sz="2000" i="1" u="sng" dirty="0">
                <a:solidFill>
                  <a:srgbClr val="FF0000"/>
                </a:solidFill>
              </a:rPr>
              <a:t>re-assembly of the 1st model magnet</a:t>
            </a:r>
            <a:r>
              <a:rPr lang="en-US" altLang="ja-JP" sz="2000" i="1" u="sng" dirty="0">
                <a:solidFill>
                  <a:schemeClr val="tx1"/>
                </a:solidFill>
              </a:rPr>
              <a:t>. At this time we do not see a reason to change the basic design concept of the first </a:t>
            </a:r>
            <a:r>
              <a:rPr lang="en-US" altLang="ja-JP" sz="2000" i="1" u="sng" dirty="0" smtClean="0">
                <a:solidFill>
                  <a:schemeClr val="tx1"/>
                </a:solidFill>
              </a:rPr>
              <a:t>model</a:t>
            </a:r>
            <a:r>
              <a:rPr lang="is-IS" altLang="ja-JP" sz="2000" i="1" u="sng" dirty="0" smtClean="0">
                <a:solidFill>
                  <a:schemeClr val="tx1"/>
                </a:solidFill>
              </a:rPr>
              <a:t>…</a:t>
            </a:r>
            <a:endParaRPr kumimoji="1" lang="en-US" altLang="ja-JP" sz="2000" i="1" u="sng" dirty="0" smtClean="0">
              <a:solidFill>
                <a:schemeClr val="tx1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625" y="2834270"/>
            <a:ext cx="4696107" cy="352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06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612000" y="-28919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Current status of MBXFS01b</a:t>
            </a:r>
            <a:endParaRPr kumimoji="1" lang="ja-JP" altLang="en-US" dirty="0"/>
          </a:p>
        </p:txBody>
      </p:sp>
      <p:sp>
        <p:nvSpPr>
          <p:cNvPr id="7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669816"/>
            <a:ext cx="8409284" cy="1424644"/>
          </a:xfrm>
        </p:spPr>
        <p:txBody>
          <a:bodyPr>
            <a:normAutofit/>
          </a:bodyPr>
          <a:lstStyle/>
          <a:p>
            <a:r>
              <a:rPr kumimoji="1" lang="en-US" altLang="ja-JP" sz="2000" dirty="0" smtClean="0">
                <a:solidFill>
                  <a:schemeClr val="tx1"/>
                </a:solidFill>
              </a:rPr>
              <a:t>MBXFS01 was disassembled and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0.8 mm-thick G10 shims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 were bonded to the MP of  each coil to increase pre-stress.</a:t>
            </a:r>
          </a:p>
          <a:p>
            <a:r>
              <a:rPr kumimoji="1" lang="en-US" altLang="ja-JP" sz="2000" dirty="0">
                <a:solidFill>
                  <a:schemeClr val="tx1"/>
                </a:solidFill>
              </a:rPr>
              <a:t>Implementation of strain gauges to monitor axial 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pre-stress</a:t>
            </a:r>
          </a:p>
          <a:p>
            <a:r>
              <a:rPr kumimoji="1" lang="en-US" altLang="ja-JP" sz="2000" dirty="0" smtClean="0">
                <a:solidFill>
                  <a:schemeClr val="tx1"/>
                </a:solidFill>
              </a:rPr>
              <a:t>Increase of the number of voltage taps on the coils (29 </a:t>
            </a:r>
            <a:r>
              <a:rPr kumimoji="1" lang="en-US" altLang="ja-JP" sz="2000" dirty="0" smtClean="0">
                <a:solidFill>
                  <a:schemeClr val="tx1"/>
                </a:solidFill>
                <a:sym typeface="Wingdings"/>
              </a:rPr>
              <a:t> 42 per coil</a:t>
            </a:r>
            <a:r>
              <a:rPr kumimoji="1" lang="en-US" altLang="ja-JP" sz="2000" dirty="0" smtClean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7187" y="2743668"/>
            <a:ext cx="2301815" cy="181673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263" y="4256491"/>
            <a:ext cx="2324100" cy="177783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829205" y="4606801"/>
            <a:ext cx="2419797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</a:rPr>
              <a:t>A coil for </a:t>
            </a:r>
            <a:r>
              <a:rPr kumimoji="1" lang="en-US" altLang="ja-JP" sz="1600" b="1" dirty="0" smtClean="0">
                <a:solidFill>
                  <a:srgbClr val="FF0000"/>
                </a:solidFill>
              </a:rPr>
              <a:t>MBXFS01b</a:t>
            </a:r>
            <a:r>
              <a:rPr kumimoji="1" lang="en-US" altLang="ja-JP" sz="1600" dirty="0" smtClean="0">
                <a:solidFill>
                  <a:schemeClr val="accent5"/>
                </a:solidFill>
              </a:rPr>
              <a:t> with </a:t>
            </a:r>
            <a:r>
              <a:rPr kumimoji="1" lang="en-US" altLang="ja-JP" sz="1600" dirty="0">
                <a:solidFill>
                  <a:schemeClr val="accent5"/>
                </a:solidFill>
              </a:rPr>
              <a:t>additional MP </a:t>
            </a:r>
            <a:r>
              <a:rPr kumimoji="1" lang="en-US" altLang="ja-JP" sz="1600" dirty="0" smtClean="0">
                <a:solidFill>
                  <a:schemeClr val="accent5"/>
                </a:solidFill>
              </a:rPr>
              <a:t>shims and axial strain gauges at coil end.</a:t>
            </a:r>
            <a:endParaRPr kumimoji="1" lang="ja-JP" altLang="en-US" sz="1600" dirty="0">
              <a:solidFill>
                <a:schemeClr val="accent5"/>
              </a:solidFill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63" y="2469653"/>
            <a:ext cx="2324100" cy="1743075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05869" y="5991300"/>
            <a:ext cx="257634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5"/>
                </a:solidFill>
              </a:rPr>
              <a:t>Disassembly of </a:t>
            </a:r>
            <a:r>
              <a:rPr kumimoji="1" lang="en-US" altLang="ja-JP" sz="1600" b="1" dirty="0" smtClean="0">
                <a:solidFill>
                  <a:srgbClr val="0432FF"/>
                </a:solidFill>
              </a:rPr>
              <a:t>MBXFS01</a:t>
            </a:r>
            <a:endParaRPr kumimoji="1" lang="ja-JP" altLang="en-US" sz="1600" b="1" dirty="0">
              <a:solidFill>
                <a:srgbClr val="0432FF"/>
              </a:solidFill>
            </a:endParaRPr>
          </a:p>
        </p:txBody>
      </p:sp>
      <p:sp>
        <p:nvSpPr>
          <p:cNvPr id="14" name="右矢印 13"/>
          <p:cNvSpPr/>
          <p:nvPr/>
        </p:nvSpPr>
        <p:spPr>
          <a:xfrm>
            <a:off x="2784130" y="3773534"/>
            <a:ext cx="1001169" cy="814387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176" y="2094460"/>
            <a:ext cx="2561108" cy="192083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176" y="4082624"/>
            <a:ext cx="2552700" cy="1914525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6345875" y="5991300"/>
            <a:ext cx="279812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5"/>
                </a:solidFill>
              </a:rPr>
              <a:t>Collared coil (top) and </a:t>
            </a:r>
            <a:r>
              <a:rPr kumimoji="1" lang="en-US" altLang="ja-JP" sz="1600" smtClean="0">
                <a:solidFill>
                  <a:schemeClr val="accent5"/>
                </a:solidFill>
              </a:rPr>
              <a:t>yoking preparation (Bottom) </a:t>
            </a:r>
            <a:endParaRPr kumimoji="1" lang="ja-JP" altLang="en-US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155116"/>
            <a:ext cx="7920000" cy="720000"/>
          </a:xfrm>
        </p:spPr>
        <p:txBody>
          <a:bodyPr/>
          <a:lstStyle/>
          <a:p>
            <a:r>
              <a:rPr lang="en-GB" dirty="0" smtClean="0"/>
              <a:t>New Design Requirement from CERN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noProof="0" smtClean="0"/>
              <a:t>T. Nakamoto, Progress on Beam Separation Superconducting Dipole Magnet (D1) R&amp;D for HL-LHC, CERN-KEK Committee, CERN, Dec. 13, 2016.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53374" y="564884"/>
            <a:ext cx="8178571" cy="23694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b="1" dirty="0">
                <a:solidFill>
                  <a:srgbClr val="0432FF"/>
                </a:solidFill>
              </a:rPr>
              <a:t>June </a:t>
            </a:r>
            <a:r>
              <a:rPr lang="en-US" altLang="ja-JP" sz="1800" b="1" dirty="0" smtClean="0">
                <a:solidFill>
                  <a:srgbClr val="0432FF"/>
                </a:solidFill>
              </a:rPr>
              <a:t>2016: 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Positions of Heat-Exchanger (HX) holes should be same</a:t>
            </a:r>
            <a:r>
              <a:rPr lang="en-US" altLang="ja-JP" sz="1800" b="1" dirty="0">
                <a:solidFill>
                  <a:schemeClr val="tx1"/>
                </a:solidFill>
              </a:rPr>
              <a:t> as 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MQXF.</a:t>
            </a:r>
            <a:endParaRPr lang="en-US" altLang="ja-JP" sz="1800" b="1" dirty="0">
              <a:solidFill>
                <a:schemeClr val="tx1"/>
              </a:solidFill>
            </a:endParaRPr>
          </a:p>
          <a:p>
            <a:pPr lvl="1"/>
            <a:r>
              <a:rPr lang="en-US" altLang="ja-JP" sz="1800" b="1" dirty="0" smtClean="0">
                <a:solidFill>
                  <a:schemeClr val="tx1"/>
                </a:solidFill>
              </a:rPr>
              <a:t>Need of design study for new cross section. (field quality, structure).</a:t>
            </a:r>
          </a:p>
          <a:p>
            <a:r>
              <a:rPr lang="en-US" altLang="ja-JP" sz="1800" b="1" dirty="0" smtClean="0">
                <a:solidFill>
                  <a:schemeClr val="tx1"/>
                </a:solidFill>
              </a:rPr>
              <a:t>1</a:t>
            </a:r>
            <a:r>
              <a:rPr lang="en-US" altLang="ja-JP" sz="1800" b="1" baseline="30000" dirty="0" smtClean="0">
                <a:solidFill>
                  <a:schemeClr val="tx1"/>
                </a:solidFill>
              </a:rPr>
              <a:t>st</a:t>
            </a:r>
            <a:r>
              <a:rPr lang="en-US" altLang="ja-JP" sz="1800" b="1" dirty="0" smtClean="0">
                <a:solidFill>
                  <a:schemeClr val="tx1"/>
                </a:solidFill>
              </a:rPr>
              <a:t> 2m model in 2016: Previous design w/ 2 Heat EX holes.</a:t>
            </a:r>
          </a:p>
          <a:p>
            <a:r>
              <a:rPr lang="en-US" altLang="ja-JP" sz="18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18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 2m model and later: New design </a:t>
            </a:r>
            <a:r>
              <a:rPr lang="en-US" altLang="ja-JP" sz="1800" b="1" dirty="0">
                <a:solidFill>
                  <a:srgbClr val="FF0000"/>
                </a:solidFill>
              </a:rPr>
              <a:t>w/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4 </a:t>
            </a:r>
            <a:r>
              <a:rPr lang="en-US" altLang="ja-JP" sz="1800" b="1" dirty="0">
                <a:solidFill>
                  <a:srgbClr val="FF0000"/>
                </a:solidFill>
              </a:rPr>
              <a:t>Heat EX holes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.</a:t>
            </a:r>
            <a:endParaRPr lang="en-US" altLang="ja-JP" sz="1800" b="1" dirty="0">
              <a:solidFill>
                <a:srgbClr val="FF0000"/>
              </a:solidFill>
            </a:endParaRPr>
          </a:p>
          <a:p>
            <a:pPr lvl="1" algn="just">
              <a:spcBef>
                <a:spcPts val="0"/>
              </a:spcBef>
            </a:pPr>
            <a:r>
              <a:rPr kumimoji="1" lang="en-US" altLang="ja-JP" sz="1800" b="1" dirty="0">
                <a:solidFill>
                  <a:schemeClr val="tx1"/>
                </a:solidFill>
              </a:rPr>
              <a:t>Modification of design of wedges and end spacers to realize sufficient  pre-stress and good field quality </a:t>
            </a:r>
            <a:r>
              <a:rPr kumimoji="1" lang="en-US" altLang="ja-JP" sz="1800" b="1" dirty="0" smtClean="0">
                <a:solidFill>
                  <a:schemeClr val="tx1"/>
                </a:solidFill>
              </a:rPr>
              <a:t>simultaneously</a:t>
            </a:r>
            <a:endParaRPr lang="en-US" altLang="ja-JP" sz="1800" b="1" dirty="0" smtClean="0">
              <a:solidFill>
                <a:schemeClr val="tx1"/>
              </a:solidFill>
            </a:endParaRPr>
          </a:p>
          <a:p>
            <a:pPr lvl="1" algn="just">
              <a:spcBef>
                <a:spcPts val="0"/>
              </a:spcBef>
            </a:pPr>
            <a:r>
              <a:rPr lang="en-US" altLang="ja-JP" sz="1800" b="1" dirty="0" smtClean="0">
                <a:solidFill>
                  <a:srgbClr val="FF0000"/>
                </a:solidFill>
              </a:rPr>
              <a:t>Reproducibility could </a:t>
            </a:r>
            <a:r>
              <a:rPr lang="en-US" altLang="ja-JP" sz="1800" b="1" dirty="0">
                <a:solidFill>
                  <a:srgbClr val="FF0000"/>
                </a:solidFill>
              </a:rPr>
              <a:t>be checked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by </a:t>
            </a:r>
            <a:r>
              <a:rPr lang="en-US" altLang="ja-JP" sz="1800" b="1" dirty="0">
                <a:solidFill>
                  <a:srgbClr val="FF0000"/>
                </a:solidFill>
              </a:rPr>
              <a:t>the 2</a:t>
            </a:r>
            <a:r>
              <a:rPr lang="en-US" altLang="ja-JP" sz="1800" b="1" baseline="30000" dirty="0">
                <a:solidFill>
                  <a:srgbClr val="FF0000"/>
                </a:solidFill>
              </a:rPr>
              <a:t>nd</a:t>
            </a:r>
            <a:r>
              <a:rPr lang="en-US" altLang="ja-JP" sz="1800" b="1" dirty="0">
                <a:solidFill>
                  <a:srgbClr val="FF0000"/>
                </a:solidFill>
              </a:rPr>
              <a:t> and 3</a:t>
            </a:r>
            <a:r>
              <a:rPr lang="en-US" altLang="ja-JP" sz="1800" b="1" baseline="30000" dirty="0">
                <a:solidFill>
                  <a:srgbClr val="FF0000"/>
                </a:solidFill>
              </a:rPr>
              <a:t>rd</a:t>
            </a:r>
            <a:r>
              <a:rPr lang="en-US" altLang="ja-JP" sz="1800" b="1" dirty="0">
                <a:solidFill>
                  <a:srgbClr val="FF0000"/>
                </a:solidFill>
              </a:rPr>
              <a:t> models 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(</a:t>
            </a:r>
            <a:r>
              <a:rPr lang="en-US" altLang="ja-JP" sz="1800" b="1" dirty="0">
                <a:solidFill>
                  <a:srgbClr val="FF0000"/>
                </a:solidFill>
              </a:rPr>
              <a:t>option</a:t>
            </a:r>
            <a:r>
              <a:rPr lang="en-US" altLang="ja-JP" sz="1800" b="1" dirty="0" smtClean="0">
                <a:solidFill>
                  <a:srgbClr val="FF0000"/>
                </a:solidFill>
              </a:rPr>
              <a:t>).</a:t>
            </a:r>
            <a:endParaRPr lang="en-US" altLang="ja-JP" sz="1800" b="1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24313" y="5978994"/>
            <a:ext cx="418576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New </a:t>
            </a:r>
            <a:r>
              <a:rPr kumimoji="1" lang="en-US" altLang="ja-JP" b="1" dirty="0">
                <a:solidFill>
                  <a:srgbClr val="FF0000"/>
                </a:solidFill>
              </a:rPr>
              <a:t>c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ross section (tentative) (2017-)</a:t>
            </a:r>
          </a:p>
          <a:p>
            <a:pPr algn="ctr"/>
            <a:r>
              <a:rPr kumimoji="1" lang="en-US" altLang="ja-JP" b="1" dirty="0" smtClean="0">
                <a:solidFill>
                  <a:srgbClr val="FF0000"/>
                </a:solidFill>
              </a:rPr>
              <a:t>MBXFS02 -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783" y="2979652"/>
            <a:ext cx="3066981" cy="311875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5040" y="2998071"/>
            <a:ext cx="2922813" cy="2887367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587402" y="6007299"/>
            <a:ext cx="37625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Previous cross section (MBXFS01)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H="1">
            <a:off x="2256274" y="3378107"/>
            <a:ext cx="1414383" cy="20601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4572000" y="3366097"/>
            <a:ext cx="1151375" cy="321025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3726054" y="3142240"/>
            <a:ext cx="820738" cy="369332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kumimoji="1" lang="en-US" altLang="ja-JP" smtClean="0"/>
              <a:t>HX hole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3082574" y="3840190"/>
            <a:ext cx="767289" cy="137114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3204366" y="3849648"/>
            <a:ext cx="645497" cy="458769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4778462" y="3784121"/>
            <a:ext cx="944913" cy="218878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3747241" y="3605128"/>
            <a:ext cx="1205458" cy="646331"/>
          </a:xfrm>
          <a:prstGeom prst="rect">
            <a:avLst/>
          </a:prstGeom>
          <a:solidFill>
            <a:schemeClr val="bg1"/>
          </a:solidFill>
        </p:spPr>
        <p:txBody>
          <a:bodyPr wrap="none" lIns="0" rIns="0" rtlCol="0">
            <a:spAutoFit/>
          </a:bodyPr>
          <a:lstStyle/>
          <a:p>
            <a:r>
              <a:rPr kumimoji="1" lang="en-US" altLang="ja-JP" dirty="0" smtClean="0"/>
              <a:t>Field-tuning</a:t>
            </a:r>
          </a:p>
          <a:p>
            <a:r>
              <a:rPr kumimoji="1" lang="en-US" altLang="ja-JP" dirty="0" smtClean="0"/>
              <a:t>hole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950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Near-term Schedule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 Nakamoto, Progress on Beam Separation Superconducting Dipole Magnet (D1) R&amp;D for HL-LHC, CERN-KEK Committee, CERN, Dec. 13, 2016.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87160" y="1130187"/>
            <a:ext cx="8057201" cy="490696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MBXFS01b (w/ higher pre-stress)</a:t>
            </a:r>
          </a:p>
          <a:p>
            <a:pPr lvl="1"/>
            <a:r>
              <a:rPr lang="en-GB" dirty="0" smtClean="0"/>
              <a:t>Reassembly: Nov 2016 - Jan 2017</a:t>
            </a:r>
          </a:p>
          <a:p>
            <a:pPr lvl="1"/>
            <a:r>
              <a:rPr lang="en-GB" dirty="0" smtClean="0"/>
              <a:t>Cold test: End of Jan -  Mar 2017</a:t>
            </a:r>
          </a:p>
          <a:p>
            <a:pPr lvl="1"/>
            <a:r>
              <a:rPr lang="en-GB" dirty="0" smtClean="0"/>
              <a:t>Shipping to </a:t>
            </a:r>
            <a:r>
              <a:rPr lang="en-GB" dirty="0" smtClean="0"/>
              <a:t>CERN</a:t>
            </a:r>
          </a:p>
          <a:p>
            <a:pPr marL="457200" lvl="1" indent="0">
              <a:buNone/>
            </a:pPr>
            <a:r>
              <a:rPr lang="en-GB" dirty="0" smtClean="0"/>
              <a:t>	(Agreement in the commissioned research contract)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altLang="ja-JP" sz="2400" dirty="0" smtClean="0"/>
              <a:t>MBXFS02 (w/ new cross section)</a:t>
            </a:r>
          </a:p>
          <a:p>
            <a:pPr lvl="1"/>
            <a:r>
              <a:rPr lang="en-GB" altLang="ja-JP" dirty="0" smtClean="0"/>
              <a:t>Design: Sep. 2016 - Jan. 2017</a:t>
            </a:r>
          </a:p>
          <a:p>
            <a:pPr lvl="1"/>
            <a:r>
              <a:rPr lang="en-GB" altLang="ja-JP" dirty="0" smtClean="0"/>
              <a:t>Construction: Jan. 2017 – Sep. 2017</a:t>
            </a:r>
          </a:p>
          <a:p>
            <a:pPr lvl="1"/>
            <a:r>
              <a:rPr lang="en-GB" altLang="ja-JP" dirty="0" smtClean="0"/>
              <a:t>Cold test: Oct. 2017 – Nov. 2017</a:t>
            </a:r>
          </a:p>
          <a:p>
            <a:endParaRPr lang="en-GB" sz="2400" dirty="0" smtClean="0"/>
          </a:p>
          <a:p>
            <a:r>
              <a:rPr lang="en-GB" sz="2400" dirty="0" smtClean="0"/>
              <a:t>MBXFS03 (w/ new cross section) </a:t>
            </a:r>
            <a:r>
              <a:rPr lang="en-GB" sz="2400" dirty="0" smtClean="0">
                <a:solidFill>
                  <a:srgbClr val="FF0000"/>
                </a:solidFill>
              </a:rPr>
              <a:t>&gt;&gt; TBD</a:t>
            </a:r>
          </a:p>
          <a:p>
            <a:pPr lvl="1"/>
            <a:r>
              <a:rPr lang="en-GB" dirty="0" smtClean="0"/>
              <a:t>Nov. 2017 - July 2018</a:t>
            </a:r>
          </a:p>
        </p:txBody>
      </p:sp>
    </p:spTree>
    <p:extLst>
      <p:ext uri="{BB962C8B-B14F-4D97-AF65-F5344CB8AC3E}">
        <p14:creationId xmlns:p14="http://schemas.microsoft.com/office/powerpoint/2010/main" val="20179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00" y="1584000"/>
            <a:ext cx="8640000" cy="1434912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66726" y="0"/>
            <a:ext cx="7920000" cy="720000"/>
          </a:xfrm>
        </p:spPr>
        <p:txBody>
          <a:bodyPr/>
          <a:lstStyle/>
          <a:p>
            <a:r>
              <a:rPr lang="en-GB" dirty="0" smtClean="0"/>
              <a:t>Log-term Schedule</a:t>
            </a:r>
            <a:endParaRPr lang="en-GB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853" y="651108"/>
            <a:ext cx="3027947" cy="787572"/>
          </a:xfrm>
          <a:prstGeom prst="rect">
            <a:avLst/>
          </a:prstGeom>
        </p:spPr>
      </p:pic>
      <p:sp>
        <p:nvSpPr>
          <p:cNvPr id="9" name="角丸四角形 8"/>
          <p:cNvSpPr/>
          <p:nvPr/>
        </p:nvSpPr>
        <p:spPr>
          <a:xfrm>
            <a:off x="550478" y="2037703"/>
            <a:ext cx="3676965" cy="201916"/>
          </a:xfrm>
          <a:prstGeom prst="roundRect">
            <a:avLst/>
          </a:prstGeom>
          <a:noFill/>
          <a:ln w="127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49307" y="1162556"/>
            <a:ext cx="2789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smtClean="0"/>
              <a:t>Baseline + Option</a:t>
            </a:r>
            <a:endParaRPr kumimoji="1" lang="ja-JP" altLang="en-US" sz="2400" b="1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01473" y="3283853"/>
            <a:ext cx="8898527" cy="2480112"/>
          </a:xfrm>
        </p:spPr>
        <p:txBody>
          <a:bodyPr>
            <a:noAutofit/>
          </a:bodyPr>
          <a:lstStyle/>
          <a:p>
            <a:r>
              <a:rPr lang="en-GB" sz="1800" b="1" dirty="0" smtClean="0">
                <a:solidFill>
                  <a:schemeClr val="tx1"/>
                </a:solidFill>
              </a:rPr>
              <a:t>2m model magnet development and design of magnet system until 2018. </a:t>
            </a:r>
          </a:p>
          <a:p>
            <a:r>
              <a:rPr lang="en-GB" altLang="ja-JP" sz="1800" b="1" dirty="0">
                <a:solidFill>
                  <a:schemeClr val="tx1"/>
                </a:solidFill>
              </a:rPr>
              <a:t>7 m long prototype and a series production;</a:t>
            </a:r>
          </a:p>
          <a:p>
            <a:pPr lvl="1"/>
            <a:r>
              <a:rPr lang="en-GB" altLang="ja-JP" sz="1800" b="1" dirty="0">
                <a:solidFill>
                  <a:schemeClr val="tx1"/>
                </a:solidFill>
              </a:rPr>
              <a:t>Assuming a funding from April 2019.</a:t>
            </a:r>
          </a:p>
          <a:p>
            <a:pPr lvl="1"/>
            <a:r>
              <a:rPr lang="en-GB" altLang="ja-JP" sz="1800" b="1" dirty="0">
                <a:solidFill>
                  <a:schemeClr val="tx1"/>
                </a:solidFill>
              </a:rPr>
              <a:t>Magnets and cryostats will be constructed by a manufacturer.</a:t>
            </a:r>
          </a:p>
          <a:p>
            <a:pPr lvl="1"/>
            <a:r>
              <a:rPr lang="en-GB" altLang="ja-JP" sz="1800" b="1" dirty="0">
                <a:solidFill>
                  <a:schemeClr val="tx1"/>
                </a:solidFill>
              </a:rPr>
              <a:t>Vertical tests of the magnets at KEK.</a:t>
            </a:r>
          </a:p>
          <a:p>
            <a:pPr lvl="1"/>
            <a:r>
              <a:rPr lang="en-GB" altLang="ja-JP" sz="1800" b="1" dirty="0">
                <a:solidFill>
                  <a:schemeClr val="tx1"/>
                </a:solidFill>
              </a:rPr>
              <a:t>Magnet in a cryostat will be shipped to CERN for horizontal tests.</a:t>
            </a:r>
          </a:p>
          <a:p>
            <a:pPr lvl="2"/>
            <a:r>
              <a:rPr lang="en-GB" altLang="ja-JP" sz="1800" b="1" dirty="0">
                <a:solidFill>
                  <a:schemeClr val="tx1"/>
                </a:solidFill>
              </a:rPr>
              <a:t>Also considering the possibility of horizontal tests at KEK with test stand upgrades.</a:t>
            </a:r>
          </a:p>
          <a:p>
            <a:r>
              <a:rPr lang="en-GB" altLang="ja-JP" sz="1800" b="1" dirty="0" smtClean="0">
                <a:solidFill>
                  <a:srgbClr val="FF0000"/>
                </a:solidFill>
              </a:rPr>
              <a:t>Option</a:t>
            </a:r>
            <a:r>
              <a:rPr lang="en-GB" altLang="ja-JP" sz="1800" b="1" dirty="0">
                <a:solidFill>
                  <a:srgbClr val="FF0000"/>
                </a:solidFill>
              </a:rPr>
              <a:t>: Development of the 3</a:t>
            </a:r>
            <a:r>
              <a:rPr lang="en-GB" altLang="ja-JP" sz="1800" b="1" baseline="30000" dirty="0">
                <a:solidFill>
                  <a:srgbClr val="FF0000"/>
                </a:solidFill>
              </a:rPr>
              <a:t>rd</a:t>
            </a:r>
            <a:r>
              <a:rPr lang="en-GB" altLang="ja-JP" sz="1800" b="1" dirty="0">
                <a:solidFill>
                  <a:srgbClr val="FF0000"/>
                </a:solidFill>
              </a:rPr>
              <a:t> model (MBXF03) in 2017-2018</a:t>
            </a:r>
            <a:r>
              <a:rPr lang="en-GB" altLang="ja-JP" sz="1800" b="1" dirty="0" smtClean="0">
                <a:solidFill>
                  <a:srgbClr val="FF0000"/>
                </a:solidFill>
              </a:rPr>
              <a:t>.</a:t>
            </a:r>
            <a:endParaRPr lang="en-GB" sz="18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9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kumimoji="1" lang="en-US" altLang="ja-JP" dirty="0" smtClean="0"/>
              <a:t>Human resource, Participants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3743" y="1449387"/>
            <a:ext cx="9058474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2200" b="1" dirty="0">
                <a:solidFill>
                  <a:schemeClr val="tx1"/>
                </a:solidFill>
                <a:cs typeface="Arial"/>
              </a:rPr>
              <a:t>KEK</a:t>
            </a:r>
          </a:p>
          <a:p>
            <a:r>
              <a:rPr lang="en-US" altLang="ja-JP" sz="2200" b="1" dirty="0" smtClean="0">
                <a:solidFill>
                  <a:schemeClr val="tx1"/>
                </a:solidFill>
                <a:cs typeface="Arial"/>
              </a:rPr>
              <a:t>Core members: </a:t>
            </a:r>
            <a:r>
              <a:rPr lang="en-US" altLang="ja-JP" sz="2200" b="1" dirty="0">
                <a:solidFill>
                  <a:srgbClr val="FF0000"/>
                </a:solidFill>
                <a:cs typeface="Arial"/>
              </a:rPr>
              <a:t>T. Nakamoto, M. Sugano, S. </a:t>
            </a:r>
            <a:r>
              <a:rPr lang="en-US" altLang="ja-JP" sz="2200" b="1" dirty="0" err="1" smtClean="0">
                <a:solidFill>
                  <a:srgbClr val="FF0000"/>
                </a:solidFill>
                <a:cs typeface="Arial"/>
              </a:rPr>
              <a:t>Enomoto</a:t>
            </a:r>
            <a:endParaRPr lang="en-US" altLang="ja-JP" sz="2200" b="1" dirty="0">
              <a:solidFill>
                <a:srgbClr val="FF0000"/>
              </a:solidFill>
              <a:cs typeface="Arial"/>
            </a:endParaRPr>
          </a:p>
          <a:p>
            <a:r>
              <a:rPr lang="en-US" altLang="ja-JP" sz="2200" b="1" dirty="0" smtClean="0">
                <a:solidFill>
                  <a:schemeClr val="tx1"/>
                </a:solidFill>
                <a:cs typeface="Arial"/>
              </a:rPr>
              <a:t>Participants: </a:t>
            </a:r>
            <a:r>
              <a:rPr lang="en-US" altLang="ja-JP" sz="2200" b="1" dirty="0">
                <a:solidFill>
                  <a:schemeClr val="tx1"/>
                </a:solidFill>
                <a:cs typeface="Arial"/>
              </a:rPr>
              <a:t>K. Sasaki, N. Kimura, M. Yoshida, T. </a:t>
            </a:r>
            <a:r>
              <a:rPr lang="en-US" altLang="ja-JP" sz="2200" b="1" dirty="0" err="1">
                <a:solidFill>
                  <a:schemeClr val="tx1"/>
                </a:solidFill>
                <a:cs typeface="Arial"/>
              </a:rPr>
              <a:t>Ogitsu</a:t>
            </a:r>
            <a:endParaRPr lang="en-US" altLang="ja-JP" sz="2200" b="1" dirty="0">
              <a:solidFill>
                <a:schemeClr val="tx1"/>
              </a:solidFill>
              <a:cs typeface="Arial"/>
            </a:endParaRPr>
          </a:p>
          <a:p>
            <a:r>
              <a:rPr lang="en-US" altLang="ja-JP" sz="2200" b="1" dirty="0">
                <a:solidFill>
                  <a:schemeClr val="tx1"/>
                </a:solidFill>
                <a:cs typeface="Arial"/>
              </a:rPr>
              <a:t>Eng./Tech. Supports: H. </a:t>
            </a:r>
            <a:r>
              <a:rPr lang="en-US" altLang="ja-JP" sz="2200" b="1" dirty="0" err="1">
                <a:solidFill>
                  <a:schemeClr val="tx1"/>
                </a:solidFill>
                <a:cs typeface="Arial"/>
              </a:rPr>
              <a:t>Kawamata</a:t>
            </a:r>
            <a:r>
              <a:rPr lang="en-US" altLang="ja-JP" sz="2200" b="1" dirty="0">
                <a:solidFill>
                  <a:schemeClr val="tx1"/>
                </a:solidFill>
                <a:cs typeface="Arial"/>
              </a:rPr>
              <a:t>, N. Okada, </a:t>
            </a:r>
            <a:r>
              <a:rPr lang="en-US" altLang="ja-JP" sz="2200" b="1" dirty="0" smtClean="0">
                <a:solidFill>
                  <a:schemeClr val="tx1"/>
                </a:solidFill>
                <a:cs typeface="Arial"/>
              </a:rPr>
              <a:t>Y. </a:t>
            </a:r>
            <a:r>
              <a:rPr lang="en-US" altLang="ja-JP" sz="2200" b="1" dirty="0" err="1" smtClean="0">
                <a:solidFill>
                  <a:schemeClr val="tx1"/>
                </a:solidFill>
                <a:cs typeface="Arial"/>
              </a:rPr>
              <a:t>Ikemoto</a:t>
            </a:r>
            <a:r>
              <a:rPr lang="en-US" altLang="ja-JP" sz="2200" b="1" dirty="0" smtClean="0">
                <a:solidFill>
                  <a:schemeClr val="tx1"/>
                </a:solidFill>
                <a:cs typeface="Arial"/>
              </a:rPr>
              <a:t>, R</a:t>
            </a:r>
            <a:r>
              <a:rPr lang="en-US" altLang="ja-JP" sz="2200" b="1" dirty="0">
                <a:solidFill>
                  <a:schemeClr val="tx1"/>
                </a:solidFill>
                <a:cs typeface="Arial"/>
              </a:rPr>
              <a:t>. </a:t>
            </a:r>
            <a:r>
              <a:rPr lang="en-US" altLang="ja-JP" sz="2200" b="1" dirty="0" smtClean="0">
                <a:solidFill>
                  <a:schemeClr val="tx1"/>
                </a:solidFill>
                <a:cs typeface="Arial"/>
              </a:rPr>
              <a:t>Okada</a:t>
            </a:r>
            <a:endParaRPr lang="en-US" altLang="ja-JP" sz="2200" b="1" dirty="0">
              <a:solidFill>
                <a:schemeClr val="tx1"/>
              </a:solidFill>
              <a:cs typeface="Arial"/>
            </a:endParaRPr>
          </a:p>
          <a:p>
            <a:endParaRPr lang="en-US" altLang="ja-JP" sz="2200" b="1" dirty="0">
              <a:solidFill>
                <a:schemeClr val="tx1"/>
              </a:solidFill>
              <a:cs typeface="Arial"/>
            </a:endParaRPr>
          </a:p>
          <a:p>
            <a:pPr marL="0" indent="0">
              <a:buNone/>
            </a:pPr>
            <a:r>
              <a:rPr lang="en-US" altLang="ja-JP" sz="2200" b="1" dirty="0">
                <a:solidFill>
                  <a:schemeClr val="tx1"/>
                </a:solidFill>
                <a:cs typeface="Arial"/>
              </a:rPr>
              <a:t>CERN</a:t>
            </a:r>
          </a:p>
          <a:p>
            <a:r>
              <a:rPr lang="en-US" altLang="ja-JP" sz="2200" b="1" dirty="0">
                <a:solidFill>
                  <a:schemeClr val="tx1"/>
                </a:solidFill>
                <a:cs typeface="Arial"/>
              </a:rPr>
              <a:t>HL-LHC WP3 Leader: </a:t>
            </a:r>
            <a:r>
              <a:rPr lang="en-US" altLang="ja-JP" sz="2200" b="1" dirty="0">
                <a:solidFill>
                  <a:srgbClr val="0432FF"/>
                </a:solidFill>
                <a:cs typeface="Arial"/>
              </a:rPr>
              <a:t>E. </a:t>
            </a:r>
            <a:r>
              <a:rPr lang="en-US" altLang="ja-JP" sz="2200" b="1" dirty="0" err="1">
                <a:solidFill>
                  <a:srgbClr val="0432FF"/>
                </a:solidFill>
                <a:cs typeface="Arial"/>
              </a:rPr>
              <a:t>Todesco</a:t>
            </a:r>
            <a:endParaRPr lang="en-US" altLang="ja-JP" sz="2200" b="1" dirty="0">
              <a:solidFill>
                <a:srgbClr val="0432FF"/>
              </a:solidFill>
              <a:cs typeface="Arial"/>
            </a:endParaRPr>
          </a:p>
          <a:p>
            <a:r>
              <a:rPr lang="en-US" altLang="ja-JP" sz="2200" b="1" dirty="0">
                <a:solidFill>
                  <a:schemeClr val="tx1"/>
                </a:solidFill>
                <a:cs typeface="Arial"/>
              </a:rPr>
              <a:t>D1 Link Person: </a:t>
            </a:r>
            <a:r>
              <a:rPr lang="en-US" altLang="ja-JP" sz="2200" b="1" dirty="0">
                <a:solidFill>
                  <a:srgbClr val="0432FF"/>
                </a:solidFill>
                <a:cs typeface="Arial"/>
              </a:rPr>
              <a:t>A. </a:t>
            </a:r>
            <a:r>
              <a:rPr lang="en-US" altLang="ja-JP" sz="2200" b="1" dirty="0" err="1" smtClean="0">
                <a:solidFill>
                  <a:srgbClr val="0432FF"/>
                </a:solidFill>
                <a:cs typeface="Arial"/>
              </a:rPr>
              <a:t>Musso</a:t>
            </a:r>
            <a:endParaRPr lang="en-US" altLang="ja-JP" sz="2200" b="1" dirty="0" smtClean="0">
              <a:solidFill>
                <a:srgbClr val="0432FF"/>
              </a:solidFill>
              <a:cs typeface="Arial"/>
            </a:endParaRPr>
          </a:p>
          <a:p>
            <a:r>
              <a:rPr lang="en-US" altLang="ja-JP" sz="2200" b="1" dirty="0" smtClean="0">
                <a:solidFill>
                  <a:schemeClr val="tx1"/>
                </a:solidFill>
                <a:cs typeface="Arial"/>
              </a:rPr>
              <a:t>Cold mass, cryostat design: D. Ramos, H. </a:t>
            </a:r>
            <a:r>
              <a:rPr lang="en-US" altLang="ja-JP" sz="2200" b="1" dirty="0" err="1" smtClean="0">
                <a:solidFill>
                  <a:schemeClr val="tx1"/>
                </a:solidFill>
                <a:cs typeface="Arial"/>
              </a:rPr>
              <a:t>Prin</a:t>
            </a:r>
            <a:r>
              <a:rPr lang="en-US" altLang="ja-JP" sz="2200" b="1" dirty="0" smtClean="0">
                <a:solidFill>
                  <a:schemeClr val="tx1"/>
                </a:solidFill>
                <a:cs typeface="Arial"/>
              </a:rPr>
              <a:t>, C. </a:t>
            </a:r>
            <a:r>
              <a:rPr lang="en-US" altLang="ja-JP" sz="2200" b="1" dirty="0" err="1" smtClean="0">
                <a:solidFill>
                  <a:schemeClr val="tx1"/>
                </a:solidFill>
                <a:cs typeface="Arial"/>
              </a:rPr>
              <a:t>Garion</a:t>
            </a:r>
            <a:endParaRPr lang="en-US" altLang="ja-JP" sz="2200" b="1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36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389863"/>
          </a:xfrm>
        </p:spPr>
        <p:txBody>
          <a:bodyPr>
            <a:normAutofit/>
          </a:bodyPr>
          <a:lstStyle/>
          <a:p>
            <a:r>
              <a:rPr lang="en-GB" altLang="ja-JP" sz="2000" b="1" dirty="0" smtClean="0">
                <a:solidFill>
                  <a:schemeClr val="tx1"/>
                </a:solidFill>
              </a:rPr>
              <a:t>Development of beam </a:t>
            </a:r>
            <a:r>
              <a:rPr lang="en-GB" altLang="ja-JP" sz="2000" b="1" dirty="0">
                <a:solidFill>
                  <a:schemeClr val="tx1"/>
                </a:solidFill>
              </a:rPr>
              <a:t>separation dipole (D1) </a:t>
            </a:r>
            <a:r>
              <a:rPr lang="en-GB" altLang="ja-JP" sz="2000" b="1" dirty="0" smtClean="0">
                <a:solidFill>
                  <a:schemeClr val="tx1"/>
                </a:solidFill>
              </a:rPr>
              <a:t>for HL-LHC has been carried out by KEK.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r>
              <a:rPr kumimoji="1" lang="en-US" altLang="ja-JP" sz="2000" b="1" dirty="0" smtClean="0">
                <a:solidFill>
                  <a:schemeClr val="tx1"/>
                </a:solidFill>
              </a:rPr>
              <a:t>The first 2 m model of D1 (MBXFS01) was fabricated and tested at cold in KEK.</a:t>
            </a:r>
          </a:p>
          <a:p>
            <a:r>
              <a:rPr kumimoji="1" lang="en-US" altLang="ja-JP" sz="2000" b="1" dirty="0" smtClean="0">
                <a:solidFill>
                  <a:schemeClr val="tx1"/>
                </a:solidFill>
              </a:rPr>
              <a:t>Quench current reached the nominal current, but the ultimate current was not achieved.</a:t>
            </a:r>
          </a:p>
          <a:p>
            <a:r>
              <a:rPr kumimoji="1" lang="en-US" altLang="ja-JP" sz="2000" b="1" dirty="0" smtClean="0">
                <a:solidFill>
                  <a:schemeClr val="tx1"/>
                </a:solidFill>
              </a:rPr>
              <a:t>Unsatisfactory quench performance will be attributed to insufficient coil pre-stress.</a:t>
            </a:r>
          </a:p>
          <a:p>
            <a:r>
              <a:rPr kumimoji="1" lang="en-US" altLang="ja-JP" sz="2000" b="1" dirty="0" smtClean="0">
                <a:solidFill>
                  <a:schemeClr val="tx1"/>
                </a:solidFill>
              </a:rPr>
              <a:t>Generally, good agreement was confirmed between measured and calculated magnetic field quality. But to fully understand the measured results, further analysis is needed.</a:t>
            </a:r>
          </a:p>
          <a:p>
            <a:r>
              <a:rPr kumimoji="1" lang="en-US" altLang="ja-JP" sz="2000" b="1" dirty="0" smtClean="0">
                <a:solidFill>
                  <a:schemeClr val="tx1"/>
                </a:solidFill>
              </a:rPr>
              <a:t>Reassembly with higher pre-stress has been already started and cold test of MBXFS01b is scheduled in early 2017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.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T. Nakamoto, Progress on Beam Separation Superconducting Dipole Magnet (D1) R&amp;D for HL-LHC, CERN-KEK Committee, CERN, Dec. 13, 2016.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2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IR Upgrade for HL-LHC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993" y="2685960"/>
            <a:ext cx="6928215" cy="2063661"/>
          </a:xfrm>
          <a:prstGeom prst="rect">
            <a:avLst/>
          </a:prstGeom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993" y="638734"/>
            <a:ext cx="6943176" cy="195373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236993" y="606554"/>
            <a:ext cx="4349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LHC (2008-2022):  </a:t>
            </a:r>
            <a:r>
              <a:rPr lang="en-US" altLang="ja-JP" sz="1600" dirty="0" smtClean="0"/>
              <a:t>300 </a:t>
            </a:r>
            <a:r>
              <a:rPr lang="en-US" altLang="ja-JP" sz="1600" dirty="0"/>
              <a:t>fb</a:t>
            </a:r>
            <a:r>
              <a:rPr lang="en-US" altLang="ja-JP" sz="1600" baseline="30000" dirty="0"/>
              <a:t>-1</a:t>
            </a:r>
            <a:r>
              <a:rPr lang="en-US" altLang="ja-JP" sz="1600" dirty="0"/>
              <a:t>, 1x10</a:t>
            </a:r>
            <a:r>
              <a:rPr lang="en-US" altLang="ja-JP" sz="1600" baseline="30000" dirty="0"/>
              <a:t>34</a:t>
            </a:r>
            <a:r>
              <a:rPr lang="en-US" altLang="ja-JP" sz="1600" dirty="0"/>
              <a:t> cm</a:t>
            </a:r>
            <a:r>
              <a:rPr lang="en-US" altLang="ja-JP" sz="1600" baseline="30000" dirty="0"/>
              <a:t>-2</a:t>
            </a:r>
            <a:r>
              <a:rPr lang="en-US" altLang="ja-JP" sz="1600" dirty="0"/>
              <a:t> sec</a:t>
            </a:r>
            <a:r>
              <a:rPr lang="en-US" altLang="ja-JP" sz="1600" baseline="30000" dirty="0"/>
              <a:t>-1</a:t>
            </a:r>
            <a:r>
              <a:rPr kumimoji="1" lang="en-US" altLang="ja-JP" sz="1600" dirty="0" smtClean="0"/>
              <a:t> </a:t>
            </a:r>
            <a:endParaRPr kumimoji="1"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36993" y="2666904"/>
            <a:ext cx="2648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HL-LHC (2024-2035):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3000 fb</a:t>
            </a:r>
            <a:r>
              <a:rPr lang="en-US" altLang="ja-JP" sz="1600" baseline="30000" dirty="0">
                <a:solidFill>
                  <a:srgbClr val="FF0000"/>
                </a:solidFill>
              </a:rPr>
              <a:t>-1</a:t>
            </a:r>
            <a:r>
              <a:rPr lang="en-US" altLang="ja-JP" sz="1600" dirty="0">
                <a:solidFill>
                  <a:srgbClr val="FF0000"/>
                </a:solidFill>
              </a:rPr>
              <a:t>, 5x10</a:t>
            </a:r>
            <a:r>
              <a:rPr lang="en-US" altLang="ja-JP" sz="1600" baseline="30000" dirty="0">
                <a:solidFill>
                  <a:srgbClr val="FF0000"/>
                </a:solidFill>
              </a:rPr>
              <a:t>34</a:t>
            </a:r>
            <a:r>
              <a:rPr lang="en-US" altLang="ja-JP" sz="1600" dirty="0">
                <a:solidFill>
                  <a:srgbClr val="FF0000"/>
                </a:solidFill>
              </a:rPr>
              <a:t> cm</a:t>
            </a:r>
            <a:r>
              <a:rPr lang="en-US" altLang="ja-JP" sz="1600" baseline="30000" dirty="0">
                <a:solidFill>
                  <a:srgbClr val="FF0000"/>
                </a:solidFill>
              </a:rPr>
              <a:t>-2</a:t>
            </a:r>
            <a:r>
              <a:rPr lang="en-US" altLang="ja-JP" sz="1600" dirty="0">
                <a:solidFill>
                  <a:srgbClr val="FF0000"/>
                </a:solidFill>
              </a:rPr>
              <a:t> sec</a:t>
            </a:r>
            <a:r>
              <a:rPr lang="en-US" altLang="ja-JP" sz="1600" baseline="30000" dirty="0">
                <a:solidFill>
                  <a:srgbClr val="FF0000"/>
                </a:solidFill>
              </a:rPr>
              <a:t>-1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pic>
        <p:nvPicPr>
          <p:cNvPr id="11" name="Picture 46" descr="Japan icon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1061" y="2880724"/>
            <a:ext cx="449105" cy="449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直線矢印コネクタ 15"/>
          <p:cNvCxnSpPr/>
          <p:nvPr/>
        </p:nvCxnSpPr>
        <p:spPr>
          <a:xfrm flipH="1">
            <a:off x="626501" y="1505292"/>
            <a:ext cx="235528" cy="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834319" y="132412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IP</a:t>
            </a:r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3606475" y="3203492"/>
            <a:ext cx="553105" cy="1048139"/>
          </a:xfrm>
          <a:prstGeom prst="ellipse">
            <a:avLst/>
          </a:prstGeom>
          <a:ln w="28575">
            <a:solidFill>
              <a:srgbClr val="FF0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896226" y="2882392"/>
            <a:ext cx="928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smtClean="0">
                <a:solidFill>
                  <a:schemeClr val="bg2"/>
                </a:solidFill>
              </a:rPr>
              <a:t>Crab cavities</a:t>
            </a:r>
            <a:endParaRPr kumimoji="1" lang="ja-JP" altLang="en-US" sz="1400" dirty="0">
              <a:solidFill>
                <a:schemeClr val="bg2"/>
              </a:solidFill>
            </a:endParaRPr>
          </a:p>
        </p:txBody>
      </p:sp>
      <p:sp>
        <p:nvSpPr>
          <p:cNvPr id="26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19655" y="5082788"/>
            <a:ext cx="7467145" cy="16335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kumimoji="1" lang="en-US" altLang="ja-JP" sz="2000" b="1" dirty="0" smtClean="0">
                <a:solidFill>
                  <a:schemeClr val="bg2"/>
                </a:solidFill>
              </a:rPr>
              <a:t>For new beam separation dipole (D1)</a:t>
            </a: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Large </a:t>
            </a:r>
            <a:r>
              <a:rPr kumimoji="1" lang="en-US" altLang="ja-JP" sz="2000" dirty="0">
                <a:solidFill>
                  <a:srgbClr val="FF0000"/>
                </a:solidFill>
              </a:rPr>
              <a:t>aperture </a:t>
            </a:r>
            <a:r>
              <a:rPr kumimoji="1" lang="en-US" altLang="ja-JP" sz="2000" dirty="0"/>
              <a:t>to obtain smaller</a:t>
            </a:r>
            <a:r>
              <a:rPr kumimoji="1" lang="en-US" altLang="ja-JP" sz="2000" i="1" dirty="0"/>
              <a:t> </a:t>
            </a:r>
            <a:r>
              <a:rPr kumimoji="1" lang="en-US" altLang="ja-JP" sz="2000" i="1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kumimoji="1" lang="en-US" altLang="ja-JP" sz="2000" i="1" dirty="0" smtClean="0"/>
              <a:t>* </a:t>
            </a:r>
            <a:r>
              <a:rPr kumimoji="1" lang="en-US" altLang="ja-JP" sz="2000" dirty="0" smtClean="0"/>
              <a:t>: </a:t>
            </a:r>
            <a:r>
              <a:rPr kumimoji="1" lang="en-US" altLang="ja-JP" sz="2000" dirty="0">
                <a:latin typeface="Symbol" charset="2"/>
                <a:ea typeface="Symbol" charset="2"/>
                <a:cs typeface="Symbol" charset="2"/>
              </a:rPr>
              <a:t>f</a:t>
            </a:r>
            <a:r>
              <a:rPr kumimoji="1" lang="en-US" altLang="ja-JP" sz="2000" dirty="0"/>
              <a:t>70 mm </a:t>
            </a:r>
            <a:r>
              <a:rPr kumimoji="1" lang="en-US" altLang="ja-JP" sz="2000" dirty="0">
                <a:sym typeface="Wingdings"/>
              </a:rPr>
              <a:t> </a:t>
            </a:r>
            <a:r>
              <a:rPr kumimoji="1" lang="en-US" altLang="ja-JP" sz="2000" dirty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f</a:t>
            </a:r>
            <a:r>
              <a:rPr kumimoji="1" lang="en-US" altLang="ja-JP" sz="2000" dirty="0">
                <a:solidFill>
                  <a:srgbClr val="0432FF"/>
                </a:solidFill>
                <a:sym typeface="Wingdings"/>
              </a:rPr>
              <a:t>150 mm</a:t>
            </a:r>
          </a:p>
          <a:p>
            <a:r>
              <a:rPr kumimoji="1" lang="en-US" altLang="ja-JP" sz="2000" dirty="0">
                <a:solidFill>
                  <a:srgbClr val="FF0000"/>
                </a:solidFill>
                <a:sym typeface="Wingdings"/>
              </a:rPr>
              <a:t>Stronger kick </a:t>
            </a:r>
            <a:r>
              <a:rPr kumimoji="1" lang="en-US" altLang="ja-JP" sz="2000" dirty="0" smtClean="0">
                <a:sym typeface="Wingdings"/>
              </a:rPr>
              <a:t>for </a:t>
            </a:r>
            <a:r>
              <a:rPr kumimoji="1" lang="en-US" altLang="ja-JP" sz="2000" dirty="0">
                <a:sym typeface="Wingdings"/>
              </a:rPr>
              <a:t>shorter distance between D1 and </a:t>
            </a:r>
            <a:r>
              <a:rPr kumimoji="1" lang="en-US" altLang="ja-JP" sz="2000" dirty="0" smtClean="0">
                <a:sym typeface="Wingdings"/>
              </a:rPr>
              <a:t>D2:</a:t>
            </a:r>
            <a:endParaRPr kumimoji="1" lang="en-US" altLang="ja-JP" sz="2000" dirty="0">
              <a:sym typeface="Wingdings"/>
            </a:endParaRPr>
          </a:p>
          <a:p>
            <a:pPr marL="0" indent="0">
              <a:buNone/>
            </a:pPr>
            <a:r>
              <a:rPr kumimoji="1" lang="en-US" altLang="ja-JP" sz="2000" dirty="0">
                <a:sym typeface="Wingdings"/>
              </a:rPr>
              <a:t>      </a:t>
            </a:r>
            <a:r>
              <a:rPr kumimoji="1" lang="en-US" altLang="ja-JP" sz="2000" dirty="0">
                <a:solidFill>
                  <a:srgbClr val="0432FF"/>
                </a:solidFill>
                <a:sym typeface="Wingdings"/>
              </a:rPr>
              <a:t>Field </a:t>
            </a:r>
            <a:r>
              <a:rPr kumimoji="1" lang="en-US" altLang="ja-JP" sz="2000" dirty="0" smtClean="0">
                <a:solidFill>
                  <a:srgbClr val="0432FF"/>
                </a:solidFill>
                <a:sym typeface="Wingdings"/>
              </a:rPr>
              <a:t>integral</a:t>
            </a:r>
            <a:r>
              <a:rPr kumimoji="1" lang="en-US" altLang="ja-JP" sz="2000" dirty="0" smtClean="0">
                <a:sym typeface="Wingdings"/>
              </a:rPr>
              <a:t> </a:t>
            </a:r>
            <a:r>
              <a:rPr kumimoji="1" lang="en-US" altLang="ja-JP" sz="2000" dirty="0">
                <a:sym typeface="Wingdings"/>
              </a:rPr>
              <a:t>26 Tm  </a:t>
            </a:r>
            <a:r>
              <a:rPr kumimoji="1" lang="en-US" altLang="ja-JP" sz="2000" dirty="0">
                <a:solidFill>
                  <a:srgbClr val="0432FF"/>
                </a:solidFill>
                <a:sym typeface="Wingdings"/>
              </a:rPr>
              <a:t>35 </a:t>
            </a:r>
            <a:r>
              <a:rPr kumimoji="1" lang="en-US" altLang="ja-JP" sz="2000" dirty="0" smtClean="0">
                <a:solidFill>
                  <a:srgbClr val="0432FF"/>
                </a:solidFill>
                <a:sym typeface="Wingdings"/>
              </a:rPr>
              <a:t>Tm by SC magnet</a:t>
            </a:r>
            <a:endParaRPr kumimoji="1" lang="en-US" altLang="ja-JP" sz="2000" dirty="0">
              <a:solidFill>
                <a:srgbClr val="0432FF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756721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Scope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15675" y="1185562"/>
            <a:ext cx="8712650" cy="4201031"/>
          </a:xfrm>
        </p:spPr>
        <p:txBody>
          <a:bodyPr>
            <a:no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Beam separation dipole (D1) by KEK</a:t>
            </a:r>
          </a:p>
          <a:p>
            <a:pPr lvl="1"/>
            <a:r>
              <a:rPr lang="en-GB" altLang="ja-JP" sz="2000" b="1" dirty="0" smtClean="0">
                <a:solidFill>
                  <a:schemeClr val="tx1"/>
                </a:solidFill>
              </a:rPr>
              <a:t>Participation to the </a:t>
            </a:r>
            <a:r>
              <a:rPr lang="en-GB" altLang="ja-JP" sz="2000" b="1" dirty="0">
                <a:solidFill>
                  <a:schemeClr val="tx1"/>
                </a:solidFill>
              </a:rPr>
              <a:t>design study of the </a:t>
            </a:r>
            <a:r>
              <a:rPr lang="en-GB" altLang="ja-JP" sz="2000" b="1" dirty="0" smtClean="0">
                <a:solidFill>
                  <a:schemeClr val="tx1"/>
                </a:solidFill>
              </a:rPr>
              <a:t>HL-LHC upgrade since 2011</a:t>
            </a:r>
          </a:p>
          <a:p>
            <a:pPr lvl="2"/>
            <a:r>
              <a:rPr lang="en-GB" altLang="ja-JP" b="1" dirty="0" smtClean="0">
                <a:solidFill>
                  <a:schemeClr val="tx1"/>
                </a:solidFill>
              </a:rPr>
              <a:t>framework </a:t>
            </a:r>
            <a:r>
              <a:rPr lang="en-GB" altLang="ja-JP" b="1" dirty="0">
                <a:solidFill>
                  <a:schemeClr val="tx1"/>
                </a:solidFill>
              </a:rPr>
              <a:t>of the CERN-KEK </a:t>
            </a:r>
            <a:r>
              <a:rPr lang="en-GB" altLang="ja-JP" b="1" dirty="0" smtClean="0">
                <a:solidFill>
                  <a:schemeClr val="tx1"/>
                </a:solidFill>
              </a:rPr>
              <a:t>collaboration</a:t>
            </a:r>
          </a:p>
          <a:p>
            <a:pPr lvl="2"/>
            <a:r>
              <a:rPr lang="en-GB" altLang="ja-JP" b="1" dirty="0" smtClean="0">
                <a:solidFill>
                  <a:schemeClr val="tx1"/>
                </a:solidFill>
              </a:rPr>
              <a:t>in </a:t>
            </a:r>
            <a:r>
              <a:rPr lang="en-GB" altLang="ja-JP" b="1" dirty="0">
                <a:solidFill>
                  <a:schemeClr val="tx1"/>
                </a:solidFill>
              </a:rPr>
              <a:t>the context of enhancing the Japanese contribution to the physics outcome from the ATLAS experiment.</a:t>
            </a:r>
            <a:r>
              <a:rPr lang="ja-JP" altLang="ja-JP" b="1" dirty="0">
                <a:solidFill>
                  <a:schemeClr val="tx1"/>
                </a:solidFill>
              </a:rPr>
              <a:t> </a:t>
            </a:r>
            <a:r>
              <a:rPr lang="ja-JP" altLang="ja-JP" b="1" dirty="0" smtClean="0">
                <a:solidFill>
                  <a:schemeClr val="tx1"/>
                </a:solidFill>
              </a:rPr>
              <a:t> </a:t>
            </a:r>
            <a:endParaRPr lang="en-US" altLang="ja-JP" b="1" dirty="0" smtClean="0">
              <a:solidFill>
                <a:schemeClr val="tx1"/>
              </a:solidFill>
            </a:endParaRPr>
          </a:p>
          <a:p>
            <a:pPr lvl="1"/>
            <a:endParaRPr lang="en-GB" sz="2000" b="1" dirty="0" smtClean="0">
              <a:solidFill>
                <a:schemeClr val="tx1"/>
              </a:solidFill>
            </a:endParaRPr>
          </a:p>
          <a:p>
            <a:r>
              <a:rPr lang="en-GB" sz="2000" b="1" dirty="0" smtClean="0">
                <a:solidFill>
                  <a:schemeClr val="tx1"/>
                </a:solidFill>
              </a:rPr>
              <a:t>150 mm single aperture, 35 Tm (5.6 T x 6.3 m), </a:t>
            </a:r>
            <a:r>
              <a:rPr lang="en-GB" sz="2000" b="1" dirty="0" err="1" smtClean="0">
                <a:solidFill>
                  <a:schemeClr val="tx1"/>
                </a:solidFill>
              </a:rPr>
              <a:t>Nb-Ti</a:t>
            </a:r>
            <a:r>
              <a:rPr lang="en-GB" sz="2000" b="1" dirty="0" smtClean="0">
                <a:solidFill>
                  <a:schemeClr val="tx1"/>
                </a:solidFill>
              </a:rPr>
              <a:t> technology.</a:t>
            </a:r>
          </a:p>
          <a:p>
            <a:pPr lvl="1"/>
            <a:r>
              <a:rPr lang="en-GB" sz="2000" b="1" dirty="0" smtClean="0">
                <a:solidFill>
                  <a:schemeClr val="tx1"/>
                </a:solidFill>
              </a:rPr>
              <a:t>2 m long model magnets: 2 + 1? </a:t>
            </a:r>
          </a:p>
          <a:p>
            <a:pPr marL="914400" lvl="2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	&gt;&gt; 1</a:t>
            </a:r>
            <a:r>
              <a:rPr lang="en-GB" b="1" baseline="30000" dirty="0" smtClean="0">
                <a:solidFill>
                  <a:srgbClr val="FF0000"/>
                </a:solidFill>
              </a:rPr>
              <a:t>st</a:t>
            </a:r>
            <a:r>
              <a:rPr lang="en-GB" b="1" dirty="0" smtClean="0">
                <a:solidFill>
                  <a:srgbClr val="FF0000"/>
                </a:solidFill>
              </a:rPr>
              <a:t> model was constructed and tested in 2016, succeeded  	to be energized beyond the nominal current.</a:t>
            </a:r>
          </a:p>
          <a:p>
            <a:pPr lvl="1"/>
            <a:r>
              <a:rPr lang="en-GB" sz="2000" b="1" dirty="0" smtClean="0">
                <a:solidFill>
                  <a:schemeClr val="tx1"/>
                </a:solidFill>
              </a:rPr>
              <a:t>Prototype: 1</a:t>
            </a:r>
          </a:p>
          <a:p>
            <a:pPr lvl="1"/>
            <a:r>
              <a:rPr lang="en-GB" sz="2000" b="1" dirty="0" smtClean="0">
                <a:solidFill>
                  <a:schemeClr val="tx1"/>
                </a:solidFill>
              </a:rPr>
              <a:t>A series production: 4 + 2 spares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02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531318" y="-83602"/>
            <a:ext cx="7920000" cy="720000"/>
          </a:xfrm>
        </p:spPr>
        <p:txBody>
          <a:bodyPr/>
          <a:lstStyle/>
          <a:p>
            <a:r>
              <a:rPr lang="en-GB" dirty="0" smtClean="0"/>
              <a:t>Design overview (w/ 2 HX holes)</a:t>
            </a:r>
            <a:endParaRPr lang="en-GB" dirty="0"/>
          </a:p>
        </p:txBody>
      </p:sp>
      <p:graphicFrame>
        <p:nvGraphicFramePr>
          <p:cNvPr id="20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38839"/>
              </p:ext>
            </p:extLst>
          </p:nvPr>
        </p:nvGraphicFramePr>
        <p:xfrm>
          <a:off x="373350" y="509849"/>
          <a:ext cx="5797469" cy="438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3438"/>
                <a:gridCol w="2248286"/>
                <a:gridCol w="1445745"/>
              </a:tblGrid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A series production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 m model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Coil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aperture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150  mm</a:t>
                      </a:r>
                      <a:endParaRPr lang="en-US" sz="1600" b="1" i="0" dirty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integral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35 T m</a:t>
                      </a:r>
                      <a:endParaRPr lang="en-US" sz="1600" b="1" i="0" dirty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9.8 T m</a:t>
                      </a:r>
                      <a:endParaRPr lang="en-US" altLang="ja-JP" sz="1600" b="0" i="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Nominal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field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5.57 T</a:t>
                      </a:r>
                      <a:endParaRPr lang="en-US" sz="1600" b="0" i="0" dirty="0">
                        <a:solidFill>
                          <a:srgbClr val="FF0000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Peak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field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6.44 T (SS), </a:t>
                      </a:r>
                      <a:r>
                        <a:rPr lang="en-US" altLang="ja-JP" sz="1600" b="0" i="0" baseline="0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6.56 T</a:t>
                      </a:r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(coil end)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Operating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current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12.0 kA</a:t>
                      </a:r>
                      <a:endParaRPr lang="en-US" sz="1600" b="0" i="0" dirty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Operating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temperature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1.9 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Field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 quality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&lt;10</a:t>
                      </a:r>
                      <a:r>
                        <a:rPr lang="en-US" sz="1600" b="0" i="0" baseline="300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-4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w.r.t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B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 (</a:t>
                      </a:r>
                      <a:r>
                        <a:rPr lang="en-US" sz="1600" b="0" i="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</a:t>
                      </a:r>
                      <a:r>
                        <a:rPr lang="en-US" sz="1600" b="0" i="0" baseline="-2500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ref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=50 mm)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i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Load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line ratio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75.4%</a:t>
                      </a:r>
                      <a:r>
                        <a:rPr lang="ja-JP" alt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（</a:t>
                      </a:r>
                      <a:r>
                        <a:rPr lang="en-US" altLang="ja-JP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SS</a:t>
                      </a:r>
                      <a:r>
                        <a:rPr lang="ja-JP" alt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）</a:t>
                      </a:r>
                      <a:r>
                        <a:rPr lang="en-US" altLang="ja-JP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, </a:t>
                      </a:r>
                      <a:r>
                        <a:rPr lang="en-US" altLang="ja-JP" sz="1600" b="0" i="0" dirty="0" smtClean="0">
                          <a:solidFill>
                            <a:srgbClr val="FF0000"/>
                          </a:solidFill>
                          <a:latin typeface="+mj-lt"/>
                          <a:cs typeface="Arial"/>
                        </a:rPr>
                        <a:t>76.6%</a:t>
                      </a:r>
                      <a:r>
                        <a:rPr lang="en-US" altLang="ja-JP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(coil</a:t>
                      </a:r>
                      <a:r>
                        <a:rPr lang="en-US" altLang="ja-JP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end</a:t>
                      </a:r>
                      <a:r>
                        <a:rPr lang="ja-JP" alt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）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at 1.9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</a:t>
                      </a:r>
                      <a:r>
                        <a:rPr lang="en-US" sz="1600" b="0" i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K</a:t>
                      </a:r>
                      <a:endParaRPr lang="en-US" sz="1600" b="0" i="0" baseline="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Differential inductance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4.0 </a:t>
                      </a:r>
                      <a:r>
                        <a:rPr lang="en-US" sz="1600" b="0" i="0" baseline="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mH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/m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Conductor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err="1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Nb-Ti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: LHC-MB outer cable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Stored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energy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340 kJ/m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Magnetic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length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6.33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1.73 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Coil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mech. length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6.57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2.00 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Magnet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mech. length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6.72 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2.15 m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365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Heat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load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135 W (Magnet total)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2 </a:t>
                      </a:r>
                      <a:r>
                        <a:rPr lang="en-US" sz="1600" b="1" i="0" baseline="0" dirty="0" err="1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mW</a:t>
                      </a: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/cm</a:t>
                      </a:r>
                      <a:r>
                        <a:rPr lang="en-US" sz="1600" b="1" i="0" baseline="3000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3 </a:t>
                      </a: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(Coil peak)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baseline="0" dirty="0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&gt; 25 </a:t>
                      </a:r>
                      <a:r>
                        <a:rPr lang="en-US" sz="1600" b="1" i="0" baseline="0" dirty="0" err="1" smtClean="0">
                          <a:solidFill>
                            <a:srgbClr val="0432FF"/>
                          </a:solidFill>
                          <a:latin typeface="+mj-lt"/>
                          <a:cs typeface="Arial"/>
                        </a:rPr>
                        <a:t>MGy</a:t>
                      </a:r>
                      <a:endParaRPr lang="en-US" sz="1600" b="1" i="0" baseline="0" dirty="0" smtClean="0">
                        <a:solidFill>
                          <a:srgbClr val="0432FF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42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0" i="0" kern="120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Radiation</a:t>
                      </a:r>
                      <a:r>
                        <a:rPr lang="en-US" sz="1600" b="0" i="0" kern="1200" baseline="0" dirty="0" smtClean="0">
                          <a:solidFill>
                            <a:schemeClr val="tx1"/>
                          </a:solidFill>
                          <a:latin typeface="+mj-lt"/>
                          <a:cs typeface="Arial"/>
                        </a:rPr>
                        <a:t> dose</a:t>
                      </a:r>
                      <a:endParaRPr lang="en-US" sz="1600" b="0" i="0" kern="1200" dirty="0" smtClean="0">
                        <a:solidFill>
                          <a:schemeClr val="tx1"/>
                        </a:solidFill>
                        <a:latin typeface="+mj-lt"/>
                        <a:cs typeface="Arial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baseline="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1" name="図形グループ 20"/>
          <p:cNvGrpSpPr/>
          <p:nvPr/>
        </p:nvGrpSpPr>
        <p:grpSpPr>
          <a:xfrm>
            <a:off x="7049529" y="3121480"/>
            <a:ext cx="1741326" cy="1865025"/>
            <a:chOff x="6181756" y="2623943"/>
            <a:chExt cx="2665252" cy="2854585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81756" y="2623943"/>
              <a:ext cx="2505044" cy="2854585"/>
            </a:xfrm>
            <a:prstGeom prst="rect">
              <a:avLst/>
            </a:prstGeom>
          </p:spPr>
        </p:pic>
        <p:sp>
          <p:nvSpPr>
            <p:cNvPr id="23" name="TextBox 6"/>
            <p:cNvSpPr txBox="1"/>
            <p:nvPr/>
          </p:nvSpPr>
          <p:spPr>
            <a:xfrm>
              <a:off x="8054247" y="4679012"/>
              <a:ext cx="792761" cy="484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19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24" name="TextBox 15"/>
            <p:cNvSpPr txBox="1"/>
            <p:nvPr/>
          </p:nvSpPr>
          <p:spPr>
            <a:xfrm>
              <a:off x="7651048" y="3664032"/>
              <a:ext cx="674844" cy="484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13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25" name="TextBox 16"/>
            <p:cNvSpPr txBox="1"/>
            <p:nvPr/>
          </p:nvSpPr>
          <p:spPr>
            <a:xfrm>
              <a:off x="7061666" y="3064599"/>
              <a:ext cx="44683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/>
                  <a:cs typeface="Arial"/>
                </a:rPr>
                <a:t>8</a:t>
              </a:r>
            </a:p>
          </p:txBody>
        </p:sp>
        <p:sp>
          <p:nvSpPr>
            <p:cNvPr id="26" name="Rectangle 8"/>
            <p:cNvSpPr/>
            <p:nvPr/>
          </p:nvSpPr>
          <p:spPr>
            <a:xfrm>
              <a:off x="6377337" y="2733209"/>
              <a:ext cx="2987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15000"/>
                </a:lnSpc>
                <a:tabLst>
                  <a:tab pos="457200" algn="l"/>
                </a:tabLst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cs typeface="Arial"/>
                </a:rPr>
                <a:t>4</a:t>
              </a: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6321772" y="4045978"/>
              <a:ext cx="10310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4 blocks</a:t>
              </a:r>
              <a:endParaRPr kumimoji="1" lang="en-US" altLang="ja-JP" dirty="0">
                <a:latin typeface="Arial"/>
                <a:cs typeface="Arial"/>
              </a:endParaRPr>
            </a:p>
            <a:p>
              <a:r>
                <a:rPr kumimoji="1" lang="en-US" altLang="ja-JP" dirty="0" smtClean="0">
                  <a:latin typeface="Arial"/>
                  <a:cs typeface="Arial"/>
                </a:rPr>
                <a:t>44 turns</a:t>
              </a:r>
            </a:p>
          </p:txBody>
        </p:sp>
      </p:grpSp>
      <p:grpSp>
        <p:nvGrpSpPr>
          <p:cNvPr id="28" name="図形グループ 27"/>
          <p:cNvGrpSpPr/>
          <p:nvPr/>
        </p:nvGrpSpPr>
        <p:grpSpPr>
          <a:xfrm>
            <a:off x="6208847" y="518841"/>
            <a:ext cx="3029281" cy="2537729"/>
            <a:chOff x="6176121" y="3742027"/>
            <a:chExt cx="2903541" cy="2432393"/>
          </a:xfrm>
          <a:solidFill>
            <a:schemeClr val="bg1"/>
          </a:solidFill>
        </p:grpSpPr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6121" y="3742027"/>
              <a:ext cx="547288" cy="2432393"/>
            </a:xfrm>
            <a:prstGeom prst="rect">
              <a:avLst/>
            </a:prstGeom>
            <a:grpFill/>
          </p:spPr>
        </p:pic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3200" y="3755835"/>
              <a:ext cx="2526462" cy="2363342"/>
            </a:xfrm>
            <a:prstGeom prst="rect">
              <a:avLst/>
            </a:prstGeom>
            <a:grpFill/>
          </p:spPr>
        </p:pic>
      </p:grpSp>
      <p:sp>
        <p:nvSpPr>
          <p:cNvPr id="31" name="テキスト ボックス 30"/>
          <p:cNvSpPr txBox="1"/>
          <p:nvPr/>
        </p:nvSpPr>
        <p:spPr>
          <a:xfrm>
            <a:off x="0" y="4932764"/>
            <a:ext cx="93427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 smtClean="0">
                <a:solidFill>
                  <a:srgbClr val="0432FF"/>
                </a:solidFill>
                <a:latin typeface="Arial"/>
                <a:cs typeface="Arial"/>
              </a:rPr>
              <a:t>Technical challenges</a:t>
            </a:r>
            <a:endParaRPr kumimoji="1" lang="en-US" altLang="ja-JP" b="1" u="sng" dirty="0">
              <a:solidFill>
                <a:srgbClr val="0432FF"/>
              </a:solidFill>
              <a:latin typeface="Arial"/>
              <a:cs typeface="Arial"/>
            </a:endParaRPr>
          </a:p>
          <a:p>
            <a:r>
              <a:rPr lang="ja-JP" altLang="en-US" b="1" dirty="0" smtClean="0">
                <a:solidFill>
                  <a:schemeClr val="accent6"/>
                </a:solidFill>
                <a:latin typeface="Arial"/>
                <a:cs typeface="Arial"/>
              </a:rPr>
              <a:t>・</a:t>
            </a:r>
            <a:r>
              <a:rPr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Large aperture</a:t>
            </a:r>
            <a:r>
              <a:rPr lang="ja-JP" altLang="en-US" b="1" dirty="0" smtClean="0">
                <a:latin typeface="Arial"/>
                <a:cs typeface="Arial"/>
              </a:rPr>
              <a:t>：</a:t>
            </a:r>
            <a:r>
              <a:rPr lang="en-US" altLang="ja-JP" b="1" dirty="0" smtClean="0">
                <a:latin typeface="Arial"/>
                <a:cs typeface="Arial"/>
              </a:rPr>
              <a:t> Management of coil size and pre-stress.</a:t>
            </a:r>
          </a:p>
          <a:p>
            <a:r>
              <a:rPr kumimoji="1" lang="ja-JP" altLang="en-US" b="1" dirty="0" smtClean="0">
                <a:solidFill>
                  <a:schemeClr val="accent6"/>
                </a:solidFill>
                <a:latin typeface="Arial"/>
                <a:cs typeface="Arial"/>
              </a:rPr>
              <a:t>・</a:t>
            </a:r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Radiation resistance</a:t>
            </a:r>
            <a:r>
              <a:rPr lang="ja-JP" altLang="en-US" b="1" dirty="0" smtClean="0">
                <a:latin typeface="Arial"/>
                <a:cs typeface="Arial"/>
              </a:rPr>
              <a:t>：</a:t>
            </a:r>
            <a:r>
              <a:rPr kumimoji="1" lang="en-US" altLang="ja-JP" b="1" dirty="0" smtClean="0">
                <a:latin typeface="Arial"/>
                <a:cs typeface="Arial"/>
              </a:rPr>
              <a:t>Radiation resistant material for coil parts. Cooling capability.</a:t>
            </a:r>
          </a:p>
          <a:p>
            <a:r>
              <a:rPr lang="ja-JP" altLang="en-US" b="1" dirty="0" smtClean="0">
                <a:solidFill>
                  <a:schemeClr val="accent6"/>
                </a:solidFill>
                <a:latin typeface="Arial"/>
                <a:cs typeface="Arial"/>
              </a:rPr>
              <a:t>・</a:t>
            </a:r>
            <a:r>
              <a:rPr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Iron saturation</a:t>
            </a:r>
            <a:r>
              <a:rPr lang="ja-JP" altLang="en-US" b="1" dirty="0" smtClean="0">
                <a:latin typeface="Arial"/>
                <a:cs typeface="Arial"/>
              </a:rPr>
              <a:t>：</a:t>
            </a:r>
            <a:r>
              <a:rPr lang="en-US" altLang="ja-JP" b="1" dirty="0" smtClean="0">
                <a:latin typeface="Arial"/>
                <a:cs typeface="Arial"/>
              </a:rPr>
              <a:t>Good field quality from injection to nominal current</a:t>
            </a:r>
          </a:p>
        </p:txBody>
      </p:sp>
    </p:spTree>
    <p:extLst>
      <p:ext uri="{BB962C8B-B14F-4D97-AF65-F5344CB8AC3E}">
        <p14:creationId xmlns:p14="http://schemas.microsoft.com/office/powerpoint/2010/main" val="203699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979" y="-160787"/>
            <a:ext cx="7920000" cy="720000"/>
          </a:xfrm>
        </p:spPr>
        <p:txBody>
          <a:bodyPr/>
          <a:lstStyle/>
          <a:p>
            <a:r>
              <a:rPr lang="en-US" altLang="ja-JP" dirty="0" err="1" smtClean="0"/>
              <a:t>Cutview</a:t>
            </a:r>
            <a:r>
              <a:rPr lang="en-US" altLang="ja-JP" dirty="0" smtClean="0"/>
              <a:t> of D1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15" name="図形グループ 14"/>
          <p:cNvGrpSpPr/>
          <p:nvPr/>
        </p:nvGrpSpPr>
        <p:grpSpPr>
          <a:xfrm>
            <a:off x="300503" y="328922"/>
            <a:ext cx="7777848" cy="4339449"/>
            <a:chOff x="-1090925" y="1014824"/>
            <a:chExt cx="10778281" cy="6013459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3306" y="1196668"/>
              <a:ext cx="4761539" cy="4829770"/>
            </a:xfrm>
            <a:prstGeom prst="rect">
              <a:avLst/>
            </a:prstGeom>
          </p:spPr>
        </p:pic>
        <p:cxnSp>
          <p:nvCxnSpPr>
            <p:cNvPr id="18" name="直線矢印コネクタ 17"/>
            <p:cNvCxnSpPr/>
            <p:nvPr/>
          </p:nvCxnSpPr>
          <p:spPr>
            <a:xfrm flipH="1">
              <a:off x="6155348" y="2027181"/>
              <a:ext cx="838200" cy="4445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6948461" y="1787803"/>
              <a:ext cx="2382103" cy="462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Shell (</a:t>
              </a:r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SUS304L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20" name="直線矢印コネクタ 19"/>
            <p:cNvCxnSpPr/>
            <p:nvPr/>
          </p:nvCxnSpPr>
          <p:spPr>
            <a:xfrm flipH="1" flipV="1">
              <a:off x="5529903" y="5012944"/>
              <a:ext cx="722562" cy="5314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/>
            <p:cNvSpPr txBox="1"/>
            <p:nvPr/>
          </p:nvSpPr>
          <p:spPr>
            <a:xfrm>
              <a:off x="6184803" y="5415271"/>
              <a:ext cx="3145761" cy="89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Iron yoke</a:t>
              </a:r>
            </a:p>
            <a:p>
              <a:r>
                <a:rPr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(</a:t>
              </a:r>
              <a:r>
                <a:rPr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EFE</a:t>
              </a:r>
              <a:r>
                <a:rPr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 by JFE steel )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 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28" name="直線矢印コネクタ 27"/>
            <p:cNvCxnSpPr/>
            <p:nvPr/>
          </p:nvCxnSpPr>
          <p:spPr>
            <a:xfrm flipH="1" flipV="1">
              <a:off x="6053515" y="4350344"/>
              <a:ext cx="731330" cy="17488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6739484" y="4294937"/>
              <a:ext cx="1678094" cy="46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key (</a:t>
              </a:r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S45C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</a:p>
          </p:txBody>
        </p:sp>
        <p:cxnSp>
          <p:nvCxnSpPr>
            <p:cNvPr id="30" name="直線矢印コネクタ 29"/>
            <p:cNvCxnSpPr/>
            <p:nvPr/>
          </p:nvCxnSpPr>
          <p:spPr>
            <a:xfrm>
              <a:off x="1940276" y="2795531"/>
              <a:ext cx="1676400" cy="4445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-39931" y="2206676"/>
              <a:ext cx="2188059" cy="1501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4-way split stainless steel collars</a:t>
              </a:r>
              <a:endParaRPr lang="en-US" altLang="ja-JP" dirty="0">
                <a:latin typeface="Arial"/>
                <a:cs typeface="Arial"/>
              </a:endParaRPr>
            </a:p>
            <a:p>
              <a:r>
                <a:rPr lang="en-US" altLang="ja-JP" dirty="0" smtClean="0">
                  <a:latin typeface="Arial"/>
                  <a:cs typeface="Arial"/>
                </a:rPr>
                <a:t>(</a:t>
              </a:r>
              <a:r>
                <a:rPr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NSSC130S</a:t>
              </a:r>
              <a:r>
                <a:rPr lang="en-US" altLang="ja-JP" dirty="0" smtClean="0">
                  <a:latin typeface="Arial"/>
                  <a:cs typeface="Arial"/>
                </a:rPr>
                <a:t>)</a:t>
              </a:r>
            </a:p>
          </p:txBody>
        </p:sp>
        <p:cxnSp>
          <p:nvCxnSpPr>
            <p:cNvPr id="32" name="直線矢印コネクタ 31"/>
            <p:cNvCxnSpPr/>
            <p:nvPr/>
          </p:nvCxnSpPr>
          <p:spPr>
            <a:xfrm flipV="1">
              <a:off x="1940276" y="4525229"/>
              <a:ext cx="958515" cy="2317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テキスト ボックス 32"/>
            <p:cNvSpPr txBox="1"/>
            <p:nvPr/>
          </p:nvSpPr>
          <p:spPr>
            <a:xfrm>
              <a:off x="-1090925" y="4525227"/>
              <a:ext cx="3322856" cy="1279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Cu/</a:t>
              </a:r>
              <a:r>
                <a:rPr kumimoji="1" lang="en-US" altLang="ja-JP" dirty="0" err="1" smtClean="0">
                  <a:latin typeface="Arial"/>
                  <a:cs typeface="Arial"/>
                </a:rPr>
                <a:t>NbTi</a:t>
              </a:r>
              <a:r>
                <a:rPr kumimoji="1" lang="en-US" altLang="ja-JP" dirty="0" smtClean="0">
                  <a:latin typeface="Arial"/>
                  <a:cs typeface="Arial"/>
                </a:rPr>
                <a:t> cable (LHC MB outer) </a:t>
              </a:r>
              <a:r>
                <a:rPr lang="en-US" altLang="ja-JP" dirty="0" smtClean="0">
                  <a:latin typeface="Arial"/>
                  <a:cs typeface="Arial"/>
                </a:rPr>
                <a:t>+</a:t>
              </a:r>
            </a:p>
            <a:p>
              <a:r>
                <a:rPr lang="en-US" altLang="ja-JP" dirty="0" smtClean="0">
                  <a:latin typeface="Arial"/>
                  <a:cs typeface="Arial"/>
                </a:rPr>
                <a:t> Apical insulation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cxnSp>
          <p:nvCxnSpPr>
            <p:cNvPr id="34" name="直線矢印コネクタ 33"/>
            <p:cNvCxnSpPr/>
            <p:nvPr/>
          </p:nvCxnSpPr>
          <p:spPr>
            <a:xfrm flipV="1">
              <a:off x="2810299" y="4800095"/>
              <a:ext cx="370479" cy="8568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/>
            <p:cNvSpPr txBox="1"/>
            <p:nvPr/>
          </p:nvSpPr>
          <p:spPr>
            <a:xfrm>
              <a:off x="1086330" y="5748764"/>
              <a:ext cx="5225421" cy="12795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rgbClr val="FF0000"/>
                  </a:solidFill>
                  <a:latin typeface="Arial"/>
                  <a:cs typeface="Arial"/>
                </a:rPr>
                <a:t>Radiation resistant</a:t>
              </a:r>
            </a:p>
            <a:p>
              <a:r>
                <a:rPr lang="en-US" altLang="ja-JP" b="1" dirty="0" smtClean="0">
                  <a:solidFill>
                    <a:srgbClr val="FF0000"/>
                  </a:solidFill>
                  <a:latin typeface="Arial"/>
                  <a:cs typeface="Arial"/>
                </a:rPr>
                <a:t>GFRP wedge for dose of 25 </a:t>
              </a:r>
              <a:r>
                <a:rPr lang="en-US" altLang="ja-JP" b="1" dirty="0" err="1" smtClean="0">
                  <a:solidFill>
                    <a:srgbClr val="FF0000"/>
                  </a:solidFill>
                  <a:latin typeface="Arial"/>
                  <a:cs typeface="Arial"/>
                </a:rPr>
                <a:t>MGy</a:t>
              </a:r>
              <a:endParaRPr lang="en-US" altLang="ja-JP" b="1" dirty="0" smtClean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r>
                <a:rPr kumimoji="1" lang="en-US" altLang="ja-JP" b="1" dirty="0" smtClean="0">
                  <a:solidFill>
                    <a:srgbClr val="000000"/>
                  </a:solidFill>
                  <a:latin typeface="Arial"/>
                  <a:cs typeface="Arial"/>
                </a:rPr>
                <a:t>(</a:t>
              </a:r>
              <a:r>
                <a:rPr kumimoji="1" lang="en-US" altLang="ja-JP" b="1" dirty="0" smtClean="0">
                  <a:solidFill>
                    <a:srgbClr val="008000"/>
                  </a:solidFill>
                  <a:latin typeface="Arial"/>
                  <a:cs typeface="Arial"/>
                </a:rPr>
                <a:t>S2 glass + BT resin</a:t>
              </a:r>
              <a:r>
                <a:rPr kumimoji="1" lang="en-US" altLang="ja-JP" b="1" dirty="0" smtClean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  <a:endParaRPr kumimoji="1" lang="ja-JP" altLang="en-US" b="1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36" name="直線矢印コネクタ 35"/>
            <p:cNvCxnSpPr/>
            <p:nvPr/>
          </p:nvCxnSpPr>
          <p:spPr>
            <a:xfrm flipH="1">
              <a:off x="4089040" y="3305071"/>
              <a:ext cx="2829636" cy="2052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/>
            <p:cNvSpPr txBox="1"/>
            <p:nvPr/>
          </p:nvSpPr>
          <p:spPr>
            <a:xfrm>
              <a:off x="6869642" y="3089260"/>
              <a:ext cx="2231091" cy="511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Brass shoe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38" name="直線矢印コネクタ 37"/>
            <p:cNvCxnSpPr/>
            <p:nvPr/>
          </p:nvCxnSpPr>
          <p:spPr>
            <a:xfrm flipH="1">
              <a:off x="4145484" y="3715481"/>
              <a:ext cx="272416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6832565" y="3509292"/>
              <a:ext cx="2854791" cy="5118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QPH + Insulations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 flipH="1">
              <a:off x="4089044" y="1404526"/>
              <a:ext cx="2485404" cy="9363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40"/>
            <p:cNvSpPr txBox="1"/>
            <p:nvPr/>
          </p:nvSpPr>
          <p:spPr>
            <a:xfrm>
              <a:off x="1267701" y="1196668"/>
              <a:ext cx="2098737" cy="8086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Field tuning hole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42" name="直線矢印コネクタ 41"/>
            <p:cNvCxnSpPr/>
            <p:nvPr/>
          </p:nvCxnSpPr>
          <p:spPr>
            <a:xfrm>
              <a:off x="2412920" y="1582937"/>
              <a:ext cx="485872" cy="12125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>
              <a:off x="6608880" y="1014824"/>
              <a:ext cx="2628042" cy="462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f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60 mm HX hole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cxnSp>
          <p:nvCxnSpPr>
            <p:cNvPr id="44" name="直線矢印コネクタ 43"/>
            <p:cNvCxnSpPr/>
            <p:nvPr/>
          </p:nvCxnSpPr>
          <p:spPr>
            <a:xfrm flipH="1">
              <a:off x="5387386" y="2747265"/>
              <a:ext cx="1352099" cy="4724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/>
            <p:cNvSpPr txBox="1"/>
            <p:nvPr/>
          </p:nvSpPr>
          <p:spPr>
            <a:xfrm>
              <a:off x="6680421" y="2505448"/>
              <a:ext cx="2590665" cy="462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Stack tube (</a:t>
              </a:r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S45C</a:t>
              </a:r>
              <a:r>
                <a:rPr kumimoji="1" lang="en-US" altLang="ja-JP" dirty="0" smtClean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  <a:endParaRPr kumimoji="1" lang="ja-JP" altLang="en-US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6" name="コンテンツ プレースホルダー 2"/>
          <p:cNvSpPr txBox="1">
            <a:spLocks/>
          </p:cNvSpPr>
          <p:nvPr/>
        </p:nvSpPr>
        <p:spPr>
          <a:xfrm>
            <a:off x="188084" y="4641167"/>
            <a:ext cx="8858716" cy="165556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b="1" dirty="0" err="1" smtClean="0">
                <a:solidFill>
                  <a:srgbClr val="0000FF"/>
                </a:solidFill>
                <a:cs typeface="Arial"/>
              </a:rPr>
              <a:t>Nb-Ti</a:t>
            </a:r>
            <a:r>
              <a:rPr lang="en-US" altLang="ja-JP" sz="1600" b="1" dirty="0" smtClean="0">
                <a:solidFill>
                  <a:srgbClr val="0000FF"/>
                </a:solidFill>
                <a:cs typeface="Arial"/>
              </a:rPr>
              <a:t>/Cu cable 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with APICAL and PIXEO insulations, same as MB outer cable.</a:t>
            </a:r>
          </a:p>
          <a:p>
            <a:r>
              <a:rPr kumimoji="1" lang="en-US" altLang="ja-JP" sz="1600" b="1" dirty="0" smtClean="0">
                <a:solidFill>
                  <a:srgbClr val="0000FF"/>
                </a:solidFill>
                <a:cs typeface="Arial"/>
              </a:rPr>
              <a:t>Collared yoke structure </a:t>
            </a:r>
            <a:r>
              <a:rPr kumimoji="1" lang="en-US" altLang="ja-JP" sz="1600" b="1" dirty="0" smtClean="0">
                <a:solidFill>
                  <a:schemeClr val="tx1"/>
                </a:solidFill>
                <a:cs typeface="Arial"/>
              </a:rPr>
              <a:t>to increase amount of iron yoke.</a:t>
            </a:r>
          </a:p>
          <a:p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Design features for better cooling (Heat load 135 W in total, 2 </a:t>
            </a:r>
            <a:r>
              <a:rPr lang="en-US" altLang="ja-JP" sz="1600" b="1" dirty="0" err="1" smtClean="0">
                <a:solidFill>
                  <a:schemeClr val="tx1"/>
                </a:solidFill>
                <a:cs typeface="Arial"/>
              </a:rPr>
              <a:t>mW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/cm</a:t>
            </a:r>
            <a:r>
              <a:rPr lang="en-US" altLang="ja-JP" sz="1600" b="1" baseline="30000" dirty="0" smtClean="0">
                <a:solidFill>
                  <a:schemeClr val="tx1"/>
                </a:solidFill>
                <a:cs typeface="Arial"/>
              </a:rPr>
              <a:t>3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 at local peak). </a:t>
            </a:r>
          </a:p>
          <a:p>
            <a:pPr lvl="1"/>
            <a:r>
              <a:rPr lang="en-US" altLang="ja-JP" sz="1600" b="1" dirty="0" smtClean="0">
                <a:cs typeface="Arial"/>
              </a:rPr>
              <a:t> </a:t>
            </a:r>
            <a:r>
              <a:rPr lang="en-US" altLang="ja-JP" sz="1600" b="1" dirty="0" smtClean="0">
                <a:solidFill>
                  <a:srgbClr val="0000FF"/>
                </a:solidFill>
                <a:cs typeface="Arial"/>
              </a:rPr>
              <a:t>A single layer coil.</a:t>
            </a:r>
          </a:p>
          <a:p>
            <a:pPr lvl="1"/>
            <a:r>
              <a:rPr lang="en-US" altLang="ja-JP" sz="1600" b="1" dirty="0" smtClean="0">
                <a:cs typeface="Arial"/>
              </a:rPr>
              <a:t> </a:t>
            </a:r>
            <a:r>
              <a:rPr lang="en-US" altLang="ja-JP" sz="1600" b="1" dirty="0" smtClean="0">
                <a:solidFill>
                  <a:srgbClr val="0432FF"/>
                </a:solidFill>
                <a:cs typeface="Arial"/>
              </a:rPr>
              <a:t>Void spaces 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and </a:t>
            </a:r>
            <a:r>
              <a:rPr lang="en-US" altLang="ja-JP" sz="1600" b="1" dirty="0" smtClean="0">
                <a:solidFill>
                  <a:srgbClr val="0432FF"/>
                </a:solidFill>
                <a:cs typeface="Arial"/>
              </a:rPr>
              <a:t>packing factor of collar and yoke: less than 100% </a:t>
            </a:r>
            <a:r>
              <a:rPr lang="en-US" altLang="ja-JP" sz="1600" b="1" dirty="0" smtClean="0">
                <a:solidFill>
                  <a:schemeClr val="tx1"/>
                </a:solidFill>
                <a:cs typeface="Arial"/>
              </a:rPr>
              <a:t>for passage of superfluid helium.</a:t>
            </a:r>
            <a:endParaRPr lang="en-US" altLang="ja-JP" sz="1600" b="1" dirty="0" smtClea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636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979" y="-46485"/>
            <a:ext cx="7920000" cy="720000"/>
          </a:xfrm>
        </p:spPr>
        <p:txBody>
          <a:bodyPr/>
          <a:lstStyle/>
          <a:p>
            <a:r>
              <a:rPr lang="en-GB" altLang="ja-JP" dirty="0"/>
              <a:t>Design </a:t>
            </a:r>
            <a:r>
              <a:rPr lang="en-GB" altLang="ja-JP" dirty="0" smtClean="0"/>
              <a:t>overview: </a:t>
            </a:r>
            <a:r>
              <a:rPr kumimoji="1" lang="en-US" altLang="ja-JP" dirty="0"/>
              <a:t>Magnetic </a:t>
            </a:r>
            <a:r>
              <a:rPr kumimoji="1" lang="en-US" altLang="ja-JP" dirty="0" smtClean="0"/>
              <a:t>design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コンテンツ プレースホルダー 6"/>
          <p:cNvSpPr>
            <a:spLocks noGrp="1"/>
          </p:cNvSpPr>
          <p:nvPr>
            <p:ph idx="1"/>
          </p:nvPr>
        </p:nvSpPr>
        <p:spPr>
          <a:xfrm>
            <a:off x="178478" y="819041"/>
            <a:ext cx="4168235" cy="526565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000" b="1" dirty="0" smtClean="0">
                <a:solidFill>
                  <a:schemeClr val="tx1"/>
                </a:solidFill>
              </a:rPr>
              <a:t>Field computation by ROXIE</a:t>
            </a:r>
          </a:p>
          <a:p>
            <a:r>
              <a:rPr kumimoji="1" lang="en-US" altLang="ja-JP" sz="2000" b="1" dirty="0" smtClean="0">
                <a:solidFill>
                  <a:schemeClr val="tx1"/>
                </a:solidFill>
              </a:rPr>
              <a:t>2D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: </a:t>
            </a:r>
            <a:endParaRPr kumimoji="1" lang="en-US" altLang="ja-JP" sz="2000" b="1" dirty="0" smtClean="0">
              <a:solidFill>
                <a:schemeClr val="tx1"/>
              </a:solidFill>
            </a:endParaRPr>
          </a:p>
          <a:p>
            <a:pPr lvl="1"/>
            <a:r>
              <a:rPr kumimoji="1" lang="en-US" altLang="ja-JP" sz="2000" b="1" dirty="0" smtClean="0">
                <a:solidFill>
                  <a:schemeClr val="tx1"/>
                </a:solidFill>
              </a:rPr>
              <a:t>coil 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blocks 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optimization</a:t>
            </a:r>
          </a:p>
          <a:p>
            <a:pPr lvl="1"/>
            <a:r>
              <a:rPr lang="en-US" altLang="ja-JP" sz="2000" b="1" dirty="0" smtClean="0">
                <a:solidFill>
                  <a:schemeClr val="tx1"/>
                </a:solidFill>
              </a:rPr>
              <a:t>minimizing iron</a:t>
            </a:r>
            <a:r>
              <a:rPr lang="en-US" altLang="ja-JP" sz="2000" b="1" dirty="0">
                <a:solidFill>
                  <a:schemeClr val="tx1"/>
                </a:solidFill>
              </a:rPr>
              <a:t> saturation 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effects by pole notch and holes.</a:t>
            </a:r>
          </a:p>
          <a:p>
            <a:pPr lvl="1"/>
            <a:r>
              <a:rPr kumimoji="1" lang="en-US" altLang="ja-JP" sz="2000" b="1" dirty="0" smtClean="0">
                <a:solidFill>
                  <a:schemeClr val="tx1"/>
                </a:solidFill>
              </a:rPr>
              <a:t>all normal multipole coefficients controlled within 1 unit at nominal.</a:t>
            </a:r>
          </a:p>
          <a:p>
            <a:r>
              <a:rPr kumimoji="1" lang="en-US" altLang="ja-JP" sz="2000" b="1" dirty="0" smtClean="0">
                <a:solidFill>
                  <a:schemeClr val="tx1"/>
                </a:solidFill>
              </a:rPr>
              <a:t>3D: </a:t>
            </a:r>
          </a:p>
          <a:p>
            <a:pPr lvl="1"/>
            <a:r>
              <a:rPr kumimoji="1" lang="en-US" altLang="ja-JP" sz="2000" b="1" dirty="0" smtClean="0">
                <a:solidFill>
                  <a:schemeClr val="tx1"/>
                </a:solidFill>
              </a:rPr>
              <a:t>Coil 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end was also optimized to minimize multipole 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component integrals in 7-m 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production 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magnet.</a:t>
            </a:r>
          </a:p>
          <a:p>
            <a:pPr lvl="1"/>
            <a:r>
              <a:rPr kumimoji="1" lang="en-US" altLang="ja-JP" sz="2000" b="1" dirty="0" smtClean="0">
                <a:solidFill>
                  <a:schemeClr val="tx1"/>
                </a:solidFill>
              </a:rPr>
              <a:t>2-m models have the same coil ends.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005" y="3647936"/>
            <a:ext cx="4700087" cy="2076697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979" y="819041"/>
            <a:ext cx="2136070" cy="212213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280158" y="709800"/>
            <a:ext cx="1296630" cy="227182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602649" y="2917428"/>
            <a:ext cx="2032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Cross </a:t>
            </a:r>
            <a:r>
              <a:rPr kumimoji="1" lang="en-US" altLang="ja-JP" sz="1600" smtClean="0"/>
              <a:t>section of </a:t>
            </a:r>
            <a:r>
              <a:rPr kumimoji="1" lang="en-US" altLang="ja-JP" sz="1600" dirty="0" smtClean="0"/>
              <a:t>D1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64658" y="2456428"/>
            <a:ext cx="1841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mtClean="0"/>
              <a:t>Coil-end model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33726" y="5711666"/>
            <a:ext cx="3133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Variation of multipole components </a:t>
            </a:r>
            <a:r>
              <a:rPr kumimoji="1" lang="en-US" altLang="ja-JP" smtClean="0"/>
              <a:t>at excitation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cxnSp>
        <p:nvCxnSpPr>
          <p:cNvPr id="16" name="直線コネクタ 15"/>
          <p:cNvCxnSpPr/>
          <p:nvPr/>
        </p:nvCxnSpPr>
        <p:spPr>
          <a:xfrm>
            <a:off x="6369734" y="4009292"/>
            <a:ext cx="0" cy="1013005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4793343" y="3857625"/>
            <a:ext cx="0" cy="142875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8708121" y="3857625"/>
            <a:ext cx="0" cy="1231331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7131730" y="3843338"/>
            <a:ext cx="0" cy="1245618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25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979" y="-46485"/>
            <a:ext cx="7920000" cy="720000"/>
          </a:xfrm>
        </p:spPr>
        <p:txBody>
          <a:bodyPr/>
          <a:lstStyle/>
          <a:p>
            <a:r>
              <a:rPr lang="en-GB" altLang="ja-JP" dirty="0"/>
              <a:t>Design </a:t>
            </a:r>
            <a:r>
              <a:rPr lang="en-GB" altLang="ja-JP" dirty="0" smtClean="0"/>
              <a:t>overview: </a:t>
            </a:r>
            <a:r>
              <a:rPr kumimoji="1" lang="en-US" altLang="ja-JP" dirty="0" smtClean="0"/>
              <a:t>Mechanical design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smtClean="0"/>
              <a:t>T. Nakamoto, Progress on Beam Separation Superconducting Dipole Magnet (D1) R&amp;D for HL-LHC, CERN-KEK Committee, CERN, Dec. 13, 2016.</a:t>
            </a:r>
            <a:endParaRPr lang="en-GB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178478" y="636398"/>
            <a:ext cx="4179910" cy="3849877"/>
          </a:xfrm>
        </p:spPr>
        <p:txBody>
          <a:bodyPr>
            <a:normAutofit/>
          </a:bodyPr>
          <a:lstStyle/>
          <a:p>
            <a:r>
              <a:rPr kumimoji="1" lang="en-US" altLang="ja-JP" sz="2000" b="1" dirty="0">
                <a:solidFill>
                  <a:schemeClr val="tx1"/>
                </a:solidFill>
              </a:rPr>
              <a:t>FEM Analysis (ANSYS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kumimoji="1" lang="en-US" altLang="ja-JP" sz="2000" b="1" dirty="0" smtClean="0">
                <a:solidFill>
                  <a:schemeClr val="tx1"/>
                </a:solidFill>
              </a:rPr>
              <a:t>Fabrication, 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cooling and 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excitation (</a:t>
            </a:r>
            <a:r>
              <a:rPr kumimoji="1" lang="en-US" altLang="ja-JP" sz="2000" b="1" dirty="0">
                <a:solidFill>
                  <a:schemeClr val="tx1"/>
                </a:solidFill>
              </a:rPr>
              <a:t>110</a:t>
            </a:r>
            <a:r>
              <a:rPr kumimoji="1" lang="en-US" altLang="ja-JP" sz="2000" b="1" dirty="0" smtClean="0">
                <a:solidFill>
                  <a:schemeClr val="tx1"/>
                </a:solidFill>
              </a:rPr>
              <a:t>%)</a:t>
            </a:r>
          </a:p>
          <a:p>
            <a:pPr lvl="1"/>
            <a:r>
              <a:rPr kumimoji="1" lang="en-US" altLang="ja-JP" sz="2000" b="1" dirty="0" smtClean="0">
                <a:solidFill>
                  <a:schemeClr val="tx1"/>
                </a:solidFill>
              </a:rPr>
              <a:t>Pre-stress of pole at assembly: 80 MPa</a:t>
            </a:r>
          </a:p>
          <a:p>
            <a:r>
              <a:rPr lang="en-US" altLang="ja-JP" sz="2000" b="1" dirty="0" smtClean="0">
                <a:solidFill>
                  <a:schemeClr val="tx1"/>
                </a:solidFill>
              </a:rPr>
              <a:t>200 </a:t>
            </a:r>
            <a:r>
              <a:rPr lang="en-US" altLang="ja-JP" sz="2000" b="1" dirty="0">
                <a:solidFill>
                  <a:schemeClr val="tx1"/>
                </a:solidFill>
              </a:rPr>
              <a:t>mm long mechanical 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model</a:t>
            </a:r>
          </a:p>
          <a:p>
            <a:pPr lvl="1"/>
            <a:r>
              <a:rPr lang="en-US" altLang="ja-JP" sz="2000" b="1" dirty="0" smtClean="0">
                <a:solidFill>
                  <a:schemeClr val="tx1"/>
                </a:solidFill>
              </a:rPr>
              <a:t>Validation</a:t>
            </a:r>
            <a:r>
              <a:rPr lang="en-US" altLang="ja-JP" sz="2000" b="1" dirty="0">
                <a:solidFill>
                  <a:schemeClr val="tx1"/>
                </a:solidFill>
              </a:rPr>
              <a:t> of mechanical design. 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pPr lvl="1"/>
            <a:r>
              <a:rPr lang="en-US" altLang="ja-JP" sz="2000" b="1" dirty="0" smtClean="0">
                <a:solidFill>
                  <a:schemeClr val="tx1"/>
                </a:solidFill>
              </a:rPr>
              <a:t>Check </a:t>
            </a:r>
            <a:r>
              <a:rPr lang="en-US" altLang="ja-JP" sz="2000" b="1" dirty="0">
                <a:solidFill>
                  <a:schemeClr val="tx1"/>
                </a:solidFill>
              </a:rPr>
              <a:t>of assembly tooling and procedures.</a:t>
            </a:r>
          </a:p>
          <a:p>
            <a:pPr lvl="2"/>
            <a:endParaRPr lang="en-US" altLang="ja-JP" b="1" dirty="0">
              <a:solidFill>
                <a:schemeClr val="tx1"/>
              </a:solidFill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158" y="724138"/>
            <a:ext cx="1850125" cy="215530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980" y="3520631"/>
            <a:ext cx="3358074" cy="2752106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4792980" y="6165715"/>
            <a:ext cx="3506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Coil stress calculated by ANSYS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979" y="4145658"/>
            <a:ext cx="2378754" cy="2304183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8388" y="564958"/>
            <a:ext cx="2159991" cy="2564581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268768" y="3114611"/>
            <a:ext cx="233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2D Model for ANSYS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954134" y="2911362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E.M. Force on coil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981556" y="4658901"/>
            <a:ext cx="13450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200-mm mechanical model </a:t>
            </a:r>
            <a:r>
              <a:rPr lang="en-US" altLang="ja-JP" smtClean="0">
                <a:latin typeface="Arial"/>
                <a:cs typeface="Arial"/>
              </a:rPr>
              <a:t>for structural validation</a:t>
            </a:r>
            <a:endParaRPr lang="en-US" altLang="ja-JP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900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0475" y="-40413"/>
            <a:ext cx="8846325" cy="697943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Fabrication of the 1st 2 m model (MBXFS01) in KEK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05787" y="575671"/>
            <a:ext cx="3810431" cy="523646"/>
          </a:xfrm>
        </p:spPr>
        <p:txBody>
          <a:bodyPr>
            <a:normAutofit/>
          </a:bodyPr>
          <a:lstStyle/>
          <a:p>
            <a:r>
              <a:rPr kumimoji="1" lang="en-US" altLang="ja-JP" sz="2400" b="1" dirty="0" smtClean="0"/>
              <a:t>Jul 2015 – Mar 2016</a:t>
            </a:r>
            <a:endParaRPr kumimoji="1" lang="ja-JP" altLang="en-US" sz="2400" b="1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fr-FR" noProof="0" dirty="0" err="1" smtClean="0"/>
              <a:t>T</a:t>
            </a:r>
            <a:r>
              <a:rPr lang="fr-FR" noProof="0" dirty="0" smtClean="0"/>
              <a:t>. Nakamoto, Progress on </a:t>
            </a:r>
            <a:r>
              <a:rPr lang="fr-FR" noProof="0" dirty="0" err="1" smtClean="0"/>
              <a:t>Beam</a:t>
            </a:r>
            <a:r>
              <a:rPr lang="fr-FR" noProof="0" dirty="0" smtClean="0"/>
              <a:t> </a:t>
            </a:r>
            <a:r>
              <a:rPr lang="fr-FR" noProof="0" dirty="0" err="1" smtClean="0"/>
              <a:t>Separation</a:t>
            </a:r>
            <a:r>
              <a:rPr lang="fr-FR" noProof="0" dirty="0" smtClean="0"/>
              <a:t> </a:t>
            </a:r>
            <a:r>
              <a:rPr lang="fr-FR" noProof="0" dirty="0" err="1" smtClean="0"/>
              <a:t>Superconducting</a:t>
            </a:r>
            <a:r>
              <a:rPr lang="fr-FR" noProof="0" dirty="0" smtClean="0"/>
              <a:t> </a:t>
            </a:r>
            <a:r>
              <a:rPr lang="fr-FR" noProof="0" dirty="0" err="1" smtClean="0"/>
              <a:t>Dipole</a:t>
            </a:r>
            <a:r>
              <a:rPr lang="fr-FR" noProof="0" dirty="0" smtClean="0"/>
              <a:t> </a:t>
            </a:r>
            <a:r>
              <a:rPr lang="fr-FR" noProof="0" dirty="0" err="1" smtClean="0"/>
              <a:t>Magnet</a:t>
            </a:r>
            <a:r>
              <a:rPr lang="fr-FR" noProof="0" dirty="0" smtClean="0"/>
              <a:t> (D1) R&amp;D for HL-LHC, CERN-KEK </a:t>
            </a:r>
            <a:r>
              <a:rPr lang="fr-FR" noProof="0" dirty="0" err="1" smtClean="0"/>
              <a:t>Committee</a:t>
            </a:r>
            <a:r>
              <a:rPr lang="fr-FR" noProof="0" dirty="0" smtClean="0"/>
              <a:t>, CERN, </a:t>
            </a:r>
            <a:r>
              <a:rPr lang="fr-FR" noProof="0" dirty="0" err="1" smtClean="0"/>
              <a:t>Dec</a:t>
            </a:r>
            <a:r>
              <a:rPr lang="fr-FR" noProof="0" dirty="0" smtClean="0"/>
              <a:t>. 13, 2016.</a:t>
            </a:r>
            <a:endParaRPr lang="en-GB" noProof="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964" y="1026862"/>
            <a:ext cx="2470867" cy="240614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2895" y="1637359"/>
            <a:ext cx="2229221" cy="1501448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65" y="3826548"/>
            <a:ext cx="2452537" cy="1610317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141" y="3865595"/>
            <a:ext cx="2095026" cy="1571270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7296" y="3865595"/>
            <a:ext cx="2095026" cy="1571270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6826" y="3706671"/>
            <a:ext cx="2179974" cy="2027329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135174" y="2975506"/>
            <a:ext cx="14285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Coil winding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588133" y="307384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accent5"/>
                </a:solidFill>
              </a:rPr>
              <a:t>Collaring</a:t>
            </a:r>
            <a:endParaRPr kumimoji="1" lang="en-US" altLang="ja-JP" dirty="0" smtClean="0">
              <a:solidFill>
                <a:schemeClr val="accent5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03026" y="5409655"/>
            <a:ext cx="868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Yoking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728644" y="5439146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Shell welding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011003" y="5439146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Splice work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866826" y="5692833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Completed magnet</a:t>
            </a: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475" y="570803"/>
            <a:ext cx="1386037" cy="1710831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506" y="1145719"/>
            <a:ext cx="1998548" cy="199308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729" y="1124967"/>
            <a:ext cx="1319491" cy="2013840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4133668" y="3138807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accent5"/>
                </a:solidFill>
              </a:rPr>
              <a:t>Curing</a:t>
            </a:r>
            <a:endParaRPr kumimoji="1" lang="en-US" altLang="ja-JP" dirty="0" smtClean="0">
              <a:solidFill>
                <a:schemeClr val="accent5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694703" y="3060340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Coil size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meas.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93066" y="5892924"/>
            <a:ext cx="7809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kumimoji="1" lang="en-US" altLang="ja-JP" b="1" dirty="0"/>
              <a:t>Some minor technical issues found. But they were basically solved, or improvement will be applied to the 2</a:t>
            </a:r>
            <a:r>
              <a:rPr kumimoji="1" lang="en-US" altLang="ja-JP" b="1" baseline="30000" dirty="0"/>
              <a:t>nd</a:t>
            </a:r>
            <a:r>
              <a:rPr kumimoji="1" lang="en-US" altLang="ja-JP" b="1" dirty="0"/>
              <a:t> model.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350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5999</TotalTime>
  <Words>1959</Words>
  <Application>Microsoft Macintosh PowerPoint</Application>
  <PresentationFormat>画面に合わせる (4:3)</PresentationFormat>
  <Paragraphs>287</Paragraphs>
  <Slides>20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7" baseType="lpstr">
      <vt:lpstr>Calibri</vt:lpstr>
      <vt:lpstr>ＭＳ Ｐゴシック</vt:lpstr>
      <vt:lpstr>Symbol</vt:lpstr>
      <vt:lpstr>Times New Roman</vt:lpstr>
      <vt:lpstr>Wingdings</vt:lpstr>
      <vt:lpstr>Arial</vt:lpstr>
      <vt:lpstr>Thème Office</vt:lpstr>
      <vt:lpstr>Progress on Beam Separation Superconducting Dipole Magnet (D1) R&amp;D for HL-LHC  </vt:lpstr>
      <vt:lpstr>Human resource, Participants</vt:lpstr>
      <vt:lpstr>IR Upgrade for HL-LHC</vt:lpstr>
      <vt:lpstr>Scope</vt:lpstr>
      <vt:lpstr>Design overview (w/ 2 HX holes)</vt:lpstr>
      <vt:lpstr>Cutview of D1</vt:lpstr>
      <vt:lpstr>Design overview: Magnetic design</vt:lpstr>
      <vt:lpstr>Design overview: Mechanical design</vt:lpstr>
      <vt:lpstr>Fabrication of the 1st 2 m model (MBXFS01) in KEK</vt:lpstr>
      <vt:lpstr>Excitation tests</vt:lpstr>
      <vt:lpstr>Training Quench</vt:lpstr>
      <vt:lpstr>Coil Stress Variation at Excitation</vt:lpstr>
      <vt:lpstr>MFM results: Field integral at 10 kA </vt:lpstr>
      <vt:lpstr>MFM results: Variation of b3 along excitation</vt:lpstr>
      <vt:lpstr>D1 Review</vt:lpstr>
      <vt:lpstr>Current status of MBXFS01b</vt:lpstr>
      <vt:lpstr>New Design Requirement from CERN</vt:lpstr>
      <vt:lpstr>Near-term Schedule</vt:lpstr>
      <vt:lpstr>Log-term Schedule</vt:lpstr>
      <vt:lpstr>Summary</vt:lpstr>
    </vt:vector>
  </TitlesOfParts>
  <Company>APO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中本建志</cp:lastModifiedBy>
  <cp:revision>373</cp:revision>
  <cp:lastPrinted>2016-06-15T03:11:06Z</cp:lastPrinted>
  <dcterms:created xsi:type="dcterms:W3CDTF">2016-01-11T14:38:10Z</dcterms:created>
  <dcterms:modified xsi:type="dcterms:W3CDTF">2016-12-13T08:17:19Z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