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9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0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1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2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3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4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5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6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7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8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700" r:id="rId1"/>
    <p:sldMasterId id="2147487748" r:id="rId2"/>
    <p:sldMasterId id="2147487834" r:id="rId3"/>
    <p:sldMasterId id="2147487842" r:id="rId4"/>
    <p:sldMasterId id="2147487858" r:id="rId5"/>
    <p:sldMasterId id="2147487919" r:id="rId6"/>
    <p:sldMasterId id="2147487931" r:id="rId7"/>
    <p:sldMasterId id="2147487998" r:id="rId8"/>
    <p:sldMasterId id="2147488010" r:id="rId9"/>
    <p:sldMasterId id="2147488017" r:id="rId10"/>
    <p:sldMasterId id="2147488039" r:id="rId11"/>
    <p:sldMasterId id="2147488045" r:id="rId12"/>
    <p:sldMasterId id="2147488093" r:id="rId13"/>
    <p:sldMasterId id="2147488105" r:id="rId14"/>
    <p:sldMasterId id="2147488117" r:id="rId15"/>
    <p:sldMasterId id="2147488168" r:id="rId16"/>
    <p:sldMasterId id="2147488180" r:id="rId17"/>
    <p:sldMasterId id="2147488192" r:id="rId18"/>
    <p:sldMasterId id="2147488204" r:id="rId19"/>
  </p:sldMasterIdLst>
  <p:notesMasterIdLst>
    <p:notesMasterId r:id="rId27"/>
  </p:notesMasterIdLst>
  <p:handoutMasterIdLst>
    <p:handoutMasterId r:id="rId28"/>
  </p:handoutMasterIdLst>
  <p:sldIdLst>
    <p:sldId id="1219" r:id="rId20"/>
    <p:sldId id="1218" r:id="rId21"/>
    <p:sldId id="1227" r:id="rId22"/>
    <p:sldId id="1225" r:id="rId23"/>
    <p:sldId id="1226" r:id="rId24"/>
    <p:sldId id="1224" r:id="rId25"/>
    <p:sldId id="1223" r:id="rId2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C53"/>
    <a:srgbClr val="0C377B"/>
    <a:srgbClr val="000099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74" autoAdjust="0"/>
    <p:restoredTop sz="94660"/>
  </p:normalViewPr>
  <p:slideViewPr>
    <p:cSldViewPr>
      <p:cViewPr>
        <p:scale>
          <a:sx n="100" d="100"/>
          <a:sy n="100" d="100"/>
        </p:scale>
        <p:origin x="-1248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.xml"/><Relationship Id="rId21" Type="http://schemas.openxmlformats.org/officeDocument/2006/relationships/slide" Target="slides/slide2.xml"/><Relationship Id="rId22" Type="http://schemas.openxmlformats.org/officeDocument/2006/relationships/slide" Target="slides/slide3.xml"/><Relationship Id="rId23" Type="http://schemas.openxmlformats.org/officeDocument/2006/relationships/slide" Target="slides/slide4.xml"/><Relationship Id="rId24" Type="http://schemas.openxmlformats.org/officeDocument/2006/relationships/slide" Target="slides/slide5.xml"/><Relationship Id="rId25" Type="http://schemas.openxmlformats.org/officeDocument/2006/relationships/slide" Target="slides/slide6.xml"/><Relationship Id="rId26" Type="http://schemas.openxmlformats.org/officeDocument/2006/relationships/slide" Target="slides/slide7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commentAuthors" Target="commentAuthors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52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868C-DC4C-453C-8459-B6D9E7470049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5048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868C-DC4C-453C-8459-B6D9E7470049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7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81793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emf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2.jpe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3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5.jpe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5.emf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5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735053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82966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7419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850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736816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681168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38153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12069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939647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627593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397076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838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72110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035336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234503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711546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399154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413039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93248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210733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246631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853141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548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" y="0"/>
            <a:ext cx="9140825" cy="900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79500"/>
            <a:ext cx="8229600" cy="49657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ru-RU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ru-RU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DF150-AC11-40EB-9C61-310BD68F9003}" type="slidenum">
              <a:rPr lang="ru-RU">
                <a:solidFill>
                  <a:srgbClr val="04617B">
                    <a:shade val="90000"/>
                  </a:srgbClr>
                </a:solidFill>
                <a:latin typeface="Constantia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35097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85780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273190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517857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175667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385419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477710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602670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107124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9334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2692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4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789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81926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468308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396698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140532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788155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C7BA-EF90-4C46-BE95-B62276DAC6F1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259089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DEEB-CD7D-4288-9966-5F02DB9B458A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7655046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6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D688-9402-4A79-A318-37121217850C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9795540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5F35F-C910-4DAA-9CCD-09A76C3E7BE7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184190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32EE0-2D6F-4F23-A4AF-0C6086B7BAD4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97687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397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EA95-F58C-428F-A6F8-548FA68F140A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5424493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F1B0-978C-43ED-AF0D-BF5D47870EA4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2213405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5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629E-BF83-4D10-AE10-0F2A982DF93B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5693744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50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EB5E-EB78-4C5C-8C3A-F2C85ED28F4D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787402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23B5-99A1-4EF7-8ED4-AB1364194838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1877180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D2CC0-364F-4D1D-9249-7AB6FB19FE3D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13.12.16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5954701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defRPr sz="60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72593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3"/>
            <a:ext cx="91440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3698" y="1665293"/>
            <a:ext cx="8194628" cy="448985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0343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61"/>
            <a:ext cx="7886700" cy="2852737"/>
          </a:xfrm>
        </p:spPr>
        <p:txBody>
          <a:bodyPr anchor="ctr"/>
          <a:lstStyle>
            <a:lvl1pPr>
              <a:defRPr sz="60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86"/>
            <a:ext cx="7886700" cy="1500187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60255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3"/>
            <a:ext cx="91440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88964" y="1610436"/>
            <a:ext cx="4125889" cy="4566527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2" y="1610436"/>
            <a:ext cx="4122477" cy="4566527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56170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557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3"/>
            <a:ext cx="91440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ctr"/>
          <a:lstStyle>
            <a:lvl1pPr marL="0" indent="0" algn="ctr">
              <a:buNone/>
              <a:defRPr sz="2400" b="1"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ctr"/>
          <a:lstStyle>
            <a:lvl1pPr marL="0" indent="0" algn="ctr">
              <a:buNone/>
              <a:defRPr sz="2400" b="1"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3388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38405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1358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761" y="209550"/>
            <a:ext cx="3396258" cy="1600200"/>
          </a:xfrm>
        </p:spPr>
        <p:txBody>
          <a:bodyPr anchor="ctr"/>
          <a:lstStyle>
            <a:lvl1pPr>
              <a:defRPr sz="32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402" y="450400"/>
            <a:ext cx="4833529" cy="5410673"/>
          </a:xfrm>
        </p:spPr>
        <p:txBody>
          <a:bodyPr/>
          <a:lstStyle>
            <a:lvl1pPr>
              <a:defRPr sz="3200">
                <a:latin typeface="Arial Rounded MT Bold" panose="020F0704030504030204" pitchFamily="34" charset="0"/>
              </a:defRPr>
            </a:lvl1pPr>
            <a:lvl2pPr>
              <a:defRPr sz="2800">
                <a:latin typeface="Arial Rounded MT Bold" panose="020F0704030504030204" pitchFamily="34" charset="0"/>
              </a:defRPr>
            </a:lvl2pPr>
            <a:lvl3pPr>
              <a:defRPr sz="2400">
                <a:latin typeface="Arial Rounded MT Bold" panose="020F0704030504030204" pitchFamily="34" charset="0"/>
              </a:defRPr>
            </a:lvl3pPr>
            <a:lvl4pPr>
              <a:defRPr sz="2000">
                <a:latin typeface="Arial Rounded MT Bold" panose="020F0704030504030204" pitchFamily="34" charset="0"/>
              </a:defRPr>
            </a:lvl4pPr>
            <a:lvl5pPr>
              <a:defRPr sz="2000">
                <a:latin typeface="Arial Rounded MT Bold" panose="020F07040305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06302" y="2049462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Arial Rounded MT Bold" panose="020F07040305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31914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772" y="187325"/>
            <a:ext cx="3297419" cy="1600200"/>
          </a:xfrm>
        </p:spPr>
        <p:txBody>
          <a:bodyPr anchor="ctr"/>
          <a:lstStyle>
            <a:lvl1pPr>
              <a:defRPr sz="32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4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7557" y="2057400"/>
            <a:ext cx="3251473" cy="3811588"/>
          </a:xfrm>
        </p:spPr>
        <p:txBody>
          <a:bodyPr/>
          <a:lstStyle>
            <a:lvl1pPr marL="0" indent="0">
              <a:buNone/>
              <a:defRPr sz="1600">
                <a:latin typeface="Arial Rounded MT Bold" panose="020F07040305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89952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75047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75299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defRPr sz="60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34379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3"/>
            <a:ext cx="91440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3698" y="1665293"/>
            <a:ext cx="8194628" cy="448985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48590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51"/>
            <a:ext cx="7886700" cy="2852737"/>
          </a:xfrm>
        </p:spPr>
        <p:txBody>
          <a:bodyPr anchor="ctr"/>
          <a:lstStyle>
            <a:lvl1pPr>
              <a:defRPr sz="60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76"/>
            <a:ext cx="7886700" cy="1500187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16249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274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3"/>
            <a:ext cx="91440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88964" y="1610436"/>
            <a:ext cx="4125889" cy="4566527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2" y="1610436"/>
            <a:ext cx="4122477" cy="4566527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81253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3"/>
            <a:ext cx="91440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ctr"/>
          <a:lstStyle>
            <a:lvl1pPr marL="0" indent="0" algn="ctr">
              <a:buNone/>
              <a:defRPr sz="2400" b="1"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ctr"/>
          <a:lstStyle>
            <a:lvl1pPr marL="0" indent="0" algn="ctr">
              <a:buNone/>
              <a:defRPr sz="2400" b="1"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9717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93599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27654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761" y="209550"/>
            <a:ext cx="3396258" cy="1600200"/>
          </a:xfrm>
        </p:spPr>
        <p:txBody>
          <a:bodyPr anchor="ctr"/>
          <a:lstStyle>
            <a:lvl1pPr>
              <a:defRPr sz="32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7" y="450390"/>
            <a:ext cx="4833529" cy="5410673"/>
          </a:xfrm>
        </p:spPr>
        <p:txBody>
          <a:bodyPr/>
          <a:lstStyle>
            <a:lvl1pPr>
              <a:defRPr sz="3200">
                <a:latin typeface="Arial Rounded MT Bold" panose="020F0704030504030204" pitchFamily="34" charset="0"/>
              </a:defRPr>
            </a:lvl1pPr>
            <a:lvl2pPr>
              <a:defRPr sz="2800">
                <a:latin typeface="Arial Rounded MT Bold" panose="020F0704030504030204" pitchFamily="34" charset="0"/>
              </a:defRPr>
            </a:lvl2pPr>
            <a:lvl3pPr>
              <a:defRPr sz="2400">
                <a:latin typeface="Arial Rounded MT Bold" panose="020F0704030504030204" pitchFamily="34" charset="0"/>
              </a:defRPr>
            </a:lvl3pPr>
            <a:lvl4pPr>
              <a:defRPr sz="2000">
                <a:latin typeface="Arial Rounded MT Bold" panose="020F0704030504030204" pitchFamily="34" charset="0"/>
              </a:defRPr>
            </a:lvl4pPr>
            <a:lvl5pPr>
              <a:defRPr sz="2000">
                <a:latin typeface="Arial Rounded MT Bold" panose="020F07040305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06302" y="2049462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Arial Rounded MT Bold" panose="020F07040305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3064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767" y="187325"/>
            <a:ext cx="3297419" cy="1600200"/>
          </a:xfrm>
        </p:spPr>
        <p:txBody>
          <a:bodyPr anchor="ctr"/>
          <a:lstStyle>
            <a:lvl1pPr>
              <a:defRPr sz="32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3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7552" y="2057400"/>
            <a:ext cx="3251473" cy="3811588"/>
          </a:xfrm>
        </p:spPr>
        <p:txBody>
          <a:bodyPr/>
          <a:lstStyle>
            <a:lvl1pPr marL="0" indent="0">
              <a:buNone/>
              <a:defRPr sz="1600">
                <a:latin typeface="Arial Rounded MT Bold" panose="020F07040305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8272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27599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0074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defRPr sz="60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09591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3698" y="1665287"/>
            <a:ext cx="8194628" cy="448985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63862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137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ctr"/>
          <a:lstStyle>
            <a:lvl1pPr>
              <a:defRPr sz="60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29973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88962" y="1610436"/>
            <a:ext cx="4125889" cy="4566527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610436"/>
            <a:ext cx="4122477" cy="4566527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29108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ctr"/>
          <a:lstStyle>
            <a:lvl1pPr marL="0" indent="0" algn="ctr">
              <a:buNone/>
              <a:defRPr sz="2400" b="1"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ctr"/>
          <a:lstStyle>
            <a:lvl1pPr marL="0" indent="0" algn="ctr">
              <a:buNone/>
              <a:defRPr sz="2400" b="1"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0906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72024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8852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761" y="209550"/>
            <a:ext cx="3396258" cy="1600200"/>
          </a:xfrm>
        </p:spPr>
        <p:txBody>
          <a:bodyPr anchor="ctr"/>
          <a:lstStyle>
            <a:lvl1pPr>
              <a:defRPr sz="32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450378"/>
            <a:ext cx="4833529" cy="5410673"/>
          </a:xfrm>
        </p:spPr>
        <p:txBody>
          <a:bodyPr/>
          <a:lstStyle>
            <a:lvl1pPr>
              <a:defRPr sz="3200">
                <a:latin typeface="Arial Rounded MT Bold" panose="020F0704030504030204" pitchFamily="34" charset="0"/>
              </a:defRPr>
            </a:lvl1pPr>
            <a:lvl2pPr>
              <a:defRPr sz="2800">
                <a:latin typeface="Arial Rounded MT Bold" panose="020F0704030504030204" pitchFamily="34" charset="0"/>
              </a:defRPr>
            </a:lvl2pPr>
            <a:lvl3pPr>
              <a:defRPr sz="2400">
                <a:latin typeface="Arial Rounded MT Bold" panose="020F0704030504030204" pitchFamily="34" charset="0"/>
              </a:defRPr>
            </a:lvl3pPr>
            <a:lvl4pPr>
              <a:defRPr sz="2000">
                <a:latin typeface="Arial Rounded MT Bold" panose="020F0704030504030204" pitchFamily="34" charset="0"/>
              </a:defRPr>
            </a:lvl4pPr>
            <a:lvl5pPr>
              <a:defRPr sz="2000">
                <a:latin typeface="Arial Rounded MT Bold" panose="020F07040305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06301" y="2049462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Arial Rounded MT Bold" panose="020F07040305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90346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761" y="187325"/>
            <a:ext cx="3297419" cy="1600200"/>
          </a:xfrm>
        </p:spPr>
        <p:txBody>
          <a:bodyPr anchor="ctr"/>
          <a:lstStyle>
            <a:lvl1pPr>
              <a:defRPr sz="3200">
                <a:latin typeface="Arial Rounded MT Bold" panose="020F070403050403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7546" y="2057400"/>
            <a:ext cx="3251473" cy="3811588"/>
          </a:xfrm>
        </p:spPr>
        <p:txBody>
          <a:bodyPr/>
          <a:lstStyle>
            <a:lvl1pPr marL="0" indent="0">
              <a:buNone/>
              <a:defRPr sz="1600">
                <a:latin typeface="Arial Rounded MT Bold" panose="020F07040305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28610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25512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7423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35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548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52995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1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19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035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959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4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4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559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69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621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5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8032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63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85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3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DBF5F9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148675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2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4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73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 smtClean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73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2036" y="774830"/>
            <a:ext cx="8740583" cy="5654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0" y="6611938"/>
            <a:ext cx="3240088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dirty="0" smtClean="0">
                <a:solidFill>
                  <a:srgbClr val="FFFFFF"/>
                </a:solidFill>
              </a:rPr>
              <a:t>			</a:t>
            </a:r>
            <a:r>
              <a:rPr lang="en-US" dirty="0">
                <a:solidFill>
                  <a:srgbClr val="FFFFFF"/>
                </a:solidFill>
              </a:rPr>
              <a:t>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1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90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932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64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85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25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0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333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9569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21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7382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87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85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70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36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0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8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86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589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86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86" y="769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317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86" y="2906722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86" y="1023794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170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41" y="1859853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80601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86" y="1023795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229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32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2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86" y="1023795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519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8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8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7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86" y="1023795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02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569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322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85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4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831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772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89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96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8" y="103189"/>
            <a:ext cx="7493000" cy="544512"/>
          </a:xfrm>
          <a:prstGeom prst="rect">
            <a:avLst/>
          </a:prstGeom>
        </p:spPr>
        <p:txBody>
          <a:bodyPr lIns="91422" tIns="45711" rIns="91422" bIns="4571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8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96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557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9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267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94253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7636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2321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7595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8595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2910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14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2973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3791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6572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0343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984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984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86177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37839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476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47" y="274638"/>
            <a:ext cx="7582147" cy="706090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4"/>
            <a:ext cx="8229600" cy="4929411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346" y="99239"/>
            <a:ext cx="685678" cy="88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6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1265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389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7105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839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381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14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4612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5611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751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3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03838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5031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881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072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85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81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13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05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68779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4507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0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85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730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9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446"/>
            <a:ext cx="609600" cy="365125"/>
          </a:xfrm>
        </p:spPr>
        <p:txBody>
          <a:bodyPr/>
          <a:lstStyle/>
          <a:p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921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47580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431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28153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4773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36" y="901257"/>
            <a:ext cx="884037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179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36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2688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7140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78398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2112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23" y="901257"/>
            <a:ext cx="884037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49792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23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91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9.xml"/><Relationship Id="rId4" Type="http://schemas.openxmlformats.org/officeDocument/2006/relationships/slideLayout" Target="../slideLayouts/slideLayout90.xml"/><Relationship Id="rId5" Type="http://schemas.openxmlformats.org/officeDocument/2006/relationships/slideLayout" Target="../slideLayouts/slideLayout91.xml"/><Relationship Id="rId6" Type="http://schemas.openxmlformats.org/officeDocument/2006/relationships/theme" Target="../theme/theme10.xml"/><Relationship Id="rId7" Type="http://schemas.openxmlformats.org/officeDocument/2006/relationships/image" Target="../media/image4.emf"/><Relationship Id="rId1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8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6.xml"/><Relationship Id="rId6" Type="http://schemas.openxmlformats.org/officeDocument/2006/relationships/theme" Target="../theme/theme11.xml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" Type="http://schemas.openxmlformats.org/officeDocument/2006/relationships/slideLayout" Target="../slideLayouts/slideLayout92.xml"/><Relationship Id="rId2" Type="http://schemas.openxmlformats.org/officeDocument/2006/relationships/slideLayout" Target="../slideLayouts/slideLayout9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9.xml"/><Relationship Id="rId4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101.xml"/><Relationship Id="rId6" Type="http://schemas.openxmlformats.org/officeDocument/2006/relationships/theme" Target="../theme/theme12.xml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8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2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1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3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2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4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3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5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1.xml"/><Relationship Id="rId8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4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6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2.xml"/><Relationship Id="rId8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5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7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3.xml"/><Relationship Id="rId8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66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8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4.xml"/><Relationship Id="rId8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theme" Target="../theme/theme3.xml"/><Relationship Id="rId10" Type="http://schemas.openxmlformats.org/officeDocument/2006/relationships/image" Target="../media/image4.emf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theme" Target="../theme/theme4.xml"/><Relationship Id="rId9" Type="http://schemas.openxmlformats.org/officeDocument/2006/relationships/image" Target="../media/image6.emf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theme" Target="../theme/theme5.xml"/><Relationship Id="rId9" Type="http://schemas.openxmlformats.org/officeDocument/2006/relationships/image" Target="../media/image4.emf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3" Type="http://schemas.openxmlformats.org/officeDocument/2006/relationships/image" Target="../media/image7.emf"/><Relationship Id="rId14" Type="http://schemas.openxmlformats.org/officeDocument/2006/relationships/image" Target="../media/image8.emf"/><Relationship Id="rId15" Type="http://schemas.openxmlformats.org/officeDocument/2006/relationships/image" Target="../media/image9.emf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9.xml"/><Relationship Id="rId13" Type="http://schemas.openxmlformats.org/officeDocument/2006/relationships/theme" Target="../theme/theme7.xml"/><Relationship Id="rId14" Type="http://schemas.openxmlformats.org/officeDocument/2006/relationships/image" Target="../media/image12.jpeg"/><Relationship Id="rId15" Type="http://schemas.openxmlformats.org/officeDocument/2006/relationships/image" Target="../media/image1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Relationship Id="rId9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0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0.xml"/><Relationship Id="rId2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theme" Target="../theme/theme9.xml"/><Relationship Id="rId8" Type="http://schemas.openxmlformats.org/officeDocument/2006/relationships/image" Target="../media/image4.emf"/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SFU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446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t>Bernd Stelzer</a:t>
            </a:r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446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7FCC930-56B8-436D-834F-0A2062CB1C8A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886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701" r:id="rId1"/>
    <p:sldLayoutId id="2147487702" r:id="rId2"/>
    <p:sldLayoutId id="2147487703" r:id="rId3"/>
    <p:sldLayoutId id="2147487704" r:id="rId4"/>
    <p:sldLayoutId id="2147487705" r:id="rId5"/>
    <p:sldLayoutId id="2147487706" r:id="rId6"/>
    <p:sldLayoutId id="2147487707" r:id="rId7"/>
    <p:sldLayoutId id="2147487708" r:id="rId8"/>
    <p:sldLayoutId id="2147487709" r:id="rId9"/>
    <p:sldLayoutId id="2147487710" r:id="rId10"/>
    <p:sldLayoutId id="2147487711" r:id="rId11"/>
    <p:sldLayoutId id="2147487712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8" y="6356918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46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8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The High Luminosity LHC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US" sz="1000" dirty="0" smtClean="0">
                <a:solidFill>
                  <a:srgbClr val="FFFFFF"/>
                </a:solidFill>
                <a:latin typeface="Arial"/>
              </a:rPr>
              <a:t> 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ECFA High Luminosity LHC Experiments Workshop – 1</a:t>
            </a:r>
            <a:r>
              <a:rPr lang="en-GB" sz="1000" baseline="30000" dirty="0" smtClean="0">
                <a:solidFill>
                  <a:srgbClr val="FFFFFF"/>
                </a:solidFill>
                <a:latin typeface="Arial"/>
              </a:rPr>
              <a:t>st</a:t>
            </a: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 October 2013</a:t>
            </a:r>
          </a:p>
        </p:txBody>
      </p:sp>
    </p:spTree>
    <p:extLst>
      <p:ext uri="{BB962C8B-B14F-4D97-AF65-F5344CB8AC3E}">
        <p14:creationId xmlns:p14="http://schemas.microsoft.com/office/powerpoint/2010/main" val="421575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18" r:id="rId1"/>
    <p:sldLayoutId id="2147488019" r:id="rId2"/>
    <p:sldLayoutId id="2147488020" r:id="rId3"/>
    <p:sldLayoutId id="2147488021" r:id="rId4"/>
    <p:sldLayoutId id="2147488023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56981" y="649227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39" y="-22706"/>
            <a:ext cx="7392051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29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28529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63901" y="6662957"/>
            <a:ext cx="8426088" cy="163960"/>
            <a:chOff x="253" y="4588"/>
            <a:chExt cx="584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2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69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8.11.2011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24" y="31833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/>
          <a:srcRect l="15209" t="13636" r="16617" b="15902"/>
          <a:stretch>
            <a:fillRect/>
          </a:stretch>
        </p:blipFill>
        <p:spPr>
          <a:xfrm>
            <a:off x="8490788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020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40" r:id="rId1"/>
    <p:sldLayoutId id="2147488041" r:id="rId2"/>
    <p:sldLayoutId id="2147488042" r:id="rId3"/>
    <p:sldLayoutId id="2147488043" r:id="rId4"/>
    <p:sldLayoutId id="2147488044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56981" y="649227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27" y="-22706"/>
            <a:ext cx="7392051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29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28529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63901" y="6662957"/>
            <a:ext cx="8426088" cy="163960"/>
            <a:chOff x="253" y="4588"/>
            <a:chExt cx="584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2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69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8.11.2011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24" y="31807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/>
          <a:srcRect l="15209" t="13636" r="16617" b="15902"/>
          <a:stretch>
            <a:fillRect/>
          </a:stretch>
        </p:blipFill>
        <p:spPr>
          <a:xfrm>
            <a:off x="8490776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787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46" r:id="rId1"/>
    <p:sldLayoutId id="2147488047" r:id="rId2"/>
    <p:sldLayoutId id="2147488048" r:id="rId3"/>
    <p:sldLayoutId id="2147488049" r:id="rId4"/>
    <p:sldLayoutId id="2147488050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8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0950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94" r:id="rId1"/>
    <p:sldLayoutId id="2147488095" r:id="rId2"/>
    <p:sldLayoutId id="2147488096" r:id="rId3"/>
    <p:sldLayoutId id="2147488097" r:id="rId4"/>
    <p:sldLayoutId id="2147488098" r:id="rId5"/>
    <p:sldLayoutId id="2147488099" r:id="rId6"/>
    <p:sldLayoutId id="2147488100" r:id="rId7"/>
    <p:sldLayoutId id="2147488101" r:id="rId8"/>
    <p:sldLayoutId id="2147488102" r:id="rId9"/>
    <p:sldLayoutId id="2147488103" r:id="rId10"/>
    <p:sldLayoutId id="2147488104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8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15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06" r:id="rId1"/>
    <p:sldLayoutId id="2147488107" r:id="rId2"/>
    <p:sldLayoutId id="2147488108" r:id="rId3"/>
    <p:sldLayoutId id="2147488109" r:id="rId4"/>
    <p:sldLayoutId id="2147488110" r:id="rId5"/>
    <p:sldLayoutId id="2147488111" r:id="rId6"/>
    <p:sldLayoutId id="2147488112" r:id="rId7"/>
    <p:sldLayoutId id="2147488113" r:id="rId8"/>
    <p:sldLayoutId id="2147488114" r:id="rId9"/>
    <p:sldLayoutId id="2147488115" r:id="rId10"/>
    <p:sldLayoutId id="2147488116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8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66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18" r:id="rId1"/>
    <p:sldLayoutId id="2147488119" r:id="rId2"/>
    <p:sldLayoutId id="2147488120" r:id="rId3"/>
    <p:sldLayoutId id="2147488121" r:id="rId4"/>
    <p:sldLayoutId id="2147488122" r:id="rId5"/>
    <p:sldLayoutId id="2147488123" r:id="rId6"/>
    <p:sldLayoutId id="2147488124" r:id="rId7"/>
    <p:sldLayoutId id="2147488125" r:id="rId8"/>
    <p:sldLayoutId id="2147488126" r:id="rId9"/>
    <p:sldLayoutId id="2147488127" r:id="rId10"/>
    <p:sldLayoutId id="2147488128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F85912-40B4-4D74-B844-D868EA83AF48}" type="datetime1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13.12.16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91DFCF3-B46C-4601-BA3C-6C73964A6535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8926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69" r:id="rId1"/>
    <p:sldLayoutId id="2147488170" r:id="rId2"/>
    <p:sldLayoutId id="2147488171" r:id="rId3"/>
    <p:sldLayoutId id="2147488172" r:id="rId4"/>
    <p:sldLayoutId id="2147488173" r:id="rId5"/>
    <p:sldLayoutId id="2147488174" r:id="rId6"/>
    <p:sldLayoutId id="2147488175" r:id="rId7"/>
    <p:sldLayoutId id="2147488176" r:id="rId8"/>
    <p:sldLayoutId id="2147488177" r:id="rId9"/>
    <p:sldLayoutId id="2147488178" r:id="rId10"/>
    <p:sldLayoutId id="214748817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23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963" y="1583145"/>
            <a:ext cx="8475260" cy="4558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7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7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7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D340058-79AF-4258-BAE2-9A32374A414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44565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81" r:id="rId1"/>
    <p:sldLayoutId id="2147488182" r:id="rId2"/>
    <p:sldLayoutId id="2147488183" r:id="rId3"/>
    <p:sldLayoutId id="2147488184" r:id="rId4"/>
    <p:sldLayoutId id="2147488185" r:id="rId5"/>
    <p:sldLayoutId id="2147488186" r:id="rId6"/>
    <p:sldLayoutId id="2147488187" r:id="rId7"/>
    <p:sldLayoutId id="2147488188" r:id="rId8"/>
    <p:sldLayoutId id="2147488189" r:id="rId9"/>
    <p:sldLayoutId id="2147488190" r:id="rId10"/>
    <p:sldLayoutId id="214748819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 Rounded MT Bold" panose="020F0704030504030204" pitchFamily="34" charset="0"/>
        <a:buChar char="–"/>
        <a:defRPr kumimoji="1" sz="24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kumimoji="1" sz="20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1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13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963" y="1583145"/>
            <a:ext cx="8475260" cy="4558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6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D340058-79AF-4258-BAE2-9A32374A414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5149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93" r:id="rId1"/>
    <p:sldLayoutId id="2147488194" r:id="rId2"/>
    <p:sldLayoutId id="2147488195" r:id="rId3"/>
    <p:sldLayoutId id="2147488196" r:id="rId4"/>
    <p:sldLayoutId id="2147488197" r:id="rId5"/>
    <p:sldLayoutId id="2147488198" r:id="rId6"/>
    <p:sldLayoutId id="2147488199" r:id="rId7"/>
    <p:sldLayoutId id="2147488200" r:id="rId8"/>
    <p:sldLayoutId id="2147488201" r:id="rId9"/>
    <p:sldLayoutId id="2147488202" r:id="rId10"/>
    <p:sldLayoutId id="214748820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 Rounded MT Bold" panose="020F0704030504030204" pitchFamily="34" charset="0"/>
        <a:buChar char="–"/>
        <a:defRPr kumimoji="1" sz="24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kumimoji="1" sz="20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1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961" y="1583141"/>
            <a:ext cx="8475260" cy="4558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D340058-79AF-4258-BAE2-9A32374A414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99360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05" r:id="rId1"/>
    <p:sldLayoutId id="2147488206" r:id="rId2"/>
    <p:sldLayoutId id="2147488207" r:id="rId3"/>
    <p:sldLayoutId id="2147488208" r:id="rId4"/>
    <p:sldLayoutId id="2147488209" r:id="rId5"/>
    <p:sldLayoutId id="2147488210" r:id="rId6"/>
    <p:sldLayoutId id="2147488211" r:id="rId7"/>
    <p:sldLayoutId id="2147488212" r:id="rId8"/>
    <p:sldLayoutId id="2147488213" r:id="rId9"/>
    <p:sldLayoutId id="2147488214" r:id="rId10"/>
    <p:sldLayoutId id="2147488215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 Rounded MT Bold" panose="020F0704030504030204" pitchFamily="34" charset="0"/>
        <a:buChar char="–"/>
        <a:defRPr kumimoji="1" sz="24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kumimoji="1" sz="20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1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434629" y="28666"/>
            <a:ext cx="614376" cy="6143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0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749" r:id="rId1"/>
    <p:sldLayoutId id="2147487750" r:id="rId2"/>
    <p:sldLayoutId id="2147487751" r:id="rId3"/>
    <p:sldLayoutId id="2147487752" r:id="rId4"/>
    <p:sldLayoutId id="2147487753" r:id="rId5"/>
    <p:sldLayoutId id="2147487754" r:id="rId6"/>
    <p:sldLayoutId id="2147487755" r:id="rId7"/>
    <p:sldLayoutId id="2147487756" r:id="rId8"/>
    <p:sldLayoutId id="2147487757" r:id="rId9"/>
    <p:sldLayoutId id="2147487758" r:id="rId10"/>
    <p:sldLayoutId id="2147487759" r:id="rId11"/>
    <p:sldLayoutId id="21474877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8" y="6356918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46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927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35" r:id="rId1"/>
    <p:sldLayoutId id="2147487836" r:id="rId2"/>
    <p:sldLayoutId id="2147487837" r:id="rId3"/>
    <p:sldLayoutId id="2147487838" r:id="rId4"/>
    <p:sldLayoutId id="2147487839" r:id="rId5"/>
    <p:sldLayoutId id="2147487840" r:id="rId6"/>
    <p:sldLayoutId id="2147487841" r:id="rId7"/>
    <p:sldLayoutId id="2147487997" r:id="rId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" descr="bande3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202635"/>
            <a:ext cx="9153137" cy="6737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8" y="6356918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430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43" r:id="rId1"/>
    <p:sldLayoutId id="2147487844" r:id="rId2"/>
    <p:sldLayoutId id="2147487845" r:id="rId3"/>
    <p:sldLayoutId id="2147487846" r:id="rId4"/>
    <p:sldLayoutId id="2147487847" r:id="rId5"/>
    <p:sldLayoutId id="2147487848" r:id="rId6"/>
    <p:sldLayoutId id="2147487849" r:id="rId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8" y="6356918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46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202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417102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59" r:id="rId1"/>
    <p:sldLayoutId id="2147487860" r:id="rId2"/>
    <p:sldLayoutId id="2147487861" r:id="rId3"/>
    <p:sldLayoutId id="2147487862" r:id="rId4"/>
    <p:sldLayoutId id="2147487863" r:id="rId5"/>
    <p:sldLayoutId id="2147487864" r:id="rId6"/>
    <p:sldLayoutId id="2147487865" r:id="rId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9" y="6355870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r>
              <a:rPr lang="en-US" smtClean="0">
                <a:ea typeface="ＭＳ Ｐゴシック" charset="0"/>
              </a:rPr>
              <a:t>SFU</a:t>
            </a:r>
            <a:endParaRPr lang="en-US"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10" y="6355870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r>
              <a:rPr lang="en-US" smtClean="0">
                <a:ea typeface="ＭＳ Ｐゴシック" charset="0"/>
              </a:rPr>
              <a:t>Bernd Stelzer</a:t>
            </a:r>
            <a:endParaRPr lang="en-US"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322" y="6355870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fld id="{377CA3EF-25DA-1D47-8E9C-9756F0E86062}" type="slidenum">
              <a:rPr lang="en-US">
                <a:ea typeface="ＭＳ Ｐゴシック" charset="0"/>
              </a:rPr>
              <a:pPr defTabSz="455954"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86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86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86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8009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655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20" r:id="rId1"/>
    <p:sldLayoutId id="2147487921" r:id="rId2"/>
    <p:sldLayoutId id="2147487922" r:id="rId3"/>
    <p:sldLayoutId id="2147487923" r:id="rId4"/>
    <p:sldLayoutId id="2147487924" r:id="rId5"/>
    <p:sldLayoutId id="2147487925" r:id="rId6"/>
    <p:sldLayoutId id="2147487926" r:id="rId7"/>
    <p:sldLayoutId id="2147487927" r:id="rId8"/>
    <p:sldLayoutId id="2147487928" r:id="rId9"/>
    <p:sldLayoutId id="2147487929" r:id="rId10"/>
    <p:sldLayoutId id="214748793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154"/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15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96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457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32" r:id="rId1"/>
    <p:sldLayoutId id="2147487933" r:id="rId2"/>
    <p:sldLayoutId id="2147487934" r:id="rId3"/>
    <p:sldLayoutId id="2147487935" r:id="rId4"/>
    <p:sldLayoutId id="2147487936" r:id="rId5"/>
    <p:sldLayoutId id="2147487937" r:id="rId6"/>
    <p:sldLayoutId id="2147487938" r:id="rId7"/>
    <p:sldLayoutId id="2147487939" r:id="rId8"/>
    <p:sldLayoutId id="2147487940" r:id="rId9"/>
    <p:sldLayoutId id="2147487941" r:id="rId10"/>
    <p:sldLayoutId id="2147487942" r:id="rId11"/>
    <p:sldLayoutId id="2147487943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746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99" r:id="rId1"/>
    <p:sldLayoutId id="2147488000" r:id="rId2"/>
    <p:sldLayoutId id="2147488001" r:id="rId3"/>
    <p:sldLayoutId id="2147488002" r:id="rId4"/>
    <p:sldLayoutId id="2147488003" r:id="rId5"/>
    <p:sldLayoutId id="2147488004" r:id="rId6"/>
    <p:sldLayoutId id="2147488005" r:id="rId7"/>
    <p:sldLayoutId id="2147488006" r:id="rId8"/>
    <p:sldLayoutId id="2147488007" r:id="rId9"/>
    <p:sldLayoutId id="2147488008" r:id="rId10"/>
    <p:sldLayoutId id="214748800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8" y="6356918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46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8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The High Luminosity LHC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US" sz="1000" dirty="0" smtClean="0">
                <a:solidFill>
                  <a:srgbClr val="FFFFFF"/>
                </a:solidFill>
                <a:latin typeface="Arial"/>
              </a:rPr>
              <a:t> 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ECFA High Luminosity LHC Experiments Workshop – 1</a:t>
            </a:r>
            <a:r>
              <a:rPr lang="en-GB" sz="1000" baseline="30000" dirty="0" smtClean="0">
                <a:solidFill>
                  <a:srgbClr val="FFFFFF"/>
                </a:solidFill>
                <a:latin typeface="Arial"/>
              </a:rPr>
              <a:t>st</a:t>
            </a: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 October 2013</a:t>
            </a:r>
          </a:p>
        </p:txBody>
      </p:sp>
    </p:spTree>
    <p:extLst>
      <p:ext uri="{BB962C8B-B14F-4D97-AF65-F5344CB8AC3E}">
        <p14:creationId xmlns:p14="http://schemas.microsoft.com/office/powerpoint/2010/main" val="137615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11" r:id="rId1"/>
    <p:sldLayoutId id="2147488012" r:id="rId2"/>
    <p:sldLayoutId id="2147488013" r:id="rId3"/>
    <p:sldLayoutId id="2147488014" r:id="rId4"/>
    <p:sldLayoutId id="2147488015" r:id="rId5"/>
    <p:sldLayoutId id="2147488016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e-jade.eu/hom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2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52.xml"/><Relationship Id="rId2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17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6022"/>
          </a:xfrm>
          <a:solidFill>
            <a:srgbClr val="0C377B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 CERN and </a:t>
            </a:r>
            <a:r>
              <a:rPr lang="en-US" sz="3200" dirty="0" smtClean="0">
                <a:solidFill>
                  <a:srgbClr val="FFFFFF"/>
                </a:solidFill>
              </a:rPr>
              <a:t>KEK LC activities 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457200"/>
            <a:ext cx="8763000" cy="6400800"/>
          </a:xfrm>
          <a:prstGeom prst="rect">
            <a:avLst/>
          </a:prstGeom>
          <a:noFill/>
        </p:spPr>
        <p:txBody>
          <a:bodyPr vert="horz" lIns="91337" tIns="45671" rIns="91337" bIns="45671" rtlCol="0">
            <a:noAutofit/>
          </a:bodyPr>
          <a:lstStyle>
            <a:lvl1pPr marL="342524" indent="-342524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34" indent="-285434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4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40" indent="-228348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37" indent="-228348" algn="l" defTabSz="45669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838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533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230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192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6561">
              <a:buNone/>
              <a:defRPr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 defTabSz="456561">
              <a:buNone/>
              <a:defRPr/>
            </a:pPr>
            <a:r>
              <a:rPr lang="en-US" sz="1500" dirty="0" smtClean="0">
                <a:solidFill>
                  <a:srgbClr val="000000"/>
                </a:solidFill>
              </a:rPr>
              <a:t>Activities </a:t>
            </a:r>
          </a:p>
          <a:p>
            <a:pPr defTabSz="456561">
              <a:defRPr/>
            </a:pPr>
            <a:r>
              <a:rPr lang="en-US" sz="1500" dirty="0">
                <a:solidFill>
                  <a:srgbClr val="000000"/>
                </a:solidFill>
              </a:rPr>
              <a:t>CERN-KEK co-operation agreements covering accelerator studies (ATF and </a:t>
            </a:r>
            <a:r>
              <a:rPr lang="en-US" sz="1500" dirty="0" err="1">
                <a:solidFill>
                  <a:srgbClr val="000000"/>
                </a:solidFill>
              </a:rPr>
              <a:t>Xband</a:t>
            </a:r>
            <a:r>
              <a:rPr lang="en-US" sz="1500" dirty="0">
                <a:solidFill>
                  <a:srgbClr val="000000"/>
                </a:solidFill>
              </a:rPr>
              <a:t>) and physics </a:t>
            </a:r>
            <a:r>
              <a:rPr lang="en-US" sz="1500" dirty="0" err="1">
                <a:solidFill>
                  <a:srgbClr val="000000"/>
                </a:solidFill>
              </a:rPr>
              <a:t>detector&amp;physics</a:t>
            </a:r>
            <a:r>
              <a:rPr lang="en-US" sz="1500" dirty="0">
                <a:solidFill>
                  <a:srgbClr val="000000"/>
                </a:solidFill>
              </a:rPr>
              <a:t> studies, as well as recent initiative to establish CERN office at KEK (supported also by EJADE – see below</a:t>
            </a:r>
            <a:r>
              <a:rPr lang="en-US" sz="1500" dirty="0" smtClean="0">
                <a:solidFill>
                  <a:srgbClr val="000000"/>
                </a:solidFill>
              </a:rPr>
              <a:t>)</a:t>
            </a:r>
            <a:endParaRPr lang="en-US" sz="1500" dirty="0" smtClean="0">
              <a:solidFill>
                <a:srgbClr val="000000"/>
              </a:solidFill>
            </a:endParaRPr>
          </a:p>
          <a:p>
            <a:pPr defTabSz="456561">
              <a:defRPr/>
            </a:pPr>
            <a:r>
              <a:rPr lang="en-US" sz="1500" dirty="0" smtClean="0">
                <a:solidFill>
                  <a:srgbClr val="000000"/>
                </a:solidFill>
              </a:rPr>
              <a:t>European </a:t>
            </a:r>
            <a:r>
              <a:rPr lang="en-US" sz="1500" dirty="0" smtClean="0">
                <a:solidFill>
                  <a:srgbClr val="000000"/>
                </a:solidFill>
              </a:rPr>
              <a:t>LCC common fund and LCC hosting covered by </a:t>
            </a:r>
            <a:r>
              <a:rPr lang="en-US" sz="1500" dirty="0" smtClean="0">
                <a:solidFill>
                  <a:srgbClr val="000000"/>
                </a:solidFill>
              </a:rPr>
              <a:t>CERN </a:t>
            </a:r>
            <a:endParaRPr lang="en-US" sz="1500" dirty="0" smtClean="0">
              <a:solidFill>
                <a:srgbClr val="000000"/>
              </a:solidFill>
            </a:endParaRPr>
          </a:p>
          <a:p>
            <a:pPr defTabSz="456561">
              <a:defRPr/>
            </a:pPr>
            <a:r>
              <a:rPr lang="en-US" sz="1500" dirty="0" smtClean="0">
                <a:solidFill>
                  <a:srgbClr val="000000"/>
                </a:solidFill>
              </a:rPr>
              <a:t>ATF2 </a:t>
            </a:r>
            <a:r>
              <a:rPr lang="en-US" sz="1500" dirty="0" smtClean="0">
                <a:solidFill>
                  <a:srgbClr val="000000"/>
                </a:solidFill>
              </a:rPr>
              <a:t>(KEK) and also relevant general </a:t>
            </a:r>
            <a:r>
              <a:rPr lang="en-US" sz="1500" dirty="0" err="1" smtClean="0">
                <a:solidFill>
                  <a:srgbClr val="000000"/>
                </a:solidFill>
              </a:rPr>
              <a:t>beamdynamics</a:t>
            </a:r>
            <a:r>
              <a:rPr lang="en-US" sz="1500" dirty="0" smtClean="0">
                <a:solidFill>
                  <a:srgbClr val="000000"/>
                </a:solidFill>
              </a:rPr>
              <a:t> studies at SLAC </a:t>
            </a:r>
          </a:p>
          <a:p>
            <a:pPr marL="741363" lvl="1" indent="-384175" defTabSz="456561">
              <a:defRPr/>
            </a:pPr>
            <a:r>
              <a:rPr lang="en-US" sz="1500" dirty="0" smtClean="0">
                <a:solidFill>
                  <a:srgbClr val="0000FF"/>
                </a:solidFill>
              </a:rPr>
              <a:t>Substantial R</a:t>
            </a:r>
            <a:r>
              <a:rPr lang="en-US" sz="1500" dirty="0">
                <a:solidFill>
                  <a:srgbClr val="0000FF"/>
                </a:solidFill>
              </a:rPr>
              <a:t>&amp;D contracts with </a:t>
            </a:r>
            <a:r>
              <a:rPr lang="en-US" sz="1500" dirty="0" smtClean="0">
                <a:solidFill>
                  <a:srgbClr val="0000FF"/>
                </a:solidFill>
              </a:rPr>
              <a:t>UK supporting (among others) their LC </a:t>
            </a:r>
            <a:r>
              <a:rPr lang="en-US" sz="1500" dirty="0">
                <a:solidFill>
                  <a:srgbClr val="0000FF"/>
                </a:solidFill>
              </a:rPr>
              <a:t>efforts </a:t>
            </a:r>
            <a:r>
              <a:rPr lang="en-US" sz="1500" dirty="0" smtClean="0">
                <a:solidFill>
                  <a:srgbClr val="0000FF"/>
                </a:solidFill>
              </a:rPr>
              <a:t>related </a:t>
            </a:r>
            <a:r>
              <a:rPr lang="en-US" sz="1500" dirty="0">
                <a:solidFill>
                  <a:srgbClr val="0000FF"/>
                </a:solidFill>
              </a:rPr>
              <a:t>to </a:t>
            </a:r>
            <a:r>
              <a:rPr lang="en-US" sz="1500" dirty="0" smtClean="0">
                <a:solidFill>
                  <a:srgbClr val="0000FF"/>
                </a:solidFill>
              </a:rPr>
              <a:t>ATF2 (CLIC and ILC) </a:t>
            </a:r>
            <a:endParaRPr lang="en-US" sz="1500" dirty="0">
              <a:solidFill>
                <a:srgbClr val="0000FF"/>
              </a:solidFill>
            </a:endParaRPr>
          </a:p>
          <a:p>
            <a:pPr marL="741363" lvl="1" indent="-384175" defTabSz="456561">
              <a:defRPr/>
            </a:pPr>
            <a:r>
              <a:rPr lang="en-US" sz="1500" dirty="0" smtClean="0">
                <a:solidFill>
                  <a:srgbClr val="0000FF"/>
                </a:solidFill>
              </a:rPr>
              <a:t>Participation in ATF2 </a:t>
            </a:r>
            <a:r>
              <a:rPr lang="en-US" sz="1500" dirty="0" err="1" smtClean="0">
                <a:solidFill>
                  <a:srgbClr val="0000FF"/>
                </a:solidFill>
              </a:rPr>
              <a:t>programme</a:t>
            </a:r>
            <a:r>
              <a:rPr lang="en-US" sz="1500" dirty="0">
                <a:solidFill>
                  <a:srgbClr val="0000FF"/>
                </a:solidFill>
              </a:rPr>
              <a:t> </a:t>
            </a:r>
            <a:r>
              <a:rPr lang="en-US" sz="1500" dirty="0" smtClean="0">
                <a:solidFill>
                  <a:srgbClr val="0000FF"/>
                </a:solidFill>
              </a:rPr>
              <a:t>and BDS studies by CERN team (for CLIC and ILC)</a:t>
            </a:r>
          </a:p>
          <a:p>
            <a:pPr marL="741363" lvl="1" indent="-384175" defTabSz="456561">
              <a:defRPr/>
            </a:pPr>
            <a:r>
              <a:rPr lang="en-US" sz="1500" dirty="0" smtClean="0">
                <a:solidFill>
                  <a:srgbClr val="0000FF"/>
                </a:solidFill>
              </a:rPr>
              <a:t>Direct support to ATF2 operation in 2014</a:t>
            </a:r>
          </a:p>
          <a:p>
            <a:pPr marL="357188" indent="-357188" defTabSz="456561">
              <a:defRPr/>
            </a:pPr>
            <a:r>
              <a:rPr lang="en-US" sz="1500" dirty="0" smtClean="0">
                <a:solidFill>
                  <a:srgbClr val="000000"/>
                </a:solidFill>
              </a:rPr>
              <a:t>Formal </a:t>
            </a:r>
            <a:r>
              <a:rPr lang="en-US" sz="1500" dirty="0">
                <a:solidFill>
                  <a:srgbClr val="000000"/>
                </a:solidFill>
              </a:rPr>
              <a:t>p</a:t>
            </a:r>
            <a:r>
              <a:rPr lang="en-US" sz="1500" dirty="0" smtClean="0">
                <a:solidFill>
                  <a:srgbClr val="000000"/>
                </a:solidFill>
              </a:rPr>
              <a:t>articipation in ILC preparation team:</a:t>
            </a:r>
          </a:p>
          <a:p>
            <a:pPr marL="714375" lvl="1" indent="-357188" defTabSz="456561">
              <a:defRPr/>
            </a:pPr>
            <a:r>
              <a:rPr lang="en-US" sz="1500" dirty="0" smtClean="0">
                <a:solidFill>
                  <a:srgbClr val="0000FF"/>
                </a:solidFill>
              </a:rPr>
              <a:t>BDS</a:t>
            </a:r>
            <a:r>
              <a:rPr lang="en-US" sz="1500" dirty="0">
                <a:solidFill>
                  <a:srgbClr val="0000FF"/>
                </a:solidFill>
              </a:rPr>
              <a:t>: Beam delivery system </a:t>
            </a:r>
            <a:r>
              <a:rPr lang="en-US" sz="1500" dirty="0" smtClean="0">
                <a:solidFill>
                  <a:srgbClr val="0000FF"/>
                </a:solidFill>
              </a:rPr>
              <a:t>(linked to ATF2) </a:t>
            </a:r>
            <a:r>
              <a:rPr lang="en-US" sz="1500" dirty="0">
                <a:solidFill>
                  <a:srgbClr val="0000FF"/>
                </a:solidFill>
              </a:rPr>
              <a:t>– main links at CERN: Rogelio Tomas </a:t>
            </a:r>
            <a:r>
              <a:rPr lang="en-US" sz="1500" dirty="0" smtClean="0">
                <a:solidFill>
                  <a:srgbClr val="0000FF"/>
                </a:solidFill>
              </a:rPr>
              <a:t>(and </a:t>
            </a:r>
            <a:r>
              <a:rPr lang="en-US" sz="1500" dirty="0">
                <a:solidFill>
                  <a:srgbClr val="0000FF"/>
                </a:solidFill>
              </a:rPr>
              <a:t>Michele Modena (magnets</a:t>
            </a:r>
            <a:r>
              <a:rPr lang="en-US" sz="1500" dirty="0" smtClean="0">
                <a:solidFill>
                  <a:srgbClr val="0000FF"/>
                </a:solidFill>
              </a:rPr>
              <a:t>))</a:t>
            </a:r>
            <a:endParaRPr lang="en-US" sz="1500" dirty="0">
              <a:solidFill>
                <a:srgbClr val="0000FF"/>
              </a:solidFill>
            </a:endParaRPr>
          </a:p>
          <a:p>
            <a:pPr marL="714375" lvl="1" indent="-357188"/>
            <a:r>
              <a:rPr lang="en-US" sz="1500" dirty="0">
                <a:solidFill>
                  <a:srgbClr val="0000FF"/>
                </a:solidFill>
              </a:rPr>
              <a:t>RTML: Ring to main </a:t>
            </a:r>
            <a:r>
              <a:rPr lang="en-US" sz="1500" dirty="0" err="1">
                <a:solidFill>
                  <a:srgbClr val="0000FF"/>
                </a:solidFill>
              </a:rPr>
              <a:t>linac</a:t>
            </a:r>
            <a:r>
              <a:rPr lang="en-US" sz="1500" dirty="0">
                <a:solidFill>
                  <a:srgbClr val="0000FF"/>
                </a:solidFill>
              </a:rPr>
              <a:t> (Andrea </a:t>
            </a:r>
            <a:r>
              <a:rPr lang="en-US" sz="1500" dirty="0" smtClean="0">
                <a:solidFill>
                  <a:srgbClr val="0000FF"/>
                </a:solidFill>
              </a:rPr>
              <a:t>Latina) – covers more widely </a:t>
            </a:r>
            <a:r>
              <a:rPr lang="en-US" sz="1500" dirty="0" err="1" smtClean="0">
                <a:solidFill>
                  <a:srgbClr val="0000FF"/>
                </a:solidFill>
              </a:rPr>
              <a:t>beamdynamics</a:t>
            </a:r>
            <a:r>
              <a:rPr lang="en-US" sz="1500" dirty="0" smtClean="0">
                <a:solidFill>
                  <a:srgbClr val="0000FF"/>
                </a:solidFill>
              </a:rPr>
              <a:t> studies as well  </a:t>
            </a:r>
            <a:endParaRPr lang="en-US" sz="1500" dirty="0">
              <a:solidFill>
                <a:srgbClr val="0000FF"/>
              </a:solidFill>
            </a:endParaRPr>
          </a:p>
          <a:p>
            <a:pPr marL="714375" lvl="1" indent="-357188"/>
            <a:r>
              <a:rPr lang="en-US" sz="1500" dirty="0" smtClean="0">
                <a:solidFill>
                  <a:srgbClr val="0000FF"/>
                </a:solidFill>
              </a:rPr>
              <a:t>Cryogenics</a:t>
            </a:r>
            <a:r>
              <a:rPr lang="en-US" sz="1500" dirty="0">
                <a:solidFill>
                  <a:srgbClr val="0000FF"/>
                </a:solidFill>
              </a:rPr>
              <a:t>: LHC </a:t>
            </a:r>
            <a:r>
              <a:rPr lang="en-US" sz="1500" dirty="0" err="1" smtClean="0">
                <a:solidFill>
                  <a:srgbClr val="0000FF"/>
                </a:solidFill>
              </a:rPr>
              <a:t>cryosystems</a:t>
            </a:r>
            <a:r>
              <a:rPr lang="en-US" sz="1500" dirty="0" smtClean="0">
                <a:solidFill>
                  <a:srgbClr val="0000FF"/>
                </a:solidFill>
              </a:rPr>
              <a:t> </a:t>
            </a:r>
            <a:r>
              <a:rPr lang="en-US" sz="1500" dirty="0" err="1" smtClean="0">
                <a:solidFill>
                  <a:srgbClr val="0000FF"/>
                </a:solidFill>
              </a:rPr>
              <a:t>vs</a:t>
            </a:r>
            <a:r>
              <a:rPr lang="en-US" sz="1500" dirty="0" smtClean="0">
                <a:solidFill>
                  <a:srgbClr val="0000FF"/>
                </a:solidFill>
              </a:rPr>
              <a:t> ILC  (</a:t>
            </a:r>
            <a:r>
              <a:rPr lang="en-US" sz="1500" dirty="0" err="1" smtClean="0">
                <a:solidFill>
                  <a:srgbClr val="0000FF"/>
                </a:solidFill>
              </a:rPr>
              <a:t>Dimitri</a:t>
            </a:r>
            <a:r>
              <a:rPr lang="en-US" sz="1500" dirty="0" smtClean="0">
                <a:solidFill>
                  <a:srgbClr val="0000FF"/>
                </a:solidFill>
              </a:rPr>
              <a:t> </a:t>
            </a:r>
            <a:r>
              <a:rPr lang="en-US" sz="1500" dirty="0" err="1" smtClean="0">
                <a:solidFill>
                  <a:srgbClr val="0000FF"/>
                </a:solidFill>
              </a:rPr>
              <a:t>Delikaris</a:t>
            </a:r>
            <a:r>
              <a:rPr lang="en-US" sz="1500" dirty="0" smtClean="0">
                <a:solidFill>
                  <a:srgbClr val="0000FF"/>
                </a:solidFill>
              </a:rPr>
              <a:t>), highly transferable experience, lessons learned for design </a:t>
            </a:r>
            <a:endParaRPr lang="en-US" sz="1500" dirty="0">
              <a:solidFill>
                <a:srgbClr val="0000FF"/>
              </a:solidFill>
            </a:endParaRPr>
          </a:p>
          <a:p>
            <a:pPr marL="714375" lvl="1" indent="-357188"/>
            <a:r>
              <a:rPr lang="en-US" sz="1500" dirty="0" smtClean="0">
                <a:solidFill>
                  <a:srgbClr val="0000FF"/>
                </a:solidFill>
              </a:rPr>
              <a:t>CFS – civil engineering studies (John Osborne) </a:t>
            </a:r>
            <a:r>
              <a:rPr lang="en-US" sz="1500" dirty="0">
                <a:solidFill>
                  <a:srgbClr val="0000FF"/>
                </a:solidFill>
              </a:rPr>
              <a:t>– 50% funding of ARUP </a:t>
            </a:r>
            <a:r>
              <a:rPr lang="en-US" sz="1500" dirty="0" smtClean="0">
                <a:solidFill>
                  <a:srgbClr val="0000FF"/>
                </a:solidFill>
              </a:rPr>
              <a:t>(used in the past by CERN) </a:t>
            </a:r>
            <a:r>
              <a:rPr lang="en-US" sz="1500" dirty="0">
                <a:solidFill>
                  <a:srgbClr val="0000FF"/>
                </a:solidFill>
              </a:rPr>
              <a:t>for studies of the ILC collision point</a:t>
            </a:r>
          </a:p>
          <a:p>
            <a:pPr marL="714375" lvl="1" indent="-357188"/>
            <a:r>
              <a:rPr lang="en-US" sz="1500" dirty="0">
                <a:solidFill>
                  <a:srgbClr val="0000FF"/>
                </a:solidFill>
              </a:rPr>
              <a:t>SCRF: Tuner and coupler studies with KEK and DESY </a:t>
            </a:r>
            <a:r>
              <a:rPr lang="en-US" sz="1500" dirty="0" smtClean="0">
                <a:solidFill>
                  <a:srgbClr val="0000FF"/>
                </a:solidFill>
              </a:rPr>
              <a:t>co-financed by CERN (Eric </a:t>
            </a:r>
            <a:r>
              <a:rPr lang="en-US" sz="1500" dirty="0" err="1" smtClean="0">
                <a:solidFill>
                  <a:srgbClr val="0000FF"/>
                </a:solidFill>
              </a:rPr>
              <a:t>Montesinos</a:t>
            </a:r>
            <a:r>
              <a:rPr lang="en-US" sz="1500" dirty="0" smtClean="0">
                <a:solidFill>
                  <a:srgbClr val="0000FF"/>
                </a:solidFill>
              </a:rPr>
              <a:t>)</a:t>
            </a:r>
          </a:p>
          <a:p>
            <a:pPr marL="714375" lvl="1" indent="-357188"/>
            <a:r>
              <a:rPr lang="en-US" sz="1500" dirty="0" err="1" smtClean="0">
                <a:solidFill>
                  <a:srgbClr val="0000FF"/>
                </a:solidFill>
              </a:rPr>
              <a:t>Cryomodule</a:t>
            </a:r>
            <a:r>
              <a:rPr lang="en-US" sz="1500" dirty="0" smtClean="0">
                <a:solidFill>
                  <a:srgbClr val="0000FF"/>
                </a:solidFill>
              </a:rPr>
              <a:t> cost study for the TDR </a:t>
            </a:r>
          </a:p>
          <a:p>
            <a:pPr defTabSz="456561">
              <a:defRPr/>
            </a:pPr>
            <a:r>
              <a:rPr lang="en-US" sz="1500" dirty="0" smtClean="0">
                <a:solidFill>
                  <a:srgbClr val="000000"/>
                </a:solidFill>
              </a:rPr>
              <a:t>Coordinate – supported by DESY -  the EJADE Marie Curie network EJADE for European staff exchange with Japan (relevant for ILC preparation (lead DESY) and ATF2 (lead </a:t>
            </a:r>
            <a:r>
              <a:rPr lang="en-US" sz="1500" dirty="0" err="1" smtClean="0">
                <a:solidFill>
                  <a:srgbClr val="000000"/>
                </a:solidFill>
              </a:rPr>
              <a:t>Orsay</a:t>
            </a:r>
            <a:r>
              <a:rPr lang="en-US" sz="1500" dirty="0" smtClean="0">
                <a:solidFill>
                  <a:srgbClr val="000000"/>
                </a:solidFill>
              </a:rPr>
              <a:t>)</a:t>
            </a:r>
            <a:r>
              <a:rPr lang="en-US" sz="1500" dirty="0">
                <a:solidFill>
                  <a:srgbClr val="000000"/>
                </a:solidFill>
              </a:rPr>
              <a:t>: </a:t>
            </a:r>
            <a:r>
              <a:rPr lang="en-US" sz="1500" dirty="0">
                <a:solidFill>
                  <a:srgbClr val="000000"/>
                </a:solidFill>
                <a:hlinkClick r:id="rId3"/>
              </a:rPr>
              <a:t>http://www.e-jade.eu/home</a:t>
            </a:r>
            <a:r>
              <a:rPr lang="en-US" sz="1500" dirty="0" smtClean="0">
                <a:solidFill>
                  <a:srgbClr val="000000"/>
                </a:solidFill>
                <a:hlinkClick r:id="rId3"/>
              </a:rPr>
              <a:t>/</a:t>
            </a:r>
            <a:r>
              <a:rPr lang="en-US" sz="1500" dirty="0" smtClean="0">
                <a:solidFill>
                  <a:srgbClr val="000000"/>
                </a:solidFill>
              </a:rPr>
              <a:t> </a:t>
            </a:r>
          </a:p>
          <a:p>
            <a:pPr marL="0" indent="0" defTabSz="456561"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  <a:p>
            <a:pPr defTabSz="456561">
              <a:defRPr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0" indent="0" defTabSz="456561"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36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>
                <a:solidFill>
                  <a:prstClr val="black">
                    <a:tint val="75000"/>
                  </a:prstClr>
                </a:solidFill>
                <a:latin typeface="Gill Sans"/>
                <a:ea typeface="Gill Sans"/>
                <a:cs typeface="Gill Sans"/>
              </a:rPr>
              <a:pPr/>
              <a:t>2</a:t>
            </a:fld>
            <a:endParaRPr lang="uk-UA">
              <a:solidFill>
                <a:prstClr val="black">
                  <a:tint val="75000"/>
                </a:prstClr>
              </a:solidFill>
              <a:latin typeface="Gill Sans"/>
              <a:ea typeface="Gill Sans"/>
              <a:cs typeface="Gill Sans"/>
            </a:endParaRPr>
          </a:p>
        </p:txBody>
      </p:sp>
      <p:sp>
        <p:nvSpPr>
          <p:cNvPr id="5" name="テキスト プレースホルダー 2"/>
          <p:cNvSpPr txBox="1">
            <a:spLocks/>
          </p:cNvSpPr>
          <p:nvPr/>
        </p:nvSpPr>
        <p:spPr>
          <a:xfrm>
            <a:off x="533400" y="914400"/>
            <a:ext cx="8153400" cy="1447800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US" altLang="ja-JP" dirty="0" smtClean="0"/>
              <a:t>Okada: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US" altLang="ja-JP" dirty="0" smtClean="0"/>
              <a:t>“Producing a EAP (European Action Plan) for the ILC in timely manner is very important.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US" altLang="ja-JP" dirty="0" smtClean="0"/>
              <a:t>After having established a discussion group with DOE,  </a:t>
            </a:r>
            <a:r>
              <a:rPr lang="en-US" altLang="ja-JP" sz="2500" dirty="0" smtClean="0"/>
              <a:t>discussions</a:t>
            </a:r>
            <a:r>
              <a:rPr lang="en-US" altLang="ja-JP" dirty="0" smtClean="0"/>
              <a:t> with Europe are likely to become the next important topic for MEXT. MEXT is closely monitoring ILC-related activities and EAP is yet another evidence of the European interest in the project.” </a:t>
            </a:r>
            <a:endParaRPr lang="ja-JP" altLang="en-US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685800" y="38100"/>
            <a:ext cx="7886700" cy="6477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3200" b="1" dirty="0" smtClean="0"/>
              <a:t>ILC Action Plan</a:t>
            </a:r>
            <a:endParaRPr lang="ja-JP" altLang="en-US" sz="32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1828800"/>
            <a:ext cx="4320419" cy="2895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5800" y="2514600"/>
            <a:ext cx="4191000" cy="3754874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Preparing a European Plan </a:t>
            </a:r>
            <a:r>
              <a:rPr lang="en-US" sz="1400" dirty="0" smtClean="0">
                <a:latin typeface="+mn-lt"/>
              </a:rPr>
              <a:t>for next phases (assuming Green Light in Japan):</a:t>
            </a:r>
          </a:p>
          <a:p>
            <a:r>
              <a:rPr lang="en-US" sz="1400" b="1" dirty="0" smtClean="0">
                <a:latin typeface="+mn-lt"/>
              </a:rPr>
              <a:t>Currently:</a:t>
            </a:r>
            <a:r>
              <a:rPr lang="en-US" sz="1400" dirty="0" smtClean="0">
                <a:latin typeface="+mn-lt"/>
              </a:rPr>
              <a:t> several existing activities with relevance for ILC (mainly funded for other reasons) </a:t>
            </a:r>
            <a:r>
              <a:rPr lang="mr-IN" sz="1400" dirty="0" smtClean="0">
                <a:latin typeface="+mn-lt"/>
              </a:rPr>
              <a:t>–</a:t>
            </a:r>
            <a:r>
              <a:rPr lang="en-US" sz="1400" dirty="0" smtClean="0">
                <a:latin typeface="+mn-lt"/>
              </a:rPr>
              <a:t> see figure on the left </a:t>
            </a:r>
          </a:p>
          <a:p>
            <a:r>
              <a:rPr lang="en-US" sz="1400" b="1" dirty="0" smtClean="0">
                <a:latin typeface="+mn-lt"/>
              </a:rPr>
              <a:t>2019-2022:  Preparatory phase (main focus of document)</a:t>
            </a:r>
          </a:p>
          <a:p>
            <a:r>
              <a:rPr lang="en-US" sz="1400" b="1" dirty="0" smtClean="0">
                <a:latin typeface="+mn-lt"/>
              </a:rPr>
              <a:t>2023 -        :  Construction phase</a:t>
            </a:r>
            <a:endParaRPr lang="en-US" sz="1400" dirty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Will use EJADE WP3 as framework for this and gradually include more participants in the discussion (this approach is agreed with LCC) </a:t>
            </a:r>
          </a:p>
          <a:p>
            <a:endParaRPr lang="en-US" sz="1400" dirty="0">
              <a:latin typeface="+mn-lt"/>
            </a:endParaRPr>
          </a:p>
          <a:p>
            <a:r>
              <a:rPr lang="en-US" sz="1400" dirty="0">
                <a:latin typeface="+mn-lt"/>
              </a:rPr>
              <a:t>Will </a:t>
            </a:r>
            <a:r>
              <a:rPr lang="en-US" sz="1400" dirty="0" smtClean="0">
                <a:latin typeface="+mn-lt"/>
              </a:rPr>
              <a:t>also – with this work – attempt to provide important </a:t>
            </a:r>
            <a:r>
              <a:rPr lang="en-US" sz="1400" b="1" dirty="0" smtClean="0">
                <a:latin typeface="+mn-lt"/>
              </a:rPr>
              <a:t>input </a:t>
            </a:r>
            <a:r>
              <a:rPr lang="en-US" sz="1400" b="1" dirty="0">
                <a:latin typeface="+mn-lt"/>
              </a:rPr>
              <a:t>to European Strategy ~</a:t>
            </a:r>
            <a:r>
              <a:rPr lang="en-US" sz="1400" b="1" dirty="0" smtClean="0">
                <a:latin typeface="+mn-lt"/>
              </a:rPr>
              <a:t> 2019 </a:t>
            </a:r>
            <a:r>
              <a:rPr lang="en-US" sz="1400" dirty="0" smtClean="0">
                <a:latin typeface="+mn-lt"/>
              </a:rPr>
              <a:t>concerning capabilities, resources, timelines, </a:t>
            </a:r>
            <a:r>
              <a:rPr lang="en-US" sz="1400" dirty="0" err="1" smtClean="0">
                <a:latin typeface="+mn-lt"/>
              </a:rPr>
              <a:t>etc</a:t>
            </a:r>
            <a:r>
              <a:rPr lang="en-US" sz="1400" dirty="0" smtClean="0">
                <a:latin typeface="+mn-lt"/>
              </a:rPr>
              <a:t> </a:t>
            </a:r>
          </a:p>
          <a:p>
            <a:endParaRPr lang="en-US" sz="1400" dirty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Work started in October, complete in 2017</a:t>
            </a:r>
            <a:endParaRPr lang="en-US" sz="14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4539520"/>
            <a:ext cx="3733800" cy="2246769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EJADE participants: </a:t>
            </a:r>
          </a:p>
          <a:p>
            <a:r>
              <a:rPr lang="en-US" sz="1400" dirty="0" smtClean="0">
                <a:latin typeface="+mn-lt"/>
              </a:rPr>
              <a:t>CERN; Stapnes </a:t>
            </a:r>
            <a:r>
              <a:rPr lang="en-US" sz="1400" dirty="0" smtClean="0">
                <a:latin typeface="+mn-lt"/>
              </a:rPr>
              <a:t>(</a:t>
            </a:r>
            <a:r>
              <a:rPr lang="en-US" sz="1400" dirty="0" err="1">
                <a:latin typeface="+mn-lt"/>
              </a:rPr>
              <a:t>S</a:t>
            </a:r>
            <a:r>
              <a:rPr lang="en-US" sz="1400" dirty="0" err="1" smtClean="0">
                <a:latin typeface="+mn-lt"/>
              </a:rPr>
              <a:t>cient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C</a:t>
            </a:r>
            <a:r>
              <a:rPr lang="en-US" sz="1400" dirty="0" err="1" smtClean="0">
                <a:latin typeface="+mn-lt"/>
              </a:rPr>
              <a:t>oord</a:t>
            </a:r>
            <a:r>
              <a:rPr lang="en-US" sz="1400" dirty="0" smtClean="0">
                <a:latin typeface="+mn-lt"/>
              </a:rPr>
              <a:t>)</a:t>
            </a:r>
          </a:p>
          <a:p>
            <a:r>
              <a:rPr lang="en-US" sz="1400" dirty="0" smtClean="0">
                <a:latin typeface="+mn-lt"/>
              </a:rPr>
              <a:t>CEA: Napoli, DESY: Walker</a:t>
            </a:r>
          </a:p>
          <a:p>
            <a:r>
              <a:rPr lang="en-US" sz="1400" dirty="0" smtClean="0">
                <a:latin typeface="+mn-lt"/>
              </a:rPr>
              <a:t>CNRS: </a:t>
            </a:r>
            <a:r>
              <a:rPr lang="en-US" sz="1400" dirty="0" err="1" smtClean="0">
                <a:latin typeface="+mn-lt"/>
              </a:rPr>
              <a:t>Bambade</a:t>
            </a:r>
            <a:r>
              <a:rPr lang="en-US" sz="1400" dirty="0" smtClean="0">
                <a:latin typeface="+mn-lt"/>
              </a:rPr>
              <a:t>/</a:t>
            </a:r>
            <a:r>
              <a:rPr lang="en-US" sz="1400" dirty="0" err="1" smtClean="0">
                <a:latin typeface="+mn-lt"/>
              </a:rPr>
              <a:t>Jeremi</a:t>
            </a:r>
            <a:endParaRPr lang="en-US" sz="1400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UK: Burrows, CSIC: </a:t>
            </a:r>
            <a:r>
              <a:rPr lang="en-US" sz="1400" dirty="0" err="1" smtClean="0">
                <a:latin typeface="+mn-lt"/>
              </a:rPr>
              <a:t>Faus-Golfe</a:t>
            </a:r>
            <a:endParaRPr lang="en-US" sz="1400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EJADE WP3 and centrally</a:t>
            </a:r>
            <a:r>
              <a:rPr lang="en-US" sz="1400" dirty="0">
                <a:latin typeface="+mn-lt"/>
              </a:rPr>
              <a:t>: </a:t>
            </a:r>
            <a:r>
              <a:rPr lang="en-US" sz="1400" dirty="0" err="1" smtClean="0">
                <a:latin typeface="+mn-lt"/>
              </a:rPr>
              <a:t>Schoerner-Sadenius</a:t>
            </a:r>
            <a:r>
              <a:rPr lang="en-US" sz="1400" dirty="0" smtClean="0">
                <a:latin typeface="+mn-lt"/>
              </a:rPr>
              <a:t>, </a:t>
            </a:r>
            <a:r>
              <a:rPr lang="en-US" sz="1400" dirty="0" err="1" smtClean="0">
                <a:latin typeface="+mn-lt"/>
              </a:rPr>
              <a:t>Stanitzki</a:t>
            </a:r>
            <a:endParaRPr lang="en-US" sz="1400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LCC: Foster </a:t>
            </a:r>
          </a:p>
          <a:p>
            <a:r>
              <a:rPr lang="en-US" sz="1400" dirty="0" smtClean="0">
                <a:latin typeface="+mn-lt"/>
              </a:rPr>
              <a:t>One addition so far not in EJADE: INFN </a:t>
            </a:r>
            <a:r>
              <a:rPr lang="en-US" sz="1400" dirty="0" err="1" smtClean="0">
                <a:latin typeface="+mn-lt"/>
              </a:rPr>
              <a:t>Zoccoli</a:t>
            </a:r>
            <a:endParaRPr lang="en-US" sz="1400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Reps from KEK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5067300" y="6356375"/>
            <a:ext cx="3086100" cy="365125"/>
          </a:xfrm>
        </p:spPr>
        <p:txBody>
          <a:bodyPr/>
          <a:lstStyle/>
          <a:p>
            <a:r>
              <a:rPr lang="en-US" altLang="ja-JP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Steinar Stapnes, CERN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6847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CF3-B46C-4601-BA3C-6C73964A653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1"/>
            <a:ext cx="5029200" cy="375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3027077"/>
            <a:ext cx="5105400" cy="382668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82494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0"/>
            <a:ext cx="7162800" cy="523220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+mn-lt"/>
              </a:rPr>
              <a:t>Existing and planned </a:t>
            </a:r>
            <a:r>
              <a:rPr lang="en-US" sz="2800" dirty="0" err="1" smtClean="0">
                <a:solidFill>
                  <a:srgbClr val="FFFFFF"/>
                </a:solidFill>
                <a:latin typeface="+mn-lt"/>
              </a:rPr>
              <a:t>Xband</a:t>
            </a:r>
            <a:r>
              <a:rPr lang="en-US" sz="2800" dirty="0" smtClean="0">
                <a:solidFill>
                  <a:srgbClr val="FFFFFF"/>
                </a:solidFill>
                <a:latin typeface="+mn-lt"/>
              </a:rPr>
              <a:t> infrastructures</a:t>
            </a:r>
            <a:endParaRPr lang="en-US" sz="2800" dirty="0">
              <a:solidFill>
                <a:srgbClr val="FFFFFF"/>
              </a:solidFill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585123"/>
              </p:ext>
            </p:extLst>
          </p:nvPr>
        </p:nvGraphicFramePr>
        <p:xfrm>
          <a:off x="228600" y="609600"/>
          <a:ext cx="5562600" cy="62140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8744"/>
                <a:gridCol w="2043056"/>
                <a:gridCol w="838200"/>
                <a:gridCol w="1752600"/>
              </a:tblGrid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CERN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XBox-1 test stand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Operational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Xbox-2 test stand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Operational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XBox-3</a:t>
                      </a:r>
                      <a:r>
                        <a:rPr lang="en-US" sz="1400" baseline="0" dirty="0" smtClean="0"/>
                        <a:t> test stand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4x6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Commissioning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KEK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NEXTEF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2x50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Operational, supported in part by CERN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SLAC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ASTA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Operational, one structure test supported by CERN 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Design of high-efficiency X-band klystron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Under discussion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Trieste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Linearizer for Fermi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Operational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PSI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Linearizer for </a:t>
                      </a:r>
                      <a:r>
                        <a:rPr lang="en-US" sz="1400" dirty="0" err="1" smtClean="0"/>
                        <a:t>SwissFEL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Operational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Deflector for </a:t>
                      </a:r>
                      <a:r>
                        <a:rPr lang="en-US" sz="1400" dirty="0" err="1" smtClean="0"/>
                        <a:t>SwissFEL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Planning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DESY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Deflector for </a:t>
                      </a:r>
                      <a:r>
                        <a:rPr lang="en-US" sz="1400" dirty="0" err="1" smtClean="0"/>
                        <a:t>FLASHforward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Planning (note first two may share power unit)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Deflector for FLASH2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Planning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Deflector for Sinbad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Planning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2667000"/>
            <a:ext cx="3124200" cy="22098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599" y="762000"/>
            <a:ext cx="3115732" cy="17526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281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801826"/>
              </p:ext>
            </p:extLst>
          </p:nvPr>
        </p:nvGraphicFramePr>
        <p:xfrm>
          <a:off x="304800" y="631096"/>
          <a:ext cx="5646863" cy="5591123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28744"/>
                <a:gridCol w="2043056"/>
                <a:gridCol w="914400"/>
                <a:gridCol w="1760663"/>
              </a:tblGrid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Australia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Test stand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2x6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Proposal, loan agreement from CERN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Eindhoven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Compact Compton source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Proposal, request for loan from CERN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Uppsala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Test stand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Proposal, request for loan</a:t>
                      </a:r>
                      <a:r>
                        <a:rPr lang="en-US" sz="1400" baseline="0" dirty="0" smtClean="0"/>
                        <a:t> of spare </a:t>
                      </a:r>
                    </a:p>
                    <a:p>
                      <a:r>
                        <a:rPr lang="en-US" sz="1400" baseline="0" dirty="0" smtClean="0"/>
                        <a:t>klystron from CERN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Tsinghua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Deflector for Compton source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Ordered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Linearizer for Compton source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Planning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SINAP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Linearizer for soft X-ray FEL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Ordered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Deflectors for soft X-ray FEL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3x50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Planning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Valencia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S-band</a:t>
                      </a:r>
                      <a:r>
                        <a:rPr lang="en-US" sz="1400" baseline="0" dirty="0" smtClean="0"/>
                        <a:t> test stand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2x10 MW</a:t>
                      </a:r>
                      <a:endParaRPr lang="en-US" sz="1400" dirty="0"/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Under construction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STFC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Linearizer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 MW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Under discussion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Deflector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MW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Under discussion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6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Accelerator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tbd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Under discussion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0"/>
            <a:ext cx="7010400" cy="523220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+mn-lt"/>
              </a:rPr>
              <a:t>Existing and planned </a:t>
            </a:r>
            <a:r>
              <a:rPr lang="en-US" sz="2800" dirty="0" err="1" smtClean="0">
                <a:solidFill>
                  <a:srgbClr val="FFFFFF"/>
                </a:solidFill>
                <a:latin typeface="+mn-lt"/>
              </a:rPr>
              <a:t>Xband</a:t>
            </a:r>
            <a:r>
              <a:rPr lang="en-US" sz="2800" dirty="0" smtClean="0">
                <a:solidFill>
                  <a:srgbClr val="FFFFFF"/>
                </a:solidFill>
                <a:latin typeface="+mn-lt"/>
              </a:rPr>
              <a:t> infrastructures</a:t>
            </a:r>
            <a:endParaRPr lang="en-US" sz="2800" dirty="0">
              <a:solidFill>
                <a:srgbClr val="FFFFF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352800"/>
            <a:ext cx="3048000" cy="2286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2" descr="D:\hwh\汤姆逊散射装置\照片\2011\0506-电教中心\1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1981200"/>
            <a:ext cx="3124200" cy="907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685800"/>
            <a:ext cx="1676400" cy="12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582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2" y="353824"/>
            <a:ext cx="3461657" cy="1381794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KEK</a:t>
            </a:r>
            <a:br>
              <a:rPr kumimoji="1" lang="en-US" altLang="ja-JP" sz="2000" dirty="0" smtClean="0"/>
            </a:br>
            <a:r>
              <a:rPr lang="en-US" altLang="ja-JP" sz="2000" dirty="0" smtClean="0"/>
              <a:t>Test stations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Nextef-A,B</a:t>
            </a:r>
            <a:br>
              <a:rPr lang="en-US" altLang="ja-JP" sz="2000" dirty="0" smtClean="0"/>
            </a:br>
            <a:r>
              <a:rPr lang="en-US" altLang="ja-JP" sz="2000" dirty="0" smtClean="0"/>
              <a:t>LC </a:t>
            </a:r>
            <a:r>
              <a:rPr lang="en-US" altLang="ja-JP" sz="2000" dirty="0" smtClean="0">
                <a:sym typeface="Wingdings" panose="05000000000000000000" pitchFamily="2" charset="2"/>
              </a:rPr>
              <a:t>and Basic studies</a:t>
            </a:r>
            <a:endParaRPr kumimoji="1" lang="ja-JP" altLang="en-US" sz="2000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3604" y="2"/>
            <a:ext cx="5061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>
                <a:solidFill>
                  <a:srgbClr val="0000FF"/>
                </a:solidFill>
                <a:latin typeface="Calibri"/>
                <a:ea typeface="ＭＳ Ｐゴシック"/>
              </a:rPr>
              <a:t>From </a:t>
            </a:r>
            <a:r>
              <a:rPr kumimoji="1" lang="en-US" altLang="ja-JP" sz="2400" b="1" dirty="0" err="1" smtClean="0">
                <a:solidFill>
                  <a:srgbClr val="0000FF"/>
                </a:solidFill>
                <a:latin typeface="Calibri"/>
                <a:ea typeface="ＭＳ Ｐゴシック"/>
              </a:rPr>
              <a:t>Toshi</a:t>
            </a:r>
            <a:r>
              <a:rPr kumimoji="1" lang="en-US" altLang="ja-JP" sz="2400" b="1" dirty="0" smtClean="0">
                <a:solidFill>
                  <a:srgbClr val="0000FF"/>
                </a:solidFill>
                <a:latin typeface="Calibri"/>
                <a:ea typeface="ＭＳ Ｐゴシック"/>
              </a:rPr>
              <a:t> Higo (KEK) presentation</a:t>
            </a:r>
            <a:endParaRPr kumimoji="1" lang="ja-JP" altLang="en-US" sz="2400" b="1" dirty="0">
              <a:solidFill>
                <a:srgbClr val="0000FF"/>
              </a:solidFill>
              <a:latin typeface="Calibri"/>
              <a:ea typeface="ＭＳ Ｐゴシック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37341" y="1875831"/>
            <a:ext cx="2986974" cy="2699974"/>
            <a:chOff x="390937" y="2148929"/>
            <a:chExt cx="3982632" cy="2699974"/>
          </a:xfrm>
        </p:grpSpPr>
        <p:sp>
          <p:nvSpPr>
            <p:cNvPr id="47" name="テキスト ボックス 46"/>
            <p:cNvSpPr txBox="1"/>
            <p:nvPr/>
          </p:nvSpPr>
          <p:spPr>
            <a:xfrm>
              <a:off x="1380782" y="4202572"/>
              <a:ext cx="26184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b="1" dirty="0" smtClean="0">
                  <a:solidFill>
                    <a:prstClr val="black"/>
                  </a:solidFill>
                  <a:latin typeface="Calibri"/>
                  <a:ea typeface="ＭＳ Ｐゴシック"/>
                </a:rPr>
                <a:t>Vacuum baking effect??</a:t>
              </a:r>
            </a:p>
          </p:txBody>
        </p:sp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0937" y="2148929"/>
              <a:ext cx="3982632" cy="2238309"/>
            </a:xfrm>
            <a:prstGeom prst="rect">
              <a:avLst/>
            </a:prstGeom>
          </p:spPr>
        </p:pic>
      </p:grpSp>
      <p:grpSp>
        <p:nvGrpSpPr>
          <p:cNvPr id="11" name="グループ化 10"/>
          <p:cNvGrpSpPr/>
          <p:nvPr/>
        </p:nvGrpSpPr>
        <p:grpSpPr>
          <a:xfrm>
            <a:off x="3461659" y="570169"/>
            <a:ext cx="5331278" cy="4136841"/>
            <a:chOff x="4615543" y="946162"/>
            <a:chExt cx="7108371" cy="4136841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15543" y="946162"/>
              <a:ext cx="7108371" cy="3441076"/>
            </a:xfrm>
            <a:prstGeom prst="rect">
              <a:avLst/>
            </a:prstGeom>
          </p:spPr>
        </p:pic>
        <p:sp>
          <p:nvSpPr>
            <p:cNvPr id="48" name="テキスト ボックス 47"/>
            <p:cNvSpPr txBox="1"/>
            <p:nvPr/>
          </p:nvSpPr>
          <p:spPr>
            <a:xfrm>
              <a:off x="4989100" y="3882674"/>
              <a:ext cx="489857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b="1" dirty="0" smtClean="0">
                  <a:solidFill>
                    <a:srgbClr val="0000FF"/>
                  </a:solidFill>
                  <a:latin typeface="Calibri"/>
                  <a:ea typeface="ＭＳ Ｐゴシック"/>
                </a:rPr>
                <a:t>Nextef-A</a:t>
              </a:r>
              <a:r>
                <a:rPr kumimoji="1" lang="en-US" altLang="ja-JP" b="1" dirty="0" smtClean="0">
                  <a:solidFill>
                    <a:prstClr val="black"/>
                  </a:solidFill>
                  <a:latin typeface="Calibri"/>
                  <a:ea typeface="ＭＳ Ｐゴシック"/>
                </a:rPr>
                <a:t> dedicated to LC for ten years and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b="1" dirty="0" smtClean="0">
                  <a:solidFill>
                    <a:srgbClr val="0000FF"/>
                  </a:solidFill>
                  <a:latin typeface="Calibri"/>
                  <a:ea typeface="ＭＳ Ｐゴシック"/>
                </a:rPr>
                <a:t>Nextef-B </a:t>
              </a:r>
              <a:r>
                <a:rPr kumimoji="1" lang="en-US" altLang="ja-JP" b="1" dirty="0" smtClean="0">
                  <a:solidFill>
                    <a:prstClr val="black"/>
                  </a:solidFill>
                  <a:latin typeface="Calibri"/>
                  <a:ea typeface="ＭＳ Ｐゴシック"/>
                </a:rPr>
                <a:t>recently established for basic study</a:t>
              </a: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482194" y="4745992"/>
            <a:ext cx="3416753" cy="1720761"/>
            <a:chOff x="5965371" y="4735213"/>
            <a:chExt cx="4555671" cy="1720761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95556" y="4735213"/>
              <a:ext cx="2525486" cy="1424806"/>
            </a:xfrm>
            <a:prstGeom prst="rect">
              <a:avLst/>
            </a:prstGeom>
          </p:spPr>
        </p:pic>
        <p:sp>
          <p:nvSpPr>
            <p:cNvPr id="49" name="テキスト ボックス 48"/>
            <p:cNvSpPr txBox="1"/>
            <p:nvPr/>
          </p:nvSpPr>
          <p:spPr>
            <a:xfrm>
              <a:off x="5965371" y="4978646"/>
              <a:ext cx="177981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b="1" dirty="0" smtClean="0">
                  <a:solidFill>
                    <a:prstClr val="black"/>
                  </a:solidFill>
                  <a:latin typeface="Calibri"/>
                  <a:ea typeface="ＭＳ Ｐゴシック"/>
                </a:rPr>
                <a:t>S-band study 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b="1" dirty="0" smtClean="0">
                  <a:solidFill>
                    <a:prstClr val="black"/>
                  </a:solidFill>
                  <a:latin typeface="Calibri"/>
                  <a:ea typeface="ＭＳ Ｐゴシック"/>
                </a:rPr>
                <a:t>based on X-band experience</a:t>
              </a: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122729" y="4524116"/>
            <a:ext cx="3571889" cy="2152133"/>
            <a:chOff x="163638" y="4524115"/>
            <a:chExt cx="4762518" cy="2152133"/>
          </a:xfrm>
        </p:grpSpPr>
        <p:sp>
          <p:nvSpPr>
            <p:cNvPr id="50" name="テキスト ボックス 49"/>
            <p:cNvSpPr txBox="1"/>
            <p:nvPr/>
          </p:nvSpPr>
          <p:spPr>
            <a:xfrm>
              <a:off x="163638" y="5752918"/>
              <a:ext cx="451740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b="1" dirty="0" smtClean="0">
                  <a:solidFill>
                    <a:prstClr val="black"/>
                  </a:solidFill>
                  <a:latin typeface="Calibri"/>
                  <a:ea typeface="ＭＳ Ｐゴシック"/>
                </a:rPr>
                <a:t>Small-size Basic study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b="1" dirty="0" smtClean="0">
                  <a:solidFill>
                    <a:prstClr val="black"/>
                  </a:solidFill>
                  <a:latin typeface="Calibri"/>
                  <a:ea typeface="ＭＳ Ｐゴシック"/>
                </a:rPr>
                <a:t>Developing sophisticated pulse shape study</a:t>
              </a:r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3880" y="4524115"/>
              <a:ext cx="4472276" cy="1461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9134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2016/12/9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Higo, CLIC-RF Summary, LCWS, Morioka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058-79AF-4258-BAE2-9A32374A414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64138"/>
            <a:ext cx="8153399" cy="631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850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iagini_Tau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7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8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3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29831</TotalTime>
  <Words>836</Words>
  <Application>Microsoft Macintosh PowerPoint</Application>
  <PresentationFormat>On-screen Show (4:3)</PresentationFormat>
  <Paragraphs>147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19</vt:i4>
      </vt:variant>
      <vt:variant>
        <vt:lpstr>Slide Titles</vt:lpstr>
      </vt:variant>
      <vt:variant>
        <vt:i4>7</vt:i4>
      </vt:variant>
    </vt:vector>
  </HeadingPairs>
  <TitlesOfParts>
    <vt:vector size="26" baseType="lpstr">
      <vt:lpstr>Biagini_Tau</vt:lpstr>
      <vt:lpstr>Office Theme</vt:lpstr>
      <vt:lpstr>1_FC5643-CERN3027 - Scale of contributions</vt:lpstr>
      <vt:lpstr>2_FC5643-CERN3027 - Scale of contributions</vt:lpstr>
      <vt:lpstr>4_FC5643-CERN3027 - Scale of contributions</vt:lpstr>
      <vt:lpstr>3_Draft_LLC_PowerPoint_template_021513</vt:lpstr>
      <vt:lpstr>Default Theme</vt:lpstr>
      <vt:lpstr>2_Office Theme</vt:lpstr>
      <vt:lpstr>7_FC5643-CERN3027 - Scale of contributions</vt:lpstr>
      <vt:lpstr>8_FC5643-CERN3027 - Scale of contributions</vt:lpstr>
      <vt:lpstr>7_Office Theme</vt:lpstr>
      <vt:lpstr>8_Office Theme</vt:lpstr>
      <vt:lpstr>10_Office Theme</vt:lpstr>
      <vt:lpstr>11_Office Theme</vt:lpstr>
      <vt:lpstr>12_Office Theme</vt:lpstr>
      <vt:lpstr>Office テーマ</vt:lpstr>
      <vt:lpstr>1_Office テーマ</vt:lpstr>
      <vt:lpstr>2_Office テーマ</vt:lpstr>
      <vt:lpstr>3_Office テーマ</vt:lpstr>
      <vt:lpstr> CERN and KEK LC activities </vt:lpstr>
      <vt:lpstr>PowerPoint Presentation</vt:lpstr>
      <vt:lpstr>PowerPoint Presentation</vt:lpstr>
      <vt:lpstr>PowerPoint Presentation</vt:lpstr>
      <vt:lpstr>PowerPoint Presentation</vt:lpstr>
      <vt:lpstr>KEK Test stations Nextef-A,B LC and Basic studies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subject/>
  <dc:creator>duke</dc:creator>
  <cp:keywords/>
  <dc:description/>
  <cp:lastModifiedBy>Steinar Stapnes</cp:lastModifiedBy>
  <cp:revision>694</cp:revision>
  <cp:lastPrinted>2013-07-19T15:53:59Z</cp:lastPrinted>
  <dcterms:created xsi:type="dcterms:W3CDTF">2008-11-20T16:07:12Z</dcterms:created>
  <dcterms:modified xsi:type="dcterms:W3CDTF">2016-12-13T09:56:46Z</dcterms:modified>
  <cp:category/>
</cp:coreProperties>
</file>