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emf" ContentType="image/x-emf"/>
  <Default Extension="rels" ContentType="application/vnd.openxmlformats-package.relationships+xml"/>
  <Default Extension="tif" ContentType="image/tif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3.xml" ContentType="application/vnd.openxmlformats-officedocument.theme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72" r:id="rId2"/>
    <p:sldMasterId id="2147483688" r:id="rId3"/>
    <p:sldMasterId id="2147483704" r:id="rId4"/>
  </p:sldMasterIdLst>
  <p:notesMasterIdLst>
    <p:notesMasterId r:id="rId24"/>
  </p:notesMasterIdLst>
  <p:sldIdLst>
    <p:sldId id="260" r:id="rId5"/>
    <p:sldId id="261" r:id="rId6"/>
    <p:sldId id="287" r:id="rId7"/>
    <p:sldId id="297" r:id="rId8"/>
    <p:sldId id="290" r:id="rId9"/>
    <p:sldId id="291" r:id="rId10"/>
    <p:sldId id="292" r:id="rId11"/>
    <p:sldId id="293" r:id="rId12"/>
    <p:sldId id="294" r:id="rId13"/>
    <p:sldId id="298" r:id="rId14"/>
    <p:sldId id="295" r:id="rId15"/>
    <p:sldId id="280" r:id="rId16"/>
    <p:sldId id="300" r:id="rId17"/>
    <p:sldId id="301" r:id="rId18"/>
    <p:sldId id="302" r:id="rId19"/>
    <p:sldId id="299" r:id="rId20"/>
    <p:sldId id="275" r:id="rId21"/>
    <p:sldId id="296" r:id="rId22"/>
    <p:sldId id="286" r:id="rId23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50" d="100"/>
          <a:sy n="150" d="100"/>
        </p:scale>
        <p:origin x="-576" y="-8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notesMaster" Target="notesMasters/notes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73F5A0-1294-6D4F-A186-59686FD7151E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BFC1B94-3335-944A-8EEE-776147E52E93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52139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C1B94-3335-944A-8EEE-776147E52E93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09566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C1B94-3335-944A-8EEE-776147E52E93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09566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C1B94-3335-944A-8EEE-776147E52E93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7009566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BFC1B94-3335-944A-8EEE-776147E52E93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17913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0824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21746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02344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7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11755115"/>
      </p:ext>
    </p:extLst>
  </p:cSld>
  <p:clrMapOvr>
    <a:masterClrMapping/>
  </p:clrMapOvr>
  <p:transition xmlns:p14="http://schemas.microsoft.com/office/powerpoint/2010/main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5603070"/>
      </p:ext>
    </p:extLst>
  </p:cSld>
  <p:clrMapOvr>
    <a:masterClrMapping/>
  </p:clrMapOvr>
  <p:transition xmlns:p14="http://schemas.microsoft.com/office/powerpoint/2010/main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5" y="440691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435" y="2906722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9913497"/>
      </p:ext>
    </p:extLst>
  </p:cSld>
  <p:clrMapOvr>
    <a:masterClrMapping/>
  </p:clrMapOvr>
  <p:transition xmlns:p14="http://schemas.microsoft.com/office/powerpoint/2010/main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655" y="836613"/>
            <a:ext cx="404446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80792" y="836613"/>
            <a:ext cx="404446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6169273"/>
      </p:ext>
    </p:extLst>
  </p:cSld>
  <p:clrMapOvr>
    <a:masterClrMapping/>
  </p:clrMapOvr>
  <p:transition xmlns:p14="http://schemas.microsoft.com/office/powerpoint/2010/main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6" y="1535113"/>
            <a:ext cx="4040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6" y="2174875"/>
            <a:ext cx="4040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275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275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85893955"/>
      </p:ext>
    </p:extLst>
  </p:cSld>
  <p:clrMapOvr>
    <a:masterClrMapping/>
  </p:clrMapOvr>
  <p:transition xmlns:p14="http://schemas.microsoft.com/office/powerpoint/2010/main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0364677"/>
      </p:ext>
    </p:extLst>
  </p:cSld>
  <p:clrMapOvr>
    <a:masterClrMapping/>
  </p:clrMapOvr>
  <p:transition xmlns:p14="http://schemas.microsoft.com/office/powerpoint/2010/main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65745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5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538" y="27306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5" y="1435103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231284"/>
      </p:ext>
    </p:extLst>
  </p:cSld>
  <p:clrMapOvr>
    <a:masterClrMapping/>
  </p:clrMapOvr>
  <p:transition xmlns:p14="http://schemas.microsoft.com/office/powerpoint/2010/main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1900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8003867"/>
      </p:ext>
    </p:extLst>
  </p:cSld>
  <p:clrMapOvr>
    <a:masterClrMapping/>
  </p:clrMapOvr>
  <p:transition xmlns:p14="http://schemas.microsoft.com/office/powerpoint/2010/main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127709"/>
      </p:ext>
    </p:extLst>
  </p:cSld>
  <p:clrMapOvr>
    <a:masterClrMapping/>
  </p:clrMapOvr>
  <p:transition xmlns:p14="http://schemas.microsoft.com/office/powerpoint/2010/main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67853" y="76212"/>
            <a:ext cx="2057400" cy="52863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95659" y="76212"/>
            <a:ext cx="6031523" cy="52863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3143931"/>
      </p:ext>
    </p:extLst>
  </p:cSld>
  <p:clrMapOvr>
    <a:masterClrMapping/>
  </p:clrMapOvr>
  <p:transition xmlns:p14="http://schemas.microsoft.com/office/powerpoint/2010/main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95653" y="76212"/>
            <a:ext cx="8229600" cy="5286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7409350"/>
      </p:ext>
    </p:extLst>
  </p:cSld>
  <p:clrMapOvr>
    <a:masterClrMapping/>
  </p:clrMapOvr>
  <p:transition xmlns:p14="http://schemas.microsoft.com/office/powerpoint/2010/main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914406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395655" y="836617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580792" y="836617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395655" y="317501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580792" y="317501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64175"/>
      </p:ext>
    </p:extLst>
  </p:cSld>
  <p:clrMapOvr>
    <a:masterClrMapping/>
  </p:clrMapOvr>
  <p:transition xmlns:p14="http://schemas.microsoft.com/office/powerpoint/2010/main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6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395653" y="836613"/>
            <a:ext cx="8229600" cy="4525962"/>
          </a:xfrm>
        </p:spPr>
        <p:txBody>
          <a:bodyPr/>
          <a:lstStyle/>
          <a:p>
            <a:pPr lvl="0"/>
            <a:endParaRPr lang="ja-JP" alt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44785"/>
      </p:ext>
    </p:extLst>
  </p:cSld>
  <p:clrMapOvr>
    <a:masterClrMapping/>
  </p:clrMapOvr>
  <p:transition xmlns:p14="http://schemas.microsoft.com/office/powerpoint/2010/main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6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655" y="836613"/>
            <a:ext cx="4044462" cy="45259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580792" y="836617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80792" y="317501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134348"/>
      </p:ext>
    </p:extLst>
  </p:cSld>
  <p:clrMapOvr>
    <a:masterClrMapping/>
  </p:clrMapOvr>
  <p:transition xmlns:p14="http://schemas.microsoft.com/office/powerpoint/2010/main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7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4953296"/>
      </p:ext>
    </p:extLst>
  </p:cSld>
  <p:clrMapOvr>
    <a:masterClrMapping/>
  </p:clrMapOvr>
  <p:transition xmlns:p14="http://schemas.microsoft.com/office/powerpoint/2010/main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976823"/>
      </p:ext>
    </p:extLst>
  </p:cSld>
  <p:clrMapOvr>
    <a:masterClrMapping/>
  </p:clrMapOvr>
  <p:transition xmlns:p14="http://schemas.microsoft.com/office/powerpoint/2010/main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435" y="4406902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435" y="2906715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7589901"/>
      </p:ext>
    </p:extLst>
  </p:cSld>
  <p:clrMapOvr>
    <a:masterClrMapping/>
  </p:clrMapOvr>
  <p:transition xmlns:p14="http://schemas.microsoft.com/office/powerpoint/2010/main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161436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653" y="836613"/>
            <a:ext cx="404446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80792" y="836613"/>
            <a:ext cx="4044462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4608319"/>
      </p:ext>
    </p:extLst>
  </p:cSld>
  <p:clrMapOvr>
    <a:masterClrMapping/>
  </p:clrMapOvr>
  <p:transition xmlns:p14="http://schemas.microsoft.com/office/powerpoint/2010/main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06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06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270" y="1535113"/>
            <a:ext cx="4041531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270" y="2174875"/>
            <a:ext cx="4041531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487378"/>
      </p:ext>
    </p:extLst>
  </p:cSld>
  <p:clrMapOvr>
    <a:masterClrMapping/>
  </p:clrMapOvr>
  <p:transition xmlns:p14="http://schemas.microsoft.com/office/powerpoint/2010/main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662150"/>
      </p:ext>
    </p:extLst>
  </p:cSld>
  <p:clrMapOvr>
    <a:masterClrMapping/>
  </p:clrMapOvr>
  <p:transition xmlns:p14="http://schemas.microsoft.com/office/powerpoint/2010/main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561947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435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538" y="273052"/>
            <a:ext cx="5111262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2"/>
            <a:ext cx="3008435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7940133"/>
      </p:ext>
    </p:extLst>
  </p:cSld>
  <p:clrMapOvr>
    <a:masterClrMapping/>
  </p:clrMapOvr>
  <p:transition xmlns:p14="http://schemas.microsoft.com/office/powerpoint/2010/main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165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165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 dirty="0" smtClean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165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313435"/>
      </p:ext>
    </p:extLst>
  </p:cSld>
  <p:clrMapOvr>
    <a:masterClrMapping/>
  </p:clrMapOvr>
  <p:transition xmlns:p14="http://schemas.microsoft.com/office/powerpoint/2010/main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0628949"/>
      </p:ext>
    </p:extLst>
  </p:cSld>
  <p:clrMapOvr>
    <a:masterClrMapping/>
  </p:clrMapOvr>
  <p:transition xmlns:p14="http://schemas.microsoft.com/office/powerpoint/2010/main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67853" y="76202"/>
            <a:ext cx="2057400" cy="52863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95655" y="76202"/>
            <a:ext cx="6031523" cy="5286375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70359706"/>
      </p:ext>
    </p:extLst>
  </p:cSld>
  <p:clrMapOvr>
    <a:masterClrMapping/>
  </p:clrMapOvr>
  <p:transition xmlns:p14="http://schemas.microsoft.com/office/powerpoint/2010/main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/>
          <p:cNvSpPr>
            <a:spLocks noGrp="1"/>
          </p:cNvSpPr>
          <p:nvPr>
            <p:ph/>
          </p:nvPr>
        </p:nvSpPr>
        <p:spPr>
          <a:xfrm>
            <a:off x="395653" y="76202"/>
            <a:ext cx="8229600" cy="52863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9016596"/>
      </p:ext>
    </p:extLst>
  </p:cSld>
  <p:clrMapOvr>
    <a:masterClrMapping/>
  </p:clrMapOvr>
  <p:transition xmlns:p14="http://schemas.microsoft.com/office/powerpoint/2010/main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タイトルと 4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 sz="quarter"/>
          </p:nvPr>
        </p:nvSpPr>
        <p:spPr>
          <a:xfrm>
            <a:off x="914402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>
          <a:xfrm>
            <a:off x="395653" y="836615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580792" y="836615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395653" y="317500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580792" y="317500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9034917"/>
      </p:ext>
    </p:extLst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35890982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タイトルと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表プレースホルダー 2"/>
          <p:cNvSpPr>
            <a:spLocks noGrp="1"/>
          </p:cNvSpPr>
          <p:nvPr>
            <p:ph type="tbl" idx="1"/>
          </p:nvPr>
        </p:nvSpPr>
        <p:spPr>
          <a:xfrm>
            <a:off x="395653" y="836613"/>
            <a:ext cx="8229600" cy="4525962"/>
          </a:xfrm>
        </p:spPr>
        <p:txBody>
          <a:bodyPr/>
          <a:lstStyle/>
          <a:p>
            <a:pPr lvl="0"/>
            <a:endParaRPr lang="ja-JP" altLang="en-US" noProof="0" dirty="0" smtClean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5921754"/>
      </p:ext>
    </p:extLst>
  </p:cSld>
  <p:clrMapOvr>
    <a:masterClrMapping/>
  </p:clrMapOvr>
  <p:transition xmlns:p14="http://schemas.microsoft.com/office/powerpoint/2010/main"/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タイトル、コンテンツ、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914402" y="76200"/>
            <a:ext cx="6440365" cy="47625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95653" y="836613"/>
            <a:ext cx="4044462" cy="452596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quarter" idx="2"/>
          </p:nvPr>
        </p:nvSpPr>
        <p:spPr>
          <a:xfrm>
            <a:off x="4580792" y="836615"/>
            <a:ext cx="4044462" cy="2185987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sz="quarter" idx="3"/>
          </p:nvPr>
        </p:nvSpPr>
        <p:spPr>
          <a:xfrm>
            <a:off x="4580792" y="3175002"/>
            <a:ext cx="4044462" cy="218757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79960942"/>
      </p:ext>
    </p:extLst>
  </p:cSld>
  <p:clrMapOvr>
    <a:masterClrMapping/>
  </p:clrMapOvr>
  <p:transition xmlns:p14="http://schemas.microsoft.com/office/powerpoint/2010/main"/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3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808011904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283984047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1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614217024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6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2480900256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52795355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62099028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787829405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3184235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9913966"/>
      </p:ext>
    </p:extLst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4108484935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583147118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4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4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1788126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6360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06271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1" y="27306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55667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99733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<Relationship Id="rId14" Type="http://schemas.openxmlformats.org/officeDocument/2006/relationships/slideLayout" Target="../slideLayouts/slideLayout25.xml"/><Relationship Id="rId15" Type="http://schemas.openxmlformats.org/officeDocument/2006/relationships/slideLayout" Target="../slideLayouts/slideLayout26.xml"/><Relationship Id="rId16" Type="http://schemas.openxmlformats.org/officeDocument/2006/relationships/theme" Target="../theme/theme2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7.xml"/><Relationship Id="rId12" Type="http://schemas.openxmlformats.org/officeDocument/2006/relationships/slideLayout" Target="../slideLayouts/slideLayout38.xml"/><Relationship Id="rId13" Type="http://schemas.openxmlformats.org/officeDocument/2006/relationships/slideLayout" Target="../slideLayouts/slideLayout39.xml"/><Relationship Id="rId14" Type="http://schemas.openxmlformats.org/officeDocument/2006/relationships/slideLayout" Target="../slideLayouts/slideLayout40.xml"/><Relationship Id="rId15" Type="http://schemas.openxmlformats.org/officeDocument/2006/relationships/slideLayout" Target="../slideLayouts/slideLayout41.xml"/><Relationship Id="rId16" Type="http://schemas.openxmlformats.org/officeDocument/2006/relationships/theme" Target="../theme/theme3.xml"/><Relationship Id="rId17" Type="http://schemas.openxmlformats.org/officeDocument/2006/relationships/image" Target="../media/image1.emf"/><Relationship Id="rId1" Type="http://schemas.openxmlformats.org/officeDocument/2006/relationships/slideLayout" Target="../slideLayouts/slideLayout27.xml"/><Relationship Id="rId2" Type="http://schemas.openxmlformats.org/officeDocument/2006/relationships/slideLayout" Target="../slideLayouts/slideLayout28.xml"/><Relationship Id="rId3" Type="http://schemas.openxmlformats.org/officeDocument/2006/relationships/slideLayout" Target="../slideLayouts/slideLayout29.xml"/><Relationship Id="rId4" Type="http://schemas.openxmlformats.org/officeDocument/2006/relationships/slideLayout" Target="../slideLayouts/slideLayout30.xml"/><Relationship Id="rId5" Type="http://schemas.openxmlformats.org/officeDocument/2006/relationships/slideLayout" Target="../slideLayouts/slideLayout31.xml"/><Relationship Id="rId6" Type="http://schemas.openxmlformats.org/officeDocument/2006/relationships/slideLayout" Target="../slideLayouts/slideLayout32.xml"/><Relationship Id="rId7" Type="http://schemas.openxmlformats.org/officeDocument/2006/relationships/slideLayout" Target="../slideLayouts/slideLayout33.xml"/><Relationship Id="rId8" Type="http://schemas.openxmlformats.org/officeDocument/2006/relationships/slideLayout" Target="../slideLayouts/slideLayout34.xml"/><Relationship Id="rId9" Type="http://schemas.openxmlformats.org/officeDocument/2006/relationships/slideLayout" Target="../slideLayouts/slideLayout35.xml"/><Relationship Id="rId10" Type="http://schemas.openxmlformats.org/officeDocument/2006/relationships/slideLayout" Target="../slideLayouts/slideLayout36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2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42.xml"/><Relationship Id="rId2" Type="http://schemas.openxmlformats.org/officeDocument/2006/relationships/slideLayout" Target="../slideLayouts/slideLayout43.xml"/><Relationship Id="rId3" Type="http://schemas.openxmlformats.org/officeDocument/2006/relationships/slideLayout" Target="../slideLayouts/slideLayout44.xml"/><Relationship Id="rId4" Type="http://schemas.openxmlformats.org/officeDocument/2006/relationships/slideLayout" Target="../slideLayouts/slideLayout45.xml"/><Relationship Id="rId5" Type="http://schemas.openxmlformats.org/officeDocument/2006/relationships/slideLayout" Target="../slideLayouts/slideLayout46.xml"/><Relationship Id="rId6" Type="http://schemas.openxmlformats.org/officeDocument/2006/relationships/slideLayout" Target="../slideLayouts/slideLayout47.xml"/><Relationship Id="rId7" Type="http://schemas.openxmlformats.org/officeDocument/2006/relationships/slideLayout" Target="../slideLayouts/slideLayout48.xml"/><Relationship Id="rId8" Type="http://schemas.openxmlformats.org/officeDocument/2006/relationships/slideLayout" Target="../slideLayouts/slideLayout49.xml"/><Relationship Id="rId9" Type="http://schemas.openxmlformats.org/officeDocument/2006/relationships/slideLayout" Target="../slideLayouts/slideLayout50.xml"/><Relationship Id="rId10" Type="http://schemas.openxmlformats.org/officeDocument/2006/relationships/slideLayout" Target="../slideLayouts/slideLayout5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49B73-B8B8-4802-9578-1C4F0DA81C56}" type="datetimeFigureOut">
              <a:rPr kumimoji="1" lang="ja-JP" altLang="en-US" smtClean="0"/>
              <a:t>16/12/09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2E3F3-78E3-467A-9B8D-E5498ABBA7F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15362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6" y="76200"/>
            <a:ext cx="644036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653" y="8366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endParaRPr lang="en-US" altLang="ja-JP" smtClean="0"/>
          </a:p>
        </p:txBody>
      </p:sp>
      <p:sp>
        <p:nvSpPr>
          <p:cNvPr id="4812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82615" y="5543550"/>
            <a:ext cx="29527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029" name="Rectangle 13"/>
          <p:cNvSpPr>
            <a:spLocks noChangeArrowheads="1"/>
          </p:cNvSpPr>
          <p:nvPr/>
        </p:nvSpPr>
        <p:spPr bwMode="auto">
          <a:xfrm>
            <a:off x="6167803" y="6381750"/>
            <a:ext cx="295714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72000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F14D39C-3E20-4617-96FA-1E25778B8DD9}" type="slidenum">
              <a:rPr lang="en-US" altLang="ja-JP" sz="120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30" name="Rectangle 8"/>
          <p:cNvSpPr>
            <a:spLocks noChangeArrowheads="1"/>
          </p:cNvSpPr>
          <p:nvPr userDrawn="1"/>
        </p:nvSpPr>
        <p:spPr bwMode="auto">
          <a:xfrm>
            <a:off x="175850" y="600087"/>
            <a:ext cx="6331928" cy="492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775" y="0"/>
            <a:ext cx="2646484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6ECEE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08688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7511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  <p:sldLayoutId id="2147483686" r:id="rId14"/>
    <p:sldLayoutId id="2147483687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gray"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914402" y="76200"/>
            <a:ext cx="6440365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5653" y="836613"/>
            <a:ext cx="8229600" cy="4525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endParaRPr lang="en-US" altLang="ja-JP" smtClean="0"/>
          </a:p>
        </p:txBody>
      </p:sp>
      <p:sp>
        <p:nvSpPr>
          <p:cNvPr id="48128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482612" y="5543550"/>
            <a:ext cx="295275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Arial" pitchFamily="34" charset="0"/>
                <a:ea typeface="ＭＳ Ｐゴシック" pitchFamily="50" charset="-128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ja-JP" dirty="0">
              <a:solidFill>
                <a:srgbClr val="000000"/>
              </a:solidFill>
            </a:endParaRPr>
          </a:p>
        </p:txBody>
      </p:sp>
      <p:sp>
        <p:nvSpPr>
          <p:cNvPr id="1029" name="Rectangle 13"/>
          <p:cNvSpPr>
            <a:spLocks noChangeArrowheads="1"/>
          </p:cNvSpPr>
          <p:nvPr/>
        </p:nvSpPr>
        <p:spPr bwMode="auto">
          <a:xfrm>
            <a:off x="6167803" y="6381750"/>
            <a:ext cx="295714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CC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tIns="0" bIns="72000" anchor="b"/>
          <a:lstStyle/>
          <a:p>
            <a:pPr algn="r" fontAlgn="base">
              <a:spcBef>
                <a:spcPct val="0"/>
              </a:spcBef>
              <a:spcAft>
                <a:spcPct val="0"/>
              </a:spcAft>
            </a:pPr>
            <a:fld id="{4F14D39C-3E20-4617-96FA-1E25778B8DD9}" type="slidenum">
              <a:rPr lang="en-US" altLang="ja-JP" sz="1200">
                <a:solidFill>
                  <a:srgbClr val="000000"/>
                </a:solidFill>
                <a:latin typeface="Arial" charset="0"/>
                <a:ea typeface="ＭＳ Ｐゴシック" pitchFamily="50" charset="-128"/>
              </a:rPr>
              <a:pPr algn="r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altLang="ja-JP" sz="1200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30" name="Rectangle 8"/>
          <p:cNvSpPr>
            <a:spLocks noChangeArrowheads="1"/>
          </p:cNvSpPr>
          <p:nvPr userDrawn="1"/>
        </p:nvSpPr>
        <p:spPr bwMode="auto">
          <a:xfrm>
            <a:off x="175846" y="600077"/>
            <a:ext cx="6331928" cy="49213"/>
          </a:xfrm>
          <a:prstGeom prst="rect">
            <a:avLst/>
          </a:prstGeom>
          <a:gradFill rotWithShape="1">
            <a:gsLst>
              <a:gs pos="0">
                <a:srgbClr val="FFFF00"/>
              </a:gs>
              <a:gs pos="100000">
                <a:srgbClr val="FF6600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ja-JP" altLang="en-US" dirty="0">
              <a:solidFill>
                <a:srgbClr val="000000"/>
              </a:solidFill>
              <a:latin typeface="Arial" charset="0"/>
              <a:ea typeface="ＭＳ Ｐゴシック" pitchFamily="50" charset="-128"/>
            </a:endParaRPr>
          </a:p>
        </p:txBody>
      </p:sp>
      <p:pic>
        <p:nvPicPr>
          <p:cNvPr id="1031" name="Picture 8"/>
          <p:cNvPicPr>
            <a:picLocks noChangeAspect="1" noChangeArrowheads="1"/>
          </p:cNvPicPr>
          <p:nvPr userDrawn="1"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07775" y="0"/>
            <a:ext cx="2646484" cy="655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gradFill rotWithShape="0">
                  <a:gsLst>
                    <a:gs pos="0">
                      <a:srgbClr val="D6ECEE"/>
                    </a:gs>
                    <a:gs pos="100000">
                      <a:schemeClr val="accent1"/>
                    </a:gs>
                  </a:gsLst>
                  <a:lin ang="5400000" scaled="1"/>
                </a:gra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17961" dir="2700000" algn="ctr" rotWithShape="0">
                    <a:srgbClr val="708688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6349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9" r:id="rId1"/>
    <p:sldLayoutId id="2147483690" r:id="rId2"/>
    <p:sldLayoutId id="2147483691" r:id="rId3"/>
    <p:sldLayoutId id="2147483692" r:id="rId4"/>
    <p:sldLayoutId id="2147483693" r:id="rId5"/>
    <p:sldLayoutId id="2147483694" r:id="rId6"/>
    <p:sldLayoutId id="2147483695" r:id="rId7"/>
    <p:sldLayoutId id="2147483696" r:id="rId8"/>
    <p:sldLayoutId id="2147483697" r:id="rId9"/>
    <p:sldLayoutId id="2147483698" r:id="rId10"/>
    <p:sldLayoutId id="2147483699" r:id="rId11"/>
    <p:sldLayoutId id="2147483700" r:id="rId12"/>
    <p:sldLayoutId id="2147483701" r:id="rId13"/>
    <p:sldLayoutId id="2147483702" r:id="rId14"/>
    <p:sldLayoutId id="2147483703" r:id="rId15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800">
          <a:solidFill>
            <a:schemeClr val="tx2"/>
          </a:solidFill>
          <a:latin typeface="HGSｺﾞｼｯｸE" pitchFamily="50" charset="-128"/>
          <a:ea typeface="HGS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C49B73-B8B8-4802-9578-1C4F0DA81C56}" type="datetimeFigureOut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16/12/09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6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6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22E3F3-78E3-467A-9B8D-E5498ABBA7FE}" type="slidenum">
              <a:rPr lang="ja-JP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ＭＳ Ｐゴシック"/>
              </a:rPr>
              <a:pPr/>
              <a:t>‹#›</a:t>
            </a:fld>
            <a:endParaRPr lang="ja-JP" altLang="en-US">
              <a:solidFill>
                <a:prstClr val="black">
                  <a:tint val="75000"/>
                </a:prstClr>
              </a:solidFill>
              <a:latin typeface="Calibri"/>
              <a:ea typeface="ＭＳ Ｐゴシック"/>
            </a:endParaRPr>
          </a:p>
        </p:txBody>
      </p:sp>
    </p:spTree>
    <p:extLst>
      <p:ext uri="{BB962C8B-B14F-4D97-AF65-F5344CB8AC3E}">
        <p14:creationId xmlns:p14="http://schemas.microsoft.com/office/powerpoint/2010/main" val="1024090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9.png"/><Relationship Id="rId12" Type="http://schemas.openxmlformats.org/officeDocument/2006/relationships/image" Target="../media/image20.png"/><Relationship Id="rId13" Type="http://schemas.openxmlformats.org/officeDocument/2006/relationships/image" Target="../media/image21.png"/><Relationship Id="rId14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Relationship Id="rId4" Type="http://schemas.openxmlformats.org/officeDocument/2006/relationships/image" Target="../media/image12.png"/><Relationship Id="rId5" Type="http://schemas.openxmlformats.org/officeDocument/2006/relationships/image" Target="../media/image13.png"/><Relationship Id="rId6" Type="http://schemas.openxmlformats.org/officeDocument/2006/relationships/image" Target="../media/image14.png"/><Relationship Id="rId7" Type="http://schemas.openxmlformats.org/officeDocument/2006/relationships/image" Target="../media/image15.png"/><Relationship Id="rId8" Type="http://schemas.openxmlformats.org/officeDocument/2006/relationships/image" Target="../media/image16.png"/><Relationship Id="rId9" Type="http://schemas.openxmlformats.org/officeDocument/2006/relationships/image" Target="../media/image17.png"/><Relationship Id="rId10" Type="http://schemas.openxmlformats.org/officeDocument/2006/relationships/image" Target="../media/image18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tif"/><Relationship Id="rId3" Type="http://schemas.openxmlformats.org/officeDocument/2006/relationships/image" Target="../media/image24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emf"/><Relationship Id="rId4" Type="http://schemas.openxmlformats.org/officeDocument/2006/relationships/image" Target="../media/image27.jpeg"/><Relationship Id="rId5" Type="http://schemas.openxmlformats.org/officeDocument/2006/relationships/image" Target="../media/image28.jpeg"/><Relationship Id="rId6" Type="http://schemas.openxmlformats.org/officeDocument/2006/relationships/image" Target="../media/image29.jpeg"/><Relationship Id="rId7" Type="http://schemas.openxmlformats.org/officeDocument/2006/relationships/image" Target="../media/image30.jpg"/><Relationship Id="rId8" Type="http://schemas.openxmlformats.org/officeDocument/2006/relationships/image" Target="../media/image31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emf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33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emf"/><Relationship Id="rId3" Type="http://schemas.openxmlformats.org/officeDocument/2006/relationships/image" Target="../media/image35.jp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3.xml"/><Relationship Id="rId2" Type="http://schemas.openxmlformats.org/officeDocument/2006/relationships/notesSlide" Target="../notesSlides/notesSlide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4" Type="http://schemas.openxmlformats.org/officeDocument/2006/relationships/image" Target="../media/image7.png"/><Relationship Id="rId5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908721"/>
            <a:ext cx="7772400" cy="2691740"/>
          </a:xfrm>
        </p:spPr>
        <p:txBody>
          <a:bodyPr>
            <a:normAutofit/>
          </a:bodyPr>
          <a:lstStyle/>
          <a:p>
            <a:r>
              <a:rPr lang="en-US" altLang="ja-JP" dirty="0"/>
              <a:t>Superconducting magnet developments at KEK for future accelerators 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15616" y="3886200"/>
            <a:ext cx="6768752" cy="1752600"/>
          </a:xfrm>
        </p:spPr>
        <p:txBody>
          <a:bodyPr/>
          <a:lstStyle/>
          <a:p>
            <a:r>
              <a:rPr kumimoji="1" lang="en-US" altLang="ja-JP" dirty="0" smtClean="0"/>
              <a:t>Toru</a:t>
            </a:r>
            <a:r>
              <a:rPr kumimoji="1" lang="ja-JP" altLang="en-US" dirty="0" smtClean="0"/>
              <a:t> </a:t>
            </a:r>
            <a:r>
              <a:rPr kumimoji="1" lang="en-US" altLang="ja-JP" dirty="0" err="1" smtClean="0"/>
              <a:t>Ogitsu</a:t>
            </a:r>
            <a:endParaRPr kumimoji="1" lang="en-US" altLang="ja-JP" dirty="0" smtClean="0"/>
          </a:p>
          <a:p>
            <a:r>
              <a:rPr lang="en-US" altLang="ja-JP" dirty="0" smtClean="0"/>
              <a:t>On</a:t>
            </a:r>
            <a:r>
              <a:rPr lang="ja-JP" altLang="en-US" dirty="0" smtClean="0"/>
              <a:t> </a:t>
            </a:r>
            <a:r>
              <a:rPr lang="en-US" altLang="ja-JP" dirty="0" smtClean="0"/>
              <a:t>be</a:t>
            </a:r>
            <a:r>
              <a:rPr lang="ja-JP" altLang="en-US" dirty="0" smtClean="0"/>
              <a:t> </a:t>
            </a:r>
            <a:r>
              <a:rPr lang="en-US" altLang="ja-JP" dirty="0" smtClean="0"/>
              <a:t>half</a:t>
            </a:r>
            <a:r>
              <a:rPr lang="ja-JP" altLang="en-US" dirty="0" smtClean="0"/>
              <a:t> </a:t>
            </a:r>
            <a:r>
              <a:rPr lang="en-US" altLang="ja-JP" dirty="0" smtClean="0"/>
              <a:t>of</a:t>
            </a:r>
            <a:r>
              <a:rPr lang="ja-JP" altLang="en-US" dirty="0" smtClean="0"/>
              <a:t> </a:t>
            </a:r>
            <a:r>
              <a:rPr lang="en-US" altLang="ja-JP" dirty="0" smtClean="0"/>
              <a:t>Cryogenics</a:t>
            </a:r>
            <a:r>
              <a:rPr lang="ja-JP" altLang="en-US" dirty="0" smtClean="0"/>
              <a:t> </a:t>
            </a:r>
            <a:r>
              <a:rPr lang="en-US" altLang="ja-JP" dirty="0" smtClean="0"/>
              <a:t>Science</a:t>
            </a:r>
            <a:r>
              <a:rPr lang="ja-JP" altLang="en-US" dirty="0" smtClean="0"/>
              <a:t> </a:t>
            </a:r>
            <a:r>
              <a:rPr lang="en-US" altLang="ja-JP" dirty="0" smtClean="0"/>
              <a:t>Center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37844533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6288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High Field Magnet</a:t>
            </a:r>
          </a:p>
          <a:p>
            <a:pPr lvl="1"/>
            <a:r>
              <a:rPr kumimoji="1" lang="en-US" altLang="ja-JP" dirty="0" smtClean="0"/>
              <a:t>Nb3Sn development: </a:t>
            </a:r>
          </a:p>
          <a:p>
            <a:pPr lvl="2"/>
            <a:r>
              <a:rPr kumimoji="1" lang="en-US" altLang="ja-JP" dirty="0" smtClean="0"/>
              <a:t>Funded by CERN</a:t>
            </a:r>
          </a:p>
          <a:p>
            <a:pPr lvl="2"/>
            <a:r>
              <a:rPr lang="en-US" altLang="ja-JP" dirty="0" smtClean="0"/>
              <a:t>Two companies: Furukawa, JASTEC/</a:t>
            </a:r>
            <a:r>
              <a:rPr lang="en-US" altLang="ja-JP" dirty="0" err="1" smtClean="0"/>
              <a:t>Kobelco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Collaboration with Tokai Univ. and Tohoku Univ.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HTS very High Field Magnet R&amp;D (proposal)</a:t>
            </a:r>
            <a:endParaRPr lang="en-US" altLang="ja-JP" dirty="0">
              <a:solidFill>
                <a:srgbClr val="FF0000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Collaboration with Tohoku Univ. </a:t>
            </a:r>
            <a:r>
              <a:rPr lang="en-US" altLang="ja-JP" dirty="0" err="1" smtClean="0">
                <a:solidFill>
                  <a:srgbClr val="FF0000"/>
                </a:solidFill>
              </a:rPr>
              <a:t>etc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ja-JP" altLang="ja-JP" dirty="0" smtClean="0">
                <a:solidFill>
                  <a:srgbClr val="FF0000"/>
                </a:solidFill>
              </a:rPr>
              <a:t>D</a:t>
            </a:r>
            <a:r>
              <a:rPr lang="en-US" altLang="ja-JP" dirty="0" err="1" smtClean="0">
                <a:solidFill>
                  <a:srgbClr val="FF0000"/>
                </a:solidFill>
              </a:rPr>
              <a:t>evelop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30-50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T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Magnet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for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ja-JP" altLang="ja-JP" dirty="0" smtClean="0">
                <a:solidFill>
                  <a:srgbClr val="FF0000"/>
                </a:solidFill>
              </a:rPr>
              <a:t>H</a:t>
            </a:r>
            <a:r>
              <a:rPr lang="en-US" altLang="ja-JP" dirty="0" err="1" smtClean="0">
                <a:solidFill>
                  <a:srgbClr val="FF0000"/>
                </a:solidFill>
              </a:rPr>
              <a:t>igh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Field</a:t>
            </a:r>
            <a:r>
              <a:rPr lang="ja-JP" altLang="en-US" dirty="0" smtClean="0">
                <a:solidFill>
                  <a:srgbClr val="FF0000"/>
                </a:solidFill>
              </a:rPr>
              <a:t> </a:t>
            </a:r>
            <a:r>
              <a:rPr lang="en-US" altLang="ja-JP" dirty="0" smtClean="0">
                <a:solidFill>
                  <a:srgbClr val="FF0000"/>
                </a:solidFill>
              </a:rPr>
              <a:t>Science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KEK mainly work on quench protection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Submitted to JSPS</a:t>
            </a:r>
            <a:endParaRPr lang="en-US" altLang="ja-JP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1838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417638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 smtClean="0"/>
              <a:t>HTS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very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High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Field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Magnet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Development</a:t>
            </a:r>
            <a:br>
              <a:rPr kumimoji="1" lang="en-US" altLang="ja-JP" dirty="0" smtClean="0"/>
            </a:br>
            <a:r>
              <a:rPr lang="en-US" altLang="ja-JP" dirty="0" smtClean="0"/>
              <a:t>Proposal Submitted to JSPS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" name="図 3" descr="../Documents/Awaji/2016年度書類/2016新学術申請関連/2016新学術イメージ2/スライド2.png"/>
          <p:cNvPicPr/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466"/>
          <a:stretch/>
        </p:blipFill>
        <p:spPr bwMode="auto">
          <a:xfrm>
            <a:off x="467544" y="1340768"/>
            <a:ext cx="8208911" cy="4775836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5751850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457200" y="62708"/>
            <a:ext cx="8229600" cy="601661"/>
          </a:xfrm>
        </p:spPr>
        <p:txBody>
          <a:bodyPr>
            <a:normAutofit/>
          </a:bodyPr>
          <a:lstStyle/>
          <a:p>
            <a:r>
              <a:rPr kumimoji="1" lang="en-US" altLang="ja-JP" sz="2800" dirty="0" smtClean="0"/>
              <a:t>Key Members (tentative)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99592" y="1052736"/>
            <a:ext cx="4993675" cy="5078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dirty="0" smtClean="0"/>
              <a:t>A: Material Science under very High Field</a:t>
            </a:r>
            <a:endParaRPr lang="ja-JP" altLang="ja-JP" dirty="0"/>
          </a:p>
          <a:p>
            <a:pPr lvl="1"/>
            <a:r>
              <a:rPr lang="en-US" altLang="ja-JP" dirty="0" smtClean="0"/>
              <a:t>A01:Phase Diagram</a:t>
            </a:r>
          </a:p>
          <a:p>
            <a:pPr lvl="1"/>
            <a:r>
              <a:rPr lang="en-US" altLang="ja-JP" dirty="0" smtClean="0"/>
              <a:t>A02:High Field NMR</a:t>
            </a:r>
          </a:p>
          <a:p>
            <a:pPr lvl="1"/>
            <a:r>
              <a:rPr lang="en-US" altLang="ja-JP" dirty="0" smtClean="0"/>
              <a:t>A03:Melting or Coagulation under High Field</a:t>
            </a:r>
          </a:p>
          <a:p>
            <a:pPr lvl="1"/>
            <a:r>
              <a:rPr lang="en-US" altLang="ja-JP" dirty="0" smtClean="0"/>
              <a:t>A04:Nano Material Control</a:t>
            </a:r>
            <a:endParaRPr lang="ja-JP" altLang="ja-JP" dirty="0"/>
          </a:p>
          <a:p>
            <a:r>
              <a:rPr lang="en-US" altLang="ja-JP" dirty="0"/>
              <a:t> </a:t>
            </a:r>
            <a:endParaRPr lang="ja-JP" altLang="ja-JP" dirty="0"/>
          </a:p>
          <a:p>
            <a:r>
              <a:rPr lang="en-US" altLang="ja-JP" dirty="0" smtClean="0"/>
              <a:t>B: HTS High Field Magnet Engineering</a:t>
            </a:r>
            <a:endParaRPr lang="ja-JP" altLang="ja-JP" dirty="0"/>
          </a:p>
          <a:p>
            <a:pPr lvl="1"/>
            <a:r>
              <a:rPr lang="en-US" altLang="ja-JP" dirty="0" smtClean="0"/>
              <a:t>B01: High Performance HTS High Field Magnet</a:t>
            </a:r>
          </a:p>
          <a:p>
            <a:pPr lvl="1"/>
            <a:r>
              <a:rPr lang="en-US" altLang="ja-JP" dirty="0" smtClean="0"/>
              <a:t>B02: Efficient HTS High Field Magnet</a:t>
            </a:r>
          </a:p>
          <a:p>
            <a:pPr lvl="1"/>
            <a:r>
              <a:rPr lang="en-US" altLang="ja-JP" dirty="0" smtClean="0"/>
              <a:t>B03: Reliabilities of HTS High Field Magnet</a:t>
            </a:r>
          </a:p>
          <a:p>
            <a:pPr lvl="1"/>
            <a:r>
              <a:rPr lang="en-US" altLang="ja-JP" dirty="0"/>
              <a:t>	</a:t>
            </a:r>
            <a:r>
              <a:rPr lang="en-US" altLang="ja-JP" dirty="0" smtClean="0"/>
              <a:t>Coil Manufacturing Method</a:t>
            </a:r>
          </a:p>
          <a:p>
            <a:pPr lvl="1"/>
            <a:r>
              <a:rPr lang="en-US" altLang="ja-JP" dirty="0"/>
              <a:t>	</a:t>
            </a:r>
            <a:r>
              <a:rPr lang="en-US" altLang="ja-JP" dirty="0" smtClean="0"/>
              <a:t>High Current RE123 Cable</a:t>
            </a:r>
          </a:p>
          <a:p>
            <a:pPr lvl="1"/>
            <a:r>
              <a:rPr lang="en-US" altLang="ja-JP" dirty="0"/>
              <a:t>	</a:t>
            </a:r>
            <a:r>
              <a:rPr lang="en-US" altLang="ja-JP" dirty="0" smtClean="0"/>
              <a:t>High Current Bi2223 Cable</a:t>
            </a:r>
          </a:p>
          <a:p>
            <a:pPr lvl="1"/>
            <a:r>
              <a:rPr lang="en-US" altLang="ja-JP" dirty="0"/>
              <a:t>	</a:t>
            </a:r>
            <a:r>
              <a:rPr lang="en-US" altLang="ja-JP" dirty="0" smtClean="0"/>
              <a:t>Strand reproducibility</a:t>
            </a:r>
          </a:p>
          <a:p>
            <a:pPr lvl="1"/>
            <a:r>
              <a:rPr lang="en-US" altLang="ja-JP" dirty="0"/>
              <a:t>	</a:t>
            </a:r>
            <a:r>
              <a:rPr lang="en-US" altLang="ja-JP" u="sng" dirty="0" smtClean="0"/>
              <a:t>Quench Detection and Protection</a:t>
            </a:r>
          </a:p>
          <a:p>
            <a:pPr lvl="1"/>
            <a:r>
              <a:rPr lang="en-US" altLang="ja-JP" dirty="0"/>
              <a:t>	</a:t>
            </a:r>
            <a:endParaRPr lang="en-US" altLang="ja-JP" dirty="0" smtClean="0"/>
          </a:p>
          <a:p>
            <a:endParaRPr lang="en-US" altLang="ja-JP" dirty="0"/>
          </a:p>
          <a:p>
            <a:endParaRPr kumimoji="1" lang="ja-JP" altLang="en-US" dirty="0"/>
          </a:p>
        </p:txBody>
      </p:sp>
      <p:pic>
        <p:nvPicPr>
          <p:cNvPr id="2" name="図 1"/>
          <p:cNvPicPr>
            <a:picLocks noChangeAspect="1"/>
          </p:cNvPicPr>
          <p:nvPr/>
        </p:nvPicPr>
        <p:blipFill rotWithShape="1">
          <a:blip r:embed="rId2"/>
          <a:srcRect r="81336"/>
          <a:stretch/>
        </p:blipFill>
        <p:spPr>
          <a:xfrm>
            <a:off x="7163825" y="664369"/>
            <a:ext cx="1028700" cy="66040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70491" y="759275"/>
            <a:ext cx="518408" cy="583209"/>
          </a:xfrm>
          <a:prstGeom prst="rect">
            <a:avLst/>
          </a:prstGeom>
        </p:spPr>
      </p:pic>
      <p:pic>
        <p:nvPicPr>
          <p:cNvPr id="9" name="図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250080" y="1866056"/>
            <a:ext cx="1003393" cy="757173"/>
          </a:xfrm>
          <a:prstGeom prst="rect">
            <a:avLst/>
          </a:prstGeom>
        </p:spPr>
      </p:pic>
      <p:pic>
        <p:nvPicPr>
          <p:cNvPr id="10" name="図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010862" y="2539468"/>
            <a:ext cx="850900" cy="850900"/>
          </a:xfrm>
          <a:prstGeom prst="rect">
            <a:avLst/>
          </a:prstGeom>
        </p:spPr>
      </p:pic>
      <p:pic>
        <p:nvPicPr>
          <p:cNvPr id="12" name="図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580798" y="3493491"/>
            <a:ext cx="800100" cy="800100"/>
          </a:xfrm>
          <a:prstGeom prst="rect">
            <a:avLst/>
          </a:prstGeom>
        </p:spPr>
      </p:pic>
      <p:pic>
        <p:nvPicPr>
          <p:cNvPr id="15" name="図 1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380898" y="3592656"/>
            <a:ext cx="503426" cy="700935"/>
          </a:xfrm>
          <a:prstGeom prst="rect">
            <a:avLst/>
          </a:prstGeom>
        </p:spPr>
      </p:pic>
      <p:pic>
        <p:nvPicPr>
          <p:cNvPr id="20" name="図 19"/>
          <p:cNvPicPr>
            <a:picLocks noChangeAspect="1"/>
          </p:cNvPicPr>
          <p:nvPr/>
        </p:nvPicPr>
        <p:blipFill rotWithShape="1">
          <a:blip r:embed="rId8"/>
          <a:srcRect t="19583" b="18802"/>
          <a:stretch/>
        </p:blipFill>
        <p:spPr>
          <a:xfrm>
            <a:off x="7875118" y="5659240"/>
            <a:ext cx="1143000" cy="704253"/>
          </a:xfrm>
          <a:prstGeom prst="rect">
            <a:avLst/>
          </a:prstGeom>
        </p:spPr>
      </p:pic>
      <p:pic>
        <p:nvPicPr>
          <p:cNvPr id="22" name="図 21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071374" y="6379087"/>
            <a:ext cx="1646426" cy="478913"/>
          </a:xfrm>
          <a:prstGeom prst="rect">
            <a:avLst/>
          </a:prstGeom>
        </p:spPr>
      </p:pic>
      <p:pic>
        <p:nvPicPr>
          <p:cNvPr id="23" name="図 2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965184" y="6456078"/>
            <a:ext cx="2140215" cy="345625"/>
          </a:xfrm>
          <a:prstGeom prst="rect">
            <a:avLst/>
          </a:prstGeom>
        </p:spPr>
      </p:pic>
      <p:pic>
        <p:nvPicPr>
          <p:cNvPr id="24" name="図 2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327915" y="6363493"/>
            <a:ext cx="1892300" cy="490174"/>
          </a:xfrm>
          <a:prstGeom prst="rect">
            <a:avLst/>
          </a:prstGeom>
        </p:spPr>
      </p:pic>
      <p:pic>
        <p:nvPicPr>
          <p:cNvPr id="25" name="図 24"/>
          <p:cNvPicPr>
            <a:picLocks noChangeAspect="1"/>
          </p:cNvPicPr>
          <p:nvPr/>
        </p:nvPicPr>
        <p:blipFill rotWithShape="1">
          <a:blip r:embed="rId12"/>
          <a:srcRect r="70664"/>
          <a:stretch/>
        </p:blipFill>
        <p:spPr>
          <a:xfrm>
            <a:off x="7582046" y="1515269"/>
            <a:ext cx="1225643" cy="323203"/>
          </a:xfrm>
          <a:prstGeom prst="rect">
            <a:avLst/>
          </a:prstGeom>
        </p:spPr>
      </p:pic>
      <p:pic>
        <p:nvPicPr>
          <p:cNvPr id="17" name="図 16"/>
          <p:cNvPicPr>
            <a:picLocks noChangeAspect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8024680" y="4534421"/>
            <a:ext cx="876300" cy="708121"/>
          </a:xfrm>
          <a:prstGeom prst="rect">
            <a:avLst/>
          </a:prstGeom>
        </p:spPr>
      </p:pic>
      <p:pic>
        <p:nvPicPr>
          <p:cNvPr id="19" name="図 18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197102" y="5050076"/>
            <a:ext cx="914400" cy="701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781996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15616" y="1628800"/>
            <a:ext cx="8229600" cy="4525963"/>
          </a:xfrm>
        </p:spPr>
        <p:txBody>
          <a:bodyPr/>
          <a:lstStyle/>
          <a:p>
            <a:r>
              <a:rPr kumimoji="1" lang="en-US" altLang="ja-JP" dirty="0" smtClean="0">
                <a:solidFill>
                  <a:srgbClr val="FF0000"/>
                </a:solidFill>
              </a:rPr>
              <a:t>High Radiation Resistant Magnet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Funded by JSPS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HTS mineral insulation </a:t>
            </a:r>
            <a:r>
              <a:rPr lang="en-US" altLang="ja-JP" dirty="0" err="1" smtClean="0">
                <a:solidFill>
                  <a:srgbClr val="FF0000"/>
                </a:solidFill>
              </a:rPr>
              <a:t>etc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r>
              <a:rPr kumimoji="1" lang="en-US" altLang="ja-JP" dirty="0" smtClean="0"/>
              <a:t>High Efficiency Magnet</a:t>
            </a:r>
          </a:p>
          <a:p>
            <a:pPr lvl="1"/>
            <a:r>
              <a:rPr lang="en-US" altLang="ja-JP" dirty="0" smtClean="0"/>
              <a:t>HTS medium field </a:t>
            </a:r>
            <a:r>
              <a:rPr lang="en-US" altLang="ja-JP" dirty="0" err="1" smtClean="0"/>
              <a:t>manget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Funded by JST medical use</a:t>
            </a:r>
          </a:p>
          <a:p>
            <a:pPr lvl="1"/>
            <a:r>
              <a:rPr lang="en-US" altLang="ja-JP" dirty="0" smtClean="0"/>
              <a:t>Transmission Line Magnet</a:t>
            </a:r>
          </a:p>
          <a:p>
            <a:pPr lvl="2"/>
            <a:r>
              <a:rPr kumimoji="1" lang="en-US" altLang="ja-JP" dirty="0" smtClean="0"/>
              <a:t>Possibilities for J-PARC upgrades</a:t>
            </a:r>
          </a:p>
          <a:p>
            <a:pPr lvl="2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9253065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図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2589" y="3212975"/>
            <a:ext cx="4451411" cy="3634379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88632" y="1691821"/>
            <a:ext cx="3347864" cy="1449147"/>
          </a:xfrm>
          <a:prstGeom prst="rect">
            <a:avLst/>
          </a:prstGeom>
        </p:spPr>
      </p:pic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23581"/>
            <a:ext cx="9144000" cy="525099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R&amp;D of Radiation-Resistant HTS </a:t>
            </a:r>
            <a:r>
              <a:rPr lang="en-US" altLang="ja-JP" sz="3600" b="1" dirty="0" smtClean="0"/>
              <a:t>Magnet</a:t>
            </a:r>
            <a:endParaRPr kumimoji="1" lang="ja-JP" altLang="en-US" sz="3600" b="1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2" y="1628800"/>
            <a:ext cx="8579296" cy="5218554"/>
          </a:xfrm>
        </p:spPr>
        <p:txBody>
          <a:bodyPr>
            <a:normAutofit/>
          </a:bodyPr>
          <a:lstStyle/>
          <a:p>
            <a:r>
              <a:rPr lang="en-US" altLang="ja-JP" b="1" dirty="0" smtClean="0">
                <a:solidFill>
                  <a:schemeClr val="tx2">
                    <a:lumMod val="50000"/>
                  </a:schemeClr>
                </a:solidFill>
              </a:rPr>
              <a:t>High magnetic field:</a:t>
            </a:r>
            <a:r>
              <a:rPr lang="ja-JP" altLang="en-US" dirty="0" smtClean="0"/>
              <a:t>　</a:t>
            </a:r>
            <a:endParaRPr lang="en-US" altLang="ja-JP" dirty="0" smtClean="0"/>
          </a:p>
          <a:p>
            <a:pPr marL="0" indent="0">
              <a:buNone/>
            </a:pPr>
            <a:r>
              <a:rPr lang="en-US" altLang="ja-JP" sz="2800" dirty="0"/>
              <a:t> </a:t>
            </a:r>
            <a:r>
              <a:rPr lang="en-US" altLang="ja-JP" sz="2800" dirty="0" smtClean="0"/>
              <a:t>   - </a:t>
            </a:r>
            <a:r>
              <a:rPr lang="en-US" altLang="ja-JP" sz="2800" b="1" dirty="0" err="1" smtClean="0">
                <a:solidFill>
                  <a:srgbClr val="9900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NbTi</a:t>
            </a:r>
            <a:r>
              <a:rPr lang="en-US" altLang="ja-JP" sz="2800" dirty="0" smtClean="0"/>
              <a:t> </a:t>
            </a:r>
            <a:r>
              <a:rPr lang="en-US" altLang="ja-JP" sz="2800" dirty="0" smtClean="0">
                <a:sym typeface="Wingdings" panose="05000000000000000000" pitchFamily="2" charset="2"/>
              </a:rPr>
              <a:t> </a:t>
            </a:r>
            <a:r>
              <a:rPr lang="en-US" altLang="ja-JP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HTS (</a:t>
            </a:r>
            <a:r>
              <a:rPr lang="en-US" altLang="ja-JP" sz="2800" b="1" u="sng" dirty="0" err="1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ReBCO</a:t>
            </a:r>
            <a:r>
              <a:rPr lang="ja-JP" altLang="en-US" sz="2800" b="1" u="sng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en-US" altLang="ja-JP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tape</a:t>
            </a:r>
            <a:r>
              <a:rPr lang="en-US" altLang="ja-JP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) </a:t>
            </a:r>
            <a:endParaRPr kumimoji="1" lang="en-US" altLang="ja-JP" sz="2800" b="1" u="sng" dirty="0" smtClean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en-US" altLang="ja-JP" sz="400" dirty="0" smtClean="0"/>
          </a:p>
          <a:p>
            <a:r>
              <a:rPr lang="en-US" altLang="ja-JP" b="1" dirty="0" smtClean="0">
                <a:solidFill>
                  <a:schemeClr val="tx2">
                    <a:lumMod val="50000"/>
                  </a:schemeClr>
                </a:solidFill>
              </a:rPr>
              <a:t>Radiation-resistant:</a:t>
            </a:r>
            <a:endParaRPr lang="en-US" altLang="ja-JP" sz="2800" b="1" dirty="0" smtClean="0">
              <a:solidFill>
                <a:schemeClr val="tx2">
                  <a:lumMod val="50000"/>
                </a:schemeClr>
              </a:solidFill>
            </a:endParaRPr>
          </a:p>
          <a:p>
            <a:pPr marL="0" indent="0">
              <a:buNone/>
            </a:pPr>
            <a:r>
              <a:rPr kumimoji="1" lang="en-US" altLang="ja-JP" sz="2800" b="1" dirty="0" smtClean="0">
                <a:solidFill>
                  <a:srgbClr val="FF0000"/>
                </a:solidFill>
              </a:rPr>
              <a:t>    </a:t>
            </a:r>
            <a:r>
              <a:rPr lang="en-US" altLang="ja-JP" sz="28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- </a:t>
            </a:r>
            <a:r>
              <a:rPr lang="en-US" altLang="ja-JP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Conduction Cooling</a:t>
            </a:r>
          </a:p>
          <a:p>
            <a:pPr marL="0" indent="0">
              <a:buNone/>
            </a:pPr>
            <a:endParaRPr lang="en-US" altLang="ja-JP" sz="2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altLang="ja-JP" sz="2800" b="1" u="sng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altLang="ja-JP" sz="28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endParaRPr lang="en-US" altLang="ja-JP" sz="1200" b="1" u="sng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None/>
            </a:pPr>
            <a:r>
              <a:rPr lang="en-US" altLang="ja-JP" sz="2800" b="1" dirty="0" smtClean="0">
                <a:solidFill>
                  <a:srgbClr val="FF0000"/>
                </a:solidFill>
              </a:rPr>
              <a:t>  </a:t>
            </a:r>
            <a:endParaRPr lang="en-US" altLang="ja-JP" sz="2800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altLang="ja-JP" sz="2800" b="1" dirty="0" smtClean="0">
                <a:solidFill>
                  <a:srgbClr val="FF0000"/>
                </a:solidFill>
              </a:rPr>
              <a:t>  </a:t>
            </a:r>
            <a:r>
              <a:rPr lang="en-US" altLang="ja-JP" sz="2800" b="1" dirty="0">
                <a:solidFill>
                  <a:srgbClr val="006600"/>
                </a:solidFill>
                <a:sym typeface="Wingdings" panose="05000000000000000000" pitchFamily="2" charset="2"/>
              </a:rPr>
              <a:t>- </a:t>
            </a:r>
            <a:r>
              <a:rPr lang="en-US" altLang="ja-JP" sz="2800" b="1" u="sng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Irradiation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z="1100" smtClean="0"/>
              <a:t>14</a:t>
            </a:fld>
            <a:endParaRPr kumimoji="1" lang="ja-JP" altLang="en-US" sz="11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5576" y="548680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en-US" altLang="ja-JP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uperconducting magnet </a:t>
            </a:r>
            <a:r>
              <a:rPr lang="en-US" altLang="ja-JP" sz="2800" b="1" dirty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for </a:t>
            </a:r>
            <a:r>
              <a:rPr lang="en-US" altLang="ja-JP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next-generation particle physics experiment (</a:t>
            </a:r>
            <a:r>
              <a:rPr lang="en-US" altLang="ja-JP" sz="2800" b="1" u="sng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~20 T</a:t>
            </a:r>
            <a:r>
              <a:rPr lang="en-US" altLang="ja-JP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</a:t>
            </a:r>
            <a:r>
              <a:rPr lang="en-US" altLang="ja-JP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&gt;200 </a:t>
            </a:r>
            <a:r>
              <a:rPr lang="en-US" altLang="ja-JP" sz="2800" b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MGy</a:t>
            </a:r>
            <a:r>
              <a:rPr lang="en-US" altLang="ja-JP" sz="2800" b="1" dirty="0" smtClean="0">
                <a:solidFill>
                  <a:schemeClr val="tx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kumimoji="1" lang="ja-JP" altLang="en-US" sz="2800" b="1" dirty="0">
              <a:solidFill>
                <a:schemeClr val="tx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755576" y="4115832"/>
            <a:ext cx="3816424" cy="17235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400" b="1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Radiation-resistant 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     </a:t>
            </a:r>
            <a:r>
              <a:rPr lang="en-US" altLang="ja-JP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Cryocooler</a:t>
            </a:r>
            <a:endParaRPr lang="en-US" altLang="ja-JP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endParaRPr lang="en-US" altLang="ja-JP" sz="10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sym typeface="Wingdings" panose="05000000000000000000" pitchFamily="2" charset="2"/>
            </a:endParaRPr>
          </a:p>
          <a:p>
            <a:r>
              <a:rPr lang="en-US" altLang="ja-JP" sz="2400" b="1" dirty="0" smtClean="0">
                <a:sym typeface="Wingdings" panose="05000000000000000000" pitchFamily="2" charset="2"/>
              </a:rPr>
              <a:t> </a:t>
            </a:r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M</a:t>
            </a:r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ineral Insulation   </a:t>
            </a:r>
          </a:p>
          <a:p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(</a:t>
            </a:r>
            <a:r>
              <a:rPr lang="en-US" altLang="ja-JP" sz="2400" b="1" dirty="0" err="1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AlN</a:t>
            </a:r>
            <a:r>
              <a:rPr lang="en-US" altLang="ja-JP" sz="2400" b="1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Al2O3, </a:t>
            </a:r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…</a:t>
            </a:r>
            <a:r>
              <a:rPr lang="en-US" altLang="ja-JP" sz="24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en-US" altLang="ja-JP" sz="2400" b="1" dirty="0" smtClean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フローチャート: 組合せ 10"/>
          <p:cNvSpPr/>
          <p:nvPr/>
        </p:nvSpPr>
        <p:spPr>
          <a:xfrm rot="16200000">
            <a:off x="480115" y="764705"/>
            <a:ext cx="252000" cy="252000"/>
          </a:xfrm>
          <a:prstGeom prst="flowChartMerge">
            <a:avLst/>
          </a:prstGeom>
          <a:solidFill>
            <a:schemeClr val="tx2">
              <a:lumMod val="5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sz="1600"/>
          </a:p>
        </p:txBody>
      </p:sp>
    </p:spTree>
    <p:extLst>
      <p:ext uri="{BB962C8B-B14F-4D97-AF65-F5344CB8AC3E}">
        <p14:creationId xmlns:p14="http://schemas.microsoft.com/office/powerpoint/2010/main" val="26130427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角丸四角形 62"/>
          <p:cNvSpPr/>
          <p:nvPr/>
        </p:nvSpPr>
        <p:spPr>
          <a:xfrm>
            <a:off x="5027908" y="582994"/>
            <a:ext cx="4032000" cy="6228000"/>
          </a:xfrm>
          <a:prstGeom prst="roundRect">
            <a:avLst>
              <a:gd name="adj" fmla="val 4906"/>
            </a:avLst>
          </a:prstGeom>
          <a:solidFill>
            <a:schemeClr val="bg1"/>
          </a:solidFill>
          <a:ln>
            <a:solidFill>
              <a:srgbClr val="0000FF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548680"/>
          </a:xfrm>
        </p:spPr>
        <p:txBody>
          <a:bodyPr>
            <a:noAutofit/>
          </a:bodyPr>
          <a:lstStyle/>
          <a:p>
            <a:r>
              <a:rPr lang="en-US" altLang="ja-JP" sz="3600" b="1" dirty="0" smtClean="0"/>
              <a:t>R&amp;D of Radiation-Resistant HTS </a:t>
            </a:r>
            <a:r>
              <a:rPr lang="en-US" altLang="ja-JP" sz="3600" b="1" dirty="0" smtClean="0"/>
              <a:t>Magnet</a:t>
            </a:r>
            <a:endParaRPr kumimoji="1" lang="ja-JP" altLang="en-US" sz="3600" b="1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15</a:t>
            </a:fld>
            <a:endParaRPr kumimoji="1" lang="ja-JP" altLang="en-US" dirty="0"/>
          </a:p>
        </p:txBody>
      </p:sp>
      <p:grpSp>
        <p:nvGrpSpPr>
          <p:cNvPr id="64" name="グループ化 63"/>
          <p:cNvGrpSpPr/>
          <p:nvPr/>
        </p:nvGrpSpPr>
        <p:grpSpPr>
          <a:xfrm>
            <a:off x="5046826" y="519063"/>
            <a:ext cx="3962286" cy="4677863"/>
            <a:chOff x="5046826" y="519063"/>
            <a:chExt cx="3962286" cy="4677863"/>
          </a:xfrm>
        </p:grpSpPr>
        <p:pic>
          <p:nvPicPr>
            <p:cNvPr id="39" name="図 38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5418512" y="3038711"/>
              <a:ext cx="3185936" cy="2158215"/>
            </a:xfrm>
            <a:prstGeom prst="rect">
              <a:avLst/>
            </a:prstGeom>
          </p:spPr>
        </p:pic>
        <p:sp>
          <p:nvSpPr>
            <p:cNvPr id="41" name="正方形/長方形 40"/>
            <p:cNvSpPr/>
            <p:nvPr/>
          </p:nvSpPr>
          <p:spPr>
            <a:xfrm>
              <a:off x="5078064" y="519063"/>
              <a:ext cx="3931048" cy="52322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altLang="ja-JP" sz="28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Effect of heat treatment</a:t>
              </a:r>
              <a:endParaRPr lang="ja-JP" altLang="en-US" sz="28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  <p:grpSp>
          <p:nvGrpSpPr>
            <p:cNvPr id="55" name="グループ化 54"/>
            <p:cNvGrpSpPr/>
            <p:nvPr/>
          </p:nvGrpSpPr>
          <p:grpSpPr>
            <a:xfrm>
              <a:off x="5046826" y="980728"/>
              <a:ext cx="3841492" cy="2046315"/>
              <a:chOff x="5046826" y="1054477"/>
              <a:chExt cx="3841492" cy="2046315"/>
            </a:xfrm>
          </p:grpSpPr>
          <p:pic>
            <p:nvPicPr>
              <p:cNvPr id="42" name="図 41"/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212953" y="1087503"/>
                <a:ext cx="3661271" cy="1978241"/>
              </a:xfrm>
              <a:prstGeom prst="rect">
                <a:avLst/>
              </a:prstGeom>
            </p:spPr>
          </p:pic>
          <p:sp>
            <p:nvSpPr>
              <p:cNvPr id="43" name="テキスト ボックス 42"/>
              <p:cNvSpPr txBox="1"/>
              <p:nvPr/>
            </p:nvSpPr>
            <p:spPr>
              <a:xfrm>
                <a:off x="5046826" y="1379399"/>
                <a:ext cx="7887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0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(-)</a:t>
                </a:r>
                <a:endParaRPr kumimoji="1" lang="ja-JP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44" name="テキスト ボックス 43"/>
              <p:cNvSpPr txBox="1"/>
              <p:nvPr/>
            </p:nvSpPr>
            <p:spPr>
              <a:xfrm>
                <a:off x="7835521" y="1095127"/>
                <a:ext cx="788773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:r>
                  <a:rPr kumimoji="1" lang="en-US" altLang="ja-JP" sz="24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I</a:t>
                </a:r>
                <a:r>
                  <a:rPr kumimoji="1" lang="en-US" altLang="ja-JP" sz="2000" b="1" dirty="0" smtClean="0">
                    <a:solidFill>
                      <a:srgbClr val="FFFF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(+)</a:t>
                </a:r>
                <a:endParaRPr kumimoji="1" lang="ja-JP" altLang="en-US" sz="2000" b="1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cxnSp>
            <p:nvCxnSpPr>
              <p:cNvPr id="46" name="直線矢印コネクタ 45"/>
              <p:cNvCxnSpPr/>
              <p:nvPr/>
            </p:nvCxnSpPr>
            <p:spPr>
              <a:xfrm flipH="1">
                <a:off x="8388424" y="1082353"/>
                <a:ext cx="216024" cy="994270"/>
              </a:xfrm>
              <a:prstGeom prst="straightConnector1">
                <a:avLst/>
              </a:prstGeom>
              <a:ln w="57150" cap="rnd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7" name="直線矢印コネクタ 46"/>
              <p:cNvCxnSpPr/>
              <p:nvPr/>
            </p:nvCxnSpPr>
            <p:spPr>
              <a:xfrm flipH="1" flipV="1">
                <a:off x="5198859" y="1802956"/>
                <a:ext cx="518474" cy="217310"/>
              </a:xfrm>
              <a:prstGeom prst="straightConnector1">
                <a:avLst/>
              </a:prstGeom>
              <a:ln w="57150" cap="rnd">
                <a:solidFill>
                  <a:srgbClr val="FFFF00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0" name="正方形/長方形 49"/>
              <p:cNvSpPr/>
              <p:nvPr/>
            </p:nvSpPr>
            <p:spPr>
              <a:xfrm>
                <a:off x="6156176" y="1054477"/>
                <a:ext cx="1659557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ja-JP" altLang="en-US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Contact </a:t>
                </a:r>
                <a:r>
                  <a:rPr lang="ja-JP" altLang="en-US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probe</a:t>
                </a:r>
                <a:r>
                  <a:rPr lang="en-US" altLang="ja-JP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s</a:t>
                </a:r>
              </a:p>
              <a:p>
                <a:r>
                  <a:rPr lang="en-US" altLang="ja-JP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(measurement)</a:t>
                </a:r>
                <a:endParaRPr lang="ja-JP" altLang="en-US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1" name="正方形/長方形 50"/>
              <p:cNvSpPr/>
              <p:nvPr/>
            </p:nvSpPr>
            <p:spPr>
              <a:xfrm>
                <a:off x="6375504" y="2454341"/>
                <a:ext cx="141455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V</a:t>
                </a:r>
                <a:r>
                  <a:rPr lang="ja-JP" altLang="en-US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oltage taps </a:t>
                </a:r>
                <a:endParaRPr lang="en-US" altLang="ja-JP" b="1" dirty="0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  <a:p>
                <a:r>
                  <a:rPr lang="en-US" altLang="ja-JP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(</a:t>
                </a:r>
                <a:r>
                  <a:rPr lang="en-US" altLang="ja-JP" b="1" dirty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protection)</a:t>
                </a:r>
                <a:endParaRPr lang="ja-JP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54" name="正方形/長方形 53"/>
              <p:cNvSpPr/>
              <p:nvPr/>
            </p:nvSpPr>
            <p:spPr>
              <a:xfrm>
                <a:off x="8473076" y="2731460"/>
                <a:ext cx="415242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 smtClean="0">
                    <a:solidFill>
                      <a:schemeClr val="bg1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TC</a:t>
                </a:r>
                <a:endParaRPr lang="ja-JP" altLang="en-US" b="1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</p:grpSp>
        <p:sp>
          <p:nvSpPr>
            <p:cNvPr id="56" name="テキスト ボックス 55"/>
            <p:cNvSpPr txBox="1"/>
            <p:nvPr/>
          </p:nvSpPr>
          <p:spPr>
            <a:xfrm>
              <a:off x="5717333" y="3513986"/>
              <a:ext cx="1793878" cy="70788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77 K (S.F.)</a:t>
              </a:r>
            </a:p>
            <a:p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220 </a:t>
              </a:r>
              <a:r>
                <a:rPr lang="en-US" altLang="ja-JP" sz="2000" b="1" dirty="0" err="1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deg.C</a:t>
              </a:r>
              <a:r>
                <a:rPr lang="en-US" altLang="ja-JP" sz="2000" b="1" dirty="0" smtClean="0">
                  <a:solidFill>
                    <a:srgbClr val="0000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, 2h </a:t>
              </a:r>
              <a:endParaRPr kumimoji="1" lang="ja-JP" altLang="en-US" sz="2000" b="1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graphicFrame>
        <p:nvGraphicFramePr>
          <p:cNvPr id="57" name="表 5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37577862"/>
              </p:ext>
            </p:extLst>
          </p:nvPr>
        </p:nvGraphicFramePr>
        <p:xfrm>
          <a:off x="5345760" y="5157192"/>
          <a:ext cx="3528464" cy="1508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64232"/>
                <a:gridCol w="1764232"/>
              </a:tblGrid>
              <a:tr h="36157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2000" b="1" i="0" kern="12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Condition</a:t>
                      </a: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 err="1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Ic</a:t>
                      </a:r>
                      <a:r>
                        <a:rPr kumimoji="1" lang="en-US" altLang="ja-JP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/Ic0 </a:t>
                      </a:r>
                      <a:r>
                        <a:rPr kumimoji="1" lang="en-US" altLang="ja-JP" sz="1600" dirty="0" smtClean="0">
                          <a:solidFill>
                            <a:schemeClr val="bg1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(77K, S.F.)</a:t>
                      </a:r>
                      <a:endParaRPr kumimoji="1" lang="ja-JP" altLang="en-US" sz="1600" dirty="0">
                        <a:solidFill>
                          <a:schemeClr val="bg1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>
                    <a:solidFill>
                      <a:schemeClr val="tx2">
                        <a:lumMod val="5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180</a:t>
                      </a:r>
                      <a:r>
                        <a:rPr kumimoji="1" lang="en-US" altLang="ja-JP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deg. C, 2H</a:t>
                      </a:r>
                      <a:endParaRPr kumimoji="1" lang="ja-JP" altLang="en-US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0.956</a:t>
                      </a:r>
                      <a:endParaRPr kumimoji="1" lang="ja-JP" altLang="en-US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220</a:t>
                      </a:r>
                      <a:r>
                        <a:rPr kumimoji="1" lang="en-US" altLang="ja-JP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deg. C, 2H</a:t>
                      </a:r>
                      <a:endParaRPr kumimoji="1" lang="ja-JP" altLang="en-US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0.727</a:t>
                      </a:r>
                      <a:endParaRPr kumimoji="1" lang="ja-JP" altLang="en-US" b="1" dirty="0" smtClean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300</a:t>
                      </a:r>
                      <a:r>
                        <a:rPr kumimoji="1" lang="en-US" altLang="ja-JP" b="1" baseline="0" dirty="0" smtClean="0">
                          <a:solidFill>
                            <a:schemeClr val="tx2">
                              <a:lumMod val="50000"/>
                            </a:schemeClr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 deg. C, 2H</a:t>
                      </a:r>
                      <a:endParaRPr kumimoji="1" lang="ja-JP" altLang="en-US" b="1" dirty="0">
                        <a:solidFill>
                          <a:schemeClr val="tx2">
                            <a:lumMod val="50000"/>
                          </a:schemeClr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 smtClean="0">
                          <a:solidFill>
                            <a:srgbClr val="0000FF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0.000</a:t>
                      </a:r>
                      <a:endParaRPr kumimoji="1" lang="ja-JP" altLang="en-US" b="1" dirty="0">
                        <a:solidFill>
                          <a:srgbClr val="0000FF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0" name="角丸四角形 69"/>
          <p:cNvSpPr/>
          <p:nvPr/>
        </p:nvSpPr>
        <p:spPr>
          <a:xfrm>
            <a:off x="35496" y="5365139"/>
            <a:ext cx="4880533" cy="1440000"/>
          </a:xfrm>
          <a:prstGeom prst="roundRect">
            <a:avLst>
              <a:gd name="adj" fmla="val 14618"/>
            </a:avLst>
          </a:prstGeom>
          <a:solidFill>
            <a:schemeClr val="bg1"/>
          </a:solidFill>
          <a:ln>
            <a:solidFill>
              <a:srgbClr val="0066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1" name="正方形/長方形 70"/>
          <p:cNvSpPr/>
          <p:nvPr/>
        </p:nvSpPr>
        <p:spPr>
          <a:xfrm>
            <a:off x="55248" y="5301208"/>
            <a:ext cx="4638329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altLang="ja-JP" sz="2400" b="1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Neutron Irradiation</a:t>
            </a:r>
            <a:endParaRPr lang="ja-JP" altLang="en-US" sz="2400" b="1" dirty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2" name="図 7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075" t="21651" r="9838" b="9051"/>
          <a:stretch/>
        </p:blipFill>
        <p:spPr>
          <a:xfrm>
            <a:off x="140810" y="5449383"/>
            <a:ext cx="1766894" cy="131028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/>
        </p:spPr>
      </p:pic>
      <p:grpSp>
        <p:nvGrpSpPr>
          <p:cNvPr id="74" name="グループ化 73"/>
          <p:cNvGrpSpPr/>
          <p:nvPr/>
        </p:nvGrpSpPr>
        <p:grpSpPr>
          <a:xfrm>
            <a:off x="48026" y="519063"/>
            <a:ext cx="4880533" cy="4782145"/>
            <a:chOff x="48026" y="519063"/>
            <a:chExt cx="4880533" cy="4782145"/>
          </a:xfrm>
        </p:grpSpPr>
        <p:grpSp>
          <p:nvGrpSpPr>
            <p:cNvPr id="69" name="グループ化 68"/>
            <p:cNvGrpSpPr/>
            <p:nvPr/>
          </p:nvGrpSpPr>
          <p:grpSpPr>
            <a:xfrm>
              <a:off x="48026" y="519063"/>
              <a:ext cx="4880533" cy="4782145"/>
              <a:chOff x="48026" y="519063"/>
              <a:chExt cx="4880533" cy="4782145"/>
            </a:xfrm>
          </p:grpSpPr>
          <p:sp>
            <p:nvSpPr>
              <p:cNvPr id="65" name="角丸四角形 64"/>
              <p:cNvSpPr/>
              <p:nvPr/>
            </p:nvSpPr>
            <p:spPr>
              <a:xfrm>
                <a:off x="48026" y="582994"/>
                <a:ext cx="4880533" cy="4718214"/>
              </a:xfrm>
              <a:prstGeom prst="roundRect">
                <a:avLst>
                  <a:gd name="adj" fmla="val 4906"/>
                </a:avLst>
              </a:prstGeom>
              <a:solidFill>
                <a:schemeClr val="bg1"/>
              </a:solidFill>
              <a:ln>
                <a:solidFill>
                  <a:srgbClr val="C00000"/>
                </a:solidFill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/>
              <p:cNvSpPr/>
              <p:nvPr/>
            </p:nvSpPr>
            <p:spPr>
              <a:xfrm>
                <a:off x="67778" y="519063"/>
                <a:ext cx="3960440" cy="461665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r>
                  <a:rPr lang="en-US" altLang="ja-JP" sz="24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R&amp;D of C</a:t>
                </a:r>
                <a:r>
                  <a:rPr lang="ja-JP" altLang="en-US" sz="24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eramic </a:t>
                </a:r>
                <a:r>
                  <a:rPr lang="en-US" altLang="ja-JP" sz="24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Coating</a:t>
                </a:r>
                <a:endParaRPr lang="ja-JP" altLang="en-US" sz="24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grpSp>
            <p:nvGrpSpPr>
              <p:cNvPr id="38" name="グループ化 37"/>
              <p:cNvGrpSpPr/>
              <p:nvPr/>
            </p:nvGrpSpPr>
            <p:grpSpPr>
              <a:xfrm>
                <a:off x="219993" y="980728"/>
                <a:ext cx="4473584" cy="2664296"/>
                <a:chOff x="219993" y="1193625"/>
                <a:chExt cx="4473584" cy="2664296"/>
              </a:xfrm>
            </p:grpSpPr>
            <p:pic>
              <p:nvPicPr>
                <p:cNvPr id="24" name="図 23"/>
                <p:cNvPicPr>
                  <a:picLocks noChangeAspect="1"/>
                </p:cNvPicPr>
                <p:nvPr/>
              </p:nvPicPr>
              <p:blipFill rotWithShape="1">
                <a:blip r:embed="rId5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3538" t="39500" r="1964" b="34250"/>
                <a:stretch/>
              </p:blipFill>
              <p:spPr>
                <a:xfrm>
                  <a:off x="219993" y="1193625"/>
                  <a:ext cx="4473584" cy="931996"/>
                </a:xfrm>
                <a:prstGeom prst="rect">
                  <a:avLst/>
                </a:prstGeom>
              </p:spPr>
            </p:pic>
            <p:grpSp>
              <p:nvGrpSpPr>
                <p:cNvPr id="37" name="グループ化 36"/>
                <p:cNvGrpSpPr/>
                <p:nvPr/>
              </p:nvGrpSpPr>
              <p:grpSpPr>
                <a:xfrm>
                  <a:off x="2354335" y="2076624"/>
                  <a:ext cx="2217665" cy="835081"/>
                  <a:chOff x="2471173" y="1095865"/>
                  <a:chExt cx="2217665" cy="835081"/>
                </a:xfrm>
              </p:grpSpPr>
              <p:grpSp>
                <p:nvGrpSpPr>
                  <p:cNvPr id="13" name="グループ化 12"/>
                  <p:cNvGrpSpPr/>
                  <p:nvPr/>
                </p:nvGrpSpPr>
                <p:grpSpPr>
                  <a:xfrm>
                    <a:off x="2627783" y="1563947"/>
                    <a:ext cx="1263863" cy="144016"/>
                    <a:chOff x="6084168" y="2348880"/>
                    <a:chExt cx="1408046" cy="144016"/>
                  </a:xfrm>
                </p:grpSpPr>
                <p:sp>
                  <p:nvSpPr>
                    <p:cNvPr id="14" name="正方形/長方形 13"/>
                    <p:cNvSpPr/>
                    <p:nvPr/>
                  </p:nvSpPr>
                  <p:spPr>
                    <a:xfrm>
                      <a:off x="6084168" y="2348880"/>
                      <a:ext cx="521390" cy="144016"/>
                    </a:xfrm>
                    <a:prstGeom prst="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5" name="正方形/長方形 14"/>
                    <p:cNvSpPr/>
                    <p:nvPr/>
                  </p:nvSpPr>
                  <p:spPr>
                    <a:xfrm>
                      <a:off x="6609771" y="2348880"/>
                      <a:ext cx="160428" cy="144016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16" name="正方形/長方形 15"/>
                    <p:cNvSpPr/>
                    <p:nvPr/>
                  </p:nvSpPr>
                  <p:spPr>
                    <a:xfrm>
                      <a:off x="6772135" y="2348880"/>
                      <a:ext cx="720079" cy="144016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sp>
                <p:nvSpPr>
                  <p:cNvPr id="23" name="下矢印 22"/>
                  <p:cNvSpPr/>
                  <p:nvPr/>
                </p:nvSpPr>
                <p:spPr>
                  <a:xfrm flipV="1">
                    <a:off x="3485889" y="1745569"/>
                    <a:ext cx="382622" cy="185377"/>
                  </a:xfrm>
                  <a:prstGeom prst="downArrow">
                    <a:avLst/>
                  </a:prstGeom>
                  <a:solidFill>
                    <a:srgbClr val="FFFF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sp>
                <p:nvSpPr>
                  <p:cNvPr id="25" name="テキスト ボックス 24"/>
                  <p:cNvSpPr txBox="1"/>
                  <p:nvPr/>
                </p:nvSpPr>
                <p:spPr>
                  <a:xfrm>
                    <a:off x="2471173" y="1095865"/>
                    <a:ext cx="1708043" cy="400110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sz="2000" b="1" dirty="0" smtClean="0">
                        <a:solidFill>
                          <a:srgbClr val="C0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rPr>
                      <a:t>76 MPa</a:t>
                    </a:r>
                    <a:endParaRPr kumimoji="1" lang="ja-JP" altLang="en-US" sz="2000" b="1" dirty="0">
                      <a:solidFill>
                        <a:srgbClr val="C0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endParaRPr>
                  </a:p>
                </p:txBody>
              </p:sp>
              <p:sp>
                <p:nvSpPr>
                  <p:cNvPr id="26" name="下矢印 25"/>
                  <p:cNvSpPr/>
                  <p:nvPr/>
                </p:nvSpPr>
                <p:spPr>
                  <a:xfrm rot="10800000" flipV="1">
                    <a:off x="3494930" y="1165119"/>
                    <a:ext cx="382622" cy="185377"/>
                  </a:xfrm>
                  <a:prstGeom prst="downArrow">
                    <a:avLst/>
                  </a:prstGeom>
                  <a:solidFill>
                    <a:srgbClr val="FFFF00"/>
                  </a:solidFill>
                  <a:ln>
                    <a:solidFill>
                      <a:srgbClr val="FF0000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kumimoji="1" lang="ja-JP" altLang="en-US"/>
                  </a:p>
                </p:txBody>
              </p:sp>
              <p:grpSp>
                <p:nvGrpSpPr>
                  <p:cNvPr id="31" name="グループ化 30"/>
                  <p:cNvGrpSpPr/>
                  <p:nvPr/>
                </p:nvGrpSpPr>
                <p:grpSpPr>
                  <a:xfrm flipH="1">
                    <a:off x="3424975" y="1392555"/>
                    <a:ext cx="1263863" cy="144016"/>
                    <a:chOff x="6084168" y="2348880"/>
                    <a:chExt cx="1408046" cy="144016"/>
                  </a:xfrm>
                </p:grpSpPr>
                <p:sp>
                  <p:nvSpPr>
                    <p:cNvPr id="32" name="正方形/長方形 31"/>
                    <p:cNvSpPr/>
                    <p:nvPr/>
                  </p:nvSpPr>
                  <p:spPr>
                    <a:xfrm>
                      <a:off x="6084168" y="2348880"/>
                      <a:ext cx="521390" cy="144016"/>
                    </a:xfrm>
                    <a:prstGeom prst="rect">
                      <a:avLst/>
                    </a:prstGeom>
                    <a:solidFill>
                      <a:schemeClr val="accent6">
                        <a:lumMod val="75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3" name="正方形/長方形 32"/>
                    <p:cNvSpPr/>
                    <p:nvPr/>
                  </p:nvSpPr>
                  <p:spPr>
                    <a:xfrm>
                      <a:off x="6609771" y="2348880"/>
                      <a:ext cx="160428" cy="144016"/>
                    </a:xfrm>
                    <a:prstGeom prst="rect">
                      <a:avLst/>
                    </a:prstGeom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  <p:sp>
                  <p:nvSpPr>
                    <p:cNvPr id="34" name="正方形/長方形 33"/>
                    <p:cNvSpPr/>
                    <p:nvPr/>
                  </p:nvSpPr>
                  <p:spPr>
                    <a:xfrm>
                      <a:off x="6772135" y="2348880"/>
                      <a:ext cx="720079" cy="144016"/>
                    </a:xfrm>
                    <a:prstGeom prst="rect">
                      <a:avLst/>
                    </a:prstGeom>
                    <a:solidFill>
                      <a:schemeClr val="accent6">
                        <a:lumMod val="40000"/>
                        <a:lumOff val="60000"/>
                      </a:schemeClr>
                    </a:solidFill>
                    <a:ln>
                      <a:solidFill>
                        <a:schemeClr val="tx1"/>
                      </a:solidFill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kumimoji="1" lang="ja-JP" altLang="en-US"/>
                    </a:p>
                  </p:txBody>
                </p:sp>
              </p:grpSp>
              <p:cxnSp>
                <p:nvCxnSpPr>
                  <p:cNvPr id="21" name="直線コネクタ 20"/>
                  <p:cNvCxnSpPr/>
                  <p:nvPr/>
                </p:nvCxnSpPr>
                <p:spPr>
                  <a:xfrm>
                    <a:off x="3430949" y="1549801"/>
                    <a:ext cx="468000" cy="0"/>
                  </a:xfrm>
                  <a:prstGeom prst="line">
                    <a:avLst/>
                  </a:prstGeom>
                  <a:ln w="38100" cap="rnd">
                    <a:solidFill>
                      <a:srgbClr val="FF0000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  <p:pic>
              <p:nvPicPr>
                <p:cNvPr id="35" name="図 34"/>
                <p:cNvPicPr>
                  <a:picLocks noChangeAspect="1"/>
                </p:cNvPicPr>
                <p:nvPr/>
              </p:nvPicPr>
              <p:blipFill>
                <a:blip r:embed="rId6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219993" y="2236893"/>
                  <a:ext cx="2092720" cy="1569540"/>
                </a:xfrm>
                <a:prstGeom prst="rect">
                  <a:avLst/>
                </a:prstGeom>
              </p:spPr>
            </p:pic>
            <p:sp>
              <p:nvSpPr>
                <p:cNvPr id="36" name="正方形/長方形 35"/>
                <p:cNvSpPr/>
                <p:nvPr/>
              </p:nvSpPr>
              <p:spPr>
                <a:xfrm>
                  <a:off x="2385183" y="2842258"/>
                  <a:ext cx="2186817" cy="1015663"/>
                </a:xfrm>
                <a:prstGeom prst="rect">
                  <a:avLst/>
                </a:prstGeom>
              </p:spPr>
              <p:txBody>
                <a:bodyPr wrap="none">
                  <a:spAutoFit/>
                </a:bodyPr>
                <a:lstStyle/>
                <a:p>
                  <a:pPr algn="ctr">
                    <a:defRPr/>
                  </a:pPr>
                  <a:r>
                    <a:rPr lang="en-US" altLang="ja-JP" sz="32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R=1.8 M</a:t>
                  </a:r>
                  <a:r>
                    <a:rPr lang="en-US" altLang="ja-JP" sz="32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  <a:latin typeface="Symbol" panose="05050102010706020507" pitchFamily="18" charset="2"/>
                      <a:ea typeface="Arial Unicode MS" panose="020B0604020202020204" pitchFamily="50" charset="-128"/>
                      <a:cs typeface="Arial Unicode MS" panose="020B0604020202020204" pitchFamily="50" charset="-128"/>
                    </a:rPr>
                    <a:t>W </a:t>
                  </a:r>
                </a:p>
                <a:p>
                  <a:pPr algn="ctr">
                    <a:defRPr/>
                  </a:pPr>
                  <a:r>
                    <a:rPr lang="en-US" altLang="ja-JP" sz="28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@250 V </a:t>
                  </a:r>
                  <a:r>
                    <a:rPr lang="en-US" altLang="ja-JP" sz="2000" b="1" dirty="0" smtClean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(5 </a:t>
                  </a:r>
                  <a:r>
                    <a:rPr lang="en-US" altLang="ja-JP" sz="2000" b="1" dirty="0">
                      <a:solidFill>
                        <a:srgbClr val="FF0000"/>
                      </a:solidFill>
                      <a:effectLst>
                        <a:outerShdw blurRad="38100" dist="38100" dir="2700000" algn="tl">
                          <a:srgbClr val="000000">
                            <a:alpha val="43137"/>
                          </a:srgbClr>
                        </a:outerShdw>
                      </a:effectLst>
                    </a:rPr>
                    <a:t>min)</a:t>
                  </a:r>
                  <a:endParaRPr lang="ja-JP" altLang="en-US" sz="2000" b="1" dirty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endParaRPr>
                </a:p>
              </p:txBody>
            </p:sp>
          </p:grpSp>
          <p:pic>
            <p:nvPicPr>
              <p:cNvPr id="58" name="図 57"/>
              <p:cNvPicPr>
                <a:picLocks noChangeAspect="1"/>
              </p:cNvPicPr>
              <p:nvPr/>
            </p:nvPicPr>
            <p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124898" y="4005064"/>
                <a:ext cx="1950640" cy="848584"/>
              </a:xfrm>
              <a:prstGeom prst="rect">
                <a:avLst/>
              </a:prstGeom>
            </p:spPr>
          </p:pic>
          <p:pic>
            <p:nvPicPr>
              <p:cNvPr id="59" name="図 58"/>
              <p:cNvPicPr>
                <a:picLocks noChangeAspect="1"/>
              </p:cNvPicPr>
              <p:nvPr/>
            </p:nvPicPr>
            <p:blipFill rotWithShape="1">
              <a:blip r:embed="rId8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9025" t="24899" r="11241" b="23422"/>
              <a:stretch/>
            </p:blipFill>
            <p:spPr>
              <a:xfrm>
                <a:off x="2421600" y="3976928"/>
                <a:ext cx="2419416" cy="1176105"/>
              </a:xfrm>
              <a:prstGeom prst="rect">
                <a:avLst/>
              </a:prstGeom>
            </p:spPr>
          </p:pic>
          <p:sp>
            <p:nvSpPr>
              <p:cNvPr id="60" name="正方形/長方形 59"/>
              <p:cNvSpPr/>
              <p:nvPr/>
            </p:nvSpPr>
            <p:spPr>
              <a:xfrm>
                <a:off x="104464" y="4813603"/>
                <a:ext cx="1991507" cy="4001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20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U</a:t>
                </a:r>
                <a:r>
                  <a:rPr lang="ja-JP" altLang="en-US" sz="20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ltrafine</a:t>
                </a:r>
                <a:r>
                  <a:rPr lang="en-US" altLang="ja-JP" sz="2000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</a:rPr>
                  <a:t> Coating</a:t>
                </a:r>
                <a:endParaRPr lang="ja-JP" altLang="en-US" sz="2000" b="1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endParaRPr>
              </a:p>
            </p:txBody>
          </p:sp>
          <p:sp>
            <p:nvSpPr>
              <p:cNvPr id="61" name="正方形/長方形 60"/>
              <p:cNvSpPr/>
              <p:nvPr/>
            </p:nvSpPr>
            <p:spPr>
              <a:xfrm>
                <a:off x="2688391" y="3934110"/>
                <a:ext cx="1762021" cy="369332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b="1" dirty="0" smtClean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</a:rPr>
                  <a:t>Thermal </a:t>
                </a:r>
                <a:r>
                  <a:rPr lang="en-US" altLang="ja-JP" b="1" dirty="0">
                    <a:solidFill>
                      <a:srgbClr val="C00000"/>
                    </a:solidFill>
                    <a:effectLst>
                      <a:outerShdw blurRad="38100" dist="38100" dir="2700000" algn="tl">
                        <a:srgbClr val="000000">
                          <a:alpha val="43137"/>
                        </a:srgbClr>
                      </a:outerShdw>
                    </a:effectLst>
                    <a:latin typeface="Arial" panose="020B0604020202020204" pitchFamily="34" charset="0"/>
                  </a:rPr>
                  <a:t>spray</a:t>
                </a:r>
                <a:endParaRPr lang="en-US" altLang="ja-JP" b="1" i="0" dirty="0">
                  <a:solidFill>
                    <a:srgbClr val="C000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</a:endParaRPr>
              </a:p>
            </p:txBody>
          </p:sp>
          <p:sp>
            <p:nvSpPr>
              <p:cNvPr id="62" name="正方形/長方形 61"/>
              <p:cNvSpPr/>
              <p:nvPr/>
            </p:nvSpPr>
            <p:spPr>
              <a:xfrm>
                <a:off x="60224" y="4603973"/>
                <a:ext cx="1018227" cy="276999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r>
                  <a:rPr lang="en-US" altLang="ja-JP" sz="1200" b="1" dirty="0" smtClean="0">
                    <a:solidFill>
                      <a:schemeClr val="tx2">
                        <a:lumMod val="50000"/>
                      </a:schemeClr>
                    </a:solidFill>
                    <a:latin typeface="Symbol" panose="05050102010706020507" pitchFamily="18" charset="2"/>
                    <a:ea typeface="MS PGothic" panose="020B0600070205080204" pitchFamily="50" charset="-128"/>
                  </a:rPr>
                  <a:t>f</a:t>
                </a:r>
                <a:r>
                  <a:rPr lang="en-US" altLang="ja-JP" sz="1200" b="1" dirty="0" smtClean="0">
                    <a:solidFill>
                      <a:schemeClr val="tx2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50" charset="-128"/>
                    <a:cs typeface="Arial" panose="020B0604020202020204" pitchFamily="34" charset="0"/>
                  </a:rPr>
                  <a:t>50</a:t>
                </a:r>
                <a:r>
                  <a:rPr lang="en-US" altLang="ja-JP" sz="1200" b="1" dirty="0" smtClean="0">
                    <a:solidFill>
                      <a:schemeClr val="tx2">
                        <a:lumMod val="50000"/>
                      </a:schemeClr>
                    </a:solidFill>
                    <a:latin typeface="Symbol" panose="05050102010706020507" pitchFamily="18" charset="2"/>
                    <a:ea typeface="MS PGothic" panose="020B0600070205080204" pitchFamily="50" charset="-128"/>
                    <a:cs typeface="Arial" panose="020B0604020202020204" pitchFamily="34" charset="0"/>
                  </a:rPr>
                  <a:t>m</a:t>
                </a:r>
                <a:r>
                  <a:rPr lang="en-US" altLang="ja-JP" sz="1200" b="1" dirty="0" smtClean="0">
                    <a:solidFill>
                      <a:schemeClr val="tx2">
                        <a:lumMod val="50000"/>
                      </a:schemeClr>
                    </a:solidFill>
                    <a:latin typeface="Arial" panose="020B0604020202020204" pitchFamily="34" charset="0"/>
                    <a:ea typeface="MS PGothic" panose="020B0600070205080204" pitchFamily="50" charset="-128"/>
                    <a:cs typeface="Arial" panose="020B0604020202020204" pitchFamily="34" charset="0"/>
                  </a:rPr>
                  <a:t>m SUS</a:t>
                </a:r>
                <a:endParaRPr lang="ja-JP" altLang="en-US" sz="1200" dirty="0">
                  <a:solidFill>
                    <a:schemeClr val="tx2">
                      <a:lumMod val="50000"/>
                    </a:schemeClr>
                  </a:solidFill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cxnSp>
            <p:nvCxnSpPr>
              <p:cNvPr id="67" name="直線コネクタ 66"/>
              <p:cNvCxnSpPr/>
              <p:nvPr/>
            </p:nvCxnSpPr>
            <p:spPr>
              <a:xfrm>
                <a:off x="219993" y="3645024"/>
                <a:ext cx="4473584" cy="0"/>
              </a:xfrm>
              <a:prstGeom prst="line">
                <a:avLst/>
              </a:prstGeom>
              <a:ln>
                <a:solidFill>
                  <a:srgbClr val="C0000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73" name="正方形/長方形 72"/>
            <p:cNvSpPr/>
            <p:nvPr/>
          </p:nvSpPr>
          <p:spPr>
            <a:xfrm>
              <a:off x="825340" y="3637533"/>
              <a:ext cx="3040897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altLang="ja-JP" b="1" u="sng" dirty="0" smtClean="0">
                  <a:solidFill>
                    <a:schemeClr val="accent2">
                      <a:lumMod val="50000"/>
                    </a:schemeClr>
                  </a:solidFill>
                </a:rPr>
                <a:t>Collaboration </a:t>
              </a:r>
              <a:r>
                <a:rPr lang="en-US" altLang="ja-JP" b="1" u="sng" dirty="0">
                  <a:solidFill>
                    <a:schemeClr val="accent2">
                      <a:lumMod val="50000"/>
                    </a:schemeClr>
                  </a:solidFill>
                </a:rPr>
                <a:t>with companies</a:t>
              </a:r>
              <a:endParaRPr lang="ja-JP" altLang="en-US" b="1" u="sng" dirty="0">
                <a:solidFill>
                  <a:schemeClr val="accent2">
                    <a:lumMod val="50000"/>
                  </a:schemeClr>
                </a:solidFill>
              </a:endParaRPr>
            </a:p>
          </p:txBody>
        </p:sp>
      </p:grpSp>
      <p:sp>
        <p:nvSpPr>
          <p:cNvPr id="75" name="正方形/長方形 74"/>
          <p:cNvSpPr/>
          <p:nvPr/>
        </p:nvSpPr>
        <p:spPr>
          <a:xfrm>
            <a:off x="1997079" y="5720388"/>
            <a:ext cx="29387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apsule 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sym typeface="Wingdings" panose="05000000000000000000" pitchFamily="2" charset="2"/>
              </a:rPr>
              <a:t> 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BR2 (</a:t>
            </a:r>
            <a:r>
              <a:rPr lang="ja-JP" alt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Belgium</a:t>
            </a:r>
            <a:r>
              <a:rPr lang="en-US" altLang="ja-JP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endParaRPr lang="ja-JP" alt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6" name="正方形/長方形 75"/>
          <p:cNvSpPr/>
          <p:nvPr/>
        </p:nvSpPr>
        <p:spPr>
          <a:xfrm>
            <a:off x="2047998" y="6072690"/>
            <a:ext cx="279301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eturn </a:t>
            </a:r>
            <a:r>
              <a:rPr lang="en-US" altLang="ja-JP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to </a:t>
            </a:r>
            <a:r>
              <a:rPr lang="en-US" altLang="ja-JP" sz="2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IMR-</a:t>
            </a:r>
            <a:r>
              <a:rPr lang="en-US" altLang="ja-JP" sz="20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Oarai</a:t>
            </a:r>
            <a:endParaRPr lang="en-US" altLang="ja-JP" sz="20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algn="r"/>
            <a:r>
              <a:rPr lang="en-US" altLang="ja-JP" sz="2000" b="1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</a:t>
            </a:r>
            <a:r>
              <a:rPr lang="en-US" altLang="ja-JP" sz="2000" b="1" u="sng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</a:t>
            </a:r>
            <a:r>
              <a:rPr lang="ja-JP" altLang="en-US" sz="2000" b="1" u="sng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pring</a:t>
            </a:r>
            <a:r>
              <a:rPr lang="en-US" altLang="ja-JP" sz="2000" b="1" u="sng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</a:t>
            </a:r>
            <a:r>
              <a:rPr lang="ja-JP" altLang="en-US" sz="2000" b="1" u="sng" dirty="0" smtClean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ja-JP" altLang="en-US" sz="2000" b="1" u="sng" dirty="0">
                <a:solidFill>
                  <a:srgbClr val="660066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2017</a:t>
            </a:r>
          </a:p>
        </p:txBody>
      </p:sp>
    </p:spTree>
    <p:extLst>
      <p:ext uri="{BB962C8B-B14F-4D97-AF65-F5344CB8AC3E}">
        <p14:creationId xmlns:p14="http://schemas.microsoft.com/office/powerpoint/2010/main" val="1095270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15616" y="1628800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High Radiation Resistant Magnet</a:t>
            </a:r>
          </a:p>
          <a:p>
            <a:pPr lvl="1"/>
            <a:r>
              <a:rPr kumimoji="1" lang="en-US" altLang="ja-JP" dirty="0" smtClean="0"/>
              <a:t>Funded by JSPS</a:t>
            </a:r>
          </a:p>
          <a:p>
            <a:pPr lvl="1"/>
            <a:r>
              <a:rPr lang="en-US" altLang="ja-JP" dirty="0" smtClean="0"/>
              <a:t>HTS mineral insulation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r>
              <a:rPr kumimoji="1" lang="en-US" altLang="ja-JP" dirty="0" smtClean="0">
                <a:solidFill>
                  <a:srgbClr val="FF0000"/>
                </a:solidFill>
              </a:rPr>
              <a:t>High Efficiency Magnet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HTS medium field </a:t>
            </a:r>
            <a:r>
              <a:rPr lang="en-US" altLang="ja-JP" dirty="0" err="1" smtClean="0">
                <a:solidFill>
                  <a:srgbClr val="FF0000"/>
                </a:solidFill>
              </a:rPr>
              <a:t>manget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kumimoji="1" lang="en-US" altLang="ja-JP" dirty="0" smtClean="0">
                <a:solidFill>
                  <a:srgbClr val="FF0000"/>
                </a:solidFill>
              </a:rPr>
              <a:t>Funded by JST medical use</a:t>
            </a:r>
          </a:p>
          <a:p>
            <a:pPr lvl="1"/>
            <a:r>
              <a:rPr lang="en-US" altLang="ja-JP" dirty="0" smtClean="0">
                <a:solidFill>
                  <a:srgbClr val="FF0000"/>
                </a:solidFill>
              </a:rPr>
              <a:t>Transmission Line Magnet</a:t>
            </a:r>
          </a:p>
          <a:p>
            <a:pPr lvl="2"/>
            <a:r>
              <a:rPr kumimoji="1" lang="en-US" altLang="ja-JP" dirty="0" smtClean="0">
                <a:solidFill>
                  <a:srgbClr val="FF0000"/>
                </a:solidFill>
              </a:rPr>
              <a:t>Possibilities for J-PARC upgrades</a:t>
            </a:r>
          </a:p>
          <a:p>
            <a:pPr lvl="2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5595169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79863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altLang="ja-JP" dirty="0" smtClean="0"/>
              <a:t>HTS medium Field magnet R&amp;D for </a:t>
            </a:r>
            <a:r>
              <a:rPr lang="en-US" altLang="ja-JP" dirty="0"/>
              <a:t>accelerator </a:t>
            </a:r>
            <a:r>
              <a:rPr lang="en-US" altLang="ja-JP" dirty="0" smtClean="0"/>
              <a:t>applications 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413216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 smtClean="0"/>
              <a:t> S-Innovation project</a:t>
            </a:r>
          </a:p>
          <a:p>
            <a:pPr marL="457200" lvl="1" indent="0">
              <a:buNone/>
            </a:pPr>
            <a:r>
              <a:rPr lang="en-US" altLang="ja-JP" dirty="0" smtClean="0"/>
              <a:t>Funded </a:t>
            </a:r>
            <a:r>
              <a:rPr lang="en-US" altLang="ja-JP" dirty="0"/>
              <a:t>by JST / MEXT </a:t>
            </a:r>
          </a:p>
          <a:p>
            <a:pPr lvl="1"/>
            <a:r>
              <a:rPr lang="en-US" altLang="ja-JP" sz="2600" dirty="0" smtClean="0"/>
              <a:t>Kyoto </a:t>
            </a:r>
            <a:r>
              <a:rPr lang="en-US" altLang="ja-JP" sz="2600" dirty="0"/>
              <a:t>U., Toshiba, KEK, KURRI, NIRS, JAEA</a:t>
            </a:r>
            <a:r>
              <a:rPr lang="en-US" altLang="ja-JP" dirty="0"/>
              <a:t> </a:t>
            </a:r>
          </a:p>
          <a:p>
            <a:pPr lvl="1"/>
            <a:r>
              <a:rPr lang="en-US" altLang="ja-JP" dirty="0" smtClean="0"/>
              <a:t>Fundamental </a:t>
            </a:r>
            <a:r>
              <a:rPr lang="en-US" altLang="ja-JP" dirty="0"/>
              <a:t>technology R&amp;D </a:t>
            </a:r>
            <a:endParaRPr lang="en-US" altLang="ja-JP" dirty="0" smtClean="0"/>
          </a:p>
          <a:p>
            <a:pPr lvl="1"/>
            <a:r>
              <a:rPr lang="ja-JP" altLang="ja-JP" dirty="0" smtClean="0"/>
              <a:t>S</a:t>
            </a:r>
            <a:r>
              <a:rPr lang="en-US" altLang="ja-JP" dirty="0" smtClean="0"/>
              <a:t>till</a:t>
            </a:r>
            <a:r>
              <a:rPr lang="ja-JP" altLang="en-US" dirty="0" smtClean="0"/>
              <a:t> </a:t>
            </a:r>
            <a:r>
              <a:rPr lang="en-US" altLang="ja-JP" dirty="0" smtClean="0"/>
              <a:t>on</a:t>
            </a:r>
            <a:r>
              <a:rPr lang="ja-JP" altLang="en-US" dirty="0" smtClean="0"/>
              <a:t> </a:t>
            </a:r>
            <a:r>
              <a:rPr lang="en-US" altLang="ja-JP" dirty="0" smtClean="0"/>
              <a:t>going</a:t>
            </a:r>
            <a:r>
              <a:rPr lang="ja-JP" altLang="en-US" dirty="0" smtClean="0"/>
              <a:t> </a:t>
            </a:r>
            <a:r>
              <a:rPr lang="en-US" altLang="ja-JP" dirty="0" smtClean="0"/>
              <a:t>till</a:t>
            </a:r>
            <a:r>
              <a:rPr lang="ja-JP" altLang="en-US" dirty="0" smtClean="0"/>
              <a:t> </a:t>
            </a:r>
            <a:r>
              <a:rPr lang="en-US" altLang="ja-JP" dirty="0" smtClean="0"/>
              <a:t>2018</a:t>
            </a:r>
            <a:endParaRPr lang="en-US" altLang="ja-JP" dirty="0"/>
          </a:p>
          <a:p>
            <a:r>
              <a:rPr lang="en-US" altLang="ja-JP" dirty="0" smtClean="0"/>
              <a:t>A-MED</a:t>
            </a:r>
            <a:r>
              <a:rPr lang="ja-JP" altLang="en-US" dirty="0" smtClean="0"/>
              <a:t> </a:t>
            </a:r>
            <a:r>
              <a:rPr lang="en-US" altLang="ja-JP" dirty="0" smtClean="0"/>
              <a:t>(NIH like org.) project </a:t>
            </a:r>
          </a:p>
          <a:p>
            <a:pPr lvl="1"/>
            <a:r>
              <a:rPr lang="en-US" altLang="ja-JP" dirty="0" smtClean="0"/>
              <a:t>Toshiba, Kyoto U., KEK </a:t>
            </a:r>
          </a:p>
          <a:p>
            <a:pPr lvl="1"/>
            <a:r>
              <a:rPr lang="en-US" altLang="ja-JP" dirty="0" smtClean="0"/>
              <a:t>Dipole magnet for rotating gantry for carbon cancer therapy </a:t>
            </a:r>
          </a:p>
          <a:p>
            <a:pPr lvl="1"/>
            <a:r>
              <a:rPr lang="en-US" altLang="ja-JP" dirty="0" smtClean="0"/>
              <a:t>End by Mar. 2016</a:t>
            </a:r>
          </a:p>
          <a:p>
            <a:pPr lvl="1"/>
            <a:r>
              <a:rPr lang="en-US" altLang="ja-JP" dirty="0" smtClean="0"/>
              <a:t>Model magnet at KEK plan for extensive tests</a:t>
            </a:r>
          </a:p>
          <a:p>
            <a:endParaRPr kumimoji="1" lang="ja-JP" altLang="en-US" dirty="0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99865" y="6126163"/>
            <a:ext cx="73484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Medium Field Applications for Small Accelerators</a:t>
            </a:r>
            <a:endParaRPr kumimoji="1" lang="ja-JP" altLang="en-US" sz="28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7516815" y="1600200"/>
            <a:ext cx="1633781" cy="646331"/>
          </a:xfrm>
          <a:prstGeom prst="rect">
            <a:avLst/>
          </a:prstGeom>
          <a:solidFill>
            <a:srgbClr val="C0504D"/>
          </a:solidFill>
        </p:spPr>
        <p:txBody>
          <a:bodyPr wrap="none" rtlCol="0">
            <a:spAutoFit/>
          </a:bodyPr>
          <a:lstStyle/>
          <a:p>
            <a:r>
              <a:rPr kumimoji="1" lang="en-US" altLang="ja-JP" dirty="0" smtClean="0">
                <a:solidFill>
                  <a:srgbClr val="FFFFFF"/>
                </a:solidFill>
              </a:rPr>
              <a:t>N. </a:t>
            </a:r>
            <a:r>
              <a:rPr kumimoji="1" lang="en-US" altLang="ja-JP" dirty="0" err="1" smtClean="0">
                <a:solidFill>
                  <a:srgbClr val="FFFFFF"/>
                </a:solidFill>
              </a:rPr>
              <a:t>Amemiya</a:t>
            </a:r>
            <a:endParaRPr kumimoji="1" lang="en-US" altLang="ja-JP" dirty="0" smtClean="0">
              <a:solidFill>
                <a:srgbClr val="FFFFFF"/>
              </a:solidFill>
            </a:endParaRPr>
          </a:p>
          <a:p>
            <a:r>
              <a:rPr lang="en-US" altLang="ja-JP" dirty="0" smtClean="0">
                <a:solidFill>
                  <a:srgbClr val="FFFFFF"/>
                </a:solidFill>
              </a:rPr>
              <a:t>2014 FCC@ASC</a:t>
            </a:r>
            <a:endParaRPr kumimoji="1" lang="ja-JP" altLang="en-US" dirty="0">
              <a:solidFill>
                <a:srgbClr val="FFFFFF"/>
              </a:solidFill>
            </a:endParaRPr>
          </a:p>
        </p:txBody>
      </p:sp>
      <p:pic>
        <p:nvPicPr>
          <p:cNvPr id="6" name="図 5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" r="27594" b="10573"/>
          <a:stretch/>
        </p:blipFill>
        <p:spPr>
          <a:xfrm>
            <a:off x="6599346" y="2511425"/>
            <a:ext cx="2551250" cy="1874890"/>
          </a:xfrm>
          <a:prstGeom prst="rect">
            <a:avLst/>
          </a:prstGeom>
        </p:spPr>
      </p:pic>
      <p:pic>
        <p:nvPicPr>
          <p:cNvPr id="7" name="図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48276" y="5056338"/>
            <a:ext cx="1702320" cy="1661424"/>
          </a:xfrm>
          <a:prstGeom prst="rect">
            <a:avLst/>
          </a:prstGeom>
        </p:spPr>
      </p:pic>
      <p:sp>
        <p:nvSpPr>
          <p:cNvPr id="8" name="テキスト ボックス 7"/>
          <p:cNvSpPr txBox="1"/>
          <p:nvPr/>
        </p:nvSpPr>
        <p:spPr>
          <a:xfrm>
            <a:off x="6896075" y="4156733"/>
            <a:ext cx="2099976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050" dirty="0" smtClean="0"/>
              <a:t>Model Magnet for FFAG (TOSHIBA)</a:t>
            </a:r>
            <a:endParaRPr kumimoji="1" lang="ja-JP" altLang="en-US" sz="105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397507" y="6658642"/>
            <a:ext cx="18345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900" dirty="0" smtClean="0"/>
              <a:t>Superconducting Gantry (TOSHIBA)</a:t>
            </a:r>
            <a:endParaRPr kumimoji="1" lang="ja-JP" altLang="en-US" sz="900" dirty="0"/>
          </a:p>
        </p:txBody>
      </p:sp>
    </p:spTree>
    <p:extLst>
      <p:ext uri="{BB962C8B-B14F-4D97-AF65-F5344CB8AC3E}">
        <p14:creationId xmlns:p14="http://schemas.microsoft.com/office/powerpoint/2010/main" val="27625883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Transmission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Line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Magnet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0960" y="1484784"/>
            <a:ext cx="4258816" cy="4525963"/>
          </a:xfrm>
        </p:spPr>
        <p:txBody>
          <a:bodyPr/>
          <a:lstStyle/>
          <a:p>
            <a:r>
              <a:rPr kumimoji="1" lang="en-US" altLang="ja-JP" dirty="0" smtClean="0"/>
              <a:t> Various proposals for future Intensity Frontier Experiments</a:t>
            </a:r>
          </a:p>
          <a:p>
            <a:pPr lvl="1"/>
            <a:r>
              <a:rPr lang="en-US" altLang="ja-JP" dirty="0" smtClean="0"/>
              <a:t>All need low field but very efficient magnet</a:t>
            </a:r>
          </a:p>
          <a:p>
            <a:pPr lvl="1"/>
            <a:r>
              <a:rPr kumimoji="1" lang="en-US" altLang="ja-JP" dirty="0" err="1" smtClean="0"/>
              <a:t>Superferic</a:t>
            </a:r>
            <a:r>
              <a:rPr kumimoji="1" lang="en-US" altLang="ja-JP" dirty="0" smtClean="0"/>
              <a:t> magnet based on Transmission Line Technologies</a:t>
            </a:r>
          </a:p>
          <a:p>
            <a:pPr lvl="1"/>
            <a:r>
              <a:rPr lang="en-US" altLang="ja-JP" dirty="0" smtClean="0"/>
              <a:t>R&amp;D just started.</a:t>
            </a:r>
            <a:endParaRPr kumimoji="1" lang="ja-JP" altLang="en-US" dirty="0"/>
          </a:p>
        </p:txBody>
      </p:sp>
      <p:grpSp>
        <p:nvGrpSpPr>
          <p:cNvPr id="19" name="図形グループ 18"/>
          <p:cNvGrpSpPr/>
          <p:nvPr/>
        </p:nvGrpSpPr>
        <p:grpSpPr>
          <a:xfrm>
            <a:off x="5220072" y="1196752"/>
            <a:ext cx="3959510" cy="3080410"/>
            <a:chOff x="3790493" y="1174412"/>
            <a:chExt cx="5389618" cy="3949660"/>
          </a:xfrm>
        </p:grpSpPr>
        <p:sp>
          <p:nvSpPr>
            <p:cNvPr id="4" name="円/楕円 3"/>
            <p:cNvSpPr/>
            <p:nvPr/>
          </p:nvSpPr>
          <p:spPr>
            <a:xfrm>
              <a:off x="4380928" y="2272395"/>
              <a:ext cx="750851" cy="742809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5" name="直線コネクタ 4"/>
            <p:cNvCxnSpPr>
              <a:stCxn id="4" idx="6"/>
              <a:endCxn id="10" idx="6"/>
            </p:cNvCxnSpPr>
            <p:nvPr/>
          </p:nvCxnSpPr>
          <p:spPr>
            <a:xfrm>
              <a:off x="5131779" y="2643800"/>
              <a:ext cx="239613" cy="1354870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円/楕円 5"/>
            <p:cNvSpPr/>
            <p:nvPr/>
          </p:nvSpPr>
          <p:spPr>
            <a:xfrm>
              <a:off x="5835324" y="1995882"/>
              <a:ext cx="2020274" cy="2024753"/>
            </a:xfrm>
            <a:prstGeom prst="ellipse">
              <a:avLst/>
            </a:prstGeom>
            <a:noFill/>
            <a:ln w="1905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7" name="直線コネクタ 6"/>
            <p:cNvCxnSpPr/>
            <p:nvPr/>
          </p:nvCxnSpPr>
          <p:spPr>
            <a:xfrm>
              <a:off x="6329944" y="2149549"/>
              <a:ext cx="0" cy="1164220"/>
            </a:xfrm>
            <a:prstGeom prst="line">
              <a:avLst/>
            </a:prstGeom>
            <a:ln>
              <a:solidFill>
                <a:schemeClr val="tx1"/>
              </a:solidFill>
              <a:headEnd type="none"/>
              <a:tailEnd type="arrow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" name="円/楕円 7"/>
            <p:cNvSpPr/>
            <p:nvPr/>
          </p:nvSpPr>
          <p:spPr>
            <a:xfrm>
              <a:off x="5987724" y="2148282"/>
              <a:ext cx="2020274" cy="2024753"/>
            </a:xfrm>
            <a:prstGeom prst="ellipse">
              <a:avLst/>
            </a:prstGeom>
            <a:noFill/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9" name="直線コネクタ 8"/>
            <p:cNvCxnSpPr/>
            <p:nvPr/>
          </p:nvCxnSpPr>
          <p:spPr>
            <a:xfrm flipH="1">
              <a:off x="7904799" y="2531667"/>
              <a:ext cx="534549" cy="1086902"/>
            </a:xfrm>
            <a:prstGeom prst="line">
              <a:avLst/>
            </a:prstGeom>
            <a:ln w="38100" cmpd="sng">
              <a:solidFill>
                <a:schemeClr val="tx1"/>
              </a:solidFill>
              <a:headEnd type="arrow"/>
              <a:tailEnd type="non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円/楕円 9"/>
            <p:cNvSpPr/>
            <p:nvPr/>
          </p:nvSpPr>
          <p:spPr>
            <a:xfrm>
              <a:off x="4334861" y="3478148"/>
              <a:ext cx="1036531" cy="1041044"/>
            </a:xfrm>
            <a:prstGeom prst="ellipse">
              <a:avLst/>
            </a:prstGeom>
            <a:noFill/>
            <a:ln w="38100" cmpd="sng"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200"/>
            </a:p>
          </p:txBody>
        </p:sp>
        <p:cxnSp>
          <p:nvCxnSpPr>
            <p:cNvPr id="11" name="直線コネクタ 10"/>
            <p:cNvCxnSpPr>
              <a:stCxn id="10" idx="0"/>
            </p:cNvCxnSpPr>
            <p:nvPr/>
          </p:nvCxnSpPr>
          <p:spPr>
            <a:xfrm>
              <a:off x="4853127" y="3478148"/>
              <a:ext cx="1324417" cy="306224"/>
            </a:xfrm>
            <a:prstGeom prst="line">
              <a:avLst/>
            </a:prstGeom>
            <a:ln w="38100" cmpd="sng">
              <a:solidFill>
                <a:schemeClr val="tx1"/>
              </a:solidFill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テキスト ボックス 11"/>
            <p:cNvSpPr txBox="1"/>
            <p:nvPr/>
          </p:nvSpPr>
          <p:spPr>
            <a:xfrm>
              <a:off x="4145175" y="1903388"/>
              <a:ext cx="1309958" cy="355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3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err="1" smtClean="0"/>
                <a:t>GeV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smtClean="0"/>
                <a:t>RCS</a:t>
              </a:r>
              <a:endParaRPr kumimoji="1" lang="ja-JP" altLang="en-US" sz="1200" dirty="0"/>
            </a:p>
          </p:txBody>
        </p:sp>
        <p:sp>
          <p:nvSpPr>
            <p:cNvPr id="13" name="テキスト ボックス 12"/>
            <p:cNvSpPr txBox="1"/>
            <p:nvPr/>
          </p:nvSpPr>
          <p:spPr>
            <a:xfrm>
              <a:off x="5809268" y="1628800"/>
              <a:ext cx="3331292" cy="355164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dirty="0" smtClean="0"/>
                <a:t>30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err="1" smtClean="0"/>
                <a:t>GeV</a:t>
              </a:r>
              <a:r>
                <a:rPr kumimoji="1" lang="ja-JP" altLang="en-US" sz="1200" dirty="0" smtClean="0"/>
                <a:t> </a:t>
              </a:r>
              <a:r>
                <a:rPr kumimoji="1" lang="en-US" altLang="ja-JP" sz="1200" dirty="0" smtClean="0"/>
                <a:t>MR for Fast Extraction</a:t>
              </a:r>
              <a:endParaRPr kumimoji="1" lang="ja-JP" altLang="en-US" sz="1200" dirty="0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6342893" y="2451150"/>
              <a:ext cx="1012637" cy="5919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Neutrino</a:t>
              </a:r>
            </a:p>
            <a:p>
              <a:r>
                <a:rPr lang="en-US" altLang="ja-JP" sz="1200" dirty="0" smtClean="0"/>
                <a:t>Facility</a:t>
              </a:r>
              <a:endParaRPr kumimoji="1" lang="ja-JP" altLang="en-US" sz="1200" dirty="0"/>
            </a:p>
          </p:txBody>
        </p:sp>
        <p:sp>
          <p:nvSpPr>
            <p:cNvPr id="15" name="テキスト ボックス 14"/>
            <p:cNvSpPr txBox="1"/>
            <p:nvPr/>
          </p:nvSpPr>
          <p:spPr>
            <a:xfrm>
              <a:off x="8294302" y="2841086"/>
              <a:ext cx="885809" cy="5919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dirty="0" smtClean="0"/>
                <a:t>Hadron</a:t>
              </a:r>
            </a:p>
            <a:p>
              <a:r>
                <a:rPr lang="en-US" altLang="ja-JP" sz="1200" dirty="0" smtClean="0"/>
                <a:t>Facility</a:t>
              </a:r>
              <a:endParaRPr kumimoji="1" lang="ja-JP" altLang="en-US" sz="1200" dirty="0"/>
            </a:p>
          </p:txBody>
        </p:sp>
        <p:sp>
          <p:nvSpPr>
            <p:cNvPr id="16" name="テキスト ボックス 15"/>
            <p:cNvSpPr txBox="1"/>
            <p:nvPr/>
          </p:nvSpPr>
          <p:spPr>
            <a:xfrm>
              <a:off x="6222256" y="4180052"/>
              <a:ext cx="2403618" cy="5919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kumimoji="1" lang="en-US" altLang="ja-JP" sz="1200" b="1" u="sng" dirty="0" smtClean="0"/>
                <a:t>30</a:t>
              </a:r>
              <a:r>
                <a:rPr kumimoji="1" lang="ja-JP" altLang="en-US" sz="1200" b="1" u="sng" dirty="0" smtClean="0"/>
                <a:t> </a:t>
              </a:r>
              <a:r>
                <a:rPr kumimoji="1" lang="en-US" altLang="ja-JP" sz="1200" b="1" u="sng" dirty="0" err="1" smtClean="0"/>
                <a:t>GeV</a:t>
              </a:r>
              <a:r>
                <a:rPr kumimoji="1" lang="ja-JP" altLang="en-US" sz="1200" b="1" u="sng" dirty="0" smtClean="0"/>
                <a:t> </a:t>
              </a:r>
              <a:r>
                <a:rPr kumimoji="1" lang="en-US" altLang="ja-JP" sz="1200" b="1" u="sng" dirty="0" smtClean="0"/>
                <a:t>Stretcher</a:t>
              </a:r>
            </a:p>
            <a:p>
              <a:r>
                <a:rPr lang="en-US" altLang="ja-JP" sz="1200" b="1" u="sng" dirty="0" smtClean="0"/>
                <a:t>for Slow Extraction</a:t>
              </a:r>
              <a:endParaRPr kumimoji="1" lang="ja-JP" altLang="en-US" sz="1200" b="1" u="sng" dirty="0"/>
            </a:p>
          </p:txBody>
        </p:sp>
        <p:sp>
          <p:nvSpPr>
            <p:cNvPr id="17" name="テキスト ボックス 16"/>
            <p:cNvSpPr txBox="1"/>
            <p:nvPr/>
          </p:nvSpPr>
          <p:spPr>
            <a:xfrm>
              <a:off x="3838812" y="4532131"/>
              <a:ext cx="2012662" cy="59194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txBody>
            <a:bodyPr wrap="square" rtlCol="0">
              <a:spAutoFit/>
            </a:bodyPr>
            <a:lstStyle/>
            <a:p>
              <a:r>
                <a:rPr lang="en-US" altLang="ja-JP" sz="1200" b="1" u="sng" dirty="0"/>
                <a:t>8</a:t>
              </a:r>
              <a:r>
                <a:rPr kumimoji="1" lang="ja-JP" altLang="en-US" sz="1200" b="1" u="sng" dirty="0" smtClean="0"/>
                <a:t> </a:t>
              </a:r>
              <a:r>
                <a:rPr kumimoji="1" lang="en-US" altLang="ja-JP" sz="1200" b="1" u="sng" dirty="0" err="1" smtClean="0"/>
                <a:t>GeV</a:t>
              </a:r>
              <a:r>
                <a:rPr kumimoji="1" lang="ja-JP" altLang="en-US" sz="1200" b="1" u="sng" dirty="0" smtClean="0"/>
                <a:t> </a:t>
              </a:r>
              <a:r>
                <a:rPr kumimoji="1" lang="en-US" altLang="ja-JP" sz="1200" b="1" u="sng" dirty="0" smtClean="0"/>
                <a:t>Booster</a:t>
              </a:r>
            </a:p>
            <a:p>
              <a:r>
                <a:rPr lang="en-US" altLang="ja-JP" sz="1200" b="1" u="sng" dirty="0" smtClean="0"/>
                <a:t>for Beam Power</a:t>
              </a:r>
              <a:endParaRPr kumimoji="1" lang="ja-JP" altLang="en-US" sz="1200" b="1" u="sng" dirty="0"/>
            </a:p>
          </p:txBody>
        </p:sp>
        <p:sp>
          <p:nvSpPr>
            <p:cNvPr id="18" name="テキスト ボックス 17"/>
            <p:cNvSpPr txBox="1"/>
            <p:nvPr/>
          </p:nvSpPr>
          <p:spPr>
            <a:xfrm>
              <a:off x="3790493" y="1174412"/>
              <a:ext cx="1857302" cy="5919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u="sng" dirty="0" smtClean="0"/>
                <a:t>J-PARC</a:t>
              </a:r>
            </a:p>
            <a:p>
              <a:r>
                <a:rPr kumimoji="1" lang="en-US" altLang="ja-JP" sz="1200" u="sng" dirty="0" smtClean="0"/>
                <a:t>Upgrade Proposals</a:t>
              </a:r>
            </a:p>
          </p:txBody>
        </p:sp>
      </p:grpSp>
      <p:pic>
        <p:nvPicPr>
          <p:cNvPr id="20" name="図 1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70353" y="4464942"/>
            <a:ext cx="2310159" cy="2420442"/>
          </a:xfrm>
          <a:prstGeom prst="rect">
            <a:avLst/>
          </a:prstGeom>
        </p:spPr>
      </p:pic>
      <p:sp>
        <p:nvSpPr>
          <p:cNvPr id="21" name="テキスト ボックス 20"/>
          <p:cNvSpPr txBox="1"/>
          <p:nvPr/>
        </p:nvSpPr>
        <p:spPr>
          <a:xfrm>
            <a:off x="6942361" y="4248918"/>
            <a:ext cx="11816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u="sng" dirty="0" smtClean="0"/>
              <a:t>Proton Driver in </a:t>
            </a:r>
          </a:p>
          <a:p>
            <a:r>
              <a:rPr kumimoji="1" lang="en-US" altLang="ja-JP" sz="1200" u="sng" dirty="0" smtClean="0"/>
              <a:t>KEKB tunnel</a:t>
            </a:r>
            <a:endParaRPr kumimoji="1" lang="ja-JP" altLang="en-US" sz="1200" u="sng" dirty="0"/>
          </a:p>
        </p:txBody>
      </p:sp>
      <p:pic>
        <p:nvPicPr>
          <p:cNvPr id="22" name="図 21" descr="ProStr20160828fi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11960" y="4725144"/>
            <a:ext cx="2541555" cy="2060848"/>
          </a:xfrm>
          <a:prstGeom prst="rect">
            <a:avLst/>
          </a:prstGeom>
        </p:spPr>
      </p:pic>
      <p:sp>
        <p:nvSpPr>
          <p:cNvPr id="23" name="テキスト ボックス 22"/>
          <p:cNvSpPr txBox="1"/>
          <p:nvPr/>
        </p:nvSpPr>
        <p:spPr>
          <a:xfrm>
            <a:off x="4427984" y="4509120"/>
            <a:ext cx="215956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200" u="sng" dirty="0" smtClean="0"/>
              <a:t>Stretcher Magnet in J-PARC MR</a:t>
            </a:r>
            <a:endParaRPr kumimoji="1" lang="ja-JP" altLang="en-US" sz="1200" u="sng" dirty="0"/>
          </a:p>
        </p:txBody>
      </p:sp>
    </p:spTree>
    <p:extLst>
      <p:ext uri="{BB962C8B-B14F-4D97-AF65-F5344CB8AC3E}">
        <p14:creationId xmlns:p14="http://schemas.microsoft.com/office/powerpoint/2010/main" val="371472776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kumimoji="1" lang="en-US" altLang="ja-JP" dirty="0" smtClean="0"/>
              <a:t>Summary</a:t>
            </a:r>
            <a:endParaRPr kumimoji="1" lang="ja-JP" altLang="en-US" dirty="0"/>
          </a:p>
        </p:txBody>
      </p:sp>
      <p:sp>
        <p:nvSpPr>
          <p:cNvPr id="4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980728"/>
            <a:ext cx="8686800" cy="5877272"/>
          </a:xfrm>
        </p:spPr>
        <p:txBody>
          <a:bodyPr>
            <a:normAutofit fontScale="92500" lnSpcReduction="20000"/>
          </a:bodyPr>
          <a:lstStyle/>
          <a:p>
            <a:r>
              <a:rPr lang="en-US" altLang="ja-JP" dirty="0"/>
              <a:t>High Field Magnet</a:t>
            </a:r>
          </a:p>
          <a:p>
            <a:pPr lvl="1"/>
            <a:r>
              <a:rPr lang="en-US" altLang="ja-JP" dirty="0"/>
              <a:t>Nb3Sn development: </a:t>
            </a:r>
          </a:p>
          <a:p>
            <a:pPr lvl="2"/>
            <a:r>
              <a:rPr lang="en-US" altLang="ja-JP" dirty="0"/>
              <a:t>Funded by </a:t>
            </a:r>
            <a:r>
              <a:rPr lang="en-US" altLang="ja-JP" dirty="0" smtClean="0"/>
              <a:t>CERN on going</a:t>
            </a:r>
            <a:endParaRPr lang="en-US" altLang="ja-JP" dirty="0"/>
          </a:p>
          <a:p>
            <a:pPr lvl="2"/>
            <a:r>
              <a:rPr lang="en-US" altLang="ja-JP" dirty="0"/>
              <a:t>Two companies: Furukawa, JASTEC/</a:t>
            </a:r>
            <a:r>
              <a:rPr lang="en-US" altLang="ja-JP" dirty="0" err="1"/>
              <a:t>Kobelco</a:t>
            </a:r>
            <a:endParaRPr lang="en-US" altLang="ja-JP" dirty="0"/>
          </a:p>
          <a:p>
            <a:pPr lvl="2"/>
            <a:r>
              <a:rPr lang="en-US" altLang="ja-JP" dirty="0"/>
              <a:t>Collaboration with Tokai Univ. and Tohoku Univ.</a:t>
            </a:r>
          </a:p>
          <a:p>
            <a:pPr lvl="1"/>
            <a:r>
              <a:rPr lang="en-US" altLang="ja-JP" dirty="0"/>
              <a:t>HTS very High Field Magnet R&amp;D (proposal</a:t>
            </a:r>
            <a:r>
              <a:rPr lang="en-US" altLang="ja-JP" dirty="0" smtClean="0"/>
              <a:t>)</a:t>
            </a:r>
            <a:endParaRPr lang="en-US" altLang="ja-JP" dirty="0"/>
          </a:p>
          <a:p>
            <a:pPr lvl="2"/>
            <a:r>
              <a:rPr lang="en-US" altLang="ja-JP" dirty="0" smtClean="0"/>
              <a:t>Proposal Submitted to JSPS</a:t>
            </a:r>
          </a:p>
          <a:p>
            <a:pPr lvl="2"/>
            <a:r>
              <a:rPr lang="en-US" altLang="ja-JP" dirty="0" smtClean="0"/>
              <a:t>Tohoku Univ.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pPr lvl="1"/>
            <a:r>
              <a:rPr lang="en-US" altLang="ja-JP" dirty="0"/>
              <a:t>High Radiation Resistant Magnet</a:t>
            </a:r>
          </a:p>
          <a:p>
            <a:pPr lvl="2"/>
            <a:r>
              <a:rPr lang="en-US" altLang="ja-JP" dirty="0"/>
              <a:t>Funded by </a:t>
            </a:r>
            <a:r>
              <a:rPr lang="en-US" altLang="ja-JP" dirty="0" smtClean="0"/>
              <a:t>JSPS on going</a:t>
            </a:r>
            <a:endParaRPr lang="en-US" altLang="ja-JP" dirty="0"/>
          </a:p>
          <a:p>
            <a:pPr lvl="2"/>
            <a:r>
              <a:rPr lang="en-US" altLang="ja-JP" dirty="0"/>
              <a:t>HTS mineral insulation </a:t>
            </a:r>
            <a:r>
              <a:rPr lang="en-US" altLang="ja-JP" dirty="0" smtClean="0"/>
              <a:t>etc.</a:t>
            </a:r>
            <a:endParaRPr lang="en-US" altLang="ja-JP" dirty="0"/>
          </a:p>
          <a:p>
            <a:pPr lvl="1"/>
            <a:r>
              <a:rPr lang="en-US" altLang="ja-JP" dirty="0"/>
              <a:t>High Efficiency Magnet</a:t>
            </a:r>
          </a:p>
          <a:p>
            <a:pPr lvl="2"/>
            <a:r>
              <a:rPr lang="en-US" altLang="ja-JP" dirty="0"/>
              <a:t>HTS medium field </a:t>
            </a:r>
            <a:r>
              <a:rPr lang="en-US" altLang="ja-JP" dirty="0" smtClean="0"/>
              <a:t>magnet</a:t>
            </a:r>
            <a:endParaRPr lang="en-US" altLang="ja-JP" dirty="0"/>
          </a:p>
          <a:p>
            <a:pPr lvl="3"/>
            <a:r>
              <a:rPr lang="en-US" altLang="ja-JP" dirty="0" smtClean="0"/>
              <a:t>Funded by JST till 2018, Kyoto Univ., Toshiba </a:t>
            </a:r>
            <a:r>
              <a:rPr lang="en-US" altLang="ja-JP" dirty="0" err="1" smtClean="0"/>
              <a:t>etc</a:t>
            </a:r>
            <a:endParaRPr lang="en-US" altLang="ja-JP" dirty="0"/>
          </a:p>
          <a:p>
            <a:pPr lvl="2"/>
            <a:r>
              <a:rPr lang="en-US" altLang="ja-JP" dirty="0"/>
              <a:t>Transmission Line Magnet</a:t>
            </a:r>
          </a:p>
          <a:p>
            <a:pPr lvl="3"/>
            <a:r>
              <a:rPr lang="en-US" altLang="ja-JP" dirty="0" smtClean="0"/>
              <a:t>Proposal Submitted to JSPS</a:t>
            </a:r>
          </a:p>
          <a:p>
            <a:pPr marL="457200" lvl="1" indent="0">
              <a:buNone/>
            </a:pPr>
            <a:endParaRPr lang="en-US" altLang="ja-JP" dirty="0" smtClean="0"/>
          </a:p>
          <a:p>
            <a:endParaRPr lang="en-US" altLang="ja-JP" dirty="0" smtClean="0"/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6480145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6288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High Field Magnet</a:t>
            </a:r>
          </a:p>
          <a:p>
            <a:pPr lvl="1"/>
            <a:r>
              <a:rPr kumimoji="1" lang="en-US" altLang="ja-JP" dirty="0" smtClean="0"/>
              <a:t>Nb3Sn development: </a:t>
            </a:r>
          </a:p>
          <a:p>
            <a:pPr lvl="2"/>
            <a:r>
              <a:rPr kumimoji="1" lang="en-US" altLang="ja-JP" dirty="0" smtClean="0"/>
              <a:t>Funded by CERN</a:t>
            </a:r>
          </a:p>
          <a:p>
            <a:pPr lvl="2"/>
            <a:r>
              <a:rPr lang="en-US" altLang="ja-JP" dirty="0" smtClean="0"/>
              <a:t>Two companies: Furukawa, JASTEC/</a:t>
            </a:r>
            <a:r>
              <a:rPr lang="en-US" altLang="ja-JP" dirty="0" err="1" smtClean="0"/>
              <a:t>Kobelco</a:t>
            </a:r>
            <a:endParaRPr lang="en-US" altLang="ja-JP" dirty="0" smtClean="0"/>
          </a:p>
          <a:p>
            <a:pPr lvl="2"/>
            <a:r>
              <a:rPr lang="en-US" altLang="ja-JP" dirty="0" smtClean="0"/>
              <a:t>Collaboration with Tokai Univ. and Tohoku Univ.</a:t>
            </a:r>
          </a:p>
          <a:p>
            <a:pPr lvl="1"/>
            <a:r>
              <a:rPr kumimoji="1" lang="en-US" altLang="ja-JP" dirty="0" smtClean="0"/>
              <a:t>HTS very High Field Magnet R&amp;D (proposal)</a:t>
            </a:r>
            <a:endParaRPr lang="en-US" altLang="ja-JP" dirty="0"/>
          </a:p>
          <a:p>
            <a:pPr lvl="2"/>
            <a:r>
              <a:rPr lang="en-US" altLang="ja-JP" dirty="0" smtClean="0"/>
              <a:t>Collaboration with Tohoku Univ.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pPr lvl="2"/>
            <a:r>
              <a:rPr lang="ja-JP" altLang="ja-JP" dirty="0" smtClean="0"/>
              <a:t>D</a:t>
            </a:r>
            <a:r>
              <a:rPr lang="en-US" altLang="ja-JP" dirty="0" err="1" smtClean="0"/>
              <a:t>evelop</a:t>
            </a:r>
            <a:r>
              <a:rPr lang="ja-JP" altLang="en-US" dirty="0" smtClean="0"/>
              <a:t> </a:t>
            </a:r>
            <a:r>
              <a:rPr lang="en-US" altLang="ja-JP" dirty="0" smtClean="0"/>
              <a:t>30-50</a:t>
            </a:r>
            <a:r>
              <a:rPr lang="ja-JP" altLang="en-US" dirty="0" smtClean="0"/>
              <a:t> </a:t>
            </a:r>
            <a:r>
              <a:rPr lang="en-US" altLang="ja-JP" dirty="0" smtClean="0"/>
              <a:t>T</a:t>
            </a:r>
            <a:r>
              <a:rPr lang="ja-JP" altLang="en-US" dirty="0" smtClean="0"/>
              <a:t> </a:t>
            </a:r>
            <a:r>
              <a:rPr lang="en-US" altLang="ja-JP" dirty="0" smtClean="0"/>
              <a:t>Magnet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 </a:t>
            </a:r>
            <a:r>
              <a:rPr lang="ja-JP" altLang="ja-JP" dirty="0" smtClean="0"/>
              <a:t>H</a:t>
            </a:r>
            <a:r>
              <a:rPr lang="en-US" altLang="ja-JP" dirty="0" err="1" smtClean="0"/>
              <a:t>igh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</a:t>
            </a:r>
            <a:r>
              <a:rPr lang="ja-JP" altLang="en-US" dirty="0" smtClean="0"/>
              <a:t> </a:t>
            </a:r>
            <a:r>
              <a:rPr lang="en-US" altLang="ja-JP" dirty="0" smtClean="0"/>
              <a:t>Science</a:t>
            </a:r>
          </a:p>
          <a:p>
            <a:pPr lvl="2"/>
            <a:r>
              <a:rPr lang="en-US" altLang="ja-JP" dirty="0" smtClean="0"/>
              <a:t>KEK mainly work on quench protection</a:t>
            </a:r>
          </a:p>
          <a:p>
            <a:pPr lvl="2"/>
            <a:r>
              <a:rPr lang="en-US" altLang="ja-JP" dirty="0" smtClean="0"/>
              <a:t>Submitted to JSPS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6777849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115616" y="1628800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High Radiation Resistant Magnet</a:t>
            </a:r>
          </a:p>
          <a:p>
            <a:pPr lvl="1"/>
            <a:r>
              <a:rPr kumimoji="1" lang="en-US" altLang="ja-JP" dirty="0" smtClean="0"/>
              <a:t>Funded by JSPS</a:t>
            </a:r>
          </a:p>
          <a:p>
            <a:pPr lvl="1"/>
            <a:r>
              <a:rPr lang="en-US" altLang="ja-JP" dirty="0" smtClean="0"/>
              <a:t>HTS mineral insulation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r>
              <a:rPr kumimoji="1" lang="en-US" altLang="ja-JP" dirty="0" smtClean="0"/>
              <a:t>High Efficiency Magnet</a:t>
            </a:r>
          </a:p>
          <a:p>
            <a:pPr lvl="1"/>
            <a:r>
              <a:rPr lang="en-US" altLang="ja-JP" dirty="0" smtClean="0"/>
              <a:t>HTS medium field </a:t>
            </a:r>
            <a:r>
              <a:rPr lang="en-US" altLang="ja-JP" dirty="0" err="1" smtClean="0"/>
              <a:t>manget</a:t>
            </a:r>
            <a:endParaRPr lang="en-US" altLang="ja-JP" dirty="0" smtClean="0"/>
          </a:p>
          <a:p>
            <a:pPr lvl="2"/>
            <a:r>
              <a:rPr kumimoji="1" lang="en-US" altLang="ja-JP" dirty="0" smtClean="0"/>
              <a:t>Funded by JST medical use</a:t>
            </a:r>
          </a:p>
          <a:p>
            <a:pPr lvl="1"/>
            <a:r>
              <a:rPr lang="en-US" altLang="ja-JP" dirty="0" smtClean="0"/>
              <a:t>Transmission Line Magnet</a:t>
            </a:r>
          </a:p>
          <a:p>
            <a:pPr lvl="2"/>
            <a:r>
              <a:rPr kumimoji="1" lang="en-US" altLang="ja-JP" dirty="0" smtClean="0"/>
              <a:t>Possibilities for J-PARC upgrades</a:t>
            </a:r>
          </a:p>
          <a:p>
            <a:pPr lvl="2"/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39799287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R&amp;D</a:t>
            </a:r>
            <a:r>
              <a:rPr kumimoji="1" lang="ja-JP" altLang="en-US" dirty="0" smtClean="0"/>
              <a:t> </a:t>
            </a:r>
            <a:r>
              <a:rPr kumimoji="1" lang="en-US" altLang="ja-JP" dirty="0" smtClean="0"/>
              <a:t>Items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99592" y="1628800"/>
            <a:ext cx="9144000" cy="4525963"/>
          </a:xfrm>
        </p:spPr>
        <p:txBody>
          <a:bodyPr>
            <a:normAutofit lnSpcReduction="10000"/>
          </a:bodyPr>
          <a:lstStyle/>
          <a:p>
            <a:r>
              <a:rPr lang="en-US" altLang="ja-JP" dirty="0" smtClean="0"/>
              <a:t>High Field Magnet</a:t>
            </a:r>
          </a:p>
          <a:p>
            <a:pPr lvl="1"/>
            <a:r>
              <a:rPr kumimoji="1" lang="en-US" altLang="ja-JP" dirty="0" smtClean="0">
                <a:solidFill>
                  <a:srgbClr val="FF0000"/>
                </a:solidFill>
              </a:rPr>
              <a:t>Nb3Sn development: </a:t>
            </a:r>
          </a:p>
          <a:p>
            <a:pPr lvl="2"/>
            <a:r>
              <a:rPr kumimoji="1" lang="en-US" altLang="ja-JP" dirty="0" smtClean="0">
                <a:solidFill>
                  <a:srgbClr val="FF0000"/>
                </a:solidFill>
              </a:rPr>
              <a:t>Funded by CERN</a:t>
            </a: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Two companies: Furukawa, JASTEC/</a:t>
            </a:r>
            <a:r>
              <a:rPr lang="en-US" altLang="ja-JP" dirty="0" err="1" smtClean="0">
                <a:solidFill>
                  <a:srgbClr val="FF0000"/>
                </a:solidFill>
              </a:rPr>
              <a:t>Kobelco</a:t>
            </a:r>
            <a:endParaRPr lang="en-US" altLang="ja-JP" dirty="0" smtClean="0">
              <a:solidFill>
                <a:srgbClr val="FF0000"/>
              </a:solidFill>
            </a:endParaRPr>
          </a:p>
          <a:p>
            <a:pPr lvl="2"/>
            <a:r>
              <a:rPr lang="en-US" altLang="ja-JP" dirty="0" smtClean="0">
                <a:solidFill>
                  <a:srgbClr val="FF0000"/>
                </a:solidFill>
              </a:rPr>
              <a:t>Collaboration with Tokai Univ. and Tohoku Univ.</a:t>
            </a:r>
          </a:p>
          <a:p>
            <a:pPr lvl="1"/>
            <a:r>
              <a:rPr kumimoji="1" lang="en-US" altLang="ja-JP" dirty="0" smtClean="0"/>
              <a:t>HTS very High Field Magnet R&amp;D (proposal)</a:t>
            </a:r>
            <a:endParaRPr lang="en-US" altLang="ja-JP" dirty="0"/>
          </a:p>
          <a:p>
            <a:pPr lvl="2"/>
            <a:r>
              <a:rPr lang="en-US" altLang="ja-JP" dirty="0" smtClean="0"/>
              <a:t>Collaboration with Tohoku Univ. </a:t>
            </a:r>
            <a:r>
              <a:rPr lang="en-US" altLang="ja-JP" dirty="0" err="1" smtClean="0"/>
              <a:t>etc</a:t>
            </a:r>
            <a:endParaRPr lang="en-US" altLang="ja-JP" dirty="0" smtClean="0"/>
          </a:p>
          <a:p>
            <a:pPr lvl="2"/>
            <a:r>
              <a:rPr lang="ja-JP" altLang="ja-JP" dirty="0" smtClean="0"/>
              <a:t>D</a:t>
            </a:r>
            <a:r>
              <a:rPr lang="en-US" altLang="ja-JP" dirty="0" err="1" smtClean="0"/>
              <a:t>evelop</a:t>
            </a:r>
            <a:r>
              <a:rPr lang="ja-JP" altLang="en-US" dirty="0" smtClean="0"/>
              <a:t> </a:t>
            </a:r>
            <a:r>
              <a:rPr lang="en-US" altLang="ja-JP" dirty="0" smtClean="0"/>
              <a:t>30-50</a:t>
            </a:r>
            <a:r>
              <a:rPr lang="ja-JP" altLang="en-US" dirty="0" smtClean="0"/>
              <a:t> </a:t>
            </a:r>
            <a:r>
              <a:rPr lang="en-US" altLang="ja-JP" dirty="0" smtClean="0"/>
              <a:t>T</a:t>
            </a:r>
            <a:r>
              <a:rPr lang="ja-JP" altLang="en-US" dirty="0" smtClean="0"/>
              <a:t> </a:t>
            </a:r>
            <a:r>
              <a:rPr lang="en-US" altLang="ja-JP" dirty="0" smtClean="0"/>
              <a:t>Magnet</a:t>
            </a:r>
            <a:r>
              <a:rPr lang="ja-JP" altLang="en-US" dirty="0" smtClean="0"/>
              <a:t> </a:t>
            </a:r>
            <a:r>
              <a:rPr lang="en-US" altLang="ja-JP" dirty="0" smtClean="0"/>
              <a:t>for</a:t>
            </a:r>
            <a:r>
              <a:rPr lang="ja-JP" altLang="en-US" dirty="0" smtClean="0"/>
              <a:t> </a:t>
            </a:r>
            <a:r>
              <a:rPr lang="ja-JP" altLang="ja-JP" dirty="0" smtClean="0"/>
              <a:t>H</a:t>
            </a:r>
            <a:r>
              <a:rPr lang="en-US" altLang="ja-JP" dirty="0" err="1" smtClean="0"/>
              <a:t>igh</a:t>
            </a:r>
            <a:r>
              <a:rPr lang="ja-JP" altLang="en-US" dirty="0" smtClean="0"/>
              <a:t> </a:t>
            </a:r>
            <a:r>
              <a:rPr lang="en-US" altLang="ja-JP" dirty="0" smtClean="0"/>
              <a:t>Field</a:t>
            </a:r>
            <a:r>
              <a:rPr lang="ja-JP" altLang="en-US" dirty="0" smtClean="0"/>
              <a:t> </a:t>
            </a:r>
            <a:r>
              <a:rPr lang="en-US" altLang="ja-JP" dirty="0" smtClean="0"/>
              <a:t>Science</a:t>
            </a:r>
          </a:p>
          <a:p>
            <a:pPr lvl="2"/>
            <a:r>
              <a:rPr lang="en-US" altLang="ja-JP" dirty="0" smtClean="0"/>
              <a:t>KEK mainly work on quench protection</a:t>
            </a:r>
          </a:p>
          <a:p>
            <a:pPr lvl="2"/>
            <a:r>
              <a:rPr lang="en-US" altLang="ja-JP" dirty="0" smtClean="0"/>
              <a:t>Submitted to JSPS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1018387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Shape 728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Scope: </a:t>
            </a:r>
          </a:p>
        </p:txBody>
      </p:sp>
      <p:sp>
        <p:nvSpPr>
          <p:cNvPr id="729" name="Shape 729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8515350" cy="4351338"/>
          </a:xfrm>
          <a:prstGeom prst="rect">
            <a:avLst/>
          </a:prstGeom>
        </p:spPr>
        <p:txBody>
          <a:bodyPr/>
          <a:lstStyle/>
          <a:p>
            <a:pPr marL="0" indent="0">
              <a:lnSpc>
                <a:spcPct val="81000"/>
              </a:lnSpc>
              <a:buSzTx/>
              <a:buNone/>
              <a:defRPr sz="2500"/>
            </a:pPr>
            <a:r>
              <a:rPr dirty="0"/>
              <a:t>CERN, KEK and Tohoku university have jointly launched a R&amp;D program</a:t>
            </a:r>
          </a:p>
          <a:p>
            <a:pPr marL="0" indent="0">
              <a:lnSpc>
                <a:spcPct val="81000"/>
              </a:lnSpc>
              <a:buSzTx/>
              <a:buNone/>
              <a:defRPr sz="2500"/>
            </a:pPr>
            <a:r>
              <a:rPr dirty="0"/>
              <a:t> </a:t>
            </a:r>
          </a:p>
          <a:p>
            <a:pPr>
              <a:lnSpc>
                <a:spcPct val="81000"/>
              </a:lnSpc>
              <a:defRPr sz="2500"/>
            </a:pPr>
            <a:r>
              <a:rPr dirty="0"/>
              <a:t>The scope of the program is to develop, produce in representative lengths and characterize Nb</a:t>
            </a:r>
            <a:r>
              <a:rPr baseline="-25000" dirty="0"/>
              <a:t>3</a:t>
            </a:r>
            <a:r>
              <a:rPr dirty="0"/>
              <a:t>Sn wire with enhanced characteristics. </a:t>
            </a:r>
          </a:p>
          <a:p>
            <a:pPr>
              <a:lnSpc>
                <a:spcPct val="81000"/>
              </a:lnSpc>
              <a:defRPr sz="2500"/>
            </a:pPr>
            <a:endParaRPr dirty="0"/>
          </a:p>
          <a:p>
            <a:pPr>
              <a:lnSpc>
                <a:spcPct val="81000"/>
              </a:lnSpc>
              <a:defRPr sz="2500"/>
            </a:pPr>
            <a:r>
              <a:rPr dirty="0"/>
              <a:t>The final goal is to achieve in representative unit lengths of material the development targets defined, on the basis of magnets performance, for the </a:t>
            </a:r>
            <a:r>
              <a:rPr lang="en-US" dirty="0" smtClean="0"/>
              <a:t>Future Accelerator</a:t>
            </a:r>
            <a:r>
              <a:rPr dirty="0" smtClean="0"/>
              <a:t> </a:t>
            </a:r>
            <a:r>
              <a:rPr dirty="0"/>
              <a:t>Nb</a:t>
            </a:r>
            <a:r>
              <a:rPr baseline="-25000" dirty="0"/>
              <a:t>3</a:t>
            </a:r>
            <a:r>
              <a:rPr dirty="0"/>
              <a:t>Sn conductor:</a:t>
            </a:r>
          </a:p>
        </p:txBody>
      </p:sp>
    </p:spTree>
    <p:extLst>
      <p:ext uri="{BB962C8B-B14F-4D97-AF65-F5344CB8AC3E}">
        <p14:creationId xmlns:p14="http://schemas.microsoft.com/office/powerpoint/2010/main" val="1273444929"/>
      </p:ext>
    </p:extLst>
  </p:cSld>
  <p:clrMapOvr>
    <a:masterClrMapping/>
  </p:clrMapOvr>
  <p:transition xmlns:p14="http://schemas.microsoft.com/office/powerpoint/2010/main" spd="slow"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1" name="Shape 731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Final Target Properties</a:t>
            </a:r>
          </a:p>
        </p:txBody>
      </p:sp>
      <p:sp>
        <p:nvSpPr>
          <p:cNvPr id="732" name="Shape 732"/>
          <p:cNvSpPr>
            <a:spLocks noGrp="1"/>
          </p:cNvSpPr>
          <p:nvPr>
            <p:ph type="body" idx="1"/>
          </p:nvPr>
        </p:nvSpPr>
        <p:spPr>
          <a:prstGeom prst="rect">
            <a:avLst/>
          </a:prstGeom>
        </p:spPr>
        <p:txBody>
          <a:bodyPr/>
          <a:lstStyle/>
          <a:p>
            <a:pPr>
              <a:defRPr sz="2500"/>
            </a:pPr>
            <a:r>
              <a:t>A non-copper critical current density at 4.2 K and 16 T</a:t>
            </a:r>
            <a:r>
              <a:rPr b="1"/>
              <a:t> (</a:t>
            </a:r>
            <a:r>
              <a:t>Jc(4.2 K, 16 T)) of at least 1500 A/mm</a:t>
            </a:r>
            <a:r>
              <a:rPr baseline="30000"/>
              <a:t>2</a:t>
            </a:r>
            <a:r>
              <a:t>; </a:t>
            </a:r>
          </a:p>
          <a:p>
            <a:pPr>
              <a:defRPr sz="2500"/>
            </a:pPr>
            <a:r>
              <a:t>A wire diameter of not more than 1</a:t>
            </a:r>
            <a:r>
              <a:rPr b="1"/>
              <a:t> </a:t>
            </a:r>
            <a:r>
              <a:t>mm;</a:t>
            </a:r>
          </a:p>
          <a:p>
            <a:pPr>
              <a:defRPr sz="2500"/>
            </a:pPr>
            <a:r>
              <a:t>A fraction of stabilizer to superconductor in the wire of at least 1;</a:t>
            </a:r>
          </a:p>
          <a:p>
            <a:pPr>
              <a:defRPr sz="2500"/>
            </a:pPr>
            <a:r>
              <a:t>An equivalent diameter of the superconducting Nb</a:t>
            </a:r>
            <a:r>
              <a:rPr baseline="-25000"/>
              <a:t>3</a:t>
            </a:r>
            <a:r>
              <a:t>Sn filaments of less than 50 </a:t>
            </a:r>
            <a:r>
              <a:rPr>
                <a:latin typeface="Symbol"/>
                <a:ea typeface="Symbol"/>
                <a:cs typeface="Symbol"/>
                <a:sym typeface="Symbol"/>
              </a:rPr>
              <a:t>μ</a:t>
            </a:r>
            <a:r>
              <a:t>m; </a:t>
            </a:r>
          </a:p>
          <a:p>
            <a:pPr>
              <a:defRPr sz="2500"/>
            </a:pPr>
            <a:r>
              <a:t>A low electrical resistivity of the copper stabilizer of the wire, i.e. a Residual Resistivity Ratio (RRR) of the copper after wire reaction of above 150.</a:t>
            </a:r>
          </a:p>
        </p:txBody>
      </p:sp>
    </p:spTree>
    <p:extLst>
      <p:ext uri="{BB962C8B-B14F-4D97-AF65-F5344CB8AC3E}">
        <p14:creationId xmlns:p14="http://schemas.microsoft.com/office/powerpoint/2010/main" val="1860415101"/>
      </p:ext>
    </p:extLst>
  </p:cSld>
  <p:clrMapOvr>
    <a:masterClrMapping/>
  </p:clrMapOvr>
  <p:transition xmlns:p14="http://schemas.microsoft.com/office/powerpoint/2010/main" spd="slow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4" name="Shape 734"/>
          <p:cNvSpPr/>
          <p:nvPr/>
        </p:nvSpPr>
        <p:spPr>
          <a:xfrm>
            <a:off x="355600" y="896441"/>
            <a:ext cx="8617496" cy="2028418"/>
          </a:xfrm>
          <a:prstGeom prst="rightArrow">
            <a:avLst>
              <a:gd name="adj1" fmla="val 100000"/>
              <a:gd name="adj2" fmla="val 42637"/>
            </a:avLst>
          </a:prstGeom>
          <a:solidFill>
            <a:srgbClr val="FFFFFF"/>
          </a:solidFill>
          <a:ln w="1270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735" name="Shape 735"/>
          <p:cNvSpPr>
            <a:spLocks noGrp="1"/>
          </p:cNvSpPr>
          <p:nvPr>
            <p:ph type="title"/>
          </p:nvPr>
        </p:nvSpPr>
        <p:spPr>
          <a:xfrm>
            <a:off x="552449" y="9526"/>
            <a:ext cx="2986490" cy="1074639"/>
          </a:xfrm>
          <a:prstGeom prst="rect">
            <a:avLst/>
          </a:prstGeom>
        </p:spPr>
        <p:txBody>
          <a:bodyPr/>
          <a:lstStyle/>
          <a:p>
            <a:r>
              <a:t>R&amp;D Plan</a:t>
            </a:r>
          </a:p>
        </p:txBody>
      </p:sp>
      <p:grpSp>
        <p:nvGrpSpPr>
          <p:cNvPr id="745" name="Group 745"/>
          <p:cNvGrpSpPr/>
          <p:nvPr/>
        </p:nvGrpSpPr>
        <p:grpSpPr>
          <a:xfrm>
            <a:off x="368338" y="1232869"/>
            <a:ext cx="7848298" cy="1559655"/>
            <a:chOff x="0" y="0"/>
            <a:chExt cx="7848297" cy="1559654"/>
          </a:xfrm>
        </p:grpSpPr>
        <p:sp>
          <p:nvSpPr>
            <p:cNvPr id="736" name="Shape 736"/>
            <p:cNvSpPr/>
            <p:nvPr/>
          </p:nvSpPr>
          <p:spPr>
            <a:xfrm>
              <a:off x="0" y="88899"/>
              <a:ext cx="1128269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Task1</a:t>
              </a:r>
              <a:endParaRPr sz="1000"/>
            </a:p>
            <a:p>
              <a:pPr algn="ctr">
                <a:defRPr sz="1200"/>
              </a:pPr>
              <a:r>
                <a:t>Review past technologies and select.</a:t>
              </a:r>
              <a:endParaRPr sz="1377"/>
            </a:p>
            <a:p>
              <a:pPr algn="ctr">
                <a:defRPr sz="1200"/>
              </a:pPr>
              <a:r>
                <a:t>First review meeting in Feb. 2016</a:t>
              </a:r>
            </a:p>
          </p:txBody>
        </p:sp>
        <p:sp>
          <p:nvSpPr>
            <p:cNvPr id="737" name="Shape 737"/>
            <p:cNvSpPr/>
            <p:nvPr/>
          </p:nvSpPr>
          <p:spPr>
            <a:xfrm>
              <a:off x="1275804" y="651493"/>
              <a:ext cx="256668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738" name="Shape 738"/>
            <p:cNvSpPr/>
            <p:nvPr/>
          </p:nvSpPr>
          <p:spPr>
            <a:xfrm>
              <a:off x="1680007" y="0"/>
              <a:ext cx="1128269" cy="1559655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Task2</a:t>
              </a:r>
              <a:endParaRPr sz="1377"/>
            </a:p>
            <a:p>
              <a:pPr algn="ctr">
                <a:defRPr sz="1200"/>
              </a:pPr>
              <a:r>
                <a:t>Design wire layout and composition</a:t>
              </a:r>
              <a:endParaRPr sz="1377"/>
            </a:p>
            <a:p>
              <a:pPr algn="ctr">
                <a:defRPr sz="1200"/>
              </a:pPr>
              <a:r>
                <a:t>Procure material (possible trial billets)</a:t>
              </a:r>
            </a:p>
          </p:txBody>
        </p:sp>
        <p:sp>
          <p:nvSpPr>
            <p:cNvPr id="739" name="Shape 739"/>
            <p:cNvSpPr/>
            <p:nvPr/>
          </p:nvSpPr>
          <p:spPr>
            <a:xfrm>
              <a:off x="2955811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740" name="Shape 740"/>
            <p:cNvSpPr/>
            <p:nvPr/>
          </p:nvSpPr>
          <p:spPr>
            <a:xfrm>
              <a:off x="3360014" y="355599"/>
              <a:ext cx="1128270" cy="8484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Task3</a:t>
              </a:r>
              <a:endParaRPr sz="1377"/>
            </a:p>
            <a:p>
              <a:pPr algn="ctr">
                <a:defRPr sz="1200"/>
              </a:pPr>
              <a:r>
                <a:t>Production of R&amp;D billets </a:t>
              </a:r>
              <a:endParaRPr sz="1377"/>
            </a:p>
            <a:p>
              <a:pPr algn="ctr">
                <a:defRPr sz="1200"/>
              </a:pPr>
              <a:r>
                <a:t>L&gt;3km * N&gt;3</a:t>
              </a:r>
            </a:p>
          </p:txBody>
        </p:sp>
        <p:sp>
          <p:nvSpPr>
            <p:cNvPr id="741" name="Shape 741"/>
            <p:cNvSpPr/>
            <p:nvPr/>
          </p:nvSpPr>
          <p:spPr>
            <a:xfrm>
              <a:off x="4635818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742" name="Shape 742"/>
            <p:cNvSpPr/>
            <p:nvPr/>
          </p:nvSpPr>
          <p:spPr>
            <a:xfrm>
              <a:off x="5040021" y="88899"/>
              <a:ext cx="1128270" cy="138185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Task4</a:t>
              </a:r>
              <a:endParaRPr sz="1400"/>
            </a:p>
            <a:p>
              <a:pPr algn="ctr">
                <a:defRPr sz="1200"/>
              </a:pPr>
              <a:r>
                <a:t>Select candidate</a:t>
              </a:r>
            </a:p>
            <a:p>
              <a:pPr algn="ctr">
                <a:defRPr sz="1200"/>
              </a:pPr>
              <a:r>
                <a:t>Produce 5km wire</a:t>
              </a:r>
            </a:p>
            <a:p>
              <a:pPr algn="ctr">
                <a:defRPr sz="1200"/>
              </a:pPr>
              <a:r>
                <a:t>Heat treatment study</a:t>
              </a:r>
            </a:p>
          </p:txBody>
        </p:sp>
        <p:sp>
          <p:nvSpPr>
            <p:cNvPr id="743" name="Shape 743"/>
            <p:cNvSpPr/>
            <p:nvPr/>
          </p:nvSpPr>
          <p:spPr>
            <a:xfrm>
              <a:off x="6315825" y="651493"/>
              <a:ext cx="256669" cy="256668"/>
            </a:xfrm>
            <a:prstGeom prst="rightArrow">
              <a:avLst>
                <a:gd name="adj1" fmla="val 64000"/>
                <a:gd name="adj2" fmla="val 50000"/>
              </a:avLst>
            </a:prstGeom>
            <a:gradFill flip="none" rotWithShape="1">
              <a:gsLst>
                <a:gs pos="0">
                  <a:srgbClr val="B4CAE7"/>
                </a:gs>
                <a:gs pos="50000">
                  <a:srgbClr val="B4CAE7"/>
                </a:gs>
                <a:gs pos="100000">
                  <a:srgbClr val="B4CAE7"/>
                </a:gs>
              </a:gsLst>
              <a:lin ang="5400000" scaled="0"/>
            </a:gradFill>
            <a:ln w="12700" cap="flat">
              <a:noFill/>
              <a:miter lim="400000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744" name="Shape 744"/>
            <p:cNvSpPr/>
            <p:nvPr/>
          </p:nvSpPr>
          <p:spPr>
            <a:xfrm>
              <a:off x="6720028" y="171819"/>
              <a:ext cx="1128270" cy="1216016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600"/>
              </a:pPr>
              <a:r>
                <a:t>Task5</a:t>
              </a:r>
              <a:endParaRPr sz="1377"/>
            </a:p>
            <a:p>
              <a:pPr algn="ctr">
                <a:defRPr sz="1200"/>
              </a:pPr>
              <a:r>
                <a:t>Production of 20km wire </a:t>
              </a:r>
              <a:endParaRPr sz="1377"/>
            </a:p>
            <a:p>
              <a:pPr algn="ctr">
                <a:defRPr sz="1200"/>
              </a:pPr>
              <a:r>
                <a:t>with unit length &gt; 100m</a:t>
              </a:r>
              <a:endParaRPr sz="1377"/>
            </a:p>
          </p:txBody>
        </p:sp>
      </p:grpSp>
      <p:pic>
        <p:nvPicPr>
          <p:cNvPr id="746" name="image6.pdf"/>
          <p:cNvPicPr>
            <a:picLocks noChangeAspect="1"/>
          </p:cNvPicPr>
          <p:nvPr/>
        </p:nvPicPr>
        <p:blipFill>
          <a:blip r:embed="rId2">
            <a:extLst/>
          </a:blip>
          <a:stretch>
            <a:fillRect/>
          </a:stretch>
        </p:blipFill>
        <p:spPr>
          <a:xfrm>
            <a:off x="1976767" y="3212148"/>
            <a:ext cx="2955052" cy="1240796"/>
          </a:xfrm>
          <a:prstGeom prst="rect">
            <a:avLst/>
          </a:prstGeom>
          <a:ln>
            <a:solidFill>
              <a:srgbClr val="3891A7"/>
            </a:solidFill>
          </a:ln>
        </p:spPr>
      </p:pic>
      <p:pic>
        <p:nvPicPr>
          <p:cNvPr id="747" name="image7.png"/>
          <p:cNvPicPr>
            <a:picLocks noChangeAspect="1"/>
          </p:cNvPicPr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5095473" y="3304071"/>
            <a:ext cx="3901736" cy="3368405"/>
          </a:xfrm>
          <a:prstGeom prst="rect">
            <a:avLst/>
          </a:prstGeom>
          <a:ln w="12700">
            <a:miter lim="400000"/>
          </a:ln>
        </p:spPr>
      </p:pic>
      <p:pic>
        <p:nvPicPr>
          <p:cNvPr id="748" name="image8.png"/>
          <p:cNvPicPr>
            <a:picLocks noChangeAspect="1"/>
          </p:cNvPicPr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1155113" y="4797773"/>
            <a:ext cx="3789407" cy="1838564"/>
          </a:xfrm>
          <a:prstGeom prst="rect">
            <a:avLst/>
          </a:prstGeom>
          <a:ln w="12700">
            <a:miter lim="400000"/>
          </a:ln>
        </p:spPr>
      </p:pic>
      <p:sp>
        <p:nvSpPr>
          <p:cNvPr id="749" name="Shape 749"/>
          <p:cNvSpPr/>
          <p:nvPr/>
        </p:nvSpPr>
        <p:spPr>
          <a:xfrm rot="10800000" flipH="1">
            <a:off x="773791" y="2791013"/>
            <a:ext cx="1143197" cy="722809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0" y="12150"/>
                </a:lnTo>
                <a:cubicBezTo>
                  <a:pt x="0" y="6931"/>
                  <a:pt x="2233" y="2700"/>
                  <a:pt x="4987" y="2700"/>
                </a:cubicBezTo>
                <a:lnTo>
                  <a:pt x="18750" y="2700"/>
                </a:lnTo>
                <a:lnTo>
                  <a:pt x="18750" y="0"/>
                </a:lnTo>
                <a:lnTo>
                  <a:pt x="21600" y="5400"/>
                </a:lnTo>
                <a:lnTo>
                  <a:pt x="18750" y="10800"/>
                </a:lnTo>
                <a:lnTo>
                  <a:pt x="18750" y="8100"/>
                </a:lnTo>
                <a:lnTo>
                  <a:pt x="4987" y="8100"/>
                </a:lnTo>
                <a:cubicBezTo>
                  <a:pt x="3806" y="8100"/>
                  <a:pt x="2850" y="9913"/>
                  <a:pt x="2850" y="12150"/>
                </a:cubicBezTo>
                <a:lnTo>
                  <a:pt x="2850" y="21600"/>
                </a:lnTo>
                <a:close/>
              </a:path>
            </a:pathLst>
          </a:custGeom>
          <a:gradFill>
            <a:gsLst>
              <a:gs pos="0">
                <a:srgbClr val="70A6DB"/>
              </a:gs>
              <a:gs pos="50000">
                <a:srgbClr val="559BDB"/>
              </a:gs>
              <a:gs pos="100000">
                <a:srgbClr val="448AC9"/>
              </a:gs>
            </a:gsLst>
            <a:lin ang="5400000"/>
          </a:gradFill>
          <a:ln w="6350">
            <a:solidFill>
              <a:schemeClr val="accent1"/>
            </a:solidFill>
            <a:miter/>
          </a:ln>
        </p:spPr>
        <p:txBody>
          <a:bodyPr lIns="45719" rIns="45719" anchor="ctr"/>
          <a:lstStyle/>
          <a:p>
            <a:pPr algn="ctr"/>
            <a:endParaRPr/>
          </a:p>
        </p:txBody>
      </p:sp>
      <p:sp>
        <p:nvSpPr>
          <p:cNvPr id="750" name="Shape 750"/>
          <p:cNvSpPr/>
          <p:nvPr/>
        </p:nvSpPr>
        <p:spPr>
          <a:xfrm>
            <a:off x="3713874" y="932180"/>
            <a:ext cx="1387896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4 Years Plan</a:t>
            </a:r>
          </a:p>
        </p:txBody>
      </p:sp>
    </p:spTree>
    <p:extLst>
      <p:ext uri="{BB962C8B-B14F-4D97-AF65-F5344CB8AC3E}">
        <p14:creationId xmlns:p14="http://schemas.microsoft.com/office/powerpoint/2010/main" val="4098802437"/>
      </p:ext>
    </p:extLst>
  </p:cSld>
  <p:clrMapOvr>
    <a:masterClrMapping/>
  </p:clrMapOvr>
  <p:transition xmlns:p14="http://schemas.microsoft.com/office/powerpoint/2010/main" spd="slow"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2" name="Shape 752"/>
          <p:cNvSpPr/>
          <p:nvPr/>
        </p:nvSpPr>
        <p:spPr>
          <a:xfrm>
            <a:off x="311145" y="1257355"/>
            <a:ext cx="8404805" cy="2679773"/>
          </a:xfrm>
          <a:prstGeom prst="roundRect">
            <a:avLst>
              <a:gd name="adj" fmla="val 16667"/>
            </a:avLst>
          </a:prstGeom>
          <a:solidFill>
            <a:srgbClr val="FFFFFF"/>
          </a:solidFill>
          <a:ln w="50800">
            <a:solidFill>
              <a:schemeClr val="accent1"/>
            </a:solidFill>
            <a:miter lim="400000"/>
          </a:ln>
        </p:spPr>
        <p:txBody>
          <a:bodyPr lIns="45719" rIns="45719" anchor="ctr"/>
          <a:lstStyle/>
          <a:p>
            <a:endParaRPr/>
          </a:p>
        </p:txBody>
      </p:sp>
      <p:sp>
        <p:nvSpPr>
          <p:cNvPr id="753" name="Shape 753"/>
          <p:cNvSpPr/>
          <p:nvPr/>
        </p:nvSpPr>
        <p:spPr>
          <a:xfrm>
            <a:off x="2618608" y="2131929"/>
            <a:ext cx="1354558" cy="36018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PI: T. Ogitsu</a:t>
            </a:r>
          </a:p>
        </p:txBody>
      </p:sp>
      <p:sp>
        <p:nvSpPr>
          <p:cNvPr id="754" name="Shape 754"/>
          <p:cNvSpPr/>
          <p:nvPr/>
        </p:nvSpPr>
        <p:spPr>
          <a:xfrm>
            <a:off x="2778068" y="450350"/>
            <a:ext cx="1035634" cy="36018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KEK</a:t>
            </a:r>
          </a:p>
        </p:txBody>
      </p:sp>
      <p:sp>
        <p:nvSpPr>
          <p:cNvPr id="755" name="Shape 755"/>
          <p:cNvSpPr/>
          <p:nvPr/>
        </p:nvSpPr>
        <p:spPr>
          <a:xfrm>
            <a:off x="4278598" y="447102"/>
            <a:ext cx="2441680" cy="369332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b="1" i="1">
                <a:solidFill>
                  <a:srgbClr val="3366FF"/>
                </a:solidFill>
              </a:defRPr>
            </a:lvl1pPr>
          </a:lstStyle>
          <a:p>
            <a:r>
              <a:rPr dirty="0"/>
              <a:t>MoU </a:t>
            </a:r>
            <a:r>
              <a:rPr dirty="0" smtClean="0"/>
              <a:t>for</a:t>
            </a:r>
            <a:r>
              <a:rPr lang="en-US" dirty="0" smtClean="0"/>
              <a:t> Nb3Sn</a:t>
            </a:r>
            <a:r>
              <a:rPr dirty="0" smtClean="0"/>
              <a:t> </a:t>
            </a:r>
            <a:r>
              <a:rPr dirty="0"/>
              <a:t>Study</a:t>
            </a:r>
          </a:p>
        </p:txBody>
      </p:sp>
      <p:sp>
        <p:nvSpPr>
          <p:cNvPr id="756" name="Shape 756"/>
          <p:cNvSpPr/>
          <p:nvPr/>
        </p:nvSpPr>
        <p:spPr>
          <a:xfrm>
            <a:off x="7178833" y="447102"/>
            <a:ext cx="1035634" cy="36018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/>
          </a:lstStyle>
          <a:p>
            <a:r>
              <a:t>CERN</a:t>
            </a:r>
          </a:p>
        </p:txBody>
      </p:sp>
      <p:sp>
        <p:nvSpPr>
          <p:cNvPr id="757" name="Shape 757"/>
          <p:cNvSpPr/>
          <p:nvPr/>
        </p:nvSpPr>
        <p:spPr>
          <a:xfrm>
            <a:off x="6832924" y="1993430"/>
            <a:ext cx="1760822" cy="626887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r>
              <a:rPr dirty="0"/>
              <a:t>CERN Contact:</a:t>
            </a:r>
          </a:p>
          <a:p>
            <a:r>
              <a:rPr dirty="0"/>
              <a:t>A. Ballarino</a:t>
            </a:r>
          </a:p>
        </p:txBody>
      </p:sp>
      <p:sp>
        <p:nvSpPr>
          <p:cNvPr id="758" name="Shape 758"/>
          <p:cNvSpPr/>
          <p:nvPr/>
        </p:nvSpPr>
        <p:spPr>
          <a:xfrm>
            <a:off x="4490261" y="1923705"/>
            <a:ext cx="2018353" cy="780119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 algn="ctr">
              <a:defRPr sz="1600" b="1" i="1">
                <a:solidFill>
                  <a:srgbClr val="3366FF"/>
                </a:solidFill>
              </a:defRPr>
            </a:lvl1pPr>
          </a:lstStyle>
          <a:p>
            <a:r>
              <a:rPr dirty="0"/>
              <a:t>Addendum for Jap. Nb3Sn conductor development</a:t>
            </a:r>
          </a:p>
        </p:txBody>
      </p:sp>
      <p:cxnSp>
        <p:nvCxnSpPr>
          <p:cNvPr id="759" name="Connector 759"/>
          <p:cNvCxnSpPr>
            <a:stCxn id="754" idx="2"/>
            <a:endCxn id="753" idx="0"/>
          </p:cNvCxnSpPr>
          <p:nvPr/>
        </p:nvCxnSpPr>
        <p:spPr>
          <a:xfrm>
            <a:off x="3295885" y="810538"/>
            <a:ext cx="2" cy="1321391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cxnSp>
        <p:nvCxnSpPr>
          <p:cNvPr id="760" name="Connector 760"/>
          <p:cNvCxnSpPr>
            <a:stCxn id="754" idx="3"/>
            <a:endCxn id="755" idx="1"/>
          </p:cNvCxnSpPr>
          <p:nvPr/>
        </p:nvCxnSpPr>
        <p:spPr>
          <a:xfrm>
            <a:off x="3813702" y="630444"/>
            <a:ext cx="464896" cy="1324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sp>
        <p:nvSpPr>
          <p:cNvPr id="761" name="Shape 761"/>
          <p:cNvSpPr/>
          <p:nvPr/>
        </p:nvSpPr>
        <p:spPr>
          <a:xfrm>
            <a:off x="6713935" y="622334"/>
            <a:ext cx="464898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cxnSp>
        <p:nvCxnSpPr>
          <p:cNvPr id="762" name="Connector 762"/>
          <p:cNvCxnSpPr>
            <a:stCxn id="753" idx="3"/>
          </p:cNvCxnSpPr>
          <p:nvPr/>
        </p:nvCxnSpPr>
        <p:spPr>
          <a:xfrm>
            <a:off x="3973166" y="2312023"/>
            <a:ext cx="517095" cy="0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cxnSp>
        <p:nvCxnSpPr>
          <p:cNvPr id="763" name="Connector 763"/>
          <p:cNvCxnSpPr>
            <a:stCxn id="758" idx="3"/>
            <a:endCxn id="757" idx="1"/>
          </p:cNvCxnSpPr>
          <p:nvPr/>
        </p:nvCxnSpPr>
        <p:spPr>
          <a:xfrm flipV="1">
            <a:off x="6508614" y="2306874"/>
            <a:ext cx="324310" cy="6891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cxnSp>
        <p:nvCxnSpPr>
          <p:cNvPr id="764" name="Connector 764"/>
          <p:cNvCxnSpPr>
            <a:stCxn id="756" idx="2"/>
            <a:endCxn id="757" idx="0"/>
          </p:cNvCxnSpPr>
          <p:nvPr/>
        </p:nvCxnSpPr>
        <p:spPr>
          <a:xfrm>
            <a:off x="7696650" y="807290"/>
            <a:ext cx="16685" cy="1186140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cxnSp>
        <p:nvCxnSpPr>
          <p:cNvPr id="765" name="Connector 765"/>
          <p:cNvCxnSpPr>
            <a:stCxn id="755" idx="2"/>
            <a:endCxn id="758" idx="0"/>
          </p:cNvCxnSpPr>
          <p:nvPr/>
        </p:nvCxnSpPr>
        <p:spPr>
          <a:xfrm>
            <a:off x="5499438" y="816434"/>
            <a:ext cx="0" cy="1107271"/>
          </a:xfrm>
          <a:prstGeom prst="straightConnector1">
            <a:avLst/>
          </a:prstGeom>
          <a:ln w="12700">
            <a:solidFill>
              <a:srgbClr val="000000"/>
            </a:solidFill>
            <a:miter/>
          </a:ln>
        </p:spPr>
      </p:cxnSp>
      <p:sp>
        <p:nvSpPr>
          <p:cNvPr id="766" name="Shape 766"/>
          <p:cNvSpPr/>
          <p:nvPr/>
        </p:nvSpPr>
        <p:spPr>
          <a:xfrm>
            <a:off x="644717" y="2174880"/>
            <a:ext cx="1570433" cy="893587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algn="ctr"/>
            <a:r>
              <a:t>Partner:</a:t>
            </a:r>
          </a:p>
          <a:p>
            <a:r>
              <a:t>S. Awaji </a:t>
            </a:r>
          </a:p>
          <a:p>
            <a:r>
              <a:t>(Tohoku Univ.)</a:t>
            </a:r>
          </a:p>
        </p:txBody>
      </p:sp>
      <p:sp>
        <p:nvSpPr>
          <p:cNvPr id="767" name="Shape 767"/>
          <p:cNvSpPr/>
          <p:nvPr/>
        </p:nvSpPr>
        <p:spPr>
          <a:xfrm>
            <a:off x="393369" y="5376374"/>
            <a:ext cx="2384700" cy="147732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19" rIns="45719">
            <a:spAutoFit/>
          </a:bodyPr>
          <a:lstStyle/>
          <a:p>
            <a:r>
              <a:rPr dirty="0"/>
              <a:t>H. Oguro/Tokai Univ.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rPr dirty="0" smtClean="0"/>
              <a:t>TEM</a:t>
            </a:r>
            <a:r>
              <a:rPr lang="en-US" dirty="0" smtClean="0"/>
              <a:t>,SEM</a:t>
            </a:r>
            <a:endParaRPr dirty="0"/>
          </a:p>
          <a:p>
            <a:pPr marL="285750" indent="-285750">
              <a:buSzPct val="100000"/>
              <a:buFont typeface="Arial"/>
              <a:buChar char="•"/>
            </a:pPr>
            <a:r>
              <a:rPr dirty="0"/>
              <a:t>Neutron </a:t>
            </a:r>
            <a:r>
              <a:rPr dirty="0" smtClean="0"/>
              <a:t>Diffraction</a:t>
            </a:r>
            <a:endParaRPr lang="en-US" dirty="0" smtClean="0"/>
          </a:p>
          <a:p>
            <a:pPr marL="285750" indent="-285750">
              <a:buSzPct val="100000"/>
              <a:buFont typeface="Arial"/>
              <a:buChar char="•"/>
            </a:pPr>
            <a:r>
              <a:rPr lang="en-US" altLang="ja-JP" dirty="0" smtClean="0"/>
              <a:t>Heat</a:t>
            </a:r>
            <a:r>
              <a:rPr lang="ja-JP" altLang="en-US" dirty="0" smtClean="0"/>
              <a:t> </a:t>
            </a:r>
            <a:r>
              <a:rPr lang="en-US" altLang="ja-JP" dirty="0" smtClean="0"/>
              <a:t>Treatment</a:t>
            </a:r>
            <a:r>
              <a:rPr lang="ja-JP" altLang="en-US" dirty="0" smtClean="0"/>
              <a:t> </a:t>
            </a:r>
            <a:r>
              <a:rPr lang="en-US" altLang="ja-JP" dirty="0" smtClean="0"/>
              <a:t>Optimization</a:t>
            </a:r>
            <a:endParaRPr dirty="0"/>
          </a:p>
        </p:txBody>
      </p:sp>
      <p:sp>
        <p:nvSpPr>
          <p:cNvPr id="768" name="Shape 768"/>
          <p:cNvSpPr/>
          <p:nvPr/>
        </p:nvSpPr>
        <p:spPr>
          <a:xfrm>
            <a:off x="2854260" y="5366749"/>
            <a:ext cx="1987561" cy="89358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M. Sugano/KEK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Mech. property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Jc</a:t>
            </a:r>
          </a:p>
        </p:txBody>
      </p:sp>
      <p:sp>
        <p:nvSpPr>
          <p:cNvPr id="769" name="Shape 769"/>
          <p:cNvSpPr/>
          <p:nvPr/>
        </p:nvSpPr>
        <p:spPr>
          <a:xfrm>
            <a:off x="3055552" y="2999702"/>
            <a:ext cx="4887772" cy="626888"/>
          </a:xfrm>
          <a:prstGeom prst="rect">
            <a:avLst/>
          </a:prstGeom>
          <a:ln>
            <a:solidFill>
              <a:srgbClr val="000000"/>
            </a:solidFill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/>
            <a:r>
              <a:t>Steering Committee</a:t>
            </a:r>
          </a:p>
          <a:p>
            <a:pPr algn="ctr"/>
            <a:r>
              <a:t>incl. external members</a:t>
            </a:r>
          </a:p>
        </p:txBody>
      </p:sp>
      <p:sp>
        <p:nvSpPr>
          <p:cNvPr id="770" name="Shape 770"/>
          <p:cNvSpPr/>
          <p:nvPr/>
        </p:nvSpPr>
        <p:spPr>
          <a:xfrm>
            <a:off x="446329" y="1235203"/>
            <a:ext cx="2568834" cy="7705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  <a:defRPr sz="1600" b="1">
                <a:solidFill>
                  <a:srgbClr val="FF0000"/>
                </a:solidFill>
              </a:defRPr>
            </a:pPr>
            <a:r>
              <a:t>Program coordination</a:t>
            </a:r>
          </a:p>
          <a:p>
            <a:pPr marL="285750" indent="-285750">
              <a:buSzPct val="100000"/>
              <a:buFont typeface="Arial"/>
              <a:buChar char="•"/>
              <a:defRPr sz="1600" b="1">
                <a:solidFill>
                  <a:srgbClr val="FF0000"/>
                </a:solidFill>
              </a:defRPr>
            </a:pPr>
            <a:r>
              <a:t>Defining specification</a:t>
            </a:r>
          </a:p>
          <a:p>
            <a:pPr marL="285750" indent="-285750">
              <a:buSzPct val="100000"/>
              <a:buFont typeface="Arial"/>
              <a:buChar char="•"/>
              <a:defRPr sz="1600" b="1">
                <a:solidFill>
                  <a:srgbClr val="FF0000"/>
                </a:solidFill>
              </a:defRPr>
            </a:pPr>
            <a:r>
              <a:t>Conceptual design </a:t>
            </a:r>
          </a:p>
        </p:txBody>
      </p:sp>
      <p:sp>
        <p:nvSpPr>
          <p:cNvPr id="771" name="Shape 771"/>
          <p:cNvSpPr/>
          <p:nvPr/>
        </p:nvSpPr>
        <p:spPr>
          <a:xfrm flipH="1">
            <a:off x="3295884" y="2501262"/>
            <a:ext cx="3" cy="49844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2" name="Shape 772"/>
          <p:cNvSpPr/>
          <p:nvPr/>
        </p:nvSpPr>
        <p:spPr>
          <a:xfrm>
            <a:off x="7696651" y="2620317"/>
            <a:ext cx="0" cy="379386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3" name="Shape 773"/>
          <p:cNvSpPr/>
          <p:nvPr/>
        </p:nvSpPr>
        <p:spPr>
          <a:xfrm>
            <a:off x="1429929" y="3322868"/>
            <a:ext cx="1625624" cy="1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4" name="Shape 774"/>
          <p:cNvSpPr/>
          <p:nvPr/>
        </p:nvSpPr>
        <p:spPr>
          <a:xfrm flipH="1">
            <a:off x="1429932" y="3068467"/>
            <a:ext cx="1" cy="254403"/>
          </a:xfrm>
          <a:prstGeom prst="line">
            <a:avLst/>
          </a:prstGeom>
          <a:ln w="12700">
            <a:solidFill>
              <a:srgbClr val="000000"/>
            </a:solidFill>
            <a:miter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775" name="Shape 775"/>
          <p:cNvSpPr/>
          <p:nvPr/>
        </p:nvSpPr>
        <p:spPr>
          <a:xfrm>
            <a:off x="446804" y="4983107"/>
            <a:ext cx="2181075" cy="35066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marL="285750" indent="-285750">
              <a:buSzPct val="100000"/>
              <a:buFont typeface="Arial"/>
              <a:buChar char="•"/>
              <a:defRPr b="1">
                <a:solidFill>
                  <a:srgbClr val="FF0000"/>
                </a:solidFill>
              </a:defRPr>
            </a:lvl1pPr>
          </a:lstStyle>
          <a:p>
            <a:r>
              <a:t>Characterization</a:t>
            </a:r>
          </a:p>
        </p:txBody>
      </p:sp>
      <p:sp>
        <p:nvSpPr>
          <p:cNvPr id="776" name="Shape 776"/>
          <p:cNvSpPr/>
          <p:nvPr/>
        </p:nvSpPr>
        <p:spPr>
          <a:xfrm>
            <a:off x="5963284" y="5057454"/>
            <a:ext cx="2781043" cy="441338"/>
          </a:xfrm>
          <a:prstGeom prst="roundRect">
            <a:avLst>
              <a:gd name="adj" fmla="val 16667"/>
            </a:avLst>
          </a:prstGeom>
          <a:ln w="6350">
            <a:solidFill>
              <a:srgbClr val="000000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7" name="Shape 777"/>
          <p:cNvSpPr/>
          <p:nvPr/>
        </p:nvSpPr>
        <p:spPr>
          <a:xfrm>
            <a:off x="6202946" y="5104605"/>
            <a:ext cx="2374439" cy="39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Nb</a:t>
            </a:r>
            <a:r>
              <a:rPr baseline="-25000"/>
              <a:t>3</a:t>
            </a:r>
            <a:r>
              <a:t>Sn Manufacturer A</a:t>
            </a:r>
          </a:p>
        </p:txBody>
      </p:sp>
      <p:sp>
        <p:nvSpPr>
          <p:cNvPr id="778" name="Shape 778"/>
          <p:cNvSpPr/>
          <p:nvPr/>
        </p:nvSpPr>
        <p:spPr>
          <a:xfrm rot="10800000">
            <a:off x="7240619" y="3965881"/>
            <a:ext cx="440114" cy="859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072"/>
                </a:moveTo>
                <a:lnTo>
                  <a:pt x="5400" y="16072"/>
                </a:lnTo>
                <a:lnTo>
                  <a:pt x="5400" y="0"/>
                </a:lnTo>
                <a:lnTo>
                  <a:pt x="16200" y="0"/>
                </a:lnTo>
                <a:lnTo>
                  <a:pt x="16200" y="16072"/>
                </a:lnTo>
                <a:lnTo>
                  <a:pt x="21600" y="16072"/>
                </a:lnTo>
                <a:lnTo>
                  <a:pt x="10800" y="21600"/>
                </a:lnTo>
                <a:close/>
              </a:path>
            </a:pathLst>
          </a:custGeom>
          <a:ln w="635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79" name="Shape 779"/>
          <p:cNvSpPr/>
          <p:nvPr/>
        </p:nvSpPr>
        <p:spPr>
          <a:xfrm>
            <a:off x="7640879" y="4281782"/>
            <a:ext cx="1234751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/>
          </a:lstStyle>
          <a:p>
            <a:r>
              <a:t>R&amp;D billets</a:t>
            </a:r>
          </a:p>
        </p:txBody>
      </p:sp>
      <p:sp>
        <p:nvSpPr>
          <p:cNvPr id="780" name="Shape 780"/>
          <p:cNvSpPr/>
          <p:nvPr/>
        </p:nvSpPr>
        <p:spPr>
          <a:xfrm>
            <a:off x="5090398" y="4143283"/>
            <a:ext cx="1749548" cy="6173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pPr marL="285750" indent="-285750">
              <a:buSzPct val="100000"/>
              <a:buFont typeface="Arial"/>
              <a:buChar char="•"/>
            </a:pPr>
            <a:r>
              <a:t>Specification</a:t>
            </a:r>
          </a:p>
          <a:p>
            <a:pPr marL="285750" indent="-285750">
              <a:buSzPct val="100000"/>
              <a:buFont typeface="Arial"/>
              <a:buChar char="•"/>
            </a:pPr>
            <a:r>
              <a:t>Design</a:t>
            </a:r>
          </a:p>
        </p:txBody>
      </p:sp>
      <p:sp>
        <p:nvSpPr>
          <p:cNvPr id="781" name="Shape 781"/>
          <p:cNvSpPr/>
          <p:nvPr/>
        </p:nvSpPr>
        <p:spPr>
          <a:xfrm>
            <a:off x="5963284" y="5581603"/>
            <a:ext cx="2781043" cy="441338"/>
          </a:xfrm>
          <a:prstGeom prst="roundRect">
            <a:avLst>
              <a:gd name="adj" fmla="val 16667"/>
            </a:avLst>
          </a:prstGeom>
          <a:ln w="6350">
            <a:solidFill>
              <a:srgbClr val="000000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2" name="Shape 782"/>
          <p:cNvSpPr/>
          <p:nvPr/>
        </p:nvSpPr>
        <p:spPr>
          <a:xfrm>
            <a:off x="6202946" y="5628754"/>
            <a:ext cx="2387053" cy="39409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Nb</a:t>
            </a:r>
            <a:r>
              <a:rPr baseline="-25000"/>
              <a:t>3</a:t>
            </a:r>
            <a:r>
              <a:t>Sn Manufacturer B</a:t>
            </a:r>
          </a:p>
        </p:txBody>
      </p:sp>
      <p:sp>
        <p:nvSpPr>
          <p:cNvPr id="783" name="Shape 783"/>
          <p:cNvSpPr/>
          <p:nvPr/>
        </p:nvSpPr>
        <p:spPr>
          <a:xfrm>
            <a:off x="5963284" y="6123737"/>
            <a:ext cx="2781043" cy="441338"/>
          </a:xfrm>
          <a:prstGeom prst="roundRect">
            <a:avLst>
              <a:gd name="adj" fmla="val 16667"/>
            </a:avLst>
          </a:prstGeom>
          <a:ln w="6350">
            <a:solidFill>
              <a:srgbClr val="000000"/>
            </a:solidFill>
            <a:prstDash val="sysDash"/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4" name="Shape 784"/>
          <p:cNvSpPr/>
          <p:nvPr/>
        </p:nvSpPr>
        <p:spPr>
          <a:xfrm>
            <a:off x="6202946" y="6170888"/>
            <a:ext cx="2410273" cy="3693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rPr strike="sngStrike" dirty="0"/>
              <a:t>Nb</a:t>
            </a:r>
            <a:r>
              <a:rPr strike="sngStrike" baseline="-25000" dirty="0"/>
              <a:t>3</a:t>
            </a:r>
            <a:r>
              <a:rPr strike="sngStrike" dirty="0"/>
              <a:t>Sn Manufacturer C</a:t>
            </a:r>
          </a:p>
        </p:txBody>
      </p:sp>
      <p:sp>
        <p:nvSpPr>
          <p:cNvPr id="785" name="Shape 785"/>
          <p:cNvSpPr/>
          <p:nvPr/>
        </p:nvSpPr>
        <p:spPr>
          <a:xfrm>
            <a:off x="6644550" y="3965881"/>
            <a:ext cx="480143" cy="875383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5924"/>
                </a:moveTo>
                <a:lnTo>
                  <a:pt x="10800" y="0"/>
                </a:lnTo>
                <a:lnTo>
                  <a:pt x="21600" y="5924"/>
                </a:lnTo>
                <a:lnTo>
                  <a:pt x="16200" y="5924"/>
                </a:lnTo>
                <a:lnTo>
                  <a:pt x="16200" y="15676"/>
                </a:lnTo>
                <a:lnTo>
                  <a:pt x="21600" y="15676"/>
                </a:lnTo>
                <a:lnTo>
                  <a:pt x="10800" y="21600"/>
                </a:lnTo>
                <a:lnTo>
                  <a:pt x="0" y="15676"/>
                </a:lnTo>
                <a:lnTo>
                  <a:pt x="5400" y="15676"/>
                </a:lnTo>
                <a:lnTo>
                  <a:pt x="5400" y="5924"/>
                </a:lnTo>
                <a:close/>
              </a:path>
            </a:pathLst>
          </a:custGeom>
          <a:ln w="635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6" name="Shape 786"/>
          <p:cNvSpPr/>
          <p:nvPr/>
        </p:nvSpPr>
        <p:spPr>
          <a:xfrm rot="10800000">
            <a:off x="2576106" y="3978874"/>
            <a:ext cx="440114" cy="859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072"/>
                </a:moveTo>
                <a:lnTo>
                  <a:pt x="5400" y="16072"/>
                </a:lnTo>
                <a:lnTo>
                  <a:pt x="5400" y="0"/>
                </a:lnTo>
                <a:lnTo>
                  <a:pt x="16200" y="0"/>
                </a:lnTo>
                <a:lnTo>
                  <a:pt x="16200" y="16072"/>
                </a:lnTo>
                <a:lnTo>
                  <a:pt x="21600" y="16072"/>
                </a:lnTo>
                <a:lnTo>
                  <a:pt x="10800" y="21600"/>
                </a:lnTo>
                <a:close/>
              </a:path>
            </a:pathLst>
          </a:custGeom>
          <a:ln w="635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7" name="Shape 787"/>
          <p:cNvSpPr/>
          <p:nvPr/>
        </p:nvSpPr>
        <p:spPr>
          <a:xfrm>
            <a:off x="1879126" y="3994365"/>
            <a:ext cx="440114" cy="859787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6072"/>
                </a:moveTo>
                <a:lnTo>
                  <a:pt x="5400" y="16072"/>
                </a:lnTo>
                <a:lnTo>
                  <a:pt x="5400" y="0"/>
                </a:lnTo>
                <a:lnTo>
                  <a:pt x="16200" y="0"/>
                </a:lnTo>
                <a:lnTo>
                  <a:pt x="16200" y="16072"/>
                </a:lnTo>
                <a:lnTo>
                  <a:pt x="21600" y="16072"/>
                </a:lnTo>
                <a:lnTo>
                  <a:pt x="10800" y="21600"/>
                </a:lnTo>
                <a:close/>
              </a:path>
            </a:pathLst>
          </a:custGeom>
          <a:ln w="6350">
            <a:solidFill>
              <a:srgbClr val="00000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788" name="Shape 788"/>
          <p:cNvSpPr/>
          <p:nvPr/>
        </p:nvSpPr>
        <p:spPr>
          <a:xfrm>
            <a:off x="950787" y="4281782"/>
            <a:ext cx="993538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Samples</a:t>
            </a:r>
          </a:p>
        </p:txBody>
      </p:sp>
      <p:sp>
        <p:nvSpPr>
          <p:cNvPr id="789" name="Shape 789"/>
          <p:cNvSpPr/>
          <p:nvPr/>
        </p:nvSpPr>
        <p:spPr>
          <a:xfrm>
            <a:off x="3010754" y="4281782"/>
            <a:ext cx="790275" cy="3506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/>
          <a:p>
            <a:r>
              <a:t>Report</a:t>
            </a:r>
          </a:p>
        </p:txBody>
      </p:sp>
      <p:sp>
        <p:nvSpPr>
          <p:cNvPr id="790" name="Shape 790"/>
          <p:cNvSpPr/>
          <p:nvPr/>
        </p:nvSpPr>
        <p:spPr>
          <a:xfrm>
            <a:off x="196471" y="132447"/>
            <a:ext cx="2448262" cy="89260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2800"/>
            </a:pPr>
            <a:r>
              <a:t>Team Organization</a:t>
            </a:r>
          </a:p>
        </p:txBody>
      </p:sp>
    </p:spTree>
    <p:extLst>
      <p:ext uri="{BB962C8B-B14F-4D97-AF65-F5344CB8AC3E}">
        <p14:creationId xmlns:p14="http://schemas.microsoft.com/office/powerpoint/2010/main" val="3701079212"/>
      </p:ext>
    </p:extLst>
  </p:cSld>
  <p:clrMapOvr>
    <a:masterClrMapping/>
  </p:clrMapOvr>
  <p:transition xmlns:p14="http://schemas.microsoft.com/office/powerpoint/2010/main" spd="slow"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 smtClean="0"/>
              <a:t>Companies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683568" y="1628800"/>
            <a:ext cx="8229600" cy="4525963"/>
          </a:xfrm>
        </p:spPr>
        <p:txBody>
          <a:bodyPr/>
          <a:lstStyle/>
          <a:p>
            <a:r>
              <a:rPr kumimoji="1" lang="en-US" altLang="ja-JP" dirty="0" smtClean="0"/>
              <a:t>JASTEC/Kobe Steel</a:t>
            </a:r>
          </a:p>
          <a:p>
            <a:pPr lvl="1"/>
            <a:r>
              <a:rPr kumimoji="1" lang="en-US" altLang="ja-JP" dirty="0" smtClean="0"/>
              <a:t>Distributed Tin</a:t>
            </a:r>
          </a:p>
          <a:p>
            <a:pPr lvl="1"/>
            <a:endParaRPr lang="en-US" altLang="ja-JP" dirty="0"/>
          </a:p>
          <a:p>
            <a:pPr lvl="1"/>
            <a:endParaRPr kumimoji="1" lang="en-US" altLang="ja-JP" dirty="0" smtClean="0"/>
          </a:p>
          <a:p>
            <a:r>
              <a:rPr lang="en-US" altLang="ja-JP" dirty="0" smtClean="0"/>
              <a:t>Furukawa</a:t>
            </a:r>
          </a:p>
          <a:p>
            <a:pPr lvl="1"/>
            <a:r>
              <a:rPr kumimoji="1" lang="en-US" altLang="ja-JP" dirty="0" smtClean="0"/>
              <a:t>Under Discussion</a:t>
            </a:r>
            <a:endParaRPr kumimoji="1" lang="ja-JP" altLang="en-US" dirty="0"/>
          </a:p>
        </p:txBody>
      </p:sp>
      <p:grpSp>
        <p:nvGrpSpPr>
          <p:cNvPr id="14" name="図形グループ 13"/>
          <p:cNvGrpSpPr/>
          <p:nvPr/>
        </p:nvGrpSpPr>
        <p:grpSpPr>
          <a:xfrm>
            <a:off x="3491880" y="1484784"/>
            <a:ext cx="5436096" cy="2282770"/>
            <a:chOff x="-775265" y="2073919"/>
            <a:chExt cx="9919265" cy="4442847"/>
          </a:xfrm>
        </p:grpSpPr>
        <p:pic>
          <p:nvPicPr>
            <p:cNvPr id="4" name="image19.jpg" descr="断面"/>
            <p:cNvPicPr>
              <a:picLocks noChangeAspect="1"/>
            </p:cNvPicPr>
            <p:nvPr/>
          </p:nvPicPr>
          <p:blipFill>
            <a:blip r:embed="rId2">
              <a:extLst/>
            </a:blip>
            <a:stretch>
              <a:fillRect/>
            </a:stretch>
          </p:blipFill>
          <p:spPr>
            <a:xfrm>
              <a:off x="1786844" y="2073919"/>
              <a:ext cx="4054922" cy="4002907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5" name="Shape 955"/>
            <p:cNvSpPr/>
            <p:nvPr/>
          </p:nvSpPr>
          <p:spPr>
            <a:xfrm flipV="1">
              <a:off x="1568449" y="4817144"/>
              <a:ext cx="1203351" cy="431799"/>
            </a:xfrm>
            <a:prstGeom prst="line">
              <a:avLst/>
            </a:prstGeom>
            <a:ln w="28575">
              <a:solidFill>
                <a:srgbClr val="FF33CC"/>
              </a:solidFill>
              <a:tailEnd type="triangle"/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6" name="Shape 956"/>
            <p:cNvSpPr/>
            <p:nvPr/>
          </p:nvSpPr>
          <p:spPr>
            <a:xfrm>
              <a:off x="144487" y="4736688"/>
              <a:ext cx="1818142" cy="6589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1600" b="1"/>
              </a:lvl1pPr>
            </a:lstStyle>
            <a:p>
              <a:r>
                <a:rPr dirty="0"/>
                <a:t>Cu/Nb</a:t>
              </a:r>
            </a:p>
          </p:txBody>
        </p:sp>
        <p:sp>
          <p:nvSpPr>
            <p:cNvPr id="7" name="Shape 957"/>
            <p:cNvSpPr/>
            <p:nvPr/>
          </p:nvSpPr>
          <p:spPr>
            <a:xfrm>
              <a:off x="-775265" y="5157126"/>
              <a:ext cx="2838672" cy="5990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1400" b="1"/>
              </a:lvl1pPr>
            </a:lstStyle>
            <a:p>
              <a:r>
                <a:rPr dirty="0"/>
                <a:t>Multi fimament</a:t>
              </a:r>
            </a:p>
          </p:txBody>
        </p:sp>
        <p:sp>
          <p:nvSpPr>
            <p:cNvPr id="8" name="Shape 960"/>
            <p:cNvSpPr/>
            <p:nvPr/>
          </p:nvSpPr>
          <p:spPr>
            <a:xfrm>
              <a:off x="-643872" y="5857854"/>
              <a:ext cx="2301247" cy="658912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square" lIns="45719" rIns="45719">
              <a:spAutoFit/>
            </a:bodyPr>
            <a:lstStyle>
              <a:lvl1pPr>
                <a:defRPr sz="1600" b="1"/>
              </a:lvl1pPr>
            </a:lstStyle>
            <a:p>
              <a:r>
                <a:rPr dirty="0"/>
                <a:t>Sn in Cu tube</a:t>
              </a:r>
              <a:endParaRPr sz="3200" dirty="0"/>
            </a:p>
          </p:txBody>
        </p:sp>
        <p:sp>
          <p:nvSpPr>
            <p:cNvPr id="9" name="Shape 961"/>
            <p:cNvSpPr/>
            <p:nvPr/>
          </p:nvSpPr>
          <p:spPr>
            <a:xfrm flipV="1">
              <a:off x="1657375" y="4817143"/>
              <a:ext cx="1887016" cy="1259682"/>
            </a:xfrm>
            <a:prstGeom prst="line">
              <a:avLst/>
            </a:prstGeom>
            <a:ln w="28575">
              <a:solidFill>
                <a:srgbClr val="FF33CC"/>
              </a:solidFill>
              <a:tailEnd type="triangle"/>
            </a:ln>
          </p:spPr>
          <p:txBody>
            <a:bodyPr lIns="45719" rIns="45719"/>
            <a:lstStyle/>
            <a:p>
              <a:endParaRPr/>
            </a:p>
          </p:txBody>
        </p:sp>
        <p:pic>
          <p:nvPicPr>
            <p:cNvPr id="10" name="image22.png"/>
            <p:cNvPicPr>
              <a:picLocks noChangeAspect="1"/>
            </p:cNvPicPr>
            <p:nvPr/>
          </p:nvPicPr>
          <p:blipFill>
            <a:blip r:embed="rId3">
              <a:extLst/>
            </a:blip>
            <a:stretch>
              <a:fillRect/>
            </a:stretch>
          </p:blipFill>
          <p:spPr>
            <a:xfrm>
              <a:off x="6348086" y="2368251"/>
              <a:ext cx="2694734" cy="2357390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1" name="Shape 963"/>
            <p:cNvSpPr/>
            <p:nvPr/>
          </p:nvSpPr>
          <p:spPr>
            <a:xfrm flipV="1">
              <a:off x="4644008" y="2368251"/>
              <a:ext cx="1704078" cy="1584177"/>
            </a:xfrm>
            <a:prstGeom prst="line">
              <a:avLst/>
            </a:prstGeom>
            <a:ln w="41275">
              <a:solidFill>
                <a:srgbClr val="000000"/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2" name="Shape 964"/>
            <p:cNvSpPr/>
            <p:nvPr/>
          </p:nvSpPr>
          <p:spPr>
            <a:xfrm>
              <a:off x="4716015" y="4168451"/>
              <a:ext cx="1632072" cy="557190"/>
            </a:xfrm>
            <a:prstGeom prst="line">
              <a:avLst/>
            </a:prstGeom>
            <a:ln w="41275">
              <a:solidFill>
                <a:srgbClr val="000000"/>
              </a:solidFill>
            </a:ln>
          </p:spPr>
          <p:txBody>
            <a:bodyPr lIns="45719" rIns="45719"/>
            <a:lstStyle/>
            <a:p>
              <a:endParaRPr/>
            </a:p>
          </p:txBody>
        </p:sp>
        <p:sp>
          <p:nvSpPr>
            <p:cNvPr id="13" name="Shape 965"/>
            <p:cNvSpPr/>
            <p:nvPr/>
          </p:nvSpPr>
          <p:spPr>
            <a:xfrm>
              <a:off x="6444207" y="4787277"/>
              <a:ext cx="2699793" cy="89154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>
                <a:defRPr>
                  <a:latin typeface="Calibri"/>
                  <a:ea typeface="Calibri"/>
                  <a:cs typeface="Calibri"/>
                  <a:sym typeface="Calibri"/>
                </a:defRPr>
              </a:lvl1pPr>
            </a:lstStyle>
            <a:p>
              <a:r>
                <a:t>192 filaments in a module </a:t>
              </a:r>
            </a:p>
          </p:txBody>
        </p:sp>
      </p:grpSp>
      <p:grpSp>
        <p:nvGrpSpPr>
          <p:cNvPr id="20" name="図形グループ 19"/>
          <p:cNvGrpSpPr/>
          <p:nvPr/>
        </p:nvGrpSpPr>
        <p:grpSpPr>
          <a:xfrm>
            <a:off x="4701208" y="4293096"/>
            <a:ext cx="3910807" cy="2202081"/>
            <a:chOff x="4889723" y="4581128"/>
            <a:chExt cx="3521076" cy="1914049"/>
          </a:xfrm>
        </p:grpSpPr>
        <p:pic>
          <p:nvPicPr>
            <p:cNvPr id="15" name="image32.png"/>
            <p:cNvPicPr>
              <a:picLocks noChangeAspect="1"/>
            </p:cNvPicPr>
            <p:nvPr/>
          </p:nvPicPr>
          <p:blipFill>
            <a:blip r:embed="rId4">
              <a:extLst/>
            </a:blip>
            <a:stretch>
              <a:fillRect/>
            </a:stretch>
          </p:blipFill>
          <p:spPr>
            <a:xfrm>
              <a:off x="5129436" y="4584303"/>
              <a:ext cx="1404938" cy="1373188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6" name="Shape 1042"/>
            <p:cNvSpPr/>
            <p:nvPr/>
          </p:nvSpPr>
          <p:spPr>
            <a:xfrm>
              <a:off x="5027836" y="5951141"/>
              <a:ext cx="1595438" cy="2692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/>
            <a:p>
              <a:pPr algn="ctr">
                <a:defRPr sz="1200">
                  <a:latin typeface="HGP創英角ｺﾞｼｯｸUB"/>
                  <a:ea typeface="HGP創英角ｺﾞｼｯｸUB"/>
                  <a:cs typeface="HGP創英角ｺﾞｼｯｸUB"/>
                  <a:sym typeface="HGP創英角ｺﾞｼｯｸUB"/>
                </a:defRPr>
              </a:pPr>
              <a:r>
                <a:t>(a)Nb-rod method</a:t>
              </a:r>
            </a:p>
          </p:txBody>
        </p:sp>
        <p:sp>
          <p:nvSpPr>
            <p:cNvPr id="17" name="Shape 1043"/>
            <p:cNvSpPr/>
            <p:nvPr/>
          </p:nvSpPr>
          <p:spPr>
            <a:xfrm>
              <a:off x="6820124" y="5913041"/>
              <a:ext cx="1452563" cy="269240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>
              <a:lvl1pPr algn="ctr">
                <a:defRPr sz="1200">
                  <a:latin typeface="HGP創英角ｺﾞｼｯｸUB"/>
                  <a:ea typeface="HGP創英角ｺﾞｼｯｸUB"/>
                  <a:cs typeface="HGP創英角ｺﾞｼｯｸUB"/>
                  <a:sym typeface="HGP創英角ｺﾞｼｯｸUB"/>
                </a:defRPr>
              </a:lvl1pPr>
            </a:lstStyle>
            <a:p>
              <a:r>
                <a:t>(b)In-situ method</a:t>
              </a:r>
            </a:p>
          </p:txBody>
        </p:sp>
        <p:pic>
          <p:nvPicPr>
            <p:cNvPr id="18" name="image33.jpg" descr="LK0070上"/>
            <p:cNvPicPr>
              <a:picLocks noChangeAspect="1"/>
            </p:cNvPicPr>
            <p:nvPr/>
          </p:nvPicPr>
          <p:blipFill>
            <a:blip r:embed="rId5">
              <a:extLst/>
            </a:blip>
            <a:srcRect l="11534" r="11534"/>
            <a:stretch>
              <a:fillRect/>
            </a:stretch>
          </p:blipFill>
          <p:spPr>
            <a:xfrm>
              <a:off x="6804248" y="4581128"/>
              <a:ext cx="1431926" cy="1395413"/>
            </a:xfrm>
            <a:prstGeom prst="rect">
              <a:avLst/>
            </a:prstGeom>
            <a:ln w="12700">
              <a:miter lim="400000"/>
            </a:ln>
          </p:spPr>
        </p:pic>
        <p:sp>
          <p:nvSpPr>
            <p:cNvPr id="19" name="Shape 1045"/>
            <p:cNvSpPr/>
            <p:nvPr/>
          </p:nvSpPr>
          <p:spPr>
            <a:xfrm>
              <a:off x="4889723" y="6201966"/>
              <a:ext cx="3521076" cy="293211"/>
            </a:xfrm>
            <a:prstGeom prst="rect">
              <a:avLst/>
            </a:prstGeom>
            <a:ln w="12700">
              <a:miter lim="400000"/>
            </a:ln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lIns="45719" rIns="45719">
              <a:spAutoFit/>
            </a:bodyPr>
            <a:lstStyle/>
            <a:p>
              <a:pPr algn="ctr">
                <a:defRPr sz="1200" b="1"/>
              </a:pPr>
              <a:r>
                <a:t>CuNb reinforced Nb</a:t>
              </a:r>
              <a:r>
                <a:rPr baseline="-25000"/>
                <a:t>3</a:t>
              </a:r>
              <a:r>
                <a:t>Sn wires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0375990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05年(本)予算会議">
  <a:themeElements>
    <a:clrScheme name="05年(本)予算会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5年(本)予算会議">
      <a:majorFont>
        <a:latin typeface="HGSｺﾞｼｯｸE"/>
        <a:ea typeface="HGS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tint val="60000"/>
                <a:invGamma/>
              </a:schemeClr>
            </a:gs>
            <a:gs pos="100000">
              <a:schemeClr val="accent1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tint val="60000"/>
                <a:invGamma/>
              </a:schemeClr>
            </a:gs>
            <a:gs pos="100000">
              <a:schemeClr val="accent1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05年(本)予算会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05年(本)予算会議">
  <a:themeElements>
    <a:clrScheme name="05年(本)予算会議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05年(本)予算会議">
      <a:majorFont>
        <a:latin typeface="HGSｺﾞｼｯｸE"/>
        <a:ea typeface="HGSｺﾞｼｯｸE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tint val="60000"/>
                <a:invGamma/>
              </a:schemeClr>
            </a:gs>
            <a:gs pos="100000">
              <a:schemeClr val="accent1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gradFill rotWithShape="0">
          <a:gsLst>
            <a:gs pos="0">
              <a:schemeClr val="accent1">
                <a:gamma/>
                <a:tint val="60000"/>
                <a:invGamma/>
              </a:schemeClr>
            </a:gs>
            <a:gs pos="100000">
              <a:schemeClr val="accent1"/>
            </a:gs>
          </a:gsLst>
          <a:lin ang="5400000" scaled="1"/>
        </a:gradFill>
        <a:ln>
          <a:noFill/>
        </a:ln>
        <a:effectLst/>
        <a:extLst>
          <a:ext uri="{91240B29-F687-4f45-9708-019B960494DF}">
            <a14:hiddenLine xmlns:a14="http://schemas.microsoft.com/office/drawing/2010/main"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14:hiddenLine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0000" tIns="46800" rIns="90000" bIns="4680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ＭＳ Ｐゴシック" pitchFamily="50" charset="-128"/>
          </a:defRPr>
        </a:defPPr>
      </a:lstStyle>
    </a:lnDef>
  </a:objectDefaults>
  <a:extraClrSchemeLst>
    <a:extraClrScheme>
      <a:clrScheme name="05年(本)予算会議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05年(本)予算会議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05年(本)予算会議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11624</TotalTime>
  <Words>1123</Words>
  <Application>Microsoft Macintosh PowerPoint</Application>
  <PresentationFormat>画面に合わせる (4:3)</PresentationFormat>
  <Paragraphs>266</Paragraphs>
  <Slides>19</Slides>
  <Notes>4</Notes>
  <HiddenSlides>0</HiddenSlides>
  <MMClips>0</MMClips>
  <ScaleCrop>false</ScaleCrop>
  <HeadingPairs>
    <vt:vector size="4" baseType="variant">
      <vt:variant>
        <vt:lpstr>テーマ</vt:lpstr>
      </vt:variant>
      <vt:variant>
        <vt:i4>4</vt:i4>
      </vt:variant>
      <vt:variant>
        <vt:lpstr>スライド タイトル</vt:lpstr>
      </vt:variant>
      <vt:variant>
        <vt:i4>19</vt:i4>
      </vt:variant>
    </vt:vector>
  </HeadingPairs>
  <TitlesOfParts>
    <vt:vector size="23" baseType="lpstr">
      <vt:lpstr>Office ​​テーマ</vt:lpstr>
      <vt:lpstr>05年(本)予算会議</vt:lpstr>
      <vt:lpstr>1_05年(本)予算会議</vt:lpstr>
      <vt:lpstr>1_Office ​​テーマ</vt:lpstr>
      <vt:lpstr>Superconducting magnet developments at KEK for future accelerators </vt:lpstr>
      <vt:lpstr>R&amp;D Items</vt:lpstr>
      <vt:lpstr>R&amp;D Items</vt:lpstr>
      <vt:lpstr>R&amp;D Items</vt:lpstr>
      <vt:lpstr>Scope: </vt:lpstr>
      <vt:lpstr>Final Target Properties</vt:lpstr>
      <vt:lpstr>R&amp;D Plan</vt:lpstr>
      <vt:lpstr>PowerPoint プレゼンテーション</vt:lpstr>
      <vt:lpstr>Companies</vt:lpstr>
      <vt:lpstr>R&amp;D Items</vt:lpstr>
      <vt:lpstr>HTS very High Field Magnet Development Proposal Submitted to JSPS</vt:lpstr>
      <vt:lpstr>Key Members (tentative)</vt:lpstr>
      <vt:lpstr>R&amp;D Items</vt:lpstr>
      <vt:lpstr>R&amp;D of Radiation-Resistant HTS Magnet</vt:lpstr>
      <vt:lpstr>R&amp;D of Radiation-Resistant HTS Magnet</vt:lpstr>
      <vt:lpstr>R&amp;D Items</vt:lpstr>
      <vt:lpstr>HTS medium Field magnet R&amp;D for accelerator applications </vt:lpstr>
      <vt:lpstr>Transmission Line Magnet</vt:lpstr>
      <vt:lpstr>Summary</vt:lpstr>
    </vt:vector>
  </TitlesOfParts>
  <Company>技術開発本部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財津 享司</dc:creator>
  <cp:lastModifiedBy>荻津 透</cp:lastModifiedBy>
  <cp:revision>50</cp:revision>
  <dcterms:created xsi:type="dcterms:W3CDTF">2015-07-25T06:29:49Z</dcterms:created>
  <dcterms:modified xsi:type="dcterms:W3CDTF">2016-12-09T09:15:44Z</dcterms:modified>
</cp:coreProperties>
</file>