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3"/>
  </p:notesMasterIdLst>
  <p:sldIdLst>
    <p:sldId id="256" r:id="rId2"/>
    <p:sldId id="271" r:id="rId3"/>
    <p:sldId id="257" r:id="rId4"/>
    <p:sldId id="273" r:id="rId5"/>
    <p:sldId id="260" r:id="rId6"/>
    <p:sldId id="263" r:id="rId7"/>
    <p:sldId id="261" r:id="rId8"/>
    <p:sldId id="311" r:id="rId9"/>
    <p:sldId id="312" r:id="rId10"/>
    <p:sldId id="299" r:id="rId11"/>
    <p:sldId id="310" r:id="rId12"/>
    <p:sldId id="295" r:id="rId13"/>
    <p:sldId id="287" r:id="rId14"/>
    <p:sldId id="289" r:id="rId15"/>
    <p:sldId id="288" r:id="rId16"/>
    <p:sldId id="313" r:id="rId17"/>
    <p:sldId id="278" r:id="rId18"/>
    <p:sldId id="293" r:id="rId19"/>
    <p:sldId id="294" r:id="rId20"/>
    <p:sldId id="309" r:id="rId21"/>
    <p:sldId id="291" r:id="rId22"/>
  </p:sldIdLst>
  <p:sldSz cx="9144000" cy="6858000" type="screen4x3"/>
  <p:notesSz cx="7099300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301" autoAdjust="0"/>
    <p:restoredTop sz="94660"/>
  </p:normalViewPr>
  <p:slideViewPr>
    <p:cSldViewPr snapToGrid="0">
      <p:cViewPr>
        <p:scale>
          <a:sx n="69" d="100"/>
          <a:sy n="69" d="100"/>
        </p:scale>
        <p:origin x="1172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A094F4A7-44C1-474E-927D-302F0E80DC0C}" type="datetimeFigureOut">
              <a:rPr kumimoji="1" lang="ja-JP" altLang="en-US" smtClean="0"/>
              <a:t>2016/12/12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47775" y="1279525"/>
            <a:ext cx="46037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09930" y="4925407"/>
            <a:ext cx="567944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E305DBD4-CE62-461A-9D13-46E26A1F57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97174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50020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3621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22934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4716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05DBD4-CE62-461A-9D13-46E26A1F57FE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1722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17366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D2C81-C85D-48C1-8C0B-F2C8F8AF7C5C}" type="datetimeFigureOut">
              <a:rPr kumimoji="1" lang="ja-JP" altLang="en-US" smtClean="0"/>
              <a:t>2016/12/12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41557-0054-4CC1-8DB5-9F82BC8A04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59868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D2C81-C85D-48C1-8C0B-F2C8F8AF7C5C}" type="datetimeFigureOut">
              <a:rPr kumimoji="1" lang="ja-JP" altLang="en-US" smtClean="0"/>
              <a:t>2016/12/12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41557-0054-4CC1-8DB5-9F82BC8A04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7056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D2C81-C85D-48C1-8C0B-F2C8F8AF7C5C}" type="datetimeFigureOut">
              <a:rPr kumimoji="1" lang="ja-JP" altLang="en-US" smtClean="0"/>
              <a:t>2016/12/12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41557-0054-4CC1-8DB5-9F82BC8A04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46134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58" y="2746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20260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2650" y="6230938"/>
            <a:ext cx="53975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liu_ppt-03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274638"/>
            <a:ext cx="619125" cy="74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1058" y="274638"/>
            <a:ext cx="7965175" cy="747654"/>
          </a:xfrm>
        </p:spPr>
        <p:txBody>
          <a:bodyPr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3200" y="6399213"/>
            <a:ext cx="3846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67CEE8-C86B-47EC-9A02-E30E9BFB0B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05831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2650" y="6230938"/>
            <a:ext cx="53975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liu_ppt-03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274638"/>
            <a:ext cx="619125" cy="74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1058" y="274638"/>
            <a:ext cx="7965175" cy="747654"/>
          </a:xfrm>
        </p:spPr>
        <p:txBody>
          <a:bodyPr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3200" y="6399213"/>
            <a:ext cx="3846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67CEE8-C86B-47EC-9A02-E30E9BFB0B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77777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D2C81-C85D-48C1-8C0B-F2C8F8AF7C5C}" type="datetimeFigureOut">
              <a:rPr kumimoji="1" lang="ja-JP" altLang="en-US" smtClean="0"/>
              <a:t>2016/12/12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41557-0054-4CC1-8DB5-9F82BC8A04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75500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D2C81-C85D-48C1-8C0B-F2C8F8AF7C5C}" type="datetimeFigureOut">
              <a:rPr kumimoji="1" lang="ja-JP" altLang="en-US" smtClean="0"/>
              <a:t>2016/12/12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41557-0054-4CC1-8DB5-9F82BC8A04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09359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D2C81-C85D-48C1-8C0B-F2C8F8AF7C5C}" type="datetimeFigureOut">
              <a:rPr kumimoji="1" lang="ja-JP" altLang="en-US" smtClean="0"/>
              <a:t>2016/12/12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41557-0054-4CC1-8DB5-9F82BC8A04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7932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D2C81-C85D-48C1-8C0B-F2C8F8AF7C5C}" type="datetimeFigureOut">
              <a:rPr kumimoji="1" lang="ja-JP" altLang="en-US" smtClean="0"/>
              <a:t>2016/12/12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41557-0054-4CC1-8DB5-9F82BC8A04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18427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D2C81-C85D-48C1-8C0B-F2C8F8AF7C5C}" type="datetimeFigureOut">
              <a:rPr kumimoji="1" lang="ja-JP" altLang="en-US" smtClean="0"/>
              <a:t>2016/12/12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41557-0054-4CC1-8DB5-9F82BC8A04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057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D2C81-C85D-48C1-8C0B-F2C8F8AF7C5C}" type="datetimeFigureOut">
              <a:rPr kumimoji="1" lang="ja-JP" altLang="en-US" smtClean="0"/>
              <a:t>2016/12/12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41557-0054-4CC1-8DB5-9F82BC8A04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02046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D2C81-C85D-48C1-8C0B-F2C8F8AF7C5C}" type="datetimeFigureOut">
              <a:rPr kumimoji="1" lang="ja-JP" altLang="en-US" smtClean="0"/>
              <a:t>2016/12/12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41557-0054-4CC1-8DB5-9F82BC8A04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34521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D2C81-C85D-48C1-8C0B-F2C8F8AF7C5C}" type="datetimeFigureOut">
              <a:rPr kumimoji="1" lang="ja-JP" altLang="en-US" smtClean="0"/>
              <a:t>2016/12/12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41557-0054-4CC1-8DB5-9F82BC8A04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47833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0D2C81-C85D-48C1-8C0B-F2C8F8AF7C5C}" type="datetimeFigureOut">
              <a:rPr kumimoji="1" lang="ja-JP" altLang="en-US" smtClean="0"/>
              <a:t>2016/12/12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F41557-0054-4CC1-8DB5-9F82BC8A04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20679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4" r:id="rId13"/>
    <p:sldLayoutId id="2147483675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30.jpg"/><Relationship Id="rId7" Type="http://schemas.openxmlformats.org/officeDocument/2006/relationships/image" Target="../media/image3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3.jpeg"/><Relationship Id="rId5" Type="http://schemas.openxmlformats.org/officeDocument/2006/relationships/image" Target="../media/image32.png"/><Relationship Id="rId4" Type="http://schemas.openxmlformats.org/officeDocument/2006/relationships/image" Target="../media/image3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40.jpeg"/><Relationship Id="rId4" Type="http://schemas.openxmlformats.org/officeDocument/2006/relationships/image" Target="../media/image39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KEK Participation in the LHC Injector </a:t>
            </a:r>
            <a:r>
              <a:rPr lang="en-US" altLang="ja-JP" dirty="0" smtClean="0"/>
              <a:t>Upgrades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4335516"/>
            <a:ext cx="6858000" cy="1363718"/>
          </a:xfrm>
        </p:spPr>
        <p:txBody>
          <a:bodyPr>
            <a:normAutofit/>
          </a:bodyPr>
          <a:lstStyle/>
          <a:p>
            <a:r>
              <a:rPr kumimoji="1" lang="en-US" altLang="ja-JP" sz="3600" dirty="0" smtClean="0"/>
              <a:t>Chihiro </a:t>
            </a:r>
            <a:r>
              <a:rPr kumimoji="1" lang="en-US" altLang="ja-JP" sz="3600" dirty="0" err="1" smtClean="0"/>
              <a:t>Ohmori</a:t>
            </a:r>
            <a:r>
              <a:rPr kumimoji="1" lang="en-US" altLang="ja-JP" sz="3600" dirty="0" smtClean="0"/>
              <a:t> </a:t>
            </a:r>
          </a:p>
          <a:p>
            <a:r>
              <a:rPr kumimoji="1" lang="en-US" altLang="ja-JP" sz="3600" dirty="0" smtClean="0"/>
              <a:t>KEK/J-PARC</a:t>
            </a:r>
            <a:endParaRPr kumimoji="1" lang="ja-JP" altLang="en-US" sz="3600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3053" y="99428"/>
            <a:ext cx="2160000" cy="1078116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32"/>
            <a:ext cx="2160000" cy="1365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441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49" y="0"/>
            <a:ext cx="8113329" cy="1325563"/>
          </a:xfrm>
        </p:spPr>
        <p:txBody>
          <a:bodyPr/>
          <a:lstStyle/>
          <a:p>
            <a:r>
              <a:rPr kumimoji="1" lang="en-US" altLang="ja-JP" dirty="0" smtClean="0"/>
              <a:t>Contributions for FT3L preparation </a:t>
            </a:r>
            <a:endParaRPr kumimoji="1" lang="ja-JP" altLang="en-US" dirty="0"/>
          </a:p>
        </p:txBody>
      </p:sp>
      <p:sp>
        <p:nvSpPr>
          <p:cNvPr id="10" name="日付プレースホルダー 15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</p:spPr>
        <p:txBody>
          <a:bodyPr/>
          <a:lstStyle/>
          <a:p>
            <a:r>
              <a:rPr kumimoji="1" lang="en-US" altLang="ja-JP" smtClean="0"/>
              <a:t>2016/12/13</a:t>
            </a:r>
            <a:endParaRPr kumimoji="1" lang="ja-JP" altLang="en-US"/>
          </a:p>
        </p:txBody>
      </p:sp>
      <p:sp>
        <p:nvSpPr>
          <p:cNvPr id="11" name="フッター プレースホルダー 16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</p:spPr>
        <p:txBody>
          <a:bodyPr/>
          <a:lstStyle/>
          <a:p>
            <a:r>
              <a:rPr kumimoji="1" lang="en-US" altLang="ja-JP" smtClean="0"/>
              <a:t>CERN-KEK Committee, 11th meeting</a:t>
            </a:r>
            <a:endParaRPr kumimoji="1" lang="ja-JP" altLang="en-US"/>
          </a:p>
        </p:txBody>
      </p:sp>
      <p:pic>
        <p:nvPicPr>
          <p:cNvPr id="16" name="コンテンツ プレースホルダー 15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883885" y="1103559"/>
            <a:ext cx="3590592" cy="2869351"/>
          </a:xfrm>
          <a:prstGeom prst="rect">
            <a:avLst/>
          </a:prstGeom>
        </p:spPr>
      </p:pic>
      <p:sp>
        <p:nvSpPr>
          <p:cNvPr id="18" name="正方形/長方形 17"/>
          <p:cNvSpPr/>
          <p:nvPr/>
        </p:nvSpPr>
        <p:spPr>
          <a:xfrm>
            <a:off x="753415" y="4148968"/>
            <a:ext cx="821913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000" dirty="0" smtClean="0"/>
              <a:t>Pros: KEK </a:t>
            </a:r>
            <a:r>
              <a:rPr lang="en-US" altLang="ja-JP" sz="2000" dirty="0"/>
              <a:t>has a lot of knowledge for the material and production systems and for quality control of mass </a:t>
            </a:r>
            <a:r>
              <a:rPr lang="en-US" altLang="ja-JP" sz="2000" dirty="0" smtClean="0"/>
              <a:t>production.</a:t>
            </a:r>
          </a:p>
          <a:p>
            <a:r>
              <a:rPr lang="en-US" altLang="ja-JP" sz="2000" dirty="0"/>
              <a:t>	</a:t>
            </a:r>
            <a:r>
              <a:rPr lang="en-US" altLang="ja-JP" sz="2000" dirty="0" smtClean="0"/>
              <a:t>Company </a:t>
            </a:r>
            <a:r>
              <a:rPr lang="en-US" altLang="ja-JP" sz="2000" dirty="0"/>
              <a:t>uses the KEK-made oven and KEK-advised </a:t>
            </a:r>
            <a:r>
              <a:rPr lang="en-US" altLang="ja-JP" sz="2000" dirty="0" smtClean="0"/>
              <a:t>scheme.</a:t>
            </a:r>
          </a:p>
          <a:p>
            <a:r>
              <a:rPr lang="en-US" altLang="ja-JP" sz="2000" dirty="0"/>
              <a:t>	</a:t>
            </a:r>
            <a:r>
              <a:rPr lang="en-US" altLang="ja-JP" sz="2000" dirty="0" smtClean="0"/>
              <a:t>“Teething troubles” in </a:t>
            </a:r>
            <a:r>
              <a:rPr lang="en-US" altLang="ja-JP" sz="2000" dirty="0"/>
              <a:t>mass production can be solved in a short time.</a:t>
            </a:r>
          </a:p>
          <a:p>
            <a:endParaRPr lang="en-US" altLang="ja-JP" sz="2000" dirty="0" smtClean="0"/>
          </a:p>
          <a:p>
            <a:r>
              <a:rPr lang="en-US" altLang="ja-JP" sz="2000" dirty="0" smtClean="0"/>
              <a:t>Con: No significant disadvantage</a:t>
            </a:r>
          </a:p>
        </p:txBody>
      </p:sp>
      <p:sp>
        <p:nvSpPr>
          <p:cNvPr id="19" name="コンテンツ プレースホルダー 18"/>
          <p:cNvSpPr>
            <a:spLocks noGrp="1"/>
          </p:cNvSpPr>
          <p:nvPr>
            <p:ph sz="half" idx="2"/>
          </p:nvPr>
        </p:nvSpPr>
        <p:spPr>
          <a:xfrm>
            <a:off x="4474477" y="1449305"/>
            <a:ext cx="4650827" cy="2391651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altLang="ja-JP" sz="3800" dirty="0">
                <a:solidFill>
                  <a:schemeClr val="accent1">
                    <a:lumMod val="75000"/>
                  </a:schemeClr>
                </a:solidFill>
              </a:rPr>
              <a:t>Why core? Not AMP?</a:t>
            </a:r>
            <a:endParaRPr lang="ja-JP" altLang="en-US" sz="38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altLang="ja-JP" dirty="0"/>
              <a:t>Original plan was supply of SSAMPs as an </a:t>
            </a:r>
            <a:r>
              <a:rPr lang="en-US" altLang="ja-JP" dirty="0" smtClean="0"/>
              <a:t>in-kind </a:t>
            </a:r>
            <a:r>
              <a:rPr lang="en-US" altLang="ja-JP" dirty="0"/>
              <a:t>contribution.</a:t>
            </a:r>
          </a:p>
          <a:p>
            <a:pPr lvl="1"/>
            <a:r>
              <a:rPr lang="en-US" altLang="ja-JP" dirty="0"/>
              <a:t>2 sets of SSAMP for PS Damper as KEK contribution</a:t>
            </a:r>
          </a:p>
          <a:p>
            <a:r>
              <a:rPr lang="en-US" altLang="ja-JP" dirty="0">
                <a:solidFill>
                  <a:srgbClr val="FF0000"/>
                </a:solidFill>
              </a:rPr>
              <a:t>KEK supplies 132 FT3L cores. </a:t>
            </a:r>
            <a:r>
              <a:rPr lang="en-US" altLang="ja-JP" dirty="0"/>
              <a:t>CERN </a:t>
            </a:r>
            <a:r>
              <a:rPr lang="en-US" altLang="ja-JP" dirty="0" smtClean="0"/>
              <a:t>purchases </a:t>
            </a:r>
            <a:r>
              <a:rPr lang="en-US" altLang="ja-JP" dirty="0"/>
              <a:t>208 </a:t>
            </a:r>
            <a:r>
              <a:rPr lang="en-US" altLang="ja-JP" dirty="0" smtClean="0"/>
              <a:t>cores.</a:t>
            </a:r>
          </a:p>
          <a:p>
            <a:pPr lvl="1"/>
            <a:r>
              <a:rPr lang="en-US" altLang="ja-JP" dirty="0" smtClean="0"/>
              <a:t>SSAMP </a:t>
            </a:r>
            <a:r>
              <a:rPr lang="en-US" altLang="ja-JP" dirty="0" smtClean="0"/>
              <a:t>needs </a:t>
            </a:r>
            <a:r>
              <a:rPr lang="en-US" altLang="ja-JP" dirty="0" smtClean="0"/>
              <a:t>maintenance work, but core does not.</a:t>
            </a:r>
            <a:endParaRPr lang="en-US" altLang="ja-JP" dirty="0"/>
          </a:p>
          <a:p>
            <a:endParaRPr kumimoji="1" lang="en-US" altLang="ja-JP" dirty="0" smtClean="0"/>
          </a:p>
          <a:p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372536" y="4958805"/>
            <a:ext cx="277146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73 cores have been arrived.</a:t>
            </a:r>
          </a:p>
          <a:p>
            <a:endParaRPr lang="en-US" altLang="ja-JP" dirty="0">
              <a:solidFill>
                <a:schemeClr val="bg1"/>
              </a:solidFill>
            </a:endParaRPr>
          </a:p>
          <a:p>
            <a:endParaRPr kumimoji="1" lang="en-US" altLang="ja-JP" dirty="0" smtClean="0">
              <a:solidFill>
                <a:schemeClr val="bg1"/>
              </a:solidFill>
            </a:endParaRPr>
          </a:p>
          <a:p>
            <a:r>
              <a:rPr lang="en-US" altLang="ja-JP" dirty="0" smtClean="0">
                <a:solidFill>
                  <a:schemeClr val="bg1"/>
                </a:solidFill>
              </a:rPr>
              <a:t>C. Rossi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6437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66015" y="-32705"/>
            <a:ext cx="7886700" cy="1325563"/>
          </a:xfrm>
        </p:spPr>
        <p:txBody>
          <a:bodyPr>
            <a:normAutofit/>
          </a:bodyPr>
          <a:lstStyle/>
          <a:p>
            <a:r>
              <a:rPr lang="en-US" altLang="ja-JP" sz="3600" dirty="0"/>
              <a:t>T</a:t>
            </a:r>
            <a:r>
              <a:rPr kumimoji="1" lang="en-US" altLang="ja-JP" sz="3600" dirty="0" smtClean="0"/>
              <a:t>rouble shooting befor</a:t>
            </a:r>
            <a:r>
              <a:rPr lang="en-US" altLang="ja-JP" sz="3600" dirty="0" smtClean="0"/>
              <a:t>e production</a:t>
            </a:r>
            <a:endParaRPr kumimoji="1" lang="ja-JP" altLang="en-US" sz="36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923549" y="5592099"/>
            <a:ext cx="72969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We did a maintenance work on </a:t>
            </a:r>
            <a:r>
              <a:rPr lang="en-US" altLang="ja-JP" dirty="0" smtClean="0"/>
              <a:t>the oven unit but w</a:t>
            </a:r>
            <a:r>
              <a:rPr kumimoji="1" lang="en-US" altLang="ja-JP" dirty="0" smtClean="0"/>
              <a:t>ater leak from a ceramic break of the magnet happened just before production and it was repaired. </a:t>
            </a:r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39243" y="1362271"/>
            <a:ext cx="2655439" cy="2155912"/>
          </a:xfrm>
          <a:prstGeom prst="rect">
            <a:avLst/>
          </a:prstGeom>
        </p:spPr>
      </p:pic>
      <p:sp>
        <p:nvSpPr>
          <p:cNvPr id="12" name="円/楕円 11"/>
          <p:cNvSpPr/>
          <p:nvPr/>
        </p:nvSpPr>
        <p:spPr>
          <a:xfrm>
            <a:off x="6440215" y="2120457"/>
            <a:ext cx="1316420" cy="85133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5" name="コンテンツ プレースホルダー 14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639243" y="3578646"/>
            <a:ext cx="2655439" cy="1992548"/>
          </a:xfrm>
          <a:prstGeom prst="rect">
            <a:avLst/>
          </a:prstGeom>
        </p:spPr>
      </p:pic>
      <p:sp>
        <p:nvSpPr>
          <p:cNvPr id="16" name="円/楕円 15"/>
          <p:cNvSpPr/>
          <p:nvPr/>
        </p:nvSpPr>
        <p:spPr>
          <a:xfrm>
            <a:off x="6440215" y="4305892"/>
            <a:ext cx="1316420" cy="85133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9" name="コンテンツ プレースホルダー 18"/>
          <p:cNvPicPr>
            <a:picLocks noGrp="1" noChangeAspect="1"/>
          </p:cNvPicPr>
          <p:nvPr>
            <p:ph sz="half"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689" y="1690689"/>
            <a:ext cx="4797886" cy="3597870"/>
          </a:xfrm>
          <a:prstGeom prst="rect">
            <a:avLst/>
          </a:prstGeom>
        </p:spPr>
      </p:pic>
      <p:sp>
        <p:nvSpPr>
          <p:cNvPr id="20" name="テキスト ボックス 19"/>
          <p:cNvSpPr txBox="1"/>
          <p:nvPr/>
        </p:nvSpPr>
        <p:spPr>
          <a:xfrm>
            <a:off x="809175" y="4515146"/>
            <a:ext cx="37628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KEK-made System at Hitachi Metal Co.</a:t>
            </a:r>
          </a:p>
          <a:p>
            <a:r>
              <a:rPr lang="en-US" altLang="ja-JP" dirty="0" smtClean="0">
                <a:solidFill>
                  <a:schemeClr val="bg1"/>
                </a:solidFill>
              </a:rPr>
              <a:t>(Magnet, oven, PS, etc.)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22" name="日付プレースホルダー 15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</p:spPr>
        <p:txBody>
          <a:bodyPr/>
          <a:lstStyle/>
          <a:p>
            <a:r>
              <a:rPr kumimoji="1" lang="en-US" altLang="ja-JP" smtClean="0"/>
              <a:t>2016/12/13</a:t>
            </a:r>
            <a:endParaRPr kumimoji="1" lang="ja-JP" altLang="en-US"/>
          </a:p>
        </p:txBody>
      </p:sp>
      <p:sp>
        <p:nvSpPr>
          <p:cNvPr id="23" name="フッター プレースホルダー 16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</p:spPr>
        <p:txBody>
          <a:bodyPr/>
          <a:lstStyle/>
          <a:p>
            <a:r>
              <a:rPr kumimoji="1" lang="en-US" altLang="ja-JP" smtClean="0"/>
              <a:t>CERN-KEK Committee, 11th meeting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6111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図 2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3249" y="1004797"/>
            <a:ext cx="3830422" cy="3825948"/>
          </a:xfrm>
          <a:prstGeom prst="rect">
            <a:avLst/>
          </a:prstGeom>
        </p:spPr>
      </p:pic>
      <p:pic>
        <p:nvPicPr>
          <p:cNvPr id="17" name="コンテンツ プレースホルダー 16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444219" y="1004797"/>
            <a:ext cx="1516955" cy="3825948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-25248"/>
            <a:ext cx="7886700" cy="1325563"/>
          </a:xfrm>
        </p:spPr>
        <p:txBody>
          <a:bodyPr/>
          <a:lstStyle/>
          <a:p>
            <a:r>
              <a:rPr kumimoji="1" lang="en-US" altLang="ja-JP" dirty="0" smtClean="0"/>
              <a:t>FT3L core production</a:t>
            </a:r>
            <a:endParaRPr kumimoji="1" lang="ja-JP" altLang="en-US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507467" y="905131"/>
            <a:ext cx="3574038" cy="4808482"/>
          </a:xfrm>
        </p:spPr>
        <p:txBody>
          <a:bodyPr>
            <a:normAutofit fontScale="62500" lnSpcReduction="20000"/>
          </a:bodyPr>
          <a:lstStyle/>
          <a:p>
            <a:r>
              <a:rPr kumimoji="1" lang="en-US" altLang="ja-JP" dirty="0" smtClean="0"/>
              <a:t>73 Cores were delivered. </a:t>
            </a:r>
          </a:p>
          <a:p>
            <a:pPr lvl="1"/>
            <a:r>
              <a:rPr lang="en-US" altLang="ja-JP" dirty="0" smtClean="0"/>
              <a:t>KEK 72/132</a:t>
            </a:r>
          </a:p>
          <a:p>
            <a:pPr lvl="1"/>
            <a:r>
              <a:rPr kumimoji="1" lang="en-US" altLang="ja-JP" dirty="0" smtClean="0"/>
              <a:t>CERN 1/208</a:t>
            </a:r>
          </a:p>
          <a:p>
            <a:r>
              <a:rPr lang="en-US" altLang="ja-JP" dirty="0" smtClean="0"/>
              <a:t>Same quality as J-PARC 80cm core production (</a:t>
            </a:r>
            <a:r>
              <a:rPr lang="en-US" altLang="ja-JP" dirty="0" smtClean="0">
                <a:solidFill>
                  <a:schemeClr val="bg2">
                    <a:lumMod val="75000"/>
                  </a:schemeClr>
                </a:solidFill>
              </a:rPr>
              <a:t>gray markers</a:t>
            </a:r>
            <a:r>
              <a:rPr lang="en-US" altLang="ja-JP" dirty="0" smtClean="0"/>
              <a:t>).</a:t>
            </a:r>
          </a:p>
          <a:p>
            <a:r>
              <a:rPr lang="en-US" altLang="ja-JP" dirty="0" smtClean="0"/>
              <a:t>Adjustment was done at early stage of production. </a:t>
            </a:r>
          </a:p>
          <a:p>
            <a:r>
              <a:rPr lang="en-US" altLang="ja-JP" dirty="0"/>
              <a:t>KEK-advised preparation scheme </a:t>
            </a:r>
            <a:r>
              <a:rPr lang="en-US" altLang="ja-JP" b="1" dirty="0">
                <a:solidFill>
                  <a:srgbClr val="FF0000"/>
                </a:solidFill>
              </a:rPr>
              <a:t>to flatten ribbon surface</a:t>
            </a:r>
            <a:r>
              <a:rPr lang="en-US" altLang="ja-JP" dirty="0"/>
              <a:t> before coating insulation on </a:t>
            </a:r>
            <a:r>
              <a:rPr lang="en-US" altLang="ja-JP" dirty="0" smtClean="0"/>
              <a:t>ribbon</a:t>
            </a:r>
          </a:p>
          <a:p>
            <a:r>
              <a:rPr lang="en-US" altLang="ja-JP" dirty="0" smtClean="0">
                <a:solidFill>
                  <a:srgbClr val="FF0000"/>
                </a:solidFill>
              </a:rPr>
              <a:t>winding </a:t>
            </a:r>
            <a:r>
              <a:rPr lang="en-US" altLang="ja-JP" dirty="0">
                <a:solidFill>
                  <a:srgbClr val="FF0000"/>
                </a:solidFill>
              </a:rPr>
              <a:t>scheme </a:t>
            </a:r>
            <a:r>
              <a:rPr lang="en-US" altLang="ja-JP" dirty="0"/>
              <a:t>to form the core</a:t>
            </a:r>
          </a:p>
          <a:p>
            <a:r>
              <a:rPr lang="en-US" altLang="ja-JP" dirty="0" smtClean="0"/>
              <a:t>Use </a:t>
            </a:r>
            <a:r>
              <a:rPr lang="en-US" altLang="ja-JP" dirty="0"/>
              <a:t>of </a:t>
            </a:r>
            <a:r>
              <a:rPr lang="en-US" altLang="ja-JP" b="1" dirty="0">
                <a:solidFill>
                  <a:srgbClr val="FF0000"/>
                </a:solidFill>
              </a:rPr>
              <a:t>KEK-made magnetic annealing oven</a:t>
            </a:r>
          </a:p>
          <a:p>
            <a:r>
              <a:rPr lang="en-US" altLang="ja-JP" dirty="0"/>
              <a:t>KEK-advised annealing temperature for the </a:t>
            </a:r>
            <a:r>
              <a:rPr lang="en-US" altLang="ja-JP" dirty="0">
                <a:solidFill>
                  <a:srgbClr val="FF0000"/>
                </a:solidFill>
              </a:rPr>
              <a:t>“0” </a:t>
            </a:r>
            <a:r>
              <a:rPr lang="en-US" altLang="ja-JP" dirty="0" err="1">
                <a:solidFill>
                  <a:srgbClr val="FF0000"/>
                </a:solidFill>
              </a:rPr>
              <a:t>Magnetostriction</a:t>
            </a:r>
            <a:endParaRPr lang="en-US" altLang="ja-JP" dirty="0">
              <a:solidFill>
                <a:srgbClr val="FF0000"/>
              </a:solidFill>
            </a:endParaRPr>
          </a:p>
          <a:p>
            <a:r>
              <a:rPr lang="en-US" altLang="ja-JP" dirty="0"/>
              <a:t>KEK-advised </a:t>
            </a:r>
            <a:r>
              <a:rPr lang="en-US" altLang="ja-JP" dirty="0">
                <a:solidFill>
                  <a:srgbClr val="FF0000"/>
                </a:solidFill>
              </a:rPr>
              <a:t>core inspection procedure </a:t>
            </a:r>
            <a:r>
              <a:rPr lang="en-US" altLang="ja-JP" dirty="0"/>
              <a:t>to confirm the insulation of ribbons</a:t>
            </a:r>
          </a:p>
          <a:p>
            <a:endParaRPr lang="en-US" altLang="ja-JP" dirty="0" smtClean="0"/>
          </a:p>
        </p:txBody>
      </p:sp>
      <p:grpSp>
        <p:nvGrpSpPr>
          <p:cNvPr id="11" name="グループ化 10"/>
          <p:cNvGrpSpPr/>
          <p:nvPr/>
        </p:nvGrpSpPr>
        <p:grpSpPr>
          <a:xfrm>
            <a:off x="791172" y="1433195"/>
            <a:ext cx="4816700" cy="1947467"/>
            <a:chOff x="1152404" y="2041634"/>
            <a:chExt cx="4737870" cy="4201478"/>
          </a:xfrm>
        </p:grpSpPr>
        <p:sp>
          <p:nvSpPr>
            <p:cNvPr id="8" name="円/楕円 7"/>
            <p:cNvSpPr/>
            <p:nvPr/>
          </p:nvSpPr>
          <p:spPr>
            <a:xfrm>
              <a:off x="1152404" y="2041634"/>
              <a:ext cx="400901" cy="4201478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0" name="直線矢印コネクタ 9"/>
            <p:cNvCxnSpPr/>
            <p:nvPr/>
          </p:nvCxnSpPr>
          <p:spPr>
            <a:xfrm flipH="1" flipV="1">
              <a:off x="1655380" y="2924504"/>
              <a:ext cx="4234894" cy="122579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グループ化 21"/>
          <p:cNvGrpSpPr/>
          <p:nvPr/>
        </p:nvGrpSpPr>
        <p:grpSpPr>
          <a:xfrm>
            <a:off x="4016200" y="1896916"/>
            <a:ext cx="1273698" cy="1449351"/>
            <a:chOff x="4023516" y="2387034"/>
            <a:chExt cx="1273698" cy="1449351"/>
          </a:xfrm>
        </p:grpSpPr>
        <p:sp>
          <p:nvSpPr>
            <p:cNvPr id="15" name="下矢印 14"/>
            <p:cNvSpPr/>
            <p:nvPr/>
          </p:nvSpPr>
          <p:spPr>
            <a:xfrm rot="10800000">
              <a:off x="5005598" y="2387034"/>
              <a:ext cx="291616" cy="501759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6" name="下矢印 15"/>
            <p:cNvSpPr/>
            <p:nvPr/>
          </p:nvSpPr>
          <p:spPr>
            <a:xfrm rot="10800000">
              <a:off x="4907513" y="3287688"/>
              <a:ext cx="257723" cy="305333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下矢印 17"/>
            <p:cNvSpPr/>
            <p:nvPr/>
          </p:nvSpPr>
          <p:spPr>
            <a:xfrm rot="10800000">
              <a:off x="4679198" y="3466756"/>
              <a:ext cx="272899" cy="325544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テキスト ボックス 18"/>
            <p:cNvSpPr txBox="1"/>
            <p:nvPr/>
          </p:nvSpPr>
          <p:spPr>
            <a:xfrm>
              <a:off x="4415149" y="2471324"/>
              <a:ext cx="8081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smtClean="0"/>
                <a:t>5MHz</a:t>
              </a:r>
              <a:endParaRPr kumimoji="1" lang="ja-JP" altLang="en-US" dirty="0"/>
            </a:p>
          </p:txBody>
        </p:sp>
        <p:sp>
          <p:nvSpPr>
            <p:cNvPr id="20" name="テキスト ボックス 19"/>
            <p:cNvSpPr txBox="1"/>
            <p:nvPr/>
          </p:nvSpPr>
          <p:spPr>
            <a:xfrm>
              <a:off x="4411557" y="3053340"/>
              <a:ext cx="8081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dirty="0"/>
                <a:t>1</a:t>
              </a:r>
              <a:r>
                <a:rPr kumimoji="1" lang="en-US" altLang="ja-JP" dirty="0" smtClean="0"/>
                <a:t>MHz</a:t>
              </a:r>
              <a:endParaRPr kumimoji="1" lang="ja-JP" altLang="en-US" dirty="0"/>
            </a:p>
          </p:txBody>
        </p:sp>
        <p:sp>
          <p:nvSpPr>
            <p:cNvPr id="21" name="テキスト ボックス 20"/>
            <p:cNvSpPr txBox="1"/>
            <p:nvPr/>
          </p:nvSpPr>
          <p:spPr>
            <a:xfrm>
              <a:off x="4023516" y="3467053"/>
              <a:ext cx="8081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smtClean="0"/>
                <a:t>.5MHz</a:t>
              </a:r>
              <a:endParaRPr kumimoji="1" lang="ja-JP" altLang="en-US" dirty="0"/>
            </a:p>
          </p:txBody>
        </p:sp>
      </p:grpSp>
      <p:sp>
        <p:nvSpPr>
          <p:cNvPr id="23" name="テキスト ボックス 22"/>
          <p:cNvSpPr txBox="1"/>
          <p:nvPr/>
        </p:nvSpPr>
        <p:spPr>
          <a:xfrm>
            <a:off x="1908207" y="1652555"/>
            <a:ext cx="734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5MHz</a:t>
            </a:r>
            <a:endParaRPr kumimoji="1" lang="ja-JP" altLang="en-US" dirty="0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1896599" y="2520380"/>
            <a:ext cx="734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1</a:t>
            </a:r>
            <a:r>
              <a:rPr kumimoji="1" lang="en-US" altLang="ja-JP" dirty="0" smtClean="0"/>
              <a:t>MHz</a:t>
            </a:r>
            <a:endParaRPr kumimoji="1" lang="ja-JP" altLang="en-US" dirty="0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886529" y="3011330"/>
            <a:ext cx="792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.5MHz</a:t>
            </a:r>
            <a:endParaRPr kumimoji="1" lang="ja-JP" altLang="en-US" dirty="0"/>
          </a:p>
        </p:txBody>
      </p:sp>
      <p:sp>
        <p:nvSpPr>
          <p:cNvPr id="26" name="日付プレースホルダー 15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</p:spPr>
        <p:txBody>
          <a:bodyPr/>
          <a:lstStyle/>
          <a:p>
            <a:r>
              <a:rPr kumimoji="1" lang="en-US" altLang="ja-JP" smtClean="0"/>
              <a:t>2016/12/13</a:t>
            </a:r>
            <a:endParaRPr kumimoji="1" lang="ja-JP" altLang="en-US"/>
          </a:p>
        </p:txBody>
      </p:sp>
      <p:sp>
        <p:nvSpPr>
          <p:cNvPr id="27" name="フッター プレースホルダー 16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</p:spPr>
        <p:txBody>
          <a:bodyPr/>
          <a:lstStyle/>
          <a:p>
            <a:r>
              <a:rPr kumimoji="1" lang="en-US" altLang="ja-JP" smtClean="0"/>
              <a:t>CERN-KEK Committee, 11th meeting</a:t>
            </a:r>
            <a:endParaRPr kumimoji="1" lang="ja-JP" altLang="en-US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89603" y="4684783"/>
            <a:ext cx="2032758" cy="1524569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504291" y="4684783"/>
            <a:ext cx="2032759" cy="1524569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9315" y="4928003"/>
            <a:ext cx="2064551" cy="1548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1654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1325563"/>
          </a:xfrm>
        </p:spPr>
        <p:txBody>
          <a:bodyPr/>
          <a:lstStyle/>
          <a:p>
            <a:r>
              <a:rPr kumimoji="1" lang="en-US" altLang="ja-JP" dirty="0" smtClean="0"/>
              <a:t>The first FT3L core</a:t>
            </a:r>
            <a:endParaRPr kumimoji="1" lang="ja-JP" altLang="en-US" dirty="0"/>
          </a:p>
        </p:txBody>
      </p:sp>
      <p:pic>
        <p:nvPicPr>
          <p:cNvPr id="5" name="コンテンツ プレースホルダー 4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437" y="1225256"/>
            <a:ext cx="2501028" cy="2029044"/>
          </a:xfrm>
        </p:spPr>
      </p:pic>
      <p:pic>
        <p:nvPicPr>
          <p:cNvPr id="8" name="コンテンツ プレースホルダー 7"/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789415" y="1387305"/>
            <a:ext cx="1972497" cy="14793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9448" y="3153993"/>
            <a:ext cx="4180795" cy="3136394"/>
          </a:xfrm>
          <a:prstGeom prst="rect">
            <a:avLst/>
          </a:prstGeom>
        </p:spPr>
      </p:pic>
      <p:sp>
        <p:nvSpPr>
          <p:cNvPr id="12" name="テキスト ボックス 11"/>
          <p:cNvSpPr txBox="1"/>
          <p:nvPr/>
        </p:nvSpPr>
        <p:spPr>
          <a:xfrm>
            <a:off x="2360365" y="3941380"/>
            <a:ext cx="1900200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Approved as below 25C</a:t>
            </a:r>
            <a:endParaRPr kumimoji="1" lang="ja-JP" altLang="en-US" sz="1400" dirty="0"/>
          </a:p>
        </p:txBody>
      </p:sp>
      <p:pic>
        <p:nvPicPr>
          <p:cNvPr id="14" name="図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381626" y="1383795"/>
            <a:ext cx="1944413" cy="14583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054789" y="1387305"/>
            <a:ext cx="1972496" cy="14793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6" name="日付プレースホルダー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2016/12/13</a:t>
            </a:r>
            <a:endParaRPr kumimoji="1" lang="ja-JP" altLang="en-US"/>
          </a:p>
        </p:txBody>
      </p:sp>
      <p:sp>
        <p:nvSpPr>
          <p:cNvPr id="17" name="フッター プレースホルダー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CERN-KEK Committee, 11th meeting</a:t>
            </a:r>
            <a:endParaRPr kumimoji="1" lang="ja-JP" altLang="en-US"/>
          </a:p>
        </p:txBody>
      </p:sp>
      <p:pic>
        <p:nvPicPr>
          <p:cNvPr id="18" name="図 1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335581" y="3601889"/>
            <a:ext cx="3147959" cy="2360969"/>
          </a:xfrm>
          <a:prstGeom prst="rect">
            <a:avLst/>
          </a:prstGeom>
        </p:spPr>
      </p:pic>
      <p:sp>
        <p:nvSpPr>
          <p:cNvPr id="11" name="テキスト ボックス 10"/>
          <p:cNvSpPr txBox="1"/>
          <p:nvPr/>
        </p:nvSpPr>
        <p:spPr>
          <a:xfrm>
            <a:off x="5662616" y="5710020"/>
            <a:ext cx="24938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Approval test for 1</a:t>
            </a:r>
            <a:r>
              <a:rPr kumimoji="1" lang="en-US" altLang="ja-JP" baseline="30000" dirty="0" smtClean="0">
                <a:solidFill>
                  <a:schemeClr val="bg1"/>
                </a:solidFill>
              </a:rPr>
              <a:t>st</a:t>
            </a:r>
            <a:r>
              <a:rPr kumimoji="1" lang="en-US" altLang="ja-JP" dirty="0" smtClean="0">
                <a:solidFill>
                  <a:schemeClr val="bg1"/>
                </a:solidFill>
              </a:rPr>
              <a:t> core</a:t>
            </a:r>
          </a:p>
          <a:p>
            <a:r>
              <a:rPr lang="en-US" altLang="ja-JP" dirty="0">
                <a:solidFill>
                  <a:schemeClr val="bg1"/>
                </a:solidFill>
              </a:rPr>
              <a:t>w</a:t>
            </a:r>
            <a:r>
              <a:rPr lang="en-US" altLang="ja-JP" dirty="0" smtClean="0">
                <a:solidFill>
                  <a:schemeClr val="bg1"/>
                </a:solidFill>
              </a:rPr>
              <a:t>ith 400 W RF power .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7515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“Hot“ Radiation test of MOSFET</a:t>
            </a:r>
            <a:endParaRPr kumimoji="1" lang="ja-JP" altLang="en-US" dirty="0"/>
          </a:p>
        </p:txBody>
      </p:sp>
      <p:pic>
        <p:nvPicPr>
          <p:cNvPr id="8" name="コンテンツ プレースホルダー 7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0672" y="2900405"/>
            <a:ext cx="3886200" cy="2914650"/>
          </a:xfrm>
        </p:spPr>
      </p:pic>
      <p:pic>
        <p:nvPicPr>
          <p:cNvPr id="7" name="コンテンツ プレースホルダー 6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858" y="1825625"/>
            <a:ext cx="3453784" cy="4351338"/>
          </a:xfrm>
        </p:spPr>
      </p:pic>
      <p:sp>
        <p:nvSpPr>
          <p:cNvPr id="10" name="テキスト ボックス 9"/>
          <p:cNvSpPr txBox="1"/>
          <p:nvPr/>
        </p:nvSpPr>
        <p:spPr>
          <a:xfrm>
            <a:off x="3233057" y="5787579"/>
            <a:ext cx="5649686" cy="646331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Radiation effects become worse under the hot condition, but still small in PSB. 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4420078" y="1315281"/>
            <a:ext cx="45524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So far, we tested MOSFET under cold conditions: J-PARC and </a:t>
            </a:r>
            <a:r>
              <a:rPr kumimoji="1" lang="en-US" altLang="ja-JP" dirty="0" err="1" smtClean="0"/>
              <a:t>Fraunhofer</a:t>
            </a:r>
            <a:r>
              <a:rPr kumimoji="1" lang="en-US" altLang="ja-JP" dirty="0" smtClean="0"/>
              <a:t>. </a:t>
            </a:r>
            <a:r>
              <a:rPr lang="en-US" altLang="ja-JP" dirty="0" smtClean="0"/>
              <a:t>MOSFETs were tested under hot condition.</a:t>
            </a:r>
          </a:p>
          <a:p>
            <a:endParaRPr kumimoji="1" lang="ja-JP" altLang="en-US" dirty="0"/>
          </a:p>
        </p:txBody>
      </p:sp>
      <p:sp>
        <p:nvSpPr>
          <p:cNvPr id="12" name="日付プレースホルダー 15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</p:spPr>
        <p:txBody>
          <a:bodyPr/>
          <a:lstStyle/>
          <a:p>
            <a:r>
              <a:rPr kumimoji="1" lang="en-US" altLang="ja-JP" smtClean="0"/>
              <a:t>2016/12/13</a:t>
            </a:r>
            <a:endParaRPr kumimoji="1" lang="ja-JP" altLang="en-US"/>
          </a:p>
        </p:txBody>
      </p:sp>
      <p:sp>
        <p:nvSpPr>
          <p:cNvPr id="13" name="フッター プレースホルダー 16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</p:spPr>
        <p:txBody>
          <a:bodyPr/>
          <a:lstStyle/>
          <a:p>
            <a:r>
              <a:rPr kumimoji="1" lang="en-US" altLang="ja-JP" smtClean="0"/>
              <a:t>CERN-KEK Committee, 11th meeting</a:t>
            </a:r>
            <a:endParaRPr kumimoji="1" lang="ja-JP" altLang="en-US"/>
          </a:p>
        </p:txBody>
      </p:sp>
      <p:sp>
        <p:nvSpPr>
          <p:cNvPr id="14" name="右矢印 13"/>
          <p:cNvSpPr/>
          <p:nvPr/>
        </p:nvSpPr>
        <p:spPr>
          <a:xfrm flipH="1">
            <a:off x="1412983" y="3097924"/>
            <a:ext cx="147802" cy="283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右矢印 14"/>
          <p:cNvSpPr/>
          <p:nvPr/>
        </p:nvSpPr>
        <p:spPr>
          <a:xfrm flipH="1">
            <a:off x="1805152" y="4540469"/>
            <a:ext cx="2075791" cy="2698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1647496" y="3303050"/>
            <a:ext cx="29816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RF cavities will be installed at low dose </a:t>
            </a:r>
            <a:r>
              <a:rPr lang="en-US" altLang="ja-JP" dirty="0" smtClean="0"/>
              <a:t>places </a:t>
            </a:r>
            <a:r>
              <a:rPr lang="en-US" altLang="ja-JP" dirty="0" smtClean="0"/>
              <a:t>(1-40 </a:t>
            </a:r>
            <a:r>
              <a:rPr lang="en-US" altLang="ja-JP" dirty="0" err="1" smtClean="0"/>
              <a:t>Gy</a:t>
            </a:r>
            <a:r>
              <a:rPr lang="en-US" altLang="ja-JP" dirty="0" smtClean="0"/>
              <a:t>/</a:t>
            </a:r>
            <a:r>
              <a:rPr lang="en-US" altLang="ja-JP" dirty="0" err="1" smtClean="0"/>
              <a:t>yr</a:t>
            </a:r>
            <a:r>
              <a:rPr lang="en-US" altLang="ja-JP" dirty="0" smtClean="0"/>
              <a:t>)</a:t>
            </a:r>
          </a:p>
          <a:p>
            <a:r>
              <a:rPr lang="en-US" altLang="ja-JP" dirty="0" smtClean="0"/>
              <a:t>&amp; rad. compensation is used.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420078" y="2312203"/>
            <a:ext cx="46133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rgbClr val="FF0000"/>
                </a:solidFill>
              </a:rPr>
              <a:t>MOSFETs were irradiated under hot condition!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605000" y="4357730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hot</a:t>
            </a:r>
            <a:endParaRPr kumimoji="1" lang="ja-JP" altLang="en-US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4033343" y="4510130"/>
            <a:ext cx="5770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cold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92197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Next Radiation Damage Test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Temperature Effect on MOSFET was observed. How about RF?</a:t>
            </a:r>
          </a:p>
          <a:p>
            <a:pPr lvl="1"/>
            <a:r>
              <a:rPr kumimoji="1" lang="en-US" altLang="ja-JP" dirty="0" smtClean="0"/>
              <a:t>MOSFET test under </a:t>
            </a:r>
            <a:r>
              <a:rPr kumimoji="1" lang="en-US" altLang="ja-JP" b="1" dirty="0" smtClean="0">
                <a:solidFill>
                  <a:srgbClr val="FF0000"/>
                </a:solidFill>
              </a:rPr>
              <a:t>RF ON</a:t>
            </a:r>
            <a:r>
              <a:rPr kumimoji="1" lang="en-US" altLang="ja-JP" dirty="0" smtClean="0"/>
              <a:t> based on a comment from an expert on radiation effects on </a:t>
            </a:r>
            <a:r>
              <a:rPr kumimoji="1" lang="en-US" altLang="ja-JP" dirty="0" err="1" smtClean="0"/>
              <a:t>mosfet</a:t>
            </a:r>
            <a:r>
              <a:rPr kumimoji="1" lang="en-US" altLang="ja-JP" dirty="0" smtClean="0"/>
              <a:t>.</a:t>
            </a:r>
          </a:p>
          <a:p>
            <a:pPr lvl="1"/>
            <a:r>
              <a:rPr lang="en-US" altLang="ja-JP" b="1" dirty="0" smtClean="0">
                <a:solidFill>
                  <a:srgbClr val="FF0000"/>
                </a:solidFill>
              </a:rPr>
              <a:t>Auto-level-control</a:t>
            </a:r>
            <a:r>
              <a:rPr lang="en-US" altLang="ja-JP" dirty="0" smtClean="0"/>
              <a:t> circuit simulates the RF operation while beam acceleration.</a:t>
            </a:r>
          </a:p>
          <a:p>
            <a:pPr lvl="2"/>
            <a:r>
              <a:rPr lang="en-US" altLang="ja-JP" dirty="0" smtClean="0"/>
              <a:t>Hot &amp; RF amplification</a:t>
            </a:r>
          </a:p>
          <a:p>
            <a:r>
              <a:rPr kumimoji="1" lang="en-US" altLang="ja-JP" dirty="0" smtClean="0"/>
              <a:t>The test circuits will be modified by </a:t>
            </a:r>
            <a:r>
              <a:rPr lang="en-US" altLang="ja-JP" b="1" dirty="0" smtClean="0"/>
              <a:t>KEK</a:t>
            </a:r>
            <a:r>
              <a:rPr kumimoji="1" lang="en-US" altLang="ja-JP" dirty="0" smtClean="0"/>
              <a:t> </a:t>
            </a:r>
            <a:r>
              <a:rPr kumimoji="1" lang="en-US" altLang="ja-JP" dirty="0" smtClean="0"/>
              <a:t>budget in this year.</a:t>
            </a:r>
          </a:p>
          <a:p>
            <a:r>
              <a:rPr lang="en-US" altLang="ja-JP" dirty="0" smtClean="0"/>
              <a:t>The test will be done in next FY.</a:t>
            </a:r>
            <a:endParaRPr kumimoji="1" lang="en-US" altLang="ja-JP" dirty="0" smtClean="0"/>
          </a:p>
          <a:p>
            <a:endParaRPr kumimoji="1" lang="ja-JP" altLang="en-US" dirty="0"/>
          </a:p>
        </p:txBody>
      </p:sp>
      <p:sp>
        <p:nvSpPr>
          <p:cNvPr id="4" name="日付プレースホルダー 15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</p:spPr>
        <p:txBody>
          <a:bodyPr/>
          <a:lstStyle/>
          <a:p>
            <a:r>
              <a:rPr kumimoji="1" lang="en-US" altLang="ja-JP" smtClean="0"/>
              <a:t>2016/12/13</a:t>
            </a:r>
            <a:endParaRPr kumimoji="1" lang="ja-JP" altLang="en-US"/>
          </a:p>
        </p:txBody>
      </p:sp>
      <p:sp>
        <p:nvSpPr>
          <p:cNvPr id="5" name="フッター プレースホルダー 16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</p:spPr>
        <p:txBody>
          <a:bodyPr/>
          <a:lstStyle/>
          <a:p>
            <a:r>
              <a:rPr kumimoji="1" lang="en-US" altLang="ja-JP" smtClean="0"/>
              <a:t>CERN-KEK Committee, 11th meeting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4287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9319" y="1127469"/>
            <a:ext cx="5171684" cy="290907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28" y="2700916"/>
            <a:ext cx="4236796" cy="3659834"/>
          </a:xfrm>
          <a:prstGeom prst="rect">
            <a:avLst/>
          </a:prstGeom>
        </p:spPr>
      </p:pic>
      <p:sp>
        <p:nvSpPr>
          <p:cNvPr id="12291" name="Title 1"/>
          <p:cNvSpPr>
            <a:spLocks noGrp="1"/>
          </p:cNvSpPr>
          <p:nvPr>
            <p:ph type="title"/>
          </p:nvPr>
        </p:nvSpPr>
        <p:spPr>
          <a:xfrm>
            <a:off x="1001713" y="274638"/>
            <a:ext cx="7964487" cy="500062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PS </a:t>
            </a:r>
            <a:r>
              <a:rPr lang="en-GB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FINEMET 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LONGITUDINAL </a:t>
            </a:r>
            <a:r>
              <a:rPr lang="en-GB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CAVITY SS02</a:t>
            </a:r>
          </a:p>
        </p:txBody>
      </p:sp>
      <p:sp>
        <p:nvSpPr>
          <p:cNvPr id="6" name="Rectangle 5"/>
          <p:cNvSpPr/>
          <p:nvPr/>
        </p:nvSpPr>
        <p:spPr>
          <a:xfrm>
            <a:off x="419819" y="1452527"/>
            <a:ext cx="1733616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400" b="1" dirty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cs typeface="Angsana New" panose="02020603050405020304" pitchFamily="18" charset="-34"/>
              </a:rPr>
              <a:t>Cavity </a:t>
            </a:r>
            <a:r>
              <a:rPr lang="en-US" sz="2400" b="1" dirty="0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cs typeface="Angsana New" panose="02020603050405020304" pitchFamily="18" charset="-34"/>
              </a:rPr>
              <a:t>6 </a:t>
            </a:r>
            <a:r>
              <a:rPr lang="en-US" sz="2400" b="1" dirty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cs typeface="Angsana New" panose="02020603050405020304" pitchFamily="18" charset="-34"/>
              </a:rPr>
              <a:t>Cell</a:t>
            </a:r>
          </a:p>
        </p:txBody>
      </p:sp>
      <p:sp>
        <p:nvSpPr>
          <p:cNvPr id="8" name="Rectangle 7"/>
          <p:cNvSpPr/>
          <p:nvPr/>
        </p:nvSpPr>
        <p:spPr>
          <a:xfrm>
            <a:off x="5087585" y="4151992"/>
            <a:ext cx="1295547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400" b="1" dirty="0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cs typeface="Angsana New" panose="02020603050405020304" pitchFamily="18" charset="-34"/>
              </a:rPr>
              <a:t>Amplifier</a:t>
            </a:r>
            <a:endParaRPr lang="en-US" sz="2400" b="1" dirty="0">
              <a:ln w="0"/>
              <a:solidFill>
                <a:schemeClr val="accent1">
                  <a:lumMod val="7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cs typeface="Angsana New" panose="02020603050405020304" pitchFamily="18" charset="-34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5904186" y="2623964"/>
            <a:ext cx="817683" cy="1593312"/>
          </a:xfrm>
          <a:prstGeom prst="straightConnector1">
            <a:avLst/>
          </a:prstGeom>
          <a:ln w="762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1303213" y="1971985"/>
            <a:ext cx="1087437" cy="1519238"/>
          </a:xfrm>
          <a:prstGeom prst="straightConnector1">
            <a:avLst/>
          </a:prstGeom>
          <a:ln w="762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67CEE8-C86B-47EC-9A02-E30E9BFB0B5E}" type="slidenum">
              <a:rPr lang="en-GB" smtClean="0"/>
              <a:t>16</a:t>
            </a:fld>
            <a:endParaRPr lang="en-GB"/>
          </a:p>
        </p:txBody>
      </p:sp>
      <p:sp>
        <p:nvSpPr>
          <p:cNvPr id="10" name="Content Placeholder 3"/>
          <p:cNvSpPr txBox="1">
            <a:spLocks/>
          </p:cNvSpPr>
          <p:nvPr/>
        </p:nvSpPr>
        <p:spPr>
          <a:xfrm>
            <a:off x="747101" y="6020942"/>
            <a:ext cx="4405399" cy="182562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rgbClr val="0055A0"/>
              </a:buClr>
              <a:buFontTx/>
              <a:buNone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471600" indent="-284400" algn="l" defTabSz="457200" rtl="0" eaLnBrk="1" latinLnBrk="0" hangingPunct="1">
              <a:lnSpc>
                <a:spcPct val="100000"/>
              </a:lnSpc>
              <a:spcBef>
                <a:spcPts val="1080"/>
              </a:spcBef>
              <a:buClr>
                <a:srgbClr val="0055A0"/>
              </a:buClr>
              <a:buSzPct val="70000"/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94800" indent="-228600" algn="l" defTabSz="457200" rtl="0" eaLnBrk="1" latinLnBrk="0" hangingPunct="1">
              <a:lnSpc>
                <a:spcPct val="100000"/>
              </a:lnSpc>
              <a:spcBef>
                <a:spcPts val="984"/>
              </a:spcBef>
              <a:buClrTx/>
              <a:buSzPct val="100000"/>
              <a:buFont typeface="Lucida Grande"/>
              <a:buChar char="−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solidFill>
                  <a:schemeClr val="bg1"/>
                </a:solidFill>
              </a:rPr>
              <a:t>M. </a:t>
            </a:r>
            <a:r>
              <a:rPr lang="en-US" sz="1000" dirty="0" err="1" smtClean="0">
                <a:solidFill>
                  <a:schemeClr val="bg1"/>
                </a:solidFill>
              </a:rPr>
              <a:t>Hasse</a:t>
            </a:r>
            <a:r>
              <a:rPr lang="en-US" sz="1000" dirty="0" smtClean="0">
                <a:solidFill>
                  <a:schemeClr val="bg1"/>
                </a:solidFill>
              </a:rPr>
              <a:t>, </a:t>
            </a:r>
            <a:r>
              <a:rPr lang="en-US" sz="1000" dirty="0" err="1" smtClean="0">
                <a:solidFill>
                  <a:schemeClr val="bg1"/>
                </a:solidFill>
              </a:rPr>
              <a:t>Finemet</a:t>
            </a:r>
            <a:r>
              <a:rPr lang="en-US" sz="1000" dirty="0" smtClean="0">
                <a:solidFill>
                  <a:schemeClr val="bg1"/>
                </a:solidFill>
              </a:rPr>
              <a:t> Review,  September 14</a:t>
            </a:r>
            <a:r>
              <a:rPr lang="en-US" sz="1000" baseline="30000" dirty="0" smtClean="0">
                <a:solidFill>
                  <a:schemeClr val="bg1"/>
                </a:solidFill>
              </a:rPr>
              <a:t>th</a:t>
            </a:r>
            <a:r>
              <a:rPr lang="en-US" sz="1000" dirty="0" smtClean="0">
                <a:solidFill>
                  <a:schemeClr val="bg1"/>
                </a:solidFill>
              </a:rPr>
              <a:t> - 2015</a:t>
            </a:r>
            <a:endParaRPr lang="en-US" sz="1000" dirty="0">
              <a:solidFill>
                <a:schemeClr val="bg1"/>
              </a:solidFill>
            </a:endParaRPr>
          </a:p>
        </p:txBody>
      </p:sp>
      <p:grpSp>
        <p:nvGrpSpPr>
          <p:cNvPr id="13" name="グループ化 12"/>
          <p:cNvGrpSpPr/>
          <p:nvPr/>
        </p:nvGrpSpPr>
        <p:grpSpPr>
          <a:xfrm>
            <a:off x="5025250" y="3521075"/>
            <a:ext cx="3940950" cy="2878138"/>
            <a:chOff x="5025250" y="3521075"/>
            <a:chExt cx="3940950" cy="2878138"/>
          </a:xfrm>
        </p:grpSpPr>
        <p:pic>
          <p:nvPicPr>
            <p:cNvPr id="12" name="コンテンツ プレースホルダー 3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7597" y="3521075"/>
              <a:ext cx="2158603" cy="2878138"/>
            </a:xfrm>
            <a:prstGeom prst="rect">
              <a:avLst/>
            </a:prstGeom>
          </p:spPr>
        </p:pic>
        <p:sp>
          <p:nvSpPr>
            <p:cNvPr id="5" name="テキスト ボックス 4"/>
            <p:cNvSpPr txBox="1"/>
            <p:nvPr/>
          </p:nvSpPr>
          <p:spPr>
            <a:xfrm>
              <a:off x="5025250" y="5620407"/>
              <a:ext cx="184486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 smtClean="0"/>
                <a:t>KEK Contribution:</a:t>
              </a:r>
            </a:p>
            <a:p>
              <a:r>
                <a:rPr kumimoji="1" lang="en-US" altLang="ja-JP" dirty="0" smtClean="0"/>
                <a:t>2 set of AMP</a:t>
              </a:r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728141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1793" y="988764"/>
            <a:ext cx="4930109" cy="3417698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6548835" y="2670682"/>
            <a:ext cx="20907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H. </a:t>
            </a:r>
            <a:r>
              <a:rPr kumimoji="1" lang="en-US" altLang="ja-JP" dirty="0" err="1" smtClean="0"/>
              <a:t>Damerau</a:t>
            </a:r>
            <a:r>
              <a:rPr kumimoji="1" lang="en-US" altLang="ja-JP" dirty="0" smtClean="0"/>
              <a:t> HB2014</a:t>
            </a:r>
            <a:endParaRPr kumimoji="1" lang="ja-JP" altLang="en-US" dirty="0"/>
          </a:p>
        </p:txBody>
      </p:sp>
      <p:sp>
        <p:nvSpPr>
          <p:cNvPr id="9" name="タイトル 1"/>
          <p:cNvSpPr txBox="1">
            <a:spLocks/>
          </p:cNvSpPr>
          <p:nvPr/>
        </p:nvSpPr>
        <p:spPr>
          <a:xfrm>
            <a:off x="1016876" y="184426"/>
            <a:ext cx="7425558" cy="69003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dirty="0" smtClean="0"/>
              <a:t>PS Instability Damper Operation</a:t>
            </a:r>
            <a:endParaRPr lang="ja-JP" altLang="en-US" dirty="0"/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42998" y="3268614"/>
            <a:ext cx="4324383" cy="2992631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268" y="3268615"/>
            <a:ext cx="4327429" cy="2992631"/>
          </a:xfrm>
          <a:prstGeom prst="rect">
            <a:avLst/>
          </a:prstGeom>
        </p:spPr>
      </p:pic>
      <p:sp>
        <p:nvSpPr>
          <p:cNvPr id="7" name="右矢印 6"/>
          <p:cNvSpPr/>
          <p:nvPr/>
        </p:nvSpPr>
        <p:spPr>
          <a:xfrm>
            <a:off x="4240924" y="4635062"/>
            <a:ext cx="488731" cy="40202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012" y="318244"/>
            <a:ext cx="4445876" cy="4157183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9888" y="303531"/>
            <a:ext cx="4461612" cy="4171896"/>
          </a:xfrm>
          <a:prstGeom prst="rect">
            <a:avLst/>
          </a:prstGeom>
        </p:spPr>
      </p:pic>
      <p:sp>
        <p:nvSpPr>
          <p:cNvPr id="14" name="テキスト ボックス 13"/>
          <p:cNvSpPr txBox="1"/>
          <p:nvPr/>
        </p:nvSpPr>
        <p:spPr>
          <a:xfrm>
            <a:off x="494431" y="4470477"/>
            <a:ext cx="8345033" cy="20005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/>
              <a:t>　　                   </a:t>
            </a:r>
            <a:r>
              <a:rPr kumimoji="1" lang="en-US" altLang="ja-JP" sz="3200" dirty="0" smtClean="0"/>
              <a:t>Latest</a:t>
            </a:r>
            <a:r>
              <a:rPr kumimoji="1" lang="ja-JP" altLang="en-US" sz="3200" dirty="0" smtClean="0"/>
              <a:t> </a:t>
            </a:r>
            <a:r>
              <a:rPr kumimoji="1" lang="en-US" altLang="ja-JP" sz="3200" dirty="0" smtClean="0"/>
              <a:t>Result</a:t>
            </a:r>
            <a:r>
              <a:rPr kumimoji="1" lang="ja-JP" altLang="en-US" sz="3200" dirty="0" smtClean="0"/>
              <a:t> </a:t>
            </a:r>
            <a:r>
              <a:rPr kumimoji="1" lang="en-US" altLang="ja-JP" sz="3200" dirty="0" smtClean="0"/>
              <a:t>in</a:t>
            </a:r>
            <a:r>
              <a:rPr kumimoji="1" lang="ja-JP" altLang="en-US" sz="3200" dirty="0" smtClean="0"/>
              <a:t> </a:t>
            </a:r>
            <a:r>
              <a:rPr kumimoji="1" lang="en-US" altLang="ja-JP" sz="3200" dirty="0" smtClean="0"/>
              <a:t>2016</a:t>
            </a:r>
            <a:r>
              <a:rPr kumimoji="1" lang="ja-JP" altLang="en-US" sz="3200" dirty="0" smtClean="0"/>
              <a:t> 　</a:t>
            </a:r>
            <a:endParaRPr kumimoji="1" lang="en-US" altLang="ja-JP" sz="3200" dirty="0" smtClean="0"/>
          </a:p>
          <a:p>
            <a:r>
              <a:rPr lang="ja-JP" altLang="en-US" sz="3200" dirty="0"/>
              <a:t>　</a:t>
            </a:r>
            <a:r>
              <a:rPr lang="en-US" altLang="ja-JP" sz="2000" dirty="0"/>
              <a:t>All 10 </a:t>
            </a:r>
            <a:r>
              <a:rPr lang="en-US" altLang="ja-JP" sz="2000" dirty="0" smtClean="0"/>
              <a:t>signal</a:t>
            </a:r>
            <a:r>
              <a:rPr lang="ja-JP" altLang="en-US" sz="2000" dirty="0"/>
              <a:t> </a:t>
            </a:r>
            <a:r>
              <a:rPr lang="en-US" altLang="ja-JP" sz="2000" dirty="0" smtClean="0"/>
              <a:t>processing </a:t>
            </a:r>
            <a:r>
              <a:rPr lang="en-US" altLang="ja-JP" sz="2000" dirty="0"/>
              <a:t>chains are working and we have regularly delivered 2 10^11 </a:t>
            </a:r>
            <a:r>
              <a:rPr lang="en-US" altLang="ja-JP" sz="2000" dirty="0" smtClean="0"/>
              <a:t>ppb </a:t>
            </a:r>
            <a:r>
              <a:rPr lang="en-US" altLang="ja-JP" sz="2000" dirty="0"/>
              <a:t>(72 bunches spaced 25 ns) with very good longitudinal beam quality </a:t>
            </a:r>
            <a:r>
              <a:rPr lang="en-US" altLang="ja-JP" sz="2000" dirty="0" smtClean="0"/>
              <a:t>for </a:t>
            </a:r>
            <a:r>
              <a:rPr lang="en-US" altLang="ja-JP" sz="2000" dirty="0"/>
              <a:t>tests in the </a:t>
            </a:r>
            <a:r>
              <a:rPr lang="en-US" altLang="ja-JP" sz="2000" dirty="0" smtClean="0"/>
              <a:t>SPS.</a:t>
            </a:r>
          </a:p>
          <a:p>
            <a:endParaRPr kumimoji="1" lang="en-US" altLang="ja-JP" sz="2000" dirty="0" smtClean="0"/>
          </a:p>
        </p:txBody>
      </p:sp>
    </p:spTree>
    <p:extLst>
      <p:ext uri="{BB962C8B-B14F-4D97-AF65-F5344CB8AC3E}">
        <p14:creationId xmlns:p14="http://schemas.microsoft.com/office/powerpoint/2010/main" val="1965065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-24404"/>
            <a:ext cx="7886700" cy="1325563"/>
          </a:xfrm>
        </p:spPr>
        <p:txBody>
          <a:bodyPr/>
          <a:lstStyle/>
          <a:p>
            <a:r>
              <a:rPr kumimoji="1" lang="en-US" altLang="ja-JP" sz="2400" dirty="0" smtClean="0"/>
              <a:t>Others: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en-US" altLang="ja-JP" dirty="0" smtClean="0"/>
              <a:t>Mid-Term Upgrade of J-PARC RF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37147" y="1184475"/>
            <a:ext cx="4686194" cy="5234152"/>
          </a:xfrm>
        </p:spPr>
        <p:txBody>
          <a:bodyPr>
            <a:normAutofit fontScale="85000" lnSpcReduction="20000"/>
          </a:bodyPr>
          <a:lstStyle/>
          <a:p>
            <a:r>
              <a:rPr lang="en-US" altLang="ja-JP" b="1" dirty="0" smtClean="0">
                <a:solidFill>
                  <a:srgbClr val="FF0000"/>
                </a:solidFill>
              </a:rPr>
              <a:t>Replacement of all cavities to new FT3L ones was finished in this summer. </a:t>
            </a:r>
          </a:p>
          <a:p>
            <a:r>
              <a:rPr lang="en-US" altLang="ja-JP" b="1" dirty="0" smtClean="0"/>
              <a:t>430kW beam with new RF</a:t>
            </a:r>
            <a:r>
              <a:rPr lang="ja-JP" altLang="en-US" b="1" dirty="0" smtClean="0"/>
              <a:t> </a:t>
            </a:r>
            <a:r>
              <a:rPr lang="en-US" altLang="ja-JP" b="1" dirty="0" smtClean="0"/>
              <a:t>in this month!</a:t>
            </a:r>
            <a:endParaRPr lang="en-US" altLang="ja-JP" dirty="0" smtClean="0"/>
          </a:p>
          <a:p>
            <a:r>
              <a:rPr lang="en-US" altLang="ja-JP" dirty="0" smtClean="0"/>
              <a:t>About 1 sec. cycle operation will start in FY2018 after replacing magnet power supplies for </a:t>
            </a:r>
            <a:r>
              <a:rPr lang="en-US" altLang="ja-JP" b="1" dirty="0" smtClean="0">
                <a:solidFill>
                  <a:srgbClr val="FF0000"/>
                </a:solidFill>
              </a:rPr>
              <a:t>MW beam</a:t>
            </a:r>
            <a:r>
              <a:rPr lang="en-US" altLang="ja-JP" dirty="0" smtClean="0"/>
              <a:t>. </a:t>
            </a:r>
          </a:p>
          <a:p>
            <a:pPr lvl="1"/>
            <a:r>
              <a:rPr kumimoji="1" lang="en-US" altLang="ja-JP" dirty="0" smtClean="0"/>
              <a:t>FT3L cavities will provide required voltage. </a:t>
            </a:r>
          </a:p>
          <a:p>
            <a:r>
              <a:rPr lang="en-US" altLang="ja-JP" dirty="0" smtClean="0"/>
              <a:t>Now 2.2E14 </a:t>
            </a:r>
            <a:r>
              <a:rPr lang="en-US" altLang="ja-JP" dirty="0" err="1" smtClean="0"/>
              <a:t>ppp</a:t>
            </a:r>
            <a:r>
              <a:rPr lang="en-US" altLang="ja-JP" dirty="0" smtClean="0"/>
              <a:t> is accelerated. Goal is </a:t>
            </a:r>
            <a:r>
              <a:rPr lang="en-US" altLang="ja-JP" sz="3100" b="1" dirty="0" smtClean="0">
                <a:solidFill>
                  <a:srgbClr val="FF0000"/>
                </a:solidFill>
              </a:rPr>
              <a:t>3.2E14 </a:t>
            </a:r>
            <a:r>
              <a:rPr lang="en-US" altLang="ja-JP" sz="3100" b="1" dirty="0" err="1" smtClean="0">
                <a:solidFill>
                  <a:srgbClr val="FF0000"/>
                </a:solidFill>
              </a:rPr>
              <a:t>ppp</a:t>
            </a:r>
            <a:r>
              <a:rPr lang="en-US" altLang="ja-JP" sz="3100" b="1" dirty="0" smtClean="0">
                <a:solidFill>
                  <a:srgbClr val="FF0000"/>
                </a:solidFill>
              </a:rPr>
              <a:t> </a:t>
            </a:r>
            <a:r>
              <a:rPr lang="en-US" altLang="ja-JP" dirty="0" smtClean="0"/>
              <a:t>for MW beam. </a:t>
            </a:r>
            <a:r>
              <a:rPr kumimoji="1" lang="en-US" altLang="ja-JP" dirty="0" smtClean="0"/>
              <a:t> Need consolidation of Power Supplies &amp; beam loading compensation. </a:t>
            </a:r>
            <a:r>
              <a:rPr lang="en-US" altLang="ja-JP" dirty="0"/>
              <a:t> </a:t>
            </a:r>
            <a:r>
              <a:rPr lang="en-US" altLang="ja-JP" dirty="0" smtClean="0"/>
              <a:t>FF-&gt; FF + FB</a:t>
            </a:r>
            <a:endParaRPr kumimoji="1" lang="en-US" altLang="ja-JP" dirty="0" smtClean="0"/>
          </a:p>
          <a:p>
            <a:pPr lvl="1"/>
            <a:r>
              <a:rPr kumimoji="1" lang="en-US" altLang="ja-JP" sz="3300" b="1" dirty="0" smtClean="0">
                <a:solidFill>
                  <a:srgbClr val="FF0000"/>
                </a:solidFill>
              </a:rPr>
              <a:t>PSB FB Scheme is under consideration for J-PARC</a:t>
            </a:r>
            <a:endParaRPr kumimoji="1" lang="ja-JP" altLang="en-US" sz="3300" b="1" dirty="0">
              <a:solidFill>
                <a:srgbClr val="FF0000"/>
              </a:solidFill>
            </a:endParaRPr>
          </a:p>
        </p:txBody>
      </p:sp>
      <p:sp>
        <p:nvSpPr>
          <p:cNvPr id="6" name="日付プレースホルダー 15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</p:spPr>
        <p:txBody>
          <a:bodyPr/>
          <a:lstStyle/>
          <a:p>
            <a:r>
              <a:rPr kumimoji="1" lang="en-US" altLang="ja-JP" smtClean="0"/>
              <a:t>2016/12/13</a:t>
            </a:r>
            <a:endParaRPr kumimoji="1" lang="ja-JP" altLang="en-US"/>
          </a:p>
        </p:txBody>
      </p:sp>
      <p:sp>
        <p:nvSpPr>
          <p:cNvPr id="7" name="フッター プレースホルダー 16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</p:spPr>
        <p:txBody>
          <a:bodyPr/>
          <a:lstStyle/>
          <a:p>
            <a:r>
              <a:rPr kumimoji="1" lang="en-US" altLang="ja-JP" smtClean="0"/>
              <a:t>CERN-KEK Committee, 11th meeting</a:t>
            </a:r>
            <a:endParaRPr kumimoji="1" lang="ja-JP" altLang="en-US"/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4293" y="1070103"/>
            <a:ext cx="2281890" cy="1711418"/>
          </a:xfrm>
          <a:prstGeom prst="rect">
            <a:avLst/>
          </a:prstGeom>
        </p:spPr>
      </p:pic>
      <p:sp>
        <p:nvSpPr>
          <p:cNvPr id="9" name="右矢印 8"/>
          <p:cNvSpPr/>
          <p:nvPr/>
        </p:nvSpPr>
        <p:spPr>
          <a:xfrm>
            <a:off x="5106143" y="1126816"/>
            <a:ext cx="662151" cy="7923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6656218" y="2420326"/>
            <a:ext cx="1509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MR RF System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11" name="右矢印 10"/>
          <p:cNvSpPr/>
          <p:nvPr/>
        </p:nvSpPr>
        <p:spPr>
          <a:xfrm rot="10800000">
            <a:off x="5106144" y="5497711"/>
            <a:ext cx="908404" cy="7923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6560595" y="5623367"/>
            <a:ext cx="15372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chemeClr val="bg1"/>
                </a:solidFill>
              </a:rPr>
              <a:t>PSB FB</a:t>
            </a:r>
            <a:r>
              <a:rPr kumimoji="1" lang="en-US" altLang="ja-JP" dirty="0" smtClean="0">
                <a:solidFill>
                  <a:schemeClr val="bg1"/>
                </a:solidFill>
              </a:rPr>
              <a:t> System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pic>
        <p:nvPicPr>
          <p:cNvPr id="14" name="コンテンツ プレースホルダー 13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051" y="4828692"/>
            <a:ext cx="1720412" cy="1598167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08060" y="2797794"/>
            <a:ext cx="3835940" cy="2156467"/>
          </a:xfrm>
          <a:prstGeom prst="rect">
            <a:avLst/>
          </a:prstGeom>
        </p:spPr>
      </p:pic>
      <p:sp>
        <p:nvSpPr>
          <p:cNvPr id="16" name="右矢印 15"/>
          <p:cNvSpPr/>
          <p:nvPr/>
        </p:nvSpPr>
        <p:spPr>
          <a:xfrm rot="1319973">
            <a:off x="5097836" y="2202864"/>
            <a:ext cx="662151" cy="7923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5070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コンテンツ プレースホルダ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6767" y="1960889"/>
            <a:ext cx="3654136" cy="2841652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16854" y="0"/>
            <a:ext cx="7886700" cy="1325563"/>
          </a:xfrm>
        </p:spPr>
        <p:txBody>
          <a:bodyPr/>
          <a:lstStyle/>
          <a:p>
            <a:pPr algn="ctr"/>
            <a:r>
              <a:rPr kumimoji="1" lang="en-US" altLang="ja-JP" dirty="0" smtClean="0"/>
              <a:t>Long-term plan of J-PARC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49772" y="1108294"/>
            <a:ext cx="4414345" cy="2762139"/>
          </a:xfrm>
        </p:spPr>
        <p:txBody>
          <a:bodyPr>
            <a:normAutofit fontScale="62500" lnSpcReduction="20000"/>
          </a:bodyPr>
          <a:lstStyle/>
          <a:p>
            <a:r>
              <a:rPr kumimoji="1" lang="en-US" altLang="ja-JP" dirty="0" smtClean="0"/>
              <a:t>KEK load-map includes </a:t>
            </a:r>
            <a:r>
              <a:rPr kumimoji="1" lang="en-US" altLang="ja-JP" sz="3200" b="1" dirty="0" smtClean="0">
                <a:solidFill>
                  <a:srgbClr val="FF0000"/>
                </a:solidFill>
              </a:rPr>
              <a:t>3 MW </a:t>
            </a:r>
            <a:r>
              <a:rPr kumimoji="1" lang="en-US" altLang="ja-JP" dirty="0" smtClean="0"/>
              <a:t>beam for T2K.</a:t>
            </a:r>
          </a:p>
          <a:p>
            <a:pPr lvl="1"/>
            <a:r>
              <a:rPr lang="en-US" altLang="ja-JP" dirty="0" smtClean="0"/>
              <a:t>Tsukuba base: SCC in KEK-B tunnel</a:t>
            </a:r>
          </a:p>
          <a:p>
            <a:pPr lvl="1"/>
            <a:r>
              <a:rPr kumimoji="1" lang="en-US" altLang="ja-JP" b="1" dirty="0" smtClean="0"/>
              <a:t>J-PARC base :6-8 GeV booster</a:t>
            </a:r>
          </a:p>
          <a:p>
            <a:r>
              <a:rPr lang="en-US" altLang="ja-JP" dirty="0" smtClean="0"/>
              <a:t>My Idea is Bunch manipulation + 6 (8) GeV booster scenario for &gt;3 MW.</a:t>
            </a:r>
          </a:p>
          <a:p>
            <a:pPr lvl="1"/>
            <a:r>
              <a:rPr lang="en-US" altLang="ja-JP" b="1" dirty="0" smtClean="0">
                <a:solidFill>
                  <a:srgbClr val="FF0000"/>
                </a:solidFill>
              </a:rPr>
              <a:t>3GeV RCS has a capability for &gt;1.6 MW by FT3L cavities and consolidation of Anode PS</a:t>
            </a:r>
          </a:p>
          <a:p>
            <a:pPr lvl="1"/>
            <a:r>
              <a:rPr lang="en-US" altLang="ja-JP" dirty="0" smtClean="0"/>
              <a:t>3 GeV is low for multi-MW MR</a:t>
            </a:r>
          </a:p>
          <a:p>
            <a:r>
              <a:rPr kumimoji="1" lang="en-US" altLang="ja-JP" sz="4000" b="1" dirty="0" smtClean="0">
                <a:solidFill>
                  <a:srgbClr val="FF0000"/>
                </a:solidFill>
              </a:rPr>
              <a:t>Batch compression is already used at CERN PS !</a:t>
            </a:r>
            <a:endParaRPr kumimoji="1" lang="ja-JP" altLang="en-US" sz="4000" b="1" dirty="0">
              <a:solidFill>
                <a:srgbClr val="FF0000"/>
              </a:solidFill>
            </a:endParaRPr>
          </a:p>
        </p:txBody>
      </p:sp>
      <p:pic>
        <p:nvPicPr>
          <p:cNvPr id="5" name="コンテンツ プレースホルダー 4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750463" y="1960346"/>
            <a:ext cx="4116939" cy="2928717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5045" y="3870433"/>
            <a:ext cx="2686527" cy="2567330"/>
          </a:xfrm>
          <a:prstGeom prst="rect">
            <a:avLst/>
          </a:prstGeom>
        </p:spPr>
      </p:pic>
      <p:sp>
        <p:nvSpPr>
          <p:cNvPr id="14" name="テキスト ボックス 13"/>
          <p:cNvSpPr txBox="1"/>
          <p:nvPr/>
        </p:nvSpPr>
        <p:spPr>
          <a:xfrm>
            <a:off x="4660204" y="1498681"/>
            <a:ext cx="42974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Batch Compression at J-PARC MR</a:t>
            </a:r>
            <a:endParaRPr kumimoji="1" lang="ja-JP" altLang="en-US" sz="2400" dirty="0"/>
          </a:p>
        </p:txBody>
      </p:sp>
      <p:sp>
        <p:nvSpPr>
          <p:cNvPr id="15" name="日付プレースホルダー 15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</p:spPr>
        <p:txBody>
          <a:bodyPr/>
          <a:lstStyle/>
          <a:p>
            <a:r>
              <a:rPr kumimoji="1" lang="en-US" altLang="ja-JP" smtClean="0"/>
              <a:t>2016/12/13</a:t>
            </a:r>
            <a:endParaRPr kumimoji="1" lang="ja-JP" altLang="en-US"/>
          </a:p>
        </p:txBody>
      </p:sp>
      <p:sp>
        <p:nvSpPr>
          <p:cNvPr id="16" name="フッター プレースホルダー 16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</p:spPr>
        <p:txBody>
          <a:bodyPr/>
          <a:lstStyle/>
          <a:p>
            <a:r>
              <a:rPr kumimoji="1" lang="en-US" altLang="ja-JP" dirty="0" smtClean="0"/>
              <a:t>CERN-KEK Committee, 11th meeting</a:t>
            </a:r>
            <a:endParaRPr kumimoji="1" lang="ja-JP" altLang="en-US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3334407" y="4908313"/>
            <a:ext cx="5691351" cy="138499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By a new booster: </a:t>
            </a:r>
          </a:p>
          <a:p>
            <a:r>
              <a:rPr lang="en-US" altLang="ja-JP" dirty="0"/>
              <a:t> </a:t>
            </a:r>
            <a:r>
              <a:rPr lang="en-US" altLang="ja-JP" dirty="0" smtClean="0"/>
              <a:t>  2</a:t>
            </a:r>
            <a:r>
              <a:rPr kumimoji="1" lang="en-US" altLang="ja-JP" dirty="0" smtClean="0"/>
              <a:t> MW eq. RCS + 1.16 s cycle -&gt;2.6 MW</a:t>
            </a:r>
          </a:p>
          <a:p>
            <a:r>
              <a:rPr lang="en-US" altLang="ja-JP" sz="2400" b="1" dirty="0" smtClean="0"/>
              <a:t>By new booster &amp; manipulation:</a:t>
            </a:r>
            <a:endParaRPr kumimoji="1" lang="en-US" altLang="ja-JP" sz="2400" b="1" dirty="0" smtClean="0"/>
          </a:p>
          <a:p>
            <a:r>
              <a:rPr kumimoji="1" lang="en-US" altLang="ja-JP" sz="2400" b="1" dirty="0" smtClean="0"/>
              <a:t>   2 MW eq. RCS + Manipulation  -&gt; 3.5 MW</a:t>
            </a:r>
            <a:endParaRPr kumimoji="1" lang="ja-JP" altLang="en-US" sz="2400" b="1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793612" y="5519872"/>
            <a:ext cx="20701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J-PARC New Booster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9246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577962"/>
            <a:ext cx="7886700" cy="1325563"/>
          </a:xfrm>
        </p:spPr>
        <p:txBody>
          <a:bodyPr/>
          <a:lstStyle/>
          <a:p>
            <a:r>
              <a:rPr kumimoji="1" lang="en-US" altLang="ja-JP" dirty="0" smtClean="0"/>
              <a:t>Contents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2038461"/>
            <a:ext cx="7886700" cy="4351338"/>
          </a:xfrm>
        </p:spPr>
        <p:txBody>
          <a:bodyPr>
            <a:normAutofit/>
          </a:bodyPr>
          <a:lstStyle/>
          <a:p>
            <a:r>
              <a:rPr kumimoji="1" lang="en-US" altLang="ja-JP" dirty="0" smtClean="0"/>
              <a:t>LIU &amp; RF collaboration</a:t>
            </a:r>
          </a:p>
          <a:p>
            <a:r>
              <a:rPr lang="en-US" altLang="ja-JP" dirty="0" smtClean="0"/>
              <a:t>Present Status of RF collaboration</a:t>
            </a:r>
          </a:p>
          <a:p>
            <a:pPr lvl="1"/>
            <a:r>
              <a:rPr lang="en-US" altLang="ja-JP" dirty="0" smtClean="0"/>
              <a:t>PSB </a:t>
            </a:r>
          </a:p>
          <a:p>
            <a:pPr lvl="1"/>
            <a:r>
              <a:rPr lang="en-US" altLang="ja-JP" dirty="0" err="1" smtClean="0"/>
              <a:t>Finemet</a:t>
            </a:r>
            <a:r>
              <a:rPr lang="en-US" altLang="ja-JP" dirty="0" smtClean="0"/>
              <a:t>® FT3L Mass Production in Japan</a:t>
            </a:r>
          </a:p>
          <a:p>
            <a:pPr lvl="1"/>
            <a:r>
              <a:rPr lang="en-US" altLang="ja-JP" dirty="0" smtClean="0"/>
              <a:t>Radiation issues of MOSFET</a:t>
            </a:r>
          </a:p>
          <a:p>
            <a:pPr lvl="1"/>
            <a:r>
              <a:rPr lang="en-US" altLang="ja-JP" dirty="0" smtClean="0"/>
              <a:t>PS Damper </a:t>
            </a:r>
            <a:endParaRPr lang="en-US" altLang="ja-JP" dirty="0"/>
          </a:p>
          <a:p>
            <a:r>
              <a:rPr lang="en-US" altLang="ja-JP" dirty="0" smtClean="0"/>
              <a:t>Others</a:t>
            </a:r>
          </a:p>
          <a:p>
            <a:r>
              <a:rPr lang="en-US" altLang="ja-JP" dirty="0" smtClean="0"/>
              <a:t>Summary</a:t>
            </a:r>
            <a:endParaRPr kumimoji="1" lang="ja-JP" altLang="en-US" dirty="0"/>
          </a:p>
        </p:txBody>
      </p:sp>
      <p:sp>
        <p:nvSpPr>
          <p:cNvPr id="6" name="日付プレースホルダー 15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</p:spPr>
        <p:txBody>
          <a:bodyPr/>
          <a:lstStyle/>
          <a:p>
            <a:r>
              <a:rPr kumimoji="1" lang="en-US" altLang="ja-JP" smtClean="0"/>
              <a:t>2016/12/13</a:t>
            </a:r>
            <a:endParaRPr kumimoji="1" lang="ja-JP" altLang="en-US"/>
          </a:p>
        </p:txBody>
      </p:sp>
      <p:sp>
        <p:nvSpPr>
          <p:cNvPr id="7" name="フッター プレースホルダー 16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</p:spPr>
        <p:txBody>
          <a:bodyPr/>
          <a:lstStyle/>
          <a:p>
            <a:r>
              <a:rPr kumimoji="1" lang="en-US" altLang="ja-JP" smtClean="0"/>
              <a:t>CERN-KEK Committee, 11th meeting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1448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J-PARC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825625"/>
            <a:ext cx="8097564" cy="4351338"/>
          </a:xfrm>
        </p:spPr>
        <p:txBody>
          <a:bodyPr>
            <a:normAutofit/>
          </a:bodyPr>
          <a:lstStyle/>
          <a:p>
            <a:r>
              <a:rPr kumimoji="1" lang="en-US" altLang="ja-JP" dirty="0" smtClean="0"/>
              <a:t>In 2016, J-PARC and CERN </a:t>
            </a:r>
            <a:r>
              <a:rPr lang="en-US" altLang="ja-JP" b="1" dirty="0" smtClean="0">
                <a:solidFill>
                  <a:srgbClr val="FF0000"/>
                </a:solidFill>
              </a:rPr>
              <a:t>update</a:t>
            </a:r>
            <a:r>
              <a:rPr kumimoji="1" lang="en-US" altLang="ja-JP" b="1" dirty="0" smtClean="0">
                <a:solidFill>
                  <a:srgbClr val="FF0000"/>
                </a:solidFill>
              </a:rPr>
              <a:t>d </a:t>
            </a:r>
            <a:r>
              <a:rPr lang="en-US" altLang="ja-JP" b="1" dirty="0" smtClean="0">
                <a:solidFill>
                  <a:srgbClr val="FF0000"/>
                </a:solidFill>
              </a:rPr>
              <a:t>the agreement </a:t>
            </a:r>
            <a:r>
              <a:rPr kumimoji="1" lang="en-US" altLang="ja-JP" dirty="0" smtClean="0"/>
              <a:t>on both accelerators for cooperation </a:t>
            </a:r>
            <a:r>
              <a:rPr lang="en-US" altLang="ja-JP" dirty="0" smtClean="0"/>
              <a:t>including</a:t>
            </a:r>
            <a:r>
              <a:rPr kumimoji="1" lang="en-US" altLang="ja-JP" dirty="0" smtClean="0"/>
              <a:t> </a:t>
            </a:r>
            <a:r>
              <a:rPr kumimoji="1" lang="en-US" altLang="ja-JP" dirty="0" smtClean="0">
                <a:solidFill>
                  <a:srgbClr val="FF0000"/>
                </a:solidFill>
              </a:rPr>
              <a:t>Beam Dynamics, commissioning and RF for </a:t>
            </a:r>
            <a:r>
              <a:rPr kumimoji="1" lang="en-US" altLang="ja-JP" dirty="0" err="1" smtClean="0">
                <a:solidFill>
                  <a:srgbClr val="FF0000"/>
                </a:solidFill>
              </a:rPr>
              <a:t>Linac</a:t>
            </a:r>
            <a:r>
              <a:rPr kumimoji="1" lang="en-US" altLang="ja-JP" dirty="0" smtClean="0">
                <a:solidFill>
                  <a:srgbClr val="FF0000"/>
                </a:solidFill>
              </a:rPr>
              <a:t> </a:t>
            </a:r>
            <a:r>
              <a:rPr lang="en-US" altLang="ja-JP" dirty="0" smtClean="0">
                <a:solidFill>
                  <a:srgbClr val="FF0000"/>
                </a:solidFill>
              </a:rPr>
              <a:t>&amp; </a:t>
            </a:r>
            <a:r>
              <a:rPr kumimoji="1" lang="en-US" altLang="ja-JP" u="sng" dirty="0" smtClean="0">
                <a:solidFill>
                  <a:srgbClr val="FF0000"/>
                </a:solidFill>
              </a:rPr>
              <a:t>ring</a:t>
            </a:r>
            <a:r>
              <a:rPr kumimoji="1" lang="en-US" altLang="ja-JP" dirty="0" smtClean="0"/>
              <a:t>.</a:t>
            </a:r>
          </a:p>
          <a:p>
            <a:pPr lvl="1"/>
            <a:r>
              <a:rPr lang="en-US" altLang="ja-JP" b="1" dirty="0" smtClean="0"/>
              <a:t>More participation from J-PARC to CERN for LIU should be encouraged.</a:t>
            </a:r>
            <a:endParaRPr kumimoji="1" lang="en-US" altLang="ja-JP" b="1" dirty="0" smtClean="0"/>
          </a:p>
          <a:p>
            <a:r>
              <a:rPr lang="en-US" altLang="ja-JP" dirty="0" smtClean="0"/>
              <a:t>We </a:t>
            </a:r>
            <a:r>
              <a:rPr lang="en-US" altLang="ja-JP" dirty="0" smtClean="0"/>
              <a:t>think CERN-J-PARC collaboration will be </a:t>
            </a:r>
            <a:r>
              <a:rPr lang="en-US" altLang="ja-JP" dirty="0" smtClean="0"/>
              <a:t>also very </a:t>
            </a:r>
            <a:r>
              <a:rPr lang="en-US" altLang="ja-JP" dirty="0" smtClean="0"/>
              <a:t>fruitful. </a:t>
            </a:r>
            <a:r>
              <a:rPr kumimoji="1" lang="en-US" altLang="ja-JP" dirty="0" smtClean="0"/>
              <a:t> 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18433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Summary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28727" y="3169739"/>
            <a:ext cx="7886700" cy="3186612"/>
          </a:xfrm>
        </p:spPr>
        <p:txBody>
          <a:bodyPr>
            <a:normAutofit fontScale="92500" lnSpcReduction="10000"/>
          </a:bodyPr>
          <a:lstStyle/>
          <a:p>
            <a:r>
              <a:rPr kumimoji="1" lang="en-US" altLang="ja-JP" dirty="0" smtClean="0"/>
              <a:t>KEK/J-PARC contributes LIU RF upgrade.</a:t>
            </a:r>
          </a:p>
          <a:p>
            <a:r>
              <a:rPr lang="en-US" altLang="ja-JP" dirty="0" smtClean="0"/>
              <a:t>PSB RF upgrade has launched.</a:t>
            </a:r>
          </a:p>
          <a:p>
            <a:r>
              <a:rPr kumimoji="1" lang="en-US" altLang="ja-JP" dirty="0" smtClean="0"/>
              <a:t>PS Damper works very well.</a:t>
            </a:r>
          </a:p>
          <a:p>
            <a:r>
              <a:rPr kumimoji="1" lang="en-US" altLang="ja-JP" dirty="0" smtClean="0"/>
              <a:t>The FT3L cavity technology is spreading from J-PARC and PSB/PS to the other accelerators: AD and ELENA at CERN, and Medical use-</a:t>
            </a:r>
            <a:r>
              <a:rPr kumimoji="1" lang="en-US" altLang="ja-JP" dirty="0" err="1" smtClean="0"/>
              <a:t>MedAustron</a:t>
            </a:r>
            <a:r>
              <a:rPr kumimoji="1" lang="en-US" altLang="ja-JP" dirty="0" smtClean="0"/>
              <a:t>.</a:t>
            </a:r>
          </a:p>
          <a:p>
            <a:r>
              <a:rPr kumimoji="1" lang="en-US" altLang="ja-JP" dirty="0" smtClean="0"/>
              <a:t>CERN’s Feedback Amplifier techniques will be necessary for MW beam acceleration.</a:t>
            </a:r>
            <a:endParaRPr kumimoji="1" lang="ja-JP" altLang="en-US" dirty="0"/>
          </a:p>
        </p:txBody>
      </p:sp>
      <p:sp>
        <p:nvSpPr>
          <p:cNvPr id="4" name="日付プレースホルダー 15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</p:spPr>
        <p:txBody>
          <a:bodyPr/>
          <a:lstStyle/>
          <a:p>
            <a:r>
              <a:rPr kumimoji="1" lang="en-US" altLang="ja-JP" smtClean="0"/>
              <a:t>2016/12/13</a:t>
            </a:r>
            <a:endParaRPr kumimoji="1" lang="ja-JP" altLang="en-US"/>
          </a:p>
        </p:txBody>
      </p:sp>
      <p:sp>
        <p:nvSpPr>
          <p:cNvPr id="5" name="フッター プレースホルダー 16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</p:spPr>
        <p:txBody>
          <a:bodyPr/>
          <a:lstStyle/>
          <a:p>
            <a:r>
              <a:rPr kumimoji="1" lang="en-US" altLang="ja-JP" smtClean="0"/>
              <a:t>CERN-KEK Committee, 11th meeting</a:t>
            </a:r>
            <a:endParaRPr kumimoji="1" lang="ja-JP" altLang="en-US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7055" y="365125"/>
            <a:ext cx="5015271" cy="2804613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8215427" y="2679619"/>
            <a:ext cx="893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C. Rossi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800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83" y="8920"/>
            <a:ext cx="9144000" cy="6855928"/>
          </a:xfrm>
          <a:prstGeom prst="rect">
            <a:avLst/>
          </a:prstGeom>
        </p:spPr>
      </p:pic>
      <p:sp>
        <p:nvSpPr>
          <p:cNvPr id="3" name="角丸四角形 2"/>
          <p:cNvSpPr/>
          <p:nvPr/>
        </p:nvSpPr>
        <p:spPr>
          <a:xfrm>
            <a:off x="599090" y="1702677"/>
            <a:ext cx="2349062" cy="346841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角丸四角形 3"/>
          <p:cNvSpPr/>
          <p:nvPr/>
        </p:nvSpPr>
        <p:spPr>
          <a:xfrm>
            <a:off x="599090" y="3484044"/>
            <a:ext cx="3823138" cy="331212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4215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9585" y="1131232"/>
            <a:ext cx="3734149" cy="2849561"/>
          </a:xfrm>
          <a:prstGeom prst="rect">
            <a:avLst/>
          </a:prstGeom>
        </p:spPr>
      </p:pic>
      <p:sp>
        <p:nvSpPr>
          <p:cNvPr id="12291" name="Title 1"/>
          <p:cNvSpPr>
            <a:spLocks noGrp="1"/>
          </p:cNvSpPr>
          <p:nvPr>
            <p:ph type="title"/>
          </p:nvPr>
        </p:nvSpPr>
        <p:spPr>
          <a:xfrm>
            <a:off x="1041127" y="642325"/>
            <a:ext cx="7964487" cy="500062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PSB FINEMET TEST CAVITY RING 6L1</a:t>
            </a:r>
          </a:p>
        </p:txBody>
      </p:sp>
      <p:sp>
        <p:nvSpPr>
          <p:cNvPr id="6" name="Rectangle 5"/>
          <p:cNvSpPr/>
          <p:nvPr/>
        </p:nvSpPr>
        <p:spPr>
          <a:xfrm>
            <a:off x="1266049" y="3614963"/>
            <a:ext cx="1889107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400" b="1" dirty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cs typeface="Angsana New" panose="02020603050405020304" pitchFamily="18" charset="-34"/>
              </a:rPr>
              <a:t>Cavity 10 Cell</a:t>
            </a:r>
          </a:p>
        </p:txBody>
      </p:sp>
      <p:sp>
        <p:nvSpPr>
          <p:cNvPr id="8" name="Rectangle 7"/>
          <p:cNvSpPr/>
          <p:nvPr/>
        </p:nvSpPr>
        <p:spPr>
          <a:xfrm>
            <a:off x="6232239" y="5085370"/>
            <a:ext cx="2490874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400" b="1" dirty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cs typeface="Angsana New" panose="02020603050405020304" pitchFamily="18" charset="-34"/>
              </a:rPr>
              <a:t>Amplifier </a:t>
            </a:r>
            <a:r>
              <a:rPr lang="en-US" sz="2400" b="1" dirty="0" err="1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cs typeface="Angsana New" panose="02020603050405020304" pitchFamily="18" charset="-34"/>
              </a:rPr>
              <a:t>Finemet</a:t>
            </a:r>
            <a:endParaRPr lang="en-US" sz="2400" b="1" dirty="0">
              <a:ln w="0"/>
              <a:solidFill>
                <a:schemeClr val="accent1">
                  <a:lumMod val="7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cs typeface="Angsana New" panose="02020603050405020304" pitchFamily="18" charset="-34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6530975" y="3249613"/>
            <a:ext cx="685800" cy="1754187"/>
          </a:xfrm>
          <a:prstGeom prst="straightConnector1">
            <a:avLst/>
          </a:prstGeom>
          <a:ln w="762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296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00" y="4197809"/>
            <a:ext cx="5522913" cy="2236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>
            <a:off x="3202395" y="3980793"/>
            <a:ext cx="496480" cy="427695"/>
          </a:xfrm>
          <a:prstGeom prst="straightConnector1">
            <a:avLst/>
          </a:prstGeom>
          <a:ln w="762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67CEE8-C86B-47EC-9A02-E30E9BFB0B5E}" type="slidenum">
              <a:rPr lang="en-GB" smtClean="0"/>
              <a:t>4</a:t>
            </a:fld>
            <a:endParaRPr lang="en-GB"/>
          </a:p>
        </p:txBody>
      </p:sp>
      <p:sp>
        <p:nvSpPr>
          <p:cNvPr id="12" name="TextBox 3"/>
          <p:cNvSpPr txBox="1"/>
          <p:nvPr/>
        </p:nvSpPr>
        <p:spPr>
          <a:xfrm>
            <a:off x="83253" y="1064399"/>
            <a:ext cx="5031672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600" b="1" i="1" dirty="0" smtClean="0">
                <a:solidFill>
                  <a:srgbClr val="0055A0"/>
                </a:solidFill>
              </a:rPr>
              <a:t>Operational gap voltage per cell 700 </a:t>
            </a:r>
            <a:r>
              <a:rPr lang="en-US" sz="1600" b="1" i="1" dirty="0" err="1" smtClean="0">
                <a:solidFill>
                  <a:srgbClr val="0055A0"/>
                </a:solidFill>
              </a:rPr>
              <a:t>V</a:t>
            </a:r>
            <a:r>
              <a:rPr lang="en-US" sz="1600" b="1" i="1" baseline="-25000" dirty="0" err="1" smtClean="0">
                <a:solidFill>
                  <a:srgbClr val="0055A0"/>
                </a:solidFill>
              </a:rPr>
              <a:t>pk</a:t>
            </a:r>
            <a:r>
              <a:rPr lang="en-US" sz="1600" b="1" i="1" dirty="0" smtClean="0">
                <a:solidFill>
                  <a:srgbClr val="0055A0"/>
                </a:solidFill>
              </a:rPr>
              <a:t>. (total available from 10 cell prototype 7 </a:t>
            </a:r>
            <a:r>
              <a:rPr lang="en-US" sz="1600" b="1" i="1" dirty="0" err="1" smtClean="0">
                <a:solidFill>
                  <a:srgbClr val="0055A0"/>
                </a:solidFill>
              </a:rPr>
              <a:t>kV</a:t>
            </a:r>
            <a:r>
              <a:rPr lang="en-US" sz="1600" b="1" i="1" baseline="-25000" dirty="0" err="1" smtClean="0">
                <a:solidFill>
                  <a:srgbClr val="0055A0"/>
                </a:solidFill>
              </a:rPr>
              <a:t>pk</a:t>
            </a:r>
            <a:r>
              <a:rPr lang="en-US" sz="1600" b="1" i="1" dirty="0" smtClean="0">
                <a:solidFill>
                  <a:srgbClr val="0055A0"/>
                </a:solidFill>
              </a:rPr>
              <a:t>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800" b="1" i="1" dirty="0" smtClean="0">
              <a:solidFill>
                <a:srgbClr val="0055A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600" b="1" i="1" dirty="0">
                <a:solidFill>
                  <a:srgbClr val="0055A0"/>
                </a:solidFill>
              </a:rPr>
              <a:t>Accelerated </a:t>
            </a:r>
            <a:r>
              <a:rPr lang="en-US" sz="1600" b="1" i="1" dirty="0" smtClean="0">
                <a:solidFill>
                  <a:srgbClr val="0055A0"/>
                </a:solidFill>
              </a:rPr>
              <a:t>800•10</a:t>
            </a:r>
            <a:r>
              <a:rPr lang="en-US" sz="1600" b="1" i="1" baseline="30000" dirty="0" smtClean="0">
                <a:solidFill>
                  <a:srgbClr val="0055A0"/>
                </a:solidFill>
              </a:rPr>
              <a:t>10</a:t>
            </a:r>
            <a:r>
              <a:rPr lang="en-US" sz="1600" b="1" i="1" dirty="0" smtClean="0">
                <a:solidFill>
                  <a:srgbClr val="0055A0"/>
                </a:solidFill>
              </a:rPr>
              <a:t> protons when </a:t>
            </a:r>
            <a:r>
              <a:rPr lang="en-US" sz="1600" b="1" i="1" dirty="0">
                <a:solidFill>
                  <a:srgbClr val="0055A0"/>
                </a:solidFill>
              </a:rPr>
              <a:t>used as </a:t>
            </a:r>
            <a:r>
              <a:rPr lang="en-US" sz="1600" b="1" i="1" dirty="0" smtClean="0">
                <a:solidFill>
                  <a:srgbClr val="0055A0"/>
                </a:solidFill>
              </a:rPr>
              <a:t>h=1 (C04 as second harmonic).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800" b="1" i="1" dirty="0" smtClean="0">
              <a:solidFill>
                <a:srgbClr val="0055A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600" b="1" i="1" dirty="0">
                <a:solidFill>
                  <a:srgbClr val="0055A0"/>
                </a:solidFill>
              </a:rPr>
              <a:t>Accelerated </a:t>
            </a:r>
            <a:r>
              <a:rPr lang="en-US" sz="1600" b="1" i="1" dirty="0" smtClean="0">
                <a:solidFill>
                  <a:srgbClr val="0055A0"/>
                </a:solidFill>
              </a:rPr>
              <a:t>900•10</a:t>
            </a:r>
            <a:r>
              <a:rPr lang="en-US" sz="1600" b="1" i="1" baseline="30000" dirty="0" smtClean="0">
                <a:solidFill>
                  <a:srgbClr val="0055A0"/>
                </a:solidFill>
              </a:rPr>
              <a:t>10</a:t>
            </a:r>
            <a:r>
              <a:rPr lang="en-US" sz="1600" b="1" i="1" dirty="0" smtClean="0">
                <a:solidFill>
                  <a:srgbClr val="0055A0"/>
                </a:solidFill>
              </a:rPr>
              <a:t> </a:t>
            </a:r>
            <a:r>
              <a:rPr lang="en-US" sz="1600" b="1" i="1" dirty="0">
                <a:solidFill>
                  <a:srgbClr val="0055A0"/>
                </a:solidFill>
              </a:rPr>
              <a:t>protons </a:t>
            </a:r>
            <a:r>
              <a:rPr lang="en-US" sz="1600" b="1" i="1" dirty="0" smtClean="0">
                <a:solidFill>
                  <a:srgbClr val="0055A0"/>
                </a:solidFill>
              </a:rPr>
              <a:t>when used as h=2 (C02 as fundamental).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800" b="1" i="1" dirty="0" smtClean="0">
              <a:solidFill>
                <a:srgbClr val="0055A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600" b="1" i="1" dirty="0" smtClean="0">
                <a:solidFill>
                  <a:srgbClr val="0055A0"/>
                </a:solidFill>
              </a:rPr>
              <a:t>Reliable operation for production over few months.</a:t>
            </a: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0" y="3318287"/>
            <a:ext cx="50077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i="1" dirty="0" smtClean="0">
                <a:solidFill>
                  <a:srgbClr val="FF0000"/>
                </a:solidFill>
              </a:rPr>
              <a:t>New: + C16 blow-up cavity use as a new application</a:t>
            </a:r>
            <a:endParaRPr kumimoji="1" lang="ja-JP" altLang="en-US" i="1" dirty="0">
              <a:solidFill>
                <a:srgbClr val="FF0000"/>
              </a:solidFill>
            </a:endParaRPr>
          </a:p>
        </p:txBody>
      </p:sp>
      <p:sp>
        <p:nvSpPr>
          <p:cNvPr id="14" name="タイトル 1"/>
          <p:cNvSpPr txBox="1">
            <a:spLocks/>
          </p:cNvSpPr>
          <p:nvPr/>
        </p:nvSpPr>
        <p:spPr>
          <a:xfrm>
            <a:off x="3155156" y="-1070277"/>
            <a:ext cx="7886700" cy="28527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800" b="1" kern="1200" baseline="0">
                <a:solidFill>
                  <a:srgbClr val="0055A0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US" altLang="ja-JP" dirty="0" smtClean="0"/>
              <a:t>Present Status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93118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1058" y="274637"/>
            <a:ext cx="7971004" cy="663209"/>
          </a:xfrm>
        </p:spPr>
        <p:txBody>
          <a:bodyPr>
            <a:noAutofit/>
          </a:bodyPr>
          <a:lstStyle/>
          <a:p>
            <a:pPr lvl="1" algn="ctr" defTabSz="457200" rtl="0">
              <a:spcBef>
                <a:spcPct val="0"/>
              </a:spcBef>
              <a:tabLst>
                <a:tab pos="446088" algn="l"/>
              </a:tabLst>
            </a:pPr>
            <a:r>
              <a:rPr lang="en-US" altLang="ja-JP" sz="2800" b="1" dirty="0" smtClean="0">
                <a:solidFill>
                  <a:srgbClr val="0055A0"/>
                </a:solidFill>
              </a:rPr>
              <a:t>Available space in the machine.</a:t>
            </a:r>
            <a:endParaRPr lang="en-US" sz="2800" dirty="0"/>
          </a:p>
        </p:txBody>
      </p:sp>
      <p:sp>
        <p:nvSpPr>
          <p:cNvPr id="5" name="Content Placeholder 3"/>
          <p:cNvSpPr txBox="1">
            <a:spLocks/>
          </p:cNvSpPr>
          <p:nvPr/>
        </p:nvSpPr>
        <p:spPr>
          <a:xfrm>
            <a:off x="203200" y="6275446"/>
            <a:ext cx="4405399" cy="430154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rgbClr val="0055A0"/>
              </a:buClr>
              <a:buFontTx/>
              <a:buNone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471600" indent="-284400" algn="l" defTabSz="457200" rtl="0" eaLnBrk="1" latinLnBrk="0" hangingPunct="1">
              <a:lnSpc>
                <a:spcPct val="100000"/>
              </a:lnSpc>
              <a:spcBef>
                <a:spcPts val="1080"/>
              </a:spcBef>
              <a:buClr>
                <a:srgbClr val="0055A0"/>
              </a:buClr>
              <a:buSzPct val="70000"/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94800" indent="-228600" algn="l" defTabSz="457200" rtl="0" eaLnBrk="1" latinLnBrk="0" hangingPunct="1">
              <a:lnSpc>
                <a:spcPct val="100000"/>
              </a:lnSpc>
              <a:spcBef>
                <a:spcPts val="984"/>
              </a:spcBef>
              <a:buClrTx/>
              <a:buSzPct val="100000"/>
              <a:buFont typeface="Lucida Grande"/>
              <a:buChar char="−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M. Paoluzzi</a:t>
            </a:r>
          </a:p>
          <a:p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September 14</a:t>
            </a:r>
            <a:r>
              <a:rPr lang="en-US" sz="1000" baseline="30000" dirty="0" smtClean="0">
                <a:solidFill>
                  <a:schemeClr val="bg1">
                    <a:lumMod val="50000"/>
                  </a:schemeClr>
                </a:solidFill>
              </a:rPr>
              <a:t>th</a:t>
            </a:r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 - 2015</a:t>
            </a:r>
            <a:endParaRPr lang="en-US" sz="10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6" name="Picture 5" descr="layout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8498" y="2000820"/>
            <a:ext cx="5929617" cy="4484272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3011805" y="3997982"/>
            <a:ext cx="617621" cy="60157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3045533" y="2490031"/>
            <a:ext cx="617621" cy="60157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4419601" y="2008225"/>
            <a:ext cx="617621" cy="60157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1204965" y="2609804"/>
            <a:ext cx="18405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C02 Rings 1 and 3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778945" y="1631488"/>
            <a:ext cx="18565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C02 Rings 2 and 4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52137" y="4242956"/>
            <a:ext cx="1359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C04 All rings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75138" y="1142068"/>
            <a:ext cx="83780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rgbClr val="0055A0"/>
                </a:solidFill>
              </a:rPr>
              <a:t>Three sections presently attributed to the C02 and C04 RF systems: 7L1, 10L1 and 13L1 </a:t>
            </a:r>
          </a:p>
        </p:txBody>
      </p:sp>
      <p:sp>
        <p:nvSpPr>
          <p:cNvPr id="14" name="Oval 7"/>
          <p:cNvSpPr/>
          <p:nvPr/>
        </p:nvSpPr>
        <p:spPr>
          <a:xfrm>
            <a:off x="5326732" y="2554273"/>
            <a:ext cx="617621" cy="601579"/>
          </a:xfrm>
          <a:prstGeom prst="ellipse">
            <a:avLst/>
          </a:prstGeom>
          <a:noFill/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C000"/>
              </a:solidFill>
            </a:endParaRPr>
          </a:p>
        </p:txBody>
      </p:sp>
      <p:sp>
        <p:nvSpPr>
          <p:cNvPr id="15" name="TextBox 9"/>
          <p:cNvSpPr txBox="1"/>
          <p:nvPr/>
        </p:nvSpPr>
        <p:spPr>
          <a:xfrm>
            <a:off x="5944353" y="2617414"/>
            <a:ext cx="1359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C000"/>
                </a:solidFill>
              </a:rPr>
              <a:t>C16 All rings</a:t>
            </a:r>
            <a:endParaRPr lang="en-GB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4629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1058" y="274637"/>
            <a:ext cx="7971004" cy="663209"/>
          </a:xfrm>
        </p:spPr>
        <p:txBody>
          <a:bodyPr>
            <a:noAutofit/>
          </a:bodyPr>
          <a:lstStyle/>
          <a:p>
            <a:pPr lvl="1" algn="ctr" defTabSz="457200" rtl="0">
              <a:spcBef>
                <a:spcPct val="0"/>
              </a:spcBef>
              <a:tabLst>
                <a:tab pos="446088" algn="l"/>
              </a:tabLst>
            </a:pPr>
            <a:r>
              <a:rPr lang="en-US" altLang="ja-JP" sz="2800" b="1" dirty="0" smtClean="0">
                <a:solidFill>
                  <a:srgbClr val="0055A0"/>
                </a:solidFill>
              </a:rPr>
              <a:t>Proposed layout in the ring.</a:t>
            </a:r>
            <a:endParaRPr lang="en-US" sz="2800" dirty="0"/>
          </a:p>
        </p:txBody>
      </p:sp>
      <p:sp>
        <p:nvSpPr>
          <p:cNvPr id="5" name="Content Placeholder 3"/>
          <p:cNvSpPr txBox="1">
            <a:spLocks/>
          </p:cNvSpPr>
          <p:nvPr/>
        </p:nvSpPr>
        <p:spPr>
          <a:xfrm>
            <a:off x="203200" y="6275446"/>
            <a:ext cx="4405399" cy="430154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rgbClr val="0055A0"/>
              </a:buClr>
              <a:buFontTx/>
              <a:buNone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471600" indent="-284400" algn="l" defTabSz="457200" rtl="0" eaLnBrk="1" latinLnBrk="0" hangingPunct="1">
              <a:lnSpc>
                <a:spcPct val="100000"/>
              </a:lnSpc>
              <a:spcBef>
                <a:spcPts val="1080"/>
              </a:spcBef>
              <a:buClr>
                <a:srgbClr val="0055A0"/>
              </a:buClr>
              <a:buSzPct val="70000"/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94800" indent="-228600" algn="l" defTabSz="457200" rtl="0" eaLnBrk="1" latinLnBrk="0" hangingPunct="1">
              <a:lnSpc>
                <a:spcPct val="100000"/>
              </a:lnSpc>
              <a:spcBef>
                <a:spcPts val="984"/>
              </a:spcBef>
              <a:buClrTx/>
              <a:buSzPct val="100000"/>
              <a:buFont typeface="Lucida Grande"/>
              <a:buChar char="−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M. Paoluzzi</a:t>
            </a:r>
          </a:p>
          <a:p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September 14</a:t>
            </a:r>
            <a:r>
              <a:rPr lang="en-US" sz="1000" baseline="30000" dirty="0" smtClean="0">
                <a:solidFill>
                  <a:schemeClr val="bg1">
                    <a:lumMod val="50000"/>
                  </a:schemeClr>
                </a:solidFill>
              </a:rPr>
              <a:t>th</a:t>
            </a:r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 - 2015</a:t>
            </a:r>
            <a:endParaRPr lang="en-US" sz="10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6" name="Picture 5" descr="layout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9200" y="2001600"/>
            <a:ext cx="5929617" cy="4484272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3013200" y="3999600"/>
            <a:ext cx="617621" cy="60157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5328000" y="2556000"/>
            <a:ext cx="617621" cy="60157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4420800" y="2001600"/>
            <a:ext cx="617621" cy="60157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5046179" y="1960338"/>
            <a:ext cx="966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Finemet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875103" y="2667361"/>
            <a:ext cx="966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Finemet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026561" y="4202439"/>
            <a:ext cx="966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Finemet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11198" y="1103078"/>
            <a:ext cx="76903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rgbClr val="0055A0"/>
                </a:solidFill>
              </a:rPr>
              <a:t>All sections covering C02 and C04 ranges</a:t>
            </a:r>
          </a:p>
          <a:p>
            <a:r>
              <a:rPr lang="en-US" b="1" i="1" dirty="0" smtClean="0">
                <a:solidFill>
                  <a:srgbClr val="0055A0"/>
                </a:solidFill>
              </a:rPr>
              <a:t>Multi-harmonic operation including h1, h2 and h10: no need of preliminary function attribution.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972644" y="1580417"/>
            <a:ext cx="1737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i="1" dirty="0" smtClean="0"/>
              <a:t>C02, C04       C16</a:t>
            </a:r>
            <a:endParaRPr kumimoji="1" lang="ja-JP" altLang="en-US" i="1" dirty="0"/>
          </a:p>
        </p:txBody>
      </p:sp>
    </p:spTree>
    <p:extLst>
      <p:ext uri="{BB962C8B-B14F-4D97-AF65-F5344CB8AC3E}">
        <p14:creationId xmlns:p14="http://schemas.microsoft.com/office/powerpoint/2010/main" val="1729777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1058" y="274637"/>
            <a:ext cx="7971004" cy="663209"/>
          </a:xfrm>
        </p:spPr>
        <p:txBody>
          <a:bodyPr>
            <a:noAutofit/>
          </a:bodyPr>
          <a:lstStyle/>
          <a:p>
            <a:pPr lvl="1" algn="ctr" defTabSz="457200" rtl="0">
              <a:spcBef>
                <a:spcPct val="0"/>
              </a:spcBef>
              <a:tabLst>
                <a:tab pos="446088" algn="l"/>
              </a:tabLst>
            </a:pPr>
            <a:r>
              <a:rPr lang="en-US" altLang="ja-JP" sz="2800" b="1" dirty="0" smtClean="0">
                <a:solidFill>
                  <a:srgbClr val="0055A0"/>
                </a:solidFill>
              </a:rPr>
              <a:t>Cavities arrangement.</a:t>
            </a:r>
            <a:endParaRPr lang="en-US" sz="2800" dirty="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838" y="1718439"/>
            <a:ext cx="3831818" cy="4311869"/>
          </a:xfrm>
          <a:prstGeom prst="rect">
            <a:avLst/>
          </a:prstGeom>
        </p:spPr>
      </p:pic>
      <p:pic>
        <p:nvPicPr>
          <p:cNvPr id="9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0014" y="2235314"/>
            <a:ext cx="4201912" cy="2336209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5156807" y="4769068"/>
            <a:ext cx="38152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/>
              <a:t>New Systems will be installed in 3 straight sections  in LS2.</a:t>
            </a:r>
            <a:endParaRPr kumimoji="1" lang="ja-JP" altLang="en-US" sz="24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90607" y="2387755"/>
            <a:ext cx="710451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Ring4</a:t>
            </a:r>
          </a:p>
          <a:p>
            <a:endParaRPr lang="en-US" altLang="ja-JP" dirty="0"/>
          </a:p>
          <a:p>
            <a:r>
              <a:rPr kumimoji="1" lang="en-US" altLang="ja-JP" dirty="0" smtClean="0"/>
              <a:t>Ring3</a:t>
            </a:r>
          </a:p>
          <a:p>
            <a:endParaRPr lang="en-US" altLang="ja-JP" dirty="0"/>
          </a:p>
          <a:p>
            <a:r>
              <a:rPr kumimoji="1" lang="en-US" altLang="ja-JP" dirty="0" smtClean="0"/>
              <a:t>Ring2</a:t>
            </a:r>
          </a:p>
          <a:p>
            <a:endParaRPr lang="en-US" altLang="ja-JP" dirty="0"/>
          </a:p>
          <a:p>
            <a:r>
              <a:rPr kumimoji="1" lang="en-US" altLang="ja-JP" dirty="0" smtClean="0"/>
              <a:t>Ring1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58797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95959" y="1077186"/>
            <a:ext cx="466659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 dirty="0" smtClean="0">
                <a:solidFill>
                  <a:srgbClr val="FF0000"/>
                </a:solidFill>
              </a:rPr>
              <a:t>Fundamental RF			-- OK</a:t>
            </a:r>
          </a:p>
          <a:p>
            <a:r>
              <a:rPr lang="en-US" altLang="ja-JP" sz="2000" b="1" dirty="0" smtClean="0">
                <a:solidFill>
                  <a:srgbClr val="FF0000"/>
                </a:solidFill>
              </a:rPr>
              <a:t>2</a:t>
            </a:r>
            <a:r>
              <a:rPr lang="en-US" altLang="ja-JP" sz="2000" b="1" baseline="30000" dirty="0" smtClean="0">
                <a:solidFill>
                  <a:srgbClr val="FF0000"/>
                </a:solidFill>
              </a:rPr>
              <a:t>nd</a:t>
            </a:r>
            <a:r>
              <a:rPr lang="en-US" altLang="ja-JP" sz="2000" b="1" dirty="0" smtClean="0">
                <a:solidFill>
                  <a:srgbClr val="FF0000"/>
                </a:solidFill>
              </a:rPr>
              <a:t> </a:t>
            </a:r>
            <a:r>
              <a:rPr kumimoji="1" lang="en-US" altLang="ja-JP" sz="2000" b="1" dirty="0" smtClean="0">
                <a:solidFill>
                  <a:srgbClr val="FF0000"/>
                </a:solidFill>
              </a:rPr>
              <a:t> harmonic  RF			-- OK</a:t>
            </a:r>
          </a:p>
          <a:p>
            <a:r>
              <a:rPr lang="en-US" altLang="ja-JP" sz="2000" b="1" dirty="0" smtClean="0">
                <a:solidFill>
                  <a:srgbClr val="FF0000"/>
                </a:solidFill>
              </a:rPr>
              <a:t>2</a:t>
            </a:r>
            <a:r>
              <a:rPr lang="en-US" altLang="ja-JP" sz="2000" b="1" baseline="30000" dirty="0" smtClean="0">
                <a:solidFill>
                  <a:srgbClr val="FF0000"/>
                </a:solidFill>
              </a:rPr>
              <a:t>nd</a:t>
            </a:r>
            <a:r>
              <a:rPr lang="en-US" altLang="ja-JP" sz="2000" b="1" dirty="0" smtClean="0">
                <a:solidFill>
                  <a:srgbClr val="FF0000"/>
                </a:solidFill>
              </a:rPr>
              <a:t> </a:t>
            </a:r>
            <a:r>
              <a:rPr kumimoji="1" lang="en-US" altLang="ja-JP" sz="2000" b="1" dirty="0" smtClean="0">
                <a:solidFill>
                  <a:srgbClr val="FF0000"/>
                </a:solidFill>
              </a:rPr>
              <a:t> harmonic Cavity use for ISOGPS &amp; ISOHRS  for reliability run		-- OK</a:t>
            </a:r>
            <a:endParaRPr lang="en-US" altLang="ja-JP" sz="2000" b="1" dirty="0">
              <a:solidFill>
                <a:srgbClr val="FF0000"/>
              </a:solidFill>
            </a:endParaRPr>
          </a:p>
          <a:p>
            <a:r>
              <a:rPr lang="en-US" altLang="ja-JP" sz="2000" b="1" dirty="0" smtClean="0">
                <a:solidFill>
                  <a:srgbClr val="FF0000"/>
                </a:solidFill>
              </a:rPr>
              <a:t>2</a:t>
            </a:r>
            <a:r>
              <a:rPr lang="en-US" altLang="ja-JP" sz="2000" b="1" baseline="30000" dirty="0" smtClean="0">
                <a:solidFill>
                  <a:srgbClr val="FF0000"/>
                </a:solidFill>
              </a:rPr>
              <a:t>nd</a:t>
            </a:r>
            <a:r>
              <a:rPr lang="en-US" altLang="ja-JP" sz="2000" b="1" dirty="0" smtClean="0">
                <a:solidFill>
                  <a:srgbClr val="FF0000"/>
                </a:solidFill>
              </a:rPr>
              <a:t> </a:t>
            </a:r>
            <a:r>
              <a:rPr kumimoji="1" lang="en-US" altLang="ja-JP" sz="2000" b="1" dirty="0" smtClean="0">
                <a:solidFill>
                  <a:srgbClr val="FF0000"/>
                </a:solidFill>
              </a:rPr>
              <a:t>harmonic cavity for LHC25ns &amp; LHC50ns type beam 		-- OK </a:t>
            </a:r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238" y="3396474"/>
            <a:ext cx="4328231" cy="3245348"/>
          </a:xfrm>
          <a:prstGeom prst="rect">
            <a:avLst/>
          </a:prstGeom>
        </p:spPr>
      </p:pic>
      <p:pic>
        <p:nvPicPr>
          <p:cNvPr id="2" name="図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6757" y="3408029"/>
            <a:ext cx="4291943" cy="3222238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06757" y="185791"/>
            <a:ext cx="4328231" cy="3222238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5000274" y="6181518"/>
            <a:ext cx="31653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A. Findlay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Finemet</a:t>
            </a:r>
            <a:r>
              <a:rPr kumimoji="1" lang="en-US" altLang="ja-JP" dirty="0" smtClean="0"/>
              <a:t> Review 2015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 rot="21136174">
            <a:off x="1625248" y="2952822"/>
            <a:ext cx="5452070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3600" dirty="0" smtClean="0"/>
              <a:t>Hardware: Good Reliability !</a:t>
            </a:r>
            <a:endParaRPr kumimoji="1" lang="ja-JP" altLang="en-US" sz="3600" dirty="0"/>
          </a:p>
        </p:txBody>
      </p:sp>
      <p:sp>
        <p:nvSpPr>
          <p:cNvPr id="8" name="タイトル 1"/>
          <p:cNvSpPr txBox="1">
            <a:spLocks/>
          </p:cNvSpPr>
          <p:nvPr/>
        </p:nvSpPr>
        <p:spPr>
          <a:xfrm>
            <a:off x="95959" y="400027"/>
            <a:ext cx="4666592" cy="77703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4000" dirty="0" smtClean="0"/>
              <a:t>Beam Test</a:t>
            </a:r>
            <a:endParaRPr lang="ja-JP" altLang="en-US" sz="4000" dirty="0"/>
          </a:p>
        </p:txBody>
      </p:sp>
    </p:spTree>
    <p:extLst>
      <p:ext uri="{BB962C8B-B14F-4D97-AF65-F5344CB8AC3E}">
        <p14:creationId xmlns:p14="http://schemas.microsoft.com/office/powerpoint/2010/main" val="3690095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460" y="2944579"/>
            <a:ext cx="4476230" cy="3373820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7129" y="813779"/>
            <a:ext cx="3589155" cy="195852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21374" y="3271345"/>
            <a:ext cx="4064971" cy="3047054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21374" y="105850"/>
            <a:ext cx="4064971" cy="3041200"/>
          </a:xfrm>
          <a:prstGeom prst="rect">
            <a:avLst/>
          </a:prstGeom>
        </p:spPr>
      </p:pic>
      <p:sp>
        <p:nvSpPr>
          <p:cNvPr id="7" name="下矢印 6"/>
          <p:cNvSpPr/>
          <p:nvPr/>
        </p:nvSpPr>
        <p:spPr>
          <a:xfrm rot="2955948">
            <a:off x="4399212" y="2894801"/>
            <a:ext cx="337627" cy="50449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右矢印 7"/>
          <p:cNvSpPr/>
          <p:nvPr/>
        </p:nvSpPr>
        <p:spPr>
          <a:xfrm rot="10800000">
            <a:off x="4283468" y="5837549"/>
            <a:ext cx="585857" cy="38982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90359" y="6339504"/>
            <a:ext cx="32751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S. Albright, </a:t>
            </a:r>
            <a:r>
              <a:rPr kumimoji="1" lang="en-US" altLang="ja-JP" dirty="0" err="1" smtClean="0"/>
              <a:t>Finemet</a:t>
            </a:r>
            <a:r>
              <a:rPr kumimoji="1" lang="en-US" altLang="ja-JP" dirty="0" smtClean="0"/>
              <a:t> Review 2015</a:t>
            </a:r>
            <a:endParaRPr kumimoji="1" lang="ja-JP" altLang="en-US" dirty="0"/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7887" y="3442702"/>
            <a:ext cx="6998060" cy="527077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7887" y="4398136"/>
            <a:ext cx="6940907" cy="539778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14" name="図 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7887" y="5435363"/>
            <a:ext cx="5835950" cy="311166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5" name="テキスト ボックス 4"/>
          <p:cNvSpPr txBox="1"/>
          <p:nvPr/>
        </p:nvSpPr>
        <p:spPr>
          <a:xfrm>
            <a:off x="384643" y="183494"/>
            <a:ext cx="38988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 smtClean="0"/>
              <a:t>Beam Instability Study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4223568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30191</TotalTime>
  <Words>1041</Words>
  <Application>Microsoft Office PowerPoint</Application>
  <PresentationFormat>画面に合わせる (4:3)</PresentationFormat>
  <Paragraphs>184</Paragraphs>
  <Slides>21</Slides>
  <Notes>6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21</vt:i4>
      </vt:variant>
    </vt:vector>
  </HeadingPairs>
  <TitlesOfParts>
    <vt:vector size="27" baseType="lpstr">
      <vt:lpstr>Angsana New</vt:lpstr>
      <vt:lpstr>ＭＳ Ｐゴシック</vt:lpstr>
      <vt:lpstr>Arial</vt:lpstr>
      <vt:lpstr>Calibri</vt:lpstr>
      <vt:lpstr>Calibri Light</vt:lpstr>
      <vt:lpstr>Office テーマ</vt:lpstr>
      <vt:lpstr>KEK Participation in the LHC Injector Upgrades</vt:lpstr>
      <vt:lpstr>Contents</vt:lpstr>
      <vt:lpstr>PowerPoint プレゼンテーション</vt:lpstr>
      <vt:lpstr>PSB FINEMET TEST CAVITY RING 6L1</vt:lpstr>
      <vt:lpstr>Available space in the machine.</vt:lpstr>
      <vt:lpstr>Proposed layout in the ring.</vt:lpstr>
      <vt:lpstr>Cavities arrangement.</vt:lpstr>
      <vt:lpstr>PowerPoint プレゼンテーション</vt:lpstr>
      <vt:lpstr>PowerPoint プレゼンテーション</vt:lpstr>
      <vt:lpstr>Contributions for FT3L preparation </vt:lpstr>
      <vt:lpstr>Trouble shooting before production</vt:lpstr>
      <vt:lpstr>FT3L core production</vt:lpstr>
      <vt:lpstr>The first FT3L core</vt:lpstr>
      <vt:lpstr>“Hot“ Radiation test of MOSFET</vt:lpstr>
      <vt:lpstr>Next Radiation Damage Test</vt:lpstr>
      <vt:lpstr>PS FINEMET LONGITUDINAL CAVITY SS02</vt:lpstr>
      <vt:lpstr>PowerPoint プレゼンテーション</vt:lpstr>
      <vt:lpstr>Others: Mid-Term Upgrade of J-PARC RF</vt:lpstr>
      <vt:lpstr>Long-term plan of J-PARC</vt:lpstr>
      <vt:lpstr>J-PARC</vt:lpstr>
      <vt:lpstr>Summary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大森千広</dc:creator>
  <cp:lastModifiedBy>大森千広</cp:lastModifiedBy>
  <cp:revision>114</cp:revision>
  <cp:lastPrinted>2016-11-29T07:45:29Z</cp:lastPrinted>
  <dcterms:created xsi:type="dcterms:W3CDTF">2016-11-21T06:42:05Z</dcterms:created>
  <dcterms:modified xsi:type="dcterms:W3CDTF">2016-12-14T10:22:39Z</dcterms:modified>
</cp:coreProperties>
</file>