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media/image6.jpg" ContentType="image/jpg"/>
  <Override PartName="/ppt/media/image7.jpg" ContentType="image/jpg"/>
  <Override PartName="/ppt/media/image8.jpg" ContentType="image/jpg"/>
  <Override PartName="/ppt/media/image9.jpg" ContentType="image/jpg"/>
  <Override PartName="/ppt/media/image11.jpg" ContentType="image/jpg"/>
  <Override PartName="/ppt/media/image13.jpg" ContentType="image/jpg"/>
  <Override PartName="/ppt/media/image14.jpg" ContentType="image/jpg"/>
  <Override PartName="/ppt/media/image15.jpg" ContentType="image/jp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</p:sldMasterIdLst>
  <p:notesMasterIdLst>
    <p:notesMasterId r:id="rId13"/>
  </p:notesMasterIdLst>
  <p:handoutMasterIdLst>
    <p:handoutMasterId r:id="rId14"/>
  </p:handoutMasterIdLst>
  <p:sldIdLst>
    <p:sldId id="266" r:id="rId4"/>
    <p:sldId id="267" r:id="rId5"/>
    <p:sldId id="264" r:id="rId6"/>
    <p:sldId id="271" r:id="rId7"/>
    <p:sldId id="265" r:id="rId8"/>
    <p:sldId id="260" r:id="rId9"/>
    <p:sldId id="269" r:id="rId10"/>
    <p:sldId id="270" r:id="rId11"/>
    <p:sldId id="273" r:id="rId12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CCC7"/>
    <a:srgbClr val="0000FF"/>
    <a:srgbClr val="FF6600"/>
    <a:srgbClr val="006600"/>
    <a:srgbClr val="D5EAC8"/>
    <a:srgbClr val="B3D0EB"/>
    <a:srgbClr val="B9D4ED"/>
    <a:srgbClr val="FFF6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67" autoAdjust="0"/>
    <p:restoredTop sz="94660"/>
  </p:normalViewPr>
  <p:slideViewPr>
    <p:cSldViewPr snapToGrid="0">
      <p:cViewPr varScale="1">
        <p:scale>
          <a:sx n="79" d="100"/>
          <a:sy n="79" d="100"/>
        </p:scale>
        <p:origin x="84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659A23-ACF6-4BCE-9242-19027778E806}" type="datetimeFigureOut">
              <a:rPr kumimoji="1" lang="ja-JP" altLang="en-US" smtClean="0"/>
              <a:t>2016/12/10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7A0887-EF01-49BA-96EA-9D06BFA372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00765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39B26-140B-402C-ABA9-D0FCBA77C856}" type="datetimeFigureOut">
              <a:rPr kumimoji="1" lang="ja-JP" altLang="en-US" smtClean="0"/>
              <a:t>2016/12/10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C31713-2B9B-4315-A82B-6F87AA7B79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9526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33936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AAF75-45A8-4625-BB89-D80F43C1617D}" type="datetime1">
              <a:rPr kumimoji="1" lang="ja-JP" altLang="en-US" smtClean="0"/>
              <a:t>2016/12/10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046-CC75-45C2-B3DC-6214088966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7273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342D-D6DF-4D94-9402-7A5CAEBFB32E}" type="datetime1">
              <a:rPr kumimoji="1" lang="ja-JP" altLang="en-US" smtClean="0"/>
              <a:t>2016/12/10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046-CC75-45C2-B3DC-6214088966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0656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8DAF-58CB-4679-AFCF-531F6D90EC7F}" type="datetime1">
              <a:rPr kumimoji="1" lang="ja-JP" altLang="en-US" smtClean="0"/>
              <a:t>2016/12/10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046-CC75-45C2-B3DC-6214088966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6871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46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5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47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0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3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9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ACAA1-D067-824D-9BE6-DD325E5301B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4A0D5-96E1-4B8B-A29B-BAAAEA04CE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13" descr="keklogo-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9" y="86820"/>
            <a:ext cx="587310" cy="37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560686" y="41637"/>
            <a:ext cx="671567" cy="461461"/>
          </a:xfrm>
          <a:prstGeom prst="rect">
            <a:avLst/>
          </a:prstGeom>
          <a:noFill/>
        </p:spPr>
        <p:txBody>
          <a:bodyPr wrap="none" lIns="91236" tIns="45619" rIns="91236" bIns="45619" rtlCol="0">
            <a:spAutoFit/>
          </a:bodyPr>
          <a:lstStyle/>
          <a:p>
            <a:r>
              <a:rPr lang="en-US" altLang="ja-JP" sz="2400" b="1" dirty="0">
                <a:solidFill>
                  <a:prstClr val="black"/>
                </a:solidFill>
              </a:rPr>
              <a:t>KEK</a:t>
            </a:r>
            <a:endParaRPr lang="ja-JP" altLang="en-US" sz="2400" b="1" dirty="0">
              <a:solidFill>
                <a:prstClr val="black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4078" y="395443"/>
            <a:ext cx="1186732" cy="324244"/>
          </a:xfrm>
          <a:prstGeom prst="rect">
            <a:avLst/>
          </a:prstGeom>
          <a:noFill/>
        </p:spPr>
        <p:txBody>
          <a:bodyPr wrap="none" lIns="91236" tIns="45619" rIns="91236" bIns="45619" rtlCol="0">
            <a:spAutoFit/>
          </a:bodyPr>
          <a:lstStyle/>
          <a:p>
            <a:pPr>
              <a:lnSpc>
                <a:spcPts val="900"/>
              </a:lnSpc>
            </a:pPr>
            <a:r>
              <a:rPr lang="en-US" altLang="ja-JP" sz="800" dirty="0">
                <a:solidFill>
                  <a:prstClr val="black"/>
                </a:solidFill>
              </a:rPr>
              <a:t>High Energy Accelerator</a:t>
            </a:r>
          </a:p>
          <a:p>
            <a:pPr>
              <a:lnSpc>
                <a:spcPts val="900"/>
              </a:lnSpc>
            </a:pPr>
            <a:r>
              <a:rPr lang="en-US" altLang="ja-JP" sz="800" dirty="0">
                <a:solidFill>
                  <a:prstClr val="black"/>
                </a:solidFill>
              </a:rPr>
              <a:t>Research Organization</a:t>
            </a:r>
            <a:endParaRPr lang="ja-JP" altLang="en-US" sz="800" dirty="0">
              <a:solidFill>
                <a:prstClr val="black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232635" y="1"/>
            <a:ext cx="7911389" cy="656692"/>
          </a:xfrm>
          <a:prstGeom prst="rect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36" tIns="45619" rIns="91236" bIns="45619" rtlCol="0" anchor="ctr"/>
          <a:lstStyle/>
          <a:p>
            <a:pPr algn="ctr"/>
            <a:endParaRPr lang="ja-JP" alt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045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KEK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59632" y="80628"/>
            <a:ext cx="6876764" cy="54006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155" indent="-342155">
              <a:buSzPct val="80000"/>
              <a:buFont typeface="Wingdings" panose="05000000000000000000" pitchFamily="2" charset="2"/>
              <a:buChar char="n"/>
              <a:defRPr/>
            </a:lvl1pPr>
            <a:lvl2pPr marL="741316" indent="-285134">
              <a:buSzPct val="80000"/>
              <a:buFontTx/>
              <a:buBlip>
                <a:blip r:embed="rId2"/>
              </a:buBlip>
              <a:defRPr/>
            </a:lvl2pPr>
            <a:lvl3pPr marL="1140486" indent="-228091">
              <a:buFont typeface="Wingdings" panose="05000000000000000000" pitchFamily="2" charset="2"/>
              <a:buChar char="ü"/>
              <a:defRPr/>
            </a:lvl3pPr>
            <a:lvl4pPr marL="1596676" indent="-228091">
              <a:buFont typeface="Arial" panose="020B0604020202020204" pitchFamily="34" charset="0"/>
              <a:buChar char="•"/>
              <a:defRPr/>
            </a:lvl4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5E839-764C-F349-8954-004F2B863166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4A0D5-96E1-4B8B-A29B-BAAAEA04CE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1248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6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41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1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23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85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47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097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71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33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4955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401FE-2224-8D4A-B99C-F2066ED64D5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4A0D5-96E1-4B8B-A29B-BAAAEA04CE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3045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4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4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07DC9-FFDE-FF46-A4B0-36CCC3D96CA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4A0D5-96E1-4B8B-A29B-BAAAEA04CE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5553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183" indent="0">
              <a:buNone/>
              <a:defRPr sz="2000" b="1"/>
            </a:lvl2pPr>
            <a:lvl3pPr marL="912386" indent="0">
              <a:buNone/>
              <a:defRPr sz="1800" b="1"/>
            </a:lvl3pPr>
            <a:lvl4pPr marL="1368590" indent="0">
              <a:buNone/>
              <a:defRPr sz="1600" b="1"/>
            </a:lvl4pPr>
            <a:lvl5pPr marL="1824781" indent="0">
              <a:buNone/>
              <a:defRPr sz="1600" b="1"/>
            </a:lvl5pPr>
            <a:lvl6pPr marL="2280970" indent="0">
              <a:buNone/>
              <a:defRPr sz="1600" b="1"/>
            </a:lvl6pPr>
            <a:lvl7pPr marL="2737175" indent="0">
              <a:buNone/>
              <a:defRPr sz="1600" b="1"/>
            </a:lvl7pPr>
            <a:lvl8pPr marL="3193366" indent="0">
              <a:buNone/>
              <a:defRPr sz="1600" b="1"/>
            </a:lvl8pPr>
            <a:lvl9pPr marL="3649559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183" indent="0">
              <a:buNone/>
              <a:defRPr sz="2000" b="1"/>
            </a:lvl2pPr>
            <a:lvl3pPr marL="912386" indent="0">
              <a:buNone/>
              <a:defRPr sz="1800" b="1"/>
            </a:lvl3pPr>
            <a:lvl4pPr marL="1368590" indent="0">
              <a:buNone/>
              <a:defRPr sz="1600" b="1"/>
            </a:lvl4pPr>
            <a:lvl5pPr marL="1824781" indent="0">
              <a:buNone/>
              <a:defRPr sz="1600" b="1"/>
            </a:lvl5pPr>
            <a:lvl6pPr marL="2280970" indent="0">
              <a:buNone/>
              <a:defRPr sz="1600" b="1"/>
            </a:lvl6pPr>
            <a:lvl7pPr marL="2737175" indent="0">
              <a:buNone/>
              <a:defRPr sz="1600" b="1"/>
            </a:lvl7pPr>
            <a:lvl8pPr marL="3193366" indent="0">
              <a:buNone/>
              <a:defRPr sz="1600" b="1"/>
            </a:lvl8pPr>
            <a:lvl9pPr marL="3649559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18A96-4A7C-FE4B-B52A-93299421EAA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4A0D5-96E1-4B8B-A29B-BAAAEA04CE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5283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123E9-6C84-6040-B32F-9319B9E6740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4A0D5-96E1-4B8B-A29B-BAAAEA04CE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1282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BA59F-EA99-2A49-A381-FDAE470E000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4A0D5-96E1-4B8B-A29B-BAAAEA04CE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5938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7309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8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183" indent="0">
              <a:buNone/>
              <a:defRPr sz="1200"/>
            </a:lvl2pPr>
            <a:lvl3pPr marL="912386" indent="0">
              <a:buNone/>
              <a:defRPr sz="1000"/>
            </a:lvl3pPr>
            <a:lvl4pPr marL="1368590" indent="0">
              <a:buNone/>
              <a:defRPr sz="900"/>
            </a:lvl4pPr>
            <a:lvl5pPr marL="1824781" indent="0">
              <a:buNone/>
              <a:defRPr sz="900"/>
            </a:lvl5pPr>
            <a:lvl6pPr marL="2280970" indent="0">
              <a:buNone/>
              <a:defRPr sz="900"/>
            </a:lvl6pPr>
            <a:lvl7pPr marL="2737175" indent="0">
              <a:buNone/>
              <a:defRPr sz="900"/>
            </a:lvl7pPr>
            <a:lvl8pPr marL="3193366" indent="0">
              <a:buNone/>
              <a:defRPr sz="900"/>
            </a:lvl8pPr>
            <a:lvl9pPr marL="3649559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C16FD-CAD0-2046-A439-A40A45CFB9DC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4A0D5-96E1-4B8B-A29B-BAAAEA04CE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627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80BF8-1903-4359-83D7-AE1D68576149}" type="datetime1">
              <a:rPr kumimoji="1" lang="ja-JP" altLang="en-US" smtClean="0"/>
              <a:t>2016/12/10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046-CC75-45C2-B3DC-6214088966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9816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183" indent="0">
              <a:buNone/>
              <a:defRPr sz="2800"/>
            </a:lvl2pPr>
            <a:lvl3pPr marL="912386" indent="0">
              <a:buNone/>
              <a:defRPr sz="2400"/>
            </a:lvl3pPr>
            <a:lvl4pPr marL="1368590" indent="0">
              <a:buNone/>
              <a:defRPr sz="2000"/>
            </a:lvl4pPr>
            <a:lvl5pPr marL="1824781" indent="0">
              <a:buNone/>
              <a:defRPr sz="2000"/>
            </a:lvl5pPr>
            <a:lvl6pPr marL="2280970" indent="0">
              <a:buNone/>
              <a:defRPr sz="2000"/>
            </a:lvl6pPr>
            <a:lvl7pPr marL="2737175" indent="0">
              <a:buNone/>
              <a:defRPr sz="2000"/>
            </a:lvl7pPr>
            <a:lvl8pPr marL="3193366" indent="0">
              <a:buNone/>
              <a:defRPr sz="2000"/>
            </a:lvl8pPr>
            <a:lvl9pPr marL="3649559" indent="0">
              <a:buNone/>
              <a:defRPr sz="2000"/>
            </a:lvl9pPr>
          </a:lstStyle>
          <a:p>
            <a:r>
              <a:rPr kumimoji="1" lang="ja-JP" altLang="en-US" smtClean="0"/>
              <a:t>プレースホルダーまでドラッグするかアイコンをクリックして図を追加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183" indent="0">
              <a:buNone/>
              <a:defRPr sz="1200"/>
            </a:lvl2pPr>
            <a:lvl3pPr marL="912386" indent="0">
              <a:buNone/>
              <a:defRPr sz="1000"/>
            </a:lvl3pPr>
            <a:lvl4pPr marL="1368590" indent="0">
              <a:buNone/>
              <a:defRPr sz="900"/>
            </a:lvl4pPr>
            <a:lvl5pPr marL="1824781" indent="0">
              <a:buNone/>
              <a:defRPr sz="900"/>
            </a:lvl5pPr>
            <a:lvl6pPr marL="2280970" indent="0">
              <a:buNone/>
              <a:defRPr sz="900"/>
            </a:lvl6pPr>
            <a:lvl7pPr marL="2737175" indent="0">
              <a:buNone/>
              <a:defRPr sz="900"/>
            </a:lvl7pPr>
            <a:lvl8pPr marL="3193366" indent="0">
              <a:buNone/>
              <a:defRPr sz="900"/>
            </a:lvl8pPr>
            <a:lvl9pPr marL="3649559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0614C-6BF9-CC4E-B349-309EA72FE38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4A0D5-96E1-4B8B-A29B-BAAAEA04CE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075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C47C7-033D-A042-9C33-FF41A93A57C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4A0D5-96E1-4B8B-A29B-BAAAEA04CE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9804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701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701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CAE5F-5E7A-9642-B9CA-751891F9A3C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4A0D5-96E1-4B8B-A29B-BAAAEA04CE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2036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002060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85FA9-8659-3A48-A33B-B6904899225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0045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5DA9-07D1-4EC6-9154-83F533329BD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6A98-7F68-4506-BC51-D0DB2DF6F34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6282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5DA9-07D1-4EC6-9154-83F533329BD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6A98-7F68-4506-BC51-D0DB2DF6F34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2260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5DA9-07D1-4EC6-9154-83F533329BD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6A98-7F68-4506-BC51-D0DB2DF6F34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0621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5DA9-07D1-4EC6-9154-83F533329BD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6A98-7F68-4506-BC51-D0DB2DF6F34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5910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5DA9-07D1-4EC6-9154-83F533329BD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6A98-7F68-4506-BC51-D0DB2DF6F34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1325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5DA9-07D1-4EC6-9154-83F533329BD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6A98-7F68-4506-BC51-D0DB2DF6F34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242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7AF12-C012-434A-A116-BC865D9680AB}" type="datetime1">
              <a:rPr kumimoji="1" lang="ja-JP" altLang="en-US" smtClean="0"/>
              <a:t>2016/12/10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046-CC75-45C2-B3DC-6214088966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13629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5DA9-07D1-4EC6-9154-83F533329BD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6A98-7F68-4506-BC51-D0DB2DF6F34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4214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5DA9-07D1-4EC6-9154-83F533329BD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6A98-7F68-4506-BC51-D0DB2DF6F34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110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5DA9-07D1-4EC6-9154-83F533329BD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6A98-7F68-4506-BC51-D0DB2DF6F34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3368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5DA9-07D1-4EC6-9154-83F533329BD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6A98-7F68-4506-BC51-D0DB2DF6F34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1500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5DA9-07D1-4EC6-9154-83F533329BD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6A98-7F68-4506-BC51-D0DB2DF6F34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717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C00AE-9098-4FF8-8032-DC73E46D0D29}" type="datetime1">
              <a:rPr kumimoji="1" lang="ja-JP" altLang="en-US" smtClean="0"/>
              <a:t>2016/12/10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046-CC75-45C2-B3DC-6214088966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8786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0071B-7AC2-4990-B5BC-78701ED50833}" type="datetime1">
              <a:rPr kumimoji="1" lang="ja-JP" altLang="en-US" smtClean="0"/>
              <a:t>2016/12/10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046-CC75-45C2-B3DC-6214088966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989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81208-29B2-47DF-86AD-DC95461722D5}" type="datetime1">
              <a:rPr kumimoji="1" lang="ja-JP" altLang="en-US" smtClean="0"/>
              <a:t>2016/12/10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046-CC75-45C2-B3DC-6214088966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2542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8D5CD-4078-4922-A485-E744C8FEBB76}" type="datetime1">
              <a:rPr kumimoji="1" lang="ja-JP" altLang="en-US" smtClean="0"/>
              <a:t>2016/12/10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046-CC75-45C2-B3DC-6214088966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2722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0867F-4639-4872-AEF0-7EF1D15EE4E9}" type="datetime1">
              <a:rPr kumimoji="1" lang="ja-JP" altLang="en-US" smtClean="0"/>
              <a:t>2016/12/10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046-CC75-45C2-B3DC-6214088966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6920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99CF7-8DC9-4E48-A250-C5802844DB04}" type="datetime1">
              <a:rPr kumimoji="1" lang="ja-JP" altLang="en-US" smtClean="0"/>
              <a:t>2016/12/10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046-CC75-45C2-B3DC-6214088966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9685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gif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86E3E-B06A-46B9-9FBD-C989F2A207C5}" type="datetime1">
              <a:rPr kumimoji="1" lang="ja-JP" altLang="en-US" smtClean="0"/>
              <a:t>2016/12/10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5B046-CC75-45C2-B3DC-6214088966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8464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31540" y="1124744"/>
            <a:ext cx="8229600" cy="5292588"/>
          </a:xfrm>
          <a:prstGeom prst="rect">
            <a:avLst/>
          </a:prstGeom>
        </p:spPr>
        <p:txBody>
          <a:bodyPr vert="horz" lIns="91236" tIns="45619" rIns="91236" bIns="45619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28836" y="6492938"/>
            <a:ext cx="2133600" cy="365125"/>
          </a:xfrm>
          <a:prstGeom prst="rect">
            <a:avLst/>
          </a:prstGeom>
        </p:spPr>
        <p:txBody>
          <a:bodyPr vert="horz" lIns="91236" tIns="45619" rIns="91236" bIns="4561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19ADB-A44D-9543-8069-524BD23C11F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95837" y="6492938"/>
            <a:ext cx="2895600" cy="365125"/>
          </a:xfrm>
          <a:prstGeom prst="rect">
            <a:avLst/>
          </a:prstGeom>
        </p:spPr>
        <p:txBody>
          <a:bodyPr vert="horz" lIns="91236" tIns="45619" rIns="91236" bIns="4561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24836" y="6492938"/>
            <a:ext cx="2133600" cy="365125"/>
          </a:xfrm>
          <a:prstGeom prst="rect">
            <a:avLst/>
          </a:prstGeom>
        </p:spPr>
        <p:txBody>
          <a:bodyPr vert="horz" lIns="91236" tIns="45619" rIns="91236" bIns="4561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4A0D5-96E1-4B8B-A29B-BAAAEA04CED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13" descr="keklogo-a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9" y="86820"/>
            <a:ext cx="587310" cy="37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560686" y="41637"/>
            <a:ext cx="671567" cy="461461"/>
          </a:xfrm>
          <a:prstGeom prst="rect">
            <a:avLst/>
          </a:prstGeom>
          <a:noFill/>
        </p:spPr>
        <p:txBody>
          <a:bodyPr wrap="none" lIns="91236" tIns="45619" rIns="91236" bIns="45619" rtlCol="0">
            <a:spAutoFit/>
          </a:bodyPr>
          <a:lstStyle/>
          <a:p>
            <a:r>
              <a:rPr lang="en-US" altLang="ja-JP" sz="2400" b="1" dirty="0">
                <a:solidFill>
                  <a:prstClr val="black"/>
                </a:solidFill>
              </a:rPr>
              <a:t>KEK</a:t>
            </a:r>
            <a:endParaRPr lang="ja-JP" altLang="en-US" sz="2400" b="1" dirty="0">
              <a:solidFill>
                <a:prstClr val="black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4078" y="395443"/>
            <a:ext cx="1186732" cy="324244"/>
          </a:xfrm>
          <a:prstGeom prst="rect">
            <a:avLst/>
          </a:prstGeom>
          <a:noFill/>
        </p:spPr>
        <p:txBody>
          <a:bodyPr wrap="none" lIns="91236" tIns="45619" rIns="91236" bIns="45619" rtlCol="0">
            <a:spAutoFit/>
          </a:bodyPr>
          <a:lstStyle/>
          <a:p>
            <a:pPr>
              <a:lnSpc>
                <a:spcPts val="900"/>
              </a:lnSpc>
            </a:pPr>
            <a:r>
              <a:rPr lang="en-US" altLang="ja-JP" sz="800" dirty="0">
                <a:solidFill>
                  <a:prstClr val="black"/>
                </a:solidFill>
              </a:rPr>
              <a:t>High Energy Accelerator</a:t>
            </a:r>
          </a:p>
          <a:p>
            <a:pPr>
              <a:lnSpc>
                <a:spcPts val="900"/>
              </a:lnSpc>
            </a:pPr>
            <a:r>
              <a:rPr lang="en-US" altLang="ja-JP" sz="800" dirty="0">
                <a:solidFill>
                  <a:prstClr val="black"/>
                </a:solidFill>
              </a:rPr>
              <a:t>Research Organization</a:t>
            </a:r>
            <a:endParaRPr lang="ja-JP" altLang="en-US" sz="800" dirty="0">
              <a:solidFill>
                <a:prstClr val="black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232725" y="1"/>
            <a:ext cx="7911389" cy="656692"/>
          </a:xfrm>
          <a:prstGeom prst="rect">
            <a:avLst/>
          </a:prstGeom>
          <a:solidFill>
            <a:srgbClr val="0020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36" tIns="45619" rIns="91236" bIns="45619" rtlCol="0" anchor="ctr"/>
          <a:lstStyle/>
          <a:p>
            <a:pPr algn="ctr"/>
            <a:endParaRPr lang="ja-JP" altLang="en-US" sz="3200" dirty="0">
              <a:solidFill>
                <a:prstClr val="white"/>
              </a:solidFill>
            </a:endParaRPr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32748" y="13226"/>
            <a:ext cx="6903701" cy="598078"/>
          </a:xfrm>
          <a:prstGeom prst="rect">
            <a:avLst/>
          </a:prstGeom>
        </p:spPr>
        <p:txBody>
          <a:bodyPr vert="horz" lIns="91236" tIns="45619" rIns="91236" bIns="45619" rtlCol="0" anchor="ctr">
            <a:no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0997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912386" rtl="0" eaLnBrk="1" latinLnBrk="0" hangingPunct="1">
        <a:spcBef>
          <a:spcPct val="0"/>
        </a:spcBef>
        <a:buNone/>
        <a:defRPr kumimoji="1"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155" indent="-342155" algn="l" defTabSz="912386" rtl="0" eaLnBrk="1" latinLnBrk="0" hangingPunct="1">
        <a:spcBef>
          <a:spcPct val="20000"/>
        </a:spcBef>
        <a:buClr>
          <a:srgbClr val="002060"/>
        </a:buClr>
        <a:buSzPct val="80000"/>
        <a:buFont typeface="Wingdings" panose="05000000000000000000" pitchFamily="2" charset="2"/>
        <a:buChar char="n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16" indent="-285134" algn="l" defTabSz="912386" rtl="0" eaLnBrk="1" latinLnBrk="0" hangingPunct="1">
        <a:spcBef>
          <a:spcPct val="20000"/>
        </a:spcBef>
        <a:buClr>
          <a:srgbClr val="002060"/>
        </a:buClr>
        <a:buFontTx/>
        <a:buBlip>
          <a:blip r:embed="rId15"/>
        </a:buBlip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486" indent="-228091" algn="l" defTabSz="912386" rtl="0" eaLnBrk="1" latinLnBrk="0" hangingPunct="1">
        <a:spcBef>
          <a:spcPct val="20000"/>
        </a:spcBef>
        <a:buClr>
          <a:srgbClr val="002060"/>
        </a:buClr>
        <a:buFont typeface="Wingdings" panose="05000000000000000000" pitchFamily="2" charset="2"/>
        <a:buChar char="ü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676" indent="-228091" algn="l" defTabSz="912386" rtl="0" eaLnBrk="1" latinLnBrk="0" hangingPunct="1">
        <a:spcBef>
          <a:spcPct val="20000"/>
        </a:spcBef>
        <a:buClr>
          <a:srgbClr val="002060"/>
        </a:buClr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2885" indent="-228091" algn="l" defTabSz="912386" rtl="0" eaLnBrk="1" latinLnBrk="0" hangingPunct="1">
        <a:spcBef>
          <a:spcPct val="20000"/>
        </a:spcBef>
        <a:buFontTx/>
        <a:buBlip>
          <a:blip r:embed="rId16"/>
        </a:buBlip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078" indent="-228091" algn="l" defTabSz="91238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5266" indent="-228091" algn="l" defTabSz="91238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1467" indent="-228091" algn="l" defTabSz="91238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7646" indent="-228091" algn="l" defTabSz="91238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183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386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590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781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0970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7175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3366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9559" algn="l" defTabSz="912386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05DA9-07D1-4EC6-9154-83F533329BD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F6A98-7F68-4506-BC51-D0DB2DF6F34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105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13" Type="http://schemas.openxmlformats.org/officeDocument/2006/relationships/image" Target="../media/image16.jpeg"/><Relationship Id="rId3" Type="http://schemas.openxmlformats.org/officeDocument/2006/relationships/image" Target="../media/image6.jpg"/><Relationship Id="rId7" Type="http://schemas.openxmlformats.org/officeDocument/2006/relationships/image" Target="../media/image10.png"/><Relationship Id="rId12" Type="http://schemas.openxmlformats.org/officeDocument/2006/relationships/image" Target="../media/image1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9.jpg"/><Relationship Id="rId11" Type="http://schemas.openxmlformats.org/officeDocument/2006/relationships/image" Target="../media/image14.jpg"/><Relationship Id="rId5" Type="http://schemas.openxmlformats.org/officeDocument/2006/relationships/image" Target="../media/image8.jpg"/><Relationship Id="rId10" Type="http://schemas.openxmlformats.org/officeDocument/2006/relationships/image" Target="../media/image13.jpg"/><Relationship Id="rId4" Type="http://schemas.openxmlformats.org/officeDocument/2006/relationships/image" Target="../media/image7.jp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046-CC75-45C2-B3DC-6214088966C0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34256" y="357039"/>
            <a:ext cx="81147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of Multi-National Partnership Laboratory (MNPL) </a:t>
            </a:r>
          </a:p>
          <a:p>
            <a:pPr algn="ctr"/>
            <a:r>
              <a:rPr kumimoji="1" lang="en-US" altLang="ja-JP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KEK and its Approved Project (MNPP)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6" y="1485900"/>
            <a:ext cx="7312102" cy="537232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3817192" y="4844550"/>
            <a:ext cx="53463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Administration Department</a:t>
            </a:r>
          </a:p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Cooperation Office</a:t>
            </a:r>
          </a:p>
          <a:p>
            <a:pPr algn="ctr"/>
            <a:r>
              <a:rPr kumimoji="1"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Multi-national Partnership Laboratory Coordinator</a:t>
            </a:r>
          </a:p>
          <a:p>
            <a:pPr algn="ctr"/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Junji Urakawa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116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046-CC75-45C2-B3DC-6214088966C0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3045" y="11008"/>
            <a:ext cx="8924559" cy="6832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Ingredients of MNPL (Multi-National Partnership Laboratory):</a:t>
            </a:r>
          </a:p>
          <a:p>
            <a:endParaRPr lang="en-US" altLang="ja-JP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ja-JP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Steering Committee for MNPLF</a:t>
            </a:r>
          </a:p>
          <a:p>
            <a:pPr marL="285750" indent="-285750">
              <a:buFontTx/>
              <a:buChar char="-"/>
            </a:pP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Select MNP - projects (MNPP) and “MNPL Associate - Staff”</a:t>
            </a:r>
          </a:p>
          <a:p>
            <a:pPr marL="285750" indent="-285750">
              <a:buFontTx/>
              <a:buChar char="-"/>
            </a:pP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Composed of KEK directors of lab. 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 facility representatives.</a:t>
            </a:r>
          </a:p>
          <a:p>
            <a:pPr marL="285750" indent="-285750">
              <a:buFontTx/>
              <a:buChar char="-"/>
            </a:pPr>
            <a:endParaRPr lang="en-US" altLang="ja-JP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Advisory Board (to be set up)</a:t>
            </a:r>
          </a:p>
          <a:p>
            <a:pPr marL="285750" indent="-285750">
              <a:buFontTx/>
              <a:buChar char="-"/>
            </a:pP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Gives advice to KEK-DG.</a:t>
            </a:r>
          </a:p>
          <a:p>
            <a:pPr marL="285750" indent="-285750">
              <a:buFontTx/>
              <a:buChar char="-"/>
            </a:pPr>
            <a:endParaRPr lang="en-US" altLang="ja-JP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Coordinator</a:t>
            </a:r>
          </a:p>
          <a:p>
            <a:pPr marL="285750" indent="-285750">
              <a:buFontTx/>
              <a:buChar char="-"/>
            </a:pP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Coordinates MNP-Projects</a:t>
            </a:r>
          </a:p>
          <a:p>
            <a:pPr marL="285750" indent="-285750">
              <a:buFontTx/>
              <a:buChar char="-"/>
            </a:pP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Serves as a member of the Steering Committee.</a:t>
            </a:r>
          </a:p>
          <a:p>
            <a:pPr marL="285750" indent="-285750">
              <a:buFontTx/>
              <a:buChar char="-"/>
            </a:pPr>
            <a:endParaRPr lang="en-US" altLang="ja-JP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Managers (and Project Engineers)</a:t>
            </a:r>
          </a:p>
          <a:p>
            <a:pPr marL="285750" indent="-285750">
              <a:buFontTx/>
              <a:buChar char="-"/>
            </a:pP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Each project has its own Project Manager (and Project Engineer).</a:t>
            </a:r>
          </a:p>
          <a:p>
            <a:endParaRPr lang="en-US" altLang="ja-JP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Associate Staff</a:t>
            </a:r>
          </a:p>
          <a:p>
            <a:pPr marL="285750" indent="-285750">
              <a:buFontTx/>
              <a:buChar char="-"/>
            </a:pP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Participating researchers who stay at KEK may be given a status similar to KEK staff.</a:t>
            </a:r>
          </a:p>
          <a:p>
            <a:endParaRPr lang="en-US" altLang="ja-JP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Support Staff</a:t>
            </a:r>
          </a:p>
          <a:p>
            <a:pPr marL="285750" indent="-285750">
              <a:buFontTx/>
              <a:buChar char="-"/>
            </a:pP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Give various supports to researchers to facilitate their research at KEK.</a:t>
            </a:r>
          </a:p>
          <a:p>
            <a:endParaRPr lang="en-US" altLang="ja-JP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Branch Office</a:t>
            </a:r>
          </a:p>
          <a:p>
            <a:pPr marL="285750" indent="-285750">
              <a:buFontTx/>
              <a:buChar char="-"/>
            </a:pP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Formed by bilateral agreements between KEK and corresponding Institute.</a:t>
            </a:r>
          </a:p>
        </p:txBody>
      </p:sp>
    </p:spTree>
    <p:extLst>
      <p:ext uri="{BB962C8B-B14F-4D97-AF65-F5344CB8AC3E}">
        <p14:creationId xmlns:p14="http://schemas.microsoft.com/office/powerpoint/2010/main" val="3110075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046-CC75-45C2-B3DC-6214088966C0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3045" y="11008"/>
            <a:ext cx="9199057" cy="6617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 of MNPP’s</a:t>
            </a:r>
            <a:r>
              <a:rPr kumimoji="1" lang="en-US" altLang="ja-JP" sz="24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en-US" altLang="ja-JP" sz="20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1" lang="en-US" altLang="ja-JP" sz="20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ecessary condition; KEK staff as Project Manager,  </a:t>
            </a:r>
            <a:r>
              <a:rPr lang="en-US" altLang="ja-JP" sz="20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1" lang="en-US" altLang="ja-JP" sz="20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nfrastructure for R&amp;D at </a:t>
            </a:r>
          </a:p>
          <a:p>
            <a:r>
              <a:rPr kumimoji="1" lang="en-US" altLang="ja-JP" sz="20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KEK, </a:t>
            </a:r>
            <a:r>
              <a:rPr lang="en-US" altLang="ja-JP" sz="20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1" lang="en-US" altLang="ja-JP" sz="20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ontribution to KEK Research or future project </a:t>
            </a:r>
          </a:p>
          <a:p>
            <a:endPara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en-US" altLang="ja-JP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R&amp;D project for high electric field acceleration technology (using ATF + </a:t>
            </a:r>
          </a:p>
          <a:p>
            <a:r>
              <a:rPr lang="en-US" altLang="ja-JP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X-band Test Facility---)</a:t>
            </a:r>
          </a:p>
          <a:p>
            <a:endParaRPr kumimoji="1"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Advanced R&amp;D on 1.3 GHz superconducting acceleration cavity technology </a:t>
            </a:r>
          </a:p>
          <a:p>
            <a:r>
              <a:rPr lang="en-US" altLang="ja-JP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(using STF +COI Facility---, High-Q and High Gradient acceleration R&amp;D)</a:t>
            </a:r>
          </a:p>
          <a:p>
            <a:endParaRPr kumimoji="1"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R&amp;D project </a:t>
            </a:r>
            <a:r>
              <a:rPr lang="en-US" altLang="ja-JP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advanced superconducting magnet (using KEK </a:t>
            </a:r>
          </a:p>
          <a:p>
            <a:r>
              <a:rPr lang="en-US" altLang="ja-JP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Infrastructure , for HL-LHC, FCC + ---)</a:t>
            </a:r>
          </a:p>
          <a:p>
            <a:endParaRPr kumimoji="1"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Construction of distributed computing infrastructure in the multinational </a:t>
            </a:r>
          </a:p>
          <a:p>
            <a:r>
              <a:rPr lang="en-US" altLang="ja-JP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participating </a:t>
            </a:r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kumimoji="1" lang="en-US" altLang="ja-JP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pen framework (using KEK computer system)</a:t>
            </a:r>
          </a:p>
          <a:p>
            <a:endParaRPr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ja-JP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T2K-related project (not covered by experimental collaboration), </a:t>
            </a:r>
            <a:r>
              <a:rPr lang="en-US" altLang="ja-JP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Neutron </a:t>
            </a:r>
          </a:p>
          <a:p>
            <a:r>
              <a:rPr lang="en-US" altLang="ja-JP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line in J-</a:t>
            </a:r>
            <a:r>
              <a:rPr lang="en-US" altLang="ja-JP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Parc</a:t>
            </a:r>
            <a:r>
              <a:rPr lang="en-US" altLang="ja-JP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1" lang="en-US" altLang="ja-JP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 of Super-KEKB </a:t>
            </a:r>
            <a:r>
              <a:rPr lang="en-US" altLang="ja-JP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some more ideas are welcome.</a:t>
            </a:r>
          </a:p>
          <a:p>
            <a:endParaRPr kumimoji="1" lang="en-US" altLang="ja-JP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project related “Operation </a:t>
            </a:r>
            <a:r>
              <a:rPr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ja-JP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Super-KEKB” </a:t>
            </a:r>
            <a:r>
              <a:rPr lang="en-US" altLang="ja-JP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approved as the project </a:t>
            </a:r>
          </a:p>
          <a:p>
            <a:r>
              <a:rPr lang="en-US" altLang="ja-JP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“</a:t>
            </a:r>
            <a:r>
              <a:rPr lang="en-US" altLang="ja-JP" sz="2000" b="1" dirty="0" smtClean="0"/>
              <a:t>R&amp;D </a:t>
            </a:r>
            <a:r>
              <a:rPr lang="en-US" altLang="ja-JP" sz="2000" b="1" dirty="0"/>
              <a:t>for high </a:t>
            </a:r>
            <a:r>
              <a:rPr lang="en-US" altLang="ja-JP" sz="2000" b="1" dirty="0" smtClean="0"/>
              <a:t>luminosity colliders (MNPP-01</a:t>
            </a:r>
            <a:r>
              <a:rPr lang="en-US" altLang="ja-JP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)” last September.</a:t>
            </a:r>
            <a:endParaRPr kumimoji="1" lang="en-US" altLang="ja-JP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546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046-CC75-45C2-B3DC-6214088966C0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4880" y="87448"/>
            <a:ext cx="8847358" cy="3508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Approved Project (</a:t>
            </a:r>
            <a:r>
              <a:rPr lang="en-US" altLang="ja-JP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MNPP-01) by KEK DG</a:t>
            </a:r>
          </a:p>
          <a:p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,which is described the Annex-1 of bilateral MoU , Appendix under umbrella MoU or </a:t>
            </a:r>
          </a:p>
          <a:p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imple agreement.</a:t>
            </a:r>
          </a:p>
          <a:p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Title: </a:t>
            </a:r>
            <a:r>
              <a:rPr lang="en-GB" altLang="ja-JP" b="1" dirty="0" smtClean="0"/>
              <a:t>R&amp;D </a:t>
            </a:r>
            <a:r>
              <a:rPr lang="en-GB" altLang="ja-JP" b="1" dirty="0"/>
              <a:t>for high luminosity colliders (MNPP-01)</a:t>
            </a:r>
            <a:endParaRPr lang="ja-JP" altLang="ja-JP" dirty="0"/>
          </a:p>
          <a:p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“Project Manager”</a:t>
            </a:r>
            <a:r>
              <a: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； 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Makoto </a:t>
            </a: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Tobiyama</a:t>
            </a:r>
          </a:p>
          <a:p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Following 4 R&amp;D tasks are set-up to realize the performance.</a:t>
            </a:r>
            <a:endParaRPr lang="en-US" altLang="ja-JP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IP feedback </a:t>
            </a: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advanced bunch feedback systems</a:t>
            </a:r>
            <a:endParaRPr lang="en-US" altLang="ja-JP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Minimization 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gap transients, </a:t>
            </a: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commissioning of the </a:t>
            </a:r>
            <a:r>
              <a:rPr lang="en-US" altLang="ja-JP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SuperKEKB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accelerators</a:t>
            </a:r>
            <a:endParaRPr lang="en-US" altLang="ja-JP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SLAC, INFN-LNF, Jefferson Lab, </a:t>
            </a: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California 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Polytechnic State </a:t>
            </a: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University, CERN, LAL</a:t>
            </a:r>
            <a:endParaRPr lang="en-US" altLang="ja-JP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March 2021</a:t>
            </a:r>
            <a:endParaRPr lang="en-US" altLang="ja-JP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Many bilateral MoU’s are necessary to proceed this project, which takes time after the</a:t>
            </a:r>
          </a:p>
          <a:p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pproval. </a:t>
            </a:r>
            <a:endParaRPr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047" y="4072507"/>
            <a:ext cx="9364743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ja-JP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andidate for next Project </a:t>
            </a:r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MNPP-02)</a:t>
            </a:r>
          </a:p>
          <a:p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Title: 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Revolutionary high-efficiency superconducting magnet R&amp;D toward the high-intensity </a:t>
            </a:r>
            <a:endParaRPr lang="en-US" altLang="ja-JP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accelerator 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frontier using advanced superconducting technologies </a:t>
            </a:r>
            <a:r>
              <a:rPr lang="en-GB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(MNPP-02)</a:t>
            </a:r>
            <a:endParaRPr lang="ja-JP" altLang="ja-JP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“Project Manager”</a:t>
            </a:r>
            <a:r>
              <a:rPr lang="ja-JP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； 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Toru </a:t>
            </a:r>
            <a:r>
              <a:rPr lang="en-US" altLang="ja-JP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Ogitsu</a:t>
            </a:r>
            <a:endParaRPr lang="en-US" altLang="ja-JP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project will be approved if the project manager will submit again without strong </a:t>
            </a:r>
          </a:p>
          <a:p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onnection to fix the future of present research program. </a:t>
            </a:r>
            <a:endParaRPr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422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5B046-CC75-45C2-B3DC-6214088966C0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-4307" y="11008"/>
            <a:ext cx="9247083" cy="6832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 of Multi-National Partnership Laboratory (</a:t>
            </a:r>
            <a:r>
              <a:rPr kumimoji="1" lang="en-US" altLang="ja-JP" sz="24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MNPL</a:t>
            </a:r>
            <a:r>
              <a:rPr lang="en-US" altLang="ja-JP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/>
            <a:r>
              <a:rPr kumimoji="1" lang="en-US" altLang="ja-JP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Institution-based Partnership of World Accelerator Laboratories</a:t>
            </a:r>
          </a:p>
          <a:p>
            <a:endParaRPr lang="en-US" altLang="ja-JP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4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Categories of KEK experiments</a:t>
            </a:r>
          </a:p>
          <a:p>
            <a:r>
              <a:rPr lang="en-US" altLang="ja-JP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Joint Usage Experiments</a:t>
            </a:r>
          </a:p>
          <a:p>
            <a:pPr marL="342900" indent="-342900">
              <a:buAutoNum type="arabicParenR"/>
            </a:pP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Invite application for experiments using KEK facilities.</a:t>
            </a:r>
          </a:p>
          <a:p>
            <a:pPr marL="342900" indent="-342900">
              <a:buAutoNum type="arabicParenR"/>
            </a:pP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 collaboration.</a:t>
            </a:r>
          </a:p>
          <a:p>
            <a:pPr marL="342900" indent="-342900">
              <a:buAutoNum type="arabicParenR"/>
            </a:pP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Apply proposal.</a:t>
            </a:r>
          </a:p>
          <a:p>
            <a:pPr marL="342900" indent="-342900">
              <a:buAutoNum type="arabicParenR"/>
            </a:pP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Judge by Program Advisory Committee (PAC).</a:t>
            </a:r>
          </a:p>
          <a:p>
            <a:pPr marL="342900" indent="-342900">
              <a:buAutoNum type="arabicParenR"/>
            </a:pP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KEK user registration</a:t>
            </a:r>
          </a:p>
          <a:p>
            <a:endParaRPr lang="en-US" altLang="ja-JP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Joint Research (New MNPP has to make many bilateral MoU’s with the </a:t>
            </a:r>
          </a:p>
          <a:p>
            <a:r>
              <a:rPr lang="en-US" altLang="ja-JP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ja-JP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xplanation on the project)</a:t>
            </a:r>
          </a:p>
          <a:p>
            <a:pPr marL="285750" indent="-285750">
              <a:buFontTx/>
              <a:buChar char="-"/>
            </a:pP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KEK takes initiatives to form international joint research programs using KEK facilities</a:t>
            </a:r>
          </a:p>
          <a:p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or improving/creating facilities.</a:t>
            </a:r>
          </a:p>
          <a:p>
            <a:pPr marL="285750" indent="-285750">
              <a:buFontTx/>
              <a:buChar char="-"/>
            </a:pP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agreements (MoU) between KEK and participating Institutes (bilateral MoU or</a:t>
            </a:r>
          </a:p>
          <a:p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Appendix or simple agreement)</a:t>
            </a:r>
          </a:p>
          <a:p>
            <a:pPr marL="285750" indent="-285750">
              <a:buFontTx/>
              <a:buChar char="-"/>
            </a:pP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Call it “MNP-Project”</a:t>
            </a:r>
          </a:p>
          <a:p>
            <a:endParaRPr lang="en-US" altLang="ja-JP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4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Purpose of MNPL:</a:t>
            </a:r>
          </a:p>
          <a:p>
            <a:pPr marL="285750" indent="-285750">
              <a:buFontTx/>
              <a:buChar char="-"/>
            </a:pP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Offers a framework to coordinate the MNP-Projects and to support the participating</a:t>
            </a:r>
          </a:p>
          <a:p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researchers from abroad.</a:t>
            </a:r>
          </a:p>
          <a:p>
            <a:pPr marL="285750" indent="-285750">
              <a:buFontTx/>
              <a:buChar char="-"/>
            </a:pPr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Integrate the bilateral cooperation to form a unified framework for partnership.</a:t>
            </a:r>
          </a:p>
        </p:txBody>
      </p:sp>
    </p:spTree>
    <p:extLst>
      <p:ext uri="{BB962C8B-B14F-4D97-AF65-F5344CB8AC3E}">
        <p14:creationId xmlns:p14="http://schemas.microsoft.com/office/powerpoint/2010/main" val="3593375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円/楕円 6"/>
          <p:cNvSpPr/>
          <p:nvPr/>
        </p:nvSpPr>
        <p:spPr>
          <a:xfrm>
            <a:off x="0" y="1165559"/>
            <a:ext cx="9144001" cy="4628074"/>
          </a:xfrm>
          <a:prstGeom prst="ellipse">
            <a:avLst/>
          </a:prstGeom>
          <a:solidFill>
            <a:srgbClr val="FFF6DD"/>
          </a:solidFill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円/楕円 4"/>
          <p:cNvSpPr/>
          <p:nvPr/>
        </p:nvSpPr>
        <p:spPr>
          <a:xfrm>
            <a:off x="2126696" y="1945119"/>
            <a:ext cx="6281354" cy="3781593"/>
          </a:xfrm>
          <a:prstGeom prst="ellipse">
            <a:avLst/>
          </a:prstGeom>
          <a:solidFill>
            <a:srgbClr val="D5E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21059" y="3079795"/>
            <a:ext cx="2104638" cy="1008236"/>
          </a:xfrm>
          <a:prstGeom prst="ellipse">
            <a:avLst/>
          </a:prstGeom>
          <a:solidFill>
            <a:srgbClr val="D7CC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rgbClr val="FF0000"/>
                </a:solidFill>
              </a:rPr>
              <a:t>Joint Usage Experiment-2 like T2K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973468" y="2075294"/>
            <a:ext cx="787395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MNPL</a:t>
            </a:r>
            <a:endParaRPr kumimoji="1" lang="ja-JP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下矢印 11"/>
          <p:cNvSpPr/>
          <p:nvPr/>
        </p:nvSpPr>
        <p:spPr>
          <a:xfrm rot="11975390">
            <a:off x="3753133" y="5268254"/>
            <a:ext cx="260845" cy="1319946"/>
          </a:xfrm>
          <a:prstGeom prst="downArrow">
            <a:avLst/>
          </a:prstGeom>
          <a:solidFill>
            <a:srgbClr val="B3D0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114" y="1457002"/>
            <a:ext cx="577725" cy="330893"/>
          </a:xfrm>
          <a:prstGeom prst="rect">
            <a:avLst/>
          </a:prstGeom>
        </p:spPr>
      </p:pic>
      <p:sp>
        <p:nvSpPr>
          <p:cNvPr id="24" name="テキスト ボックス 23"/>
          <p:cNvSpPr txBox="1"/>
          <p:nvPr/>
        </p:nvSpPr>
        <p:spPr>
          <a:xfrm>
            <a:off x="4103605" y="5860624"/>
            <a:ext cx="1803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Bilateral Agreements</a:t>
            </a:r>
            <a:endParaRPr kumimoji="1" lang="ja-JP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92191" y="254556"/>
            <a:ext cx="87190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Multi-National Partnership Laboratory (MNPL)</a:t>
            </a:r>
            <a:endParaRPr kumimoji="1" lang="ja-JP" alt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484898" y="1206464"/>
            <a:ext cx="2561663" cy="523220"/>
          </a:xfrm>
          <a:prstGeom prst="rect">
            <a:avLst/>
          </a:prstGeom>
          <a:solidFill>
            <a:srgbClr val="D7CCC7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Advisory Board</a:t>
            </a:r>
          </a:p>
          <a:p>
            <a:pPr algn="r"/>
            <a:r>
              <a:rPr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(to be set up)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4062287" y="5845291"/>
            <a:ext cx="1886017" cy="350470"/>
          </a:xfrm>
          <a:prstGeom prst="roundRect">
            <a:avLst/>
          </a:prstGeom>
          <a:noFill/>
          <a:ln w="19050">
            <a:solidFill>
              <a:srgbClr val="FF66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9" name="グループ化 28"/>
          <p:cNvGrpSpPr/>
          <p:nvPr/>
        </p:nvGrpSpPr>
        <p:grpSpPr>
          <a:xfrm>
            <a:off x="6855820" y="6203516"/>
            <a:ext cx="2102948" cy="509195"/>
            <a:chOff x="3318810" y="5619204"/>
            <a:chExt cx="1849473" cy="509195"/>
          </a:xfrm>
        </p:grpSpPr>
        <p:sp>
          <p:nvSpPr>
            <p:cNvPr id="30" name="角丸四角形 29"/>
            <p:cNvSpPr/>
            <p:nvPr/>
          </p:nvSpPr>
          <p:spPr>
            <a:xfrm>
              <a:off x="3406085" y="5619204"/>
              <a:ext cx="1688841" cy="509195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3318810" y="5693711"/>
              <a:ext cx="18494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Foreign Laboratory-3</a:t>
              </a:r>
              <a:endParaRPr kumimoji="1" lang="ja-JP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3" name="下矢印 22"/>
          <p:cNvSpPr/>
          <p:nvPr/>
        </p:nvSpPr>
        <p:spPr>
          <a:xfrm rot="9672515">
            <a:off x="6094576" y="5306954"/>
            <a:ext cx="230400" cy="1287022"/>
          </a:xfrm>
          <a:prstGeom prst="downArrow">
            <a:avLst/>
          </a:prstGeom>
          <a:solidFill>
            <a:srgbClr val="B3D0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下矢印 24"/>
          <p:cNvSpPr/>
          <p:nvPr/>
        </p:nvSpPr>
        <p:spPr>
          <a:xfrm rot="1434162">
            <a:off x="3503547" y="2616350"/>
            <a:ext cx="230400" cy="926450"/>
          </a:xfrm>
          <a:prstGeom prst="downArrow">
            <a:avLst/>
          </a:prstGeom>
          <a:solidFill>
            <a:srgbClr val="D5E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933989" y="14612"/>
            <a:ext cx="1167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 Aug. </a:t>
            </a:r>
            <a:r>
              <a:rPr kumimoji="1"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</a:t>
            </a:r>
            <a:endParaRPr kumimoji="1" lang="ja-JP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4877745" y="1403557"/>
            <a:ext cx="1357985" cy="345216"/>
          </a:xfrm>
          <a:prstGeom prst="rect">
            <a:avLst/>
          </a:prstGeom>
          <a:solidFill>
            <a:srgbClr val="7030A0">
              <a:alpha val="22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smtClean="0">
                <a:solidFill>
                  <a:schemeClr val="tx1"/>
                </a:solidFill>
              </a:rPr>
              <a:t>KEK DG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907757" y="3075546"/>
            <a:ext cx="1498488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MNP Project-1</a:t>
            </a:r>
            <a:endParaRPr kumimoji="1" lang="ja-JP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377997" y="5002569"/>
            <a:ext cx="159531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Branch Office-2</a:t>
            </a:r>
            <a:endParaRPr kumimoji="1" lang="ja-JP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550422" y="5011630"/>
            <a:ext cx="1646606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Branch  Office-1</a:t>
            </a:r>
            <a:endParaRPr kumimoji="1" lang="ja-JP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499987" y="4361999"/>
            <a:ext cx="1377300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Support Staff</a:t>
            </a:r>
            <a:endParaRPr kumimoji="1" lang="ja-JP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772513" y="3639480"/>
            <a:ext cx="1834028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Manager-2</a:t>
            </a:r>
          </a:p>
          <a:p>
            <a:pPr algn="ctr"/>
            <a:r>
              <a:rPr kumimoji="1" lang="en-US" altLang="ja-JP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+Project Engineer</a:t>
            </a:r>
            <a:endParaRPr kumimoji="1" lang="ja-JP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046833" y="3090756"/>
            <a:ext cx="1834028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Project Manager-1</a:t>
            </a:r>
            <a:endParaRPr kumimoji="1" lang="ja-JP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074383" y="2549242"/>
            <a:ext cx="1279517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Coordinator</a:t>
            </a:r>
            <a:endParaRPr kumimoji="1" lang="ja-JP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945106" y="3637930"/>
            <a:ext cx="1498488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MNP Project-2</a:t>
            </a:r>
            <a:endParaRPr kumimoji="1" lang="ja-JP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941329" y="1993530"/>
            <a:ext cx="3188630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Steering 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Committee for Multi-national </a:t>
            </a:r>
            <a:endParaRPr lang="en-US" altLang="ja-JP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Partnership 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Laboratory Framework </a:t>
            </a:r>
          </a:p>
        </p:txBody>
      </p:sp>
      <p:cxnSp>
        <p:nvCxnSpPr>
          <p:cNvPr id="21" name="直線コネクタ 20"/>
          <p:cNvCxnSpPr>
            <a:endCxn id="35" idx="3"/>
          </p:cNvCxnSpPr>
          <p:nvPr/>
        </p:nvCxnSpPr>
        <p:spPr>
          <a:xfrm flipV="1">
            <a:off x="4406245" y="3244823"/>
            <a:ext cx="0" cy="7535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直線コネクタ 43"/>
          <p:cNvCxnSpPr>
            <a:stCxn id="35" idx="3"/>
          </p:cNvCxnSpPr>
          <p:nvPr/>
        </p:nvCxnSpPr>
        <p:spPr>
          <a:xfrm>
            <a:off x="4406245" y="3244823"/>
            <a:ext cx="164058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 flipV="1">
            <a:off x="4406245" y="3792071"/>
            <a:ext cx="1366268" cy="83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6235730" y="2887796"/>
            <a:ext cx="0" cy="20296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/>
          <p:cNvCxnSpPr/>
          <p:nvPr/>
        </p:nvCxnSpPr>
        <p:spPr>
          <a:xfrm flipH="1">
            <a:off x="5238599" y="2858466"/>
            <a:ext cx="2079" cy="198312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/>
          <p:nvPr/>
        </p:nvCxnSpPr>
        <p:spPr>
          <a:xfrm flipH="1">
            <a:off x="5956636" y="2887796"/>
            <a:ext cx="3489" cy="76343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>
            <a:stCxn id="41" idx="2"/>
          </p:cNvCxnSpPr>
          <p:nvPr/>
        </p:nvCxnSpPr>
        <p:spPr>
          <a:xfrm flipH="1">
            <a:off x="5695931" y="2887796"/>
            <a:ext cx="18211" cy="152642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>
            <a:off x="6173200" y="4834900"/>
            <a:ext cx="0" cy="20296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/>
          <p:cNvCxnSpPr/>
          <p:nvPr/>
        </p:nvCxnSpPr>
        <p:spPr>
          <a:xfrm>
            <a:off x="4382055" y="4808670"/>
            <a:ext cx="0" cy="20296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>
            <a:off x="4373725" y="4825478"/>
            <a:ext cx="1810492" cy="2648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コネクタ 65"/>
          <p:cNvCxnSpPr/>
          <p:nvPr/>
        </p:nvCxnSpPr>
        <p:spPr>
          <a:xfrm>
            <a:off x="4405637" y="3336217"/>
            <a:ext cx="4197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コネクタ 66"/>
          <p:cNvCxnSpPr/>
          <p:nvPr/>
        </p:nvCxnSpPr>
        <p:spPr>
          <a:xfrm>
            <a:off x="4839575" y="4537378"/>
            <a:ext cx="660412" cy="2637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/>
          <p:cNvCxnSpPr/>
          <p:nvPr/>
        </p:nvCxnSpPr>
        <p:spPr>
          <a:xfrm>
            <a:off x="4414237" y="3895086"/>
            <a:ext cx="4197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/>
          <p:cNvCxnSpPr/>
          <p:nvPr/>
        </p:nvCxnSpPr>
        <p:spPr>
          <a:xfrm>
            <a:off x="4831891" y="3318358"/>
            <a:ext cx="2046" cy="121902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円/楕円 74"/>
          <p:cNvSpPr/>
          <p:nvPr/>
        </p:nvSpPr>
        <p:spPr>
          <a:xfrm>
            <a:off x="514334" y="2053260"/>
            <a:ext cx="2075450" cy="1008236"/>
          </a:xfrm>
          <a:prstGeom prst="ellipse">
            <a:avLst/>
          </a:prstGeom>
          <a:solidFill>
            <a:srgbClr val="D7CC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rgbClr val="FF0000"/>
                </a:solidFill>
              </a:rPr>
              <a:t>Joint Usage Experiment-1 like Belle-2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4572873" y="6295807"/>
            <a:ext cx="2102948" cy="527121"/>
            <a:chOff x="3318810" y="5601278"/>
            <a:chExt cx="1849473" cy="527121"/>
          </a:xfrm>
        </p:grpSpPr>
        <p:sp>
          <p:nvSpPr>
            <p:cNvPr id="77" name="角丸四角形 76"/>
            <p:cNvSpPr/>
            <p:nvPr/>
          </p:nvSpPr>
          <p:spPr>
            <a:xfrm>
              <a:off x="3392479" y="5601278"/>
              <a:ext cx="1731427" cy="527121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テキスト ボックス 77"/>
            <p:cNvSpPr txBox="1"/>
            <p:nvPr/>
          </p:nvSpPr>
          <p:spPr>
            <a:xfrm>
              <a:off x="3318810" y="5693711"/>
              <a:ext cx="18494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Foreign Laboratory-2</a:t>
              </a:r>
              <a:endParaRPr kumimoji="1" lang="ja-JP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1714342" y="6168401"/>
            <a:ext cx="2102948" cy="485807"/>
            <a:chOff x="-1336981" y="5431689"/>
            <a:chExt cx="1849473" cy="485807"/>
          </a:xfrm>
        </p:grpSpPr>
        <p:sp>
          <p:nvSpPr>
            <p:cNvPr id="80" name="角丸四角形 79"/>
            <p:cNvSpPr/>
            <p:nvPr/>
          </p:nvSpPr>
          <p:spPr>
            <a:xfrm>
              <a:off x="-1259517" y="5431689"/>
              <a:ext cx="1772009" cy="485807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テキスト ボックス 80"/>
            <p:cNvSpPr txBox="1"/>
            <p:nvPr/>
          </p:nvSpPr>
          <p:spPr>
            <a:xfrm>
              <a:off x="-1336981" y="5466804"/>
              <a:ext cx="18494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Foreign Laboratory-1</a:t>
              </a:r>
              <a:endParaRPr kumimoji="1" lang="ja-JP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2" name="下矢印 81"/>
          <p:cNvSpPr/>
          <p:nvPr/>
        </p:nvSpPr>
        <p:spPr>
          <a:xfrm>
            <a:off x="5238599" y="1748773"/>
            <a:ext cx="139398" cy="3265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69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32748" y="127599"/>
            <a:ext cx="7911252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chemeClr val="bg1"/>
                </a:solidFill>
                <a:latin typeface="+mn-lt"/>
              </a:rPr>
              <a:t>International Research </a:t>
            </a:r>
            <a:r>
              <a:rPr sz="2400" dirty="0" smtClean="0">
                <a:solidFill>
                  <a:schemeClr val="bg1"/>
                </a:solidFill>
                <a:latin typeface="+mn-lt"/>
              </a:rPr>
              <a:t>Projects</a:t>
            </a: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 (Joint Usage Experiments)</a:t>
            </a:r>
            <a:endParaRPr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16016" y="764704"/>
            <a:ext cx="403244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0979" indent="-208279">
              <a:buFont typeface=""/>
              <a:buChar char="○"/>
              <a:tabLst>
                <a:tab pos="221615" algn="l"/>
              </a:tabLst>
            </a:pPr>
            <a:r>
              <a:rPr sz="1200" b="1" dirty="0">
                <a:solidFill>
                  <a:prstClr val="black"/>
                </a:solidFill>
                <a:latin typeface="メイリオ"/>
                <a:cs typeface="メイリオ"/>
              </a:rPr>
              <a:t>SuperKEKB project </a:t>
            </a:r>
            <a:r>
              <a:rPr sz="1200" b="1" dirty="0" smtClean="0">
                <a:solidFill>
                  <a:prstClr val="black"/>
                </a:solidFill>
                <a:latin typeface="メイリオ"/>
                <a:cs typeface="メイリオ"/>
              </a:rPr>
              <a:t>@</a:t>
            </a:r>
            <a:r>
              <a:rPr sz="1200" b="1" dirty="0">
                <a:solidFill>
                  <a:prstClr val="black"/>
                </a:solidFill>
                <a:latin typeface="メイリオ"/>
                <a:cs typeface="メイリオ"/>
              </a:rPr>
              <a:t>KEK, Tsukuba</a:t>
            </a:r>
            <a:endParaRPr sz="120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644008" y="980728"/>
            <a:ext cx="4362397" cy="31683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6270011" y="2767354"/>
            <a:ext cx="1420848" cy="102494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object 6"/>
          <p:cNvSpPr/>
          <p:nvPr/>
        </p:nvSpPr>
        <p:spPr>
          <a:xfrm>
            <a:off x="6270003" y="2767330"/>
            <a:ext cx="1420902" cy="1025420"/>
          </a:xfrm>
          <a:custGeom>
            <a:avLst/>
            <a:gdLst/>
            <a:ahLst/>
            <a:cxnLst/>
            <a:rect l="l" t="t" r="r" b="b"/>
            <a:pathLst>
              <a:path w="1336039" h="938529">
                <a:moveTo>
                  <a:pt x="1335996" y="938102"/>
                </a:moveTo>
                <a:lnTo>
                  <a:pt x="0" y="938102"/>
                </a:lnTo>
                <a:lnTo>
                  <a:pt x="0" y="0"/>
                </a:lnTo>
                <a:lnTo>
                  <a:pt x="1335996" y="0"/>
                </a:lnTo>
                <a:lnTo>
                  <a:pt x="1335996" y="938102"/>
                </a:lnTo>
                <a:close/>
              </a:path>
            </a:pathLst>
          </a:custGeom>
          <a:ln w="29225">
            <a:solidFill>
              <a:srgbClr val="385D8A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object 7"/>
          <p:cNvSpPr/>
          <p:nvPr/>
        </p:nvSpPr>
        <p:spPr>
          <a:xfrm>
            <a:off x="7131460" y="2463167"/>
            <a:ext cx="219484" cy="267108"/>
          </a:xfrm>
          <a:custGeom>
            <a:avLst/>
            <a:gdLst/>
            <a:ahLst/>
            <a:cxnLst/>
            <a:rect l="l" t="t" r="r" b="b"/>
            <a:pathLst>
              <a:path w="206375" h="244475">
                <a:moveTo>
                  <a:pt x="206348" y="0"/>
                </a:moveTo>
                <a:lnTo>
                  <a:pt x="0" y="244137"/>
                </a:lnTo>
              </a:path>
            </a:pathLst>
          </a:custGeom>
          <a:ln w="29225">
            <a:solidFill>
              <a:srgbClr val="385D8A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970527" y="2506663"/>
            <a:ext cx="418707" cy="3745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5090"/>
            <a:r>
              <a:rPr lang="en-US" sz="800" spc="-5" dirty="0" smtClean="0">
                <a:solidFill>
                  <a:prstClr val="black"/>
                </a:solidFill>
                <a:latin typeface="ＭＳ Ｐゴシック"/>
                <a:cs typeface="ＭＳ Ｐゴシック"/>
              </a:rPr>
              <a:t>USA</a:t>
            </a:r>
            <a:r>
              <a:rPr sz="800" b="1" spc="-5" dirty="0" smtClean="0">
                <a:solidFill>
                  <a:prstClr val="black"/>
                </a:solidFill>
                <a:cs typeface="Calibri"/>
              </a:rPr>
              <a:t>,</a:t>
            </a:r>
            <a:r>
              <a:rPr sz="800" b="1" dirty="0">
                <a:solidFill>
                  <a:prstClr val="black"/>
                </a:solidFill>
                <a:cs typeface="Calibri"/>
              </a:rPr>
              <a:t>76</a:t>
            </a:r>
            <a:endParaRPr sz="800" dirty="0">
              <a:solidFill>
                <a:prstClr val="black"/>
              </a:solidFill>
              <a:cs typeface="Calibri"/>
            </a:endParaRPr>
          </a:p>
          <a:p>
            <a:endParaRPr sz="6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>
              <a:spcBef>
                <a:spcPts val="41"/>
              </a:spcBef>
            </a:pPr>
            <a:endParaRPr sz="6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/>
            <a:r>
              <a:rPr sz="400" spc="-10" dirty="0">
                <a:solidFill>
                  <a:srgbClr val="212121"/>
                </a:solidFill>
                <a:latin typeface="ＭＳ Ｐゴシック"/>
                <a:cs typeface="ＭＳ Ｐゴシック"/>
              </a:rPr>
              <a:t>メキシコ</a:t>
            </a:r>
            <a:r>
              <a:rPr sz="400" spc="-10" dirty="0">
                <a:solidFill>
                  <a:srgbClr val="212121"/>
                </a:solidFill>
                <a:cs typeface="Calibri"/>
              </a:rPr>
              <a:t>,12</a:t>
            </a:r>
            <a:endParaRPr sz="4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641441" y="3079084"/>
            <a:ext cx="509876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3185"/>
            <a:r>
              <a:rPr sz="900" spc="15" dirty="0" smtClean="0">
                <a:solidFill>
                  <a:srgbClr val="0000FF"/>
                </a:solidFill>
                <a:latin typeface="ＭＳ Ｐゴシック"/>
                <a:cs typeface="ＭＳ Ｐゴシック"/>
              </a:rPr>
              <a:t>Germany</a:t>
            </a:r>
            <a:endParaRPr lang="en-US" sz="900" spc="15" dirty="0" smtClean="0">
              <a:solidFill>
                <a:srgbClr val="0000FF"/>
              </a:solidFill>
              <a:latin typeface="ＭＳ Ｐゴシック"/>
              <a:cs typeface="ＭＳ Ｐゴシック"/>
            </a:endParaRPr>
          </a:p>
          <a:p>
            <a:pPr marL="83185"/>
            <a:r>
              <a:rPr sz="900" b="1" spc="-10" dirty="0" smtClean="0">
                <a:solidFill>
                  <a:srgbClr val="0000FF"/>
                </a:solidFill>
                <a:cs typeface="Calibri"/>
              </a:rPr>
              <a:t>111</a:t>
            </a:r>
            <a:endParaRPr sz="900" b="1" dirty="0">
              <a:solidFill>
                <a:prstClr val="black"/>
              </a:solidFill>
              <a:cs typeface="Calibri"/>
            </a:endParaRPr>
          </a:p>
          <a:p>
            <a:endParaRPr sz="6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r>
              <a:rPr sz="400" spc="-15" dirty="0" smtClean="0">
                <a:solidFill>
                  <a:srgbClr val="212121"/>
                </a:solidFill>
                <a:latin typeface="ＭＳ Ｐゴシック"/>
                <a:cs typeface="ＭＳ Ｐゴシック"/>
              </a:rPr>
              <a:t>フランス</a:t>
            </a:r>
            <a:r>
              <a:rPr sz="400" spc="-10" dirty="0">
                <a:solidFill>
                  <a:srgbClr val="212121"/>
                </a:solidFill>
                <a:cs typeface="Calibri"/>
              </a:rPr>
              <a:t>,13</a:t>
            </a:r>
            <a:endParaRPr sz="4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092280" y="3501008"/>
            <a:ext cx="316732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  <a:cs typeface="Calibri"/>
              </a:rPr>
              <a:t>Italy, 70</a:t>
            </a:r>
            <a:endParaRPr sz="8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940152" y="2060848"/>
            <a:ext cx="360040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n-US" sz="800" dirty="0" smtClean="0">
                <a:solidFill>
                  <a:srgbClr val="212121"/>
                </a:solidFill>
                <a:latin typeface="ＭＳ Ｐゴシック"/>
                <a:cs typeface="ＭＳ Ｐゴシック"/>
              </a:rPr>
              <a:t>Canada</a:t>
            </a:r>
            <a:r>
              <a:rPr sz="800" spc="-10" dirty="0" smtClean="0">
                <a:solidFill>
                  <a:srgbClr val="212121"/>
                </a:solidFill>
                <a:cs typeface="Calibri"/>
              </a:rPr>
              <a:t>,</a:t>
            </a:r>
            <a:r>
              <a:rPr sz="800" b="1" spc="-10" dirty="0">
                <a:solidFill>
                  <a:srgbClr val="212121"/>
                </a:solidFill>
                <a:cs typeface="Calibri"/>
              </a:rPr>
              <a:t>27</a:t>
            </a:r>
            <a:endParaRPr sz="8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185408" y="2085511"/>
            <a:ext cx="419040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n-US" sz="800" spc="-5" dirty="0" smtClean="0">
                <a:solidFill>
                  <a:srgbClr val="212121"/>
                </a:solidFill>
                <a:latin typeface="ＭＳ Ｐゴシック"/>
                <a:cs typeface="ＭＳ Ｐゴシック"/>
              </a:rPr>
              <a:t>Russia </a:t>
            </a:r>
            <a:r>
              <a:rPr sz="800" b="1" spc="-10" dirty="0" smtClean="0">
                <a:solidFill>
                  <a:srgbClr val="212121"/>
                </a:solidFill>
                <a:cs typeface="Calibri"/>
              </a:rPr>
              <a:t>42</a:t>
            </a:r>
            <a:endParaRPr sz="8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460432" y="2492896"/>
            <a:ext cx="368037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n-US" sz="800" dirty="0" smtClean="0">
                <a:solidFill>
                  <a:srgbClr val="212121"/>
                </a:solidFill>
                <a:latin typeface="ＭＳ Ｐゴシック"/>
                <a:cs typeface="ＭＳ Ｐゴシック"/>
              </a:rPr>
              <a:t>S.Korea</a:t>
            </a:r>
            <a:r>
              <a:rPr sz="800" spc="-10" dirty="0" smtClean="0">
                <a:solidFill>
                  <a:srgbClr val="212121"/>
                </a:solidFill>
                <a:cs typeface="Calibri"/>
              </a:rPr>
              <a:t>,</a:t>
            </a:r>
            <a:r>
              <a:rPr sz="800" b="1" spc="-10" dirty="0">
                <a:solidFill>
                  <a:srgbClr val="212121"/>
                </a:solidFill>
                <a:cs typeface="Calibri"/>
              </a:rPr>
              <a:t>42</a:t>
            </a:r>
            <a:endParaRPr sz="8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956376" y="2564904"/>
            <a:ext cx="476703" cy="1231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n-US" sz="800" dirty="0" smtClean="0">
                <a:solidFill>
                  <a:srgbClr val="212121"/>
                </a:solidFill>
                <a:latin typeface="ＭＳ Ｐゴシック"/>
                <a:cs typeface="ＭＳ Ｐゴシック"/>
              </a:rPr>
              <a:t>China</a:t>
            </a:r>
            <a:r>
              <a:rPr sz="800" spc="-10" dirty="0" smtClean="0">
                <a:solidFill>
                  <a:srgbClr val="212121"/>
                </a:solidFill>
                <a:cs typeface="Calibri"/>
              </a:rPr>
              <a:t>,</a:t>
            </a:r>
            <a:r>
              <a:rPr sz="800" b="1" spc="-10" dirty="0">
                <a:solidFill>
                  <a:srgbClr val="212121"/>
                </a:solidFill>
                <a:cs typeface="Calibri"/>
              </a:rPr>
              <a:t>27</a:t>
            </a:r>
            <a:endParaRPr sz="8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956376" y="2708920"/>
            <a:ext cx="364005" cy="2019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n-US" sz="800" spc="-5" dirty="0">
                <a:solidFill>
                  <a:srgbClr val="212121"/>
                </a:solidFill>
                <a:latin typeface="ＭＳ Ｐゴシック"/>
                <a:cs typeface="ＭＳ Ｐゴシック"/>
              </a:rPr>
              <a:t>I</a:t>
            </a:r>
            <a:r>
              <a:rPr lang="en-US" sz="800" spc="-5" dirty="0" smtClean="0">
                <a:solidFill>
                  <a:srgbClr val="212121"/>
                </a:solidFill>
                <a:latin typeface="ＭＳ Ｐゴシック"/>
                <a:cs typeface="ＭＳ Ｐゴシック"/>
              </a:rPr>
              <a:t>ndia, 38</a:t>
            </a:r>
            <a:endParaRPr sz="500" dirty="0">
              <a:solidFill>
                <a:prstClr val="black"/>
              </a:solidFill>
              <a:cs typeface="Calibri"/>
            </a:endParaRPr>
          </a:p>
          <a:p>
            <a:pPr marL="212090">
              <a:spcBef>
                <a:spcPts val="135"/>
              </a:spcBef>
            </a:pPr>
            <a:r>
              <a:rPr sz="400" spc="-10" dirty="0">
                <a:solidFill>
                  <a:srgbClr val="212121"/>
                </a:solidFill>
                <a:latin typeface="ＭＳ Ｐゴシック"/>
                <a:cs typeface="ＭＳ Ｐゴシック"/>
              </a:rPr>
              <a:t>タイ</a:t>
            </a:r>
            <a:r>
              <a:rPr sz="400" spc="-10" dirty="0">
                <a:solidFill>
                  <a:srgbClr val="212121"/>
                </a:solidFill>
                <a:cs typeface="Calibri"/>
              </a:rPr>
              <a:t>,</a:t>
            </a:r>
            <a:r>
              <a:rPr sz="400" spc="-5" dirty="0">
                <a:solidFill>
                  <a:srgbClr val="212121"/>
                </a:solidFill>
                <a:cs typeface="Calibri"/>
              </a:rPr>
              <a:t>1</a:t>
            </a:r>
            <a:endParaRPr sz="4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316416" y="3356992"/>
            <a:ext cx="591681" cy="1231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n-US" sz="800" spc="-5" dirty="0" smtClean="0">
                <a:solidFill>
                  <a:srgbClr val="212121"/>
                </a:solidFill>
                <a:latin typeface="ＭＳ Ｐゴシック"/>
                <a:cs typeface="ＭＳ Ｐゴシック"/>
              </a:rPr>
              <a:t>Australia</a:t>
            </a:r>
            <a:r>
              <a:rPr sz="500" spc="-10" dirty="0" smtClean="0">
                <a:solidFill>
                  <a:srgbClr val="212121"/>
                </a:solidFill>
                <a:cs typeface="Calibri"/>
              </a:rPr>
              <a:t>,</a:t>
            </a:r>
            <a:r>
              <a:rPr sz="800" b="1" spc="-10" dirty="0">
                <a:solidFill>
                  <a:srgbClr val="212121"/>
                </a:solidFill>
                <a:cs typeface="Calibri"/>
              </a:rPr>
              <a:t>28</a:t>
            </a:r>
            <a:endParaRPr sz="8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089214" y="3257872"/>
            <a:ext cx="532163" cy="2316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1910"/>
            <a:r>
              <a:rPr sz="400" spc="-20" dirty="0">
                <a:solidFill>
                  <a:srgbClr val="212121"/>
                </a:solidFill>
                <a:latin typeface="ＭＳ Ｐゴシック"/>
                <a:cs typeface="ＭＳ Ｐゴシック"/>
              </a:rPr>
              <a:t>ポーランド</a:t>
            </a:r>
            <a:r>
              <a:rPr sz="400" spc="-10" dirty="0">
                <a:solidFill>
                  <a:srgbClr val="212121"/>
                </a:solidFill>
                <a:cs typeface="Calibri"/>
              </a:rPr>
              <a:t>,13</a:t>
            </a:r>
            <a:endParaRPr sz="400">
              <a:solidFill>
                <a:prstClr val="black"/>
              </a:solidFill>
              <a:cs typeface="Calibri"/>
            </a:endParaRPr>
          </a:p>
          <a:p>
            <a:pPr indent="12700">
              <a:lnSpc>
                <a:spcPts val="680"/>
              </a:lnSpc>
            </a:pPr>
            <a:r>
              <a:rPr sz="400" spc="-15" dirty="0">
                <a:solidFill>
                  <a:srgbClr val="212121"/>
                </a:solidFill>
                <a:latin typeface="ＭＳ Ｐゴシック"/>
                <a:cs typeface="ＭＳ Ｐゴシック"/>
              </a:rPr>
              <a:t>チェコ</a:t>
            </a:r>
            <a:r>
              <a:rPr sz="400" spc="-10" dirty="0">
                <a:solidFill>
                  <a:srgbClr val="212121"/>
                </a:solidFill>
                <a:cs typeface="Calibri"/>
              </a:rPr>
              <a:t>,</a:t>
            </a:r>
            <a:r>
              <a:rPr sz="400" spc="-5" dirty="0">
                <a:solidFill>
                  <a:srgbClr val="212121"/>
                </a:solidFill>
                <a:cs typeface="Calibri"/>
              </a:rPr>
              <a:t>9</a:t>
            </a:r>
            <a:r>
              <a:rPr sz="400" dirty="0">
                <a:solidFill>
                  <a:srgbClr val="212121"/>
                </a:solidFill>
                <a:cs typeface="Calibri"/>
              </a:rPr>
              <a:t>     </a:t>
            </a:r>
            <a:r>
              <a:rPr sz="400" spc="35" dirty="0">
                <a:solidFill>
                  <a:srgbClr val="212121"/>
                </a:solidFill>
                <a:cs typeface="Calibri"/>
              </a:rPr>
              <a:t> </a:t>
            </a:r>
            <a:r>
              <a:rPr sz="600" spc="-22" baseline="6944" dirty="0">
                <a:solidFill>
                  <a:srgbClr val="212121"/>
                </a:solidFill>
                <a:latin typeface="ＭＳ Ｐゴシック"/>
                <a:cs typeface="ＭＳ Ｐゴシック"/>
              </a:rPr>
              <a:t>ウクライナ</a:t>
            </a:r>
            <a:r>
              <a:rPr sz="600" spc="-15" baseline="6944" dirty="0">
                <a:solidFill>
                  <a:srgbClr val="212121"/>
                </a:solidFill>
                <a:cs typeface="Calibri"/>
              </a:rPr>
              <a:t>,2 </a:t>
            </a:r>
            <a:r>
              <a:rPr sz="400" spc="-15" dirty="0">
                <a:solidFill>
                  <a:srgbClr val="212121"/>
                </a:solidFill>
                <a:latin typeface="ＭＳ Ｐゴシック"/>
                <a:cs typeface="ＭＳ Ｐゴシック"/>
              </a:rPr>
              <a:t>オーストリア</a:t>
            </a:r>
            <a:r>
              <a:rPr sz="400" spc="-10" dirty="0">
                <a:solidFill>
                  <a:srgbClr val="212121"/>
                </a:solidFill>
                <a:cs typeface="Calibri"/>
              </a:rPr>
              <a:t>,21</a:t>
            </a:r>
            <a:endParaRPr sz="400">
              <a:solidFill>
                <a:prstClr val="black"/>
              </a:solidFill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172400" y="2776497"/>
            <a:ext cx="628437" cy="2814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84150"/>
            <a:r>
              <a:rPr lang="en-US" sz="800" spc="-10" dirty="0" smtClean="0">
                <a:solidFill>
                  <a:srgbClr val="212121"/>
                </a:solidFill>
                <a:latin typeface="ＭＳ Ｐゴシック"/>
                <a:cs typeface="ＭＳ Ｐゴシック"/>
              </a:rPr>
              <a:t>Taiwan,</a:t>
            </a:r>
            <a:r>
              <a:rPr sz="800" b="1" spc="-5" dirty="0" smtClean="0">
                <a:solidFill>
                  <a:srgbClr val="212121"/>
                </a:solidFill>
                <a:cs typeface="Calibri"/>
              </a:rPr>
              <a:t>32 </a:t>
            </a:r>
            <a:r>
              <a:rPr sz="400" spc="-10" dirty="0">
                <a:solidFill>
                  <a:srgbClr val="212121"/>
                </a:solidFill>
                <a:latin typeface="ＭＳ Ｐゴシック"/>
                <a:cs typeface="ＭＳ Ｐゴシック"/>
              </a:rPr>
              <a:t>ベトナム</a:t>
            </a:r>
            <a:r>
              <a:rPr sz="400" spc="-10" dirty="0">
                <a:solidFill>
                  <a:srgbClr val="212121"/>
                </a:solidFill>
                <a:cs typeface="Calibri"/>
              </a:rPr>
              <a:t>,</a:t>
            </a:r>
            <a:r>
              <a:rPr sz="400" spc="-5" dirty="0">
                <a:solidFill>
                  <a:srgbClr val="212121"/>
                </a:solidFill>
                <a:cs typeface="Calibri"/>
              </a:rPr>
              <a:t>4</a:t>
            </a:r>
            <a:endParaRPr sz="400" dirty="0">
              <a:solidFill>
                <a:prstClr val="black"/>
              </a:solidFill>
              <a:cs typeface="Calibri"/>
            </a:endParaRPr>
          </a:p>
          <a:p>
            <a:pPr marL="12700">
              <a:spcBef>
                <a:spcPts val="275"/>
              </a:spcBef>
            </a:pPr>
            <a:r>
              <a:rPr sz="400" spc="-10" dirty="0">
                <a:solidFill>
                  <a:srgbClr val="212121"/>
                </a:solidFill>
                <a:latin typeface="ＭＳ Ｐゴシック"/>
                <a:cs typeface="ＭＳ Ｐゴシック"/>
              </a:rPr>
              <a:t>マレーシア</a:t>
            </a:r>
            <a:r>
              <a:rPr sz="400" spc="-10" dirty="0">
                <a:solidFill>
                  <a:srgbClr val="212121"/>
                </a:solidFill>
                <a:cs typeface="Calibri"/>
              </a:rPr>
              <a:t>,</a:t>
            </a:r>
            <a:r>
              <a:rPr sz="400" spc="-5" dirty="0">
                <a:solidFill>
                  <a:srgbClr val="212121"/>
                </a:solidFill>
                <a:cs typeface="Calibri"/>
              </a:rPr>
              <a:t>7</a:t>
            </a:r>
            <a:endParaRPr sz="4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588937" y="2526325"/>
            <a:ext cx="429512" cy="1506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400" spc="-10" dirty="0">
                <a:solidFill>
                  <a:srgbClr val="212121"/>
                </a:solidFill>
                <a:latin typeface="ＭＳ Ｐゴシック"/>
                <a:cs typeface="ＭＳ Ｐゴシック"/>
              </a:rPr>
              <a:t>トルコ</a:t>
            </a:r>
            <a:r>
              <a:rPr sz="400" spc="-10" dirty="0">
                <a:solidFill>
                  <a:srgbClr val="212121"/>
                </a:solidFill>
                <a:cs typeface="Calibri"/>
              </a:rPr>
              <a:t>,1</a:t>
            </a:r>
            <a:endParaRPr sz="400">
              <a:solidFill>
                <a:prstClr val="black"/>
              </a:solidFill>
              <a:cs typeface="Calibri"/>
            </a:endParaRPr>
          </a:p>
          <a:p>
            <a:pPr marL="131445">
              <a:spcBef>
                <a:spcPts val="215"/>
              </a:spcBef>
            </a:pPr>
            <a:r>
              <a:rPr sz="400" spc="-15" dirty="0">
                <a:solidFill>
                  <a:srgbClr val="212121"/>
                </a:solidFill>
                <a:latin typeface="ＭＳ Ｐゴシック"/>
                <a:cs typeface="ＭＳ Ｐゴシック"/>
              </a:rPr>
              <a:t>イスラエル</a:t>
            </a:r>
            <a:r>
              <a:rPr sz="400" spc="-10" dirty="0">
                <a:solidFill>
                  <a:srgbClr val="212121"/>
                </a:solidFill>
                <a:cs typeface="Calibri"/>
              </a:rPr>
              <a:t>,</a:t>
            </a:r>
            <a:r>
              <a:rPr sz="400" spc="-5" dirty="0">
                <a:solidFill>
                  <a:srgbClr val="212121"/>
                </a:solidFill>
                <a:cs typeface="Calibri"/>
              </a:rPr>
              <a:t>2</a:t>
            </a:r>
            <a:endParaRPr sz="400">
              <a:solidFill>
                <a:prstClr val="black"/>
              </a:solidFill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629837" y="2727501"/>
            <a:ext cx="408577" cy="615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400" spc="-10" dirty="0">
                <a:solidFill>
                  <a:srgbClr val="212121"/>
                </a:solidFill>
                <a:latin typeface="ＭＳ Ｐゴシック"/>
                <a:cs typeface="ＭＳ Ｐゴシック"/>
              </a:rPr>
              <a:t>サウジアラビア</a:t>
            </a:r>
            <a:r>
              <a:rPr sz="400" spc="-10" dirty="0">
                <a:solidFill>
                  <a:srgbClr val="212121"/>
                </a:solidFill>
                <a:cs typeface="Calibri"/>
              </a:rPr>
              <a:t>,</a:t>
            </a:r>
            <a:r>
              <a:rPr sz="400" spc="-5" dirty="0">
                <a:solidFill>
                  <a:srgbClr val="212121"/>
                </a:solidFill>
                <a:cs typeface="Calibri"/>
              </a:rPr>
              <a:t>5</a:t>
            </a:r>
            <a:endParaRPr sz="400">
              <a:solidFill>
                <a:prstClr val="black"/>
              </a:solidFill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588224" y="3573016"/>
            <a:ext cx="228261" cy="615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sz="400" spc="-15" dirty="0">
                <a:solidFill>
                  <a:srgbClr val="212121"/>
                </a:solidFill>
                <a:latin typeface="ＭＳ Ｐゴシック"/>
                <a:cs typeface="ＭＳ Ｐゴシック"/>
              </a:rPr>
              <a:t>スペイン</a:t>
            </a:r>
            <a:r>
              <a:rPr sz="400" spc="-10" dirty="0">
                <a:solidFill>
                  <a:srgbClr val="212121"/>
                </a:solidFill>
                <a:cs typeface="Calibri"/>
              </a:rPr>
              <a:t>,</a:t>
            </a:r>
            <a:r>
              <a:rPr sz="400" spc="-5" dirty="0">
                <a:solidFill>
                  <a:srgbClr val="212121"/>
                </a:solidFill>
                <a:cs typeface="Calibri"/>
              </a:rPr>
              <a:t>5</a:t>
            </a:r>
            <a:endParaRPr sz="4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911767" y="3459178"/>
            <a:ext cx="139118" cy="461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sz="300" dirty="0">
                <a:solidFill>
                  <a:srgbClr val="212121"/>
                </a:solidFill>
                <a:latin typeface="ＭＳ Ｐゴシック"/>
                <a:cs typeface="ＭＳ Ｐゴシック"/>
              </a:rPr>
              <a:t>スイス</a:t>
            </a:r>
            <a:r>
              <a:rPr sz="300" spc="-10" dirty="0">
                <a:solidFill>
                  <a:srgbClr val="212121"/>
                </a:solidFill>
                <a:cs typeface="Calibri"/>
              </a:rPr>
              <a:t>,</a:t>
            </a:r>
            <a:r>
              <a:rPr sz="300" spc="-5" dirty="0">
                <a:solidFill>
                  <a:srgbClr val="212121"/>
                </a:solidFill>
                <a:cs typeface="Calibri"/>
              </a:rPr>
              <a:t>1</a:t>
            </a:r>
            <a:endParaRPr sz="300">
              <a:solidFill>
                <a:prstClr val="black"/>
              </a:solidFill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51520" y="764704"/>
            <a:ext cx="3823369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5585" indent="-222885">
              <a:buFont typeface=""/>
              <a:buChar char="○"/>
              <a:tabLst>
                <a:tab pos="236220" algn="l"/>
              </a:tabLst>
            </a:pPr>
            <a:r>
              <a:rPr sz="1200" b="1" dirty="0">
                <a:solidFill>
                  <a:prstClr val="black"/>
                </a:solidFill>
                <a:latin typeface="メイリオ"/>
                <a:cs typeface="メイリオ"/>
              </a:rPr>
              <a:t>T2K Experiment @</a:t>
            </a:r>
            <a:r>
              <a:rPr sz="1200" b="1" spc="-10" dirty="0">
                <a:solidFill>
                  <a:prstClr val="black"/>
                </a:solidFill>
                <a:latin typeface="メイリオ"/>
                <a:cs typeface="メイリオ"/>
              </a:rPr>
              <a:t>J-</a:t>
            </a:r>
            <a:r>
              <a:rPr sz="1200" b="1" spc="-10" dirty="0" smtClean="0">
                <a:solidFill>
                  <a:prstClr val="black"/>
                </a:solidFill>
                <a:latin typeface="メイリオ"/>
                <a:cs typeface="メイリオ"/>
              </a:rPr>
              <a:t>PA</a:t>
            </a:r>
            <a:r>
              <a:rPr sz="1200" b="1" spc="-55" dirty="0" smtClean="0">
                <a:solidFill>
                  <a:prstClr val="black"/>
                </a:solidFill>
                <a:latin typeface="メイリオ"/>
                <a:cs typeface="メイリオ"/>
              </a:rPr>
              <a:t>RC</a:t>
            </a:r>
            <a:r>
              <a:rPr lang="en-US" sz="1200" b="1" dirty="0">
                <a:solidFill>
                  <a:prstClr val="black"/>
                </a:solidFill>
                <a:latin typeface="メイリオ"/>
                <a:cs typeface="メイリオ"/>
              </a:rPr>
              <a:t> (</a:t>
            </a:r>
            <a:r>
              <a:rPr sz="1200" b="1" dirty="0" smtClean="0">
                <a:solidFill>
                  <a:prstClr val="black"/>
                </a:solidFill>
                <a:latin typeface="メイリオ"/>
                <a:cs typeface="メイリオ"/>
              </a:rPr>
              <a:t>Neutrino</a:t>
            </a:r>
            <a:r>
              <a:rPr lang="en-US" sz="1200" b="1" dirty="0">
                <a:solidFill>
                  <a:prstClr val="black"/>
                </a:solidFill>
                <a:latin typeface="メイリオ"/>
                <a:cs typeface="メイリオ"/>
              </a:rPr>
              <a:t>)</a:t>
            </a:r>
            <a:r>
              <a:rPr lang="en-US" sz="1200" b="1" dirty="0" smtClean="0">
                <a:solidFill>
                  <a:prstClr val="black"/>
                </a:solidFill>
                <a:latin typeface="メイリオ"/>
                <a:cs typeface="メイリオ"/>
              </a:rPr>
              <a:t>,Tokai</a:t>
            </a:r>
            <a:endParaRPr sz="120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227430" y="980728"/>
            <a:ext cx="4128546" cy="31683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384851" y="2707346"/>
            <a:ext cx="1342483" cy="100913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2151817" y="2470433"/>
            <a:ext cx="156524" cy="201490"/>
          </a:xfrm>
          <a:custGeom>
            <a:avLst/>
            <a:gdLst/>
            <a:ahLst/>
            <a:cxnLst/>
            <a:rect l="l" t="t" r="r" b="b"/>
            <a:pathLst>
              <a:path w="158115" h="184785">
                <a:moveTo>
                  <a:pt x="158004" y="0"/>
                </a:moveTo>
                <a:lnTo>
                  <a:pt x="0" y="184699"/>
                </a:lnTo>
              </a:path>
            </a:pathLst>
          </a:custGeom>
          <a:ln w="22555">
            <a:solidFill>
              <a:srgbClr val="385D8A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043608" y="2564904"/>
            <a:ext cx="476412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n-US" sz="800" spc="-5" dirty="0" smtClean="0">
                <a:solidFill>
                  <a:prstClr val="black"/>
                </a:solidFill>
                <a:latin typeface="ＭＳ Ｐゴシック"/>
                <a:cs typeface="ＭＳ Ｐゴシック"/>
              </a:rPr>
              <a:t>USA, 43</a:t>
            </a:r>
          </a:p>
          <a:p>
            <a:pPr marL="12700"/>
            <a:endParaRPr sz="5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547664" y="2924944"/>
            <a:ext cx="1320714" cy="804066"/>
          </a:xfrm>
          <a:prstGeom prst="rect">
            <a:avLst/>
          </a:prstGeom>
          <a:ln w="29413">
            <a:solidFill>
              <a:srgbClr val="385D8A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50495"/>
            <a:r>
              <a:rPr lang="en-US" sz="600" spc="-5" dirty="0" smtClean="0">
                <a:solidFill>
                  <a:prstClr val="black"/>
                </a:solidFill>
                <a:latin typeface="ＭＳ Ｐゴシック"/>
                <a:cs typeface="ＭＳ Ｐゴシック"/>
              </a:rPr>
              <a:t>England, 70</a:t>
            </a:r>
            <a:endParaRPr sz="600" dirty="0">
              <a:solidFill>
                <a:prstClr val="black"/>
              </a:solidFill>
              <a:cs typeface="Calibri"/>
            </a:endParaRPr>
          </a:p>
          <a:p>
            <a:r>
              <a:rPr lang="en-US" sz="500" dirty="0" smtClean="0">
                <a:solidFill>
                  <a:prstClr val="black"/>
                </a:solidFill>
                <a:latin typeface="Times New Roman"/>
                <a:cs typeface="Times New Roman"/>
              </a:rPr>
              <a:t>                                                    </a:t>
            </a:r>
            <a:r>
              <a:rPr lang="en-US" altLang="ja-JP" sz="500" spc="-20" dirty="0">
                <a:solidFill>
                  <a:srgbClr val="212121"/>
                </a:solidFill>
                <a:latin typeface="ＭＳ Ｐゴシック"/>
                <a:cs typeface="ＭＳ Ｐゴシック"/>
              </a:rPr>
              <a:t>Poland, </a:t>
            </a:r>
            <a:r>
              <a:rPr lang="en-US" altLang="ja-JP" sz="500" spc="-20" dirty="0" smtClean="0">
                <a:solidFill>
                  <a:srgbClr val="212121"/>
                </a:solidFill>
                <a:latin typeface="ＭＳ Ｐゴシック"/>
                <a:cs typeface="ＭＳ Ｐゴシック"/>
              </a:rPr>
              <a:t>17</a:t>
            </a:r>
          </a:p>
          <a:p>
            <a:r>
              <a:rPr lang="en-US" altLang="ja-JP" sz="500" spc="-20" dirty="0">
                <a:solidFill>
                  <a:srgbClr val="212121"/>
                </a:solidFill>
                <a:latin typeface="ＭＳ Ｐゴシック"/>
                <a:cs typeface="ＭＳ Ｐゴシック"/>
              </a:rPr>
              <a:t> </a:t>
            </a:r>
            <a:r>
              <a:rPr lang="en-US" altLang="ja-JP" sz="500" spc="-20" dirty="0" smtClean="0">
                <a:solidFill>
                  <a:srgbClr val="212121"/>
                </a:solidFill>
                <a:latin typeface="ＭＳ Ｐゴシック"/>
                <a:cs typeface="ＭＳ Ｐゴシック"/>
              </a:rPr>
              <a:t>                       </a:t>
            </a:r>
            <a:r>
              <a:rPr lang="en-US" altLang="ja-JP" sz="800" spc="-5" dirty="0">
                <a:solidFill>
                  <a:srgbClr val="0000FF"/>
                </a:solidFill>
                <a:latin typeface="ＭＳ Ｐゴシック"/>
                <a:cs typeface="ＭＳ Ｐゴシック"/>
              </a:rPr>
              <a:t>Germany</a:t>
            </a:r>
            <a:endParaRPr lang="en-US" altLang="ja-JP" sz="800" b="1" dirty="0">
              <a:solidFill>
                <a:srgbClr val="0000FF"/>
              </a:solidFill>
              <a:cs typeface="Calibri"/>
            </a:endParaRPr>
          </a:p>
          <a:p>
            <a:r>
              <a:rPr lang="en-US" altLang="ja-JP" sz="500" dirty="0" smtClean="0">
                <a:solidFill>
                  <a:prstClr val="black"/>
                </a:solidFill>
                <a:cs typeface="Calibri"/>
              </a:rPr>
              <a:t>                                          </a:t>
            </a:r>
            <a:r>
              <a:rPr lang="en-US" altLang="ja-JP" sz="800" dirty="0" smtClean="0">
                <a:solidFill>
                  <a:srgbClr val="0000FF"/>
                </a:solidFill>
                <a:cs typeface="Calibri"/>
              </a:rPr>
              <a:t>4</a:t>
            </a:r>
          </a:p>
          <a:p>
            <a:r>
              <a:rPr lang="en-US" sz="800" b="1" dirty="0" smtClean="0">
                <a:solidFill>
                  <a:srgbClr val="0000FF"/>
                </a:solidFill>
                <a:cs typeface="Calibri"/>
              </a:rPr>
              <a:t>       </a:t>
            </a:r>
            <a:r>
              <a:rPr lang="en-US" sz="600" dirty="0" smtClean="0">
                <a:solidFill>
                  <a:prstClr val="black"/>
                </a:solidFill>
                <a:cs typeface="Calibri"/>
              </a:rPr>
              <a:t>France 18                  Swiss 14</a:t>
            </a:r>
          </a:p>
          <a:p>
            <a:r>
              <a:rPr lang="en-US" sz="600" spc="30" dirty="0">
                <a:solidFill>
                  <a:prstClr val="black"/>
                </a:solidFill>
                <a:cs typeface="Calibri"/>
              </a:rPr>
              <a:t> </a:t>
            </a:r>
            <a:r>
              <a:rPr lang="en-US" sz="600" spc="30" dirty="0" smtClean="0">
                <a:solidFill>
                  <a:prstClr val="black"/>
                </a:solidFill>
                <a:cs typeface="Calibri"/>
              </a:rPr>
              <a:t>     Spain 6          Italy 12</a:t>
            </a:r>
          </a:p>
          <a:p>
            <a:r>
              <a:rPr lang="en-US" sz="600" b="1" spc="30" dirty="0">
                <a:solidFill>
                  <a:prstClr val="black"/>
                </a:solidFill>
                <a:cs typeface="Calibri"/>
              </a:rPr>
              <a:t> </a:t>
            </a:r>
            <a:r>
              <a:rPr lang="en-US" sz="600" b="1" spc="30" dirty="0" smtClean="0">
                <a:solidFill>
                  <a:prstClr val="black"/>
                </a:solidFill>
                <a:cs typeface="Calibri"/>
              </a:rPr>
              <a:t>                            </a:t>
            </a:r>
          </a:p>
          <a:p>
            <a:pPr marL="206375">
              <a:spcBef>
                <a:spcPts val="150"/>
              </a:spcBef>
            </a:pPr>
            <a:r>
              <a:rPr lang="en-US" sz="400" dirty="0" smtClean="0">
                <a:solidFill>
                  <a:prstClr val="black"/>
                </a:solidFill>
                <a:cs typeface="Calibri"/>
              </a:rPr>
              <a:t>               </a:t>
            </a:r>
            <a:endParaRPr sz="4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836432" y="2158748"/>
            <a:ext cx="351191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n-US" sz="800" spc="5" dirty="0" smtClean="0">
                <a:solidFill>
                  <a:srgbClr val="212121"/>
                </a:solidFill>
                <a:latin typeface="ＭＳ Ｐゴシック"/>
                <a:cs typeface="ＭＳ Ｐゴシック"/>
              </a:rPr>
              <a:t>Canada, 38</a:t>
            </a:r>
            <a:endParaRPr sz="8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131840" y="2060848"/>
            <a:ext cx="504056" cy="1231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n-US" sz="800" spc="-5" dirty="0" smtClean="0">
                <a:solidFill>
                  <a:srgbClr val="212121"/>
                </a:solidFill>
                <a:latin typeface="ＭＳ Ｐゴシック"/>
                <a:cs typeface="ＭＳ Ｐゴシック"/>
              </a:rPr>
              <a:t>Russia, 10</a:t>
            </a:r>
            <a:endParaRPr sz="5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931696" y="2782204"/>
            <a:ext cx="257102" cy="639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400" spc="-10" dirty="0">
                <a:solidFill>
                  <a:srgbClr val="212121"/>
                </a:solidFill>
                <a:latin typeface="ＭＳ Ｐゴシック"/>
                <a:cs typeface="ＭＳ Ｐゴシック"/>
              </a:rPr>
              <a:t>メキシコ</a:t>
            </a:r>
            <a:r>
              <a:rPr sz="400" spc="-10" dirty="0">
                <a:solidFill>
                  <a:srgbClr val="212121"/>
                </a:solidFill>
                <a:cs typeface="Calibri"/>
              </a:rPr>
              <a:t>,12</a:t>
            </a:r>
            <a:endParaRPr sz="400">
              <a:solidFill>
                <a:prstClr val="black"/>
              </a:solidFill>
              <a:cs typeface="Calibr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5437943" y="4455711"/>
            <a:ext cx="2149823" cy="163633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801738" y="4264433"/>
            <a:ext cx="911971" cy="48690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8403853" y="4557123"/>
            <a:ext cx="621072" cy="54567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4603623" y="5457303"/>
            <a:ext cx="1618255" cy="122403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4584461" y="5171929"/>
            <a:ext cx="619617" cy="51255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7179951" y="5118168"/>
            <a:ext cx="1849172" cy="45969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7524328" y="5589240"/>
            <a:ext cx="1512168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/>
            <a:r>
              <a:rPr sz="1600" b="1" dirty="0">
                <a:solidFill>
                  <a:srgbClr val="FF6600"/>
                </a:solidFill>
                <a:latin typeface="Arial"/>
                <a:cs typeface="Arial"/>
              </a:rPr>
              <a:t>more than 700 scientists from 23 countries</a:t>
            </a:r>
          </a:p>
        </p:txBody>
      </p:sp>
      <p:pic>
        <p:nvPicPr>
          <p:cNvPr id="48" name="01_T2K_0808-japan-korea.jpg"/>
          <p:cNvPicPr>
            <a:picLocks/>
          </p:cNvPicPr>
          <p:nvPr/>
        </p:nvPicPr>
        <p:blipFill>
          <a:blip r:embed="rId13">
            <a:extLst/>
          </a:blip>
          <a:srcRect l="620" r="20"/>
          <a:stretch>
            <a:fillRect/>
          </a:stretch>
        </p:blipFill>
        <p:spPr>
          <a:xfrm>
            <a:off x="35496" y="4509120"/>
            <a:ext cx="4450150" cy="1525243"/>
          </a:xfrm>
          <a:prstGeom prst="rect">
            <a:avLst/>
          </a:prstGeom>
          <a:ln w="12700">
            <a:miter lim="400000"/>
          </a:ln>
        </p:spPr>
      </p:pic>
      <p:pic>
        <p:nvPicPr>
          <p:cNvPr id="49" name="t2k-crosssection-ja.pdf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35496" y="5373216"/>
            <a:ext cx="4434508" cy="1703678"/>
          </a:xfrm>
          <a:prstGeom prst="rect">
            <a:avLst/>
          </a:prstGeom>
          <a:ln w="12700">
            <a:miter lim="400000"/>
          </a:ln>
        </p:spPr>
      </p:pic>
      <p:sp>
        <p:nvSpPr>
          <p:cNvPr id="50" name="テキスト ボックス 49"/>
          <p:cNvSpPr txBox="1"/>
          <p:nvPr/>
        </p:nvSpPr>
        <p:spPr>
          <a:xfrm>
            <a:off x="2843808" y="4005064"/>
            <a:ext cx="169790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solidFill>
                  <a:srgbClr val="FF6600"/>
                </a:solidFill>
              </a:rPr>
              <a:t>300 scientists</a:t>
            </a:r>
          </a:p>
          <a:p>
            <a:r>
              <a:rPr lang="en-US" altLang="ja-JP" sz="1600" b="1" dirty="0">
                <a:solidFill>
                  <a:srgbClr val="FF6600"/>
                </a:solidFill>
              </a:rPr>
              <a:t>f</a:t>
            </a:r>
            <a:r>
              <a:rPr lang="en-US" altLang="ja-JP" sz="1600" b="1" dirty="0" smtClean="0">
                <a:solidFill>
                  <a:srgbClr val="FF6600"/>
                </a:solidFill>
              </a:rPr>
              <a:t>rom 12 countries</a:t>
            </a:r>
            <a:endParaRPr lang="ja-JP" altLang="en-US" sz="1600" b="1" dirty="0">
              <a:solidFill>
                <a:srgbClr val="FF6600"/>
              </a:solidFill>
            </a:endParaRPr>
          </a:p>
        </p:txBody>
      </p:sp>
      <p:sp>
        <p:nvSpPr>
          <p:cNvPr id="35" name="スライド番号プレースホルダー 3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688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  <p:bldP spid="25" grpId="0" animBg="1"/>
      <p:bldP spid="26" grpId="0" animBg="1"/>
      <p:bldP spid="27" grpId="0"/>
      <p:bldP spid="28" grpId="0" animBg="1"/>
      <p:bldP spid="29" grpId="0"/>
      <p:bldP spid="30" grpId="0"/>
      <p:bldP spid="31" grpId="0"/>
      <p:bldP spid="32" grpId="0" animBg="1"/>
      <p:bldP spid="33" grpId="0" animBg="1"/>
      <p:bldP spid="34" grpId="0" animBg="1"/>
      <p:bldP spid="43" grpId="0" animBg="1"/>
      <p:bldP spid="44" grpId="0" animBg="1"/>
      <p:bldP spid="45" grpId="0" animBg="1"/>
      <p:bldP spid="46" grpId="0"/>
      <p:bldP spid="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587" y="0"/>
            <a:ext cx="916738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26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fld id="{5309B390-ED3D-481F-9C7E-7E125EE9FEC4}" type="slidenum">
              <a:rPr kumimoji="0" lang="en-US" altLang="ja-JP" smtClean="0">
                <a:solidFill>
                  <a:srgbClr val="2E2E48"/>
                </a:solidFill>
              </a:rPr>
              <a:pPr eaLnBrk="1" hangingPunct="1"/>
              <a:t>9</a:t>
            </a:fld>
            <a:endParaRPr kumimoji="0" lang="en-US" altLang="ja-JP" smtClean="0">
              <a:solidFill>
                <a:srgbClr val="2E2E48"/>
              </a:solidFill>
            </a:endParaRPr>
          </a:p>
        </p:txBody>
      </p:sp>
      <p:grpSp>
        <p:nvGrpSpPr>
          <p:cNvPr id="54277" name="グループ化 11"/>
          <p:cNvGrpSpPr>
            <a:grpSpLocks/>
          </p:cNvGrpSpPr>
          <p:nvPr/>
        </p:nvGrpSpPr>
        <p:grpSpPr bwMode="auto">
          <a:xfrm>
            <a:off x="166688" y="2247900"/>
            <a:ext cx="7229475" cy="4579938"/>
            <a:chOff x="539552" y="836712"/>
            <a:chExt cx="7230027" cy="4579202"/>
          </a:xfrm>
        </p:grpSpPr>
        <p:pic>
          <p:nvPicPr>
            <p:cNvPr id="54281" name="Picture 2" descr="C:\Users\Junji-1\Work2012\2012-LUCX\2012-LUCX図\LUCXmini_E_A3_120619_xs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836712"/>
              <a:ext cx="6437939" cy="4579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" name="直線矢印コネクタ 6"/>
            <p:cNvCxnSpPr/>
            <p:nvPr/>
          </p:nvCxnSpPr>
          <p:spPr>
            <a:xfrm>
              <a:off x="1403218" y="4652449"/>
              <a:ext cx="6048837" cy="0"/>
            </a:xfrm>
            <a:prstGeom prst="straightConnector1">
              <a:avLst/>
            </a:pr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矢印コネクタ 7"/>
            <p:cNvCxnSpPr/>
            <p:nvPr/>
          </p:nvCxnSpPr>
          <p:spPr>
            <a:xfrm flipV="1">
              <a:off x="1260332" y="1341456"/>
              <a:ext cx="495338" cy="3168141"/>
            </a:xfrm>
            <a:prstGeom prst="straightConnector1">
              <a:avLst/>
            </a:pr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284" name="テキスト ボックス 9"/>
            <p:cNvSpPr txBox="1">
              <a:spLocks noChangeArrowheads="1"/>
            </p:cNvSpPr>
            <p:nvPr/>
          </p:nvSpPr>
          <p:spPr bwMode="auto">
            <a:xfrm>
              <a:off x="3563888" y="4725144"/>
              <a:ext cx="95250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ja-JP" altLang="en-US" b="1">
                  <a:solidFill>
                    <a:prstClr val="black"/>
                  </a:solidFill>
                  <a:latin typeface="Calibri" pitchFamily="34" charset="0"/>
                </a:rPr>
                <a:t>～１２ｍ</a:t>
              </a:r>
            </a:p>
          </p:txBody>
        </p:sp>
        <p:sp>
          <p:nvSpPr>
            <p:cNvPr id="54285" name="正方形/長方形 10"/>
            <p:cNvSpPr>
              <a:spLocks noChangeArrowheads="1"/>
            </p:cNvSpPr>
            <p:nvPr/>
          </p:nvSpPr>
          <p:spPr bwMode="auto">
            <a:xfrm>
              <a:off x="539552" y="2780928"/>
              <a:ext cx="79380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b="1">
                  <a:solidFill>
                    <a:prstClr val="black"/>
                  </a:solidFill>
                </a:rPr>
                <a:t>～８ｍ</a:t>
              </a:r>
            </a:p>
          </p:txBody>
        </p:sp>
      </p:grpSp>
      <p:sp>
        <p:nvSpPr>
          <p:cNvPr id="11" name="右矢印 10"/>
          <p:cNvSpPr/>
          <p:nvPr/>
        </p:nvSpPr>
        <p:spPr>
          <a:xfrm>
            <a:off x="6588125" y="4052888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4279" name="テキスト ボックス 13"/>
          <p:cNvSpPr txBox="1">
            <a:spLocks noChangeArrowheads="1"/>
          </p:cNvSpPr>
          <p:nvPr/>
        </p:nvSpPr>
        <p:spPr bwMode="auto">
          <a:xfrm>
            <a:off x="7361606" y="3879850"/>
            <a:ext cx="179087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 b="1" dirty="0">
                <a:solidFill>
                  <a:prstClr val="black"/>
                </a:solidFill>
                <a:cs typeface="Times New Roman" pitchFamily="18" charset="0"/>
              </a:rPr>
              <a:t>Downsizing</a:t>
            </a:r>
          </a:p>
          <a:p>
            <a:pPr eaLnBrk="1" hangingPunct="1"/>
            <a:r>
              <a:rPr lang="en-US" altLang="ja-JP" sz="2400" b="1" dirty="0">
                <a:solidFill>
                  <a:prstClr val="black"/>
                </a:solidFill>
                <a:cs typeface="Times New Roman" pitchFamily="18" charset="0"/>
              </a:rPr>
              <a:t>to 6m x </a:t>
            </a:r>
            <a:r>
              <a:rPr lang="en-US" altLang="ja-JP" sz="2400" b="1" dirty="0" smtClean="0">
                <a:solidFill>
                  <a:prstClr val="black"/>
                </a:solidFill>
                <a:cs typeface="Times New Roman" pitchFamily="18" charset="0"/>
              </a:rPr>
              <a:t>8m</a:t>
            </a:r>
          </a:p>
          <a:p>
            <a:pPr eaLnBrk="1" hangingPunct="1"/>
            <a:r>
              <a:rPr lang="en-US" altLang="ja-JP" sz="2400" b="1" dirty="0" smtClean="0">
                <a:solidFill>
                  <a:prstClr val="black"/>
                </a:solidFill>
                <a:cs typeface="Times New Roman" pitchFamily="18" charset="0"/>
              </a:rPr>
              <a:t>by new</a:t>
            </a:r>
          </a:p>
          <a:p>
            <a:pPr eaLnBrk="1" hangingPunct="1"/>
            <a:r>
              <a:rPr lang="en-US" altLang="ja-JP" sz="2400" b="1" dirty="0" smtClean="0">
                <a:solidFill>
                  <a:prstClr val="black"/>
                </a:solidFill>
                <a:cs typeface="Times New Roman" pitchFamily="18" charset="0"/>
              </a:rPr>
              <a:t>technologies</a:t>
            </a:r>
            <a:endParaRPr lang="ja-JP" altLang="en-US" sz="24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54280" name="テキスト ボックス 11"/>
          <p:cNvSpPr txBox="1">
            <a:spLocks noChangeArrowheads="1"/>
          </p:cNvSpPr>
          <p:nvPr/>
        </p:nvSpPr>
        <p:spPr bwMode="auto">
          <a:xfrm>
            <a:off x="510787" y="1766508"/>
            <a:ext cx="761625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2400" b="1" dirty="0">
                <a:solidFill>
                  <a:prstClr val="black"/>
                </a:solidFill>
              </a:rPr>
              <a:t>Normal conducting accelerator system for compact high </a:t>
            </a:r>
          </a:p>
          <a:p>
            <a:pPr algn="ctr" eaLnBrk="1" hangingPunct="1"/>
            <a:r>
              <a:rPr lang="en-US" altLang="ja-JP" sz="2400" b="1" dirty="0">
                <a:solidFill>
                  <a:prstClr val="black"/>
                </a:solidFill>
              </a:rPr>
              <a:t>brightness </a:t>
            </a:r>
            <a:r>
              <a:rPr lang="en-US" altLang="ja-JP" sz="2400" b="1" dirty="0" smtClean="0">
                <a:solidFill>
                  <a:prstClr val="black"/>
                </a:solidFill>
              </a:rPr>
              <a:t>X-ray under design</a:t>
            </a:r>
            <a:endParaRPr lang="ja-JP" altLang="en-US" sz="2400" b="1" dirty="0">
              <a:solidFill>
                <a:prstClr val="black"/>
              </a:solidFill>
            </a:endParaRPr>
          </a:p>
        </p:txBody>
      </p:sp>
      <p:sp>
        <p:nvSpPr>
          <p:cNvPr id="12" name="タイトル 1"/>
          <p:cNvSpPr txBox="1">
            <a:spLocks/>
          </p:cNvSpPr>
          <p:nvPr/>
        </p:nvSpPr>
        <p:spPr>
          <a:xfrm>
            <a:off x="39688" y="1084986"/>
            <a:ext cx="9144000" cy="56218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b="1" dirty="0" smtClean="0">
                <a:solidFill>
                  <a:prstClr val="black"/>
                </a:solidFill>
                <a:latin typeface="HGP行書体" pitchFamily="66" charset="-128"/>
                <a:ea typeface="HGP行書体" pitchFamily="66" charset="-128"/>
              </a:rPr>
              <a:t>High brightness X-ray facility based on LCS</a:t>
            </a:r>
            <a:endParaRPr lang="ja-JP" altLang="en-US" sz="3600" b="1" dirty="0" smtClean="0">
              <a:solidFill>
                <a:prstClr val="black"/>
              </a:solidFill>
              <a:latin typeface="HGP行書体" pitchFamily="66" charset="-128"/>
              <a:ea typeface="HGP行書体" pitchFamily="66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542416" y="3361751"/>
            <a:ext cx="54324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attention!</a:t>
            </a:r>
            <a:endParaRPr lang="ja-JP" altLang="en-US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6688" y="64655"/>
            <a:ext cx="84392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get clear X-ray imaging every second, we have to increase </a:t>
            </a:r>
          </a:p>
          <a:p>
            <a:r>
              <a:rPr lang="en-US" altLang="ja-JP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X-ray flux by factor 300 ~ 600 based on present technology.</a:t>
            </a:r>
            <a:endParaRPr lang="ja-JP" altLang="en-US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84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EK_2016080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947</TotalTime>
  <Words>880</Words>
  <Application>Microsoft Office PowerPoint</Application>
  <PresentationFormat>画面に合わせる (4:3)</PresentationFormat>
  <Paragraphs>177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9</vt:i4>
      </vt:variant>
    </vt:vector>
  </HeadingPairs>
  <TitlesOfParts>
    <vt:vector size="20" baseType="lpstr">
      <vt:lpstr>HGP行書体</vt:lpstr>
      <vt:lpstr>ＭＳ Ｐゴシック</vt:lpstr>
      <vt:lpstr>メイリオ</vt:lpstr>
      <vt:lpstr>Arial</vt:lpstr>
      <vt:lpstr>Calibri</vt:lpstr>
      <vt:lpstr>Calibri Light</vt:lpstr>
      <vt:lpstr>Times New Roman</vt:lpstr>
      <vt:lpstr>Wingdings</vt:lpstr>
      <vt:lpstr>Office テーマ</vt:lpstr>
      <vt:lpstr>KEK_20160804</vt:lpstr>
      <vt:lpstr>1_Office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International Research Projects (Joint Usage Experiments)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小林富雄</dc:creator>
  <cp:lastModifiedBy>JunjiUrakawa</cp:lastModifiedBy>
  <cp:revision>85</cp:revision>
  <cp:lastPrinted>2016-11-19T02:41:58Z</cp:lastPrinted>
  <dcterms:created xsi:type="dcterms:W3CDTF">2015-06-25T06:59:04Z</dcterms:created>
  <dcterms:modified xsi:type="dcterms:W3CDTF">2016-12-10T09:55:48Z</dcterms:modified>
</cp:coreProperties>
</file>