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71" r:id="rId2"/>
    <p:sldId id="478" r:id="rId3"/>
    <p:sldId id="473" r:id="rId4"/>
    <p:sldId id="474" r:id="rId5"/>
    <p:sldId id="477" r:id="rId6"/>
    <p:sldId id="479" r:id="rId7"/>
    <p:sldId id="481" r:id="rId8"/>
    <p:sldId id="480" r:id="rId9"/>
    <p:sldId id="482" r:id="rId10"/>
    <p:sldId id="483" r:id="rId11"/>
    <p:sldId id="484" r:id="rId12"/>
    <p:sldId id="485" r:id="rId13"/>
    <p:sldId id="475" r:id="rId14"/>
    <p:sldId id="476" r:id="rId15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FFCC"/>
    <a:srgbClr val="FFFF00"/>
    <a:srgbClr val="99FFCC"/>
    <a:srgbClr val="00429A"/>
    <a:srgbClr val="F2F2AC"/>
    <a:srgbClr val="CCFFFF"/>
    <a:srgbClr val="FBE4A3"/>
    <a:srgbClr val="F2E3AC"/>
    <a:srgbClr val="E1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81354" autoAdjust="0"/>
  </p:normalViewPr>
  <p:slideViewPr>
    <p:cSldViewPr>
      <p:cViewPr varScale="1">
        <p:scale>
          <a:sx n="108" d="100"/>
          <a:sy n="108" d="100"/>
        </p:scale>
        <p:origin x="171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730" y="-96"/>
      </p:cViewPr>
      <p:guideLst>
        <p:guide orient="horz" pos="3108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F536C-4E31-40E8-9C8F-05A9E5FFCB83}" type="datetimeFigureOut">
              <a:rPr lang="en-US" smtClean="0"/>
              <a:pPr/>
              <a:t>11/1/2016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Alfred BLAS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B0F76-B835-403C-8754-00418ABEA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62040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A2EE0-83A9-43D5-AED1-46C002833199}" type="datetimeFigureOut">
              <a:rPr lang="en-US" smtClean="0"/>
              <a:pPr/>
              <a:t>11/1/2016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513" y="4687888"/>
            <a:ext cx="5375275" cy="4440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Alfred BLAS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238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7B587-6A60-46F5-B47B-8AF09C634D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18869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1538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7081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572404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07326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77403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9307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7536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7129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35412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6444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8315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3759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1697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PS TFB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A6D62-D916-4650-99E2-83C283690FD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9005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Alfred BLAS      15/01/2009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Review on PSB with Linac 4 / rf aspects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6840D-0EBB-4FB9-BEC1-FF5225E98436}" type="slidenum">
              <a:rPr lang="en-GB" smtClean="0"/>
              <a:pPr/>
              <a:t>‹#›</a:t>
            </a:fld>
            <a:r>
              <a:rPr lang="en-GB" dirty="0" smtClean="0"/>
              <a:t>/23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2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Alfred BLAS      15/01/2009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Review on PSB with Linac 4 / rf aspects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6840D-0EBB-4FB9-BEC1-FF5225E98436}" type="slidenum">
              <a:rPr lang="en-GB" smtClean="0"/>
              <a:pPr/>
              <a:t>‹#›</a:t>
            </a:fld>
            <a:r>
              <a:rPr lang="en-GB" dirty="0" smtClean="0"/>
              <a:t>/25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sh/4/42/CERN_logo_400x400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://upload.wikimedia.org/wikipedia/sh/4/42/CERN_logo_400x400.gif" TargetMode="External"/><Relationship Id="rId7" Type="http://schemas.openxmlformats.org/officeDocument/2006/relationships/hyperlink" Target="http://www.vishay.com/docs/20024/dcrcife3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1.png"/><Relationship Id="rId5" Type="http://schemas.openxmlformats.org/officeDocument/2006/relationships/image" Target="../media/image2.png"/><Relationship Id="rId10" Type="http://schemas.openxmlformats.org/officeDocument/2006/relationships/image" Target="../media/image20.png"/><Relationship Id="rId4" Type="http://schemas.openxmlformats.org/officeDocument/2006/relationships/image" Target="../media/image1.gif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sh/4/42/CERN_logo_400x400.gi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sh/4/42/CERN_logo_400x400.gi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sh/4/42/CERN_logo_400x400.gif" TargetMode="External"/><Relationship Id="rId7" Type="http://schemas.openxmlformats.org/officeDocument/2006/relationships/hyperlink" Target="https://edms.cern.ch/ui/#!master/navigator/document?D:1385242604:1385242604:subDoc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\\cern.ch\dfs\Users\c\chapuisf\Public\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cds.cern.ch/record/960437/files/cer-002626722.pdf" TargetMode="External"/><Relationship Id="rId3" Type="http://schemas.openxmlformats.org/officeDocument/2006/relationships/hyperlink" Target="http://upload.wikimedia.org/wikipedia/sh/4/42/CERN_logo_400x400.gif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ds.cern.ch/record/447073/files/ps-2000-025.pdf" TargetMode="External"/><Relationship Id="rId11" Type="http://schemas.openxmlformats.org/officeDocument/2006/relationships/image" Target="../media/image25.png"/><Relationship Id="rId5" Type="http://schemas.openxmlformats.org/officeDocument/2006/relationships/image" Target="../media/image2.png"/><Relationship Id="rId10" Type="http://schemas.openxmlformats.org/officeDocument/2006/relationships/hyperlink" Target="http://indico.cern.ch/getFile.py/access?contribId=0&amp;resId=1&amp;materialId=slides&amp;confId=59490" TargetMode="External"/><Relationship Id="rId4" Type="http://schemas.openxmlformats.org/officeDocument/2006/relationships/image" Target="../media/image1.gif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sh/4/42/CERN_logo_400x400.gi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upload.wikimedia.org/wikipedia/sh/4/42/CERN_logo_400x400.gif" TargetMode="External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upload.wikimedia.org/wikipedia/sh/4/42/CERN_logo_400x400.gif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sh/4/42/CERN_logo_400x400.gif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sh/4/42/CERN_logo_400x400.gif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sh/4/42/CERN_logo_400x400.gi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hyperlink" Target="http://upload.wikimedia.org/wikipedia/sh/4/42/CERN_logo_400x400.gif" TargetMode="External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10" Type="http://schemas.openxmlformats.org/officeDocument/2006/relationships/image" Target="../media/image14.emf"/><Relationship Id="rId4" Type="http://schemas.openxmlformats.org/officeDocument/2006/relationships/image" Target="../media/image1.gif"/><Relationship Id="rId9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upload.wikimedia.org/wikipedia/sh/4/42/CERN_logo_400x400.gif" TargetMode="External"/><Relationship Id="rId7" Type="http://schemas.openxmlformats.org/officeDocument/2006/relationships/hyperlink" Target="http://www.vishay.com/docs/20024/dcrcife3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1.gif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1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85786" y="1484784"/>
            <a:ext cx="712879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On behalf </a:t>
            </a:r>
            <a:r>
              <a:rPr lang="en-US" sz="2000" dirty="0" smtClean="0">
                <a:solidFill>
                  <a:srgbClr val="FFC000"/>
                </a:solidFill>
              </a:rPr>
              <a:t>of:</a:t>
            </a:r>
          </a:p>
          <a:p>
            <a:endParaRPr lang="en-US" sz="2000" dirty="0"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J. Bento </a:t>
            </a:r>
            <a:r>
              <a:rPr lang="en-US" sz="2000" dirty="0" smtClean="0">
                <a:solidFill>
                  <a:srgbClr val="00B0F0"/>
                </a:solidFill>
              </a:rPr>
              <a:t>- Taking over the responsibility of the RF-bypasses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F. Chapuis </a:t>
            </a:r>
            <a:r>
              <a:rPr lang="en-US" sz="2000" dirty="0" smtClean="0">
                <a:solidFill>
                  <a:srgbClr val="00B0F0"/>
                </a:solidFill>
              </a:rPr>
              <a:t>- In charge of the RF-bypasses since 2000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J. Hansen </a:t>
            </a:r>
            <a:r>
              <a:rPr lang="en-US" sz="2000" dirty="0" smtClean="0">
                <a:solidFill>
                  <a:srgbClr val="00B0F0"/>
                </a:solidFill>
              </a:rPr>
              <a:t>– Design of the bypasses in the injection line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B. Riffaud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rgbClr val="00B0F0"/>
                </a:solidFill>
              </a:rPr>
              <a:t>– Design of the </a:t>
            </a:r>
            <a:r>
              <a:rPr lang="en-US" sz="2000" dirty="0" smtClean="0">
                <a:solidFill>
                  <a:srgbClr val="00B0F0"/>
                </a:solidFill>
              </a:rPr>
              <a:t>bypasses </a:t>
            </a:r>
            <a:r>
              <a:rPr lang="en-US" sz="2000" dirty="0">
                <a:solidFill>
                  <a:srgbClr val="00B0F0"/>
                </a:solidFill>
              </a:rPr>
              <a:t>in the injection line</a:t>
            </a:r>
            <a:endParaRPr lang="en-US" sz="2000" dirty="0" smtClean="0"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L</a:t>
            </a:r>
            <a:r>
              <a:rPr lang="en-US" sz="2000" dirty="0">
                <a:solidFill>
                  <a:schemeClr val="bg1"/>
                </a:solidFill>
              </a:rPr>
              <a:t>. Zuccalli </a:t>
            </a:r>
            <a:r>
              <a:rPr lang="en-US" sz="2000" dirty="0">
                <a:solidFill>
                  <a:srgbClr val="00B0F0"/>
                </a:solidFill>
              </a:rPr>
              <a:t>– Design of the </a:t>
            </a:r>
            <a:r>
              <a:rPr lang="en-US" sz="2000" dirty="0" smtClean="0">
                <a:solidFill>
                  <a:srgbClr val="00B0F0"/>
                </a:solidFill>
              </a:rPr>
              <a:t>bypasses </a:t>
            </a:r>
            <a:r>
              <a:rPr lang="en-US" sz="2000" dirty="0">
                <a:solidFill>
                  <a:srgbClr val="00B0F0"/>
                </a:solidFill>
              </a:rPr>
              <a:t>in the injection line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00974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10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40702"/>
            <a:ext cx="65055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907704" y="836712"/>
            <a:ext cx="4141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7"/>
              </a:rPr>
              <a:t>www.vishay.com/docs/20024/dcrcife3.pdf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948295" y="3287538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This resistor can stand 3000 W during 1 us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(1150 W required during 130 ns)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It can stand 0.5 W CW – as required – but still we will install 2 in  //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052" y="4592462"/>
            <a:ext cx="2342942" cy="177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92" y="2037369"/>
            <a:ext cx="7622654" cy="91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92" y="2966848"/>
            <a:ext cx="7622654" cy="26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93" y="3508772"/>
            <a:ext cx="4153732" cy="2956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778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11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787" y="1196752"/>
            <a:ext cx="5508277" cy="4701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68144" y="1484784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Successful test </a:t>
            </a:r>
            <a:r>
              <a:rPr lang="en-US" dirty="0">
                <a:solidFill>
                  <a:schemeClr val="bg1"/>
                </a:solidFill>
              </a:rPr>
              <a:t>( J. </a:t>
            </a:r>
            <a:r>
              <a:rPr lang="en-US" dirty="0" smtClean="0">
                <a:solidFill>
                  <a:schemeClr val="bg1"/>
                </a:solidFill>
              </a:rPr>
              <a:t>Bento) in the PS with a peak current of </a:t>
            </a:r>
            <a:r>
              <a:rPr lang="en-US" dirty="0" smtClean="0">
                <a:solidFill>
                  <a:srgbClr val="FFC000"/>
                </a:solidFill>
              </a:rPr>
              <a:t>100 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rgbClr val="FFC000"/>
                </a:solidFill>
              </a:rPr>
              <a:t>48 A</a:t>
            </a:r>
            <a:r>
              <a:rPr lang="en-US" dirty="0" smtClean="0">
                <a:solidFill>
                  <a:schemeClr val="bg1"/>
                </a:solidFill>
              </a:rPr>
              <a:t> needed in the PSB with 2.5E13, </a:t>
            </a:r>
            <a:r>
              <a:rPr lang="en-US" dirty="0" smtClean="0">
                <a:solidFill>
                  <a:srgbClr val="FFC000"/>
                </a:solidFill>
              </a:rPr>
              <a:t>31 A</a:t>
            </a:r>
            <a:r>
              <a:rPr lang="en-US" dirty="0" smtClean="0">
                <a:solidFill>
                  <a:schemeClr val="bg1"/>
                </a:solidFill>
              </a:rPr>
              <a:t> with 1.6 E13) </a:t>
            </a:r>
          </a:p>
        </p:txBody>
      </p:sp>
    </p:spTree>
    <p:extLst>
      <p:ext uri="{BB962C8B-B14F-4D97-AF65-F5344CB8AC3E}">
        <p14:creationId xmlns:p14="http://schemas.microsoft.com/office/powerpoint/2010/main" val="2810576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12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79512" y="990078"/>
            <a:ext cx="86409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F0"/>
                </a:solidFill>
              </a:rPr>
              <a:t>Summary: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The design of </a:t>
            </a:r>
            <a:r>
              <a:rPr lang="en-US" sz="2000" dirty="0">
                <a:solidFill>
                  <a:srgbClr val="FFFF00"/>
                </a:solidFill>
              </a:rPr>
              <a:t>RF-bypasses</a:t>
            </a:r>
            <a:r>
              <a:rPr lang="en-US" sz="2000" dirty="0">
                <a:solidFill>
                  <a:schemeClr val="bg1"/>
                </a:solidFill>
              </a:rPr>
              <a:t> (L. Zuccalli) </a:t>
            </a:r>
            <a:r>
              <a:rPr lang="en-US" sz="2000" dirty="0">
                <a:solidFill>
                  <a:srgbClr val="FFFF00"/>
                </a:solidFill>
              </a:rPr>
              <a:t>in the new injection line </a:t>
            </a:r>
            <a:r>
              <a:rPr lang="en-US" sz="2000" dirty="0">
                <a:solidFill>
                  <a:schemeClr val="bg1"/>
                </a:solidFill>
              </a:rPr>
              <a:t>has been </a:t>
            </a:r>
            <a:r>
              <a:rPr lang="en-US" sz="2000" dirty="0">
                <a:solidFill>
                  <a:srgbClr val="FFC000"/>
                </a:solidFill>
              </a:rPr>
              <a:t>completed</a:t>
            </a:r>
            <a:r>
              <a:rPr lang="en-US" sz="2000" dirty="0">
                <a:solidFill>
                  <a:schemeClr val="bg1"/>
                </a:solidFill>
              </a:rPr>
              <a:t> and the production has started (</a:t>
            </a:r>
            <a:r>
              <a:rPr lang="en-US" sz="2000" dirty="0">
                <a:solidFill>
                  <a:srgbClr val="FFC000"/>
                </a:solidFill>
              </a:rPr>
              <a:t>delivery in Jan 2017</a:t>
            </a:r>
            <a:r>
              <a:rPr lang="en-US" sz="2000" dirty="0" smtClean="0">
                <a:solidFill>
                  <a:schemeClr val="bg1"/>
                </a:solidFill>
              </a:rPr>
              <a:t>). There is still </a:t>
            </a:r>
            <a:r>
              <a:rPr lang="en-US" sz="2000" dirty="0" smtClean="0">
                <a:solidFill>
                  <a:srgbClr val="FFC000"/>
                </a:solidFill>
              </a:rPr>
              <a:t>20 man-days </a:t>
            </a:r>
            <a:r>
              <a:rPr lang="en-US" sz="2000" dirty="0" smtClean="0">
                <a:solidFill>
                  <a:schemeClr val="bg1"/>
                </a:solidFill>
              </a:rPr>
              <a:t>to be invested for the installation and test on the rf side.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FF00"/>
                </a:solidFill>
              </a:rPr>
              <a:t>New resistors </a:t>
            </a:r>
            <a:r>
              <a:rPr lang="en-US" sz="2000" dirty="0" smtClean="0">
                <a:solidFill>
                  <a:schemeClr val="bg1"/>
                </a:solidFill>
              </a:rPr>
              <a:t>for the PSB rf-bypasses have be tested with success in the PS ( J. BENTO) with 100 A (48 A or 31A required)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FF00"/>
                </a:solidFill>
              </a:rPr>
              <a:t>50 man-days + ordering of 500 ceramic boards </a:t>
            </a:r>
            <a:r>
              <a:rPr lang="en-US" sz="2000" dirty="0" smtClean="0">
                <a:solidFill>
                  <a:schemeClr val="bg1"/>
                </a:solidFill>
              </a:rPr>
              <a:t>is required for the PSB upgrade (excluding the injection line) on RF side only – </a:t>
            </a:r>
            <a:r>
              <a:rPr lang="en-US" sz="2000" dirty="0" smtClean="0">
                <a:solidFill>
                  <a:srgbClr val="FFC000"/>
                </a:solidFill>
              </a:rPr>
              <a:t>vacuum not included</a:t>
            </a:r>
            <a:r>
              <a:rPr lang="en-US" sz="2000" dirty="0" smtClean="0">
                <a:solidFill>
                  <a:schemeClr val="bg1"/>
                </a:solidFill>
              </a:rPr>
              <a:t> 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FF00"/>
                </a:solidFill>
              </a:rPr>
              <a:t>A test on the present bypasses' resistors </a:t>
            </a:r>
            <a:r>
              <a:rPr lang="en-US" sz="2000" dirty="0" smtClean="0">
                <a:solidFill>
                  <a:schemeClr val="bg1"/>
                </a:solidFill>
              </a:rPr>
              <a:t>should show if the latter change is required assuming a lower beam intensity (1.6 E13 instead of 2.5 E13) – New bypass to be installed in the PS during the following 2016-17 EYETS</a:t>
            </a:r>
          </a:p>
        </p:txBody>
      </p:sp>
    </p:spTree>
    <p:extLst>
      <p:ext uri="{BB962C8B-B14F-4D97-AF65-F5344CB8AC3E}">
        <p14:creationId xmlns:p14="http://schemas.microsoft.com/office/powerpoint/2010/main" val="448594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13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115616" y="1628800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References: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Past measurements made by F. Chapuis</a:t>
            </a:r>
          </a:p>
          <a:p>
            <a:r>
              <a:rPr lang="en-GB" dirty="0" smtClean="0">
                <a:hlinkClick r:id="rId6" action="ppaction://hlinkfile"/>
              </a:rPr>
              <a:t>\\cern.ch\dfs\Users\c\chapuisf\Public\</a:t>
            </a:r>
            <a:endParaRPr lang="en-GB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bg1"/>
                </a:solidFill>
              </a:rPr>
              <a:t>Preparation manual for the 128 collars by F. Chapuis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>
                <a:hlinkClick r:id="rId7"/>
              </a:rPr>
              <a:t>https://edms.cern.ch/ui/#!</a:t>
            </a:r>
            <a:r>
              <a:rPr lang="en-GB" dirty="0" smtClean="0">
                <a:hlinkClick r:id="rId7"/>
              </a:rPr>
              <a:t>master/navigator/document?D:1385242604:1385242604:subDocs</a:t>
            </a:r>
            <a:endParaRPr lang="en-GB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bg1"/>
                </a:solidFill>
              </a:rPr>
              <a:t>Mechanical project for the injection line by L. Zuccalli,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Accessible using: </a:t>
            </a:r>
            <a:r>
              <a:rPr lang="en-US" dirty="0" err="1" smtClean="0">
                <a:solidFill>
                  <a:schemeClr val="bg1"/>
                </a:solidFill>
              </a:rPr>
              <a:t>Smarteamv</a:t>
            </a:r>
            <a:r>
              <a:rPr lang="en-US" dirty="0" smtClean="0">
                <a:solidFill>
                  <a:schemeClr val="bg1"/>
                </a:solidFill>
              </a:rPr>
              <a:t> -&gt; project ST0731260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0153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14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839789" y="992526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hlinkClick r:id="rId6"/>
              </a:rPr>
              <a:t>http://</a:t>
            </a:r>
            <a:r>
              <a:rPr lang="en-GB" sz="2000" dirty="0" smtClean="0">
                <a:hlinkClick r:id="rId6"/>
              </a:rPr>
              <a:t>cds.cern.ch/record/447073/files/ps-2000-025.pdf</a:t>
            </a:r>
            <a:endParaRPr lang="en-GB" sz="2000" dirty="0" smtClean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46" y="1459051"/>
            <a:ext cx="64674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785786" y="2889572"/>
            <a:ext cx="65394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8"/>
              </a:rPr>
              <a:t>http://cds.cern.ch/record/960437/files/cer-002626722.pdf</a:t>
            </a:r>
            <a:endParaRPr lang="en-GB" dirty="0"/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9" y="3336875"/>
            <a:ext cx="54959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453740" y="4639269"/>
            <a:ext cx="87849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hlinkClick r:id="rId10"/>
              </a:rPr>
              <a:t>http://indico.cern.ch/getFile.py/access?contribId=0&amp;resId=1&amp;materialId=slides&amp;confId=59490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197" y="2996952"/>
            <a:ext cx="690605" cy="4954686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189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2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51520" y="1052736"/>
            <a:ext cx="8640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Executive summary: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rgbClr val="FFC000"/>
                </a:solidFill>
              </a:rPr>
              <a:t>For the new injection line</a:t>
            </a:r>
            <a:r>
              <a:rPr lang="en-US" sz="2000" dirty="0">
                <a:solidFill>
                  <a:srgbClr val="FFC000"/>
                </a:solidFill>
              </a:rPr>
              <a:t>, </a:t>
            </a:r>
            <a:r>
              <a:rPr lang="en-US" sz="2000" dirty="0">
                <a:solidFill>
                  <a:srgbClr val="FFFF00"/>
                </a:solidFill>
              </a:rPr>
              <a:t>24  new collars </a:t>
            </a:r>
            <a:r>
              <a:rPr lang="en-US" sz="2000" dirty="0">
                <a:solidFill>
                  <a:schemeClr val="bg1"/>
                </a:solidFill>
              </a:rPr>
              <a:t>including </a:t>
            </a:r>
            <a:r>
              <a:rPr lang="en-US" sz="2000" dirty="0">
                <a:solidFill>
                  <a:srgbClr val="FFFF00"/>
                </a:solidFill>
              </a:rPr>
              <a:t>76 new rf-bridges </a:t>
            </a:r>
            <a:r>
              <a:rPr lang="en-US" sz="2000" dirty="0">
                <a:solidFill>
                  <a:schemeClr val="bg1"/>
                </a:solidFill>
              </a:rPr>
              <a:t>are presently being produced</a:t>
            </a:r>
            <a:r>
              <a:rPr lang="en-US" sz="2000" dirty="0">
                <a:solidFill>
                  <a:srgbClr val="FFFF00"/>
                </a:solidFill>
              </a:rPr>
              <a:t>. </a:t>
            </a:r>
            <a:r>
              <a:rPr lang="en-US" sz="2000" dirty="0">
                <a:solidFill>
                  <a:schemeClr val="bg1"/>
                </a:solidFill>
              </a:rPr>
              <a:t>It will then require </a:t>
            </a:r>
            <a:r>
              <a:rPr lang="en-US" sz="2000" dirty="0">
                <a:solidFill>
                  <a:srgbClr val="FFFF00"/>
                </a:solidFill>
              </a:rPr>
              <a:t>20 man-days </a:t>
            </a:r>
            <a:r>
              <a:rPr lang="en-US" sz="2000" dirty="0">
                <a:solidFill>
                  <a:schemeClr val="bg1"/>
                </a:solidFill>
              </a:rPr>
              <a:t>on the rf side for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preparation work + installation + </a:t>
            </a:r>
            <a:r>
              <a:rPr lang="en-US" sz="2000" dirty="0" smtClean="0">
                <a:solidFill>
                  <a:schemeClr val="bg1"/>
                </a:solidFill>
              </a:rPr>
              <a:t>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u="sng" dirty="0" smtClean="0">
                <a:solidFill>
                  <a:srgbClr val="FFC000"/>
                </a:solidFill>
              </a:rPr>
              <a:t>For the PSB ring excluding the injection region</a:t>
            </a:r>
            <a:r>
              <a:rPr lang="en-US" sz="2000" dirty="0" smtClean="0">
                <a:solidFill>
                  <a:srgbClr val="FFC000"/>
                </a:solidFill>
              </a:rPr>
              <a:t>, </a:t>
            </a:r>
            <a:r>
              <a:rPr lang="en-US" sz="2000" dirty="0" smtClean="0">
                <a:solidFill>
                  <a:srgbClr val="FFFF00"/>
                </a:solidFill>
              </a:rPr>
              <a:t>the existing 128 existing PSB isolated vacuum collars </a:t>
            </a:r>
            <a:r>
              <a:rPr lang="en-US" sz="2000" dirty="0" smtClean="0">
                <a:solidFill>
                  <a:schemeClr val="bg1"/>
                </a:solidFill>
              </a:rPr>
              <a:t>just need the reception of 500 little ceramic boards in order to be changed to cope with an expected 2.5 E13 </a:t>
            </a:r>
            <a:r>
              <a:rPr lang="en-US" sz="2000" dirty="0" err="1" smtClean="0">
                <a:solidFill>
                  <a:schemeClr val="bg1"/>
                </a:solidFill>
              </a:rPr>
              <a:t>ppp</a:t>
            </a:r>
            <a:r>
              <a:rPr lang="en-US" sz="2000" dirty="0" smtClean="0">
                <a:solidFill>
                  <a:schemeClr val="bg1"/>
                </a:solidFill>
              </a:rPr>
              <a:t> beam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This change still implies around </a:t>
            </a:r>
            <a:r>
              <a:rPr lang="en-US" sz="2000" dirty="0" smtClean="0">
                <a:solidFill>
                  <a:srgbClr val="FFFF00"/>
                </a:solidFill>
              </a:rPr>
              <a:t>50 man-days on the rf side + unknown effort  on the vacuum side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dirty="0" smtClean="0">
                <a:solidFill>
                  <a:srgbClr val="FFFF00"/>
                </a:solidFill>
              </a:rPr>
              <a:t>maximum intensity is now specified at 1.6 E13 instead of 2.5 E13 </a:t>
            </a:r>
            <a:r>
              <a:rPr lang="en-US" sz="2000" dirty="0" smtClean="0">
                <a:solidFill>
                  <a:schemeClr val="bg1"/>
                </a:solidFill>
              </a:rPr>
              <a:t>after LS2. So in order to avoid a useless effort, a test needs to be carried out to check if the present bypasses could handle 1.6 E13 </a:t>
            </a:r>
            <a:r>
              <a:rPr lang="en-US" sz="2000" dirty="0" err="1" smtClean="0">
                <a:solidFill>
                  <a:schemeClr val="bg1"/>
                </a:solidFill>
              </a:rPr>
              <a:t>ppp</a:t>
            </a:r>
            <a:r>
              <a:rPr lang="en-US" sz="2000" dirty="0" smtClean="0">
                <a:solidFill>
                  <a:schemeClr val="bg1"/>
                </a:solidFill>
              </a:rPr>
              <a:t> without a change</a:t>
            </a:r>
          </a:p>
        </p:txBody>
      </p:sp>
    </p:spTree>
    <p:extLst>
      <p:ext uri="{BB962C8B-B14F-4D97-AF65-F5344CB8AC3E}">
        <p14:creationId xmlns:p14="http://schemas.microsoft.com/office/powerpoint/2010/main" val="3605953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3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7504" y="818125"/>
            <a:ext cx="9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128</a:t>
            </a:r>
            <a:r>
              <a:rPr lang="en-US" dirty="0" smtClean="0">
                <a:solidFill>
                  <a:schemeClr val="bg1"/>
                </a:solidFill>
              </a:rPr>
              <a:t> special vacuum collars installed downstream the </a:t>
            </a:r>
            <a:r>
              <a:rPr lang="en-US" dirty="0" err="1" smtClean="0">
                <a:solidFill>
                  <a:schemeClr val="bg1"/>
                </a:solidFill>
              </a:rPr>
              <a:t>bendings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100</a:t>
            </a:r>
            <a:r>
              <a:rPr lang="en-US" dirty="0" smtClean="0">
                <a:solidFill>
                  <a:schemeClr val="bg1"/>
                </a:solidFill>
              </a:rPr>
              <a:t> spares without metallic paint and R-C circuit (handled by </a:t>
            </a:r>
            <a:r>
              <a:rPr lang="fr-FR" smtClean="0">
                <a:solidFill>
                  <a:schemeClr val="bg1"/>
                </a:solidFill>
              </a:rPr>
              <a:t>TE-VSC and </a:t>
            </a:r>
            <a:r>
              <a:rPr lang="fr-FR" dirty="0" smtClean="0">
                <a:solidFill>
                  <a:schemeClr val="bg1"/>
                </a:solidFill>
              </a:rPr>
              <a:t>P. Demarest)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FFC000"/>
                </a:solidFill>
              </a:rPr>
              <a:t>500</a:t>
            </a:r>
            <a:r>
              <a:rPr lang="fr-FR" dirty="0" smtClean="0">
                <a:solidFill>
                  <a:schemeClr val="bg1"/>
                </a:solidFill>
              </a:rPr>
              <a:t> new </a:t>
            </a:r>
            <a:r>
              <a:rPr lang="fr-FR" dirty="0" err="1" smtClean="0">
                <a:solidFill>
                  <a:schemeClr val="bg1"/>
                </a:solidFill>
              </a:rPr>
              <a:t>ceramic</a:t>
            </a:r>
            <a:r>
              <a:rPr lang="fr-FR" dirty="0" smtClean="0">
                <a:solidFill>
                  <a:schemeClr val="bg1"/>
                </a:solidFill>
              </a:rPr>
              <a:t> circuits to </a:t>
            </a:r>
            <a:r>
              <a:rPr lang="fr-FR" dirty="0" err="1" smtClean="0">
                <a:solidFill>
                  <a:schemeClr val="bg1"/>
                </a:solidFill>
              </a:rPr>
              <a:t>be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ordered</a:t>
            </a:r>
            <a:endParaRPr lang="en-GB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9" y="1815178"/>
            <a:ext cx="3661199" cy="247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573127"/>
            <a:ext cx="1952369" cy="2717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499992" y="2075030"/>
            <a:ext cx="18757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 times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0.5</a:t>
            </a:r>
            <a:r>
              <a:rPr lang="el-GR" b="1" dirty="0" smtClean="0">
                <a:solidFill>
                  <a:schemeClr val="bg1"/>
                </a:solidFill>
              </a:rPr>
              <a:t>Ω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in series with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4 x 100nF //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rgbClr val="FFC000"/>
                </a:solidFill>
              </a:rPr>
              <a:t>=&gt; 384 circuits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4519" y="4345700"/>
            <a:ext cx="7371754" cy="217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871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4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66" y="1030248"/>
            <a:ext cx="3637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 </a:t>
            </a:r>
            <a:r>
              <a:rPr lang="en-US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injection </a:t>
            </a:r>
            <a:r>
              <a:rPr lang="en-US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region</a:t>
            </a:r>
            <a:r>
              <a:rPr lang="en-US" sz="2000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24 new special vacuum collars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including </a:t>
            </a:r>
            <a:r>
              <a:rPr lang="en-US" sz="2000" dirty="0" smtClean="0">
                <a:solidFill>
                  <a:srgbClr val="FFC000"/>
                </a:solidFill>
              </a:rPr>
              <a:t>76 special rf bridges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FFFF00"/>
                </a:solidFill>
              </a:rPr>
              <a:t>Production launched</a:t>
            </a:r>
            <a:endParaRPr lang="en-GB" sz="20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2607017"/>
            <a:ext cx="2459152" cy="3822378"/>
          </a:xfrm>
          <a:prstGeom prst="rect">
            <a:avLst/>
          </a:prstGeom>
        </p:spPr>
      </p:pic>
      <p:pic>
        <p:nvPicPr>
          <p:cNvPr id="1026" name="Picture 1" descr="image00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3812643"/>
            <a:ext cx="6111430" cy="2707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7944" y="821101"/>
            <a:ext cx="4264145" cy="29891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95169" y="3417295"/>
            <a:ext cx="1965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 L. Zuccalli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071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5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66" y="1030248"/>
            <a:ext cx="3637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 </a:t>
            </a:r>
            <a:r>
              <a:rPr lang="en-US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injection </a:t>
            </a:r>
            <a:r>
              <a:rPr lang="en-US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region</a:t>
            </a:r>
            <a:r>
              <a:rPr lang="en-US" sz="2000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24</a:t>
            </a:r>
            <a:r>
              <a:rPr lang="en-US" sz="2000" dirty="0" smtClean="0">
                <a:solidFill>
                  <a:schemeClr val="bg1"/>
                </a:solidFill>
              </a:rPr>
              <a:t> new special vacuum collars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including </a:t>
            </a:r>
            <a:r>
              <a:rPr lang="en-US" sz="2000" dirty="0" smtClean="0">
                <a:solidFill>
                  <a:srgbClr val="FFC000"/>
                </a:solidFill>
              </a:rPr>
              <a:t>76</a:t>
            </a:r>
            <a:r>
              <a:rPr lang="en-US" sz="2000" dirty="0" smtClean="0">
                <a:solidFill>
                  <a:schemeClr val="bg1"/>
                </a:solidFill>
              </a:rPr>
              <a:t> special rf bridges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FFFF00"/>
                </a:solidFill>
              </a:rPr>
              <a:t>Production launched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FFFF00"/>
                </a:solidFill>
              </a:rPr>
              <a:t>Delivery: Jan 2017</a:t>
            </a:r>
            <a:endParaRPr lang="en-GB" sz="20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1377" y="831557"/>
            <a:ext cx="4944622" cy="33774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04" y="4149080"/>
            <a:ext cx="3946302" cy="217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742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6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414" y="2564393"/>
            <a:ext cx="4191563" cy="230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965800" y="4817651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The Max peak beam intensity will be considered with</a:t>
            </a:r>
          </a:p>
          <a:p>
            <a:pPr algn="ctr"/>
            <a:r>
              <a:rPr lang="en-US" dirty="0" smtClean="0">
                <a:solidFill>
                  <a:prstClr val="white"/>
                </a:solidFill>
              </a:rPr>
              <a:t>2.5E13 ppb and 130 ns bunch 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88928" y="5477443"/>
                <a:ext cx="8568952" cy="9719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𝑏𝑒𝑎𝑚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𝑝𝑒𝑎𝑘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𝐿𝑖𝑛𝑎𝑐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 4 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𝑎𝑡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𝑒𝑗</m:t>
                              </m:r>
                            </m:sub>
                          </m:sSub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en-GB" i="1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𝑝𝑝</m:t>
                          </m:r>
                          <m: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𝑒𝑗</m:t>
                          </m:r>
                        </m:sub>
                      </m:sSub>
                      <m:r>
                        <a:rPr lang="en-GB" i="1" smtClean="0">
                          <a:solidFill>
                            <a:prstClr val="white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GB" i="1" smtClean="0">
                          <a:solidFill>
                            <a:prstClr val="white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𝐵𝑢𝑛𝑐h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𝐵𝑢𝑛𝑐h</m:t>
                              </m:r>
                            </m:sub>
                          </m:sSub>
                        </m:den>
                      </m:f>
                      <m:r>
                        <a:rPr lang="en-US" smtClean="0">
                          <a:solidFill>
                            <a:prstClr val="white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3.14∙2.5∙</m:t>
                          </m:r>
                          <m:sSup>
                            <m:sSupPr>
                              <m:ctrlP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13</m:t>
                              </m:r>
                            </m:sup>
                          </m:sSup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∙1.6∙</m:t>
                          </m:r>
                          <m:sSup>
                            <m:sSupPr>
                              <m:ctrlP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−19</m:t>
                              </m:r>
                            </m:sup>
                          </m:sSup>
                        </m:num>
                        <m:den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260∙</m:t>
                          </m:r>
                          <m:sSup>
                            <m:sSupPr>
                              <m:ctrlP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−9</m:t>
                              </m:r>
                            </m:sup>
                          </m:sSup>
                        </m:den>
                      </m:f>
                      <m:r>
                        <a:rPr lang="en-US" i="1" smtClean="0">
                          <a:solidFill>
                            <a:prstClr val="white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i="1" smtClean="0">
                          <a:solidFill>
                            <a:srgbClr val="FFFF00"/>
                          </a:solidFill>
                          <a:latin typeface="Cambria Math"/>
                          <a:ea typeface="Cambria Math"/>
                        </a:rPr>
                        <m:t>48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/>
                              <a:ea typeface="Cambria Math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rgbClr val="FFFF00"/>
                  </a:solidFill>
                  <a:ea typeface="Cambria Math"/>
                </a:endParaRPr>
              </a:p>
              <a:p>
                <a:endParaRPr lang="en-GB" dirty="0" smtClean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928" y="5477443"/>
                <a:ext cx="8568952" cy="9719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10905" y="908668"/>
            <a:ext cx="87221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The rf bypasses have to deal with: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I</a:t>
            </a:r>
            <a:r>
              <a:rPr lang="en-US" sz="2800" b="1" baseline="-25000" dirty="0" err="1" smtClean="0">
                <a:solidFill>
                  <a:srgbClr val="FFFF00"/>
                </a:solidFill>
              </a:rPr>
              <a:t>beam</a:t>
            </a:r>
            <a:r>
              <a:rPr lang="en-US" sz="2800" b="1" dirty="0" smtClean="0">
                <a:solidFill>
                  <a:srgbClr val="FFFF00"/>
                </a:solidFill>
              </a:rPr>
              <a:t> = 48 </a:t>
            </a:r>
            <a:r>
              <a:rPr lang="en-US" sz="2800" b="1" dirty="0" err="1" smtClean="0">
                <a:solidFill>
                  <a:srgbClr val="FFFF00"/>
                </a:solidFill>
              </a:rPr>
              <a:t>A</a:t>
            </a:r>
            <a:r>
              <a:rPr lang="en-US" sz="2800" b="1" baseline="-25000" dirty="0" err="1" smtClean="0">
                <a:solidFill>
                  <a:srgbClr val="FFFF00"/>
                </a:solidFill>
              </a:rPr>
              <a:t>p</a:t>
            </a:r>
            <a:r>
              <a:rPr lang="en-US" sz="2800" b="1" dirty="0" smtClean="0">
                <a:solidFill>
                  <a:srgbClr val="FFFF00"/>
                </a:solidFill>
              </a:rPr>
              <a:t> with 2.5 E13 </a:t>
            </a:r>
            <a:r>
              <a:rPr lang="en-US" sz="2800" b="1" dirty="0" err="1" smtClean="0">
                <a:solidFill>
                  <a:srgbClr val="FFFF00"/>
                </a:solidFill>
              </a:rPr>
              <a:t>ppp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 algn="ctr"/>
            <a:r>
              <a:rPr lang="en-US" sz="2800" b="1" dirty="0" err="1" smtClean="0">
                <a:solidFill>
                  <a:srgbClr val="FFFF00"/>
                </a:solidFill>
              </a:rPr>
              <a:t>I</a:t>
            </a:r>
            <a:r>
              <a:rPr lang="en-US" sz="2800" b="1" baseline="-25000" dirty="0" err="1" smtClean="0">
                <a:solidFill>
                  <a:srgbClr val="FFFF00"/>
                </a:solidFill>
              </a:rPr>
              <a:t>beam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>
                <a:solidFill>
                  <a:srgbClr val="FFFF00"/>
                </a:solidFill>
              </a:rPr>
              <a:t>= </a:t>
            </a:r>
            <a:r>
              <a:rPr lang="en-US" sz="2800" b="1" dirty="0" smtClean="0">
                <a:solidFill>
                  <a:srgbClr val="FFFF00"/>
                </a:solidFill>
              </a:rPr>
              <a:t>31 A</a:t>
            </a:r>
            <a:r>
              <a:rPr lang="en-US" sz="2800" b="1" baseline="-25000" dirty="0" smtClean="0">
                <a:solidFill>
                  <a:srgbClr val="FFFF00"/>
                </a:solidFill>
              </a:rPr>
              <a:t>P </a:t>
            </a:r>
            <a:r>
              <a:rPr lang="en-US" sz="2800" b="1" dirty="0" smtClean="0">
                <a:solidFill>
                  <a:srgbClr val="FFFF00"/>
                </a:solidFill>
              </a:rPr>
              <a:t>with 1.6 </a:t>
            </a:r>
            <a:r>
              <a:rPr lang="en-US" sz="2800" b="1" dirty="0">
                <a:solidFill>
                  <a:srgbClr val="FFFF00"/>
                </a:solidFill>
              </a:rPr>
              <a:t>E13 </a:t>
            </a:r>
            <a:r>
              <a:rPr lang="en-US" sz="2800" b="1" dirty="0" err="1">
                <a:solidFill>
                  <a:srgbClr val="FFFF00"/>
                </a:solidFill>
              </a:rPr>
              <a:t>ppp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598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7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07504" y="998277"/>
            <a:ext cx="88569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For the resistor, </a:t>
            </a:r>
            <a:r>
              <a:rPr lang="en-US" sz="3200" dirty="0" smtClean="0">
                <a:solidFill>
                  <a:srgbClr val="FFFF00"/>
                </a:solidFill>
              </a:rPr>
              <a:t>we need:</a:t>
            </a:r>
          </a:p>
          <a:p>
            <a:pPr algn="ctr"/>
            <a:endParaRPr lang="en-US" sz="3200" dirty="0">
              <a:solidFill>
                <a:srgbClr val="FFFF00"/>
              </a:solidFill>
            </a:endParaRP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0.5 </a:t>
            </a:r>
            <a:r>
              <a:rPr lang="el-GR" sz="3200" dirty="0" smtClean="0">
                <a:solidFill>
                  <a:srgbClr val="FFFF00"/>
                </a:solidFill>
              </a:rPr>
              <a:t>Ω</a:t>
            </a:r>
            <a:r>
              <a:rPr lang="en-US" sz="3200" dirty="0" smtClean="0">
                <a:solidFill>
                  <a:srgbClr val="FFFF00"/>
                </a:solidFill>
              </a:rPr>
              <a:t> resistor </a:t>
            </a:r>
            <a:r>
              <a:rPr lang="en-US" sz="3200" dirty="0" smtClean="0">
                <a:solidFill>
                  <a:schemeClr val="bg1"/>
                </a:solidFill>
              </a:rPr>
              <a:t>– as presently</a:t>
            </a:r>
          </a:p>
          <a:p>
            <a:pPr algn="ctr"/>
            <a:endParaRPr lang="en-US" sz="3200" dirty="0">
              <a:solidFill>
                <a:srgbClr val="FFFF00"/>
              </a:solidFill>
            </a:endParaRP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0.5 W in continuous mode </a:t>
            </a:r>
            <a:r>
              <a:rPr lang="en-US" sz="3200" dirty="0" smtClean="0">
                <a:solidFill>
                  <a:schemeClr val="bg1"/>
                </a:solidFill>
              </a:rPr>
              <a:t>– 1W presently mounted </a:t>
            </a:r>
          </a:p>
          <a:p>
            <a:pPr algn="ctr"/>
            <a:endParaRPr lang="en-US" sz="3200" dirty="0" smtClean="0">
              <a:solidFill>
                <a:srgbClr val="FFFF00"/>
              </a:solidFill>
            </a:endParaRPr>
          </a:p>
          <a:p>
            <a:pPr algn="ctr"/>
            <a:r>
              <a:rPr lang="en-US" sz="3200" u="sng" dirty="0" smtClean="0">
                <a:solidFill>
                  <a:srgbClr val="FFFF00"/>
                </a:solidFill>
              </a:rPr>
              <a:t>1150 W</a:t>
            </a:r>
            <a:r>
              <a:rPr lang="en-US" sz="3200" dirty="0" smtClean="0">
                <a:solidFill>
                  <a:srgbClr val="FFFF00"/>
                </a:solidFill>
              </a:rPr>
              <a:t> in pulsed mode (48A</a:t>
            </a:r>
            <a:r>
              <a:rPr lang="en-US" sz="3200" baseline="-25000" dirty="0" smtClean="0">
                <a:solidFill>
                  <a:srgbClr val="FFFF00"/>
                </a:solidFill>
              </a:rPr>
              <a:t>p</a:t>
            </a:r>
            <a:r>
              <a:rPr lang="en-US" sz="3200" dirty="0" smtClean="0">
                <a:solidFill>
                  <a:srgbClr val="FFFF00"/>
                </a:solidFill>
              </a:rPr>
              <a:t> and </a:t>
            </a:r>
            <a:r>
              <a:rPr lang="en-US" sz="3200" dirty="0">
                <a:solidFill>
                  <a:srgbClr val="FFFF00"/>
                </a:solidFill>
              </a:rPr>
              <a:t>24 </a:t>
            </a:r>
            <a:r>
              <a:rPr lang="en-US" sz="3200" dirty="0" err="1" smtClean="0">
                <a:solidFill>
                  <a:srgbClr val="FFFF00"/>
                </a:solidFill>
              </a:rPr>
              <a:t>V</a:t>
            </a:r>
            <a:r>
              <a:rPr lang="en-US" sz="3200" baseline="-25000" dirty="0" err="1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 </a:t>
            </a:r>
            <a:r>
              <a:rPr lang="en-US" sz="3200" dirty="0" smtClean="0">
                <a:solidFill>
                  <a:srgbClr val="FFFF00"/>
                </a:solidFill>
              </a:rPr>
              <a:t>) </a:t>
            </a:r>
            <a:r>
              <a:rPr lang="en-US" sz="3200" dirty="0" smtClean="0">
                <a:solidFill>
                  <a:schemeClr val="bg1"/>
                </a:solidFill>
              </a:rPr>
              <a:t>–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unknown specification for the present resistors</a:t>
            </a:r>
          </a:p>
          <a:p>
            <a:pPr algn="ctr"/>
            <a:endParaRPr lang="en-US" sz="3200" dirty="0">
              <a:solidFill>
                <a:srgbClr val="FFFF00"/>
              </a:solidFill>
            </a:endParaRP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Dimensions compatible with present setup</a:t>
            </a:r>
          </a:p>
        </p:txBody>
      </p:sp>
    </p:spTree>
    <p:extLst>
      <p:ext uri="{BB962C8B-B14F-4D97-AF65-F5344CB8AC3E}">
        <p14:creationId xmlns:p14="http://schemas.microsoft.com/office/powerpoint/2010/main" val="2046059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8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04759" y="5387834"/>
                <a:ext cx="8568952" cy="9719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𝑏𝑒𝑎𝑚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𝑝𝑒𝑎𝑘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𝐿𝑖𝑛𝑎𝑐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 4 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𝑎𝑡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𝑒𝑗</m:t>
                              </m:r>
                            </m:sub>
                          </m:sSub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en-GB" i="1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𝑝𝑝</m:t>
                          </m:r>
                          <m: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𝑒𝑗</m:t>
                          </m:r>
                        </m:sub>
                      </m:sSub>
                      <m:r>
                        <a:rPr lang="en-GB" i="1" smtClean="0">
                          <a:solidFill>
                            <a:prstClr val="white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GB" i="1" smtClean="0">
                          <a:solidFill>
                            <a:prstClr val="white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𝐵𝑢𝑛𝑐h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𝐵𝑢𝑛𝑐h</m:t>
                              </m:r>
                            </m:sub>
                          </m:sSub>
                        </m:den>
                      </m:f>
                      <m:r>
                        <a:rPr lang="en-US" smtClean="0">
                          <a:solidFill>
                            <a:prstClr val="white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3.14∙2.5∙</m:t>
                          </m:r>
                          <m:sSup>
                            <m:sSupPr>
                              <m:ctrlP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13</m:t>
                              </m:r>
                            </m:sup>
                          </m:sSup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∙1.6∙</m:t>
                          </m:r>
                          <m:sSup>
                            <m:sSupPr>
                              <m:ctrlP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−19</m:t>
                              </m:r>
                            </m:sup>
                          </m:sSup>
                        </m:num>
                        <m:den>
                          <m: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  <a:ea typeface="Cambria Math"/>
                            </a:rPr>
                            <m:t>260∙</m:t>
                          </m:r>
                          <m:sSup>
                            <m:sSupPr>
                              <m:ctrlP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  <a:ea typeface="Cambria Math"/>
                                </a:rPr>
                                <m:t>−9</m:t>
                              </m:r>
                            </m:sup>
                          </m:sSup>
                        </m:den>
                      </m:f>
                      <m:r>
                        <a:rPr lang="en-US" i="1" smtClean="0">
                          <a:solidFill>
                            <a:prstClr val="white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i="1" smtClean="0">
                          <a:solidFill>
                            <a:srgbClr val="FFFF00"/>
                          </a:solidFill>
                          <a:latin typeface="Cambria Math"/>
                          <a:ea typeface="Cambria Math"/>
                        </a:rPr>
                        <m:t>48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/>
                              <a:ea typeface="Cambria Math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rgbClr val="FFFF00"/>
                  </a:solidFill>
                  <a:ea typeface="Cambria Math"/>
                </a:endParaRPr>
              </a:p>
              <a:p>
                <a:endParaRPr lang="en-GB" dirty="0" smtClean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759" y="5387834"/>
                <a:ext cx="8568952" cy="9719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283404"/>
            <a:ext cx="2135063" cy="1382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268760"/>
            <a:ext cx="2623588" cy="1372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73" y="785795"/>
            <a:ext cx="2877843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" y="4790859"/>
            <a:ext cx="9089645" cy="17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563888" y="2805182"/>
            <a:ext cx="53285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present resistors - 0.5</a:t>
            </a:r>
            <a:r>
              <a:rPr lang="el-GR" b="1" dirty="0" smtClean="0">
                <a:solidFill>
                  <a:schemeClr val="bg1"/>
                </a:solidFill>
              </a:rPr>
              <a:t>Ω</a:t>
            </a:r>
            <a:r>
              <a:rPr lang="en-US" b="1" dirty="0" smtClean="0">
                <a:solidFill>
                  <a:schemeClr val="bg1"/>
                </a:solidFill>
              </a:rPr>
              <a:t> /1 W – are (were) supposed to stand at least </a:t>
            </a:r>
            <a:r>
              <a:rPr lang="en-US" b="1" dirty="0" smtClean="0">
                <a:solidFill>
                  <a:srgbClr val="FFC000"/>
                </a:solidFill>
              </a:rPr>
              <a:t>1.4 A (for 1W) &lt; 48 A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No detailed specifications found for peak surges… but at least they did cope with the present centered beam =&gt; </a:t>
            </a:r>
            <a:r>
              <a:rPr lang="en-US" dirty="0" smtClean="0">
                <a:solidFill>
                  <a:srgbClr val="FFC000"/>
                </a:solidFill>
              </a:rPr>
              <a:t>4.6 A with 1E13 </a:t>
            </a:r>
            <a:r>
              <a:rPr lang="en-US" dirty="0" err="1" smtClean="0">
                <a:solidFill>
                  <a:srgbClr val="FFC000"/>
                </a:solidFill>
              </a:rPr>
              <a:t>ppp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and 180 ns bunch length</a:t>
            </a:r>
            <a:endParaRPr lang="en-US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59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solidFill>
            <a:srgbClr val="99FFCC">
              <a:alpha val="66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8640"/>
            <a:ext cx="7308806" cy="4542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i="1" dirty="0" smtClean="0">
                <a:solidFill>
                  <a:srgbClr val="007635"/>
                </a:solidFill>
                <a:latin typeface="Arial Black" pitchFamily="34" charset="0"/>
                <a:cs typeface="Arial" pitchFamily="34" charset="0"/>
              </a:rPr>
              <a:t>PSB RF bypasses</a:t>
            </a:r>
          </a:p>
        </p:txBody>
      </p:sp>
      <p:sp>
        <p:nvSpPr>
          <p:cNvPr id="8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72250"/>
            <a:ext cx="2471726" cy="280988"/>
          </a:xfrm>
        </p:spPr>
        <p:txBody>
          <a:bodyPr/>
          <a:lstStyle/>
          <a:p>
            <a:pPr>
              <a:defRPr/>
            </a:pPr>
            <a:r>
              <a:rPr lang="en-US" sz="1100" i="1" dirty="0" smtClean="0">
                <a:solidFill>
                  <a:schemeClr val="tx1">
                    <a:lumMod val="75000"/>
                  </a:schemeClr>
                </a:solidFill>
                <a:effectLst/>
                <a:latin typeface="Calibri" pitchFamily="34" charset="0"/>
              </a:rPr>
              <a:t>A. Blas</a:t>
            </a:r>
            <a:endParaRPr lang="en-US" sz="1100" i="1" dirty="0"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72250"/>
            <a:ext cx="2895600" cy="285750"/>
          </a:xfrm>
          <a:noFill/>
        </p:spPr>
        <p:txBody>
          <a:bodyPr/>
          <a:lstStyle/>
          <a:p>
            <a:pPr>
              <a:defRPr/>
            </a:pPr>
            <a:r>
              <a:rPr lang="en-GB" sz="1100" i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PSB-LIU meeting	01  Nov 2016</a:t>
            </a:r>
            <a:endParaRPr lang="en-US" sz="1100" i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3688" y="6577013"/>
            <a:ext cx="2133600" cy="280987"/>
          </a:xfrm>
        </p:spPr>
        <p:txBody>
          <a:bodyPr/>
          <a:lstStyle/>
          <a:p>
            <a:pPr>
              <a:defRPr/>
            </a:pPr>
            <a:fld id="{7BBB217F-8E9E-4455-B048-13EB04ED4F5B}" type="slidenum">
              <a:rPr lang="en-US" sz="1100" i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pPr>
                <a:defRPr/>
              </a:pPr>
              <a:t>9</a:t>
            </a:fld>
            <a:endParaRPr lang="en-US" sz="1100" i="1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1" name="Picture 5" descr="Smanjeni pregled verzije na dan 13:44, 9 ožujak-март 20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1"/>
            <a:ext cx="785818" cy="78579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6030" y="0"/>
            <a:ext cx="97800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39552" y="991177"/>
            <a:ext cx="74105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Some resistors are specified for pulsed power.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Here below is the resistor that has been selected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length of this resistor </a:t>
            </a:r>
            <a:r>
              <a:rPr lang="en-US" dirty="0">
                <a:solidFill>
                  <a:schemeClr val="bg1"/>
                </a:solidFill>
              </a:rPr>
              <a:t>(3.2x2.5x0.45mm) </a:t>
            </a:r>
            <a:r>
              <a:rPr lang="en-US" dirty="0" smtClean="0">
                <a:solidFill>
                  <a:schemeClr val="bg1"/>
                </a:solidFill>
              </a:rPr>
              <a:t>is half of the one used at present (6.5x3.2x0.42 mm)… so is the power (0.5 W instead of 1W)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290" y="2516296"/>
            <a:ext cx="65055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2051720" y="2482810"/>
            <a:ext cx="4141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7"/>
              </a:rPr>
              <a:t>www.vishay.com/docs/20024/dcrcife3.pdf</a:t>
            </a:r>
            <a:endParaRPr lang="en-GB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927" y="3557825"/>
            <a:ext cx="6499881" cy="243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927" y="5992035"/>
            <a:ext cx="6505575" cy="28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186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127360</TotalTime>
  <Words>925</Words>
  <Application>Microsoft Office PowerPoint</Application>
  <PresentationFormat>On-screen Show (4:3)</PresentationFormat>
  <Paragraphs>169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Cambria Math</vt:lpstr>
      <vt:lpstr>Office Theme</vt:lpstr>
      <vt:lpstr>PSB RF bypasses</vt:lpstr>
      <vt:lpstr>PSB RF bypasses</vt:lpstr>
      <vt:lpstr>PSB RF bypasses</vt:lpstr>
      <vt:lpstr>PSB RF bypasses</vt:lpstr>
      <vt:lpstr>PSB RF bypasses</vt:lpstr>
      <vt:lpstr>PSB RF bypasses</vt:lpstr>
      <vt:lpstr>PSB RF bypasses</vt:lpstr>
      <vt:lpstr>PSB RF bypasses</vt:lpstr>
      <vt:lpstr>PSB RF bypasses</vt:lpstr>
      <vt:lpstr>PSB RF bypasses</vt:lpstr>
      <vt:lpstr>PSB RF bypasses</vt:lpstr>
      <vt:lpstr>PSB RF bypasses</vt:lpstr>
      <vt:lpstr>PSB RF bypasses</vt:lpstr>
      <vt:lpstr>PSB RF bypasses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Production Beam in the PSB</dc:title>
  <dc:creator>blas</dc:creator>
  <cp:lastModifiedBy>Alfred Blas</cp:lastModifiedBy>
  <cp:revision>2227</cp:revision>
  <dcterms:created xsi:type="dcterms:W3CDTF">2008-04-21T07:15:12Z</dcterms:created>
  <dcterms:modified xsi:type="dcterms:W3CDTF">2016-11-01T14:33:40Z</dcterms:modified>
</cp:coreProperties>
</file>