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257" r:id="rId4"/>
    <p:sldId id="267" r:id="rId5"/>
    <p:sldId id="258" r:id="rId6"/>
    <p:sldId id="260" r:id="rId7"/>
    <p:sldId id="261" r:id="rId8"/>
    <p:sldId id="262" r:id="rId9"/>
    <p:sldId id="259" r:id="rId1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ti Juhani Kolehmainen" initials="AJK" lastIdx="0" clrIdx="0">
    <p:extLst>
      <p:ext uri="{19B8F6BF-5375-455C-9EA6-DF929625EA0E}">
        <p15:presenceInfo xmlns:p15="http://schemas.microsoft.com/office/powerpoint/2012/main" userId="S-1-5-21-1526224874-1540688658-1361462980-12810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A893A-57D9-4088-A3D6-AE14B14BEBE1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F3C54-FD7F-467B-9136-9AB2671C3D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87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F3C54-FD7F-467B-9136-9AB2671C3D1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59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Results_general_plastic.avi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CHALLENGES OF ACCELERATOR COMPONENTS</a:t>
            </a:r>
            <a:br>
              <a:rPr lang="en-US" dirty="0"/>
            </a:br>
            <a:r>
              <a:rPr lang="en-US" dirty="0"/>
              <a:t>FOR MECHANICAL DESIGN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Tommi Mikkola on behalf of CERN EN/MME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180" y="840146"/>
            <a:ext cx="6584464" cy="5014912"/>
          </a:xfrm>
        </p:spPr>
      </p:pic>
    </p:spTree>
    <p:extLst>
      <p:ext uri="{BB962C8B-B14F-4D97-AF65-F5344CB8AC3E}">
        <p14:creationId xmlns:p14="http://schemas.microsoft.com/office/powerpoint/2010/main" val="416093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CERN EN-MME</a:t>
            </a:r>
            <a:r>
              <a:rPr lang="en-US" sz="1000" dirty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000" i="1" dirty="0"/>
              <a:t>“The mandate of the MME group is to provide to the CERN community specific engineering solutions combining mechanical design, fabrication and material sciences.”</a:t>
            </a:r>
            <a:endParaRPr lang="en-US" sz="20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56" y="2677886"/>
            <a:ext cx="2161918" cy="30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246" y="2540249"/>
            <a:ext cx="2504694" cy="33263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744" y="3095626"/>
            <a:ext cx="2597467" cy="1845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ANALYSIS</a:t>
            </a:r>
          </a:p>
        </p:txBody>
      </p:sp>
      <p:pic>
        <p:nvPicPr>
          <p:cNvPr id="4" name="Picture 2" descr="G:\Departments\EN\Projects\MME_EngCalcs_2013_xxxx\TEMP\Nb3Sn Cable forming MG\Cabling\Meeting_presentation\images\IMG_3069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13"/>
          <a:stretch/>
        </p:blipFill>
        <p:spPr bwMode="auto">
          <a:xfrm>
            <a:off x="457200" y="1493394"/>
            <a:ext cx="8226425" cy="285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4181" y="4866968"/>
            <a:ext cx="78132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MACHINE TO WIND SUPERCONDUCTING WIRES INTO CABLES</a:t>
            </a:r>
          </a:p>
          <a:p>
            <a:pPr marL="285750" indent="-285750">
              <a:buFontTx/>
              <a:buChar char="-"/>
            </a:pPr>
            <a:r>
              <a:rPr lang="en-GB" dirty="0"/>
              <a:t>PROCESS CAUSES HIGH DEFORMATIONS TO WIRES LEADING TO</a:t>
            </a:r>
          </a:p>
          <a:p>
            <a:r>
              <a:rPr lang="en-GB" dirty="0"/>
              <a:t>     DECREASED ELECTRICAL PERFORMANCE</a:t>
            </a:r>
          </a:p>
          <a:p>
            <a:pPr marL="285750" indent="-285750">
              <a:buFontTx/>
              <a:buChar char="-"/>
            </a:pPr>
            <a:r>
              <a:rPr lang="en-GB" dirty="0">
                <a:hlinkClick r:id="rId3" action="ppaction://hlinkfile"/>
              </a:rPr>
              <a:t>FEA MODEL</a:t>
            </a:r>
            <a:r>
              <a:rPr lang="en-GB" dirty="0"/>
              <a:t> CREATED TO IMPROVE THE PROCESS</a:t>
            </a:r>
          </a:p>
        </p:txBody>
      </p:sp>
    </p:spTree>
    <p:extLst>
      <p:ext uri="{BB962C8B-B14F-4D97-AF65-F5344CB8AC3E}">
        <p14:creationId xmlns:p14="http://schemas.microsoft.com/office/powerpoint/2010/main" val="372989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376" y="1245521"/>
            <a:ext cx="7202805" cy="5038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COMPLEX GEOMETRIES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CREATE THE GEOMETRY IN 3D</a:t>
            </a:r>
          </a:p>
          <a:p>
            <a:r>
              <a:rPr lang="en-US" sz="2000" dirty="0"/>
              <a:t>DEFINE TOLERANCING FOR 2D</a:t>
            </a:r>
          </a:p>
          <a:p>
            <a:r>
              <a:rPr lang="en-US" sz="2000" dirty="0"/>
              <a:t>CHALLENGING MANUFACTURING</a:t>
            </a:r>
          </a:p>
          <a:p>
            <a:r>
              <a:rPr lang="en-US" sz="2000" dirty="0"/>
              <a:t>STATE-OF-ART MEASURING</a:t>
            </a:r>
          </a:p>
          <a:p>
            <a:r>
              <a:rPr lang="en-US" sz="2000" u="sng" dirty="0"/>
              <a:t>ADJUSTMENT OF GEOMETRY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81" y="949333"/>
            <a:ext cx="7034022" cy="522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993" y="1010496"/>
            <a:ext cx="3965734" cy="51287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SUPERCONDUCTING MAGNETS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COMBINES THREE TECHNOLOGIES:</a:t>
            </a:r>
          </a:p>
          <a:p>
            <a:pPr lvl="1"/>
            <a:r>
              <a:rPr lang="en-US" sz="1000" dirty="0"/>
              <a:t>SUPERCONDUCTIVITY</a:t>
            </a:r>
          </a:p>
          <a:p>
            <a:pPr lvl="1"/>
            <a:r>
              <a:rPr lang="en-US" sz="1000" dirty="0"/>
              <a:t>CRYOGENICS</a:t>
            </a:r>
          </a:p>
          <a:p>
            <a:pPr lvl="1"/>
            <a:r>
              <a:rPr lang="en-US" sz="1000" dirty="0"/>
              <a:t>VACUUM</a:t>
            </a:r>
            <a:endParaRPr lang="en-US" sz="1600" dirty="0"/>
          </a:p>
          <a:p>
            <a:r>
              <a:rPr lang="en-US" sz="1600" dirty="0"/>
              <a:t>HEAT LOAD – 1 W inside = 1000 W outside</a:t>
            </a:r>
          </a:p>
          <a:p>
            <a:r>
              <a:rPr lang="en-US" sz="1600" dirty="0"/>
              <a:t>STORED ENERGY</a:t>
            </a:r>
          </a:p>
          <a:p>
            <a:pPr lvl="1"/>
            <a:r>
              <a:rPr lang="en-US" sz="1000" dirty="0"/>
              <a:t>Beam = High speed train</a:t>
            </a:r>
          </a:p>
          <a:p>
            <a:pPr lvl="1"/>
            <a:r>
              <a:rPr lang="en-US" sz="1000" dirty="0"/>
              <a:t>Magnets = Air craft carrier @ 20 km/h</a:t>
            </a:r>
          </a:p>
          <a:p>
            <a:r>
              <a:rPr lang="en-US" sz="1600" dirty="0"/>
              <a:t>THERMAL CONTRACTION/</a:t>
            </a:r>
          </a:p>
          <a:p>
            <a:pPr marL="0" indent="0">
              <a:buNone/>
            </a:pPr>
            <a:r>
              <a:rPr lang="en-US" sz="1600" dirty="0"/>
              <a:t>    EXPANSION</a:t>
            </a:r>
          </a:p>
          <a:p>
            <a:pPr lvl="1"/>
            <a:r>
              <a:rPr lang="en-US" sz="1000" dirty="0"/>
              <a:t>ΔT 250ºC =&gt; ~ 4 mm expansion in stainless steel 316LN</a:t>
            </a:r>
          </a:p>
          <a:p>
            <a:r>
              <a:rPr lang="en-US" sz="1600" dirty="0"/>
              <a:t>MAGNETIC FORCES BETWEEN COILS</a:t>
            </a:r>
          </a:p>
        </p:txBody>
      </p:sp>
    </p:spTree>
    <p:extLst>
      <p:ext uri="{BB962C8B-B14F-4D97-AF65-F5344CB8AC3E}">
        <p14:creationId xmlns:p14="http://schemas.microsoft.com/office/powerpoint/2010/main" val="171053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450" y="4425262"/>
            <a:ext cx="3362325" cy="17264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VACUUM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UHV UP TO 10</a:t>
            </a:r>
            <a:r>
              <a:rPr lang="en-US" sz="2000" baseline="30000" dirty="0"/>
              <a:t>-10</a:t>
            </a:r>
            <a:r>
              <a:rPr lang="en-US" sz="2000" dirty="0"/>
              <a:t> mbar ~ MOON PRESSURE</a:t>
            </a:r>
          </a:p>
          <a:p>
            <a:r>
              <a:rPr lang="en-US" sz="2000" dirty="0"/>
              <a:t>OUTGASSING &amp; RESIDUAL GAS &amp; LEAKAGES</a:t>
            </a:r>
          </a:p>
          <a:p>
            <a:pPr lvl="1"/>
            <a:r>
              <a:rPr lang="en-US" sz="1400" dirty="0"/>
              <a:t>MATERIAL SELECTION</a:t>
            </a:r>
          </a:p>
          <a:p>
            <a:pPr lvl="1"/>
            <a:r>
              <a:rPr lang="en-US" sz="1400" dirty="0"/>
              <a:t>RAW MATERIAL PRECONDITIONING</a:t>
            </a:r>
          </a:p>
          <a:p>
            <a:pPr lvl="1"/>
            <a:r>
              <a:rPr lang="en-US" sz="1400" dirty="0"/>
              <a:t>AVOID TRAPPED VOLUMES</a:t>
            </a:r>
          </a:p>
          <a:p>
            <a:pPr lvl="1"/>
            <a:r>
              <a:rPr lang="en-US" sz="1400" dirty="0"/>
              <a:t>JOINT DESIGN &amp; QUALITY</a:t>
            </a:r>
          </a:p>
          <a:p>
            <a:pPr lvl="1"/>
            <a:r>
              <a:rPr lang="en-US" sz="1400" dirty="0"/>
              <a:t>CLEANING &amp; VACUUM FIRING</a:t>
            </a:r>
          </a:p>
          <a:p>
            <a:pPr lvl="1"/>
            <a:r>
              <a:rPr lang="en-US" sz="1400" dirty="0"/>
              <a:t>NEG COATING</a:t>
            </a:r>
          </a:p>
          <a:p>
            <a:pPr lvl="1"/>
            <a:r>
              <a:rPr lang="en-US" sz="1400" dirty="0"/>
              <a:t>CRYOGENIC PUMPING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365" y="2101798"/>
            <a:ext cx="3604260" cy="26898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2878" y="4791658"/>
            <a:ext cx="34772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Courtesy of Antonios Sapountzis CERN TE/VSC</a:t>
            </a:r>
          </a:p>
        </p:txBody>
      </p:sp>
    </p:spTree>
    <p:extLst>
      <p:ext uri="{BB962C8B-B14F-4D97-AF65-F5344CB8AC3E}">
        <p14:creationId xmlns:p14="http://schemas.microsoft.com/office/powerpoint/2010/main" val="52426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437418" cy="5028279"/>
          </a:xfrm>
        </p:spPr>
        <p:txBody>
          <a:bodyPr>
            <a:normAutofit/>
          </a:bodyPr>
          <a:lstStyle/>
          <a:p>
            <a:pPr algn="ctr"/>
            <a:r>
              <a:rPr lang="en-US" sz="2000" dirty="0"/>
              <a:t>LAY-OUT   →   DETAILED DESIGN   →   INSTALLED ACCELERATOR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02" y="1945097"/>
            <a:ext cx="6103906" cy="32569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67" y="1827215"/>
            <a:ext cx="6283643" cy="3360420"/>
          </a:xfrm>
          <a:prstGeom prst="rect">
            <a:avLst/>
          </a:prstGeom>
          <a:effectLst>
            <a:outerShdw blurRad="50800" dist="50800" dir="5400000" sx="2000" sy="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97" y="1873443"/>
            <a:ext cx="6043613" cy="411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66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14450" y="817189"/>
            <a:ext cx="6535738" cy="1609725"/>
          </a:xfrm>
        </p:spPr>
        <p:txBody>
          <a:bodyPr>
            <a:normAutofit fontScale="70000" lnSpcReduction="20000"/>
          </a:bodyPr>
          <a:lstStyle/>
          <a:p>
            <a:r>
              <a:rPr lang="en-US" sz="13700" dirty="0"/>
              <a:t>? / !</a:t>
            </a:r>
          </a:p>
          <a:p>
            <a:r>
              <a:rPr lang="en-US" sz="1900" dirty="0"/>
              <a:t>QUESTIONS / 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4558</TotalTime>
  <Words>199</Words>
  <Application>Microsoft Office PowerPoint</Application>
  <PresentationFormat>On-screen Show (4:3)</PresentationFormat>
  <Paragraphs>44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Ubuntu</vt:lpstr>
      <vt:lpstr>Ubuntu Light</vt:lpstr>
      <vt:lpstr>CERN_ENdept_Presentation_ArialFont copy</vt:lpstr>
      <vt:lpstr>TECHNICAL CHALLENGES OF ACCELERATOR COMPONENTS FOR MECHANICAL DESIGN</vt:lpstr>
      <vt:lpstr>PowerPoint Presentation</vt:lpstr>
      <vt:lpstr>CERN EN-MME  </vt:lpstr>
      <vt:lpstr>ANALYSIS</vt:lpstr>
      <vt:lpstr>COMPLEX GEOMETRIES</vt:lpstr>
      <vt:lpstr>SUPERCONDUCTING MAGNETS</vt:lpstr>
      <vt:lpstr>VACUUM</vt:lpstr>
      <vt:lpstr>INTEGRATION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CHALLENGES OF ACCELERATOR COMPONENTS FOR MECHANICAL DESIGN</dc:title>
  <dc:creator>Antti Juhani Kolehmainen</dc:creator>
  <cp:lastModifiedBy>Tommi Mikkola</cp:lastModifiedBy>
  <cp:revision>41</cp:revision>
  <cp:lastPrinted>2016-09-28T07:58:19Z</cp:lastPrinted>
  <dcterms:created xsi:type="dcterms:W3CDTF">2016-05-27T07:39:15Z</dcterms:created>
  <dcterms:modified xsi:type="dcterms:W3CDTF">2016-10-11T20:17:12Z</dcterms:modified>
</cp:coreProperties>
</file>