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5"/>
  </p:notesMasterIdLst>
  <p:handoutMasterIdLst>
    <p:handoutMasterId r:id="rId36"/>
  </p:handoutMasterIdLst>
  <p:sldIdLst>
    <p:sldId id="265" r:id="rId2"/>
    <p:sldId id="329" r:id="rId3"/>
    <p:sldId id="328" r:id="rId4"/>
    <p:sldId id="361" r:id="rId5"/>
    <p:sldId id="362" r:id="rId6"/>
    <p:sldId id="373" r:id="rId7"/>
    <p:sldId id="396" r:id="rId8"/>
    <p:sldId id="388" r:id="rId9"/>
    <p:sldId id="387" r:id="rId10"/>
    <p:sldId id="363" r:id="rId11"/>
    <p:sldId id="360" r:id="rId12"/>
    <p:sldId id="364" r:id="rId13"/>
    <p:sldId id="394" r:id="rId14"/>
    <p:sldId id="368" r:id="rId15"/>
    <p:sldId id="369" r:id="rId16"/>
    <p:sldId id="376" r:id="rId17"/>
    <p:sldId id="372" r:id="rId18"/>
    <p:sldId id="370" r:id="rId19"/>
    <p:sldId id="379" r:id="rId20"/>
    <p:sldId id="382" r:id="rId21"/>
    <p:sldId id="389" r:id="rId22"/>
    <p:sldId id="390" r:id="rId23"/>
    <p:sldId id="395" r:id="rId24"/>
    <p:sldId id="393" r:id="rId25"/>
    <p:sldId id="336" r:id="rId26"/>
    <p:sldId id="392" r:id="rId27"/>
    <p:sldId id="381" r:id="rId28"/>
    <p:sldId id="380" r:id="rId29"/>
    <p:sldId id="367" r:id="rId30"/>
    <p:sldId id="377" r:id="rId31"/>
    <p:sldId id="385" r:id="rId32"/>
    <p:sldId id="386" r:id="rId33"/>
    <p:sldId id="384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390D162-CC63-4D5F-AF65-FE27921142D1}">
          <p14:sldIdLst>
            <p14:sldId id="265"/>
            <p14:sldId id="329"/>
            <p14:sldId id="328"/>
            <p14:sldId id="361"/>
            <p14:sldId id="362"/>
            <p14:sldId id="373"/>
            <p14:sldId id="396"/>
            <p14:sldId id="388"/>
            <p14:sldId id="387"/>
            <p14:sldId id="363"/>
            <p14:sldId id="360"/>
            <p14:sldId id="364"/>
            <p14:sldId id="394"/>
            <p14:sldId id="368"/>
            <p14:sldId id="369"/>
            <p14:sldId id="376"/>
            <p14:sldId id="372"/>
            <p14:sldId id="370"/>
            <p14:sldId id="379"/>
            <p14:sldId id="382"/>
            <p14:sldId id="389"/>
            <p14:sldId id="390"/>
            <p14:sldId id="395"/>
            <p14:sldId id="393"/>
            <p14:sldId id="336"/>
            <p14:sldId id="392"/>
            <p14:sldId id="381"/>
            <p14:sldId id="380"/>
            <p14:sldId id="367"/>
            <p14:sldId id="377"/>
            <p14:sldId id="385"/>
            <p14:sldId id="386"/>
            <p14:sldId id="3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94B2"/>
    <a:srgbClr val="00CC00"/>
    <a:srgbClr val="61FF61"/>
    <a:srgbClr val="00E200"/>
    <a:srgbClr val="00FF00"/>
    <a:srgbClr val="00E600"/>
    <a:srgbClr val="00F200"/>
    <a:srgbClr val="ACE3F6"/>
    <a:srgbClr val="FF8585"/>
    <a:srgbClr val="E5F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90" autoAdjust="0"/>
    <p:restoredTop sz="94971" autoAdjust="0"/>
  </p:normalViewPr>
  <p:slideViewPr>
    <p:cSldViewPr>
      <p:cViewPr varScale="1">
        <p:scale>
          <a:sx n="107" d="100"/>
          <a:sy n="107" d="100"/>
        </p:scale>
        <p:origin x="-1884" y="-90"/>
      </p:cViewPr>
      <p:guideLst>
        <p:guide orient="horz" pos="480"/>
        <p:guide orient="horz" pos="3840"/>
        <p:guide pos="240"/>
        <p:guide pos="55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2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 smtClean="0">
                <a:solidFill>
                  <a:schemeClr val="tx1"/>
                </a:solidFill>
              </a:rPr>
              <a:t>Dynamic </a:t>
            </a:r>
            <a:r>
              <a:rPr lang="en-GB" sz="1600" b="1" i="0" u="none" strike="noStrike" baseline="0" dirty="0" smtClean="0">
                <a:effectLst/>
              </a:rPr>
              <a:t>H</a:t>
            </a:r>
            <a:r>
              <a:rPr lang="en-GB" sz="1600" b="1" i="0" u="none" strike="noStrike" baseline="-25000" dirty="0" smtClean="0">
                <a:effectLst/>
              </a:rPr>
              <a:t>2</a:t>
            </a:r>
            <a:r>
              <a:rPr lang="en-GB" sz="1600" b="1" dirty="0" smtClean="0">
                <a:solidFill>
                  <a:schemeClr val="tx1"/>
                </a:solidFill>
              </a:rPr>
              <a:t> PSD</a:t>
            </a:r>
            <a:r>
              <a:rPr lang="en-GB" sz="1600" b="1" baseline="0" dirty="0" smtClean="0">
                <a:solidFill>
                  <a:schemeClr val="tx1"/>
                </a:solidFill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</a:rPr>
              <a:t>molecular </a:t>
            </a:r>
            <a:r>
              <a:rPr lang="en-GB" sz="1600" b="1" dirty="0">
                <a:solidFill>
                  <a:schemeClr val="tx1"/>
                </a:solidFill>
              </a:rPr>
              <a:t>density over</a:t>
            </a:r>
            <a:r>
              <a:rPr lang="en-GB" sz="1600" b="1" baseline="0" dirty="0">
                <a:solidFill>
                  <a:schemeClr val="tx1"/>
                </a:solidFill>
              </a:rPr>
              <a:t> time, for FCChh 50 TeV 500mA</a:t>
            </a:r>
            <a:endParaRPr lang="en-GB" sz="16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7329446097265405"/>
          <c:y val="2.584813778075080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Molecular density</c:v>
          </c:tx>
          <c:spPr>
            <a:ln w="19050" cap="rnd"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>
                      <a:lumMod val="75000"/>
                    </a:schemeClr>
                  </a:gs>
                </a:gsLst>
                <a:lin ang="5400000" scaled="1"/>
              </a:gradFill>
              <a:round/>
            </a:ln>
            <a:effectLst/>
          </c:spPr>
          <c:marker>
            <c:symbol val="triangle"/>
            <c:size val="5"/>
            <c:spPr>
              <a:solidFill>
                <a:schemeClr val="accent5">
                  <a:lumMod val="50000"/>
                </a:schemeClr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power"/>
            <c:dispRSqr val="0"/>
            <c:dispEq val="0"/>
          </c:trendline>
          <c:xVal>
            <c:numRef>
              <c:f>'FCChh pressure profiles'!$F$32:$F$37</c:f>
              <c:numCache>
                <c:formatCode>General</c:formatCode>
                <c:ptCount val="6"/>
                <c:pt idx="0">
                  <c:v>1</c:v>
                </c:pt>
                <c:pt idx="1">
                  <c:v>24</c:v>
                </c:pt>
                <c:pt idx="2">
                  <c:v>72</c:v>
                </c:pt>
                <c:pt idx="3">
                  <c:v>168</c:v>
                </c:pt>
                <c:pt idx="4">
                  <c:v>336</c:v>
                </c:pt>
                <c:pt idx="5">
                  <c:v>504</c:v>
                </c:pt>
              </c:numCache>
            </c:numRef>
          </c:xVal>
          <c:yVal>
            <c:numRef>
              <c:f>'FCChh pressure profiles'!$H$32:$H$37</c:f>
              <c:numCache>
                <c:formatCode>0.00E+00</c:formatCode>
                <c:ptCount val="6"/>
                <c:pt idx="0">
                  <c:v>3321870000000000</c:v>
                </c:pt>
                <c:pt idx="1">
                  <c:v>707170000000000</c:v>
                </c:pt>
                <c:pt idx="2">
                  <c:v>410170000000000</c:v>
                </c:pt>
                <c:pt idx="3">
                  <c:v>266170000000000</c:v>
                </c:pt>
                <c:pt idx="4">
                  <c:v>184970000000000</c:v>
                </c:pt>
                <c:pt idx="5">
                  <c:v>151970000000000</c:v>
                </c:pt>
              </c:numCache>
            </c:numRef>
          </c:yVal>
          <c:smooth val="0"/>
        </c:ser>
        <c:ser>
          <c:idx val="1"/>
          <c:order val="1"/>
          <c:tx>
            <c:v>FCChh requirement</c:v>
          </c:tx>
          <c:spPr>
            <a:ln w="19050" cap="rnd">
              <a:solidFill>
                <a:srgbClr val="00B0F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'FCChh pressure profiles'!$F$32:$F$37</c:f>
              <c:numCache>
                <c:formatCode>General</c:formatCode>
                <c:ptCount val="6"/>
                <c:pt idx="0">
                  <c:v>1</c:v>
                </c:pt>
                <c:pt idx="1">
                  <c:v>24</c:v>
                </c:pt>
                <c:pt idx="2">
                  <c:v>72</c:v>
                </c:pt>
                <c:pt idx="3">
                  <c:v>168</c:v>
                </c:pt>
                <c:pt idx="4">
                  <c:v>336</c:v>
                </c:pt>
                <c:pt idx="5">
                  <c:v>504</c:v>
                </c:pt>
              </c:numCache>
            </c:numRef>
          </c:xVal>
          <c:yVal>
            <c:numRef>
              <c:f>'FCChh pressure profiles'!$I$32:$I$37</c:f>
              <c:numCache>
                <c:formatCode>0.00E+00</c:formatCode>
                <c:ptCount val="6"/>
                <c:pt idx="0">
                  <c:v>200000000000000</c:v>
                </c:pt>
                <c:pt idx="1">
                  <c:v>200000000000000</c:v>
                </c:pt>
                <c:pt idx="2">
                  <c:v>200000000000000</c:v>
                </c:pt>
                <c:pt idx="3">
                  <c:v>200000000000000</c:v>
                </c:pt>
                <c:pt idx="4">
                  <c:v>200000000000000</c:v>
                </c:pt>
                <c:pt idx="5">
                  <c:v>200000000000000</c:v>
                </c:pt>
              </c:numCache>
            </c:numRef>
          </c:yVal>
          <c:smooth val="0"/>
        </c:ser>
        <c:ser>
          <c:idx val="2"/>
          <c:order val="2"/>
          <c:tx>
            <c:v>LHC requirement</c:v>
          </c:tx>
          <c:spPr>
            <a:ln w="19050" cap="rnd">
              <a:solidFill>
                <a:schemeClr val="accent5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'FCChh pressure profiles'!$F$32:$F$37</c:f>
              <c:numCache>
                <c:formatCode>General</c:formatCode>
                <c:ptCount val="6"/>
                <c:pt idx="0">
                  <c:v>1</c:v>
                </c:pt>
                <c:pt idx="1">
                  <c:v>24</c:v>
                </c:pt>
                <c:pt idx="2">
                  <c:v>72</c:v>
                </c:pt>
                <c:pt idx="3">
                  <c:v>168</c:v>
                </c:pt>
                <c:pt idx="4">
                  <c:v>336</c:v>
                </c:pt>
                <c:pt idx="5">
                  <c:v>504</c:v>
                </c:pt>
              </c:numCache>
            </c:numRef>
          </c:xVal>
          <c:yVal>
            <c:numRef>
              <c:f>'FCChh pressure profiles'!$J$32:$J$37</c:f>
              <c:numCache>
                <c:formatCode>0.00E+00</c:formatCode>
                <c:ptCount val="6"/>
                <c:pt idx="0">
                  <c:v>1000000000000000</c:v>
                </c:pt>
                <c:pt idx="1">
                  <c:v>1000000000000000</c:v>
                </c:pt>
                <c:pt idx="2">
                  <c:v>1000000000000000</c:v>
                </c:pt>
                <c:pt idx="3">
                  <c:v>1000000000000000</c:v>
                </c:pt>
                <c:pt idx="4">
                  <c:v>1000000000000000</c:v>
                </c:pt>
                <c:pt idx="5">
                  <c:v>1000000000000000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763456"/>
        <c:axId val="157252928"/>
      </c:scatterChart>
      <c:valAx>
        <c:axId val="116763456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 dirty="0">
                    <a:solidFill>
                      <a:schemeClr val="tx1"/>
                    </a:solidFill>
                  </a:rPr>
                  <a:t>Time</a:t>
                </a:r>
                <a:r>
                  <a:rPr lang="en-GB" sz="1400" b="1" baseline="0" dirty="0">
                    <a:solidFill>
                      <a:schemeClr val="tx1"/>
                    </a:solidFill>
                  </a:rPr>
                  <a:t> (h)</a:t>
                </a:r>
                <a:endParaRPr lang="en-GB" sz="1400" b="1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51146393779002042"/>
              <c:y val="0.8655679738180750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252928"/>
        <c:crosses val="autoZero"/>
        <c:crossBetween val="midCat"/>
      </c:valAx>
      <c:valAx>
        <c:axId val="157252928"/>
        <c:scaling>
          <c:logBase val="10"/>
          <c:orientation val="minMax"/>
          <c:min val="10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 dirty="0">
                    <a:solidFill>
                      <a:schemeClr val="tx1"/>
                    </a:solidFill>
                  </a:rPr>
                  <a:t>Molecular density (H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GB" sz="1400" b="1" dirty="0">
                    <a:solidFill>
                      <a:schemeClr val="tx1"/>
                    </a:solidFill>
                  </a:rPr>
                  <a:t>/m</a:t>
                </a:r>
                <a:r>
                  <a:rPr lang="en-GB" sz="1400" b="1" baseline="30000" dirty="0">
                    <a:solidFill>
                      <a:schemeClr val="tx1"/>
                    </a:solidFill>
                  </a:rPr>
                  <a:t>3</a:t>
                </a:r>
                <a:r>
                  <a:rPr lang="en-GB" sz="1400" b="1" baseline="0" dirty="0">
                    <a:solidFill>
                      <a:schemeClr val="tx1"/>
                    </a:solidFill>
                  </a:rPr>
                  <a:t>)</a:t>
                </a:r>
                <a:endParaRPr lang="en-GB" sz="1400" b="1" baseline="3000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1.2579457161483645E-2"/>
              <c:y val="0.1884905908707905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0E+00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67634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Total leaked SR power per BM </a:t>
            </a:r>
            <a:r>
              <a:rPr lang="en-US" baseline="0" dirty="0"/>
              <a:t>vs holes length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6350">
              <a:noFill/>
            </a:ln>
          </c:spPr>
          <c:marker>
            <c:symbol val="triangle"/>
            <c:size val="9"/>
            <c:spPr>
              <a:solidFill>
                <a:srgbClr val="005074"/>
              </a:solidFill>
              <a:ln w="12700">
                <a:noFill/>
              </a:ln>
            </c:spPr>
          </c:marker>
          <c:trendline>
            <c:spPr>
              <a:ln w="25400">
                <a:gradFill flip="none" rotWithShape="1">
                  <a:gsLst>
                    <a:gs pos="0">
                      <a:srgbClr val="005074"/>
                    </a:gs>
                    <a:gs pos="100000">
                      <a:srgbClr val="0184B3"/>
                    </a:gs>
                  </a:gsLst>
                  <a:lin ang="5400000" scaled="1"/>
                  <a:tileRect/>
                </a:gradFill>
              </a:ln>
            </c:spPr>
            <c:trendlineType val="poly"/>
            <c:order val="3"/>
            <c:dispRSqr val="0"/>
            <c:dispEq val="0"/>
          </c:trendline>
          <c:xVal>
            <c:numRef>
              <c:f>'Pumping slot and holes'!$B$34:$B$37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7</c:v>
                </c:pt>
                <c:pt idx="3">
                  <c:v>10</c:v>
                </c:pt>
              </c:numCache>
            </c:numRef>
          </c:xVal>
          <c:yVal>
            <c:numRef>
              <c:f>'Pumping slot and holes'!$C$34:$C$37</c:f>
              <c:numCache>
                <c:formatCode>General</c:formatCode>
                <c:ptCount val="4"/>
                <c:pt idx="0">
                  <c:v>0</c:v>
                </c:pt>
                <c:pt idx="1">
                  <c:v>8.9999999999999993E-3</c:v>
                </c:pt>
                <c:pt idx="2">
                  <c:v>1.635E-2</c:v>
                </c:pt>
                <c:pt idx="3">
                  <c:v>3.4000000000000002E-2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7251200"/>
        <c:axId val="176240832"/>
      </c:scatterChart>
      <c:valAx>
        <c:axId val="157251200"/>
        <c:scaling>
          <c:orientation val="minMax"/>
          <c:max val="13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Holes </a:t>
                </a:r>
                <a:r>
                  <a:rPr lang="en-US" sz="1600" dirty="0" smtClean="0"/>
                  <a:t>length (</a:t>
                </a:r>
                <a:r>
                  <a:rPr lang="en-US" sz="1600" dirty="0"/>
                  <a:t>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spPr>
          <a:ln>
            <a:solidFill>
              <a:schemeClr val="tx1"/>
            </a:solidFill>
          </a:ln>
        </c:spPr>
        <c:crossAx val="176240832"/>
        <c:crosses val="autoZero"/>
        <c:crossBetween val="midCat"/>
      </c:valAx>
      <c:valAx>
        <c:axId val="176240832"/>
        <c:scaling>
          <c:orientation val="minMax"/>
          <c:max val="4.0000000000000008E-2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Leaked power </a:t>
                </a:r>
                <a:r>
                  <a:rPr lang="en-US" sz="1600" baseline="0" dirty="0"/>
                  <a:t>(W)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1.2843449732197273E-2"/>
              <c:y val="0.1875058012181950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crossAx val="15725120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1.9K</a:t>
            </a:r>
            <a:r>
              <a:rPr lang="en-US" baseline="0" dirty="0"/>
              <a:t> Heat load distribution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'Total heat load onto Cold Bore'!$AI$53:$AI$56</c:f>
              <c:strCache>
                <c:ptCount val="1"/>
                <c:pt idx="0">
                  <c:v>Beam-gas scattering Suports conduction Leaked radiation Thermal radiation</c:v>
                </c:pt>
              </c:strCache>
            </c:strRef>
          </c:tx>
          <c:dPt>
            <c:idx val="0"/>
            <c:bubble3D val="0"/>
            <c:spPr>
              <a:gradFill flip="none" rotWithShape="1">
                <a:gsLst>
                  <a:gs pos="0">
                    <a:srgbClr val="005074"/>
                  </a:gs>
                  <a:gs pos="100000">
                    <a:srgbClr val="0184B3"/>
                  </a:gs>
                </a:gsLst>
                <a:lin ang="10800000" scaled="1"/>
                <a:tileRect/>
              </a:gradFill>
            </c:spPr>
          </c:dPt>
          <c:dPt>
            <c:idx val="1"/>
            <c:bubble3D val="0"/>
            <c:spPr>
              <a:gradFill flip="none" rotWithShape="1">
                <a:gsLst>
                  <a:gs pos="0">
                    <a:srgbClr val="30C8FE">
                      <a:shade val="30000"/>
                      <a:satMod val="115000"/>
                    </a:srgbClr>
                  </a:gs>
                  <a:gs pos="50000">
                    <a:srgbClr val="30C8FE">
                      <a:shade val="67500"/>
                      <a:satMod val="115000"/>
                    </a:srgbClr>
                  </a:gs>
                  <a:gs pos="100000">
                    <a:srgbClr val="30C8FE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c:spPr>
          </c:dPt>
          <c:dPt>
            <c:idx val="2"/>
            <c:bubble3D val="0"/>
            <c:spPr>
              <a:gradFill flip="none" rotWithShape="1">
                <a:gsLst>
                  <a:gs pos="0">
                    <a:srgbClr val="B9EDFF"/>
                  </a:gs>
                  <a:gs pos="100000">
                    <a:srgbClr val="EBFAFF"/>
                  </a:gs>
                </a:gsLst>
                <a:lin ang="5400000" scaled="1"/>
                <a:tileRect/>
              </a:gradFill>
            </c:spPr>
          </c:dPt>
          <c:dPt>
            <c:idx val="3"/>
            <c:bubble3D val="0"/>
            <c:spPr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c:spPr>
          </c:dPt>
          <c:dLbls>
            <c:dLbl>
              <c:idx val="0"/>
              <c:layout>
                <c:manualLayout>
                  <c:x val="-0.18439512469581607"/>
                  <c:y val="-2.2703047535724701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4836898961672218"/>
                  <c:y val="-7.220180810731992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6384614726153986E-2"/>
                  <c:y val="1.2758821813937802E-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3626081380681018E-2"/>
                  <c:y val="-1.491688538932633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'Total heat load onto Cold Bore'!$AI$53:$AI$56</c:f>
              <c:strCache>
                <c:ptCount val="4"/>
                <c:pt idx="0">
                  <c:v>Beam-gas scattering</c:v>
                </c:pt>
                <c:pt idx="1">
                  <c:v>Suports conduction</c:v>
                </c:pt>
                <c:pt idx="2">
                  <c:v>Leaked radiation</c:v>
                </c:pt>
                <c:pt idx="3">
                  <c:v>Thermal radiation</c:v>
                </c:pt>
              </c:strCache>
            </c:strRef>
          </c:cat>
          <c:val>
            <c:numRef>
              <c:f>'Total heat load onto Cold Bore'!$AJ$53:$AJ$56</c:f>
              <c:numCache>
                <c:formatCode>General</c:formatCode>
                <c:ptCount val="4"/>
                <c:pt idx="0">
                  <c:v>4.5999999999999999E-2</c:v>
                </c:pt>
                <c:pt idx="1">
                  <c:v>4.9000000000000002E-2</c:v>
                </c:pt>
                <c:pt idx="2">
                  <c:v>2.3800000000000002E-3</c:v>
                </c:pt>
                <c:pt idx="3">
                  <c:v>2.3E-3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Average</a:t>
            </a:r>
            <a:r>
              <a:rPr lang="en-US" baseline="0" dirty="0"/>
              <a:t> MD vs slot size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6350">
              <a:noFill/>
            </a:ln>
          </c:spPr>
          <c:marker>
            <c:symbol val="triangle"/>
            <c:size val="9"/>
            <c:spPr>
              <a:solidFill>
                <a:srgbClr val="005074"/>
              </a:solidFill>
              <a:ln w="12700">
                <a:noFill/>
              </a:ln>
            </c:spPr>
          </c:marker>
          <c:trendline>
            <c:spPr>
              <a:ln w="25400">
                <a:gradFill flip="none" rotWithShape="1">
                  <a:gsLst>
                    <a:gs pos="0">
                      <a:srgbClr val="005074"/>
                    </a:gs>
                    <a:gs pos="100000">
                      <a:srgbClr val="0184B3"/>
                    </a:gs>
                  </a:gsLst>
                  <a:lin ang="5400000" scaled="1"/>
                  <a:tileRect/>
                </a:gradFill>
              </a:ln>
            </c:spPr>
            <c:trendlineType val="poly"/>
            <c:order val="4"/>
            <c:dispRSqr val="0"/>
            <c:dispEq val="0"/>
          </c:trendline>
          <c:xVal>
            <c:numRef>
              <c:f>'Pumping slot and holes'!$B$8:$B$12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7</c:v>
                </c:pt>
                <c:pt idx="4">
                  <c:v>7.6</c:v>
                </c:pt>
              </c:numCache>
            </c:numRef>
          </c:xVal>
          <c:yVal>
            <c:numRef>
              <c:f>'Pumping slot and holes'!$C$8:$C$12</c:f>
              <c:numCache>
                <c:formatCode>0.00E+00</c:formatCode>
                <c:ptCount val="5"/>
                <c:pt idx="0">
                  <c:v>135000000000000</c:v>
                </c:pt>
                <c:pt idx="1">
                  <c:v>116000000000000</c:v>
                </c:pt>
                <c:pt idx="2">
                  <c:v>119000000000000</c:v>
                </c:pt>
                <c:pt idx="3">
                  <c:v>143000000000000</c:v>
                </c:pt>
                <c:pt idx="4">
                  <c:v>159000000000000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349248"/>
        <c:axId val="125349824"/>
      </c:scatterChart>
      <c:valAx>
        <c:axId val="125349248"/>
        <c:scaling>
          <c:orientation val="minMax"/>
          <c:max val="8"/>
          <c:min val="2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Slot size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spPr>
          <a:ln>
            <a:solidFill>
              <a:schemeClr val="tx1"/>
            </a:solidFill>
          </a:ln>
        </c:spPr>
        <c:crossAx val="125349824"/>
        <c:crosses val="autoZero"/>
        <c:crossBetween val="midCat"/>
      </c:valAx>
      <c:valAx>
        <c:axId val="125349824"/>
        <c:scaling>
          <c:orientation val="minMax"/>
          <c:min val="10000000000000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Molecular</a:t>
                </a:r>
                <a:r>
                  <a:rPr lang="en-US" sz="1600" baseline="0" dirty="0"/>
                  <a:t> density (H</a:t>
                </a:r>
                <a:r>
                  <a:rPr lang="en-US" sz="1600" baseline="-25000" dirty="0"/>
                  <a:t>2</a:t>
                </a:r>
                <a:r>
                  <a:rPr lang="en-US" sz="1600" baseline="0" dirty="0"/>
                  <a:t>/m</a:t>
                </a:r>
                <a:r>
                  <a:rPr lang="en-US" sz="1600" baseline="30000" dirty="0"/>
                  <a:t>3</a:t>
                </a:r>
                <a:r>
                  <a:rPr lang="en-US" sz="1600" baseline="0" dirty="0"/>
                  <a:t>)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1.284358798081397E-2"/>
              <c:y val="0.13372349490679278"/>
            </c:manualLayout>
          </c:layout>
          <c:overlay val="0"/>
        </c:title>
        <c:numFmt formatCode="0.00E+00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crossAx val="125349248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>
                <a:solidFill>
                  <a:sysClr val="windowText" lastClr="000000"/>
                </a:solidFill>
              </a:rPr>
              <a:t>PSD H</a:t>
            </a:r>
            <a:r>
              <a:rPr lang="en-GB" sz="1600" b="1" baseline="-25000" dirty="0">
                <a:solidFill>
                  <a:sysClr val="windowText" lastClr="000000"/>
                </a:solidFill>
              </a:rPr>
              <a:t>2</a:t>
            </a:r>
            <a:r>
              <a:rPr lang="en-GB" sz="1600" b="1" dirty="0">
                <a:solidFill>
                  <a:sysClr val="windowText" lastClr="000000"/>
                </a:solidFill>
              </a:rPr>
              <a:t> molecular density over</a:t>
            </a:r>
            <a:r>
              <a:rPr lang="en-GB" sz="1600" b="1" baseline="0" dirty="0">
                <a:solidFill>
                  <a:sysClr val="windowText" lastClr="000000"/>
                </a:solidFill>
              </a:rPr>
              <a:t> time, for FCC-hh </a:t>
            </a:r>
            <a:r>
              <a:rPr lang="en-GB" sz="1600" b="1" baseline="0" dirty="0" smtClean="0">
                <a:solidFill>
                  <a:sysClr val="windowText" lastClr="000000"/>
                </a:solidFill>
              </a:rPr>
              <a:t>BS 50 </a:t>
            </a:r>
            <a:r>
              <a:rPr lang="en-GB" sz="1600" b="1" baseline="0" dirty="0">
                <a:solidFill>
                  <a:sysClr val="windowText" lastClr="000000"/>
                </a:solidFill>
              </a:rPr>
              <a:t>TeV 500mA</a:t>
            </a:r>
            <a:endParaRPr lang="en-GB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9332828852749198"/>
          <c:y val="1.292398371254626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Previous geometry</c:v>
          </c:tx>
          <c:spPr>
            <a:ln w="31750" cap="rnd"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>
                      <a:lumMod val="75000"/>
                    </a:schemeClr>
                  </a:gs>
                </a:gsLst>
                <a:lin ang="5400000" scaled="1"/>
              </a:gradFill>
              <a:round/>
            </a:ln>
            <a:effectLst/>
          </c:spPr>
          <c:marker>
            <c:symbol val="triangle"/>
            <c:size val="7"/>
            <c:spPr>
              <a:solidFill>
                <a:schemeClr val="accent5">
                  <a:lumMod val="50000"/>
                </a:schemeClr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power"/>
            <c:dispRSqr val="0"/>
            <c:dispEq val="0"/>
          </c:trendline>
          <c:xVal>
            <c:numRef>
              <c:f>'FCChh pressure profiles'!$F$32:$F$37</c:f>
              <c:numCache>
                <c:formatCode>General</c:formatCode>
                <c:ptCount val="6"/>
                <c:pt idx="0">
                  <c:v>1</c:v>
                </c:pt>
                <c:pt idx="1">
                  <c:v>24</c:v>
                </c:pt>
                <c:pt idx="2">
                  <c:v>72</c:v>
                </c:pt>
                <c:pt idx="3">
                  <c:v>168</c:v>
                </c:pt>
                <c:pt idx="4">
                  <c:v>336</c:v>
                </c:pt>
                <c:pt idx="5">
                  <c:v>504</c:v>
                </c:pt>
              </c:numCache>
            </c:numRef>
          </c:xVal>
          <c:yVal>
            <c:numRef>
              <c:f>'FCChh pressure profiles'!$H$32:$H$37</c:f>
              <c:numCache>
                <c:formatCode>0.00E+00</c:formatCode>
                <c:ptCount val="6"/>
                <c:pt idx="0">
                  <c:v>3321870000000000</c:v>
                </c:pt>
                <c:pt idx="1">
                  <c:v>707170000000000</c:v>
                </c:pt>
                <c:pt idx="2">
                  <c:v>410170000000000</c:v>
                </c:pt>
                <c:pt idx="3">
                  <c:v>266170000000000</c:v>
                </c:pt>
                <c:pt idx="4">
                  <c:v>186170000000000</c:v>
                </c:pt>
                <c:pt idx="5">
                  <c:v>151970000000000</c:v>
                </c:pt>
              </c:numCache>
            </c:numRef>
          </c:yVal>
          <c:smooth val="0"/>
        </c:ser>
        <c:ser>
          <c:idx val="3"/>
          <c:order val="1"/>
          <c:tx>
            <c:v>New geometry</c:v>
          </c:tx>
          <c:spPr>
            <a:ln w="31750">
              <a:gradFill>
                <a:gsLst>
                  <a:gs pos="0">
                    <a:srgbClr val="2AC6FE"/>
                  </a:gs>
                  <a:gs pos="100000">
                    <a:srgbClr val="2AC6FE"/>
                  </a:gs>
                </a:gsLst>
                <a:lin ang="5400000" scaled="0"/>
              </a:gradFill>
            </a:ln>
          </c:spPr>
          <c:marker>
            <c:symbol val="diamond"/>
            <c:size val="7"/>
            <c:spPr>
              <a:solidFill>
                <a:srgbClr val="0184B3"/>
              </a:solidFill>
              <a:ln>
                <a:noFill/>
              </a:ln>
            </c:spPr>
          </c:marker>
          <c:dPt>
            <c:idx val="1"/>
            <c:bubble3D val="0"/>
            <c:spPr>
              <a:ln w="31750">
                <a:gradFill>
                  <a:gsLst>
                    <a:gs pos="0">
                      <a:srgbClr val="0184B3"/>
                    </a:gs>
                    <a:gs pos="100000">
                      <a:srgbClr val="2AC6FE"/>
                    </a:gs>
                  </a:gsLst>
                  <a:lin ang="5400000" scaled="0"/>
                </a:gradFill>
              </a:ln>
            </c:spPr>
          </c:dPt>
          <c:trendline>
            <c:spPr>
              <a:ln>
                <a:noFill/>
              </a:ln>
            </c:spPr>
            <c:trendlineType val="power"/>
            <c:dispRSqr val="0"/>
            <c:dispEq val="0"/>
          </c:trendline>
          <c:xVal>
            <c:numRef>
              <c:f>'FCChh pressure profiles'!$C$32:$C$34</c:f>
              <c:numCache>
                <c:formatCode>General</c:formatCode>
                <c:ptCount val="3"/>
                <c:pt idx="0">
                  <c:v>1</c:v>
                </c:pt>
                <c:pt idx="1">
                  <c:v>24</c:v>
                </c:pt>
                <c:pt idx="2">
                  <c:v>72</c:v>
                </c:pt>
              </c:numCache>
            </c:numRef>
          </c:xVal>
          <c:yVal>
            <c:numRef>
              <c:f>'FCChh pressure profiles'!$D$32:$D$34</c:f>
              <c:numCache>
                <c:formatCode>0.00E+00</c:formatCode>
                <c:ptCount val="3"/>
                <c:pt idx="0">
                  <c:v>786790000000000</c:v>
                </c:pt>
                <c:pt idx="1">
                  <c:v>164720000000000</c:v>
                </c:pt>
                <c:pt idx="2">
                  <c:v>98800000000000</c:v>
                </c:pt>
              </c:numCache>
            </c:numRef>
          </c:yVal>
          <c:smooth val="0"/>
        </c:ser>
        <c:ser>
          <c:idx val="1"/>
          <c:order val="2"/>
          <c:tx>
            <c:v>FCChh requirement</c:v>
          </c:tx>
          <c:spPr>
            <a:ln w="19050" cap="rnd">
              <a:solidFill>
                <a:srgbClr val="00B0F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3.4733783277090362E-3"/>
                  <c:y val="3.14621403456643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'FCChh pressure profiles'!$F$32:$F$37</c:f>
              <c:numCache>
                <c:formatCode>General</c:formatCode>
                <c:ptCount val="6"/>
                <c:pt idx="0">
                  <c:v>1</c:v>
                </c:pt>
                <c:pt idx="1">
                  <c:v>24</c:v>
                </c:pt>
                <c:pt idx="2">
                  <c:v>72</c:v>
                </c:pt>
                <c:pt idx="3">
                  <c:v>168</c:v>
                </c:pt>
                <c:pt idx="4">
                  <c:v>336</c:v>
                </c:pt>
                <c:pt idx="5">
                  <c:v>504</c:v>
                </c:pt>
              </c:numCache>
            </c:numRef>
          </c:xVal>
          <c:yVal>
            <c:numRef>
              <c:f>'FCChh pressure profiles'!$I$32:$I$37</c:f>
              <c:numCache>
                <c:formatCode>0.00E+00</c:formatCode>
                <c:ptCount val="6"/>
                <c:pt idx="0">
                  <c:v>200000000000000</c:v>
                </c:pt>
                <c:pt idx="1">
                  <c:v>200000000000000</c:v>
                </c:pt>
                <c:pt idx="2">
                  <c:v>200000000000000</c:v>
                </c:pt>
                <c:pt idx="3">
                  <c:v>200000000000000</c:v>
                </c:pt>
                <c:pt idx="4">
                  <c:v>200000000000000</c:v>
                </c:pt>
                <c:pt idx="5">
                  <c:v>200000000000000</c:v>
                </c:pt>
              </c:numCache>
            </c:numRef>
          </c:yVal>
          <c:smooth val="0"/>
        </c:ser>
        <c:ser>
          <c:idx val="2"/>
          <c:order val="3"/>
          <c:tx>
            <c:v>LHC requirement</c:v>
          </c:tx>
          <c:spPr>
            <a:ln w="19050" cap="rnd">
              <a:solidFill>
                <a:schemeClr val="accent5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'FCChh pressure profiles'!$F$32:$F$37</c:f>
              <c:numCache>
                <c:formatCode>General</c:formatCode>
                <c:ptCount val="6"/>
                <c:pt idx="0">
                  <c:v>1</c:v>
                </c:pt>
                <c:pt idx="1">
                  <c:v>24</c:v>
                </c:pt>
                <c:pt idx="2">
                  <c:v>72</c:v>
                </c:pt>
                <c:pt idx="3">
                  <c:v>168</c:v>
                </c:pt>
                <c:pt idx="4">
                  <c:v>336</c:v>
                </c:pt>
                <c:pt idx="5">
                  <c:v>504</c:v>
                </c:pt>
              </c:numCache>
            </c:numRef>
          </c:xVal>
          <c:yVal>
            <c:numRef>
              <c:f>'FCChh pressure profiles'!$J$32:$J$37</c:f>
              <c:numCache>
                <c:formatCode>0.00E+00</c:formatCode>
                <c:ptCount val="6"/>
                <c:pt idx="0">
                  <c:v>1000000000000000</c:v>
                </c:pt>
                <c:pt idx="1">
                  <c:v>1000000000000000</c:v>
                </c:pt>
                <c:pt idx="2">
                  <c:v>1000000000000000</c:v>
                </c:pt>
                <c:pt idx="3">
                  <c:v>1000000000000000</c:v>
                </c:pt>
                <c:pt idx="4">
                  <c:v>1000000000000000</c:v>
                </c:pt>
                <c:pt idx="5">
                  <c:v>1000000000000000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352128"/>
        <c:axId val="125352704"/>
      </c:scatterChart>
      <c:valAx>
        <c:axId val="125352128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>
                    <a:solidFill>
                      <a:sysClr val="windowText" lastClr="000000"/>
                    </a:solidFill>
                  </a:rPr>
                  <a:t>Time</a:t>
                </a:r>
                <a:r>
                  <a:rPr lang="en-GB" sz="1400" b="1" baseline="0">
                    <a:solidFill>
                      <a:sysClr val="windowText" lastClr="000000"/>
                    </a:solidFill>
                  </a:rPr>
                  <a:t> (h)</a:t>
                </a:r>
                <a:endParaRPr lang="en-GB" sz="1400" b="1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352704"/>
        <c:crosses val="autoZero"/>
        <c:crossBetween val="midCat"/>
      </c:valAx>
      <c:valAx>
        <c:axId val="125352704"/>
        <c:scaling>
          <c:logBase val="10"/>
          <c:orientation val="minMax"/>
          <c:min val="1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>
                    <a:solidFill>
                      <a:sysClr val="windowText" lastClr="000000"/>
                    </a:solidFill>
                  </a:rPr>
                  <a:t>Molecular density (H</a:t>
                </a:r>
                <a:r>
                  <a:rPr lang="en-GB" sz="1400" b="1" baseline="-25000">
                    <a:solidFill>
                      <a:sysClr val="windowText" lastClr="000000"/>
                    </a:solidFill>
                  </a:rPr>
                  <a:t>2</a:t>
                </a:r>
                <a:r>
                  <a:rPr lang="en-GB" sz="1400" b="1">
                    <a:solidFill>
                      <a:sysClr val="windowText" lastClr="000000"/>
                    </a:solidFill>
                  </a:rPr>
                  <a:t>/m</a:t>
                </a:r>
                <a:r>
                  <a:rPr lang="en-GB" sz="1400" b="1" baseline="30000">
                    <a:solidFill>
                      <a:sysClr val="windowText" lastClr="000000"/>
                    </a:solidFill>
                  </a:rPr>
                  <a:t>3</a:t>
                </a:r>
                <a:r>
                  <a:rPr lang="en-GB" sz="1400" b="1" baseline="0">
                    <a:solidFill>
                      <a:sysClr val="windowText" lastClr="000000"/>
                    </a:solidFill>
                  </a:rPr>
                  <a:t>)</a:t>
                </a:r>
                <a:endParaRPr lang="en-GB" sz="1400" b="1" baseline="3000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6.8493150684931503E-3"/>
              <c:y val="0.2358787698707472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0E+00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3521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BD02A-659A-4BD1-8867-123BE9625D58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6BDD0-B58C-4867-AEFE-A74914E55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94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710A5-AAF5-4646-B3F4-B8B6E5726253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4D05F-0845-432B-BBD0-32E47074A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65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3259175" y="3021810"/>
            <a:ext cx="2625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b="1" dirty="0" smtClean="0">
                <a:solidFill>
                  <a:prstClr val="black"/>
                </a:solidFill>
              </a:rPr>
              <a:t>I. Bellafont, </a:t>
            </a:r>
            <a:r>
              <a:rPr lang="en-GB" b="1" dirty="0" smtClean="0">
                <a:solidFill>
                  <a:prstClr val="black"/>
                </a:solidFill>
              </a:rPr>
              <a:t>WP4 meeting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1010842" y="623485"/>
            <a:ext cx="7122319" cy="2146694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prstClr val="black"/>
                </a:solidFill>
              </a:rPr>
              <a:t>Studies on the beam induced vacuum effects in the FCChh</a:t>
            </a:r>
            <a:endParaRPr lang="es-ES" sz="3600" b="1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0" y="6266882"/>
            <a:ext cx="9144000" cy="602086"/>
          </a:xfrm>
          <a:prstGeom prst="rect">
            <a:avLst/>
          </a:prstGeom>
          <a:gradFill flip="none" rotWithShape="1">
            <a:gsLst>
              <a:gs pos="22100">
                <a:srgbClr val="003D53"/>
              </a:gs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9" name="Picture 2" descr="See original imag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649" y="4521199"/>
            <a:ext cx="1137807" cy="111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612367"/>
            <a:ext cx="1814296" cy="99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See original image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012" y="4637311"/>
            <a:ext cx="817334" cy="81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581" y="4601193"/>
            <a:ext cx="2484305" cy="103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30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14" y="242597"/>
            <a:ext cx="1087457" cy="796356"/>
          </a:xfrm>
          <a:prstGeom prst="rect">
            <a:avLst/>
          </a:prstGeom>
        </p:spPr>
      </p:pic>
      <p:grpSp>
        <p:nvGrpSpPr>
          <p:cNvPr id="7" name="Group 6"/>
          <p:cNvGrpSpPr/>
          <p:nvPr userDrawn="1"/>
        </p:nvGrpSpPr>
        <p:grpSpPr>
          <a:xfrm>
            <a:off x="0" y="6426000"/>
            <a:ext cx="9144000" cy="432000"/>
            <a:chOff x="0" y="7467399"/>
            <a:chExt cx="12192000" cy="432000"/>
          </a:xfrm>
        </p:grpSpPr>
        <p:sp>
          <p:nvSpPr>
            <p:cNvPr id="8" name="Rectangle 7"/>
            <p:cNvSpPr/>
            <p:nvPr/>
          </p:nvSpPr>
          <p:spPr>
            <a:xfrm>
              <a:off x="0" y="7467399"/>
              <a:ext cx="3600000" cy="432000"/>
            </a:xfrm>
            <a:prstGeom prst="rect">
              <a:avLst/>
            </a:prstGeom>
            <a:solidFill>
              <a:srgbClr val="005A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600000" y="7467399"/>
              <a:ext cx="4992000" cy="432000"/>
            </a:xfrm>
            <a:prstGeom prst="rect">
              <a:avLst/>
            </a:prstGeom>
            <a:solidFill>
              <a:srgbClr val="00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592000" y="7467399"/>
              <a:ext cx="3600000" cy="432000"/>
            </a:xfrm>
            <a:prstGeom prst="rect">
              <a:avLst/>
            </a:prstGeom>
            <a:solidFill>
              <a:srgbClr val="C9F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prstClr val="white"/>
                </a:solidFill>
              </a:endParaRPr>
            </a:p>
          </p:txBody>
        </p:sp>
        <p:sp>
          <p:nvSpPr>
            <p:cNvPr id="11" name="Footer Placeholder 4"/>
            <p:cNvSpPr txBox="1">
              <a:spLocks/>
            </p:cNvSpPr>
            <p:nvPr/>
          </p:nvSpPr>
          <p:spPr>
            <a:xfrm>
              <a:off x="0" y="7540823"/>
              <a:ext cx="358626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lang="en-US" sz="1400" b="0" kern="1200">
                  <a:solidFill>
                    <a:srgbClr val="112E50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1200" dirty="0" smtClean="0">
                  <a:solidFill>
                    <a:prstClr val="white"/>
                  </a:solidFill>
                  <a:latin typeface="Calibri"/>
                </a:rPr>
                <a:t>I. Bellafont</a:t>
              </a:r>
              <a:endParaRPr lang="es-ES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" name="Footer Placeholder 4"/>
            <p:cNvSpPr txBox="1">
              <a:spLocks/>
            </p:cNvSpPr>
            <p:nvPr/>
          </p:nvSpPr>
          <p:spPr>
            <a:xfrm>
              <a:off x="3556000" y="7536357"/>
              <a:ext cx="512386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lang="en-US" sz="1400" b="0" kern="1200">
                  <a:solidFill>
                    <a:srgbClr val="112E50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Studies on the beam induced vacuum effects in the FCChh</a:t>
              </a:r>
              <a:endParaRPr lang="es-ES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" name="Footer Placeholder 4"/>
            <p:cNvSpPr txBox="1">
              <a:spLocks/>
            </p:cNvSpPr>
            <p:nvPr/>
          </p:nvSpPr>
          <p:spPr>
            <a:xfrm>
              <a:off x="8798397" y="7534867"/>
              <a:ext cx="166640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lang="en-US" sz="1400" b="0" kern="1200">
                  <a:solidFill>
                    <a:srgbClr val="112E50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1200" dirty="0" smtClean="0">
                  <a:solidFill>
                    <a:sysClr val="windowText" lastClr="000000"/>
                  </a:solidFill>
                  <a:latin typeface="Calibri"/>
                </a:rPr>
                <a:t>27/10/2016</a:t>
              </a:r>
              <a:endParaRPr lang="es-ES" sz="1200" dirty="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sp>
        <p:nvSpPr>
          <p:cNvPr id="17" name="TextBox 16"/>
          <p:cNvSpPr txBox="1"/>
          <p:nvPr userDrawn="1"/>
        </p:nvSpPr>
        <p:spPr>
          <a:xfrm>
            <a:off x="7867145" y="6493470"/>
            <a:ext cx="106781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prstClr val="black"/>
                </a:solidFill>
              </a:rPr>
              <a:t>Slide </a:t>
            </a:r>
            <a:fld id="{28898E16-7D57-4433-8286-929D10DDA5A7}" type="slidenum">
              <a:rPr lang="en-GB" sz="1200" smtClean="0">
                <a:solidFill>
                  <a:prstClr val="black"/>
                </a:solidFill>
              </a:rPr>
              <a:pPr/>
              <a:t>‹#›</a:t>
            </a:fld>
            <a:r>
              <a:rPr lang="en-GB" sz="1200" dirty="0" smtClean="0">
                <a:solidFill>
                  <a:prstClr val="black"/>
                </a:solidFill>
              </a:rPr>
              <a:t> of 50</a:t>
            </a:r>
          </a:p>
        </p:txBody>
      </p:sp>
      <p:pic>
        <p:nvPicPr>
          <p:cNvPr id="14" name="Picture 2" descr="See original imag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328" y="5702930"/>
            <a:ext cx="622696" cy="61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See original image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429" y="5747869"/>
            <a:ext cx="561837" cy="5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678" y="5803856"/>
            <a:ext cx="1032968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41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-12700" y="6400800"/>
            <a:ext cx="9180000" cy="475200"/>
          </a:xfrm>
          <a:prstGeom prst="rect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b="0" i="0">
              <a:solidFill>
                <a:prstClr val="white"/>
              </a:solidFill>
            </a:endParaRPr>
          </a:p>
        </p:txBody>
      </p:sp>
      <p:pic>
        <p:nvPicPr>
          <p:cNvPr id="11" name="Picture 2" descr="See original imag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328" y="5626730"/>
            <a:ext cx="622696" cy="61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See original imag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429" y="5671669"/>
            <a:ext cx="561837" cy="5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678" y="5727656"/>
            <a:ext cx="1032968" cy="432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57" y="204497"/>
            <a:ext cx="1449943" cy="796356"/>
          </a:xfrm>
          <a:prstGeom prst="rect">
            <a:avLst/>
          </a:prstGeom>
        </p:spPr>
      </p:pic>
      <p:sp>
        <p:nvSpPr>
          <p:cNvPr id="39" name="Snip Diagonal Corner Rectangle 38"/>
          <p:cNvSpPr/>
          <p:nvPr userDrawn="1"/>
        </p:nvSpPr>
        <p:spPr>
          <a:xfrm>
            <a:off x="8385630" y="427163"/>
            <a:ext cx="609600" cy="381000"/>
          </a:xfrm>
          <a:prstGeom prst="snip2DiagRect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F8CB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8385630" y="461670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fld id="{28898E16-7D57-4433-8286-929D10DDA5A7}" type="slidenum">
              <a:rPr lang="en-GB" sz="1400" b="0" i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GB" sz="1400" b="0" i="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-12700" y="6400800"/>
            <a:ext cx="9180000" cy="475200"/>
          </a:xfrm>
          <a:prstGeom prst="rect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b="0" i="0">
              <a:solidFill>
                <a:prstClr val="white"/>
              </a:solidFill>
            </a:endParaRPr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198539" y="6468241"/>
            <a:ext cx="117306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0" i="0" dirty="0" smtClean="0">
                <a:solidFill>
                  <a:prstClr val="white"/>
                </a:solidFill>
                <a:latin typeface="Calibri"/>
              </a:rPr>
              <a:t>I. Bellafont</a:t>
            </a:r>
            <a:endParaRPr lang="es-ES" sz="1600" b="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1593465" y="6469161"/>
            <a:ext cx="43330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i="0" dirty="0" smtClean="0">
                <a:solidFill>
                  <a:prstClr val="white"/>
                </a:solidFill>
                <a:latin typeface="Calibri"/>
              </a:rPr>
              <a:t>Studies on the beam induced effects in the FCC-hh</a:t>
            </a:r>
            <a:endParaRPr lang="es-ES" sz="1600" b="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6148334" y="6469123"/>
            <a:ext cx="124980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0" i="0" dirty="0" smtClean="0">
                <a:solidFill>
                  <a:prstClr val="white"/>
                </a:solidFill>
                <a:latin typeface="Calibri"/>
              </a:rPr>
              <a:t>07/11/2016</a:t>
            </a:r>
            <a:endParaRPr lang="es-ES" sz="1600" b="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7620000" y="6469121"/>
            <a:ext cx="134563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0" i="0" dirty="0" smtClean="0">
                <a:solidFill>
                  <a:prstClr val="white"/>
                </a:solidFill>
              </a:rPr>
              <a:t>Slide </a:t>
            </a:r>
            <a:fld id="{28898E16-7D57-4433-8286-929D10DDA5A7}" type="slidenum">
              <a:rPr lang="en-GB" sz="1600" b="0" i="0" smtClean="0">
                <a:solidFill>
                  <a:prstClr val="white"/>
                </a:solidFill>
              </a:rPr>
              <a:pPr/>
              <a:t>‹#›</a:t>
            </a:fld>
            <a:r>
              <a:rPr lang="en-GB" sz="1600" b="0" i="0" dirty="0" smtClean="0">
                <a:solidFill>
                  <a:prstClr val="white"/>
                </a:solidFill>
              </a:rPr>
              <a:t> of 33</a:t>
            </a:r>
          </a:p>
        </p:txBody>
      </p:sp>
    </p:spTree>
    <p:extLst>
      <p:ext uri="{BB962C8B-B14F-4D97-AF65-F5344CB8AC3E}">
        <p14:creationId xmlns:p14="http://schemas.microsoft.com/office/powerpoint/2010/main" val="197825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-12700" y="6400800"/>
            <a:ext cx="9180000" cy="475200"/>
          </a:xfrm>
          <a:prstGeom prst="rect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b="0" i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57" y="204497"/>
            <a:ext cx="1449943" cy="796356"/>
          </a:xfrm>
          <a:prstGeom prst="rect">
            <a:avLst/>
          </a:prstGeom>
        </p:spPr>
      </p:pic>
      <p:sp>
        <p:nvSpPr>
          <p:cNvPr id="28" name="Snip Diagonal Corner Rectangle 27"/>
          <p:cNvSpPr/>
          <p:nvPr userDrawn="1"/>
        </p:nvSpPr>
        <p:spPr>
          <a:xfrm>
            <a:off x="8385630" y="427163"/>
            <a:ext cx="609600" cy="381000"/>
          </a:xfrm>
          <a:prstGeom prst="snip2DiagRect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F8CB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8385630" y="461670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fld id="{28898E16-7D57-4433-8286-929D10DDA5A7}" type="slidenum">
              <a:rPr lang="en-GB" sz="1400" b="0" i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GB" sz="1400" b="0" i="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198539" y="6468241"/>
            <a:ext cx="117306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0" i="0" dirty="0" smtClean="0">
                <a:solidFill>
                  <a:prstClr val="white"/>
                </a:solidFill>
                <a:latin typeface="Calibri"/>
              </a:rPr>
              <a:t>I. Bellafont</a:t>
            </a:r>
            <a:endParaRPr lang="es-ES" sz="1600" b="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1593465" y="6469161"/>
            <a:ext cx="43330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i="0" dirty="0" smtClean="0">
                <a:solidFill>
                  <a:prstClr val="white"/>
                </a:solidFill>
                <a:latin typeface="Calibri"/>
              </a:rPr>
              <a:t>Studies on the beam induced effects in the FCC-hh</a:t>
            </a:r>
            <a:endParaRPr lang="es-ES" sz="1600" b="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6148334" y="6469123"/>
            <a:ext cx="124980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0" i="0" dirty="0" smtClean="0">
                <a:solidFill>
                  <a:prstClr val="white"/>
                </a:solidFill>
                <a:latin typeface="Calibri"/>
              </a:rPr>
              <a:t>07/11/2016</a:t>
            </a:r>
            <a:endParaRPr lang="es-ES" sz="1600" b="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7620000" y="6469121"/>
            <a:ext cx="134563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0" i="0" dirty="0" smtClean="0">
                <a:solidFill>
                  <a:prstClr val="white"/>
                </a:solidFill>
              </a:rPr>
              <a:t>Slide </a:t>
            </a:r>
            <a:fld id="{28898E16-7D57-4433-8286-929D10DDA5A7}" type="slidenum">
              <a:rPr lang="en-GB" sz="1600" b="0" i="0" smtClean="0">
                <a:solidFill>
                  <a:prstClr val="white"/>
                </a:solidFill>
              </a:rPr>
              <a:pPr/>
              <a:t>‹#›</a:t>
            </a:fld>
            <a:r>
              <a:rPr lang="en-GB" sz="1600" b="0" i="0" dirty="0" smtClean="0">
                <a:solidFill>
                  <a:prstClr val="white"/>
                </a:solidFill>
              </a:rPr>
              <a:t> of 33</a:t>
            </a:r>
          </a:p>
        </p:txBody>
      </p:sp>
    </p:spTree>
    <p:extLst>
      <p:ext uri="{BB962C8B-B14F-4D97-AF65-F5344CB8AC3E}">
        <p14:creationId xmlns:p14="http://schemas.microsoft.com/office/powerpoint/2010/main" val="3447807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850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lang="en-US" sz="3500" b="1" kern="1200" smtClean="0">
          <a:solidFill>
            <a:srgbClr val="112E50"/>
          </a:solidFill>
          <a:latin typeface="+mj-lt"/>
          <a:ea typeface="+mn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88A0B8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0.png"/><Relationship Id="rId5" Type="http://schemas.openxmlformats.org/officeDocument/2006/relationships/image" Target="../media/image20.png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chart" Target="../charts/char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57200" y="1349375"/>
            <a:ext cx="7701473" cy="23082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4000" dirty="0">
                <a:solidFill>
                  <a:srgbClr val="093D4F"/>
                </a:solidFill>
                <a:latin typeface="Arial" panose="020B0604020202020204" pitchFamily="34" charset="0"/>
              </a:rPr>
              <a:t>Studies on the beam induced </a:t>
            </a:r>
            <a:r>
              <a:rPr lang="en-US" sz="4000" dirty="0" smtClean="0">
                <a:solidFill>
                  <a:srgbClr val="093D4F"/>
                </a:solidFill>
                <a:latin typeface="Arial" panose="020B0604020202020204" pitchFamily="34" charset="0"/>
              </a:rPr>
              <a:t>effects </a:t>
            </a:r>
            <a:r>
              <a:rPr lang="en-US" sz="4000" dirty="0">
                <a:solidFill>
                  <a:srgbClr val="093D4F"/>
                </a:solidFill>
                <a:latin typeface="Arial" panose="020B0604020202020204" pitchFamily="34" charset="0"/>
              </a:rPr>
              <a:t>in the </a:t>
            </a:r>
            <a:r>
              <a:rPr lang="en-US" sz="4000" dirty="0" smtClean="0">
                <a:solidFill>
                  <a:srgbClr val="093D4F"/>
                </a:solidFill>
                <a:latin typeface="Arial" panose="020B0604020202020204" pitchFamily="34" charset="0"/>
              </a:rPr>
              <a:t>FCC-hh</a:t>
            </a:r>
            <a:endParaRPr lang="en-US" sz="4000" dirty="0">
              <a:solidFill>
                <a:srgbClr val="093D4F"/>
              </a:solidFill>
              <a:latin typeface="Arial" panose="020B0604020202020204" pitchFamily="34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457200" y="3200400"/>
            <a:ext cx="4495800" cy="25241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latin typeface="Arial" panose="020B0604020202020204" pitchFamily="34" charset="0"/>
              </a:rPr>
              <a:t>Ignasi Bellafont</a:t>
            </a:r>
          </a:p>
          <a:p>
            <a:pPr marL="0" indent="0">
              <a:buNone/>
            </a:pPr>
            <a:r>
              <a:rPr lang="es-ES" sz="2000" b="0" dirty="0" smtClean="0">
                <a:latin typeface="Arial" panose="020B0604020202020204" pitchFamily="34" charset="0"/>
              </a:rPr>
              <a:t>WP4 Meeting 05</a:t>
            </a:r>
            <a:endParaRPr lang="en-US" sz="2000" b="0" dirty="0" smtClean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</a:rPr>
              <a:t>November 07</a:t>
            </a:r>
            <a:r>
              <a:rPr lang="en-US" sz="2000" baseline="30000" dirty="0">
                <a:latin typeface="Arial" panose="020B0604020202020204" pitchFamily="34" charset="0"/>
              </a:rPr>
              <a:t>th</a:t>
            </a:r>
            <a:r>
              <a:rPr lang="en-US" sz="2000" dirty="0">
                <a:latin typeface="Arial" panose="020B0604020202020204" pitchFamily="34" charset="0"/>
              </a:rPr>
              <a:t> 2016</a:t>
            </a:r>
            <a:endParaRPr lang="en-US" sz="2000" b="0" dirty="0">
              <a:latin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85327" y="4866137"/>
            <a:ext cx="7173346" cy="1118961"/>
            <a:chOff x="1219200" y="4866137"/>
            <a:chExt cx="7173346" cy="1118961"/>
          </a:xfrm>
        </p:grpSpPr>
        <p:pic>
          <p:nvPicPr>
            <p:cNvPr id="7" name="Picture 2" descr="See original imag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8849" y="4866137"/>
              <a:ext cx="1137807" cy="1118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4957305"/>
              <a:ext cx="1814296" cy="994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See original imag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5212" y="4982249"/>
              <a:ext cx="817334" cy="817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781" y="4946131"/>
              <a:ext cx="2484305" cy="10389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75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LOW PUMPING SPEED ISSUE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724" y="1488488"/>
            <a:ext cx="3547852" cy="29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04800" y="963600"/>
            <a:ext cx="4480559" cy="3420000"/>
            <a:chOff x="548641" y="1193321"/>
            <a:chExt cx="4480559" cy="3321412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4" name="Chart 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255892031"/>
                    </p:ext>
                  </p:extLst>
                </p:nvPr>
              </p:nvGraphicFramePr>
              <p:xfrm>
                <a:off x="548641" y="1193321"/>
                <a:ext cx="4480559" cy="294798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Choice>
          <mc:Fallback xmlns="">
            <p:graphicFrame>
              <p:nvGraphicFramePr>
                <p:cNvPr id="4" name="Chart 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255892031"/>
                    </p:ext>
                  </p:extLst>
                </p:nvPr>
              </p:nvGraphicFramePr>
              <p:xfrm>
                <a:off x="548641" y="1193321"/>
                <a:ext cx="4480559" cy="294798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mc:Fallback>
        </mc:AlternateContent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5841" y="3748315"/>
              <a:ext cx="1665681" cy="76641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438400" y="2036685"/>
                  <a:ext cx="1587294" cy="51167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200" dirty="0">
                            <a:latin typeface="+mj-lt"/>
                          </a:rPr>
                          <m:t>MD</m:t>
                        </m:r>
                        <m:r>
                          <m:rPr>
                            <m:nor/>
                          </m:rPr>
                          <a:rPr lang="en-US" sz="1200" dirty="0">
                            <a:latin typeface="+mj-lt"/>
                          </a:rPr>
                          <m:t> (</m:t>
                        </m:r>
                        <m:r>
                          <m:rPr>
                            <m:nor/>
                          </m:rPr>
                          <a:rPr lang="en-GB" sz="1200" dirty="0">
                            <a:latin typeface="+mj-lt"/>
                          </a:rPr>
                          <m:t>H</m:t>
                        </m:r>
                        <m:r>
                          <m:rPr>
                            <m:nor/>
                          </m:rPr>
                          <a:rPr lang="en-GB" sz="1200" baseline="-25000" dirty="0"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GB" sz="1200" dirty="0">
                            <a:latin typeface="+mj-lt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GB" sz="1200" dirty="0">
                            <a:latin typeface="+mj-lt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GB" sz="1200" baseline="30000" dirty="0">
                            <a:latin typeface="+mj-lt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sz="1200" dirty="0">
                            <a:latin typeface="+mj-lt"/>
                          </a:rPr>
                          <m:t>) </m:t>
                        </m:r>
                        <m:r>
                          <m:rPr>
                            <m:nor/>
                          </m:rPr>
                          <a:rPr lang="en-GB" sz="1200" dirty="0">
                            <a:latin typeface="+mj-lt"/>
                          </a:rPr>
                          <m:t>≈</m:t>
                        </m:r>
                        <m:f>
                          <m:fPr>
                            <m:ctrlPr>
                              <a:rPr lang="en-US" sz="1200" i="1" baseline="30000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sz="1200" dirty="0">
                                <a:latin typeface="+mj-lt"/>
                              </a:rPr>
                              <m:t>3.</m:t>
                            </m:r>
                            <m:r>
                              <m:rPr>
                                <m:nor/>
                              </m:rPr>
                              <a:rPr lang="es-ES" sz="1200" dirty="0">
                                <a:latin typeface="+mj-lt"/>
                              </a:rPr>
                              <m:t>4</m:t>
                            </m:r>
                            <m:r>
                              <m:rPr>
                                <m:nor/>
                              </m:rPr>
                              <a:rPr lang="en-US" sz="1200" dirty="0">
                                <a:latin typeface="+mj-lt"/>
                              </a:rPr>
                              <m:t>∙10</m:t>
                            </m:r>
                            <m:r>
                              <m:rPr>
                                <m:nor/>
                              </m:rPr>
                              <a:rPr lang="en-US" sz="1200" baseline="30000" dirty="0">
                                <a:latin typeface="+mj-lt"/>
                              </a:rPr>
                              <m:t>15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200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s-ES" sz="120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s-ES" sz="1200" i="1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s-ES" sz="1200" i="1">
                                    <a:latin typeface="Cambria Math"/>
                                  </a:rPr>
                                  <m:t>h</m:t>
                                </m:r>
                                <m:r>
                                  <a:rPr lang="es-ES" sz="1200" i="1">
                                    <a:latin typeface="Cambria Math"/>
                                  </a:rPr>
                                  <m:t>)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200" dirty="0" smtClean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8400" y="2036685"/>
                  <a:ext cx="1587294" cy="511679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238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ectangle 8"/>
            <p:cNvSpPr/>
            <p:nvPr/>
          </p:nvSpPr>
          <p:spPr>
            <a:xfrm>
              <a:off x="3581400" y="2590800"/>
              <a:ext cx="1143000" cy="3678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 sz="9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pt-BR" sz="1100" dirty="0" smtClean="0">
                  <a:solidFill>
                    <a:schemeClr val="tx1"/>
                  </a:solidFill>
                </a:rPr>
                <a:t>336h </a:t>
              </a:r>
              <a:r>
                <a:rPr lang="pt-BR" sz="1100" dirty="0">
                  <a:solidFill>
                    <a:schemeClr val="tx1"/>
                  </a:solidFill>
                </a:rPr>
                <a:t>(2 weeks) </a:t>
              </a:r>
            </a:p>
            <a:p>
              <a:pPr algn="ctr">
                <a:defRPr sz="9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pt-BR" sz="1100" dirty="0">
                  <a:solidFill>
                    <a:schemeClr val="tx1"/>
                  </a:solidFill>
                </a:rPr>
                <a:t>1.86∙10</a:t>
              </a:r>
              <a:r>
                <a:rPr lang="pt-BR" sz="1100" baseline="30000" dirty="0">
                  <a:solidFill>
                    <a:schemeClr val="tx1"/>
                  </a:solidFill>
                </a:rPr>
                <a:t>14</a:t>
              </a:r>
              <a:r>
                <a:rPr lang="pt-BR" sz="1100" dirty="0">
                  <a:solidFill>
                    <a:schemeClr val="tx1"/>
                  </a:solidFill>
                </a:rPr>
                <a:t> H</a:t>
              </a:r>
              <a:r>
                <a:rPr lang="pt-BR" sz="1100" baseline="-25000" dirty="0">
                  <a:solidFill>
                    <a:schemeClr val="tx1"/>
                  </a:solidFill>
                </a:rPr>
                <a:t>2</a:t>
              </a:r>
              <a:r>
                <a:rPr lang="pt-BR" sz="1100" dirty="0">
                  <a:solidFill>
                    <a:schemeClr val="tx1"/>
                  </a:solidFill>
                </a:rPr>
                <a:t>/m</a:t>
              </a:r>
              <a:r>
                <a:rPr lang="pt-BR" sz="1100" baseline="30000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sp>
        <p:nvSpPr>
          <p:cNvPr id="11" name="Freeform 5"/>
          <p:cNvSpPr>
            <a:spLocks/>
          </p:cNvSpPr>
          <p:nvPr/>
        </p:nvSpPr>
        <p:spPr bwMode="auto">
          <a:xfrm rot="19752835" flipH="1">
            <a:off x="4324655" y="1695373"/>
            <a:ext cx="1236092" cy="459032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1021715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Molecular desorption yield tendency example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4419600"/>
            <a:ext cx="8382000" cy="102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In the last meeting we saw the molecular density coming from the PSD </a:t>
            </a:r>
            <a:r>
              <a:rPr lang="en-GB" b="1" dirty="0" smtClean="0"/>
              <a:t>effect was too high</a:t>
            </a:r>
            <a:r>
              <a:rPr lang="en-GB" dirty="0" smtClean="0"/>
              <a:t>, and the time to  achieve the pressure requirements would take </a:t>
            </a:r>
            <a:r>
              <a:rPr lang="en-GB" b="1" dirty="0" smtClean="0"/>
              <a:t>longer than acceptable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" y="5486400"/>
            <a:ext cx="5867400" cy="1193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We had then to </a:t>
            </a:r>
            <a:r>
              <a:rPr lang="en-GB" b="1" dirty="0" smtClean="0"/>
              <a:t>optimize the system </a:t>
            </a:r>
            <a:r>
              <a:rPr lang="en-GB" dirty="0" smtClean="0"/>
              <a:t>to reduce the molecular density</a:t>
            </a:r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620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74800" y="290806"/>
            <a:ext cx="67818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BS PUMPING SPEED OPTIMIZATION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4038600" cy="6068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To </a:t>
            </a:r>
            <a:r>
              <a:rPr lang="en-GB" b="1" dirty="0" smtClean="0"/>
              <a:t>reduce the total molecular density </a:t>
            </a:r>
            <a:r>
              <a:rPr lang="en-GB" dirty="0" smtClean="0"/>
              <a:t>inside the beam screen coming from the PSD contribution, we can:</a:t>
            </a:r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Trigger the PSD effect as </a:t>
            </a:r>
            <a:r>
              <a:rPr lang="en-GB" b="1" dirty="0" smtClean="0"/>
              <a:t>far as possible from the main chamber</a:t>
            </a:r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b="1" dirty="0" smtClean="0"/>
              <a:t>Lower the outgassing, </a:t>
            </a:r>
            <a:r>
              <a:rPr lang="en-GB" dirty="0" smtClean="0"/>
              <a:t>by redirecting </a:t>
            </a:r>
            <a:r>
              <a:rPr lang="en-GB" dirty="0"/>
              <a:t>the radiation to be absorbed in </a:t>
            </a:r>
            <a:r>
              <a:rPr lang="en-GB" b="1" dirty="0"/>
              <a:t>high flux density </a:t>
            </a:r>
            <a:r>
              <a:rPr lang="en-GB" b="1" dirty="0" smtClean="0"/>
              <a:t>areas</a:t>
            </a:r>
            <a:r>
              <a:rPr lang="en-GB" dirty="0" smtClean="0"/>
              <a:t>, or using low PSD yield materials</a:t>
            </a:r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b="1" dirty="0" smtClean="0"/>
              <a:t>Increase </a:t>
            </a:r>
            <a:r>
              <a:rPr lang="en-GB" b="1" dirty="0"/>
              <a:t>the conductance </a:t>
            </a:r>
            <a:r>
              <a:rPr lang="en-GB" dirty="0"/>
              <a:t>of the main chamber to the cold bore, </a:t>
            </a:r>
            <a:r>
              <a:rPr lang="en-GB" b="1" dirty="0"/>
              <a:t>increasing the pumping speed</a:t>
            </a:r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endParaRPr lang="en-GB" b="1" dirty="0" smtClean="0"/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6"/>
          <a:stretch/>
        </p:blipFill>
        <p:spPr bwMode="auto">
          <a:xfrm>
            <a:off x="4495800" y="1447800"/>
            <a:ext cx="4525299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43049" y="4876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One of the initial FCC-hh BS cross sections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057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74800" y="290806"/>
            <a:ext cx="67818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BS PUMPING SPEED OPTIMIZATION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143000"/>
            <a:ext cx="4038600" cy="6230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For now, the most effective and with most potential solution is to </a:t>
            </a:r>
            <a:r>
              <a:rPr lang="en-GB" b="1" dirty="0" smtClean="0"/>
              <a:t>increase the pumping speed of the system</a:t>
            </a:r>
            <a:r>
              <a:rPr lang="en-GB" dirty="0" smtClean="0"/>
              <a:t>, easing the pass of the molecules to the cold bore:</a:t>
            </a:r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Increasing </a:t>
            </a:r>
            <a:r>
              <a:rPr lang="en-GB" b="1" dirty="0" smtClean="0"/>
              <a:t>the size of the slot which divides the primary chamber and the secondary one</a:t>
            </a:r>
            <a:r>
              <a:rPr lang="en-GB" dirty="0" smtClean="0"/>
              <a:t>, where photons are absorbed</a:t>
            </a:r>
            <a:endParaRPr lang="en-GB" dirty="0"/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dirty="0"/>
              <a:t>Increasing the </a:t>
            </a:r>
            <a:r>
              <a:rPr lang="en-GB" b="1" dirty="0"/>
              <a:t>size of the pumping holes</a:t>
            </a:r>
            <a:r>
              <a:rPr lang="en-GB" dirty="0"/>
              <a:t>. This size has a limit, since </a:t>
            </a:r>
            <a:r>
              <a:rPr lang="en-GB" b="1" dirty="0"/>
              <a:t>too much radiation can be leaked towards the cold </a:t>
            </a:r>
            <a:r>
              <a:rPr lang="en-GB" b="1" dirty="0" smtClean="0"/>
              <a:t>bore</a:t>
            </a:r>
            <a:r>
              <a:rPr lang="en-GB" dirty="0" smtClean="0"/>
              <a:t> surpassing its limit</a:t>
            </a:r>
            <a:endParaRPr lang="en-GB" dirty="0"/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6"/>
          <a:stretch/>
        </p:blipFill>
        <p:spPr bwMode="auto">
          <a:xfrm>
            <a:off x="4495800" y="1447800"/>
            <a:ext cx="4525299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43049" y="4876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One of the initial FCC-hh BS cross sections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7404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2" cstate="print"/>
          <a:srcRect t="5780" r="30974" b="6138"/>
          <a:stretch/>
        </p:blipFill>
        <p:spPr bwMode="auto">
          <a:xfrm>
            <a:off x="5576129" y="921044"/>
            <a:ext cx="3567870" cy="3367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>
                <a:solidFill>
                  <a:srgbClr val="093D4F"/>
                </a:solidFill>
              </a:rPr>
              <a:t>PUMPING HOLES OPTIMIZATION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0999" y="1042308"/>
            <a:ext cx="510540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prstClr val="black"/>
                </a:solidFill>
              </a:rPr>
              <a:t>The </a:t>
            </a:r>
            <a:r>
              <a:rPr lang="en-GB" b="1" dirty="0" smtClean="0">
                <a:solidFill>
                  <a:prstClr val="black"/>
                </a:solidFill>
              </a:rPr>
              <a:t>bigger</a:t>
            </a:r>
            <a:r>
              <a:rPr lang="en-GB" dirty="0" smtClean="0">
                <a:solidFill>
                  <a:prstClr val="black"/>
                </a:solidFill>
              </a:rPr>
              <a:t> they are, the </a:t>
            </a:r>
            <a:r>
              <a:rPr lang="en-GB" b="1" dirty="0" smtClean="0">
                <a:solidFill>
                  <a:prstClr val="black"/>
                </a:solidFill>
              </a:rPr>
              <a:t>higher the pumping speed</a:t>
            </a:r>
            <a:r>
              <a:rPr lang="en-GB" dirty="0" smtClean="0">
                <a:solidFill>
                  <a:prstClr val="black"/>
                </a:solidFill>
              </a:rPr>
              <a:t>, as the molecules have more probability to pass trough them towards the cold bore, were they are pumped.</a:t>
            </a:r>
            <a:endParaRPr lang="en-GB" b="1" dirty="0">
              <a:solidFill>
                <a:prstClr val="black"/>
              </a:solidFill>
            </a:endParaRPr>
          </a:p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prstClr val="black"/>
                </a:solidFill>
              </a:rPr>
              <a:t>However, we have three limitations:</a:t>
            </a:r>
          </a:p>
          <a:p>
            <a:pPr marL="742950" lvl="1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</a:rPr>
              <a:t>The </a:t>
            </a:r>
            <a:r>
              <a:rPr lang="en-GB" b="1" dirty="0" smtClean="0">
                <a:solidFill>
                  <a:prstClr val="black"/>
                </a:solidFill>
              </a:rPr>
              <a:t>beam cannot see the pumping holes</a:t>
            </a:r>
            <a:r>
              <a:rPr lang="en-GB" dirty="0" smtClean="0">
                <a:solidFill>
                  <a:prstClr val="black"/>
                </a:solidFill>
              </a:rPr>
              <a:t>, they have to be screened, as this could increase the </a:t>
            </a:r>
            <a:r>
              <a:rPr lang="en-GB" b="1" dirty="0" smtClean="0">
                <a:solidFill>
                  <a:prstClr val="black"/>
                </a:solidFill>
              </a:rPr>
              <a:t>impedance</a:t>
            </a:r>
          </a:p>
          <a:p>
            <a:pPr marL="742950" lvl="1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</a:rPr>
              <a:t>W</a:t>
            </a:r>
            <a:r>
              <a:rPr lang="en-GB" dirty="0" smtClean="0">
                <a:solidFill>
                  <a:prstClr val="black"/>
                </a:solidFill>
              </a:rPr>
              <a:t>e </a:t>
            </a:r>
            <a:r>
              <a:rPr lang="en-GB" dirty="0">
                <a:solidFill>
                  <a:prstClr val="black"/>
                </a:solidFill>
              </a:rPr>
              <a:t>can’t have asymmetry and make bigger the side where we don’t have </a:t>
            </a:r>
            <a:r>
              <a:rPr lang="en-GB" dirty="0" smtClean="0">
                <a:solidFill>
                  <a:prstClr val="black"/>
                </a:solidFill>
              </a:rPr>
              <a:t>SR, </a:t>
            </a:r>
            <a:r>
              <a:rPr lang="en-GB" b="1" dirty="0">
                <a:solidFill>
                  <a:prstClr val="black"/>
                </a:solidFill>
              </a:rPr>
              <a:t>to </a:t>
            </a:r>
            <a:r>
              <a:rPr lang="en-GB" b="1" dirty="0" smtClean="0">
                <a:solidFill>
                  <a:prstClr val="black"/>
                </a:solidFill>
              </a:rPr>
              <a:t>reduce </a:t>
            </a:r>
            <a:r>
              <a:rPr lang="en-GB" b="1" dirty="0">
                <a:solidFill>
                  <a:prstClr val="black"/>
                </a:solidFill>
              </a:rPr>
              <a:t>the risk of mounting the BS in a wrong </a:t>
            </a:r>
            <a:r>
              <a:rPr lang="en-GB" b="1" dirty="0" smtClean="0">
                <a:solidFill>
                  <a:prstClr val="black"/>
                </a:solidFill>
              </a:rPr>
              <a:t>way</a:t>
            </a:r>
            <a:endParaRPr lang="en-GB" b="1" dirty="0">
              <a:solidFill>
                <a:prstClr val="black"/>
              </a:solidFill>
            </a:endParaRPr>
          </a:p>
          <a:p>
            <a:pPr marL="742950" lvl="1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</a:rPr>
              <a:t>The bigger they are, </a:t>
            </a:r>
            <a:r>
              <a:rPr lang="en-GB" b="1" dirty="0" smtClean="0">
                <a:solidFill>
                  <a:prstClr val="black"/>
                </a:solidFill>
              </a:rPr>
              <a:t>the more radiation is also leaked and reaches the cold bore</a:t>
            </a:r>
            <a:r>
              <a:rPr lang="en-GB" dirty="0" smtClean="0">
                <a:solidFill>
                  <a:prstClr val="black"/>
                </a:solidFill>
              </a:rPr>
              <a:t>. So we had to find a </a:t>
            </a:r>
            <a:r>
              <a:rPr lang="en-GB" b="1" dirty="0" smtClean="0">
                <a:solidFill>
                  <a:prstClr val="black"/>
                </a:solidFill>
              </a:rPr>
              <a:t>maximum thermal radiation budget </a:t>
            </a:r>
            <a:r>
              <a:rPr lang="en-GB" dirty="0" smtClean="0">
                <a:solidFill>
                  <a:prstClr val="black"/>
                </a:solidFill>
              </a:rPr>
              <a:t>which will limit the slots shape and aperture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67399" y="4419600"/>
            <a:ext cx="2895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A previous FCC-hh beam screen geometry, with the pumping holes distribution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43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PUMPING HOLES OPTIMIZATION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257300" y="1066800"/>
            <a:ext cx="6629400" cy="2445370"/>
            <a:chOff x="838200" y="1143000"/>
            <a:chExt cx="6629400" cy="2445370"/>
          </a:xfrm>
        </p:grpSpPr>
        <p:sp>
          <p:nvSpPr>
            <p:cNvPr id="8" name="Rectangle 7"/>
            <p:cNvSpPr/>
            <p:nvPr/>
          </p:nvSpPr>
          <p:spPr>
            <a:xfrm>
              <a:off x="838200" y="1807117"/>
              <a:ext cx="2981325" cy="324000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Beam gas scattering, average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863974" y="1807117"/>
              <a:ext cx="1774825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0.035 W/m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8200" y="2169688"/>
              <a:ext cx="2981325" cy="324000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Max conduction, sliding rings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38203" y="2532259"/>
              <a:ext cx="2981323" cy="324000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Leaked radiation power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38203" y="2894830"/>
              <a:ext cx="2981323" cy="324000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Gray body thermal radiation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63974" y="2169688"/>
              <a:ext cx="1774825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0.0043 W/m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63974" y="2532259"/>
              <a:ext cx="1774825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&lt; 0.001 W/m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63974" y="2894830"/>
              <a:ext cx="1774825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&lt; 0.0001 W/m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38201" y="3257400"/>
              <a:ext cx="2981326" cy="32400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Total heat load</a:t>
              </a: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683250" y="1143000"/>
              <a:ext cx="1784350" cy="62865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FCC-hh cold bore heat load</a:t>
              </a:r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683251" y="1807117"/>
              <a:ext cx="1784349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0.046 W/m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683251" y="2169688"/>
              <a:ext cx="1784349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0.049 W/m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83251" y="2532259"/>
              <a:ext cx="1784349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?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683251" y="2894830"/>
              <a:ext cx="1784349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0.0023 W/m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863974" y="3257400"/>
              <a:ext cx="1774825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ysClr val="windowText" lastClr="000000"/>
                  </a:solidFill>
                </a:rPr>
                <a:t>&lt; 0.05 W/m</a:t>
              </a:r>
              <a:endParaRPr lang="en-US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683251" y="3257399"/>
              <a:ext cx="1784349" cy="32400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ysClr val="windowText" lastClr="000000"/>
                  </a:solidFill>
                </a:rPr>
                <a:t>&lt; 0.1 W/m</a:t>
              </a:r>
              <a:endParaRPr lang="en-US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863974" y="1143000"/>
              <a:ext cx="1774825" cy="62865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LHC </a:t>
              </a:r>
              <a:r>
                <a:rPr lang="en-US" dirty="0"/>
                <a:t>c</a:t>
              </a:r>
              <a:r>
                <a:rPr lang="en-US" dirty="0" smtClean="0"/>
                <a:t>old bore heat load</a:t>
              </a:r>
              <a:endParaRPr lang="en-US" dirty="0"/>
            </a:p>
          </p:txBody>
        </p:sp>
        <p:sp>
          <p:nvSpPr>
            <p:cNvPr id="33" name="Freeform 501"/>
            <p:cNvSpPr>
              <a:spLocks noEditPoints="1"/>
            </p:cNvSpPr>
            <p:nvPr/>
          </p:nvSpPr>
          <p:spPr bwMode="auto">
            <a:xfrm>
              <a:off x="5760037" y="3225800"/>
              <a:ext cx="1635100" cy="362570"/>
            </a:xfrm>
            <a:custGeom>
              <a:avLst/>
              <a:gdLst>
                <a:gd name="T0" fmla="*/ 450 w 500"/>
                <a:gd name="T1" fmla="*/ 71 h 305"/>
                <a:gd name="T2" fmla="*/ 422 w 500"/>
                <a:gd name="T3" fmla="*/ 60 h 305"/>
                <a:gd name="T4" fmla="*/ 366 w 500"/>
                <a:gd name="T5" fmla="*/ 54 h 305"/>
                <a:gd name="T6" fmla="*/ 299 w 500"/>
                <a:gd name="T7" fmla="*/ 46 h 305"/>
                <a:gd name="T8" fmla="*/ 265 w 500"/>
                <a:gd name="T9" fmla="*/ 53 h 305"/>
                <a:gd name="T10" fmla="*/ 264 w 500"/>
                <a:gd name="T11" fmla="*/ 53 h 305"/>
                <a:gd name="T12" fmla="*/ 265 w 500"/>
                <a:gd name="T13" fmla="*/ 51 h 305"/>
                <a:gd name="T14" fmla="*/ 265 w 500"/>
                <a:gd name="T15" fmla="*/ 51 h 305"/>
                <a:gd name="T16" fmla="*/ 264 w 500"/>
                <a:gd name="T17" fmla="*/ 51 h 305"/>
                <a:gd name="T18" fmla="*/ 265 w 500"/>
                <a:gd name="T19" fmla="*/ 58 h 305"/>
                <a:gd name="T20" fmla="*/ 263 w 500"/>
                <a:gd name="T21" fmla="*/ 51 h 305"/>
                <a:gd name="T22" fmla="*/ 262 w 500"/>
                <a:gd name="T23" fmla="*/ 53 h 305"/>
                <a:gd name="T24" fmla="*/ 262 w 500"/>
                <a:gd name="T25" fmla="*/ 56 h 305"/>
                <a:gd name="T26" fmla="*/ 262 w 500"/>
                <a:gd name="T27" fmla="*/ 58 h 305"/>
                <a:gd name="T28" fmla="*/ 339 w 500"/>
                <a:gd name="T29" fmla="*/ 54 h 305"/>
                <a:gd name="T30" fmla="*/ 264 w 500"/>
                <a:gd name="T31" fmla="*/ 56 h 305"/>
                <a:gd name="T32" fmla="*/ 263 w 500"/>
                <a:gd name="T33" fmla="*/ 56 h 305"/>
                <a:gd name="T34" fmla="*/ 260 w 500"/>
                <a:gd name="T35" fmla="*/ 52 h 305"/>
                <a:gd name="T36" fmla="*/ 263 w 500"/>
                <a:gd name="T37" fmla="*/ 52 h 305"/>
                <a:gd name="T38" fmla="*/ 494 w 500"/>
                <a:gd name="T39" fmla="*/ 169 h 305"/>
                <a:gd name="T40" fmla="*/ 465 w 500"/>
                <a:gd name="T41" fmla="*/ 217 h 305"/>
                <a:gd name="T42" fmla="*/ 167 w 500"/>
                <a:gd name="T43" fmla="*/ 304 h 305"/>
                <a:gd name="T44" fmla="*/ 2 w 500"/>
                <a:gd name="T45" fmla="*/ 232 h 305"/>
                <a:gd name="T46" fmla="*/ 61 w 500"/>
                <a:gd name="T47" fmla="*/ 102 h 305"/>
                <a:gd name="T48" fmla="*/ 180 w 500"/>
                <a:gd name="T49" fmla="*/ 28 h 305"/>
                <a:gd name="T50" fmla="*/ 304 w 500"/>
                <a:gd name="T51" fmla="*/ 1 h 305"/>
                <a:gd name="T52" fmla="*/ 398 w 500"/>
                <a:gd name="T53" fmla="*/ 6 h 305"/>
                <a:gd name="T54" fmla="*/ 416 w 500"/>
                <a:gd name="T55" fmla="*/ 12 h 305"/>
                <a:gd name="T56" fmla="*/ 424 w 500"/>
                <a:gd name="T57" fmla="*/ 14 h 305"/>
                <a:gd name="T58" fmla="*/ 431 w 500"/>
                <a:gd name="T59" fmla="*/ 19 h 305"/>
                <a:gd name="T60" fmla="*/ 431 w 500"/>
                <a:gd name="T61" fmla="*/ 26 h 305"/>
                <a:gd name="T62" fmla="*/ 423 w 500"/>
                <a:gd name="T63" fmla="*/ 32 h 305"/>
                <a:gd name="T64" fmla="*/ 416 w 500"/>
                <a:gd name="T65" fmla="*/ 31 h 305"/>
                <a:gd name="T66" fmla="*/ 411 w 500"/>
                <a:gd name="T67" fmla="*/ 27 h 305"/>
                <a:gd name="T68" fmla="*/ 383 w 500"/>
                <a:gd name="T69" fmla="*/ 20 h 305"/>
                <a:gd name="T70" fmla="*/ 196 w 500"/>
                <a:gd name="T71" fmla="*/ 38 h 305"/>
                <a:gd name="T72" fmla="*/ 59 w 500"/>
                <a:gd name="T73" fmla="*/ 125 h 305"/>
                <a:gd name="T74" fmla="*/ 51 w 500"/>
                <a:gd name="T75" fmla="*/ 267 h 305"/>
                <a:gd name="T76" fmla="*/ 251 w 500"/>
                <a:gd name="T77" fmla="*/ 289 h 305"/>
                <a:gd name="T78" fmla="*/ 456 w 500"/>
                <a:gd name="T79" fmla="*/ 207 h 305"/>
                <a:gd name="T80" fmla="*/ 487 w 500"/>
                <a:gd name="T81" fmla="*/ 146 h 305"/>
                <a:gd name="T82" fmla="*/ 462 w 500"/>
                <a:gd name="T83" fmla="*/ 91 h 305"/>
                <a:gd name="T84" fmla="*/ 402 w 500"/>
                <a:gd name="T85" fmla="*/ 64 h 305"/>
                <a:gd name="T86" fmla="*/ 367 w 500"/>
                <a:gd name="T87" fmla="*/ 55 h 305"/>
                <a:gd name="T88" fmla="*/ 262 w 500"/>
                <a:gd name="T89" fmla="*/ 58 h 305"/>
                <a:gd name="T90" fmla="*/ 330 w 500"/>
                <a:gd name="T91" fmla="*/ 51 h 305"/>
                <a:gd name="T92" fmla="*/ 418 w 500"/>
                <a:gd name="T93" fmla="*/ 66 h 305"/>
                <a:gd name="T94" fmla="*/ 338 w 500"/>
                <a:gd name="T95" fmla="*/ 47 h 305"/>
                <a:gd name="T96" fmla="*/ 375 w 500"/>
                <a:gd name="T97" fmla="*/ 51 h 305"/>
                <a:gd name="T98" fmla="*/ 369 w 500"/>
                <a:gd name="T99" fmla="*/ 49 h 305"/>
                <a:gd name="T100" fmla="*/ 320 w 500"/>
                <a:gd name="T101" fmla="*/ 45 h 305"/>
                <a:gd name="T102" fmla="*/ 321 w 500"/>
                <a:gd name="T103" fmla="*/ 44 h 305"/>
                <a:gd name="T104" fmla="*/ 307 w 500"/>
                <a:gd name="T105" fmla="*/ 44 h 305"/>
                <a:gd name="T106" fmla="*/ 360 w 500"/>
                <a:gd name="T107" fmla="*/ 45 h 305"/>
                <a:gd name="T108" fmla="*/ 424 w 500"/>
                <a:gd name="T109" fmla="*/ 61 h 305"/>
                <a:gd name="T110" fmla="*/ 480 w 500"/>
                <a:gd name="T111" fmla="*/ 91 h 305"/>
                <a:gd name="T112" fmla="*/ 500 w 500"/>
                <a:gd name="T113" fmla="*/ 148 h 305"/>
                <a:gd name="T114" fmla="*/ 366 w 500"/>
                <a:gd name="T115" fmla="*/ 47 h 305"/>
                <a:gd name="T116" fmla="*/ 391 w 500"/>
                <a:gd name="T117" fmla="*/ 6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0" h="305">
                  <a:moveTo>
                    <a:pt x="484" y="124"/>
                  </a:moveTo>
                  <a:cubicBezTo>
                    <a:pt x="485" y="125"/>
                    <a:pt x="485" y="127"/>
                    <a:pt x="485" y="128"/>
                  </a:cubicBezTo>
                  <a:lnTo>
                    <a:pt x="484" y="124"/>
                  </a:lnTo>
                  <a:close/>
                  <a:moveTo>
                    <a:pt x="450" y="71"/>
                  </a:moveTo>
                  <a:cubicBezTo>
                    <a:pt x="449" y="70"/>
                    <a:pt x="448" y="69"/>
                    <a:pt x="445" y="68"/>
                  </a:cubicBezTo>
                  <a:cubicBezTo>
                    <a:pt x="445" y="68"/>
                    <a:pt x="449" y="70"/>
                    <a:pt x="450" y="71"/>
                  </a:cubicBezTo>
                  <a:close/>
                  <a:moveTo>
                    <a:pt x="438" y="65"/>
                  </a:moveTo>
                  <a:cubicBezTo>
                    <a:pt x="440" y="66"/>
                    <a:pt x="443" y="67"/>
                    <a:pt x="443" y="67"/>
                  </a:cubicBezTo>
                  <a:cubicBezTo>
                    <a:pt x="442" y="67"/>
                    <a:pt x="438" y="65"/>
                    <a:pt x="438" y="65"/>
                  </a:cubicBezTo>
                  <a:close/>
                  <a:moveTo>
                    <a:pt x="422" y="60"/>
                  </a:moveTo>
                  <a:cubicBezTo>
                    <a:pt x="420" y="60"/>
                    <a:pt x="417" y="58"/>
                    <a:pt x="417" y="58"/>
                  </a:cubicBezTo>
                  <a:cubicBezTo>
                    <a:pt x="418" y="59"/>
                    <a:pt x="421" y="60"/>
                    <a:pt x="422" y="60"/>
                  </a:cubicBezTo>
                  <a:close/>
                  <a:moveTo>
                    <a:pt x="413" y="55"/>
                  </a:moveTo>
                  <a:cubicBezTo>
                    <a:pt x="410" y="54"/>
                    <a:pt x="405" y="52"/>
                    <a:pt x="404" y="52"/>
                  </a:cubicBezTo>
                  <a:cubicBezTo>
                    <a:pt x="408" y="53"/>
                    <a:pt x="411" y="54"/>
                    <a:pt x="413" y="55"/>
                  </a:cubicBezTo>
                  <a:close/>
                  <a:moveTo>
                    <a:pt x="366" y="54"/>
                  </a:moveTo>
                  <a:cubicBezTo>
                    <a:pt x="370" y="55"/>
                    <a:pt x="379" y="56"/>
                    <a:pt x="384" y="57"/>
                  </a:cubicBezTo>
                  <a:cubicBezTo>
                    <a:pt x="379" y="56"/>
                    <a:pt x="372" y="55"/>
                    <a:pt x="366" y="54"/>
                  </a:cubicBezTo>
                  <a:close/>
                  <a:moveTo>
                    <a:pt x="366" y="49"/>
                  </a:moveTo>
                  <a:cubicBezTo>
                    <a:pt x="361" y="48"/>
                    <a:pt x="361" y="48"/>
                    <a:pt x="361" y="48"/>
                  </a:cubicBezTo>
                  <a:cubicBezTo>
                    <a:pt x="359" y="48"/>
                    <a:pt x="347" y="47"/>
                    <a:pt x="348" y="47"/>
                  </a:cubicBezTo>
                  <a:cubicBezTo>
                    <a:pt x="356" y="47"/>
                    <a:pt x="366" y="49"/>
                    <a:pt x="372" y="50"/>
                  </a:cubicBezTo>
                  <a:cubicBezTo>
                    <a:pt x="370" y="50"/>
                    <a:pt x="368" y="50"/>
                    <a:pt x="366" y="49"/>
                  </a:cubicBezTo>
                  <a:close/>
                  <a:moveTo>
                    <a:pt x="299" y="46"/>
                  </a:moveTo>
                  <a:cubicBezTo>
                    <a:pt x="296" y="46"/>
                    <a:pt x="296" y="46"/>
                    <a:pt x="296" y="46"/>
                  </a:cubicBezTo>
                  <a:cubicBezTo>
                    <a:pt x="296" y="47"/>
                    <a:pt x="296" y="47"/>
                    <a:pt x="297" y="47"/>
                  </a:cubicBezTo>
                  <a:cubicBezTo>
                    <a:pt x="299" y="46"/>
                    <a:pt x="299" y="46"/>
                    <a:pt x="299" y="46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5" y="53"/>
                    <a:pt x="265" y="53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9" y="52"/>
                    <a:pt x="269" y="52"/>
                    <a:pt x="269" y="52"/>
                  </a:cubicBezTo>
                  <a:lnTo>
                    <a:pt x="264" y="53"/>
                  </a:ln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4" y="53"/>
                    <a:pt x="264" y="53"/>
                  </a:cubicBezTo>
                  <a:cubicBezTo>
                    <a:pt x="263" y="53"/>
                    <a:pt x="264" y="53"/>
                    <a:pt x="264" y="53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5" y="51"/>
                  </a:move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5" y="51"/>
                  </a:cubicBezTo>
                  <a:cubicBezTo>
                    <a:pt x="265" y="51"/>
                    <a:pt x="265" y="51"/>
                    <a:pt x="265" y="51"/>
                  </a:cubicBezTo>
                  <a:cubicBezTo>
                    <a:pt x="265" y="51"/>
                    <a:pt x="265" y="51"/>
                    <a:pt x="265" y="50"/>
                  </a:cubicBezTo>
                  <a:cubicBezTo>
                    <a:pt x="265" y="51"/>
                    <a:pt x="265" y="51"/>
                    <a:pt x="265" y="51"/>
                  </a:cubicBezTo>
                  <a:close/>
                  <a:moveTo>
                    <a:pt x="265" y="57"/>
                  </a:moveTo>
                  <a:cubicBezTo>
                    <a:pt x="265" y="57"/>
                    <a:pt x="265" y="57"/>
                    <a:pt x="265" y="57"/>
                  </a:cubicBezTo>
                  <a:cubicBezTo>
                    <a:pt x="265" y="57"/>
                    <a:pt x="265" y="57"/>
                    <a:pt x="265" y="57"/>
                  </a:cubicBezTo>
                  <a:close/>
                  <a:moveTo>
                    <a:pt x="264" y="51"/>
                  </a:moveTo>
                  <a:cubicBezTo>
                    <a:pt x="264" y="51"/>
                    <a:pt x="264" y="52"/>
                    <a:pt x="264" y="52"/>
                  </a:cubicBezTo>
                  <a:cubicBezTo>
                    <a:pt x="264" y="52"/>
                    <a:pt x="264" y="52"/>
                    <a:pt x="264" y="51"/>
                  </a:cubicBezTo>
                  <a:close/>
                  <a:moveTo>
                    <a:pt x="264" y="51"/>
                  </a:move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lose/>
                  <a:moveTo>
                    <a:pt x="265" y="58"/>
                  </a:moveTo>
                  <a:cubicBezTo>
                    <a:pt x="265" y="58"/>
                    <a:pt x="265" y="58"/>
                    <a:pt x="265" y="58"/>
                  </a:cubicBezTo>
                  <a:cubicBezTo>
                    <a:pt x="265" y="58"/>
                    <a:pt x="265" y="58"/>
                    <a:pt x="265" y="58"/>
                  </a:cubicBezTo>
                  <a:close/>
                  <a:moveTo>
                    <a:pt x="265" y="57"/>
                  </a:moveTo>
                  <a:cubicBezTo>
                    <a:pt x="264" y="57"/>
                    <a:pt x="264" y="57"/>
                    <a:pt x="264" y="57"/>
                  </a:cubicBezTo>
                  <a:cubicBezTo>
                    <a:pt x="264" y="57"/>
                    <a:pt x="265" y="57"/>
                    <a:pt x="265" y="57"/>
                  </a:cubicBezTo>
                  <a:close/>
                  <a:moveTo>
                    <a:pt x="263" y="51"/>
                  </a:moveTo>
                  <a:cubicBezTo>
                    <a:pt x="263" y="51"/>
                    <a:pt x="263" y="51"/>
                    <a:pt x="263" y="51"/>
                  </a:cubicBezTo>
                  <a:cubicBezTo>
                    <a:pt x="263" y="51"/>
                    <a:pt x="263" y="51"/>
                    <a:pt x="263" y="51"/>
                  </a:cubicBezTo>
                  <a:close/>
                  <a:moveTo>
                    <a:pt x="263" y="54"/>
                  </a:moveTo>
                  <a:cubicBezTo>
                    <a:pt x="263" y="54"/>
                    <a:pt x="263" y="53"/>
                    <a:pt x="263" y="53"/>
                  </a:cubicBezTo>
                  <a:cubicBezTo>
                    <a:pt x="263" y="53"/>
                    <a:pt x="263" y="53"/>
                    <a:pt x="263" y="54"/>
                  </a:cubicBezTo>
                  <a:close/>
                  <a:moveTo>
                    <a:pt x="262" y="53"/>
                  </a:moveTo>
                  <a:cubicBezTo>
                    <a:pt x="263" y="53"/>
                    <a:pt x="263" y="53"/>
                    <a:pt x="263" y="53"/>
                  </a:cubicBezTo>
                  <a:cubicBezTo>
                    <a:pt x="263" y="53"/>
                    <a:pt x="262" y="53"/>
                    <a:pt x="262" y="53"/>
                  </a:cubicBezTo>
                  <a:close/>
                  <a:moveTo>
                    <a:pt x="262" y="53"/>
                  </a:moveTo>
                  <a:cubicBezTo>
                    <a:pt x="262" y="52"/>
                    <a:pt x="262" y="53"/>
                    <a:pt x="262" y="53"/>
                  </a:cubicBezTo>
                  <a:cubicBezTo>
                    <a:pt x="262" y="53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lose/>
                  <a:moveTo>
                    <a:pt x="262" y="56"/>
                  </a:moveTo>
                  <a:cubicBezTo>
                    <a:pt x="263" y="56"/>
                    <a:pt x="262" y="56"/>
                    <a:pt x="262" y="56"/>
                  </a:cubicBezTo>
                  <a:close/>
                  <a:moveTo>
                    <a:pt x="261" y="58"/>
                  </a:moveTo>
                  <a:cubicBezTo>
                    <a:pt x="262" y="58"/>
                    <a:pt x="262" y="58"/>
                    <a:pt x="262" y="58"/>
                  </a:cubicBezTo>
                  <a:cubicBezTo>
                    <a:pt x="262" y="58"/>
                    <a:pt x="261" y="58"/>
                    <a:pt x="261" y="58"/>
                  </a:cubicBezTo>
                  <a:close/>
                  <a:moveTo>
                    <a:pt x="262" y="58"/>
                  </a:moveTo>
                  <a:cubicBezTo>
                    <a:pt x="262" y="58"/>
                    <a:pt x="262" y="58"/>
                    <a:pt x="262" y="58"/>
                  </a:cubicBezTo>
                  <a:cubicBezTo>
                    <a:pt x="262" y="59"/>
                    <a:pt x="262" y="59"/>
                    <a:pt x="262" y="58"/>
                  </a:cubicBezTo>
                  <a:close/>
                  <a:moveTo>
                    <a:pt x="262" y="61"/>
                  </a:moveTo>
                  <a:cubicBezTo>
                    <a:pt x="262" y="61"/>
                    <a:pt x="262" y="61"/>
                    <a:pt x="262" y="61"/>
                  </a:cubicBezTo>
                  <a:cubicBezTo>
                    <a:pt x="262" y="61"/>
                    <a:pt x="262" y="61"/>
                    <a:pt x="262" y="61"/>
                  </a:cubicBezTo>
                  <a:close/>
                  <a:moveTo>
                    <a:pt x="261" y="61"/>
                  </a:moveTo>
                  <a:cubicBezTo>
                    <a:pt x="260" y="61"/>
                    <a:pt x="260" y="61"/>
                    <a:pt x="261" y="61"/>
                  </a:cubicBezTo>
                  <a:close/>
                  <a:moveTo>
                    <a:pt x="339" y="54"/>
                  </a:moveTo>
                  <a:cubicBezTo>
                    <a:pt x="334" y="54"/>
                    <a:pt x="330" y="54"/>
                    <a:pt x="326" y="54"/>
                  </a:cubicBezTo>
                  <a:cubicBezTo>
                    <a:pt x="329" y="54"/>
                    <a:pt x="333" y="54"/>
                    <a:pt x="336" y="54"/>
                  </a:cubicBezTo>
                  <a:cubicBezTo>
                    <a:pt x="336" y="54"/>
                    <a:pt x="338" y="54"/>
                    <a:pt x="339" y="54"/>
                  </a:cubicBezTo>
                  <a:close/>
                  <a:moveTo>
                    <a:pt x="263" y="56"/>
                  </a:moveTo>
                  <a:cubicBezTo>
                    <a:pt x="264" y="56"/>
                    <a:pt x="264" y="56"/>
                    <a:pt x="264" y="56"/>
                  </a:cubicBezTo>
                  <a:cubicBezTo>
                    <a:pt x="264" y="56"/>
                    <a:pt x="264" y="56"/>
                    <a:pt x="264" y="56"/>
                  </a:cubicBezTo>
                  <a:cubicBezTo>
                    <a:pt x="264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5"/>
                  </a:cubicBezTo>
                  <a:cubicBezTo>
                    <a:pt x="265" y="56"/>
                    <a:pt x="264" y="56"/>
                    <a:pt x="263" y="56"/>
                  </a:cubicBezTo>
                  <a:close/>
                  <a:moveTo>
                    <a:pt x="264" y="52"/>
                  </a:moveTo>
                  <a:cubicBezTo>
                    <a:pt x="264" y="52"/>
                    <a:pt x="264" y="52"/>
                    <a:pt x="264" y="52"/>
                  </a:cubicBezTo>
                  <a:cubicBezTo>
                    <a:pt x="264" y="52"/>
                    <a:pt x="263" y="52"/>
                    <a:pt x="263" y="52"/>
                  </a:cubicBezTo>
                  <a:cubicBezTo>
                    <a:pt x="263" y="52"/>
                    <a:pt x="264" y="52"/>
                    <a:pt x="264" y="52"/>
                  </a:cubicBezTo>
                  <a:close/>
                  <a:moveTo>
                    <a:pt x="261" y="53"/>
                  </a:moveTo>
                  <a:cubicBezTo>
                    <a:pt x="261" y="52"/>
                    <a:pt x="261" y="52"/>
                    <a:pt x="260" y="52"/>
                  </a:cubicBezTo>
                  <a:cubicBezTo>
                    <a:pt x="260" y="53"/>
                    <a:pt x="259" y="53"/>
                    <a:pt x="259" y="53"/>
                  </a:cubicBezTo>
                  <a:cubicBezTo>
                    <a:pt x="259" y="53"/>
                    <a:pt x="260" y="53"/>
                    <a:pt x="260" y="53"/>
                  </a:cubicBezTo>
                  <a:cubicBezTo>
                    <a:pt x="260" y="53"/>
                    <a:pt x="260" y="53"/>
                    <a:pt x="260" y="53"/>
                  </a:cubicBezTo>
                  <a:cubicBezTo>
                    <a:pt x="261" y="53"/>
                    <a:pt x="261" y="53"/>
                    <a:pt x="262" y="52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2"/>
                    <a:pt x="263" y="52"/>
                    <a:pt x="263" y="52"/>
                  </a:cubicBezTo>
                  <a:cubicBezTo>
                    <a:pt x="262" y="52"/>
                    <a:pt x="262" y="52"/>
                    <a:pt x="261" y="53"/>
                  </a:cubicBezTo>
                  <a:close/>
                  <a:moveTo>
                    <a:pt x="262" y="59"/>
                  </a:moveTo>
                  <a:cubicBezTo>
                    <a:pt x="262" y="59"/>
                    <a:pt x="262" y="59"/>
                    <a:pt x="262" y="59"/>
                  </a:cubicBezTo>
                  <a:cubicBezTo>
                    <a:pt x="262" y="59"/>
                    <a:pt x="262" y="59"/>
                    <a:pt x="262" y="59"/>
                  </a:cubicBezTo>
                  <a:close/>
                  <a:moveTo>
                    <a:pt x="500" y="148"/>
                  </a:moveTo>
                  <a:cubicBezTo>
                    <a:pt x="498" y="158"/>
                    <a:pt x="496" y="166"/>
                    <a:pt x="494" y="169"/>
                  </a:cubicBezTo>
                  <a:cubicBezTo>
                    <a:pt x="493" y="172"/>
                    <a:pt x="495" y="168"/>
                    <a:pt x="494" y="170"/>
                  </a:cubicBezTo>
                  <a:cubicBezTo>
                    <a:pt x="493" y="174"/>
                    <a:pt x="490" y="181"/>
                    <a:pt x="488" y="184"/>
                  </a:cubicBezTo>
                  <a:cubicBezTo>
                    <a:pt x="486" y="189"/>
                    <a:pt x="483" y="194"/>
                    <a:pt x="480" y="199"/>
                  </a:cubicBezTo>
                  <a:cubicBezTo>
                    <a:pt x="478" y="202"/>
                    <a:pt x="477" y="204"/>
                    <a:pt x="475" y="206"/>
                  </a:cubicBezTo>
                  <a:cubicBezTo>
                    <a:pt x="470" y="212"/>
                    <a:pt x="470" y="212"/>
                    <a:pt x="470" y="212"/>
                  </a:cubicBezTo>
                  <a:cubicBezTo>
                    <a:pt x="469" y="214"/>
                    <a:pt x="466" y="216"/>
                    <a:pt x="465" y="217"/>
                  </a:cubicBezTo>
                  <a:cubicBezTo>
                    <a:pt x="462" y="221"/>
                    <a:pt x="456" y="228"/>
                    <a:pt x="452" y="232"/>
                  </a:cubicBezTo>
                  <a:cubicBezTo>
                    <a:pt x="438" y="245"/>
                    <a:pt x="422" y="256"/>
                    <a:pt x="405" y="264"/>
                  </a:cubicBezTo>
                  <a:cubicBezTo>
                    <a:pt x="387" y="272"/>
                    <a:pt x="369" y="278"/>
                    <a:pt x="351" y="284"/>
                  </a:cubicBezTo>
                  <a:cubicBezTo>
                    <a:pt x="314" y="295"/>
                    <a:pt x="277" y="301"/>
                    <a:pt x="239" y="304"/>
                  </a:cubicBezTo>
                  <a:cubicBezTo>
                    <a:pt x="221" y="305"/>
                    <a:pt x="200" y="305"/>
                    <a:pt x="183" y="305"/>
                  </a:cubicBezTo>
                  <a:cubicBezTo>
                    <a:pt x="177" y="304"/>
                    <a:pt x="172" y="304"/>
                    <a:pt x="167" y="304"/>
                  </a:cubicBezTo>
                  <a:cubicBezTo>
                    <a:pt x="155" y="303"/>
                    <a:pt x="142" y="302"/>
                    <a:pt x="129" y="301"/>
                  </a:cubicBezTo>
                  <a:cubicBezTo>
                    <a:pt x="116" y="299"/>
                    <a:pt x="103" y="298"/>
                    <a:pt x="93" y="296"/>
                  </a:cubicBezTo>
                  <a:cubicBezTo>
                    <a:pt x="77" y="292"/>
                    <a:pt x="61" y="288"/>
                    <a:pt x="45" y="280"/>
                  </a:cubicBezTo>
                  <a:cubicBezTo>
                    <a:pt x="38" y="277"/>
                    <a:pt x="32" y="273"/>
                    <a:pt x="27" y="269"/>
                  </a:cubicBezTo>
                  <a:cubicBezTo>
                    <a:pt x="24" y="268"/>
                    <a:pt x="22" y="266"/>
                    <a:pt x="20" y="264"/>
                  </a:cubicBezTo>
                  <a:cubicBezTo>
                    <a:pt x="11" y="256"/>
                    <a:pt x="4" y="244"/>
                    <a:pt x="2" y="232"/>
                  </a:cubicBezTo>
                  <a:cubicBezTo>
                    <a:pt x="1" y="225"/>
                    <a:pt x="0" y="219"/>
                    <a:pt x="0" y="213"/>
                  </a:cubicBezTo>
                  <a:cubicBezTo>
                    <a:pt x="0" y="203"/>
                    <a:pt x="2" y="191"/>
                    <a:pt x="6" y="180"/>
                  </a:cubicBezTo>
                  <a:cubicBezTo>
                    <a:pt x="10" y="169"/>
                    <a:pt x="16" y="158"/>
                    <a:pt x="22" y="148"/>
                  </a:cubicBezTo>
                  <a:cubicBezTo>
                    <a:pt x="25" y="143"/>
                    <a:pt x="29" y="139"/>
                    <a:pt x="32" y="134"/>
                  </a:cubicBezTo>
                  <a:cubicBezTo>
                    <a:pt x="34" y="132"/>
                    <a:pt x="36" y="130"/>
                    <a:pt x="38" y="127"/>
                  </a:cubicBezTo>
                  <a:cubicBezTo>
                    <a:pt x="44" y="119"/>
                    <a:pt x="54" y="109"/>
                    <a:pt x="61" y="102"/>
                  </a:cubicBezTo>
                  <a:cubicBezTo>
                    <a:pt x="65" y="98"/>
                    <a:pt x="69" y="95"/>
                    <a:pt x="74" y="91"/>
                  </a:cubicBezTo>
                  <a:cubicBezTo>
                    <a:pt x="83" y="83"/>
                    <a:pt x="92" y="76"/>
                    <a:pt x="100" y="70"/>
                  </a:cubicBezTo>
                  <a:cubicBezTo>
                    <a:pt x="111" y="62"/>
                    <a:pt x="128" y="52"/>
                    <a:pt x="143" y="45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55" y="39"/>
                    <a:pt x="166" y="33"/>
                    <a:pt x="177" y="29"/>
                  </a:cubicBezTo>
                  <a:cubicBezTo>
                    <a:pt x="179" y="29"/>
                    <a:pt x="179" y="29"/>
                    <a:pt x="180" y="28"/>
                  </a:cubicBezTo>
                  <a:cubicBezTo>
                    <a:pt x="194" y="23"/>
                    <a:pt x="194" y="23"/>
                    <a:pt x="194" y="23"/>
                  </a:cubicBezTo>
                  <a:cubicBezTo>
                    <a:pt x="215" y="16"/>
                    <a:pt x="231" y="12"/>
                    <a:pt x="249" y="9"/>
                  </a:cubicBezTo>
                  <a:cubicBezTo>
                    <a:pt x="259" y="6"/>
                    <a:pt x="271" y="5"/>
                    <a:pt x="281" y="3"/>
                  </a:cubicBezTo>
                  <a:cubicBezTo>
                    <a:pt x="284" y="3"/>
                    <a:pt x="287" y="2"/>
                    <a:pt x="290" y="2"/>
                  </a:cubicBezTo>
                  <a:cubicBezTo>
                    <a:pt x="293" y="2"/>
                    <a:pt x="295" y="2"/>
                    <a:pt x="297" y="1"/>
                  </a:cubicBezTo>
                  <a:cubicBezTo>
                    <a:pt x="304" y="1"/>
                    <a:pt x="304" y="1"/>
                    <a:pt x="304" y="1"/>
                  </a:cubicBezTo>
                  <a:cubicBezTo>
                    <a:pt x="307" y="1"/>
                    <a:pt x="311" y="0"/>
                    <a:pt x="314" y="0"/>
                  </a:cubicBezTo>
                  <a:cubicBezTo>
                    <a:pt x="318" y="0"/>
                    <a:pt x="321" y="0"/>
                    <a:pt x="324" y="0"/>
                  </a:cubicBezTo>
                  <a:cubicBezTo>
                    <a:pt x="327" y="0"/>
                    <a:pt x="331" y="0"/>
                    <a:pt x="334" y="0"/>
                  </a:cubicBezTo>
                  <a:cubicBezTo>
                    <a:pt x="343" y="0"/>
                    <a:pt x="351" y="0"/>
                    <a:pt x="361" y="1"/>
                  </a:cubicBezTo>
                  <a:cubicBezTo>
                    <a:pt x="368" y="2"/>
                    <a:pt x="376" y="2"/>
                    <a:pt x="384" y="4"/>
                  </a:cubicBezTo>
                  <a:cubicBezTo>
                    <a:pt x="389" y="4"/>
                    <a:pt x="394" y="5"/>
                    <a:pt x="398" y="6"/>
                  </a:cubicBezTo>
                  <a:cubicBezTo>
                    <a:pt x="400" y="7"/>
                    <a:pt x="403" y="8"/>
                    <a:pt x="405" y="8"/>
                  </a:cubicBezTo>
                  <a:cubicBezTo>
                    <a:pt x="408" y="9"/>
                    <a:pt x="410" y="10"/>
                    <a:pt x="413" y="11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16" y="11"/>
                    <a:pt x="416" y="11"/>
                    <a:pt x="416" y="12"/>
                  </a:cubicBezTo>
                  <a:cubicBezTo>
                    <a:pt x="417" y="12"/>
                    <a:pt x="419" y="13"/>
                    <a:pt x="420" y="12"/>
                  </a:cubicBezTo>
                  <a:cubicBezTo>
                    <a:pt x="420" y="12"/>
                    <a:pt x="420" y="12"/>
                    <a:pt x="420" y="12"/>
                  </a:cubicBezTo>
                  <a:cubicBezTo>
                    <a:pt x="421" y="12"/>
                    <a:pt x="421" y="12"/>
                    <a:pt x="421" y="12"/>
                  </a:cubicBezTo>
                  <a:cubicBezTo>
                    <a:pt x="421" y="13"/>
                    <a:pt x="422" y="13"/>
                    <a:pt x="423" y="13"/>
                  </a:cubicBezTo>
                  <a:cubicBezTo>
                    <a:pt x="423" y="13"/>
                    <a:pt x="423" y="13"/>
                    <a:pt x="423" y="13"/>
                  </a:cubicBezTo>
                  <a:cubicBezTo>
                    <a:pt x="424" y="13"/>
                    <a:pt x="424" y="14"/>
                    <a:pt x="424" y="14"/>
                  </a:cubicBezTo>
                  <a:cubicBezTo>
                    <a:pt x="425" y="14"/>
                    <a:pt x="425" y="14"/>
                    <a:pt x="425" y="14"/>
                  </a:cubicBezTo>
                  <a:cubicBezTo>
                    <a:pt x="426" y="14"/>
                    <a:pt x="426" y="14"/>
                    <a:pt x="426" y="15"/>
                  </a:cubicBezTo>
                  <a:cubicBezTo>
                    <a:pt x="426" y="15"/>
                    <a:pt x="426" y="15"/>
                    <a:pt x="426" y="15"/>
                  </a:cubicBezTo>
                  <a:cubicBezTo>
                    <a:pt x="426" y="15"/>
                    <a:pt x="427" y="16"/>
                    <a:pt x="428" y="16"/>
                  </a:cubicBezTo>
                  <a:cubicBezTo>
                    <a:pt x="428" y="17"/>
                    <a:pt x="429" y="17"/>
                    <a:pt x="429" y="17"/>
                  </a:cubicBezTo>
                  <a:cubicBezTo>
                    <a:pt x="430" y="17"/>
                    <a:pt x="430" y="19"/>
                    <a:pt x="431" y="19"/>
                  </a:cubicBezTo>
                  <a:cubicBezTo>
                    <a:pt x="430" y="20"/>
                    <a:pt x="431" y="20"/>
                    <a:pt x="431" y="20"/>
                  </a:cubicBezTo>
                  <a:cubicBezTo>
                    <a:pt x="431" y="20"/>
                    <a:pt x="431" y="21"/>
                    <a:pt x="431" y="21"/>
                  </a:cubicBezTo>
                  <a:cubicBezTo>
                    <a:pt x="431" y="21"/>
                    <a:pt x="431" y="22"/>
                    <a:pt x="431" y="22"/>
                  </a:cubicBezTo>
                  <a:cubicBezTo>
                    <a:pt x="431" y="22"/>
                    <a:pt x="431" y="23"/>
                    <a:pt x="431" y="23"/>
                  </a:cubicBezTo>
                  <a:cubicBezTo>
                    <a:pt x="431" y="23"/>
                    <a:pt x="432" y="24"/>
                    <a:pt x="432" y="24"/>
                  </a:cubicBezTo>
                  <a:cubicBezTo>
                    <a:pt x="432" y="25"/>
                    <a:pt x="431" y="25"/>
                    <a:pt x="431" y="26"/>
                  </a:cubicBezTo>
                  <a:cubicBezTo>
                    <a:pt x="431" y="27"/>
                    <a:pt x="430" y="28"/>
                    <a:pt x="430" y="29"/>
                  </a:cubicBezTo>
                  <a:cubicBezTo>
                    <a:pt x="430" y="29"/>
                    <a:pt x="430" y="29"/>
                    <a:pt x="430" y="29"/>
                  </a:cubicBezTo>
                  <a:cubicBezTo>
                    <a:pt x="429" y="29"/>
                    <a:pt x="429" y="30"/>
                    <a:pt x="428" y="30"/>
                  </a:cubicBezTo>
                  <a:cubicBezTo>
                    <a:pt x="428" y="30"/>
                    <a:pt x="428" y="30"/>
                    <a:pt x="428" y="31"/>
                  </a:cubicBezTo>
                  <a:cubicBezTo>
                    <a:pt x="427" y="31"/>
                    <a:pt x="427" y="31"/>
                    <a:pt x="427" y="31"/>
                  </a:cubicBezTo>
                  <a:cubicBezTo>
                    <a:pt x="426" y="31"/>
                    <a:pt x="424" y="32"/>
                    <a:pt x="423" y="32"/>
                  </a:cubicBezTo>
                  <a:cubicBezTo>
                    <a:pt x="423" y="32"/>
                    <a:pt x="423" y="32"/>
                    <a:pt x="423" y="32"/>
                  </a:cubicBezTo>
                  <a:cubicBezTo>
                    <a:pt x="422" y="32"/>
                    <a:pt x="422" y="32"/>
                    <a:pt x="421" y="32"/>
                  </a:cubicBezTo>
                  <a:cubicBezTo>
                    <a:pt x="421" y="33"/>
                    <a:pt x="420" y="32"/>
                    <a:pt x="420" y="32"/>
                  </a:cubicBezTo>
                  <a:cubicBezTo>
                    <a:pt x="420" y="32"/>
                    <a:pt x="419" y="32"/>
                    <a:pt x="419" y="32"/>
                  </a:cubicBezTo>
                  <a:cubicBezTo>
                    <a:pt x="419" y="32"/>
                    <a:pt x="418" y="32"/>
                    <a:pt x="418" y="32"/>
                  </a:cubicBezTo>
                  <a:cubicBezTo>
                    <a:pt x="417" y="32"/>
                    <a:pt x="417" y="31"/>
                    <a:pt x="416" y="31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5" y="31"/>
                    <a:pt x="415" y="30"/>
                    <a:pt x="415" y="30"/>
                  </a:cubicBezTo>
                  <a:cubicBezTo>
                    <a:pt x="415" y="30"/>
                    <a:pt x="415" y="30"/>
                    <a:pt x="414" y="30"/>
                  </a:cubicBezTo>
                  <a:cubicBezTo>
                    <a:pt x="414" y="29"/>
                    <a:pt x="415" y="29"/>
                    <a:pt x="414" y="29"/>
                  </a:cubicBezTo>
                  <a:cubicBezTo>
                    <a:pt x="414" y="28"/>
                    <a:pt x="413" y="30"/>
                    <a:pt x="413" y="29"/>
                  </a:cubicBezTo>
                  <a:cubicBezTo>
                    <a:pt x="413" y="28"/>
                    <a:pt x="412" y="28"/>
                    <a:pt x="411" y="27"/>
                  </a:cubicBezTo>
                  <a:cubicBezTo>
                    <a:pt x="410" y="27"/>
                    <a:pt x="410" y="27"/>
                    <a:pt x="410" y="27"/>
                  </a:cubicBezTo>
                  <a:cubicBezTo>
                    <a:pt x="410" y="27"/>
                    <a:pt x="410" y="27"/>
                    <a:pt x="410" y="27"/>
                  </a:cubicBezTo>
                  <a:cubicBezTo>
                    <a:pt x="410" y="27"/>
                    <a:pt x="410" y="27"/>
                    <a:pt x="410" y="27"/>
                  </a:cubicBezTo>
                  <a:cubicBezTo>
                    <a:pt x="408" y="26"/>
                    <a:pt x="408" y="26"/>
                    <a:pt x="408" y="26"/>
                  </a:cubicBezTo>
                  <a:cubicBezTo>
                    <a:pt x="407" y="26"/>
                    <a:pt x="407" y="26"/>
                    <a:pt x="407" y="26"/>
                  </a:cubicBezTo>
                  <a:cubicBezTo>
                    <a:pt x="399" y="23"/>
                    <a:pt x="390" y="21"/>
                    <a:pt x="383" y="20"/>
                  </a:cubicBezTo>
                  <a:cubicBezTo>
                    <a:pt x="376" y="19"/>
                    <a:pt x="370" y="18"/>
                    <a:pt x="363" y="17"/>
                  </a:cubicBezTo>
                  <a:cubicBezTo>
                    <a:pt x="342" y="15"/>
                    <a:pt x="321" y="16"/>
                    <a:pt x="300" y="17"/>
                  </a:cubicBezTo>
                  <a:cubicBezTo>
                    <a:pt x="288" y="18"/>
                    <a:pt x="273" y="20"/>
                    <a:pt x="262" y="22"/>
                  </a:cubicBezTo>
                  <a:cubicBezTo>
                    <a:pt x="249" y="24"/>
                    <a:pt x="236" y="27"/>
                    <a:pt x="224" y="30"/>
                  </a:cubicBezTo>
                  <a:cubicBezTo>
                    <a:pt x="217" y="32"/>
                    <a:pt x="210" y="34"/>
                    <a:pt x="203" y="36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0" y="41"/>
                    <a:pt x="183" y="43"/>
                    <a:pt x="176" y="46"/>
                  </a:cubicBezTo>
                  <a:cubicBezTo>
                    <a:pt x="170" y="49"/>
                    <a:pt x="164" y="51"/>
                    <a:pt x="157" y="54"/>
                  </a:cubicBezTo>
                  <a:cubicBezTo>
                    <a:pt x="148" y="58"/>
                    <a:pt x="138" y="64"/>
                    <a:pt x="127" y="70"/>
                  </a:cubicBezTo>
                  <a:cubicBezTo>
                    <a:pt x="117" y="77"/>
                    <a:pt x="106" y="84"/>
                    <a:pt x="96" y="92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0" y="104"/>
                    <a:pt x="69" y="115"/>
                    <a:pt x="59" y="125"/>
                  </a:cubicBezTo>
                  <a:cubicBezTo>
                    <a:pt x="47" y="138"/>
                    <a:pt x="34" y="155"/>
                    <a:pt x="26" y="171"/>
                  </a:cubicBezTo>
                  <a:cubicBezTo>
                    <a:pt x="19" y="186"/>
                    <a:pt x="14" y="201"/>
                    <a:pt x="14" y="217"/>
                  </a:cubicBezTo>
                  <a:cubicBezTo>
                    <a:pt x="15" y="222"/>
                    <a:pt x="15" y="229"/>
                    <a:pt x="17" y="234"/>
                  </a:cubicBezTo>
                  <a:cubicBezTo>
                    <a:pt x="19" y="239"/>
                    <a:pt x="22" y="244"/>
                    <a:pt x="26" y="249"/>
                  </a:cubicBezTo>
                  <a:cubicBezTo>
                    <a:pt x="28" y="252"/>
                    <a:pt x="31" y="255"/>
                    <a:pt x="35" y="258"/>
                  </a:cubicBezTo>
                  <a:cubicBezTo>
                    <a:pt x="40" y="261"/>
                    <a:pt x="45" y="264"/>
                    <a:pt x="51" y="267"/>
                  </a:cubicBezTo>
                  <a:cubicBezTo>
                    <a:pt x="61" y="272"/>
                    <a:pt x="72" y="276"/>
                    <a:pt x="84" y="279"/>
                  </a:cubicBezTo>
                  <a:cubicBezTo>
                    <a:pt x="95" y="282"/>
                    <a:pt x="106" y="284"/>
                    <a:pt x="117" y="285"/>
                  </a:cubicBezTo>
                  <a:cubicBezTo>
                    <a:pt x="121" y="286"/>
                    <a:pt x="125" y="286"/>
                    <a:pt x="129" y="287"/>
                  </a:cubicBezTo>
                  <a:cubicBezTo>
                    <a:pt x="131" y="287"/>
                    <a:pt x="134" y="287"/>
                    <a:pt x="137" y="287"/>
                  </a:cubicBezTo>
                  <a:cubicBezTo>
                    <a:pt x="150" y="289"/>
                    <a:pt x="168" y="290"/>
                    <a:pt x="184" y="291"/>
                  </a:cubicBezTo>
                  <a:cubicBezTo>
                    <a:pt x="206" y="291"/>
                    <a:pt x="227" y="291"/>
                    <a:pt x="251" y="289"/>
                  </a:cubicBezTo>
                  <a:cubicBezTo>
                    <a:pt x="268" y="287"/>
                    <a:pt x="287" y="285"/>
                    <a:pt x="306" y="281"/>
                  </a:cubicBezTo>
                  <a:cubicBezTo>
                    <a:pt x="331" y="276"/>
                    <a:pt x="357" y="268"/>
                    <a:pt x="381" y="259"/>
                  </a:cubicBezTo>
                  <a:cubicBezTo>
                    <a:pt x="395" y="254"/>
                    <a:pt x="407" y="248"/>
                    <a:pt x="419" y="241"/>
                  </a:cubicBezTo>
                  <a:cubicBezTo>
                    <a:pt x="430" y="233"/>
                    <a:pt x="440" y="224"/>
                    <a:pt x="449" y="215"/>
                  </a:cubicBezTo>
                  <a:cubicBezTo>
                    <a:pt x="450" y="214"/>
                    <a:pt x="451" y="213"/>
                    <a:pt x="453" y="211"/>
                  </a:cubicBezTo>
                  <a:cubicBezTo>
                    <a:pt x="455" y="209"/>
                    <a:pt x="454" y="210"/>
                    <a:pt x="456" y="207"/>
                  </a:cubicBezTo>
                  <a:cubicBezTo>
                    <a:pt x="458" y="205"/>
                    <a:pt x="457" y="207"/>
                    <a:pt x="458" y="205"/>
                  </a:cubicBezTo>
                  <a:cubicBezTo>
                    <a:pt x="464" y="198"/>
                    <a:pt x="464" y="198"/>
                    <a:pt x="464" y="198"/>
                  </a:cubicBezTo>
                  <a:cubicBezTo>
                    <a:pt x="465" y="197"/>
                    <a:pt x="466" y="196"/>
                    <a:pt x="467" y="195"/>
                  </a:cubicBezTo>
                  <a:cubicBezTo>
                    <a:pt x="467" y="194"/>
                    <a:pt x="468" y="193"/>
                    <a:pt x="469" y="192"/>
                  </a:cubicBezTo>
                  <a:cubicBezTo>
                    <a:pt x="472" y="187"/>
                    <a:pt x="475" y="182"/>
                    <a:pt x="477" y="177"/>
                  </a:cubicBezTo>
                  <a:cubicBezTo>
                    <a:pt x="482" y="167"/>
                    <a:pt x="486" y="156"/>
                    <a:pt x="487" y="146"/>
                  </a:cubicBezTo>
                  <a:cubicBezTo>
                    <a:pt x="487" y="143"/>
                    <a:pt x="487" y="146"/>
                    <a:pt x="488" y="144"/>
                  </a:cubicBezTo>
                  <a:cubicBezTo>
                    <a:pt x="488" y="142"/>
                    <a:pt x="488" y="141"/>
                    <a:pt x="487" y="139"/>
                  </a:cubicBezTo>
                  <a:cubicBezTo>
                    <a:pt x="487" y="137"/>
                    <a:pt x="487" y="136"/>
                    <a:pt x="487" y="134"/>
                  </a:cubicBezTo>
                  <a:cubicBezTo>
                    <a:pt x="487" y="130"/>
                    <a:pt x="486" y="126"/>
                    <a:pt x="485" y="123"/>
                  </a:cubicBezTo>
                  <a:cubicBezTo>
                    <a:pt x="483" y="115"/>
                    <a:pt x="480" y="108"/>
                    <a:pt x="475" y="103"/>
                  </a:cubicBezTo>
                  <a:cubicBezTo>
                    <a:pt x="472" y="98"/>
                    <a:pt x="467" y="94"/>
                    <a:pt x="462" y="91"/>
                  </a:cubicBezTo>
                  <a:cubicBezTo>
                    <a:pt x="460" y="90"/>
                    <a:pt x="461" y="90"/>
                    <a:pt x="460" y="90"/>
                  </a:cubicBezTo>
                  <a:cubicBezTo>
                    <a:pt x="458" y="89"/>
                    <a:pt x="459" y="89"/>
                    <a:pt x="458" y="88"/>
                  </a:cubicBezTo>
                  <a:cubicBezTo>
                    <a:pt x="456" y="87"/>
                    <a:pt x="456" y="87"/>
                    <a:pt x="456" y="87"/>
                  </a:cubicBezTo>
                  <a:cubicBezTo>
                    <a:pt x="453" y="86"/>
                    <a:pt x="453" y="86"/>
                    <a:pt x="453" y="86"/>
                  </a:cubicBezTo>
                  <a:cubicBezTo>
                    <a:pt x="439" y="78"/>
                    <a:pt x="424" y="72"/>
                    <a:pt x="409" y="67"/>
                  </a:cubicBezTo>
                  <a:cubicBezTo>
                    <a:pt x="406" y="66"/>
                    <a:pt x="406" y="66"/>
                    <a:pt x="402" y="64"/>
                  </a:cubicBezTo>
                  <a:cubicBezTo>
                    <a:pt x="398" y="63"/>
                    <a:pt x="399" y="63"/>
                    <a:pt x="396" y="63"/>
                  </a:cubicBezTo>
                  <a:cubicBezTo>
                    <a:pt x="395" y="63"/>
                    <a:pt x="392" y="61"/>
                    <a:pt x="391" y="61"/>
                  </a:cubicBezTo>
                  <a:cubicBezTo>
                    <a:pt x="390" y="61"/>
                    <a:pt x="391" y="61"/>
                    <a:pt x="391" y="61"/>
                  </a:cubicBezTo>
                  <a:cubicBezTo>
                    <a:pt x="388" y="60"/>
                    <a:pt x="378" y="58"/>
                    <a:pt x="373" y="57"/>
                  </a:cubicBezTo>
                  <a:cubicBezTo>
                    <a:pt x="366" y="56"/>
                    <a:pt x="358" y="54"/>
                    <a:pt x="350" y="53"/>
                  </a:cubicBezTo>
                  <a:cubicBezTo>
                    <a:pt x="358" y="54"/>
                    <a:pt x="365" y="55"/>
                    <a:pt x="367" y="55"/>
                  </a:cubicBezTo>
                  <a:cubicBezTo>
                    <a:pt x="359" y="53"/>
                    <a:pt x="344" y="52"/>
                    <a:pt x="336" y="51"/>
                  </a:cubicBezTo>
                  <a:cubicBezTo>
                    <a:pt x="318" y="50"/>
                    <a:pt x="294" y="52"/>
                    <a:pt x="273" y="56"/>
                  </a:cubicBezTo>
                  <a:cubicBezTo>
                    <a:pt x="272" y="56"/>
                    <a:pt x="271" y="56"/>
                    <a:pt x="271" y="56"/>
                  </a:cubicBezTo>
                  <a:cubicBezTo>
                    <a:pt x="265" y="57"/>
                    <a:pt x="265" y="57"/>
                    <a:pt x="265" y="57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4" y="58"/>
                    <a:pt x="263" y="58"/>
                    <a:pt x="262" y="58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5" y="57"/>
                    <a:pt x="265" y="57"/>
                    <a:pt x="265" y="57"/>
                  </a:cubicBezTo>
                  <a:cubicBezTo>
                    <a:pt x="266" y="57"/>
                    <a:pt x="266" y="57"/>
                    <a:pt x="266" y="57"/>
                  </a:cubicBezTo>
                  <a:cubicBezTo>
                    <a:pt x="266" y="57"/>
                    <a:pt x="266" y="57"/>
                    <a:pt x="266" y="57"/>
                  </a:cubicBezTo>
                  <a:cubicBezTo>
                    <a:pt x="267" y="57"/>
                    <a:pt x="267" y="57"/>
                    <a:pt x="267" y="57"/>
                  </a:cubicBezTo>
                  <a:cubicBezTo>
                    <a:pt x="288" y="53"/>
                    <a:pt x="309" y="50"/>
                    <a:pt x="330" y="51"/>
                  </a:cubicBezTo>
                  <a:cubicBezTo>
                    <a:pt x="335" y="51"/>
                    <a:pt x="343" y="51"/>
                    <a:pt x="352" y="52"/>
                  </a:cubicBezTo>
                  <a:cubicBezTo>
                    <a:pt x="362" y="53"/>
                    <a:pt x="371" y="55"/>
                    <a:pt x="378" y="57"/>
                  </a:cubicBezTo>
                  <a:cubicBezTo>
                    <a:pt x="387" y="58"/>
                    <a:pt x="391" y="59"/>
                    <a:pt x="387" y="58"/>
                  </a:cubicBezTo>
                  <a:cubicBezTo>
                    <a:pt x="376" y="55"/>
                    <a:pt x="367" y="53"/>
                    <a:pt x="356" y="52"/>
                  </a:cubicBezTo>
                  <a:cubicBezTo>
                    <a:pt x="354" y="51"/>
                    <a:pt x="352" y="51"/>
                    <a:pt x="355" y="51"/>
                  </a:cubicBezTo>
                  <a:cubicBezTo>
                    <a:pt x="377" y="53"/>
                    <a:pt x="401" y="60"/>
                    <a:pt x="418" y="66"/>
                  </a:cubicBezTo>
                  <a:cubicBezTo>
                    <a:pt x="428" y="70"/>
                    <a:pt x="428" y="70"/>
                    <a:pt x="428" y="70"/>
                  </a:cubicBezTo>
                  <a:cubicBezTo>
                    <a:pt x="430" y="70"/>
                    <a:pt x="431" y="71"/>
                    <a:pt x="432" y="71"/>
                  </a:cubicBezTo>
                  <a:cubicBezTo>
                    <a:pt x="432" y="71"/>
                    <a:pt x="430" y="70"/>
                    <a:pt x="430" y="70"/>
                  </a:cubicBezTo>
                  <a:cubicBezTo>
                    <a:pt x="411" y="62"/>
                    <a:pt x="395" y="56"/>
                    <a:pt x="374" y="52"/>
                  </a:cubicBezTo>
                  <a:cubicBezTo>
                    <a:pt x="371" y="51"/>
                    <a:pt x="368" y="51"/>
                    <a:pt x="365" y="50"/>
                  </a:cubicBezTo>
                  <a:cubicBezTo>
                    <a:pt x="358" y="49"/>
                    <a:pt x="347" y="48"/>
                    <a:pt x="338" y="47"/>
                  </a:cubicBezTo>
                  <a:cubicBezTo>
                    <a:pt x="336" y="47"/>
                    <a:pt x="337" y="47"/>
                    <a:pt x="336" y="47"/>
                  </a:cubicBezTo>
                  <a:cubicBezTo>
                    <a:pt x="315" y="46"/>
                    <a:pt x="296" y="48"/>
                    <a:pt x="277" y="51"/>
                  </a:cubicBezTo>
                  <a:cubicBezTo>
                    <a:pt x="293" y="48"/>
                    <a:pt x="310" y="47"/>
                    <a:pt x="325" y="47"/>
                  </a:cubicBezTo>
                  <a:cubicBezTo>
                    <a:pt x="327" y="47"/>
                    <a:pt x="328" y="46"/>
                    <a:pt x="330" y="46"/>
                  </a:cubicBezTo>
                  <a:cubicBezTo>
                    <a:pt x="343" y="47"/>
                    <a:pt x="363" y="49"/>
                    <a:pt x="379" y="52"/>
                  </a:cubicBezTo>
                  <a:cubicBezTo>
                    <a:pt x="381" y="52"/>
                    <a:pt x="382" y="52"/>
                    <a:pt x="375" y="51"/>
                  </a:cubicBezTo>
                  <a:cubicBezTo>
                    <a:pt x="377" y="51"/>
                    <a:pt x="378" y="51"/>
                    <a:pt x="381" y="52"/>
                  </a:cubicBezTo>
                  <a:cubicBezTo>
                    <a:pt x="381" y="52"/>
                    <a:pt x="380" y="52"/>
                    <a:pt x="379" y="52"/>
                  </a:cubicBezTo>
                  <a:cubicBezTo>
                    <a:pt x="388" y="53"/>
                    <a:pt x="389" y="54"/>
                    <a:pt x="398" y="56"/>
                  </a:cubicBezTo>
                  <a:cubicBezTo>
                    <a:pt x="399" y="56"/>
                    <a:pt x="400" y="56"/>
                    <a:pt x="399" y="56"/>
                  </a:cubicBezTo>
                  <a:cubicBezTo>
                    <a:pt x="392" y="54"/>
                    <a:pt x="385" y="52"/>
                    <a:pt x="379" y="51"/>
                  </a:cubicBezTo>
                  <a:cubicBezTo>
                    <a:pt x="375" y="50"/>
                    <a:pt x="372" y="50"/>
                    <a:pt x="369" y="49"/>
                  </a:cubicBezTo>
                  <a:cubicBezTo>
                    <a:pt x="367" y="49"/>
                    <a:pt x="367" y="49"/>
                    <a:pt x="365" y="48"/>
                  </a:cubicBezTo>
                  <a:cubicBezTo>
                    <a:pt x="363" y="48"/>
                    <a:pt x="360" y="48"/>
                    <a:pt x="358" y="48"/>
                  </a:cubicBezTo>
                  <a:cubicBezTo>
                    <a:pt x="353" y="47"/>
                    <a:pt x="353" y="47"/>
                    <a:pt x="353" y="47"/>
                  </a:cubicBezTo>
                  <a:cubicBezTo>
                    <a:pt x="345" y="46"/>
                    <a:pt x="336" y="46"/>
                    <a:pt x="327" y="45"/>
                  </a:cubicBezTo>
                  <a:cubicBezTo>
                    <a:pt x="321" y="45"/>
                    <a:pt x="314" y="45"/>
                    <a:pt x="307" y="46"/>
                  </a:cubicBezTo>
                  <a:cubicBezTo>
                    <a:pt x="310" y="45"/>
                    <a:pt x="315" y="45"/>
                    <a:pt x="320" y="45"/>
                  </a:cubicBezTo>
                  <a:cubicBezTo>
                    <a:pt x="337" y="45"/>
                    <a:pt x="357" y="46"/>
                    <a:pt x="371" y="49"/>
                  </a:cubicBezTo>
                  <a:cubicBezTo>
                    <a:pt x="372" y="49"/>
                    <a:pt x="369" y="48"/>
                    <a:pt x="368" y="48"/>
                  </a:cubicBezTo>
                  <a:cubicBezTo>
                    <a:pt x="363" y="47"/>
                    <a:pt x="360" y="47"/>
                    <a:pt x="356" y="46"/>
                  </a:cubicBezTo>
                  <a:cubicBezTo>
                    <a:pt x="354" y="46"/>
                    <a:pt x="357" y="46"/>
                    <a:pt x="355" y="46"/>
                  </a:cubicBezTo>
                  <a:cubicBezTo>
                    <a:pt x="345" y="45"/>
                    <a:pt x="335" y="45"/>
                    <a:pt x="323" y="45"/>
                  </a:cubicBezTo>
                  <a:cubicBezTo>
                    <a:pt x="322" y="44"/>
                    <a:pt x="319" y="44"/>
                    <a:pt x="321" y="44"/>
                  </a:cubicBezTo>
                  <a:cubicBezTo>
                    <a:pt x="319" y="44"/>
                    <a:pt x="319" y="44"/>
                    <a:pt x="317" y="44"/>
                  </a:cubicBezTo>
                  <a:cubicBezTo>
                    <a:pt x="314" y="44"/>
                    <a:pt x="318" y="44"/>
                    <a:pt x="317" y="44"/>
                  </a:cubicBezTo>
                  <a:cubicBezTo>
                    <a:pt x="314" y="44"/>
                    <a:pt x="310" y="45"/>
                    <a:pt x="308" y="45"/>
                  </a:cubicBezTo>
                  <a:cubicBezTo>
                    <a:pt x="294" y="46"/>
                    <a:pt x="282" y="47"/>
                    <a:pt x="266" y="50"/>
                  </a:cubicBezTo>
                  <a:cubicBezTo>
                    <a:pt x="276" y="48"/>
                    <a:pt x="290" y="46"/>
                    <a:pt x="305" y="45"/>
                  </a:cubicBezTo>
                  <a:cubicBezTo>
                    <a:pt x="308" y="44"/>
                    <a:pt x="304" y="45"/>
                    <a:pt x="307" y="44"/>
                  </a:cubicBezTo>
                  <a:cubicBezTo>
                    <a:pt x="311" y="44"/>
                    <a:pt x="314" y="44"/>
                    <a:pt x="318" y="44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333" y="44"/>
                    <a:pt x="338" y="44"/>
                    <a:pt x="343" y="44"/>
                  </a:cubicBezTo>
                  <a:cubicBezTo>
                    <a:pt x="348" y="45"/>
                    <a:pt x="351" y="45"/>
                    <a:pt x="356" y="45"/>
                  </a:cubicBezTo>
                  <a:cubicBezTo>
                    <a:pt x="358" y="46"/>
                    <a:pt x="358" y="45"/>
                    <a:pt x="361" y="46"/>
                  </a:cubicBezTo>
                  <a:cubicBezTo>
                    <a:pt x="362" y="46"/>
                    <a:pt x="357" y="45"/>
                    <a:pt x="360" y="45"/>
                  </a:cubicBezTo>
                  <a:cubicBezTo>
                    <a:pt x="363" y="46"/>
                    <a:pt x="360" y="45"/>
                    <a:pt x="362" y="46"/>
                  </a:cubicBezTo>
                  <a:cubicBezTo>
                    <a:pt x="365" y="46"/>
                    <a:pt x="366" y="46"/>
                    <a:pt x="368" y="46"/>
                  </a:cubicBezTo>
                  <a:cubicBezTo>
                    <a:pt x="375" y="48"/>
                    <a:pt x="382" y="49"/>
                    <a:pt x="389" y="51"/>
                  </a:cubicBezTo>
                  <a:cubicBezTo>
                    <a:pt x="391" y="51"/>
                    <a:pt x="386" y="50"/>
                    <a:pt x="388" y="50"/>
                  </a:cubicBezTo>
                  <a:cubicBezTo>
                    <a:pt x="391" y="51"/>
                    <a:pt x="401" y="54"/>
                    <a:pt x="403" y="54"/>
                  </a:cubicBezTo>
                  <a:cubicBezTo>
                    <a:pt x="411" y="57"/>
                    <a:pt x="415" y="58"/>
                    <a:pt x="424" y="61"/>
                  </a:cubicBezTo>
                  <a:cubicBezTo>
                    <a:pt x="427" y="63"/>
                    <a:pt x="424" y="61"/>
                    <a:pt x="426" y="62"/>
                  </a:cubicBezTo>
                  <a:cubicBezTo>
                    <a:pt x="431" y="64"/>
                    <a:pt x="434" y="65"/>
                    <a:pt x="440" y="68"/>
                  </a:cubicBezTo>
                  <a:cubicBezTo>
                    <a:pt x="444" y="69"/>
                    <a:pt x="450" y="72"/>
                    <a:pt x="455" y="75"/>
                  </a:cubicBezTo>
                  <a:cubicBezTo>
                    <a:pt x="455" y="74"/>
                    <a:pt x="452" y="73"/>
                    <a:pt x="449" y="71"/>
                  </a:cubicBezTo>
                  <a:cubicBezTo>
                    <a:pt x="451" y="72"/>
                    <a:pt x="456" y="75"/>
                    <a:pt x="458" y="76"/>
                  </a:cubicBezTo>
                  <a:cubicBezTo>
                    <a:pt x="466" y="80"/>
                    <a:pt x="473" y="84"/>
                    <a:pt x="480" y="91"/>
                  </a:cubicBezTo>
                  <a:cubicBezTo>
                    <a:pt x="486" y="97"/>
                    <a:pt x="492" y="105"/>
                    <a:pt x="495" y="116"/>
                  </a:cubicBezTo>
                  <a:cubicBezTo>
                    <a:pt x="496" y="119"/>
                    <a:pt x="497" y="120"/>
                    <a:pt x="498" y="123"/>
                  </a:cubicBezTo>
                  <a:cubicBezTo>
                    <a:pt x="498" y="124"/>
                    <a:pt x="498" y="124"/>
                    <a:pt x="498" y="123"/>
                  </a:cubicBezTo>
                  <a:cubicBezTo>
                    <a:pt x="498" y="126"/>
                    <a:pt x="499" y="130"/>
                    <a:pt x="499" y="134"/>
                  </a:cubicBezTo>
                  <a:cubicBezTo>
                    <a:pt x="500" y="136"/>
                    <a:pt x="500" y="139"/>
                    <a:pt x="500" y="141"/>
                  </a:cubicBezTo>
                  <a:cubicBezTo>
                    <a:pt x="500" y="143"/>
                    <a:pt x="500" y="146"/>
                    <a:pt x="500" y="148"/>
                  </a:cubicBezTo>
                  <a:close/>
                  <a:moveTo>
                    <a:pt x="385" y="50"/>
                  </a:moveTo>
                  <a:cubicBezTo>
                    <a:pt x="380" y="49"/>
                    <a:pt x="378" y="49"/>
                    <a:pt x="371" y="47"/>
                  </a:cubicBezTo>
                  <a:cubicBezTo>
                    <a:pt x="369" y="47"/>
                    <a:pt x="367" y="47"/>
                    <a:pt x="364" y="46"/>
                  </a:cubicBezTo>
                  <a:cubicBezTo>
                    <a:pt x="363" y="47"/>
                    <a:pt x="354" y="45"/>
                    <a:pt x="354" y="46"/>
                  </a:cubicBezTo>
                  <a:cubicBezTo>
                    <a:pt x="359" y="46"/>
                    <a:pt x="362" y="47"/>
                    <a:pt x="365" y="47"/>
                  </a:cubicBezTo>
                  <a:cubicBezTo>
                    <a:pt x="367" y="47"/>
                    <a:pt x="364" y="47"/>
                    <a:pt x="366" y="47"/>
                  </a:cubicBezTo>
                  <a:cubicBezTo>
                    <a:pt x="370" y="48"/>
                    <a:pt x="380" y="49"/>
                    <a:pt x="386" y="51"/>
                  </a:cubicBezTo>
                  <a:cubicBezTo>
                    <a:pt x="386" y="51"/>
                    <a:pt x="384" y="50"/>
                    <a:pt x="385" y="50"/>
                  </a:cubicBezTo>
                  <a:close/>
                  <a:moveTo>
                    <a:pt x="387" y="51"/>
                  </a:moveTo>
                  <a:cubicBezTo>
                    <a:pt x="387" y="51"/>
                    <a:pt x="388" y="51"/>
                    <a:pt x="388" y="51"/>
                  </a:cubicBezTo>
                  <a:cubicBezTo>
                    <a:pt x="392" y="52"/>
                    <a:pt x="389" y="51"/>
                    <a:pt x="387" y="51"/>
                  </a:cubicBezTo>
                  <a:close/>
                  <a:moveTo>
                    <a:pt x="391" y="61"/>
                  </a:moveTo>
                  <a:cubicBezTo>
                    <a:pt x="391" y="61"/>
                    <a:pt x="391" y="61"/>
                    <a:pt x="391" y="61"/>
                  </a:cubicBezTo>
                  <a:cubicBezTo>
                    <a:pt x="391" y="61"/>
                    <a:pt x="391" y="61"/>
                    <a:pt x="391" y="6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5A76"/>
                </a:gs>
                <a:gs pos="100000">
                  <a:srgbClr val="00BBF6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81000" y="3715783"/>
            <a:ext cx="8382000" cy="1509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</a:t>
            </a:r>
            <a:r>
              <a:rPr lang="en-GB" b="1" dirty="0" smtClean="0"/>
              <a:t>total thermal budget for the 1.9K cold bore is the 0.1W/m/aperture</a:t>
            </a:r>
            <a:r>
              <a:rPr lang="en-GB" dirty="0" smtClean="0"/>
              <a:t>, (given by C. Kotnig, cryogenics team, internal communication)</a:t>
            </a:r>
            <a:endParaRPr lang="en-GB" b="1" dirty="0" smtClean="0"/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Due to the electron shield in the LHC and the design of the FCC-hh BS, the thermal load due to the </a:t>
            </a:r>
            <a:r>
              <a:rPr lang="en-GB" b="1" dirty="0" smtClean="0"/>
              <a:t>electron cloud in the CB has been neglected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1000" y="5295884"/>
            <a:ext cx="5721350" cy="72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For the leaked radiation, we have </a:t>
            </a:r>
            <a:r>
              <a:rPr lang="en-GB" b="1" dirty="0" smtClean="0"/>
              <a:t>around 0.0027 W/m </a:t>
            </a:r>
            <a:r>
              <a:rPr lang="en-GB" dirty="0" smtClean="0"/>
              <a:t>budget left, around </a:t>
            </a:r>
            <a:r>
              <a:rPr lang="en-GB" b="1" dirty="0" smtClean="0"/>
              <a:t>0.038W per dipole and beam</a:t>
            </a:r>
          </a:p>
        </p:txBody>
      </p:sp>
    </p:spTree>
    <p:extLst>
      <p:ext uri="{BB962C8B-B14F-4D97-AF65-F5344CB8AC3E}">
        <p14:creationId xmlns:p14="http://schemas.microsoft.com/office/powerpoint/2010/main" val="293160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PUMPING HOLES OPTIMIZATION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52"/>
          <a:stretch/>
        </p:blipFill>
        <p:spPr bwMode="auto">
          <a:xfrm>
            <a:off x="6305666" y="3390439"/>
            <a:ext cx="1290349" cy="79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74" t="4325" b="1"/>
          <a:stretch/>
        </p:blipFill>
        <p:spPr bwMode="auto">
          <a:xfrm>
            <a:off x="6309006" y="4865372"/>
            <a:ext cx="1512098" cy="7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78"/>
          <p:cNvSpPr>
            <a:spLocks noChangeArrowheads="1"/>
          </p:cNvSpPr>
          <p:nvPr/>
        </p:nvSpPr>
        <p:spPr bwMode="auto">
          <a:xfrm>
            <a:off x="409907" y="3426893"/>
            <a:ext cx="5679527" cy="2206625"/>
          </a:xfrm>
          <a:prstGeom prst="rect">
            <a:avLst/>
          </a:prstGeom>
          <a:solidFill>
            <a:srgbClr val="093D4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36" name="Rectangle 79"/>
          <p:cNvSpPr>
            <a:spLocks noChangeArrowheads="1"/>
          </p:cNvSpPr>
          <p:nvPr/>
        </p:nvSpPr>
        <p:spPr bwMode="auto">
          <a:xfrm>
            <a:off x="942975" y="3821216"/>
            <a:ext cx="4495800" cy="13684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93D4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39" name="Oval 92"/>
          <p:cNvSpPr>
            <a:spLocks noChangeArrowheads="1"/>
          </p:cNvSpPr>
          <p:nvPr/>
        </p:nvSpPr>
        <p:spPr bwMode="auto">
          <a:xfrm>
            <a:off x="957675" y="5798423"/>
            <a:ext cx="252000" cy="252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0" name="Text Box 93"/>
          <p:cNvSpPr txBox="1">
            <a:spLocks noChangeArrowheads="1"/>
          </p:cNvSpPr>
          <p:nvPr/>
        </p:nvSpPr>
        <p:spPr bwMode="auto">
          <a:xfrm>
            <a:off x="1247775" y="5757148"/>
            <a:ext cx="18119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cs typeface="Arial" charset="0"/>
              </a:rPr>
              <a:t>Proton </a:t>
            </a:r>
            <a:r>
              <a:rPr lang="en-US" altLang="en-US" dirty="0" smtClean="0">
                <a:cs typeface="Arial" charset="0"/>
              </a:rPr>
              <a:t>(</a:t>
            </a:r>
            <a:r>
              <a:rPr lang="en-US" altLang="en-US" dirty="0">
                <a:cs typeface="Arial" charset="0"/>
              </a:rPr>
              <a:t>charge +)</a:t>
            </a:r>
          </a:p>
        </p:txBody>
      </p:sp>
      <p:sp>
        <p:nvSpPr>
          <p:cNvPr id="41" name="Oval 97"/>
          <p:cNvSpPr>
            <a:spLocks noChangeArrowheads="1"/>
          </p:cNvSpPr>
          <p:nvPr/>
        </p:nvSpPr>
        <p:spPr bwMode="auto">
          <a:xfrm>
            <a:off x="3944920" y="5900023"/>
            <a:ext cx="180000" cy="1800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42" name="Oval 98"/>
          <p:cNvSpPr>
            <a:spLocks noChangeArrowheads="1"/>
          </p:cNvSpPr>
          <p:nvPr/>
        </p:nvSpPr>
        <p:spPr bwMode="auto">
          <a:xfrm>
            <a:off x="4046520" y="5841285"/>
            <a:ext cx="180000" cy="180000"/>
          </a:xfrm>
          <a:prstGeom prst="ellipse">
            <a:avLst/>
          </a:prstGeom>
          <a:solidFill>
            <a:srgbClr val="093D4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43" name="Text Box 99"/>
          <p:cNvSpPr txBox="1">
            <a:spLocks noChangeArrowheads="1"/>
          </p:cNvSpPr>
          <p:nvPr/>
        </p:nvSpPr>
        <p:spPr bwMode="auto">
          <a:xfrm>
            <a:off x="4259245" y="5757148"/>
            <a:ext cx="14462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smtClean="0">
                <a:cs typeface="Arial" charset="0"/>
              </a:rPr>
              <a:t>Gas molecule</a:t>
            </a:r>
            <a:endParaRPr lang="en-US" altLang="en-US" dirty="0">
              <a:cs typeface="Arial" charset="0"/>
            </a:endParaRPr>
          </a:p>
        </p:txBody>
      </p:sp>
      <p:sp>
        <p:nvSpPr>
          <p:cNvPr id="44" name="Rectangle 100"/>
          <p:cNvSpPr>
            <a:spLocks noChangeArrowheads="1"/>
          </p:cNvSpPr>
          <p:nvPr/>
        </p:nvSpPr>
        <p:spPr bwMode="auto">
          <a:xfrm>
            <a:off x="867108" y="3729141"/>
            <a:ext cx="190500" cy="1524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93D4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632234" y="3835504"/>
            <a:ext cx="457200" cy="1354137"/>
          </a:xfrm>
          <a:prstGeom prst="rect">
            <a:avLst/>
          </a:prstGeom>
          <a:gradFill flip="none" rotWithShape="1">
            <a:gsLst>
              <a:gs pos="22000">
                <a:srgbClr val="ACE3F6"/>
              </a:gs>
              <a:gs pos="6000">
                <a:schemeClr val="bg1"/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prstClr val="white"/>
              </a:solidFill>
            </a:endParaRPr>
          </a:p>
        </p:txBody>
      </p:sp>
      <p:sp>
        <p:nvSpPr>
          <p:cNvPr id="46" name="Rectangle 100"/>
          <p:cNvSpPr>
            <a:spLocks noChangeArrowheads="1"/>
          </p:cNvSpPr>
          <p:nvPr/>
        </p:nvSpPr>
        <p:spPr bwMode="auto">
          <a:xfrm>
            <a:off x="5441734" y="3729141"/>
            <a:ext cx="190500" cy="1524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93D4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09908" y="3835504"/>
            <a:ext cx="457199" cy="1354137"/>
          </a:xfrm>
          <a:prstGeom prst="rect">
            <a:avLst/>
          </a:prstGeom>
          <a:gradFill flip="none" rotWithShape="1">
            <a:gsLst>
              <a:gs pos="22000">
                <a:srgbClr val="ACE3F6"/>
              </a:gs>
              <a:gs pos="6000">
                <a:schemeClr val="bg1"/>
              </a:gs>
              <a:gs pos="100000">
                <a:schemeClr val="bg1"/>
              </a:gs>
            </a:gsLst>
            <a:lin ang="5400000" scaled="0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prstClr val="white"/>
              </a:solidFill>
            </a:endParaRPr>
          </a:p>
        </p:txBody>
      </p:sp>
      <p:sp>
        <p:nvSpPr>
          <p:cNvPr id="48" name="Oval 92"/>
          <p:cNvSpPr>
            <a:spLocks noChangeArrowheads="1"/>
          </p:cNvSpPr>
          <p:nvPr/>
        </p:nvSpPr>
        <p:spPr bwMode="auto">
          <a:xfrm>
            <a:off x="1693609" y="4365141"/>
            <a:ext cx="252000" cy="252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9" name="Oval 97"/>
          <p:cNvSpPr>
            <a:spLocks noChangeArrowheads="1"/>
          </p:cNvSpPr>
          <p:nvPr/>
        </p:nvSpPr>
        <p:spPr bwMode="auto">
          <a:xfrm>
            <a:off x="2708609" y="4445591"/>
            <a:ext cx="180000" cy="1800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50" name="Oval 98"/>
          <p:cNvSpPr>
            <a:spLocks noChangeArrowheads="1"/>
          </p:cNvSpPr>
          <p:nvPr/>
        </p:nvSpPr>
        <p:spPr bwMode="auto">
          <a:xfrm>
            <a:off x="2810209" y="4386853"/>
            <a:ext cx="180000" cy="180000"/>
          </a:xfrm>
          <a:prstGeom prst="ellipse">
            <a:avLst/>
          </a:prstGeom>
          <a:solidFill>
            <a:srgbClr val="093D4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51" name="Oval 92"/>
          <p:cNvSpPr>
            <a:spLocks noChangeArrowheads="1"/>
          </p:cNvSpPr>
          <p:nvPr/>
        </p:nvSpPr>
        <p:spPr bwMode="auto">
          <a:xfrm>
            <a:off x="3091609" y="4070448"/>
            <a:ext cx="252000" cy="252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52" name="Right Arrow 51"/>
          <p:cNvSpPr/>
          <p:nvPr/>
        </p:nvSpPr>
        <p:spPr>
          <a:xfrm>
            <a:off x="2003759" y="4425868"/>
            <a:ext cx="577850" cy="140985"/>
          </a:xfrm>
          <a:prstGeom prst="righ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chemeClr val="accent5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ight Arrow 52"/>
          <p:cNvSpPr/>
          <p:nvPr/>
        </p:nvSpPr>
        <p:spPr>
          <a:xfrm rot="18900000">
            <a:off x="3257737" y="3822308"/>
            <a:ext cx="577850" cy="140985"/>
          </a:xfrm>
          <a:prstGeom prst="righ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chemeClr val="accent5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Oval 92"/>
          <p:cNvSpPr>
            <a:spLocks noChangeArrowheads="1"/>
          </p:cNvSpPr>
          <p:nvPr/>
        </p:nvSpPr>
        <p:spPr bwMode="auto">
          <a:xfrm>
            <a:off x="1133809" y="4629253"/>
            <a:ext cx="252000" cy="252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55" name="Oval 92"/>
          <p:cNvSpPr>
            <a:spLocks noChangeArrowheads="1"/>
          </p:cNvSpPr>
          <p:nvPr/>
        </p:nvSpPr>
        <p:spPr bwMode="auto">
          <a:xfrm>
            <a:off x="1362409" y="3972683"/>
            <a:ext cx="252000" cy="252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56" name="Oval 92"/>
          <p:cNvSpPr>
            <a:spLocks noChangeArrowheads="1"/>
          </p:cNvSpPr>
          <p:nvPr/>
        </p:nvSpPr>
        <p:spPr bwMode="auto">
          <a:xfrm>
            <a:off x="3274758" y="4743141"/>
            <a:ext cx="252000" cy="252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57" name="Right Arrow 56"/>
          <p:cNvSpPr/>
          <p:nvPr/>
        </p:nvSpPr>
        <p:spPr>
          <a:xfrm rot="2111150">
            <a:off x="3501495" y="5066721"/>
            <a:ext cx="577850" cy="140985"/>
          </a:xfrm>
          <a:prstGeom prst="righ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chemeClr val="accent5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6261544" y="4214800"/>
            <a:ext cx="2510981" cy="653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sz="1600" dirty="0" smtClean="0"/>
              <a:t>Cross-section area,</a:t>
            </a:r>
          </a:p>
          <a:p>
            <a:pPr algn="just">
              <a:lnSpc>
                <a:spcPct val="114000"/>
              </a:lnSpc>
            </a:pPr>
            <a:r>
              <a:rPr lang="en-US" sz="1600" dirty="0" smtClean="0"/>
              <a:t>around 100mbarn for H</a:t>
            </a:r>
            <a:r>
              <a:rPr lang="en-US" sz="1600" baseline="-25000" dirty="0" smtClean="0"/>
              <a:t>2</a:t>
            </a:r>
            <a:endParaRPr lang="en-US" sz="1600" dirty="0"/>
          </a:p>
        </p:txBody>
      </p:sp>
      <p:sp>
        <p:nvSpPr>
          <p:cNvPr id="59" name="Rectangle 58"/>
          <p:cNvSpPr/>
          <p:nvPr/>
        </p:nvSpPr>
        <p:spPr>
          <a:xfrm>
            <a:off x="7603890" y="3543300"/>
            <a:ext cx="1142197" cy="653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sz="1600" dirty="0" smtClean="0"/>
              <a:t>Molecular </a:t>
            </a:r>
          </a:p>
          <a:p>
            <a:pPr algn="just">
              <a:lnSpc>
                <a:spcPct val="114000"/>
              </a:lnSpc>
            </a:pPr>
            <a:r>
              <a:rPr lang="en-US" sz="1600" dirty="0" smtClean="0"/>
              <a:t>density</a:t>
            </a:r>
            <a:endParaRPr lang="en-US" sz="1600" dirty="0"/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7422481" y="4014042"/>
            <a:ext cx="173534" cy="0"/>
          </a:xfrm>
          <a:prstGeom prst="straightConnector1">
            <a:avLst/>
          </a:prstGeom>
          <a:ln>
            <a:solidFill>
              <a:srgbClr val="003D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6848271" y="4157286"/>
            <a:ext cx="0" cy="148014"/>
          </a:xfrm>
          <a:prstGeom prst="straightConnector1">
            <a:avLst/>
          </a:prstGeom>
          <a:ln>
            <a:solidFill>
              <a:srgbClr val="003D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7914662" y="4914900"/>
            <a:ext cx="884956" cy="653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sz="1600" dirty="0" smtClean="0"/>
              <a:t>Beam </a:t>
            </a:r>
          </a:p>
          <a:p>
            <a:pPr algn="just">
              <a:lnSpc>
                <a:spcPct val="114000"/>
              </a:lnSpc>
            </a:pPr>
            <a:r>
              <a:rPr lang="en-US" sz="1600" dirty="0" smtClean="0"/>
              <a:t>energy</a:t>
            </a:r>
            <a:endParaRPr lang="en-US" sz="1600" dirty="0"/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7779638" y="5067300"/>
            <a:ext cx="173534" cy="0"/>
          </a:xfrm>
          <a:prstGeom prst="straightConnector1">
            <a:avLst/>
          </a:prstGeom>
          <a:ln>
            <a:solidFill>
              <a:srgbClr val="003D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3657599" y="3985657"/>
            <a:ext cx="1781176" cy="934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 smtClean="0"/>
              <a:t>Scattered protons warm up the cryogenic magnets</a:t>
            </a:r>
          </a:p>
        </p:txBody>
      </p:sp>
      <p:pic>
        <p:nvPicPr>
          <p:cNvPr id="65" name="Picture 4" descr="http://www.freeiconspng.com/uploads/new-flame-icon-png-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210" y="3303914"/>
            <a:ext cx="506121" cy="55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4" descr="http://www.freeiconspng.com/uploads/new-flame-icon-png-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920" y="5114561"/>
            <a:ext cx="506121" cy="55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381000" y="1126751"/>
            <a:ext cx="4974174" cy="2140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For a hydrogen equivalent density of 2</a:t>
            </a:r>
            <a:r>
              <a:rPr lang="en-GB" dirty="0"/>
              <a:t>∙10</a:t>
            </a:r>
            <a:r>
              <a:rPr lang="en-GB" baseline="30000" dirty="0"/>
              <a:t>14</a:t>
            </a:r>
            <a:r>
              <a:rPr lang="en-GB" dirty="0"/>
              <a:t> </a:t>
            </a:r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/m</a:t>
            </a:r>
            <a:r>
              <a:rPr lang="en-GB" baseline="30000" dirty="0" smtClean="0"/>
              <a:t>3</a:t>
            </a:r>
            <a:r>
              <a:rPr lang="en-GB" dirty="0" smtClean="0"/>
              <a:t>, </a:t>
            </a:r>
            <a:r>
              <a:rPr lang="en-GB" b="1" dirty="0" smtClean="0"/>
              <a:t>the total amount of scattered power is 0.05 W/m, </a:t>
            </a:r>
            <a:r>
              <a:rPr lang="en-GB" dirty="0" smtClean="0"/>
              <a:t>with a beam gas lifetime of 463h</a:t>
            </a:r>
            <a:endParaRPr lang="en-GB" b="1" dirty="0" smtClean="0"/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Around the 8% of this power </a:t>
            </a:r>
            <a:r>
              <a:rPr lang="en-GB" b="1" dirty="0" smtClean="0"/>
              <a:t>is absorbed in the beam screen</a:t>
            </a:r>
            <a:r>
              <a:rPr lang="en-GB" dirty="0" smtClean="0"/>
              <a:t>, though (M.I Besana, 2015), so the resulting power in the cold bore is </a:t>
            </a:r>
            <a:r>
              <a:rPr lang="en-GB" b="1" dirty="0" smtClean="0"/>
              <a:t>0.046 W/m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467336" y="1184755"/>
            <a:ext cx="3371864" cy="2168045"/>
            <a:chOff x="5467336" y="1108555"/>
            <a:chExt cx="3371864" cy="2168045"/>
          </a:xfrm>
        </p:grpSpPr>
        <p:pic>
          <p:nvPicPr>
            <p:cNvPr id="33794" name="Picture 2" descr="http://i.stack.imgur.com/gUo5L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7336" y="1108555"/>
              <a:ext cx="3371864" cy="2168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6474996" y="3047095"/>
              <a:ext cx="1830804" cy="154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605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PUMPING HOLES OPTIMIZATION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305921"/>
            <a:ext cx="3505200" cy="470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0C8"/>
              </a:clrFrom>
              <a:clrTo>
                <a:srgbClr val="D4D0C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1202963"/>
            <a:ext cx="3181350" cy="383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08000" y="5827296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Power distribution in the reflector, in W/cm</a:t>
            </a:r>
            <a:r>
              <a:rPr lang="en-US" b="1" baseline="30000" dirty="0" smtClean="0"/>
              <a:t>2</a:t>
            </a:r>
            <a:endParaRPr lang="en-US" b="1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419625" y="1155700"/>
            <a:ext cx="799575" cy="350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600" b="1" dirty="0" smtClean="0"/>
              <a:t>W/cm</a:t>
            </a:r>
            <a:r>
              <a:rPr lang="en-US" sz="1600" b="1" baseline="30000" dirty="0" smtClean="0"/>
              <a:t>2</a:t>
            </a:r>
            <a:endParaRPr lang="en-US" sz="1600" b="1" baseline="300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D4D0C8"/>
              </a:clrFrom>
              <a:clrTo>
                <a:srgbClr val="D4D0C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4"/>
          <a:stretch/>
        </p:blipFill>
        <p:spPr bwMode="auto">
          <a:xfrm>
            <a:off x="5410200" y="1193027"/>
            <a:ext cx="3469481" cy="38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648200" y="1160710"/>
            <a:ext cx="799575" cy="350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600" b="1" dirty="0" smtClean="0"/>
              <a:t>H</a:t>
            </a:r>
            <a:r>
              <a:rPr lang="en-US" sz="1600" b="1" baseline="-25000" dirty="0" smtClean="0"/>
              <a:t>2</a:t>
            </a:r>
            <a:r>
              <a:rPr lang="en-US" sz="1600" b="1" dirty="0" smtClean="0"/>
              <a:t>/m</a:t>
            </a:r>
            <a:r>
              <a:rPr lang="en-US" sz="1600" b="1" baseline="30000" dirty="0"/>
              <a:t>3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8"/>
          <a:stretch/>
        </p:blipFill>
        <p:spPr bwMode="auto">
          <a:xfrm>
            <a:off x="5762625" y="1701800"/>
            <a:ext cx="2971800" cy="3299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076700" y="1584960"/>
            <a:ext cx="1523999" cy="103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</a:pPr>
            <a:r>
              <a:rPr lang="en-GB" dirty="0" smtClean="0"/>
              <a:t>M. density order of  magnitude</a:t>
            </a:r>
            <a:endParaRPr lang="en-GB" b="1" dirty="0" smtClean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7731968" flipH="1">
            <a:off x="5584976" y="1786878"/>
            <a:ext cx="1084316" cy="433765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 rot="15300000">
            <a:off x="2583554" y="2189638"/>
            <a:ext cx="1841910" cy="612325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76700" y="2838251"/>
            <a:ext cx="1523999" cy="102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</a:pPr>
            <a:r>
              <a:rPr lang="en-GB" dirty="0" smtClean="0"/>
              <a:t>Exponential increase of power density</a:t>
            </a:r>
            <a:endParaRPr lang="en-GB" b="1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7781278" y="3402453"/>
            <a:ext cx="1371600" cy="373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</a:pPr>
            <a:r>
              <a:rPr lang="en-GB" sz="1600" b="1" dirty="0"/>
              <a:t>p</a:t>
            </a:r>
            <a:r>
              <a:rPr lang="en-GB" sz="1600" b="1" dirty="0" smtClean="0"/>
              <a:t>+ beam</a:t>
            </a:r>
          </a:p>
        </p:txBody>
      </p:sp>
      <p:sp>
        <p:nvSpPr>
          <p:cNvPr id="3" name="Plus 2"/>
          <p:cNvSpPr/>
          <p:nvPr/>
        </p:nvSpPr>
        <p:spPr>
          <a:xfrm>
            <a:off x="4648724" y="2605999"/>
            <a:ext cx="252000" cy="250921"/>
          </a:xfrm>
          <a:prstGeom prst="mathPlus">
            <a:avLst/>
          </a:pr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 rot="10800000">
            <a:off x="3301886" y="4713691"/>
            <a:ext cx="736713" cy="340908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Equal 25"/>
          <p:cNvSpPr/>
          <p:nvPr/>
        </p:nvSpPr>
        <p:spPr>
          <a:xfrm>
            <a:off x="4634435" y="3841272"/>
            <a:ext cx="252000" cy="250921"/>
          </a:xfrm>
          <a:prstGeom prst="mathEqual">
            <a:avLst/>
          </a:pr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20909891">
            <a:off x="1296246" y="3647176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High radiation density area</a:t>
            </a:r>
            <a:endParaRPr lang="en-US" sz="1400" b="1" baseline="300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52799" y="5112397"/>
            <a:ext cx="2480201" cy="72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</a:pPr>
            <a:r>
              <a:rPr lang="en-GB" dirty="0" smtClean="0"/>
              <a:t>We need to reduce the number of Cu rings!</a:t>
            </a:r>
            <a:endParaRPr lang="en-GB" b="1" dirty="0" smtClean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8458200" y="3751489"/>
            <a:ext cx="219722" cy="236311"/>
          </a:xfrm>
          <a:prstGeom prst="straightConnector1">
            <a:avLst/>
          </a:prstGeom>
          <a:ln>
            <a:solidFill>
              <a:srgbClr val="0F8CB8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76700" y="4073525"/>
            <a:ext cx="1685925" cy="103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</a:pPr>
            <a:r>
              <a:rPr lang="en-GB" b="1" dirty="0" smtClean="0"/>
              <a:t>Best area to place the pumping holes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90151" y="5130800"/>
            <a:ext cx="2949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Molecular density, </a:t>
            </a:r>
            <a:r>
              <a:rPr lang="en-US" b="1" dirty="0"/>
              <a:t>in H</a:t>
            </a:r>
            <a:r>
              <a:rPr lang="en-US" b="1" baseline="-25000" dirty="0"/>
              <a:t>2</a:t>
            </a:r>
            <a:r>
              <a:rPr lang="en-US" b="1" dirty="0"/>
              <a:t>/m</a:t>
            </a:r>
            <a:r>
              <a:rPr lang="en-US" b="1" baseline="3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8864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>
                <a:solidFill>
                  <a:srgbClr val="093D4F"/>
                </a:solidFill>
              </a:rPr>
              <a:t>PUMPING HOLES OPTIMIZATION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405086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Taking advantage as much as possible of the thermal budget we found, the resulting holes found size has </a:t>
            </a:r>
            <a:r>
              <a:rPr lang="en-GB" dirty="0"/>
              <a:t>been </a:t>
            </a:r>
            <a:r>
              <a:rPr lang="en-GB" b="1" dirty="0" smtClean="0"/>
              <a:t>10mm</a:t>
            </a:r>
            <a:r>
              <a:rPr lang="en-GB" dirty="0" smtClean="0"/>
              <a:t>, with a changed and optimized copper ring distribution allowing a 23.75mm length </a:t>
            </a:r>
            <a:endParaRPr lang="en-GB" b="1" dirty="0" smtClean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0778343"/>
              </p:ext>
            </p:extLst>
          </p:nvPr>
        </p:nvGraphicFramePr>
        <p:xfrm>
          <a:off x="582966" y="1066800"/>
          <a:ext cx="5972079" cy="3327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1467156" y="1673226"/>
            <a:ext cx="4903305" cy="0"/>
          </a:xfrm>
          <a:prstGeom prst="line">
            <a:avLst/>
          </a:prstGeom>
          <a:ln w="28575">
            <a:solidFill>
              <a:srgbClr val="30C8F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140756" y="1464932"/>
            <a:ext cx="27396" cy="2231703"/>
          </a:xfrm>
          <a:prstGeom prst="line">
            <a:avLst/>
          </a:prstGeom>
          <a:ln w="28575">
            <a:solidFill>
              <a:srgbClr val="0184B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421166" y="2349860"/>
            <a:ext cx="2362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P(W) </a:t>
            </a:r>
            <a:r>
              <a:rPr lang="en-US" sz="1600" dirty="0">
                <a:ea typeface="Meiryo"/>
                <a:cs typeface="Meiryo"/>
              </a:rPr>
              <a:t>≈</a:t>
            </a:r>
            <a:r>
              <a:rPr lang="en-US" sz="1600" dirty="0"/>
              <a:t> 2E-05x</a:t>
            </a:r>
            <a:r>
              <a:rPr lang="en-US" sz="1600" baseline="30000" dirty="0"/>
              <a:t>3</a:t>
            </a:r>
            <a:r>
              <a:rPr lang="en-US" sz="1600" dirty="0"/>
              <a:t> + 6E-05x</a:t>
            </a:r>
            <a:r>
              <a:rPr lang="en-US" sz="1600" baseline="30000" dirty="0"/>
              <a:t>2</a:t>
            </a:r>
            <a:r>
              <a:rPr lang="en-US" sz="1600" dirty="0"/>
              <a:t> + 0.0011x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573565" y="1791635"/>
            <a:ext cx="20574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S" sz="1600" dirty="0" smtClean="0"/>
              <a:t>0.038 W </a:t>
            </a:r>
            <a:r>
              <a:rPr lang="en-US" sz="1600" dirty="0" smtClean="0"/>
              <a:t>budget limit</a:t>
            </a:r>
            <a:endParaRPr lang="en-US" sz="1600" dirty="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 rot="675393" flipV="1">
            <a:off x="6112620" y="2414796"/>
            <a:ext cx="654296" cy="340908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0" y="1709553"/>
            <a:ext cx="1905000" cy="19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</a:pPr>
            <a:r>
              <a:rPr lang="en-US" dirty="0"/>
              <a:t>Limit to the </a:t>
            </a:r>
            <a:r>
              <a:rPr lang="en-US" b="1" dirty="0"/>
              <a:t>high radiation area</a:t>
            </a:r>
            <a:r>
              <a:rPr lang="en-US" dirty="0"/>
              <a:t>, </a:t>
            </a:r>
            <a:r>
              <a:rPr lang="en-US" dirty="0" smtClean="0"/>
              <a:t>where </a:t>
            </a:r>
            <a:r>
              <a:rPr lang="en-US" dirty="0"/>
              <a:t>there is no shadow from the ribs, </a:t>
            </a:r>
            <a:r>
              <a:rPr lang="en-US" b="1" dirty="0"/>
              <a:t>change of slope</a:t>
            </a: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3703232" flipV="1">
            <a:off x="4705921" y="3159088"/>
            <a:ext cx="756720" cy="340908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773965" y="2353610"/>
            <a:ext cx="20574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 smtClean="0"/>
              <a:t>10mm</a:t>
            </a:r>
          </a:p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 smtClean="0"/>
              <a:t>best size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381001" y="5439228"/>
            <a:ext cx="573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Making the </a:t>
            </a:r>
            <a:r>
              <a:rPr lang="en-GB" b="1" dirty="0"/>
              <a:t>holes axially longer </a:t>
            </a:r>
            <a:r>
              <a:rPr lang="en-GB" dirty="0"/>
              <a:t>takes </a:t>
            </a:r>
            <a:r>
              <a:rPr lang="en-GB" dirty="0" smtClean="0"/>
              <a:t>advantage of the space more efficiently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267420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REFLECTOR ROUGHNESS IMPACT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998195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Increasing the roughness in the reflector, makes the </a:t>
            </a:r>
            <a:r>
              <a:rPr lang="en-GB" b="1" dirty="0" smtClean="0"/>
              <a:t>radiation to be scattered </a:t>
            </a:r>
            <a:r>
              <a:rPr lang="en-GB" dirty="0" smtClean="0"/>
              <a:t>in a more diffuse way, </a:t>
            </a:r>
            <a:r>
              <a:rPr lang="en-GB" b="1" dirty="0" smtClean="0"/>
              <a:t>not being stopped by the ribs </a:t>
            </a:r>
            <a:r>
              <a:rPr lang="en-GB" dirty="0" smtClean="0"/>
              <a:t>and being leaked to the cold bore</a:t>
            </a:r>
          </a:p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/>
              <a:t>With </a:t>
            </a:r>
            <a:r>
              <a:rPr lang="en-GB" b="1" dirty="0" smtClean="0"/>
              <a:t>higher reflector </a:t>
            </a:r>
            <a:r>
              <a:rPr lang="en-GB" b="1" dirty="0"/>
              <a:t>roughness</a:t>
            </a:r>
            <a:r>
              <a:rPr lang="en-GB" dirty="0"/>
              <a:t>, the budget is surpassed</a:t>
            </a:r>
            <a:r>
              <a:rPr lang="en-GB" dirty="0" smtClean="0"/>
              <a:t>! So it should be </a:t>
            </a:r>
            <a:r>
              <a:rPr lang="en-GB" b="1" dirty="0" smtClean="0"/>
              <a:t>polished</a:t>
            </a:r>
            <a:endParaRPr lang="en-GB" b="1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2802528"/>
            <a:ext cx="2473795" cy="607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1000" y="4727983"/>
            <a:ext cx="1734845" cy="584775"/>
          </a:xfrm>
          <a:prstGeom prst="rect">
            <a:avLst/>
          </a:prstGeom>
          <a:solidFill>
            <a:srgbClr val="ACE3F6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0F8CB8"/>
              </a:buClr>
            </a:pPr>
            <a:r>
              <a:rPr lang="en-GB" sz="1600" dirty="0" smtClean="0"/>
              <a:t>Better polished reflector</a:t>
            </a:r>
            <a:endParaRPr lang="en-GB" sz="16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895599" y="4387335"/>
            <a:ext cx="1752601" cy="584775"/>
          </a:xfrm>
          <a:prstGeom prst="rect">
            <a:avLst/>
          </a:prstGeom>
          <a:solidFill>
            <a:srgbClr val="ACE3F6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0F8CB8"/>
              </a:buClr>
            </a:pPr>
            <a:r>
              <a:rPr lang="en-GB" sz="1600" dirty="0" smtClean="0"/>
              <a:t>Higher pumping speed</a:t>
            </a:r>
            <a:endParaRPr lang="en-GB" sz="1600" b="1" dirty="0" smtClean="0"/>
          </a:p>
        </p:txBody>
      </p:sp>
      <p:sp>
        <p:nvSpPr>
          <p:cNvPr id="11" name="Right Arrow 10"/>
          <p:cNvSpPr/>
          <p:nvPr/>
        </p:nvSpPr>
        <p:spPr>
          <a:xfrm>
            <a:off x="4815840" y="4901588"/>
            <a:ext cx="518160" cy="299122"/>
          </a:xfrm>
          <a:prstGeom prst="righ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chemeClr val="accent5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512540" y="4589483"/>
            <a:ext cx="3250460" cy="830997"/>
          </a:xfrm>
          <a:prstGeom prst="rect">
            <a:avLst/>
          </a:prstGeom>
          <a:solidFill>
            <a:srgbClr val="ACE3F6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0F8CB8"/>
              </a:buClr>
            </a:pPr>
            <a:r>
              <a:rPr lang="en-GB" sz="1600" dirty="0" smtClean="0"/>
              <a:t>Less pressure, less heat leaked to the cold bore and </a:t>
            </a:r>
            <a:r>
              <a:rPr lang="en-GB" sz="1600" b="1" dirty="0" smtClean="0"/>
              <a:t>reduced operating costs</a:t>
            </a:r>
            <a:r>
              <a:rPr lang="en-GB" sz="1600" dirty="0" smtClean="0"/>
              <a:t>!</a:t>
            </a:r>
            <a:endParaRPr lang="en-GB" sz="1600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895600" y="5048310"/>
            <a:ext cx="1752600" cy="584775"/>
          </a:xfrm>
          <a:prstGeom prst="rect">
            <a:avLst/>
          </a:prstGeom>
          <a:solidFill>
            <a:srgbClr val="ACE3F6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0F8CB8"/>
              </a:buClr>
            </a:pPr>
            <a:r>
              <a:rPr lang="en-GB" sz="1600" dirty="0" smtClean="0"/>
              <a:t>Lower BS temperature</a:t>
            </a:r>
            <a:endParaRPr lang="en-GB" sz="1600" b="1" dirty="0" smtClean="0"/>
          </a:p>
        </p:txBody>
      </p:sp>
      <p:sp>
        <p:nvSpPr>
          <p:cNvPr id="16" name="Right Arrow 15"/>
          <p:cNvSpPr/>
          <p:nvPr/>
        </p:nvSpPr>
        <p:spPr>
          <a:xfrm>
            <a:off x="2225040" y="4901589"/>
            <a:ext cx="518160" cy="299121"/>
          </a:xfrm>
          <a:prstGeom prst="righ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chemeClr val="accent5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0" y="339929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F8CB8"/>
              </a:buClr>
            </a:pPr>
            <a:r>
              <a:rPr lang="en-GB" b="1" dirty="0" smtClean="0"/>
              <a:t>Specular probability of the incident radiation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1000" y="5719346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A recommended manufacturing roughness shall be fixed!</a:t>
            </a:r>
            <a:endParaRPr lang="en-GB" b="1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381001" y="2594695"/>
            <a:ext cx="1835785" cy="324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Reflector roughness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2256002" y="2960440"/>
            <a:ext cx="791998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200nm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1000" y="2960440"/>
            <a:ext cx="1835785" cy="324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Other areas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2256001" y="2234774"/>
            <a:ext cx="791999" cy="324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/>
              <a:t>σ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>
          <a:xfrm>
            <a:off x="3073484" y="2234774"/>
            <a:ext cx="864000" cy="324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T</a:t>
            </a:r>
            <a:endParaRPr lang="en-US" sz="1600" dirty="0"/>
          </a:p>
        </p:txBody>
      </p:sp>
      <p:sp>
        <p:nvSpPr>
          <p:cNvPr id="24" name="Rectangle 23"/>
          <p:cNvSpPr/>
          <p:nvPr/>
        </p:nvSpPr>
        <p:spPr>
          <a:xfrm>
            <a:off x="3962968" y="2234774"/>
            <a:ext cx="794392" cy="324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/>
              <a:t>σ</a:t>
            </a:r>
            <a:r>
              <a:rPr lang="es-ES" sz="1600" dirty="0" smtClean="0"/>
              <a:t>/T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4782844" y="2234774"/>
            <a:ext cx="1236956" cy="324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Cold bore P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3073485" y="2960441"/>
            <a:ext cx="864000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5500nm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256002" y="2594695"/>
            <a:ext cx="791998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ysClr val="windowText" lastClr="000000"/>
                </a:solidFill>
              </a:rPr>
              <a:t>1</a:t>
            </a:r>
            <a:r>
              <a:rPr lang="es-ES" sz="1600" dirty="0" smtClean="0">
                <a:solidFill>
                  <a:sysClr val="windowText" lastClr="000000"/>
                </a:solidFill>
              </a:rPr>
              <a:t>0nm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73485" y="2594696"/>
            <a:ext cx="864000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3100nm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962969" y="2960440"/>
            <a:ext cx="794392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0.036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962969" y="2594695"/>
            <a:ext cx="794392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0.0032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82844" y="2594696"/>
            <a:ext cx="1236956" cy="689746"/>
          </a:xfrm>
          <a:prstGeom prst="rect">
            <a:avLst/>
          </a:prstGeom>
          <a:solidFill>
            <a:srgbClr val="61FF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/>
                </a:solidFill>
              </a:rPr>
              <a:t>2.38 mW/m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81001" y="3356711"/>
            <a:ext cx="1835785" cy="324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Reflector roughness</a:t>
            </a:r>
            <a:endParaRPr lang="en-US" sz="1600" dirty="0"/>
          </a:p>
        </p:txBody>
      </p:sp>
      <p:sp>
        <p:nvSpPr>
          <p:cNvPr id="35" name="Rectangle 34"/>
          <p:cNvSpPr/>
          <p:nvPr/>
        </p:nvSpPr>
        <p:spPr>
          <a:xfrm>
            <a:off x="2256002" y="3722456"/>
            <a:ext cx="791998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200nm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81000" y="3722456"/>
            <a:ext cx="1835785" cy="324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Other areas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073485" y="3722457"/>
            <a:ext cx="864000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5500nm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962969" y="3722456"/>
            <a:ext cx="794392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0.036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782844" y="3356712"/>
            <a:ext cx="1236956" cy="689746"/>
          </a:xfrm>
          <a:prstGeom prst="rect">
            <a:avLst/>
          </a:prstGeom>
          <a:solidFill>
            <a:srgbClr val="FF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/>
                </a:solidFill>
              </a:rPr>
              <a:t>5.31 mW/m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56002" y="3356695"/>
            <a:ext cx="791998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200nm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073485" y="3356696"/>
            <a:ext cx="864000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5500nm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962969" y="3356695"/>
            <a:ext cx="794392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0.036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51610" y="2234774"/>
            <a:ext cx="2543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/>
              <a:t>R</a:t>
            </a:r>
            <a:r>
              <a:rPr lang="en-GB" dirty="0" smtClean="0"/>
              <a:t>eflectivity used data - Pure </a:t>
            </a:r>
            <a:r>
              <a:rPr lang="en-GB" dirty="0" smtClean="0"/>
              <a:t>Fe</a:t>
            </a:r>
            <a:r>
              <a:rPr lang="es-ES" dirty="0" smtClean="0"/>
              <a:t>/</a:t>
            </a:r>
            <a:r>
              <a:rPr lang="en-GB" dirty="0"/>
              <a:t>C</a:t>
            </a:r>
            <a:r>
              <a:rPr lang="en-GB" dirty="0" smtClean="0"/>
              <a:t>u</a:t>
            </a:r>
            <a:endParaRPr lang="en-GB" b="1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4701540" y="4075486"/>
            <a:ext cx="24831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0F8CB8"/>
              </a:buClr>
            </a:pPr>
            <a:r>
              <a:rPr lang="en-GB" sz="1600" dirty="0" smtClean="0"/>
              <a:t>(2.7mW/m budget)</a:t>
            </a:r>
            <a:endParaRPr lang="en-GB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126888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16444" b="20707"/>
          <a:stretch/>
        </p:blipFill>
        <p:spPr bwMode="auto">
          <a:xfrm>
            <a:off x="-6374" y="3300412"/>
            <a:ext cx="6127774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81" b="6587"/>
          <a:stretch/>
        </p:blipFill>
        <p:spPr bwMode="auto">
          <a:xfrm>
            <a:off x="4495800" y="1200090"/>
            <a:ext cx="4648200" cy="2473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4D0C8"/>
              </a:clrFrom>
              <a:clrTo>
                <a:srgbClr val="D4D0C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374" y="5635565"/>
            <a:ext cx="36290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5300" y="5635565"/>
            <a:ext cx="792174" cy="350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600" b="1" dirty="0" smtClean="0"/>
              <a:t>W/cm</a:t>
            </a:r>
            <a:r>
              <a:rPr lang="en-US" sz="1600" b="1" baseline="30000" dirty="0" smtClean="0"/>
              <a:t>2</a:t>
            </a:r>
            <a:endParaRPr lang="en-US" sz="1600" b="1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316789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Cold bore </a:t>
            </a:r>
            <a:r>
              <a:rPr lang="en-GB" b="1" dirty="0" smtClean="0"/>
              <a:t>leaked radiation </a:t>
            </a:r>
            <a:r>
              <a:rPr lang="en-GB" dirty="0" smtClean="0"/>
              <a:t>ray tracing - The </a:t>
            </a:r>
            <a:r>
              <a:rPr lang="en-GB" b="1" dirty="0" smtClean="0"/>
              <a:t>openings marks of the pumping slots </a:t>
            </a:r>
            <a:r>
              <a:rPr lang="en-GB" dirty="0" smtClean="0"/>
              <a:t>are easily noticeable</a:t>
            </a:r>
            <a:endParaRPr lang="en-GB" b="1" dirty="0" smtClean="0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LEAKED RADIATION TO THE CB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8936232">
            <a:off x="1120917" y="3297584"/>
            <a:ext cx="456264" cy="340908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3505200"/>
            <a:ext cx="26352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transversal sides of the drilled holes act </a:t>
            </a:r>
            <a:r>
              <a:rPr lang="en-GB" b="1" dirty="0" smtClean="0"/>
              <a:t>as a 2</a:t>
            </a:r>
            <a:r>
              <a:rPr lang="en-GB" b="1" baseline="30000" dirty="0" smtClean="0"/>
              <a:t>nd</a:t>
            </a:r>
            <a:r>
              <a:rPr lang="en-GB" b="1" dirty="0" smtClean="0"/>
              <a:t> barrier to the radiation,</a:t>
            </a:r>
            <a:r>
              <a:rPr lang="en-GB" dirty="0" smtClean="0"/>
              <a:t> as it hits them perpendicularly, keeping safer the cold bore</a:t>
            </a:r>
            <a:endParaRPr lang="en-GB" b="1" dirty="0" smtClean="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477495" flipV="1">
            <a:off x="7259197" y="2835654"/>
            <a:ext cx="983636" cy="389041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9490627">
            <a:off x="6635129" y="1954307"/>
            <a:ext cx="792095" cy="149561"/>
          </a:xfrm>
          <a:prstGeom prst="rightArrow">
            <a:avLst/>
          </a:prstGeom>
          <a:gradFill flip="none" rotWithShape="1">
            <a:gsLst>
              <a:gs pos="0">
                <a:srgbClr val="00CC00"/>
              </a:gs>
              <a:gs pos="100000">
                <a:srgbClr val="61FF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 rot="20496296">
            <a:off x="4999195" y="2602186"/>
            <a:ext cx="940752" cy="149561"/>
          </a:xfrm>
          <a:prstGeom prst="rightArrow">
            <a:avLst/>
          </a:prstGeom>
          <a:gradFill flip="none" rotWithShape="1">
            <a:gsLst>
              <a:gs pos="0">
                <a:srgbClr val="00CC00"/>
              </a:gs>
              <a:gs pos="100000">
                <a:srgbClr val="61FF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" y="1042257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On the other hand, </a:t>
            </a:r>
            <a:r>
              <a:rPr lang="en-GB" b="1" dirty="0" smtClean="0"/>
              <a:t>increasing the roughness of the ribs</a:t>
            </a:r>
            <a:r>
              <a:rPr lang="en-GB" dirty="0" smtClean="0"/>
              <a:t>, could reduce the leaked radiation, </a:t>
            </a:r>
            <a:r>
              <a:rPr lang="en-GB" b="1" dirty="0" smtClean="0"/>
              <a:t>decreasing their reflectivity</a:t>
            </a: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 rot="1522467">
            <a:off x="4505393" y="1331648"/>
            <a:ext cx="1011696" cy="340908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72000" y="894009"/>
            <a:ext cx="3461912" cy="6553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 smtClean="0"/>
              <a:t>BS external surface, with the pumping holes</a:t>
            </a:r>
            <a:endParaRPr lang="en-US" b="1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221196" y="4979634"/>
            <a:ext cx="2421713" cy="533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 smtClean="0"/>
              <a:t>Cold bore internal irradiated surface</a:t>
            </a:r>
            <a:endParaRPr lang="en-US" b="1" baseline="30000" dirty="0"/>
          </a:p>
        </p:txBody>
      </p:sp>
      <p:sp>
        <p:nvSpPr>
          <p:cNvPr id="17" name="Rectangle 16"/>
          <p:cNvSpPr/>
          <p:nvPr/>
        </p:nvSpPr>
        <p:spPr>
          <a:xfrm>
            <a:off x="3038486" y="3420094"/>
            <a:ext cx="1442662" cy="451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2.38 mW/m SR power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02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OUTLINE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267629"/>
            <a:ext cx="8229600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GB" dirty="0" smtClean="0"/>
              <a:t>1. Previous status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GB" dirty="0" smtClean="0"/>
              <a:t>2. Expanded thesis proposal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GB" dirty="0" smtClean="0"/>
              <a:t>3. High power density issue in the beam screen - Absorber design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GB" dirty="0" smtClean="0"/>
              <a:t>4. Low pumping speed issue - Beam screen optimization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GB" dirty="0" smtClean="0"/>
              <a:t>5. Roughness role in the reflector design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GB" dirty="0" smtClean="0"/>
              <a:t>6. Heat load on the cold bore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GB" dirty="0" smtClean="0"/>
              <a:t>7. Pumping speed improvement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GB" dirty="0" smtClean="0"/>
              <a:t>8. Reflectivity and PSD future studies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GB" dirty="0" smtClean="0"/>
              <a:t>9. Conclusions, next steps</a:t>
            </a:r>
          </a:p>
        </p:txBody>
      </p:sp>
    </p:spTree>
    <p:extLst>
      <p:ext uri="{BB962C8B-B14F-4D97-AF65-F5344CB8AC3E}">
        <p14:creationId xmlns:p14="http://schemas.microsoft.com/office/powerpoint/2010/main" val="272460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TOTAL HEAT LOAD DISTRIBUTION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904229"/>
            <a:ext cx="2981325" cy="324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 gas scattering, average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2266800"/>
            <a:ext cx="2981325" cy="324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Max conduction, sliding rings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3" y="2629371"/>
            <a:ext cx="2981323" cy="324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Leaked radiation power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3" y="2991942"/>
            <a:ext cx="2981323" cy="324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Gray body thermal radiation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001" y="3354512"/>
            <a:ext cx="2981326" cy="324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heat load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430814" y="1240112"/>
            <a:ext cx="1784350" cy="62865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FCC-hh cold bore heat load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430815" y="1904229"/>
            <a:ext cx="1784349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0.046 W/m  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30815" y="2266800"/>
            <a:ext cx="1784349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0.049 W/m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30815" y="2629371"/>
            <a:ext cx="1784349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ysClr val="windowText" lastClr="000000"/>
                </a:solidFill>
              </a:rPr>
              <a:t>0.00238 W/m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30815" y="2991942"/>
            <a:ext cx="1784349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0.0023 W/m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30815" y="3354512"/>
            <a:ext cx="1784349" cy="324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0.09968 W/m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38978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0F8CB8"/>
              </a:buClr>
            </a:pPr>
            <a:r>
              <a:rPr lang="en-GB" b="1" dirty="0" smtClean="0"/>
              <a:t>Under 0.1W, OK!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1000" y="4486156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first estimations </a:t>
            </a:r>
            <a:r>
              <a:rPr lang="en-GB" b="1" dirty="0" smtClean="0"/>
              <a:t>show it is possible to achieve reasonably the maximum budget</a:t>
            </a:r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419463"/>
              </p:ext>
            </p:extLst>
          </p:nvPr>
        </p:nvGraphicFramePr>
        <p:xfrm>
          <a:off x="5105400" y="1219200"/>
          <a:ext cx="365760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708" y="3808368"/>
            <a:ext cx="491892" cy="427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81000" y="4953000"/>
            <a:ext cx="579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/>
              <a:t>The heat load with the highest potential to be reduced is the </a:t>
            </a:r>
            <a:r>
              <a:rPr lang="en-GB" b="1" dirty="0"/>
              <a:t>conduction of heat </a:t>
            </a:r>
            <a:r>
              <a:rPr lang="en-GB" dirty="0"/>
              <a:t>from the beam screen to the cold bore through the </a:t>
            </a:r>
            <a:r>
              <a:rPr lang="en-GB" dirty="0" smtClean="0"/>
              <a:t>metallic supports, as it is </a:t>
            </a:r>
            <a:r>
              <a:rPr lang="en-GB" b="1" dirty="0" smtClean="0"/>
              <a:t>highly geometry and material dependent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5274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1066800"/>
            <a:ext cx="5486400" cy="3711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slot can’t be indefinitely increased, as opening it too much would result in </a:t>
            </a:r>
            <a:r>
              <a:rPr lang="en-GB" b="1" dirty="0" smtClean="0"/>
              <a:t>an excess of radiation being backscattered</a:t>
            </a:r>
            <a:r>
              <a:rPr lang="en-GB" dirty="0" smtClean="0"/>
              <a:t> to the main chamber</a:t>
            </a:r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Besides, opening it worsens the impedance and the </a:t>
            </a:r>
            <a:r>
              <a:rPr lang="en-GB" b="1" dirty="0" smtClean="0"/>
              <a:t>mechanical resistance during a quench</a:t>
            </a:r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It has to cover, at least, </a:t>
            </a:r>
            <a:r>
              <a:rPr lang="en-GB" b="1" dirty="0" smtClean="0"/>
              <a:t>most part of the main reflected radiation</a:t>
            </a:r>
            <a:r>
              <a:rPr lang="en-GB" dirty="0" smtClean="0"/>
              <a:t>, while guaranteeing an optimal conductance</a:t>
            </a:r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Monte Carlo simulation tools can help us to find an optimal size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130300" y="4826741"/>
            <a:ext cx="3898900" cy="1316884"/>
            <a:chOff x="818494" y="4005854"/>
            <a:chExt cx="3763030" cy="1270994"/>
          </a:xfrm>
        </p:grpSpPr>
        <p:sp>
          <p:nvSpPr>
            <p:cNvPr id="44" name="Oval 43"/>
            <p:cNvSpPr/>
            <p:nvPr/>
          </p:nvSpPr>
          <p:spPr>
            <a:xfrm>
              <a:off x="3200400" y="4296407"/>
              <a:ext cx="914400" cy="904242"/>
            </a:xfrm>
            <a:prstGeom prst="ellipse">
              <a:avLst/>
            </a:prstGeom>
            <a:solidFill>
              <a:srgbClr val="E5F5FF"/>
            </a:solidFill>
            <a:ln w="95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990600" y="4419600"/>
              <a:ext cx="152400" cy="152400"/>
            </a:xfrm>
            <a:prstGeom prst="straightConnector1">
              <a:avLst/>
            </a:prstGeom>
            <a:ln>
              <a:solidFill>
                <a:srgbClr val="0F8CB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endCxn id="4" idx="0"/>
            </p:cNvCxnSpPr>
            <p:nvPr/>
          </p:nvCxnSpPr>
          <p:spPr>
            <a:xfrm>
              <a:off x="1143000" y="4572000"/>
              <a:ext cx="628648" cy="628648"/>
            </a:xfrm>
            <a:prstGeom prst="line">
              <a:avLst/>
            </a:prstGeom>
            <a:ln w="28575">
              <a:solidFill>
                <a:srgbClr val="0F8C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1771648" y="4438648"/>
              <a:ext cx="742952" cy="762000"/>
            </a:xfrm>
            <a:prstGeom prst="straightConnector1">
              <a:avLst/>
            </a:prstGeom>
            <a:ln>
              <a:solidFill>
                <a:srgbClr val="0F8CB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933448" y="5200648"/>
              <a:ext cx="1676399" cy="76200"/>
            </a:xfrm>
            <a:prstGeom prst="rect">
              <a:avLst/>
            </a:prstGeom>
            <a:solidFill>
              <a:srgbClr val="ACE3F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819400" y="5200648"/>
              <a:ext cx="1676399" cy="76200"/>
            </a:xfrm>
            <a:prstGeom prst="rect">
              <a:avLst/>
            </a:prstGeom>
            <a:solidFill>
              <a:srgbClr val="ACE3F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2875700" y="4419597"/>
              <a:ext cx="152400" cy="152400"/>
            </a:xfrm>
            <a:prstGeom prst="straightConnector1">
              <a:avLst/>
            </a:prstGeom>
            <a:ln>
              <a:solidFill>
                <a:srgbClr val="0F8CB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024980" y="4572000"/>
              <a:ext cx="628648" cy="628648"/>
            </a:xfrm>
            <a:prstGeom prst="line">
              <a:avLst/>
            </a:prstGeom>
            <a:ln w="28575">
              <a:solidFill>
                <a:srgbClr val="0F8C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3657599" y="4282441"/>
              <a:ext cx="1" cy="918208"/>
            </a:xfrm>
            <a:prstGeom prst="straightConnector1">
              <a:avLst/>
            </a:prstGeom>
            <a:ln>
              <a:solidFill>
                <a:srgbClr val="0F8CB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2" idx="0"/>
              <a:endCxn id="44" idx="7"/>
            </p:cNvCxnSpPr>
            <p:nvPr/>
          </p:nvCxnSpPr>
          <p:spPr>
            <a:xfrm flipV="1">
              <a:off x="3657600" y="4428830"/>
              <a:ext cx="323289" cy="771818"/>
            </a:xfrm>
            <a:prstGeom prst="straightConnector1">
              <a:avLst/>
            </a:prstGeom>
            <a:ln>
              <a:solidFill>
                <a:srgbClr val="0F8CB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3352800" y="4438649"/>
              <a:ext cx="304800" cy="761999"/>
            </a:xfrm>
            <a:prstGeom prst="straightConnector1">
              <a:avLst/>
            </a:prstGeom>
            <a:ln>
              <a:solidFill>
                <a:srgbClr val="0F8CB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3657600" y="4772024"/>
              <a:ext cx="457200" cy="428624"/>
            </a:xfrm>
            <a:prstGeom prst="straightConnector1">
              <a:avLst/>
            </a:prstGeom>
            <a:ln>
              <a:solidFill>
                <a:srgbClr val="0F8CB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22" idx="0"/>
            </p:cNvCxnSpPr>
            <p:nvPr/>
          </p:nvCxnSpPr>
          <p:spPr>
            <a:xfrm flipV="1">
              <a:off x="3657600" y="5105400"/>
              <a:ext cx="304800" cy="95248"/>
            </a:xfrm>
            <a:prstGeom prst="straightConnector1">
              <a:avLst/>
            </a:prstGeom>
            <a:ln>
              <a:solidFill>
                <a:srgbClr val="0F8CB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22" idx="0"/>
            </p:cNvCxnSpPr>
            <p:nvPr/>
          </p:nvCxnSpPr>
          <p:spPr>
            <a:xfrm flipH="1" flipV="1">
              <a:off x="3352800" y="5105400"/>
              <a:ext cx="304800" cy="95248"/>
            </a:xfrm>
            <a:prstGeom prst="straightConnector1">
              <a:avLst/>
            </a:prstGeom>
            <a:ln>
              <a:solidFill>
                <a:srgbClr val="0F8CB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818494" y="4014229"/>
              <a:ext cx="1914524" cy="319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Specular reflection</a:t>
              </a:r>
              <a:endParaRPr lang="en-US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667000" y="4005854"/>
              <a:ext cx="1914524" cy="319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Diffuse reflection</a:t>
              </a:r>
              <a:endParaRPr lang="en-US" b="1" dirty="0"/>
            </a:p>
          </p:txBody>
        </p:sp>
      </p:grpSp>
      <p:pic>
        <p:nvPicPr>
          <p:cNvPr id="2457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7" r="9931" b="10608"/>
          <a:stretch/>
        </p:blipFill>
        <p:spPr bwMode="auto">
          <a:xfrm>
            <a:off x="6029307" y="1181380"/>
            <a:ext cx="2733693" cy="415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" name="Group 58"/>
          <p:cNvGrpSpPr/>
          <p:nvPr/>
        </p:nvGrpSpPr>
        <p:grpSpPr>
          <a:xfrm>
            <a:off x="7910510" y="3039136"/>
            <a:ext cx="45719" cy="380334"/>
            <a:chOff x="7848600" y="3101051"/>
            <a:chExt cx="0" cy="327949"/>
          </a:xfrm>
        </p:grpSpPr>
        <p:cxnSp>
          <p:nvCxnSpPr>
            <p:cNvPr id="53" name="Straight Arrow Connector 52"/>
            <p:cNvCxnSpPr/>
            <p:nvPr/>
          </p:nvCxnSpPr>
          <p:spPr>
            <a:xfrm flipV="1">
              <a:off x="7848600" y="3101051"/>
              <a:ext cx="0" cy="194459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7848600" y="3198280"/>
              <a:ext cx="0" cy="23072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Connector 57"/>
          <p:cNvCxnSpPr/>
          <p:nvPr/>
        </p:nvCxnSpPr>
        <p:spPr>
          <a:xfrm>
            <a:off x="7658096" y="3033715"/>
            <a:ext cx="266704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658096" y="3424233"/>
            <a:ext cx="266704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848600" y="2896969"/>
            <a:ext cx="927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Slot size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674340" y="2133600"/>
            <a:ext cx="1051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Plane normals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MAIN BEAM SCREEN SLOT SIZE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48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24400" y="1478793"/>
            <a:ext cx="4038600" cy="377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After testing many configurations, it was seen the optimal size for a 72h max photon dose is </a:t>
            </a:r>
            <a:r>
              <a:rPr lang="en-GB" b="1" dirty="0" smtClean="0"/>
              <a:t>around 4.2mm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However, as Synrad does not take into account the photon energy, and the scattered radiation to the main chamber has low one, </a:t>
            </a:r>
            <a:r>
              <a:rPr lang="en-GB" b="1" dirty="0" smtClean="0"/>
              <a:t>the effect of the backscattered radiation is in fact lower</a:t>
            </a:r>
            <a:r>
              <a:rPr lang="en-GB" dirty="0" smtClean="0"/>
              <a:t>. Taking also into account possible misalignments, we would recommend a </a:t>
            </a:r>
            <a:r>
              <a:rPr lang="en-GB" b="1" dirty="0" smtClean="0"/>
              <a:t>5mm slot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17542" y="1992620"/>
            <a:ext cx="2259764" cy="437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</a:pPr>
            <a:r>
              <a:rPr lang="en-GB" sz="1600" dirty="0" smtClean="0"/>
              <a:t>5mm best size, for now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3400" y="5348321"/>
            <a:ext cx="1905001" cy="289381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Time lapse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2495441" y="5349419"/>
            <a:ext cx="2076559" cy="289381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72h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400" y="5000658"/>
            <a:ext cx="1905001" cy="289381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Pumping holes size</a:t>
            </a: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2495441" y="5000658"/>
            <a:ext cx="2076559" cy="289381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7mm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33400" y="4655170"/>
            <a:ext cx="1905001" cy="289381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PSD data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2495442" y="4655169"/>
            <a:ext cx="2076558" cy="289381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dirty="0" smtClean="0">
                <a:solidFill>
                  <a:sysClr val="windowText" lastClr="000000"/>
                </a:solidFill>
              </a:rPr>
              <a:t>Bk. 316SS H</a:t>
            </a:r>
            <a:r>
              <a:rPr lang="es-ES" sz="1500" baseline="-25000" dirty="0" smtClean="0">
                <a:solidFill>
                  <a:sysClr val="windowText" lastClr="000000"/>
                </a:solidFill>
              </a:rPr>
              <a:t>2 </a:t>
            </a:r>
            <a:r>
              <a:rPr lang="es-ES" sz="1500" dirty="0" smtClean="0">
                <a:solidFill>
                  <a:sysClr val="windowText" lastClr="000000"/>
                </a:solidFill>
              </a:rPr>
              <a:t>293K 4 keV</a:t>
            </a:r>
            <a:endParaRPr lang="en-US" sz="1500" baseline="30000" dirty="0">
              <a:solidFill>
                <a:sysClr val="windowText" lastClr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33400" y="5707380"/>
            <a:ext cx="1905001" cy="289381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Reflector roughness</a:t>
            </a:r>
            <a:endParaRPr lang="en-US" sz="1600" dirty="0"/>
          </a:p>
        </p:txBody>
      </p:sp>
      <p:sp>
        <p:nvSpPr>
          <p:cNvPr id="49" name="Rectangle 48"/>
          <p:cNvSpPr/>
          <p:nvPr/>
        </p:nvSpPr>
        <p:spPr>
          <a:xfrm>
            <a:off x="2503062" y="5707380"/>
            <a:ext cx="2068938" cy="289381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>
                <a:solidFill>
                  <a:sysClr val="windowText" lastClr="000000"/>
                </a:solidFill>
              </a:rPr>
              <a:t>σ/</a:t>
            </a:r>
            <a:r>
              <a:rPr lang="en-US" sz="1600" dirty="0" smtClean="0">
                <a:solidFill>
                  <a:sysClr val="windowText" lastClr="000000"/>
                </a:solidFill>
              </a:rPr>
              <a:t>T = 0.0032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MAIN BEAM SCREEN SLOT SIZE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3653384"/>
              </p:ext>
            </p:extLst>
          </p:nvPr>
        </p:nvGraphicFramePr>
        <p:xfrm>
          <a:off x="413349" y="1143000"/>
          <a:ext cx="4158651" cy="3352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Freeform 5"/>
          <p:cNvSpPr>
            <a:spLocks/>
          </p:cNvSpPr>
          <p:nvPr/>
        </p:nvSpPr>
        <p:spPr bwMode="auto">
          <a:xfrm rot="4500000">
            <a:off x="2325057" y="2583536"/>
            <a:ext cx="856750" cy="340908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23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GEOMETRY COMPARISON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 rotWithShape="1">
          <a:blip r:embed="rId2" cstate="print"/>
          <a:srcRect t="8312" r="6014"/>
          <a:stretch/>
        </p:blipFill>
        <p:spPr bwMode="auto">
          <a:xfrm>
            <a:off x="5127814" y="1066800"/>
            <a:ext cx="3635186" cy="27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sosceles Triangle 3"/>
          <p:cNvSpPr/>
          <p:nvPr/>
        </p:nvSpPr>
        <p:spPr>
          <a:xfrm rot="5400000">
            <a:off x="4092606" y="2263806"/>
            <a:ext cx="914400" cy="196788"/>
          </a:xfrm>
          <a:prstGeom prst="triangle">
            <a:avLst/>
          </a:prstGeom>
          <a:gradFill flip="none" rotWithShape="1">
            <a:gsLst>
              <a:gs pos="0">
                <a:srgbClr val="093D4F"/>
              </a:gs>
              <a:gs pos="100000">
                <a:srgbClr val="2494B2"/>
              </a:gs>
            </a:gsLst>
            <a:lin ang="54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3401" y="3884612"/>
            <a:ext cx="342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Previous geometry, July 2016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1" y="3890546"/>
            <a:ext cx="336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WP4 5</a:t>
            </a:r>
            <a:r>
              <a:rPr lang="en-US" b="1" baseline="30000" dirty="0" smtClean="0">
                <a:solidFill>
                  <a:prstClr val="black"/>
                </a:solidFill>
              </a:rPr>
              <a:t>th</a:t>
            </a:r>
            <a:r>
              <a:rPr lang="en-US" b="1" dirty="0" smtClean="0">
                <a:solidFill>
                  <a:prstClr val="black"/>
                </a:solidFill>
              </a:rPr>
              <a:t> meeting November 2016</a:t>
            </a:r>
            <a:endParaRPr lang="en-US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778475" y="4724400"/>
                <a:ext cx="3108350" cy="6037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𝑎𝑣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𝑙</m:t>
                          </m:r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/</m:t>
                          </m:r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s-E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𝑄</m:t>
                          </m:r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𝑐𝑜𝑛𝑠𝑡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𝑚𝑏𝑎𝑟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s-E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⌊"/>
                              <m:endChr m:val="⌋"/>
                              <m:ctrlPr>
                                <a:rPr lang="es-E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E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𝑚𝑏𝑎𝑟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475" y="4724400"/>
                <a:ext cx="3108350" cy="60375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381000" y="4843096"/>
            <a:ext cx="1784350" cy="288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Holes length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2190750" y="4843096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∼5.3mm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1000" y="5158381"/>
            <a:ext cx="1784350" cy="288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Holes width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2190750" y="5158381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1.5mm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1000" y="5473666"/>
            <a:ext cx="1784350" cy="288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Central slot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2190750" y="5473666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2.28mm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1000" y="5788950"/>
            <a:ext cx="1784350" cy="288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Av. H</a:t>
            </a:r>
            <a:r>
              <a:rPr lang="es-ES" sz="1600" baseline="-25000" dirty="0" smtClean="0"/>
              <a:t>2</a:t>
            </a:r>
            <a:r>
              <a:rPr lang="es-ES" sz="1600" dirty="0" smtClean="0"/>
              <a:t> p. speed 50K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2190750" y="5788950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ysClr val="windowText" lastClr="000000"/>
                </a:solidFill>
              </a:rPr>
              <a:t>∼127 l/s/m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190750" y="4525300"/>
            <a:ext cx="1784349" cy="288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Previous</a:t>
            </a:r>
            <a:endParaRPr lang="en-US" sz="1600" dirty="0"/>
          </a:p>
        </p:txBody>
      </p:sp>
      <p:sp>
        <p:nvSpPr>
          <p:cNvPr id="25" name="Rectangle 24"/>
          <p:cNvSpPr/>
          <p:nvPr/>
        </p:nvSpPr>
        <p:spPr>
          <a:xfrm>
            <a:off x="4019550" y="4843096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10mm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19550" y="5158381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23.75mm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019550" y="5473666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5mm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019550" y="5788950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ysClr val="windowText" lastClr="000000"/>
                </a:solidFill>
              </a:rPr>
              <a:t>∼ 530 l/s/m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019550" y="4525300"/>
            <a:ext cx="1784349" cy="288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Current</a:t>
            </a:r>
            <a:endParaRPr lang="en-US" sz="1600" dirty="0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4" cstate="print"/>
          <a:srcRect t="8375"/>
          <a:stretch/>
        </p:blipFill>
        <p:spPr bwMode="auto">
          <a:xfrm>
            <a:off x="278256" y="1066799"/>
            <a:ext cx="3824987" cy="285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5573761" y="5791983"/>
            <a:ext cx="943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x</a:t>
            </a:r>
            <a:r>
              <a:rPr lang="en-US" sz="1600" b="1" dirty="0" smtClean="0">
                <a:solidFill>
                  <a:prstClr val="black"/>
                </a:solidFill>
              </a:rPr>
              <a:t>4!</a:t>
            </a:r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03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7"/>
          <a:stretch/>
        </p:blipFill>
        <p:spPr bwMode="auto">
          <a:xfrm>
            <a:off x="381000" y="1877513"/>
            <a:ext cx="6019800" cy="3076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>
                <a:solidFill>
                  <a:srgbClr val="093D4F"/>
                </a:solidFill>
              </a:rPr>
              <a:t>MOLECULAR DENSITY RESULTS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62199" y="5109097"/>
            <a:ext cx="1665380" cy="28938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9.88</a:t>
            </a:r>
            <a:r>
              <a:rPr lang="es-ES" sz="1600" dirty="0" smtClean="0">
                <a:solidFill>
                  <a:sysClr val="windowText" lastClr="000000"/>
                </a:solidFill>
              </a:rPr>
              <a:t>·10</a:t>
            </a:r>
            <a:r>
              <a:rPr lang="es-ES" sz="1600" baseline="30000" dirty="0" smtClean="0">
                <a:solidFill>
                  <a:sysClr val="windowText" lastClr="000000"/>
                </a:solidFill>
              </a:rPr>
              <a:t>13</a:t>
            </a:r>
            <a:r>
              <a:rPr lang="es-ES" sz="1600" dirty="0" smtClean="0">
                <a:solidFill>
                  <a:sysClr val="windowText" lastClr="000000"/>
                </a:solidFill>
              </a:rPr>
              <a:t> H</a:t>
            </a:r>
            <a:r>
              <a:rPr lang="es-ES" sz="160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s-ES" sz="1600" dirty="0" smtClean="0">
                <a:solidFill>
                  <a:sysClr val="windowText" lastClr="000000"/>
                </a:solidFill>
              </a:rPr>
              <a:t>/m</a:t>
            </a:r>
            <a:r>
              <a:rPr lang="es-ES" sz="1600" baseline="30000" dirty="0" smtClean="0">
                <a:solidFill>
                  <a:sysClr val="windowText" lastClr="000000"/>
                </a:solidFill>
              </a:rPr>
              <a:t>3</a:t>
            </a:r>
            <a:endParaRPr lang="en-US" sz="1600" baseline="30000" dirty="0">
              <a:solidFill>
                <a:sysClr val="windowText" lastClr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443991" y="1072694"/>
            <a:ext cx="2133601" cy="664487"/>
            <a:chOff x="2412591" y="1072694"/>
            <a:chExt cx="2133601" cy="664487"/>
          </a:xfrm>
        </p:grpSpPr>
        <p:sp>
          <p:nvSpPr>
            <p:cNvPr id="35" name="Rectangle 34"/>
            <p:cNvSpPr/>
            <p:nvPr/>
          </p:nvSpPr>
          <p:spPr>
            <a:xfrm>
              <a:off x="2412592" y="1072694"/>
              <a:ext cx="2133600" cy="30480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</a:rPr>
                <a:t>Pumping Holes length</a:t>
              </a: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412591" y="1447800"/>
              <a:ext cx="213083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10mm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660583" y="1072694"/>
            <a:ext cx="2016000" cy="664486"/>
            <a:chOff x="4651784" y="1072694"/>
            <a:chExt cx="2016000" cy="664486"/>
          </a:xfrm>
        </p:grpSpPr>
        <p:sp>
          <p:nvSpPr>
            <p:cNvPr id="36" name="Rectangle 35"/>
            <p:cNvSpPr/>
            <p:nvPr/>
          </p:nvSpPr>
          <p:spPr>
            <a:xfrm>
              <a:off x="4651784" y="1072694"/>
              <a:ext cx="2016000" cy="30480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</a:rPr>
                <a:t>Holes area coverage</a:t>
              </a: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651784" y="1447799"/>
              <a:ext cx="2016000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67’6 %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759575" y="1072694"/>
            <a:ext cx="2003425" cy="664487"/>
            <a:chOff x="6683374" y="1072694"/>
            <a:chExt cx="2003425" cy="664487"/>
          </a:xfrm>
        </p:grpSpPr>
        <p:sp>
          <p:nvSpPr>
            <p:cNvPr id="41" name="Rectangle 40"/>
            <p:cNvSpPr/>
            <p:nvPr/>
          </p:nvSpPr>
          <p:spPr>
            <a:xfrm>
              <a:off x="6683374" y="1072694"/>
              <a:ext cx="2003425" cy="30480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</a:rPr>
                <a:t>Reflector roughness</a:t>
              </a: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683374" y="1447800"/>
              <a:ext cx="2003425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600" dirty="0">
                  <a:solidFill>
                    <a:sysClr val="windowText" lastClr="000000"/>
                  </a:solidFill>
                </a:rPr>
                <a:t>σ/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T = 0.0032</a:t>
              </a:r>
            </a:p>
          </p:txBody>
        </p:sp>
      </p:grpSp>
      <p:sp>
        <p:nvSpPr>
          <p:cNvPr id="49" name="Rectangle 48"/>
          <p:cNvSpPr/>
          <p:nvPr/>
        </p:nvSpPr>
        <p:spPr>
          <a:xfrm>
            <a:off x="381000" y="5109097"/>
            <a:ext cx="1905000" cy="289381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</a:rPr>
              <a:t>Average arc density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81000" y="5806619"/>
            <a:ext cx="1905000" cy="289381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</a:rPr>
              <a:t>Time lapse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343040" y="5806619"/>
            <a:ext cx="1684217" cy="289381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72h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81000" y="5457858"/>
            <a:ext cx="1905000" cy="289381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</a:rPr>
              <a:t>Average arc pressure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362199" y="5457858"/>
            <a:ext cx="1665379" cy="289381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6.56</a:t>
            </a:r>
            <a:r>
              <a:rPr lang="es-ES" sz="1600" dirty="0" smtClean="0">
                <a:solidFill>
                  <a:sysClr val="windowText" lastClr="000000"/>
                </a:solidFill>
              </a:rPr>
              <a:t> </a:t>
            </a:r>
            <a:r>
              <a:rPr lang="es-ES" sz="1600" dirty="0">
                <a:solidFill>
                  <a:sysClr val="windowText" lastClr="000000"/>
                </a:solidFill>
              </a:rPr>
              <a:t>·</a:t>
            </a:r>
            <a:r>
              <a:rPr lang="es-ES" sz="1600" dirty="0" smtClean="0">
                <a:solidFill>
                  <a:sysClr val="windowText" lastClr="000000"/>
                </a:solidFill>
              </a:rPr>
              <a:t>10</a:t>
            </a:r>
            <a:r>
              <a:rPr lang="es-ES" sz="1600" baseline="30000" dirty="0" smtClean="0">
                <a:solidFill>
                  <a:sysClr val="windowText" lastClr="000000"/>
                </a:solidFill>
              </a:rPr>
              <a:t>-10</a:t>
            </a:r>
            <a:r>
              <a:rPr lang="es-ES" sz="1600" dirty="0" smtClean="0">
                <a:solidFill>
                  <a:sysClr val="windowText" lastClr="000000"/>
                </a:solidFill>
              </a:rPr>
              <a:t> mbar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1000" y="1072694"/>
            <a:ext cx="1980000" cy="664487"/>
            <a:chOff x="381000" y="1072694"/>
            <a:chExt cx="1980000" cy="664487"/>
          </a:xfrm>
        </p:grpSpPr>
        <p:sp>
          <p:nvSpPr>
            <p:cNvPr id="4" name="Rectangle 3"/>
            <p:cNvSpPr/>
            <p:nvPr/>
          </p:nvSpPr>
          <p:spPr>
            <a:xfrm>
              <a:off x="381000" y="1072694"/>
              <a:ext cx="1980000" cy="30480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</a:rPr>
                <a:t>Main slot aperture</a:t>
              </a: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81000" y="1447800"/>
              <a:ext cx="1980000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5mm </a:t>
              </a:r>
              <a:r>
                <a:rPr lang="en-US" sz="1600" dirty="0">
                  <a:solidFill>
                    <a:sysClr val="windowText" lastClr="000000"/>
                  </a:solidFill>
                </a:rPr>
                <a:t>outwards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 rot="20748756">
            <a:off x="3901705" y="4106003"/>
            <a:ext cx="1703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Beam direction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61" name="Left Arrow 60"/>
          <p:cNvSpPr/>
          <p:nvPr/>
        </p:nvSpPr>
        <p:spPr>
          <a:xfrm rot="9919748">
            <a:off x="4032729" y="3965762"/>
            <a:ext cx="1288401" cy="206523"/>
          </a:xfrm>
          <a:prstGeom prst="lef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716217" y="2368698"/>
            <a:ext cx="2532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Drift space between dipoles</a:t>
            </a:r>
            <a:endParaRPr lang="en-GB" sz="1600" dirty="0">
              <a:solidFill>
                <a:prstClr val="white"/>
              </a:solidFill>
            </a:endParaRPr>
          </a:p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1.43m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524000" y="4495800"/>
            <a:ext cx="2532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Bending magnet 14.3m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114800" y="5109097"/>
            <a:ext cx="2286000" cy="289381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prstClr val="white"/>
                </a:solidFill>
              </a:rPr>
              <a:t>PSD data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114800" y="5457859"/>
            <a:ext cx="2286000" cy="28938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Bk. 316 SS H</a:t>
            </a:r>
            <a:r>
              <a:rPr lang="es-ES" sz="1600" baseline="-25000" dirty="0" smtClean="0">
                <a:solidFill>
                  <a:sysClr val="windowText" lastClr="000000"/>
                </a:solidFill>
              </a:rPr>
              <a:t>2 </a:t>
            </a:r>
            <a:r>
              <a:rPr lang="es-ES" sz="1600" dirty="0" smtClean="0">
                <a:solidFill>
                  <a:sysClr val="windowText" lastClr="000000"/>
                </a:solidFill>
              </a:rPr>
              <a:t>293K 4 keV</a:t>
            </a:r>
            <a:endParaRPr lang="en-US" sz="1600" baseline="30000" dirty="0">
              <a:solidFill>
                <a:sysClr val="windowText" lastClr="000000"/>
              </a:solidFill>
            </a:endParaRPr>
          </a:p>
        </p:txBody>
      </p:sp>
      <p:sp>
        <p:nvSpPr>
          <p:cNvPr id="73" name="Freeform 501"/>
          <p:cNvSpPr>
            <a:spLocks noEditPoints="1"/>
          </p:cNvSpPr>
          <p:nvPr/>
        </p:nvSpPr>
        <p:spPr bwMode="auto">
          <a:xfrm>
            <a:off x="2323990" y="5010150"/>
            <a:ext cx="1732194" cy="428658"/>
          </a:xfrm>
          <a:custGeom>
            <a:avLst/>
            <a:gdLst>
              <a:gd name="T0" fmla="*/ 450 w 500"/>
              <a:gd name="T1" fmla="*/ 71 h 305"/>
              <a:gd name="T2" fmla="*/ 422 w 500"/>
              <a:gd name="T3" fmla="*/ 60 h 305"/>
              <a:gd name="T4" fmla="*/ 366 w 500"/>
              <a:gd name="T5" fmla="*/ 54 h 305"/>
              <a:gd name="T6" fmla="*/ 299 w 500"/>
              <a:gd name="T7" fmla="*/ 46 h 305"/>
              <a:gd name="T8" fmla="*/ 265 w 500"/>
              <a:gd name="T9" fmla="*/ 53 h 305"/>
              <a:gd name="T10" fmla="*/ 264 w 500"/>
              <a:gd name="T11" fmla="*/ 53 h 305"/>
              <a:gd name="T12" fmla="*/ 265 w 500"/>
              <a:gd name="T13" fmla="*/ 51 h 305"/>
              <a:gd name="T14" fmla="*/ 265 w 500"/>
              <a:gd name="T15" fmla="*/ 51 h 305"/>
              <a:gd name="T16" fmla="*/ 264 w 500"/>
              <a:gd name="T17" fmla="*/ 51 h 305"/>
              <a:gd name="T18" fmla="*/ 265 w 500"/>
              <a:gd name="T19" fmla="*/ 58 h 305"/>
              <a:gd name="T20" fmla="*/ 263 w 500"/>
              <a:gd name="T21" fmla="*/ 51 h 305"/>
              <a:gd name="T22" fmla="*/ 262 w 500"/>
              <a:gd name="T23" fmla="*/ 53 h 305"/>
              <a:gd name="T24" fmla="*/ 262 w 500"/>
              <a:gd name="T25" fmla="*/ 56 h 305"/>
              <a:gd name="T26" fmla="*/ 262 w 500"/>
              <a:gd name="T27" fmla="*/ 58 h 305"/>
              <a:gd name="T28" fmla="*/ 339 w 500"/>
              <a:gd name="T29" fmla="*/ 54 h 305"/>
              <a:gd name="T30" fmla="*/ 264 w 500"/>
              <a:gd name="T31" fmla="*/ 56 h 305"/>
              <a:gd name="T32" fmla="*/ 263 w 500"/>
              <a:gd name="T33" fmla="*/ 56 h 305"/>
              <a:gd name="T34" fmla="*/ 260 w 500"/>
              <a:gd name="T35" fmla="*/ 52 h 305"/>
              <a:gd name="T36" fmla="*/ 263 w 500"/>
              <a:gd name="T37" fmla="*/ 52 h 305"/>
              <a:gd name="T38" fmla="*/ 494 w 500"/>
              <a:gd name="T39" fmla="*/ 169 h 305"/>
              <a:gd name="T40" fmla="*/ 465 w 500"/>
              <a:gd name="T41" fmla="*/ 217 h 305"/>
              <a:gd name="T42" fmla="*/ 167 w 500"/>
              <a:gd name="T43" fmla="*/ 304 h 305"/>
              <a:gd name="T44" fmla="*/ 2 w 500"/>
              <a:gd name="T45" fmla="*/ 232 h 305"/>
              <a:gd name="T46" fmla="*/ 61 w 500"/>
              <a:gd name="T47" fmla="*/ 102 h 305"/>
              <a:gd name="T48" fmla="*/ 180 w 500"/>
              <a:gd name="T49" fmla="*/ 28 h 305"/>
              <a:gd name="T50" fmla="*/ 304 w 500"/>
              <a:gd name="T51" fmla="*/ 1 h 305"/>
              <a:gd name="T52" fmla="*/ 398 w 500"/>
              <a:gd name="T53" fmla="*/ 6 h 305"/>
              <a:gd name="T54" fmla="*/ 416 w 500"/>
              <a:gd name="T55" fmla="*/ 12 h 305"/>
              <a:gd name="T56" fmla="*/ 424 w 500"/>
              <a:gd name="T57" fmla="*/ 14 h 305"/>
              <a:gd name="T58" fmla="*/ 431 w 500"/>
              <a:gd name="T59" fmla="*/ 19 h 305"/>
              <a:gd name="T60" fmla="*/ 431 w 500"/>
              <a:gd name="T61" fmla="*/ 26 h 305"/>
              <a:gd name="T62" fmla="*/ 423 w 500"/>
              <a:gd name="T63" fmla="*/ 32 h 305"/>
              <a:gd name="T64" fmla="*/ 416 w 500"/>
              <a:gd name="T65" fmla="*/ 31 h 305"/>
              <a:gd name="T66" fmla="*/ 411 w 500"/>
              <a:gd name="T67" fmla="*/ 27 h 305"/>
              <a:gd name="T68" fmla="*/ 383 w 500"/>
              <a:gd name="T69" fmla="*/ 20 h 305"/>
              <a:gd name="T70" fmla="*/ 196 w 500"/>
              <a:gd name="T71" fmla="*/ 38 h 305"/>
              <a:gd name="T72" fmla="*/ 59 w 500"/>
              <a:gd name="T73" fmla="*/ 125 h 305"/>
              <a:gd name="T74" fmla="*/ 51 w 500"/>
              <a:gd name="T75" fmla="*/ 267 h 305"/>
              <a:gd name="T76" fmla="*/ 251 w 500"/>
              <a:gd name="T77" fmla="*/ 289 h 305"/>
              <a:gd name="T78" fmla="*/ 456 w 500"/>
              <a:gd name="T79" fmla="*/ 207 h 305"/>
              <a:gd name="T80" fmla="*/ 487 w 500"/>
              <a:gd name="T81" fmla="*/ 146 h 305"/>
              <a:gd name="T82" fmla="*/ 462 w 500"/>
              <a:gd name="T83" fmla="*/ 91 h 305"/>
              <a:gd name="T84" fmla="*/ 402 w 500"/>
              <a:gd name="T85" fmla="*/ 64 h 305"/>
              <a:gd name="T86" fmla="*/ 367 w 500"/>
              <a:gd name="T87" fmla="*/ 55 h 305"/>
              <a:gd name="T88" fmla="*/ 262 w 500"/>
              <a:gd name="T89" fmla="*/ 58 h 305"/>
              <a:gd name="T90" fmla="*/ 330 w 500"/>
              <a:gd name="T91" fmla="*/ 51 h 305"/>
              <a:gd name="T92" fmla="*/ 418 w 500"/>
              <a:gd name="T93" fmla="*/ 66 h 305"/>
              <a:gd name="T94" fmla="*/ 338 w 500"/>
              <a:gd name="T95" fmla="*/ 47 h 305"/>
              <a:gd name="T96" fmla="*/ 375 w 500"/>
              <a:gd name="T97" fmla="*/ 51 h 305"/>
              <a:gd name="T98" fmla="*/ 369 w 500"/>
              <a:gd name="T99" fmla="*/ 49 h 305"/>
              <a:gd name="T100" fmla="*/ 320 w 500"/>
              <a:gd name="T101" fmla="*/ 45 h 305"/>
              <a:gd name="T102" fmla="*/ 321 w 500"/>
              <a:gd name="T103" fmla="*/ 44 h 305"/>
              <a:gd name="T104" fmla="*/ 307 w 500"/>
              <a:gd name="T105" fmla="*/ 44 h 305"/>
              <a:gd name="T106" fmla="*/ 360 w 500"/>
              <a:gd name="T107" fmla="*/ 45 h 305"/>
              <a:gd name="T108" fmla="*/ 424 w 500"/>
              <a:gd name="T109" fmla="*/ 61 h 305"/>
              <a:gd name="T110" fmla="*/ 480 w 500"/>
              <a:gd name="T111" fmla="*/ 91 h 305"/>
              <a:gd name="T112" fmla="*/ 500 w 500"/>
              <a:gd name="T113" fmla="*/ 148 h 305"/>
              <a:gd name="T114" fmla="*/ 366 w 500"/>
              <a:gd name="T115" fmla="*/ 47 h 305"/>
              <a:gd name="T116" fmla="*/ 391 w 500"/>
              <a:gd name="T117" fmla="*/ 61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0" h="305">
                <a:moveTo>
                  <a:pt x="484" y="124"/>
                </a:moveTo>
                <a:cubicBezTo>
                  <a:pt x="485" y="125"/>
                  <a:pt x="485" y="127"/>
                  <a:pt x="485" y="128"/>
                </a:cubicBezTo>
                <a:lnTo>
                  <a:pt x="484" y="124"/>
                </a:lnTo>
                <a:close/>
                <a:moveTo>
                  <a:pt x="450" y="71"/>
                </a:moveTo>
                <a:cubicBezTo>
                  <a:pt x="449" y="70"/>
                  <a:pt x="448" y="69"/>
                  <a:pt x="445" y="68"/>
                </a:cubicBezTo>
                <a:cubicBezTo>
                  <a:pt x="445" y="68"/>
                  <a:pt x="449" y="70"/>
                  <a:pt x="450" y="71"/>
                </a:cubicBezTo>
                <a:close/>
                <a:moveTo>
                  <a:pt x="438" y="65"/>
                </a:moveTo>
                <a:cubicBezTo>
                  <a:pt x="440" y="66"/>
                  <a:pt x="443" y="67"/>
                  <a:pt x="443" y="67"/>
                </a:cubicBezTo>
                <a:cubicBezTo>
                  <a:pt x="442" y="67"/>
                  <a:pt x="438" y="65"/>
                  <a:pt x="438" y="65"/>
                </a:cubicBezTo>
                <a:close/>
                <a:moveTo>
                  <a:pt x="422" y="60"/>
                </a:moveTo>
                <a:cubicBezTo>
                  <a:pt x="420" y="60"/>
                  <a:pt x="417" y="58"/>
                  <a:pt x="417" y="58"/>
                </a:cubicBezTo>
                <a:cubicBezTo>
                  <a:pt x="418" y="59"/>
                  <a:pt x="421" y="60"/>
                  <a:pt x="422" y="60"/>
                </a:cubicBezTo>
                <a:close/>
                <a:moveTo>
                  <a:pt x="413" y="55"/>
                </a:moveTo>
                <a:cubicBezTo>
                  <a:pt x="410" y="54"/>
                  <a:pt x="405" y="52"/>
                  <a:pt x="404" y="52"/>
                </a:cubicBezTo>
                <a:cubicBezTo>
                  <a:pt x="408" y="53"/>
                  <a:pt x="411" y="54"/>
                  <a:pt x="413" y="55"/>
                </a:cubicBezTo>
                <a:close/>
                <a:moveTo>
                  <a:pt x="366" y="54"/>
                </a:moveTo>
                <a:cubicBezTo>
                  <a:pt x="370" y="55"/>
                  <a:pt x="379" y="56"/>
                  <a:pt x="384" y="57"/>
                </a:cubicBezTo>
                <a:cubicBezTo>
                  <a:pt x="379" y="56"/>
                  <a:pt x="372" y="55"/>
                  <a:pt x="366" y="54"/>
                </a:cubicBezTo>
                <a:close/>
                <a:moveTo>
                  <a:pt x="366" y="49"/>
                </a:moveTo>
                <a:cubicBezTo>
                  <a:pt x="361" y="48"/>
                  <a:pt x="361" y="48"/>
                  <a:pt x="361" y="48"/>
                </a:cubicBezTo>
                <a:cubicBezTo>
                  <a:pt x="359" y="48"/>
                  <a:pt x="347" y="47"/>
                  <a:pt x="348" y="47"/>
                </a:cubicBezTo>
                <a:cubicBezTo>
                  <a:pt x="356" y="47"/>
                  <a:pt x="366" y="49"/>
                  <a:pt x="372" y="50"/>
                </a:cubicBezTo>
                <a:cubicBezTo>
                  <a:pt x="370" y="50"/>
                  <a:pt x="368" y="50"/>
                  <a:pt x="366" y="49"/>
                </a:cubicBezTo>
                <a:close/>
                <a:moveTo>
                  <a:pt x="299" y="46"/>
                </a:moveTo>
                <a:cubicBezTo>
                  <a:pt x="296" y="46"/>
                  <a:pt x="296" y="46"/>
                  <a:pt x="296" y="46"/>
                </a:cubicBezTo>
                <a:cubicBezTo>
                  <a:pt x="296" y="47"/>
                  <a:pt x="296" y="47"/>
                  <a:pt x="297" y="47"/>
                </a:cubicBezTo>
                <a:cubicBezTo>
                  <a:pt x="299" y="46"/>
                  <a:pt x="299" y="46"/>
                  <a:pt x="299" y="46"/>
                </a:cubicBezTo>
                <a:close/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5" y="53"/>
                  <a:pt x="265" y="53"/>
                </a:cubicBezTo>
                <a:cubicBezTo>
                  <a:pt x="265" y="53"/>
                  <a:pt x="265" y="53"/>
                  <a:pt x="265" y="53"/>
                </a:cubicBezTo>
                <a:cubicBezTo>
                  <a:pt x="269" y="52"/>
                  <a:pt x="269" y="52"/>
                  <a:pt x="269" y="52"/>
                </a:cubicBezTo>
                <a:lnTo>
                  <a:pt x="264" y="53"/>
                </a:lnTo>
                <a:close/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ubicBezTo>
                  <a:pt x="263" y="53"/>
                  <a:pt x="264" y="53"/>
                  <a:pt x="264" y="53"/>
                </a:cubicBezTo>
                <a:close/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lose/>
                <a:moveTo>
                  <a:pt x="265" y="51"/>
                </a:moveTo>
                <a:cubicBezTo>
                  <a:pt x="264" y="51"/>
                  <a:pt x="264" y="51"/>
                  <a:pt x="264" y="51"/>
                </a:cubicBezTo>
                <a:cubicBezTo>
                  <a:pt x="264" y="51"/>
                  <a:pt x="264" y="51"/>
                  <a:pt x="264" y="51"/>
                </a:cubicBezTo>
                <a:cubicBezTo>
                  <a:pt x="264" y="51"/>
                  <a:pt x="264" y="51"/>
                  <a:pt x="265" y="51"/>
                </a:cubicBezTo>
                <a:cubicBezTo>
                  <a:pt x="265" y="51"/>
                  <a:pt x="265" y="51"/>
                  <a:pt x="265" y="51"/>
                </a:cubicBezTo>
                <a:cubicBezTo>
                  <a:pt x="265" y="51"/>
                  <a:pt x="265" y="51"/>
                  <a:pt x="265" y="50"/>
                </a:cubicBezTo>
                <a:cubicBezTo>
                  <a:pt x="265" y="51"/>
                  <a:pt x="265" y="51"/>
                  <a:pt x="265" y="51"/>
                </a:cubicBezTo>
                <a:close/>
                <a:moveTo>
                  <a:pt x="265" y="57"/>
                </a:moveTo>
                <a:cubicBezTo>
                  <a:pt x="265" y="57"/>
                  <a:pt x="265" y="57"/>
                  <a:pt x="265" y="57"/>
                </a:cubicBezTo>
                <a:cubicBezTo>
                  <a:pt x="265" y="57"/>
                  <a:pt x="265" y="57"/>
                  <a:pt x="265" y="57"/>
                </a:cubicBezTo>
                <a:close/>
                <a:moveTo>
                  <a:pt x="264" y="51"/>
                </a:moveTo>
                <a:cubicBezTo>
                  <a:pt x="264" y="51"/>
                  <a:pt x="264" y="52"/>
                  <a:pt x="264" y="52"/>
                </a:cubicBezTo>
                <a:cubicBezTo>
                  <a:pt x="264" y="52"/>
                  <a:pt x="264" y="52"/>
                  <a:pt x="264" y="51"/>
                </a:cubicBezTo>
                <a:close/>
                <a:moveTo>
                  <a:pt x="264" y="51"/>
                </a:moveTo>
                <a:cubicBezTo>
                  <a:pt x="264" y="51"/>
                  <a:pt x="264" y="51"/>
                  <a:pt x="264" y="51"/>
                </a:cubicBezTo>
                <a:cubicBezTo>
                  <a:pt x="264" y="51"/>
                  <a:pt x="264" y="51"/>
                  <a:pt x="264" y="51"/>
                </a:cubicBezTo>
                <a:close/>
                <a:moveTo>
                  <a:pt x="265" y="58"/>
                </a:move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8"/>
                  <a:pt x="265" y="58"/>
                </a:cubicBezTo>
                <a:close/>
                <a:moveTo>
                  <a:pt x="265" y="57"/>
                </a:moveTo>
                <a:cubicBezTo>
                  <a:pt x="264" y="57"/>
                  <a:pt x="264" y="57"/>
                  <a:pt x="264" y="57"/>
                </a:cubicBezTo>
                <a:cubicBezTo>
                  <a:pt x="264" y="57"/>
                  <a:pt x="265" y="57"/>
                  <a:pt x="265" y="57"/>
                </a:cubicBezTo>
                <a:close/>
                <a:moveTo>
                  <a:pt x="263" y="51"/>
                </a:moveTo>
                <a:cubicBezTo>
                  <a:pt x="263" y="51"/>
                  <a:pt x="263" y="51"/>
                  <a:pt x="263" y="51"/>
                </a:cubicBezTo>
                <a:cubicBezTo>
                  <a:pt x="263" y="51"/>
                  <a:pt x="263" y="51"/>
                  <a:pt x="263" y="51"/>
                </a:cubicBezTo>
                <a:close/>
                <a:moveTo>
                  <a:pt x="263" y="54"/>
                </a:moveTo>
                <a:cubicBezTo>
                  <a:pt x="263" y="54"/>
                  <a:pt x="263" y="53"/>
                  <a:pt x="263" y="53"/>
                </a:cubicBezTo>
                <a:cubicBezTo>
                  <a:pt x="263" y="53"/>
                  <a:pt x="263" y="53"/>
                  <a:pt x="263" y="54"/>
                </a:cubicBezTo>
                <a:close/>
                <a:moveTo>
                  <a:pt x="262" y="53"/>
                </a:moveTo>
                <a:cubicBezTo>
                  <a:pt x="263" y="53"/>
                  <a:pt x="263" y="53"/>
                  <a:pt x="263" y="53"/>
                </a:cubicBezTo>
                <a:cubicBezTo>
                  <a:pt x="263" y="53"/>
                  <a:pt x="262" y="53"/>
                  <a:pt x="262" y="53"/>
                </a:cubicBezTo>
                <a:close/>
                <a:moveTo>
                  <a:pt x="262" y="53"/>
                </a:moveTo>
                <a:cubicBezTo>
                  <a:pt x="262" y="52"/>
                  <a:pt x="262" y="53"/>
                  <a:pt x="262" y="53"/>
                </a:cubicBezTo>
                <a:cubicBezTo>
                  <a:pt x="262" y="53"/>
                  <a:pt x="262" y="52"/>
                  <a:pt x="262" y="52"/>
                </a:cubicBezTo>
                <a:cubicBezTo>
                  <a:pt x="262" y="53"/>
                  <a:pt x="262" y="53"/>
                  <a:pt x="262" y="53"/>
                </a:cubicBezTo>
                <a:close/>
                <a:moveTo>
                  <a:pt x="262" y="56"/>
                </a:moveTo>
                <a:cubicBezTo>
                  <a:pt x="263" y="56"/>
                  <a:pt x="262" y="56"/>
                  <a:pt x="262" y="56"/>
                </a:cubicBezTo>
                <a:close/>
                <a:moveTo>
                  <a:pt x="261" y="58"/>
                </a:moveTo>
                <a:cubicBezTo>
                  <a:pt x="262" y="58"/>
                  <a:pt x="262" y="58"/>
                  <a:pt x="262" y="58"/>
                </a:cubicBezTo>
                <a:cubicBezTo>
                  <a:pt x="262" y="58"/>
                  <a:pt x="261" y="58"/>
                  <a:pt x="261" y="58"/>
                </a:cubicBezTo>
                <a:close/>
                <a:moveTo>
                  <a:pt x="262" y="58"/>
                </a:moveTo>
                <a:cubicBezTo>
                  <a:pt x="262" y="58"/>
                  <a:pt x="262" y="58"/>
                  <a:pt x="262" y="58"/>
                </a:cubicBezTo>
                <a:cubicBezTo>
                  <a:pt x="262" y="59"/>
                  <a:pt x="262" y="59"/>
                  <a:pt x="262" y="58"/>
                </a:cubicBezTo>
                <a:close/>
                <a:moveTo>
                  <a:pt x="262" y="61"/>
                </a:moveTo>
                <a:cubicBezTo>
                  <a:pt x="262" y="61"/>
                  <a:pt x="262" y="61"/>
                  <a:pt x="262" y="61"/>
                </a:cubicBezTo>
                <a:cubicBezTo>
                  <a:pt x="262" y="61"/>
                  <a:pt x="262" y="61"/>
                  <a:pt x="262" y="61"/>
                </a:cubicBezTo>
                <a:close/>
                <a:moveTo>
                  <a:pt x="261" y="61"/>
                </a:moveTo>
                <a:cubicBezTo>
                  <a:pt x="260" y="61"/>
                  <a:pt x="260" y="61"/>
                  <a:pt x="261" y="61"/>
                </a:cubicBezTo>
                <a:close/>
                <a:moveTo>
                  <a:pt x="339" y="54"/>
                </a:moveTo>
                <a:cubicBezTo>
                  <a:pt x="334" y="54"/>
                  <a:pt x="330" y="54"/>
                  <a:pt x="326" y="54"/>
                </a:cubicBezTo>
                <a:cubicBezTo>
                  <a:pt x="329" y="54"/>
                  <a:pt x="333" y="54"/>
                  <a:pt x="336" y="54"/>
                </a:cubicBezTo>
                <a:cubicBezTo>
                  <a:pt x="336" y="54"/>
                  <a:pt x="338" y="54"/>
                  <a:pt x="339" y="54"/>
                </a:cubicBezTo>
                <a:close/>
                <a:moveTo>
                  <a:pt x="263" y="56"/>
                </a:moveTo>
                <a:cubicBezTo>
                  <a:pt x="264" y="56"/>
                  <a:pt x="264" y="56"/>
                  <a:pt x="264" y="56"/>
                </a:cubicBezTo>
                <a:cubicBezTo>
                  <a:pt x="264" y="56"/>
                  <a:pt x="264" y="56"/>
                  <a:pt x="264" y="56"/>
                </a:cubicBezTo>
                <a:cubicBezTo>
                  <a:pt x="264" y="56"/>
                  <a:pt x="265" y="56"/>
                  <a:pt x="265" y="5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5" y="56"/>
                  <a:pt x="265" y="56"/>
                  <a:pt x="265" y="55"/>
                </a:cubicBezTo>
                <a:cubicBezTo>
                  <a:pt x="265" y="56"/>
                  <a:pt x="264" y="56"/>
                  <a:pt x="263" y="56"/>
                </a:cubicBezTo>
                <a:close/>
                <a:moveTo>
                  <a:pt x="264" y="52"/>
                </a:moveTo>
                <a:cubicBezTo>
                  <a:pt x="264" y="52"/>
                  <a:pt x="264" y="52"/>
                  <a:pt x="264" y="52"/>
                </a:cubicBezTo>
                <a:cubicBezTo>
                  <a:pt x="264" y="52"/>
                  <a:pt x="263" y="52"/>
                  <a:pt x="263" y="52"/>
                </a:cubicBezTo>
                <a:cubicBezTo>
                  <a:pt x="263" y="52"/>
                  <a:pt x="264" y="52"/>
                  <a:pt x="264" y="52"/>
                </a:cubicBezTo>
                <a:close/>
                <a:moveTo>
                  <a:pt x="261" y="53"/>
                </a:moveTo>
                <a:cubicBezTo>
                  <a:pt x="261" y="52"/>
                  <a:pt x="261" y="52"/>
                  <a:pt x="260" y="52"/>
                </a:cubicBezTo>
                <a:cubicBezTo>
                  <a:pt x="260" y="53"/>
                  <a:pt x="259" y="53"/>
                  <a:pt x="259" y="53"/>
                </a:cubicBezTo>
                <a:cubicBezTo>
                  <a:pt x="259" y="53"/>
                  <a:pt x="260" y="53"/>
                  <a:pt x="260" y="53"/>
                </a:cubicBezTo>
                <a:cubicBezTo>
                  <a:pt x="260" y="53"/>
                  <a:pt x="260" y="53"/>
                  <a:pt x="260" y="53"/>
                </a:cubicBezTo>
                <a:cubicBezTo>
                  <a:pt x="261" y="53"/>
                  <a:pt x="261" y="53"/>
                  <a:pt x="262" y="52"/>
                </a:cubicBezTo>
                <a:cubicBezTo>
                  <a:pt x="262" y="52"/>
                  <a:pt x="262" y="52"/>
                  <a:pt x="262" y="52"/>
                </a:cubicBezTo>
                <a:cubicBezTo>
                  <a:pt x="262" y="52"/>
                  <a:pt x="263" y="52"/>
                  <a:pt x="263" y="52"/>
                </a:cubicBezTo>
                <a:cubicBezTo>
                  <a:pt x="262" y="52"/>
                  <a:pt x="262" y="52"/>
                  <a:pt x="261" y="53"/>
                </a:cubicBezTo>
                <a:close/>
                <a:moveTo>
                  <a:pt x="262" y="59"/>
                </a:moveTo>
                <a:cubicBezTo>
                  <a:pt x="262" y="59"/>
                  <a:pt x="262" y="59"/>
                  <a:pt x="262" y="59"/>
                </a:cubicBezTo>
                <a:cubicBezTo>
                  <a:pt x="262" y="59"/>
                  <a:pt x="262" y="59"/>
                  <a:pt x="262" y="59"/>
                </a:cubicBezTo>
                <a:close/>
                <a:moveTo>
                  <a:pt x="500" y="148"/>
                </a:moveTo>
                <a:cubicBezTo>
                  <a:pt x="498" y="158"/>
                  <a:pt x="496" y="166"/>
                  <a:pt x="494" y="169"/>
                </a:cubicBezTo>
                <a:cubicBezTo>
                  <a:pt x="493" y="172"/>
                  <a:pt x="495" y="168"/>
                  <a:pt x="494" y="170"/>
                </a:cubicBezTo>
                <a:cubicBezTo>
                  <a:pt x="493" y="174"/>
                  <a:pt x="490" y="181"/>
                  <a:pt x="488" y="184"/>
                </a:cubicBezTo>
                <a:cubicBezTo>
                  <a:pt x="486" y="189"/>
                  <a:pt x="483" y="194"/>
                  <a:pt x="480" y="199"/>
                </a:cubicBezTo>
                <a:cubicBezTo>
                  <a:pt x="478" y="202"/>
                  <a:pt x="477" y="204"/>
                  <a:pt x="475" y="206"/>
                </a:cubicBezTo>
                <a:cubicBezTo>
                  <a:pt x="470" y="212"/>
                  <a:pt x="470" y="212"/>
                  <a:pt x="470" y="212"/>
                </a:cubicBezTo>
                <a:cubicBezTo>
                  <a:pt x="469" y="214"/>
                  <a:pt x="466" y="216"/>
                  <a:pt x="465" y="217"/>
                </a:cubicBezTo>
                <a:cubicBezTo>
                  <a:pt x="462" y="221"/>
                  <a:pt x="456" y="228"/>
                  <a:pt x="452" y="232"/>
                </a:cubicBezTo>
                <a:cubicBezTo>
                  <a:pt x="438" y="245"/>
                  <a:pt x="422" y="256"/>
                  <a:pt x="405" y="264"/>
                </a:cubicBezTo>
                <a:cubicBezTo>
                  <a:pt x="387" y="272"/>
                  <a:pt x="369" y="278"/>
                  <a:pt x="351" y="284"/>
                </a:cubicBezTo>
                <a:cubicBezTo>
                  <a:pt x="314" y="295"/>
                  <a:pt x="277" y="301"/>
                  <a:pt x="239" y="304"/>
                </a:cubicBezTo>
                <a:cubicBezTo>
                  <a:pt x="221" y="305"/>
                  <a:pt x="200" y="305"/>
                  <a:pt x="183" y="305"/>
                </a:cubicBezTo>
                <a:cubicBezTo>
                  <a:pt x="177" y="304"/>
                  <a:pt x="172" y="304"/>
                  <a:pt x="167" y="304"/>
                </a:cubicBezTo>
                <a:cubicBezTo>
                  <a:pt x="155" y="303"/>
                  <a:pt x="142" y="302"/>
                  <a:pt x="129" y="301"/>
                </a:cubicBezTo>
                <a:cubicBezTo>
                  <a:pt x="116" y="299"/>
                  <a:pt x="103" y="298"/>
                  <a:pt x="93" y="296"/>
                </a:cubicBezTo>
                <a:cubicBezTo>
                  <a:pt x="77" y="292"/>
                  <a:pt x="61" y="288"/>
                  <a:pt x="45" y="280"/>
                </a:cubicBezTo>
                <a:cubicBezTo>
                  <a:pt x="38" y="277"/>
                  <a:pt x="32" y="273"/>
                  <a:pt x="27" y="269"/>
                </a:cubicBezTo>
                <a:cubicBezTo>
                  <a:pt x="24" y="268"/>
                  <a:pt x="22" y="266"/>
                  <a:pt x="20" y="264"/>
                </a:cubicBezTo>
                <a:cubicBezTo>
                  <a:pt x="11" y="256"/>
                  <a:pt x="4" y="244"/>
                  <a:pt x="2" y="232"/>
                </a:cubicBezTo>
                <a:cubicBezTo>
                  <a:pt x="1" y="225"/>
                  <a:pt x="0" y="219"/>
                  <a:pt x="0" y="213"/>
                </a:cubicBezTo>
                <a:cubicBezTo>
                  <a:pt x="0" y="203"/>
                  <a:pt x="2" y="191"/>
                  <a:pt x="6" y="180"/>
                </a:cubicBezTo>
                <a:cubicBezTo>
                  <a:pt x="10" y="169"/>
                  <a:pt x="16" y="158"/>
                  <a:pt x="22" y="148"/>
                </a:cubicBezTo>
                <a:cubicBezTo>
                  <a:pt x="25" y="143"/>
                  <a:pt x="29" y="139"/>
                  <a:pt x="32" y="134"/>
                </a:cubicBezTo>
                <a:cubicBezTo>
                  <a:pt x="34" y="132"/>
                  <a:pt x="36" y="130"/>
                  <a:pt x="38" y="127"/>
                </a:cubicBezTo>
                <a:cubicBezTo>
                  <a:pt x="44" y="119"/>
                  <a:pt x="54" y="109"/>
                  <a:pt x="61" y="102"/>
                </a:cubicBezTo>
                <a:cubicBezTo>
                  <a:pt x="65" y="98"/>
                  <a:pt x="69" y="95"/>
                  <a:pt x="74" y="91"/>
                </a:cubicBezTo>
                <a:cubicBezTo>
                  <a:pt x="83" y="83"/>
                  <a:pt x="92" y="76"/>
                  <a:pt x="100" y="70"/>
                </a:cubicBezTo>
                <a:cubicBezTo>
                  <a:pt x="111" y="62"/>
                  <a:pt x="128" y="52"/>
                  <a:pt x="143" y="45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55" y="39"/>
                  <a:pt x="166" y="33"/>
                  <a:pt x="177" y="29"/>
                </a:cubicBezTo>
                <a:cubicBezTo>
                  <a:pt x="179" y="29"/>
                  <a:pt x="179" y="29"/>
                  <a:pt x="180" y="28"/>
                </a:cubicBezTo>
                <a:cubicBezTo>
                  <a:pt x="194" y="23"/>
                  <a:pt x="194" y="23"/>
                  <a:pt x="194" y="23"/>
                </a:cubicBezTo>
                <a:cubicBezTo>
                  <a:pt x="215" y="16"/>
                  <a:pt x="231" y="12"/>
                  <a:pt x="249" y="9"/>
                </a:cubicBezTo>
                <a:cubicBezTo>
                  <a:pt x="259" y="6"/>
                  <a:pt x="271" y="5"/>
                  <a:pt x="281" y="3"/>
                </a:cubicBezTo>
                <a:cubicBezTo>
                  <a:pt x="284" y="3"/>
                  <a:pt x="287" y="2"/>
                  <a:pt x="290" y="2"/>
                </a:cubicBezTo>
                <a:cubicBezTo>
                  <a:pt x="293" y="2"/>
                  <a:pt x="295" y="2"/>
                  <a:pt x="297" y="1"/>
                </a:cubicBezTo>
                <a:cubicBezTo>
                  <a:pt x="304" y="1"/>
                  <a:pt x="304" y="1"/>
                  <a:pt x="304" y="1"/>
                </a:cubicBezTo>
                <a:cubicBezTo>
                  <a:pt x="307" y="1"/>
                  <a:pt x="311" y="0"/>
                  <a:pt x="314" y="0"/>
                </a:cubicBezTo>
                <a:cubicBezTo>
                  <a:pt x="318" y="0"/>
                  <a:pt x="321" y="0"/>
                  <a:pt x="324" y="0"/>
                </a:cubicBezTo>
                <a:cubicBezTo>
                  <a:pt x="327" y="0"/>
                  <a:pt x="331" y="0"/>
                  <a:pt x="334" y="0"/>
                </a:cubicBezTo>
                <a:cubicBezTo>
                  <a:pt x="343" y="0"/>
                  <a:pt x="351" y="0"/>
                  <a:pt x="361" y="1"/>
                </a:cubicBezTo>
                <a:cubicBezTo>
                  <a:pt x="368" y="2"/>
                  <a:pt x="376" y="2"/>
                  <a:pt x="384" y="4"/>
                </a:cubicBezTo>
                <a:cubicBezTo>
                  <a:pt x="389" y="4"/>
                  <a:pt x="394" y="5"/>
                  <a:pt x="398" y="6"/>
                </a:cubicBezTo>
                <a:cubicBezTo>
                  <a:pt x="400" y="7"/>
                  <a:pt x="403" y="8"/>
                  <a:pt x="405" y="8"/>
                </a:cubicBezTo>
                <a:cubicBezTo>
                  <a:pt x="408" y="9"/>
                  <a:pt x="410" y="10"/>
                  <a:pt x="413" y="11"/>
                </a:cubicBezTo>
                <a:cubicBezTo>
                  <a:pt x="415" y="11"/>
                  <a:pt x="415" y="11"/>
                  <a:pt x="415" y="11"/>
                </a:cubicBezTo>
                <a:cubicBezTo>
                  <a:pt x="415" y="11"/>
                  <a:pt x="415" y="11"/>
                  <a:pt x="415" y="11"/>
                </a:cubicBezTo>
                <a:cubicBezTo>
                  <a:pt x="415" y="11"/>
                  <a:pt x="415" y="11"/>
                  <a:pt x="415" y="11"/>
                </a:cubicBezTo>
                <a:cubicBezTo>
                  <a:pt x="416" y="11"/>
                  <a:pt x="416" y="11"/>
                  <a:pt x="416" y="12"/>
                </a:cubicBezTo>
                <a:cubicBezTo>
                  <a:pt x="417" y="12"/>
                  <a:pt x="419" y="13"/>
                  <a:pt x="420" y="12"/>
                </a:cubicBezTo>
                <a:cubicBezTo>
                  <a:pt x="420" y="12"/>
                  <a:pt x="420" y="12"/>
                  <a:pt x="420" y="12"/>
                </a:cubicBezTo>
                <a:cubicBezTo>
                  <a:pt x="421" y="12"/>
                  <a:pt x="421" y="12"/>
                  <a:pt x="421" y="12"/>
                </a:cubicBezTo>
                <a:cubicBezTo>
                  <a:pt x="421" y="13"/>
                  <a:pt x="422" y="13"/>
                  <a:pt x="423" y="13"/>
                </a:cubicBezTo>
                <a:cubicBezTo>
                  <a:pt x="423" y="13"/>
                  <a:pt x="423" y="13"/>
                  <a:pt x="423" y="13"/>
                </a:cubicBezTo>
                <a:cubicBezTo>
                  <a:pt x="424" y="13"/>
                  <a:pt x="424" y="14"/>
                  <a:pt x="424" y="14"/>
                </a:cubicBezTo>
                <a:cubicBezTo>
                  <a:pt x="425" y="14"/>
                  <a:pt x="425" y="14"/>
                  <a:pt x="425" y="14"/>
                </a:cubicBezTo>
                <a:cubicBezTo>
                  <a:pt x="426" y="14"/>
                  <a:pt x="426" y="14"/>
                  <a:pt x="426" y="15"/>
                </a:cubicBezTo>
                <a:cubicBezTo>
                  <a:pt x="426" y="15"/>
                  <a:pt x="426" y="15"/>
                  <a:pt x="426" y="15"/>
                </a:cubicBezTo>
                <a:cubicBezTo>
                  <a:pt x="426" y="15"/>
                  <a:pt x="427" y="16"/>
                  <a:pt x="428" y="16"/>
                </a:cubicBezTo>
                <a:cubicBezTo>
                  <a:pt x="428" y="17"/>
                  <a:pt x="429" y="17"/>
                  <a:pt x="429" y="17"/>
                </a:cubicBezTo>
                <a:cubicBezTo>
                  <a:pt x="430" y="17"/>
                  <a:pt x="430" y="19"/>
                  <a:pt x="431" y="19"/>
                </a:cubicBezTo>
                <a:cubicBezTo>
                  <a:pt x="430" y="20"/>
                  <a:pt x="431" y="20"/>
                  <a:pt x="431" y="20"/>
                </a:cubicBezTo>
                <a:cubicBezTo>
                  <a:pt x="431" y="20"/>
                  <a:pt x="431" y="21"/>
                  <a:pt x="431" y="21"/>
                </a:cubicBezTo>
                <a:cubicBezTo>
                  <a:pt x="431" y="21"/>
                  <a:pt x="431" y="22"/>
                  <a:pt x="431" y="22"/>
                </a:cubicBezTo>
                <a:cubicBezTo>
                  <a:pt x="431" y="22"/>
                  <a:pt x="431" y="23"/>
                  <a:pt x="431" y="23"/>
                </a:cubicBezTo>
                <a:cubicBezTo>
                  <a:pt x="431" y="23"/>
                  <a:pt x="432" y="24"/>
                  <a:pt x="432" y="24"/>
                </a:cubicBezTo>
                <a:cubicBezTo>
                  <a:pt x="432" y="25"/>
                  <a:pt x="431" y="25"/>
                  <a:pt x="431" y="26"/>
                </a:cubicBezTo>
                <a:cubicBezTo>
                  <a:pt x="431" y="27"/>
                  <a:pt x="430" y="28"/>
                  <a:pt x="430" y="29"/>
                </a:cubicBezTo>
                <a:cubicBezTo>
                  <a:pt x="430" y="29"/>
                  <a:pt x="430" y="29"/>
                  <a:pt x="430" y="29"/>
                </a:cubicBezTo>
                <a:cubicBezTo>
                  <a:pt x="429" y="29"/>
                  <a:pt x="429" y="30"/>
                  <a:pt x="428" y="30"/>
                </a:cubicBezTo>
                <a:cubicBezTo>
                  <a:pt x="428" y="30"/>
                  <a:pt x="428" y="30"/>
                  <a:pt x="428" y="31"/>
                </a:cubicBezTo>
                <a:cubicBezTo>
                  <a:pt x="427" y="31"/>
                  <a:pt x="427" y="31"/>
                  <a:pt x="427" y="31"/>
                </a:cubicBezTo>
                <a:cubicBezTo>
                  <a:pt x="426" y="31"/>
                  <a:pt x="424" y="32"/>
                  <a:pt x="423" y="32"/>
                </a:cubicBezTo>
                <a:cubicBezTo>
                  <a:pt x="423" y="32"/>
                  <a:pt x="423" y="32"/>
                  <a:pt x="423" y="32"/>
                </a:cubicBezTo>
                <a:cubicBezTo>
                  <a:pt x="422" y="32"/>
                  <a:pt x="422" y="32"/>
                  <a:pt x="421" y="32"/>
                </a:cubicBezTo>
                <a:cubicBezTo>
                  <a:pt x="421" y="33"/>
                  <a:pt x="420" y="32"/>
                  <a:pt x="420" y="32"/>
                </a:cubicBezTo>
                <a:cubicBezTo>
                  <a:pt x="420" y="32"/>
                  <a:pt x="419" y="32"/>
                  <a:pt x="419" y="32"/>
                </a:cubicBezTo>
                <a:cubicBezTo>
                  <a:pt x="419" y="32"/>
                  <a:pt x="418" y="32"/>
                  <a:pt x="418" y="32"/>
                </a:cubicBezTo>
                <a:cubicBezTo>
                  <a:pt x="417" y="32"/>
                  <a:pt x="417" y="31"/>
                  <a:pt x="416" y="31"/>
                </a:cubicBezTo>
                <a:cubicBezTo>
                  <a:pt x="416" y="31"/>
                  <a:pt x="416" y="31"/>
                  <a:pt x="416" y="31"/>
                </a:cubicBezTo>
                <a:cubicBezTo>
                  <a:pt x="415" y="31"/>
                  <a:pt x="415" y="30"/>
                  <a:pt x="415" y="30"/>
                </a:cubicBezTo>
                <a:cubicBezTo>
                  <a:pt x="415" y="30"/>
                  <a:pt x="415" y="30"/>
                  <a:pt x="414" y="30"/>
                </a:cubicBezTo>
                <a:cubicBezTo>
                  <a:pt x="414" y="29"/>
                  <a:pt x="415" y="29"/>
                  <a:pt x="414" y="29"/>
                </a:cubicBezTo>
                <a:cubicBezTo>
                  <a:pt x="414" y="28"/>
                  <a:pt x="413" y="30"/>
                  <a:pt x="413" y="29"/>
                </a:cubicBezTo>
                <a:cubicBezTo>
                  <a:pt x="413" y="28"/>
                  <a:pt x="412" y="28"/>
                  <a:pt x="411" y="27"/>
                </a:cubicBezTo>
                <a:cubicBezTo>
                  <a:pt x="410" y="27"/>
                  <a:pt x="410" y="27"/>
                  <a:pt x="410" y="27"/>
                </a:cubicBezTo>
                <a:cubicBezTo>
                  <a:pt x="410" y="27"/>
                  <a:pt x="410" y="27"/>
                  <a:pt x="410" y="27"/>
                </a:cubicBezTo>
                <a:cubicBezTo>
                  <a:pt x="410" y="27"/>
                  <a:pt x="410" y="27"/>
                  <a:pt x="410" y="27"/>
                </a:cubicBezTo>
                <a:cubicBezTo>
                  <a:pt x="408" y="26"/>
                  <a:pt x="408" y="26"/>
                  <a:pt x="408" y="26"/>
                </a:cubicBezTo>
                <a:cubicBezTo>
                  <a:pt x="407" y="26"/>
                  <a:pt x="407" y="26"/>
                  <a:pt x="407" y="26"/>
                </a:cubicBezTo>
                <a:cubicBezTo>
                  <a:pt x="399" y="23"/>
                  <a:pt x="390" y="21"/>
                  <a:pt x="383" y="20"/>
                </a:cubicBezTo>
                <a:cubicBezTo>
                  <a:pt x="376" y="19"/>
                  <a:pt x="370" y="18"/>
                  <a:pt x="363" y="17"/>
                </a:cubicBezTo>
                <a:cubicBezTo>
                  <a:pt x="342" y="15"/>
                  <a:pt x="321" y="16"/>
                  <a:pt x="300" y="17"/>
                </a:cubicBezTo>
                <a:cubicBezTo>
                  <a:pt x="288" y="18"/>
                  <a:pt x="273" y="20"/>
                  <a:pt x="262" y="22"/>
                </a:cubicBezTo>
                <a:cubicBezTo>
                  <a:pt x="249" y="24"/>
                  <a:pt x="236" y="27"/>
                  <a:pt x="224" y="30"/>
                </a:cubicBezTo>
                <a:cubicBezTo>
                  <a:pt x="217" y="32"/>
                  <a:pt x="210" y="34"/>
                  <a:pt x="203" y="36"/>
                </a:cubicBezTo>
                <a:cubicBezTo>
                  <a:pt x="196" y="38"/>
                  <a:pt x="196" y="38"/>
                  <a:pt x="196" y="38"/>
                </a:cubicBezTo>
                <a:cubicBezTo>
                  <a:pt x="190" y="41"/>
                  <a:pt x="183" y="43"/>
                  <a:pt x="176" y="46"/>
                </a:cubicBezTo>
                <a:cubicBezTo>
                  <a:pt x="170" y="49"/>
                  <a:pt x="164" y="51"/>
                  <a:pt x="157" y="54"/>
                </a:cubicBezTo>
                <a:cubicBezTo>
                  <a:pt x="148" y="58"/>
                  <a:pt x="138" y="64"/>
                  <a:pt x="127" y="70"/>
                </a:cubicBezTo>
                <a:cubicBezTo>
                  <a:pt x="117" y="77"/>
                  <a:pt x="106" y="84"/>
                  <a:pt x="96" y="92"/>
                </a:cubicBezTo>
                <a:cubicBezTo>
                  <a:pt x="93" y="94"/>
                  <a:pt x="93" y="94"/>
                  <a:pt x="93" y="94"/>
                </a:cubicBezTo>
                <a:cubicBezTo>
                  <a:pt x="80" y="104"/>
                  <a:pt x="69" y="115"/>
                  <a:pt x="59" y="125"/>
                </a:cubicBezTo>
                <a:cubicBezTo>
                  <a:pt x="47" y="138"/>
                  <a:pt x="34" y="155"/>
                  <a:pt x="26" y="171"/>
                </a:cubicBezTo>
                <a:cubicBezTo>
                  <a:pt x="19" y="186"/>
                  <a:pt x="14" y="201"/>
                  <a:pt x="14" y="217"/>
                </a:cubicBezTo>
                <a:cubicBezTo>
                  <a:pt x="15" y="222"/>
                  <a:pt x="15" y="229"/>
                  <a:pt x="17" y="234"/>
                </a:cubicBezTo>
                <a:cubicBezTo>
                  <a:pt x="19" y="239"/>
                  <a:pt x="22" y="244"/>
                  <a:pt x="26" y="249"/>
                </a:cubicBezTo>
                <a:cubicBezTo>
                  <a:pt x="28" y="252"/>
                  <a:pt x="31" y="255"/>
                  <a:pt x="35" y="258"/>
                </a:cubicBezTo>
                <a:cubicBezTo>
                  <a:pt x="40" y="261"/>
                  <a:pt x="45" y="264"/>
                  <a:pt x="51" y="267"/>
                </a:cubicBezTo>
                <a:cubicBezTo>
                  <a:pt x="61" y="272"/>
                  <a:pt x="72" y="276"/>
                  <a:pt x="84" y="279"/>
                </a:cubicBezTo>
                <a:cubicBezTo>
                  <a:pt x="95" y="282"/>
                  <a:pt x="106" y="284"/>
                  <a:pt x="117" y="285"/>
                </a:cubicBezTo>
                <a:cubicBezTo>
                  <a:pt x="121" y="286"/>
                  <a:pt x="125" y="286"/>
                  <a:pt x="129" y="287"/>
                </a:cubicBezTo>
                <a:cubicBezTo>
                  <a:pt x="131" y="287"/>
                  <a:pt x="134" y="287"/>
                  <a:pt x="137" y="287"/>
                </a:cubicBezTo>
                <a:cubicBezTo>
                  <a:pt x="150" y="289"/>
                  <a:pt x="168" y="290"/>
                  <a:pt x="184" y="291"/>
                </a:cubicBezTo>
                <a:cubicBezTo>
                  <a:pt x="206" y="291"/>
                  <a:pt x="227" y="291"/>
                  <a:pt x="251" y="289"/>
                </a:cubicBezTo>
                <a:cubicBezTo>
                  <a:pt x="268" y="287"/>
                  <a:pt x="287" y="285"/>
                  <a:pt x="306" y="281"/>
                </a:cubicBezTo>
                <a:cubicBezTo>
                  <a:pt x="331" y="276"/>
                  <a:pt x="357" y="268"/>
                  <a:pt x="381" y="259"/>
                </a:cubicBezTo>
                <a:cubicBezTo>
                  <a:pt x="395" y="254"/>
                  <a:pt x="407" y="248"/>
                  <a:pt x="419" y="241"/>
                </a:cubicBezTo>
                <a:cubicBezTo>
                  <a:pt x="430" y="233"/>
                  <a:pt x="440" y="224"/>
                  <a:pt x="449" y="215"/>
                </a:cubicBezTo>
                <a:cubicBezTo>
                  <a:pt x="450" y="214"/>
                  <a:pt x="451" y="213"/>
                  <a:pt x="453" y="211"/>
                </a:cubicBezTo>
                <a:cubicBezTo>
                  <a:pt x="455" y="209"/>
                  <a:pt x="454" y="210"/>
                  <a:pt x="456" y="207"/>
                </a:cubicBezTo>
                <a:cubicBezTo>
                  <a:pt x="458" y="205"/>
                  <a:pt x="457" y="207"/>
                  <a:pt x="458" y="205"/>
                </a:cubicBezTo>
                <a:cubicBezTo>
                  <a:pt x="464" y="198"/>
                  <a:pt x="464" y="198"/>
                  <a:pt x="464" y="198"/>
                </a:cubicBezTo>
                <a:cubicBezTo>
                  <a:pt x="465" y="197"/>
                  <a:pt x="466" y="196"/>
                  <a:pt x="467" y="195"/>
                </a:cubicBezTo>
                <a:cubicBezTo>
                  <a:pt x="467" y="194"/>
                  <a:pt x="468" y="193"/>
                  <a:pt x="469" y="192"/>
                </a:cubicBezTo>
                <a:cubicBezTo>
                  <a:pt x="472" y="187"/>
                  <a:pt x="475" y="182"/>
                  <a:pt x="477" y="177"/>
                </a:cubicBezTo>
                <a:cubicBezTo>
                  <a:pt x="482" y="167"/>
                  <a:pt x="486" y="156"/>
                  <a:pt x="487" y="146"/>
                </a:cubicBezTo>
                <a:cubicBezTo>
                  <a:pt x="487" y="143"/>
                  <a:pt x="487" y="146"/>
                  <a:pt x="488" y="144"/>
                </a:cubicBezTo>
                <a:cubicBezTo>
                  <a:pt x="488" y="142"/>
                  <a:pt x="488" y="141"/>
                  <a:pt x="487" y="139"/>
                </a:cubicBezTo>
                <a:cubicBezTo>
                  <a:pt x="487" y="137"/>
                  <a:pt x="487" y="136"/>
                  <a:pt x="487" y="134"/>
                </a:cubicBezTo>
                <a:cubicBezTo>
                  <a:pt x="487" y="130"/>
                  <a:pt x="486" y="126"/>
                  <a:pt x="485" y="123"/>
                </a:cubicBezTo>
                <a:cubicBezTo>
                  <a:pt x="483" y="115"/>
                  <a:pt x="480" y="108"/>
                  <a:pt x="475" y="103"/>
                </a:cubicBezTo>
                <a:cubicBezTo>
                  <a:pt x="472" y="98"/>
                  <a:pt x="467" y="94"/>
                  <a:pt x="462" y="91"/>
                </a:cubicBezTo>
                <a:cubicBezTo>
                  <a:pt x="460" y="90"/>
                  <a:pt x="461" y="90"/>
                  <a:pt x="460" y="90"/>
                </a:cubicBezTo>
                <a:cubicBezTo>
                  <a:pt x="458" y="89"/>
                  <a:pt x="459" y="89"/>
                  <a:pt x="458" y="88"/>
                </a:cubicBezTo>
                <a:cubicBezTo>
                  <a:pt x="456" y="87"/>
                  <a:pt x="456" y="87"/>
                  <a:pt x="456" y="87"/>
                </a:cubicBezTo>
                <a:cubicBezTo>
                  <a:pt x="453" y="86"/>
                  <a:pt x="453" y="86"/>
                  <a:pt x="453" y="86"/>
                </a:cubicBezTo>
                <a:cubicBezTo>
                  <a:pt x="439" y="78"/>
                  <a:pt x="424" y="72"/>
                  <a:pt x="409" y="67"/>
                </a:cubicBezTo>
                <a:cubicBezTo>
                  <a:pt x="406" y="66"/>
                  <a:pt x="406" y="66"/>
                  <a:pt x="402" y="64"/>
                </a:cubicBezTo>
                <a:cubicBezTo>
                  <a:pt x="398" y="63"/>
                  <a:pt x="399" y="63"/>
                  <a:pt x="396" y="63"/>
                </a:cubicBezTo>
                <a:cubicBezTo>
                  <a:pt x="395" y="63"/>
                  <a:pt x="392" y="61"/>
                  <a:pt x="391" y="61"/>
                </a:cubicBezTo>
                <a:cubicBezTo>
                  <a:pt x="390" y="61"/>
                  <a:pt x="391" y="61"/>
                  <a:pt x="391" y="61"/>
                </a:cubicBezTo>
                <a:cubicBezTo>
                  <a:pt x="388" y="60"/>
                  <a:pt x="378" y="58"/>
                  <a:pt x="373" y="57"/>
                </a:cubicBezTo>
                <a:cubicBezTo>
                  <a:pt x="366" y="56"/>
                  <a:pt x="358" y="54"/>
                  <a:pt x="350" y="53"/>
                </a:cubicBezTo>
                <a:cubicBezTo>
                  <a:pt x="358" y="54"/>
                  <a:pt x="365" y="55"/>
                  <a:pt x="367" y="55"/>
                </a:cubicBezTo>
                <a:cubicBezTo>
                  <a:pt x="359" y="53"/>
                  <a:pt x="344" y="52"/>
                  <a:pt x="336" y="51"/>
                </a:cubicBezTo>
                <a:cubicBezTo>
                  <a:pt x="318" y="50"/>
                  <a:pt x="294" y="52"/>
                  <a:pt x="273" y="56"/>
                </a:cubicBezTo>
                <a:cubicBezTo>
                  <a:pt x="272" y="56"/>
                  <a:pt x="271" y="56"/>
                  <a:pt x="271" y="56"/>
                </a:cubicBezTo>
                <a:cubicBezTo>
                  <a:pt x="265" y="57"/>
                  <a:pt x="265" y="57"/>
                  <a:pt x="265" y="57"/>
                </a:cubicBezTo>
                <a:cubicBezTo>
                  <a:pt x="264" y="58"/>
                  <a:pt x="264" y="58"/>
                  <a:pt x="264" y="58"/>
                </a:cubicBezTo>
                <a:cubicBezTo>
                  <a:pt x="264" y="58"/>
                  <a:pt x="263" y="58"/>
                  <a:pt x="262" y="58"/>
                </a:cubicBezTo>
                <a:cubicBezTo>
                  <a:pt x="264" y="58"/>
                  <a:pt x="264" y="58"/>
                  <a:pt x="264" y="58"/>
                </a:cubicBezTo>
                <a:cubicBezTo>
                  <a:pt x="265" y="57"/>
                  <a:pt x="265" y="57"/>
                  <a:pt x="265" y="57"/>
                </a:cubicBezTo>
                <a:cubicBezTo>
                  <a:pt x="266" y="57"/>
                  <a:pt x="266" y="57"/>
                  <a:pt x="266" y="57"/>
                </a:cubicBezTo>
                <a:cubicBezTo>
                  <a:pt x="266" y="57"/>
                  <a:pt x="266" y="57"/>
                  <a:pt x="266" y="57"/>
                </a:cubicBezTo>
                <a:cubicBezTo>
                  <a:pt x="267" y="57"/>
                  <a:pt x="267" y="57"/>
                  <a:pt x="267" y="57"/>
                </a:cubicBezTo>
                <a:cubicBezTo>
                  <a:pt x="288" y="53"/>
                  <a:pt x="309" y="50"/>
                  <a:pt x="330" y="51"/>
                </a:cubicBezTo>
                <a:cubicBezTo>
                  <a:pt x="335" y="51"/>
                  <a:pt x="343" y="51"/>
                  <a:pt x="352" y="52"/>
                </a:cubicBezTo>
                <a:cubicBezTo>
                  <a:pt x="362" y="53"/>
                  <a:pt x="371" y="55"/>
                  <a:pt x="378" y="57"/>
                </a:cubicBezTo>
                <a:cubicBezTo>
                  <a:pt x="387" y="58"/>
                  <a:pt x="391" y="59"/>
                  <a:pt x="387" y="58"/>
                </a:cubicBezTo>
                <a:cubicBezTo>
                  <a:pt x="376" y="55"/>
                  <a:pt x="367" y="53"/>
                  <a:pt x="356" y="52"/>
                </a:cubicBezTo>
                <a:cubicBezTo>
                  <a:pt x="354" y="51"/>
                  <a:pt x="352" y="51"/>
                  <a:pt x="355" y="51"/>
                </a:cubicBezTo>
                <a:cubicBezTo>
                  <a:pt x="377" y="53"/>
                  <a:pt x="401" y="60"/>
                  <a:pt x="418" y="66"/>
                </a:cubicBezTo>
                <a:cubicBezTo>
                  <a:pt x="428" y="70"/>
                  <a:pt x="428" y="70"/>
                  <a:pt x="428" y="70"/>
                </a:cubicBezTo>
                <a:cubicBezTo>
                  <a:pt x="430" y="70"/>
                  <a:pt x="431" y="71"/>
                  <a:pt x="432" y="71"/>
                </a:cubicBezTo>
                <a:cubicBezTo>
                  <a:pt x="432" y="71"/>
                  <a:pt x="430" y="70"/>
                  <a:pt x="430" y="70"/>
                </a:cubicBezTo>
                <a:cubicBezTo>
                  <a:pt x="411" y="62"/>
                  <a:pt x="395" y="56"/>
                  <a:pt x="374" y="52"/>
                </a:cubicBezTo>
                <a:cubicBezTo>
                  <a:pt x="371" y="51"/>
                  <a:pt x="368" y="51"/>
                  <a:pt x="365" y="50"/>
                </a:cubicBezTo>
                <a:cubicBezTo>
                  <a:pt x="358" y="49"/>
                  <a:pt x="347" y="48"/>
                  <a:pt x="338" y="47"/>
                </a:cubicBezTo>
                <a:cubicBezTo>
                  <a:pt x="336" y="47"/>
                  <a:pt x="337" y="47"/>
                  <a:pt x="336" y="47"/>
                </a:cubicBezTo>
                <a:cubicBezTo>
                  <a:pt x="315" y="46"/>
                  <a:pt x="296" y="48"/>
                  <a:pt x="277" y="51"/>
                </a:cubicBezTo>
                <a:cubicBezTo>
                  <a:pt x="293" y="48"/>
                  <a:pt x="310" y="47"/>
                  <a:pt x="325" y="47"/>
                </a:cubicBezTo>
                <a:cubicBezTo>
                  <a:pt x="327" y="47"/>
                  <a:pt x="328" y="46"/>
                  <a:pt x="330" y="46"/>
                </a:cubicBezTo>
                <a:cubicBezTo>
                  <a:pt x="343" y="47"/>
                  <a:pt x="363" y="49"/>
                  <a:pt x="379" y="52"/>
                </a:cubicBezTo>
                <a:cubicBezTo>
                  <a:pt x="381" y="52"/>
                  <a:pt x="382" y="52"/>
                  <a:pt x="375" y="51"/>
                </a:cubicBezTo>
                <a:cubicBezTo>
                  <a:pt x="377" y="51"/>
                  <a:pt x="378" y="51"/>
                  <a:pt x="381" y="52"/>
                </a:cubicBezTo>
                <a:cubicBezTo>
                  <a:pt x="381" y="52"/>
                  <a:pt x="380" y="52"/>
                  <a:pt x="379" y="52"/>
                </a:cubicBezTo>
                <a:cubicBezTo>
                  <a:pt x="388" y="53"/>
                  <a:pt x="389" y="54"/>
                  <a:pt x="398" y="56"/>
                </a:cubicBezTo>
                <a:cubicBezTo>
                  <a:pt x="399" y="56"/>
                  <a:pt x="400" y="56"/>
                  <a:pt x="399" y="56"/>
                </a:cubicBezTo>
                <a:cubicBezTo>
                  <a:pt x="392" y="54"/>
                  <a:pt x="385" y="52"/>
                  <a:pt x="379" y="51"/>
                </a:cubicBezTo>
                <a:cubicBezTo>
                  <a:pt x="375" y="50"/>
                  <a:pt x="372" y="50"/>
                  <a:pt x="369" y="49"/>
                </a:cubicBezTo>
                <a:cubicBezTo>
                  <a:pt x="367" y="49"/>
                  <a:pt x="367" y="49"/>
                  <a:pt x="365" y="48"/>
                </a:cubicBezTo>
                <a:cubicBezTo>
                  <a:pt x="363" y="48"/>
                  <a:pt x="360" y="48"/>
                  <a:pt x="358" y="48"/>
                </a:cubicBezTo>
                <a:cubicBezTo>
                  <a:pt x="353" y="47"/>
                  <a:pt x="353" y="47"/>
                  <a:pt x="353" y="47"/>
                </a:cubicBezTo>
                <a:cubicBezTo>
                  <a:pt x="345" y="46"/>
                  <a:pt x="336" y="46"/>
                  <a:pt x="327" y="45"/>
                </a:cubicBezTo>
                <a:cubicBezTo>
                  <a:pt x="321" y="45"/>
                  <a:pt x="314" y="45"/>
                  <a:pt x="307" y="46"/>
                </a:cubicBezTo>
                <a:cubicBezTo>
                  <a:pt x="310" y="45"/>
                  <a:pt x="315" y="45"/>
                  <a:pt x="320" y="45"/>
                </a:cubicBezTo>
                <a:cubicBezTo>
                  <a:pt x="337" y="45"/>
                  <a:pt x="357" y="46"/>
                  <a:pt x="371" y="49"/>
                </a:cubicBezTo>
                <a:cubicBezTo>
                  <a:pt x="372" y="49"/>
                  <a:pt x="369" y="48"/>
                  <a:pt x="368" y="48"/>
                </a:cubicBezTo>
                <a:cubicBezTo>
                  <a:pt x="363" y="47"/>
                  <a:pt x="360" y="47"/>
                  <a:pt x="356" y="46"/>
                </a:cubicBezTo>
                <a:cubicBezTo>
                  <a:pt x="354" y="46"/>
                  <a:pt x="357" y="46"/>
                  <a:pt x="355" y="46"/>
                </a:cubicBezTo>
                <a:cubicBezTo>
                  <a:pt x="345" y="45"/>
                  <a:pt x="335" y="45"/>
                  <a:pt x="323" y="45"/>
                </a:cubicBezTo>
                <a:cubicBezTo>
                  <a:pt x="322" y="44"/>
                  <a:pt x="319" y="44"/>
                  <a:pt x="321" y="44"/>
                </a:cubicBezTo>
                <a:cubicBezTo>
                  <a:pt x="319" y="44"/>
                  <a:pt x="319" y="44"/>
                  <a:pt x="317" y="44"/>
                </a:cubicBezTo>
                <a:cubicBezTo>
                  <a:pt x="314" y="44"/>
                  <a:pt x="318" y="44"/>
                  <a:pt x="317" y="44"/>
                </a:cubicBezTo>
                <a:cubicBezTo>
                  <a:pt x="314" y="44"/>
                  <a:pt x="310" y="45"/>
                  <a:pt x="308" y="45"/>
                </a:cubicBezTo>
                <a:cubicBezTo>
                  <a:pt x="294" y="46"/>
                  <a:pt x="282" y="47"/>
                  <a:pt x="266" y="50"/>
                </a:cubicBezTo>
                <a:cubicBezTo>
                  <a:pt x="276" y="48"/>
                  <a:pt x="290" y="46"/>
                  <a:pt x="305" y="45"/>
                </a:cubicBezTo>
                <a:cubicBezTo>
                  <a:pt x="308" y="44"/>
                  <a:pt x="304" y="45"/>
                  <a:pt x="307" y="44"/>
                </a:cubicBezTo>
                <a:cubicBezTo>
                  <a:pt x="311" y="44"/>
                  <a:pt x="314" y="44"/>
                  <a:pt x="318" y="44"/>
                </a:cubicBezTo>
                <a:cubicBezTo>
                  <a:pt x="328" y="44"/>
                  <a:pt x="328" y="44"/>
                  <a:pt x="328" y="44"/>
                </a:cubicBezTo>
                <a:cubicBezTo>
                  <a:pt x="333" y="44"/>
                  <a:pt x="338" y="44"/>
                  <a:pt x="343" y="44"/>
                </a:cubicBezTo>
                <a:cubicBezTo>
                  <a:pt x="348" y="45"/>
                  <a:pt x="351" y="45"/>
                  <a:pt x="356" y="45"/>
                </a:cubicBezTo>
                <a:cubicBezTo>
                  <a:pt x="358" y="46"/>
                  <a:pt x="358" y="45"/>
                  <a:pt x="361" y="46"/>
                </a:cubicBezTo>
                <a:cubicBezTo>
                  <a:pt x="362" y="46"/>
                  <a:pt x="357" y="45"/>
                  <a:pt x="360" y="45"/>
                </a:cubicBezTo>
                <a:cubicBezTo>
                  <a:pt x="363" y="46"/>
                  <a:pt x="360" y="45"/>
                  <a:pt x="362" y="46"/>
                </a:cubicBezTo>
                <a:cubicBezTo>
                  <a:pt x="365" y="46"/>
                  <a:pt x="366" y="46"/>
                  <a:pt x="368" y="46"/>
                </a:cubicBezTo>
                <a:cubicBezTo>
                  <a:pt x="375" y="48"/>
                  <a:pt x="382" y="49"/>
                  <a:pt x="389" y="51"/>
                </a:cubicBezTo>
                <a:cubicBezTo>
                  <a:pt x="391" y="51"/>
                  <a:pt x="386" y="50"/>
                  <a:pt x="388" y="50"/>
                </a:cubicBezTo>
                <a:cubicBezTo>
                  <a:pt x="391" y="51"/>
                  <a:pt x="401" y="54"/>
                  <a:pt x="403" y="54"/>
                </a:cubicBezTo>
                <a:cubicBezTo>
                  <a:pt x="411" y="57"/>
                  <a:pt x="415" y="58"/>
                  <a:pt x="424" y="61"/>
                </a:cubicBezTo>
                <a:cubicBezTo>
                  <a:pt x="427" y="63"/>
                  <a:pt x="424" y="61"/>
                  <a:pt x="426" y="62"/>
                </a:cubicBezTo>
                <a:cubicBezTo>
                  <a:pt x="431" y="64"/>
                  <a:pt x="434" y="65"/>
                  <a:pt x="440" y="68"/>
                </a:cubicBezTo>
                <a:cubicBezTo>
                  <a:pt x="444" y="69"/>
                  <a:pt x="450" y="72"/>
                  <a:pt x="455" y="75"/>
                </a:cubicBezTo>
                <a:cubicBezTo>
                  <a:pt x="455" y="74"/>
                  <a:pt x="452" y="73"/>
                  <a:pt x="449" y="71"/>
                </a:cubicBezTo>
                <a:cubicBezTo>
                  <a:pt x="451" y="72"/>
                  <a:pt x="456" y="75"/>
                  <a:pt x="458" y="76"/>
                </a:cubicBezTo>
                <a:cubicBezTo>
                  <a:pt x="466" y="80"/>
                  <a:pt x="473" y="84"/>
                  <a:pt x="480" y="91"/>
                </a:cubicBezTo>
                <a:cubicBezTo>
                  <a:pt x="486" y="97"/>
                  <a:pt x="492" y="105"/>
                  <a:pt x="495" y="116"/>
                </a:cubicBezTo>
                <a:cubicBezTo>
                  <a:pt x="496" y="119"/>
                  <a:pt x="497" y="120"/>
                  <a:pt x="498" y="123"/>
                </a:cubicBezTo>
                <a:cubicBezTo>
                  <a:pt x="498" y="124"/>
                  <a:pt x="498" y="124"/>
                  <a:pt x="498" y="123"/>
                </a:cubicBezTo>
                <a:cubicBezTo>
                  <a:pt x="498" y="126"/>
                  <a:pt x="499" y="130"/>
                  <a:pt x="499" y="134"/>
                </a:cubicBezTo>
                <a:cubicBezTo>
                  <a:pt x="500" y="136"/>
                  <a:pt x="500" y="139"/>
                  <a:pt x="500" y="141"/>
                </a:cubicBezTo>
                <a:cubicBezTo>
                  <a:pt x="500" y="143"/>
                  <a:pt x="500" y="146"/>
                  <a:pt x="500" y="148"/>
                </a:cubicBezTo>
                <a:close/>
                <a:moveTo>
                  <a:pt x="385" y="50"/>
                </a:moveTo>
                <a:cubicBezTo>
                  <a:pt x="380" y="49"/>
                  <a:pt x="378" y="49"/>
                  <a:pt x="371" y="47"/>
                </a:cubicBezTo>
                <a:cubicBezTo>
                  <a:pt x="369" y="47"/>
                  <a:pt x="367" y="47"/>
                  <a:pt x="364" y="46"/>
                </a:cubicBezTo>
                <a:cubicBezTo>
                  <a:pt x="363" y="47"/>
                  <a:pt x="354" y="45"/>
                  <a:pt x="354" y="46"/>
                </a:cubicBezTo>
                <a:cubicBezTo>
                  <a:pt x="359" y="46"/>
                  <a:pt x="362" y="47"/>
                  <a:pt x="365" y="47"/>
                </a:cubicBezTo>
                <a:cubicBezTo>
                  <a:pt x="367" y="47"/>
                  <a:pt x="364" y="47"/>
                  <a:pt x="366" y="47"/>
                </a:cubicBezTo>
                <a:cubicBezTo>
                  <a:pt x="370" y="48"/>
                  <a:pt x="380" y="49"/>
                  <a:pt x="386" y="51"/>
                </a:cubicBezTo>
                <a:cubicBezTo>
                  <a:pt x="386" y="51"/>
                  <a:pt x="384" y="50"/>
                  <a:pt x="385" y="50"/>
                </a:cubicBezTo>
                <a:close/>
                <a:moveTo>
                  <a:pt x="387" y="51"/>
                </a:moveTo>
                <a:cubicBezTo>
                  <a:pt x="387" y="51"/>
                  <a:pt x="388" y="51"/>
                  <a:pt x="388" y="51"/>
                </a:cubicBezTo>
                <a:cubicBezTo>
                  <a:pt x="392" y="52"/>
                  <a:pt x="389" y="51"/>
                  <a:pt x="387" y="51"/>
                </a:cubicBezTo>
                <a:close/>
                <a:moveTo>
                  <a:pt x="391" y="61"/>
                </a:moveTo>
                <a:cubicBezTo>
                  <a:pt x="391" y="61"/>
                  <a:pt x="391" y="61"/>
                  <a:pt x="391" y="61"/>
                </a:cubicBezTo>
                <a:cubicBezTo>
                  <a:pt x="391" y="61"/>
                  <a:pt x="391" y="61"/>
                  <a:pt x="391" y="61"/>
                </a:cubicBezTo>
                <a:close/>
              </a:path>
            </a:pathLst>
          </a:custGeom>
          <a:gradFill flip="none" rotWithShape="1">
            <a:gsLst>
              <a:gs pos="0">
                <a:srgbClr val="005A76"/>
              </a:gs>
              <a:gs pos="100000">
                <a:srgbClr val="00BBF6"/>
              </a:gs>
            </a:gsLst>
            <a:lin ang="5400000" scaled="1"/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512512" y="1877512"/>
            <a:ext cx="2250488" cy="3039797"/>
            <a:chOff x="6512512" y="1877512"/>
            <a:chExt cx="2094915" cy="3039797"/>
          </a:xfrm>
        </p:grpSpPr>
        <p:grpSp>
          <p:nvGrpSpPr>
            <p:cNvPr id="9" name="Group 8"/>
            <p:cNvGrpSpPr/>
            <p:nvPr/>
          </p:nvGrpSpPr>
          <p:grpSpPr>
            <a:xfrm>
              <a:off x="6512512" y="1877512"/>
              <a:ext cx="2094915" cy="2297343"/>
              <a:chOff x="6324599" y="2411638"/>
              <a:chExt cx="2130427" cy="2297343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324599" y="2758168"/>
                <a:ext cx="1371600" cy="289381"/>
              </a:xfrm>
              <a:prstGeom prst="rect">
                <a:avLst/>
              </a:prstGeom>
              <a:solidFill>
                <a:srgbClr val="0F8C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prstClr val="white"/>
                    </a:solidFill>
                  </a:rPr>
                  <a:t>Ribs</a:t>
                </a: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7740650" y="2758168"/>
                <a:ext cx="714376" cy="289381"/>
              </a:xfrm>
              <a:prstGeom prst="rect">
                <a:avLst/>
              </a:prstGeom>
              <a:solidFill>
                <a:srgbClr val="E5F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60K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324599" y="3090454"/>
                <a:ext cx="1371600" cy="289381"/>
              </a:xfrm>
              <a:prstGeom prst="rect">
                <a:avLst/>
              </a:prstGeom>
              <a:solidFill>
                <a:srgbClr val="0F8C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prstClr val="white"/>
                    </a:solidFill>
                  </a:rPr>
                  <a:t>Main reflector</a:t>
                </a: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324600" y="3422740"/>
                <a:ext cx="1371599" cy="289381"/>
              </a:xfrm>
              <a:prstGeom prst="rect">
                <a:avLst/>
              </a:prstGeom>
              <a:solidFill>
                <a:srgbClr val="0F8C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prstClr val="white"/>
                    </a:solidFill>
                  </a:rPr>
                  <a:t>Cold bore</a:t>
                </a: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324600" y="3755026"/>
                <a:ext cx="1371599" cy="289381"/>
              </a:xfrm>
              <a:prstGeom prst="rect">
                <a:avLst/>
              </a:prstGeom>
              <a:solidFill>
                <a:srgbClr val="0F8C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prstClr val="white"/>
                    </a:solidFill>
                  </a:rPr>
                  <a:t>Inner copper</a:t>
                </a: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740650" y="3090454"/>
                <a:ext cx="714376" cy="289381"/>
              </a:xfrm>
              <a:prstGeom prst="rect">
                <a:avLst/>
              </a:prstGeom>
              <a:solidFill>
                <a:srgbClr val="E5F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60K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740650" y="3422740"/>
                <a:ext cx="714376" cy="289381"/>
              </a:xfrm>
              <a:prstGeom prst="rect">
                <a:avLst/>
              </a:prstGeom>
              <a:solidFill>
                <a:srgbClr val="E5F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1.9K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740650" y="3755026"/>
                <a:ext cx="714376" cy="289381"/>
              </a:xfrm>
              <a:prstGeom prst="rect">
                <a:avLst/>
              </a:prstGeom>
              <a:solidFill>
                <a:srgbClr val="E5F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47K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324600" y="4419600"/>
                <a:ext cx="1371599" cy="289381"/>
              </a:xfrm>
              <a:prstGeom prst="rect">
                <a:avLst/>
              </a:prstGeom>
              <a:solidFill>
                <a:srgbClr val="0F8C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prstClr val="white"/>
                    </a:solidFill>
                  </a:rPr>
                  <a:t>Other areas</a:t>
                </a: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740650" y="4419600"/>
                <a:ext cx="714376" cy="289381"/>
              </a:xfrm>
              <a:prstGeom prst="rect">
                <a:avLst/>
              </a:prstGeom>
              <a:solidFill>
                <a:srgbClr val="E5F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50K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324600" y="4087312"/>
                <a:ext cx="1371599" cy="289381"/>
              </a:xfrm>
              <a:prstGeom prst="rect">
                <a:avLst/>
              </a:prstGeom>
              <a:solidFill>
                <a:srgbClr val="0F8C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prstClr val="white"/>
                    </a:solidFill>
                  </a:rPr>
                  <a:t>End absorber</a:t>
                </a: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740650" y="4087312"/>
                <a:ext cx="714376" cy="289381"/>
              </a:xfrm>
              <a:prstGeom prst="rect">
                <a:avLst/>
              </a:prstGeom>
              <a:solidFill>
                <a:srgbClr val="E5F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100K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324600" y="2411638"/>
                <a:ext cx="2130426" cy="304800"/>
              </a:xfrm>
              <a:prstGeom prst="rect">
                <a:avLst/>
              </a:prstGeom>
              <a:solidFill>
                <a:srgbClr val="0157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prstClr val="white"/>
                    </a:solidFill>
                  </a:rPr>
                  <a:t>Temperatures</a:t>
                </a: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7" name="Rectangle 66"/>
            <p:cNvSpPr/>
            <p:nvPr/>
          </p:nvSpPr>
          <p:spPr>
            <a:xfrm>
              <a:off x="6512512" y="4627929"/>
              <a:ext cx="2094915" cy="289380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4.97</a:t>
              </a:r>
              <a:r>
                <a:rPr lang="es-ES" sz="1600" dirty="0" smtClean="0">
                  <a:solidFill>
                    <a:sysClr val="windowText" lastClr="000000"/>
                  </a:solidFill>
                </a:rPr>
                <a:t>·10</a:t>
              </a:r>
              <a:r>
                <a:rPr lang="es-ES" sz="1600" baseline="30000" dirty="0" smtClean="0">
                  <a:solidFill>
                    <a:sysClr val="windowText" lastClr="000000"/>
                  </a:solidFill>
                </a:rPr>
                <a:t>-6</a:t>
              </a:r>
              <a:r>
                <a:rPr lang="es-ES" sz="1600" dirty="0" smtClean="0">
                  <a:solidFill>
                    <a:sysClr val="windowText" lastClr="000000"/>
                  </a:solidFill>
                </a:rPr>
                <a:t> mbar·l/s</a:t>
              </a:r>
              <a:endParaRPr lang="en-US" sz="1600" baseline="300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512512" y="4275280"/>
              <a:ext cx="2094915" cy="30480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white"/>
                  </a:solidFill>
                </a:rPr>
                <a:t>O</a:t>
              </a:r>
              <a:r>
                <a:rPr lang="en-US" sz="1600" dirty="0" smtClean="0">
                  <a:solidFill>
                    <a:prstClr val="white"/>
                  </a:solidFill>
                </a:rPr>
                <a:t>utgassing per BM</a:t>
              </a:r>
              <a:endParaRPr lang="en-US" sz="16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61" y="1932129"/>
            <a:ext cx="3200876" cy="134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744890" y="1945616"/>
            <a:ext cx="1969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prstClr val="black"/>
                </a:solidFill>
              </a:rPr>
              <a:t>Molecular density </a:t>
            </a:r>
          </a:p>
          <a:p>
            <a:pPr algn="ctr"/>
            <a:r>
              <a:rPr lang="en-GB" sz="1600" dirty="0">
                <a:solidFill>
                  <a:prstClr val="black"/>
                </a:solidFill>
              </a:rPr>
              <a:t>p</a:t>
            </a:r>
            <a:r>
              <a:rPr lang="en-GB" sz="1600" dirty="0" smtClean="0">
                <a:solidFill>
                  <a:prstClr val="black"/>
                </a:solidFill>
              </a:rPr>
              <a:t>rofile only PSD </a:t>
            </a:r>
            <a:r>
              <a:rPr lang="es-ES" sz="1600" dirty="0">
                <a:solidFill>
                  <a:sysClr val="windowText" lastClr="000000"/>
                </a:solidFill>
              </a:rPr>
              <a:t>H</a:t>
            </a:r>
            <a:r>
              <a:rPr lang="es-ES" sz="1600" baseline="-25000" dirty="0">
                <a:solidFill>
                  <a:sysClr val="windowText" lastClr="000000"/>
                </a:solidFill>
              </a:rPr>
              <a:t>2</a:t>
            </a:r>
            <a:endParaRPr lang="en-GB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1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PUMPING SPEED IMPROVEMENT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8800" y="1221787"/>
            <a:ext cx="3124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Due to the cleaning effect, the </a:t>
            </a:r>
            <a:r>
              <a:rPr lang="en-GB" b="1" dirty="0" smtClean="0"/>
              <a:t>PSD decreases gradually with time</a:t>
            </a:r>
          </a:p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If only this effect was rising the pressure, and counting only hydrogen, in </a:t>
            </a:r>
            <a:r>
              <a:rPr lang="en-GB" b="1" dirty="0" smtClean="0"/>
              <a:t>less than one day of maximum dose</a:t>
            </a:r>
            <a:r>
              <a:rPr lang="en-GB" dirty="0" smtClean="0"/>
              <a:t> in nominal conditions, the required density would be met (SS room temperature  PSD data)</a:t>
            </a:r>
          </a:p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b="1" dirty="0" smtClean="0"/>
              <a:t>Further studies </a:t>
            </a:r>
            <a:r>
              <a:rPr lang="en-GB" dirty="0" smtClean="0"/>
              <a:t>with all gases and the remaining effects will be carried out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4800" y="1143000"/>
            <a:ext cx="5334000" cy="4981575"/>
            <a:chOff x="517755" y="1143000"/>
            <a:chExt cx="5649375" cy="489822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 bwMode="auto">
            <a:xfrm>
              <a:off x="3495675" y="5133498"/>
              <a:ext cx="1857374" cy="826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2" name="Chart 11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048558145"/>
                    </p:ext>
                  </p:extLst>
                </p:nvPr>
              </p:nvGraphicFramePr>
              <p:xfrm>
                <a:off x="517755" y="1143000"/>
                <a:ext cx="5649375" cy="40386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Choice>
          <mc:Fallback xmlns="">
            <p:graphicFrame>
              <p:nvGraphicFramePr>
                <p:cNvPr id="12" name="Chart 11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048558145"/>
                    </p:ext>
                  </p:extLst>
                </p:nvPr>
              </p:nvGraphicFramePr>
              <p:xfrm>
                <a:off x="517755" y="1143000"/>
                <a:ext cx="5649375" cy="40386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mc:Fallback>
        </mc:AlternateContent>
        <p:sp>
          <p:nvSpPr>
            <p:cNvPr id="14" name="Rectangle 13"/>
            <p:cNvSpPr/>
            <p:nvPr/>
          </p:nvSpPr>
          <p:spPr>
            <a:xfrm>
              <a:off x="4424362" y="2667000"/>
              <a:ext cx="1295400" cy="3678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 sz="9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pt-BR" sz="1200" dirty="0" smtClean="0">
                  <a:solidFill>
                    <a:schemeClr val="tx1"/>
                  </a:solidFill>
                </a:rPr>
                <a:t>336h </a:t>
              </a:r>
              <a:r>
                <a:rPr lang="pt-BR" sz="1200" dirty="0">
                  <a:solidFill>
                    <a:schemeClr val="tx1"/>
                  </a:solidFill>
                </a:rPr>
                <a:t>(2 weeks) </a:t>
              </a:r>
            </a:p>
            <a:p>
              <a:pPr algn="ctr">
                <a:defRPr sz="9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pt-BR" sz="1200" dirty="0">
                  <a:solidFill>
                    <a:schemeClr val="tx1"/>
                  </a:solidFill>
                </a:rPr>
                <a:t>1.86∙10</a:t>
              </a:r>
              <a:r>
                <a:rPr lang="pt-BR" sz="1200" baseline="30000" dirty="0">
                  <a:solidFill>
                    <a:schemeClr val="tx1"/>
                  </a:solidFill>
                </a:rPr>
                <a:t>14</a:t>
              </a:r>
              <a:r>
                <a:rPr lang="pt-BR" sz="1200" dirty="0">
                  <a:solidFill>
                    <a:schemeClr val="tx1"/>
                  </a:solidFill>
                </a:rPr>
                <a:t> H</a:t>
              </a:r>
              <a:r>
                <a:rPr lang="pt-BR" sz="1200" baseline="-25000" dirty="0">
                  <a:solidFill>
                    <a:schemeClr val="tx1"/>
                  </a:solidFill>
                </a:rPr>
                <a:t>2</a:t>
              </a:r>
              <a:r>
                <a:rPr lang="pt-BR" sz="1200" dirty="0">
                  <a:solidFill>
                    <a:schemeClr val="tx1"/>
                  </a:solidFill>
                </a:rPr>
                <a:t>/m</a:t>
              </a:r>
              <a:r>
                <a:rPr lang="pt-BR" sz="1200" baseline="300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13755" y="3657600"/>
              <a:ext cx="1251509" cy="3678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 sz="9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pt-BR" sz="1200" dirty="0" smtClean="0">
                  <a:solidFill>
                    <a:schemeClr val="tx1"/>
                  </a:solidFill>
                  <a:latin typeface="Meiryo"/>
                  <a:ea typeface="Meiryo"/>
                  <a:cs typeface="Meiryo"/>
                </a:rPr>
                <a:t>∼</a:t>
              </a:r>
              <a:r>
                <a:rPr lang="pt-BR" sz="1200" dirty="0" smtClean="0">
                  <a:solidFill>
                    <a:schemeClr val="tx1"/>
                  </a:solidFill>
                </a:rPr>
                <a:t>17h </a:t>
              </a:r>
            </a:p>
            <a:p>
              <a:pPr algn="ctr">
                <a:defRPr sz="9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pt-BR" sz="1200" dirty="0" smtClean="0">
                  <a:solidFill>
                    <a:schemeClr val="tx1"/>
                  </a:solidFill>
                </a:rPr>
                <a:t>1.90∙</a:t>
              </a:r>
              <a:r>
                <a:rPr lang="pt-BR" sz="1200" dirty="0">
                  <a:solidFill>
                    <a:schemeClr val="tx1"/>
                  </a:solidFill>
                </a:rPr>
                <a:t>10</a:t>
              </a:r>
              <a:r>
                <a:rPr lang="pt-BR" sz="1200" baseline="30000" dirty="0">
                  <a:solidFill>
                    <a:schemeClr val="tx1"/>
                  </a:solidFill>
                </a:rPr>
                <a:t>14</a:t>
              </a:r>
              <a:r>
                <a:rPr lang="pt-BR" sz="1200" dirty="0">
                  <a:solidFill>
                    <a:schemeClr val="tx1"/>
                  </a:solidFill>
                </a:rPr>
                <a:t> H</a:t>
              </a:r>
              <a:r>
                <a:rPr lang="pt-BR" sz="1200" baseline="-25000" dirty="0">
                  <a:solidFill>
                    <a:schemeClr val="tx1"/>
                  </a:solidFill>
                </a:rPr>
                <a:t>2</a:t>
              </a:r>
              <a:r>
                <a:rPr lang="pt-BR" sz="1200" dirty="0">
                  <a:solidFill>
                    <a:schemeClr val="tx1"/>
                  </a:solidFill>
                </a:rPr>
                <a:t>/m</a:t>
              </a:r>
              <a:r>
                <a:rPr lang="pt-BR" sz="1200" baseline="30000" dirty="0">
                  <a:solidFill>
                    <a:schemeClr val="tx1"/>
                  </a:solidFill>
                </a:rPr>
                <a:t>3</a:t>
              </a: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>
              <a:off x="1485068" y="5214761"/>
              <a:ext cx="1857374" cy="826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Freeform 5"/>
            <p:cNvSpPr>
              <a:spLocks/>
            </p:cNvSpPr>
            <p:nvPr/>
          </p:nvSpPr>
          <p:spPr bwMode="auto">
            <a:xfrm rot="18000000" flipH="1">
              <a:off x="2958169" y="2875083"/>
              <a:ext cx="478029" cy="259365"/>
            </a:xfrm>
            <a:custGeom>
              <a:avLst/>
              <a:gdLst>
                <a:gd name="T0" fmla="*/ 1642 w 1642"/>
                <a:gd name="T1" fmla="*/ 266 h 771"/>
                <a:gd name="T2" fmla="*/ 1333 w 1642"/>
                <a:gd name="T3" fmla="*/ 0 h 771"/>
                <a:gd name="T4" fmla="*/ 1333 w 1642"/>
                <a:gd name="T5" fmla="*/ 134 h 771"/>
                <a:gd name="T6" fmla="*/ 0 w 1642"/>
                <a:gd name="T7" fmla="*/ 771 h 771"/>
                <a:gd name="T8" fmla="*/ 0 w 1642"/>
                <a:gd name="T9" fmla="*/ 771 h 771"/>
                <a:gd name="T10" fmla="*/ 1333 w 1642"/>
                <a:gd name="T11" fmla="*/ 398 h 771"/>
                <a:gd name="T12" fmla="*/ 1333 w 1642"/>
                <a:gd name="T13" fmla="*/ 532 h 771"/>
                <a:gd name="T14" fmla="*/ 1642 w 1642"/>
                <a:gd name="T15" fmla="*/ 266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2" h="771">
                  <a:moveTo>
                    <a:pt x="1642" y="266"/>
                  </a:moveTo>
                  <a:cubicBezTo>
                    <a:pt x="1333" y="0"/>
                    <a:pt x="1333" y="0"/>
                    <a:pt x="1333" y="0"/>
                  </a:cubicBezTo>
                  <a:cubicBezTo>
                    <a:pt x="1333" y="134"/>
                    <a:pt x="1333" y="134"/>
                    <a:pt x="1333" y="134"/>
                  </a:cubicBezTo>
                  <a:cubicBezTo>
                    <a:pt x="1333" y="134"/>
                    <a:pt x="394" y="110"/>
                    <a:pt x="0" y="771"/>
                  </a:cubicBezTo>
                  <a:cubicBezTo>
                    <a:pt x="0" y="771"/>
                    <a:pt x="0" y="771"/>
                    <a:pt x="0" y="771"/>
                  </a:cubicBezTo>
                  <a:cubicBezTo>
                    <a:pt x="402" y="297"/>
                    <a:pt x="1333" y="398"/>
                    <a:pt x="1333" y="398"/>
                  </a:cubicBezTo>
                  <a:cubicBezTo>
                    <a:pt x="1333" y="532"/>
                    <a:pt x="1333" y="532"/>
                    <a:pt x="1333" y="532"/>
                  </a:cubicBezTo>
                  <a:lnTo>
                    <a:pt x="1642" y="26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93D4F"/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0800000" scaled="1"/>
              <a:tileRect/>
            </a:gra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2548796" y="2079121"/>
                  <a:ext cx="1587294" cy="51167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200" dirty="0">
                            <a:latin typeface="+mj-lt"/>
                          </a:rPr>
                          <m:t>MD</m:t>
                        </m:r>
                        <m:r>
                          <m:rPr>
                            <m:nor/>
                          </m:rPr>
                          <a:rPr lang="en-US" sz="1200" dirty="0">
                            <a:latin typeface="+mj-lt"/>
                          </a:rPr>
                          <m:t> (</m:t>
                        </m:r>
                        <m:r>
                          <m:rPr>
                            <m:nor/>
                          </m:rPr>
                          <a:rPr lang="en-GB" sz="1200" dirty="0">
                            <a:latin typeface="+mj-lt"/>
                          </a:rPr>
                          <m:t>H</m:t>
                        </m:r>
                        <m:r>
                          <m:rPr>
                            <m:nor/>
                          </m:rPr>
                          <a:rPr lang="en-GB" sz="1200" baseline="-25000" dirty="0"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GB" sz="1200" dirty="0">
                            <a:latin typeface="+mj-lt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GB" sz="1200" dirty="0">
                            <a:latin typeface="+mj-lt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GB" sz="1200" baseline="30000" dirty="0">
                            <a:latin typeface="+mj-lt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sz="1200" dirty="0">
                            <a:latin typeface="+mj-lt"/>
                          </a:rPr>
                          <m:t>) </m:t>
                        </m:r>
                        <m:r>
                          <m:rPr>
                            <m:nor/>
                          </m:rPr>
                          <a:rPr lang="en-GB" sz="1200" dirty="0">
                            <a:latin typeface="+mj-lt"/>
                          </a:rPr>
                          <m:t>≈</m:t>
                        </m:r>
                        <m:f>
                          <m:fPr>
                            <m:ctrlPr>
                              <a:rPr lang="en-US" sz="1200" i="1" baseline="30000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sz="1200" dirty="0">
                                <a:latin typeface="+mj-lt"/>
                              </a:rPr>
                              <m:t>3.</m:t>
                            </m:r>
                            <m:r>
                              <m:rPr>
                                <m:nor/>
                              </m:rPr>
                              <a:rPr lang="es-ES" sz="1200" dirty="0">
                                <a:latin typeface="+mj-lt"/>
                              </a:rPr>
                              <m:t>4</m:t>
                            </m:r>
                            <m:r>
                              <m:rPr>
                                <m:nor/>
                              </m:rPr>
                              <a:rPr lang="en-US" sz="1200" dirty="0">
                                <a:latin typeface="+mj-lt"/>
                              </a:rPr>
                              <m:t>∙10</m:t>
                            </m:r>
                            <m:r>
                              <m:rPr>
                                <m:nor/>
                              </m:rPr>
                              <a:rPr lang="en-US" sz="1200" baseline="30000" dirty="0">
                                <a:latin typeface="+mj-lt"/>
                              </a:rPr>
                              <m:t>15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200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s-ES" sz="120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s-ES" sz="1200" i="1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s-ES" sz="1200" i="1">
                                    <a:latin typeface="Cambria Math"/>
                                  </a:rPr>
                                  <m:t>h</m:t>
                                </m:r>
                                <m:r>
                                  <a:rPr lang="es-ES" sz="1200" i="1">
                                    <a:latin typeface="Cambria Math"/>
                                  </a:rPr>
                                  <m:t>)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200" dirty="0" smtClean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48796" y="2079121"/>
                  <a:ext cx="1587294" cy="51167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235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886200" y="3822700"/>
                  <a:ext cx="1592103" cy="51167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200" dirty="0" smtClean="0">
                            <a:latin typeface="+mj-lt"/>
                          </a:rPr>
                          <m:t>MD</m:t>
                        </m:r>
                        <m:r>
                          <m:rPr>
                            <m:nor/>
                          </m:rPr>
                          <a:rPr lang="en-US" sz="1200" dirty="0" smtClean="0">
                            <a:latin typeface="+mj-lt"/>
                          </a:rPr>
                          <m:t> (</m:t>
                        </m:r>
                        <m:r>
                          <m:rPr>
                            <m:nor/>
                          </m:rPr>
                          <a:rPr lang="en-GB" sz="1200" dirty="0" smtClean="0">
                            <a:latin typeface="+mj-lt"/>
                          </a:rPr>
                          <m:t>H</m:t>
                        </m:r>
                        <m:r>
                          <m:rPr>
                            <m:nor/>
                          </m:rPr>
                          <a:rPr lang="en-GB" sz="1200" baseline="-25000" dirty="0" smtClean="0"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GB" sz="1200" dirty="0" smtClean="0">
                            <a:latin typeface="+mj-lt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GB" sz="1200" dirty="0" smtClean="0">
                            <a:latin typeface="+mj-lt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GB" sz="1200" baseline="30000" dirty="0" smtClean="0">
                            <a:latin typeface="+mj-lt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sz="1200" dirty="0" smtClean="0">
                            <a:latin typeface="+mj-lt"/>
                          </a:rPr>
                          <m:t>) </m:t>
                        </m:r>
                        <m:r>
                          <m:rPr>
                            <m:nor/>
                          </m:rPr>
                          <a:rPr lang="en-GB" sz="1200" dirty="0" smtClean="0">
                            <a:latin typeface="+mj-lt"/>
                          </a:rPr>
                          <m:t>≈</m:t>
                        </m:r>
                        <m:f>
                          <m:fPr>
                            <m:ctrlPr>
                              <a:rPr lang="en-US" sz="1200" i="1" baseline="30000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sz="1200" b="0" i="0" dirty="0" smtClean="0">
                                <a:latin typeface="+mj-lt"/>
                              </a:rPr>
                              <m:t>7.8</m:t>
                            </m:r>
                            <m:r>
                              <m:rPr>
                                <m:nor/>
                              </m:rPr>
                              <a:rPr lang="en-US" sz="1200" dirty="0">
                                <a:latin typeface="+mj-lt"/>
                              </a:rPr>
                              <m:t>∙10</m:t>
                            </m:r>
                            <m:r>
                              <m:rPr>
                                <m:nor/>
                              </m:rPr>
                              <a:rPr lang="en-US" sz="1200" baseline="30000" dirty="0">
                                <a:latin typeface="+mj-lt"/>
                              </a:rPr>
                              <m:t>1</m:t>
                            </m:r>
                            <m:r>
                              <a:rPr lang="es-ES" sz="1200" b="0" i="1" baseline="30000" dirty="0" smtClean="0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200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s-ES" sz="120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s-ES" sz="1200" i="1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s-ES" sz="1200" i="1">
                                    <a:latin typeface="Cambria Math"/>
                                  </a:rPr>
                                  <m:t>h</m:t>
                                </m:r>
                                <m:r>
                                  <a:rPr lang="es-ES" sz="1200" i="1">
                                    <a:latin typeface="Cambria Math"/>
                                  </a:rPr>
                                  <m:t>)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200" dirty="0" smtClean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86200" y="3822700"/>
                  <a:ext cx="1592103" cy="511679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235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955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MISALIGNEMENT STUDY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2400" y="1129800"/>
            <a:ext cx="48006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To perform an approach to the real geometry conditions, a </a:t>
            </a:r>
            <a:r>
              <a:rPr lang="en-GB" b="1" dirty="0" smtClean="0"/>
              <a:t>misalignment study </a:t>
            </a:r>
            <a:r>
              <a:rPr lang="en-GB" dirty="0" smtClean="0"/>
              <a:t>has been carried out, moving the beam </a:t>
            </a:r>
            <a:r>
              <a:rPr lang="en-GB" b="1" dirty="0" smtClean="0"/>
              <a:t>1mm upwards</a:t>
            </a:r>
          </a:p>
          <a:p>
            <a:pPr marL="285750" indent="-285750" algn="just"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</a:t>
            </a:r>
            <a:r>
              <a:rPr lang="en-GB" b="1" dirty="0" smtClean="0"/>
              <a:t>leaked power is slightly lower</a:t>
            </a:r>
            <a:r>
              <a:rPr lang="en-GB" dirty="0" smtClean="0"/>
              <a:t>, while the molecular density is slightly worse</a:t>
            </a:r>
          </a:p>
          <a:p>
            <a:pPr marL="285750" indent="-285750" algn="just"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radiation is directed forward </a:t>
            </a:r>
            <a:r>
              <a:rPr lang="en-GB" b="1" dirty="0" smtClean="0"/>
              <a:t>with a narrower angle</a:t>
            </a:r>
            <a:r>
              <a:rPr lang="en-GB" dirty="0" smtClean="0"/>
              <a:t>, increasing the absorber power</a:t>
            </a:r>
            <a:endParaRPr lang="en-GB" dirty="0"/>
          </a:p>
          <a:p>
            <a:pPr marL="285750" indent="-285750" algn="just"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0" t="32319" b="6070"/>
          <a:stretch/>
        </p:blipFill>
        <p:spPr bwMode="auto">
          <a:xfrm>
            <a:off x="381000" y="1129800"/>
            <a:ext cx="3438525" cy="2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37333"/>
            <a:ext cx="2681288" cy="354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50826" y="1239103"/>
            <a:ext cx="792174" cy="350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600" b="1" dirty="0" smtClean="0"/>
              <a:t>W/cm</a:t>
            </a:r>
            <a:r>
              <a:rPr lang="en-US" sz="1600" b="1" baseline="30000" dirty="0" smtClean="0"/>
              <a:t>2</a:t>
            </a:r>
            <a:endParaRPr lang="en-US" sz="1600" b="1" baseline="30000" dirty="0"/>
          </a:p>
        </p:txBody>
      </p:sp>
      <p:sp>
        <p:nvSpPr>
          <p:cNvPr id="15" name="Rectangle 14"/>
          <p:cNvSpPr/>
          <p:nvPr/>
        </p:nvSpPr>
        <p:spPr>
          <a:xfrm>
            <a:off x="381001" y="4447580"/>
            <a:ext cx="2026444" cy="288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Molecular </a:t>
            </a:r>
            <a:r>
              <a:rPr lang="es-ES" sz="1600" dirty="0" err="1" smtClean="0"/>
              <a:t>density</a:t>
            </a:r>
            <a:r>
              <a:rPr lang="es-ES" sz="1600" dirty="0" smtClean="0"/>
              <a:t> 72h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381001" y="4774607"/>
            <a:ext cx="2026444" cy="288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Cold bore power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381003" y="5101634"/>
            <a:ext cx="2026443" cy="288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Absorber power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2453544" y="4114800"/>
            <a:ext cx="1784350" cy="297312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Aligned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2453544" y="4447580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9.88·10</a:t>
            </a:r>
            <a:r>
              <a:rPr lang="en-US" sz="1600" baseline="30000" dirty="0" smtClean="0">
                <a:solidFill>
                  <a:sysClr val="windowText" lastClr="000000"/>
                </a:solidFill>
              </a:rPr>
              <a:t>13</a:t>
            </a:r>
            <a:r>
              <a:rPr lang="en-US" sz="1600" dirty="0" smtClean="0">
                <a:solidFill>
                  <a:sysClr val="windowText" lastClr="000000"/>
                </a:solidFill>
              </a:rPr>
              <a:t> H</a:t>
            </a:r>
            <a:r>
              <a:rPr lang="en-US" sz="160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US" sz="1600" dirty="0" smtClean="0">
                <a:solidFill>
                  <a:sysClr val="windowText" lastClr="000000"/>
                </a:solidFill>
              </a:rPr>
              <a:t>/m</a:t>
            </a:r>
            <a:r>
              <a:rPr lang="en-US" sz="1600" baseline="30000" dirty="0" smtClean="0">
                <a:solidFill>
                  <a:sysClr val="windowText" lastClr="000000"/>
                </a:solidFill>
              </a:rPr>
              <a:t>3</a:t>
            </a:r>
            <a:endParaRPr lang="en-US" sz="1600" baseline="30000" dirty="0">
              <a:solidFill>
                <a:sysClr val="windowText" lastClr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53544" y="4774607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0.034 W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453544" y="5101151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63 W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67200" y="4114800"/>
            <a:ext cx="1784350" cy="297312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Misaligned</a:t>
            </a:r>
            <a:endParaRPr lang="en-US" sz="1600" dirty="0"/>
          </a:p>
        </p:txBody>
      </p:sp>
      <p:sp>
        <p:nvSpPr>
          <p:cNvPr id="25" name="Rectangle 24"/>
          <p:cNvSpPr/>
          <p:nvPr/>
        </p:nvSpPr>
        <p:spPr>
          <a:xfrm>
            <a:off x="4267200" y="4447580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9.93·10</a:t>
            </a:r>
            <a:r>
              <a:rPr lang="en-US" sz="1600" baseline="30000" dirty="0" smtClean="0">
                <a:solidFill>
                  <a:sysClr val="windowText" lastClr="000000"/>
                </a:solidFill>
              </a:rPr>
              <a:t>13</a:t>
            </a:r>
            <a:r>
              <a:rPr lang="en-US" sz="160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dirty="0">
                <a:solidFill>
                  <a:sysClr val="windowText" lastClr="000000"/>
                </a:solidFill>
              </a:rPr>
              <a:t>H</a:t>
            </a:r>
            <a:r>
              <a:rPr lang="en-US" sz="1600" baseline="-25000" dirty="0">
                <a:solidFill>
                  <a:sysClr val="windowText" lastClr="000000"/>
                </a:solidFill>
              </a:rPr>
              <a:t>2</a:t>
            </a:r>
            <a:r>
              <a:rPr lang="en-US" sz="1600" dirty="0">
                <a:solidFill>
                  <a:sysClr val="windowText" lastClr="000000"/>
                </a:solidFill>
              </a:rPr>
              <a:t>/m</a:t>
            </a:r>
            <a:r>
              <a:rPr lang="en-US" sz="1600" baseline="30000" dirty="0">
                <a:solidFill>
                  <a:sysClr val="windowText" lastClr="000000"/>
                </a:solidFill>
              </a:rPr>
              <a:t>3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267200" y="4774607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0.032 W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267200" y="5101151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86 W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81003" y="5428661"/>
            <a:ext cx="2026443" cy="288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Inner copper power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2453544" y="5428661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3.3 W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67200" y="5428661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3.7 W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81003" y="5755688"/>
            <a:ext cx="2026443" cy="288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Ribs power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2453545" y="5755688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165 W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267201" y="5755688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ysClr val="windowText" lastClr="000000"/>
                </a:solidFill>
              </a:rPr>
              <a:t>73 W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96000" y="4056697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b="1" dirty="0" smtClean="0"/>
              <a:t>Stretching the sharp point </a:t>
            </a:r>
            <a:r>
              <a:rPr lang="en-GB" dirty="0" smtClean="0"/>
              <a:t>of the reflector can produce the same effect in ideal conditions</a:t>
            </a:r>
          </a:p>
        </p:txBody>
      </p:sp>
    </p:spTree>
    <p:extLst>
      <p:ext uri="{BB962C8B-B14F-4D97-AF65-F5344CB8AC3E}">
        <p14:creationId xmlns:p14="http://schemas.microsoft.com/office/powerpoint/2010/main" val="199119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RAY TRACING FAST RESULTS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1478209"/>
            <a:ext cx="2400300" cy="350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 smtClean="0"/>
              <a:t>W/cm</a:t>
            </a:r>
            <a:r>
              <a:rPr lang="en-US" b="1" baseline="30000" dirty="0" smtClean="0"/>
              <a:t>2</a:t>
            </a:r>
            <a:endParaRPr lang="en-US" b="1" baseline="30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715000" y="2133600"/>
            <a:ext cx="2895600" cy="2302105"/>
            <a:chOff x="6324599" y="2411638"/>
            <a:chExt cx="2265363" cy="2302105"/>
          </a:xfrm>
        </p:grpSpPr>
        <p:sp>
          <p:nvSpPr>
            <p:cNvPr id="13" name="Rectangle 12"/>
            <p:cNvSpPr/>
            <p:nvPr/>
          </p:nvSpPr>
          <p:spPr>
            <a:xfrm>
              <a:off x="6324599" y="2758168"/>
              <a:ext cx="1371600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Ribs</a:t>
              </a:r>
              <a:endParaRPr lang="en-US" sz="16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740649" y="2758168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32.9%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324599" y="3090454"/>
              <a:ext cx="1371600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Reflectors</a:t>
              </a:r>
              <a:endParaRPr lang="en-US" sz="16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24600" y="3422740"/>
              <a:ext cx="1371599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Cold bore</a:t>
              </a:r>
              <a:endParaRPr lang="en-US" sz="16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324600" y="3755026"/>
              <a:ext cx="1371599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Inner copper</a:t>
              </a:r>
              <a:endParaRPr lang="en-US" sz="16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40649" y="3090454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29.3%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40649" y="3422740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0.007%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740649" y="3755026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6.56%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324600" y="4087312"/>
              <a:ext cx="1371599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End absorber</a:t>
              </a:r>
              <a:endParaRPr lang="en-US" sz="16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740649" y="4087312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 smtClean="0">
                  <a:solidFill>
                    <a:sysClr val="windowText" lastClr="000000"/>
                  </a:solidFill>
                </a:rPr>
                <a:t>12.6%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324599" y="2411638"/>
              <a:ext cx="2265363" cy="30480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% of Total BM Power, 502W</a:t>
              </a:r>
              <a:endParaRPr lang="en-US" sz="16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324600" y="4424362"/>
              <a:ext cx="1371599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Drift space</a:t>
              </a:r>
              <a:endParaRPr lang="en-US" sz="16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740649" y="4424362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 smtClean="0">
                  <a:solidFill>
                    <a:sysClr val="windowText" lastClr="000000"/>
                  </a:solidFill>
                </a:rPr>
                <a:t>8.1%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"/>
          <a:stretch/>
        </p:blipFill>
        <p:spPr bwMode="auto">
          <a:xfrm>
            <a:off x="381000" y="1040880"/>
            <a:ext cx="5095875" cy="504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0C8"/>
              </a:clrFrom>
              <a:clrTo>
                <a:srgbClr val="D4D0C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75" y="1019175"/>
            <a:ext cx="3528000" cy="416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5645649" y="4724400"/>
            <a:ext cx="3117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b="1" dirty="0" smtClean="0"/>
              <a:t>68% of the incident power </a:t>
            </a:r>
            <a:r>
              <a:rPr lang="en-GB" dirty="0" smtClean="0"/>
              <a:t>is reflected on the reflector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362435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8192"/>
            <a:ext cx="5181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RAY TRACING FAST RESULTS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1478209"/>
            <a:ext cx="2400300" cy="350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 smtClean="0"/>
              <a:t>Photons/s/cm</a:t>
            </a:r>
            <a:r>
              <a:rPr lang="en-US" b="1" baseline="30000" dirty="0" smtClean="0"/>
              <a:t>2</a:t>
            </a:r>
            <a:endParaRPr lang="en-US" b="1" baseline="30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715000" y="2133600"/>
            <a:ext cx="2895600" cy="2302105"/>
            <a:chOff x="6324599" y="2411638"/>
            <a:chExt cx="2265363" cy="2302105"/>
          </a:xfrm>
        </p:grpSpPr>
        <p:sp>
          <p:nvSpPr>
            <p:cNvPr id="13" name="Rectangle 12"/>
            <p:cNvSpPr/>
            <p:nvPr/>
          </p:nvSpPr>
          <p:spPr>
            <a:xfrm>
              <a:off x="6324599" y="2758168"/>
              <a:ext cx="1371600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Ribs</a:t>
              </a:r>
              <a:endParaRPr lang="en-US" sz="16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740649" y="2758168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29.6%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324599" y="3090454"/>
              <a:ext cx="1371600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Reflectors</a:t>
              </a:r>
              <a:endParaRPr lang="en-US" sz="16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24600" y="3422740"/>
              <a:ext cx="1371599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Cold bore</a:t>
              </a:r>
              <a:endParaRPr lang="en-US" sz="16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324600" y="3755026"/>
              <a:ext cx="1371599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Inner copper</a:t>
              </a:r>
              <a:endParaRPr lang="en-US" sz="16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40649" y="3090454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21.4%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40649" y="3422740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0.27%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740649" y="3755026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ysClr val="windowText" lastClr="000000"/>
                  </a:solidFill>
                </a:rPr>
                <a:t>4.9%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324600" y="4087312"/>
              <a:ext cx="1371599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End absorber</a:t>
              </a:r>
              <a:endParaRPr lang="en-US" sz="16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740649" y="4087312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 smtClean="0">
                  <a:solidFill>
                    <a:sysClr val="windowText" lastClr="000000"/>
                  </a:solidFill>
                </a:rPr>
                <a:t>12.8%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324599" y="2411638"/>
              <a:ext cx="2265363" cy="304800"/>
            </a:xfrm>
            <a:prstGeom prst="rect">
              <a:avLst/>
            </a:prstGeom>
            <a:solidFill>
              <a:srgbClr val="015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% of Total BM Flux, 2.1E18 ph/s</a:t>
              </a:r>
              <a:endParaRPr lang="en-US" sz="16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324600" y="4424362"/>
              <a:ext cx="1371599" cy="289381"/>
            </a:xfrm>
            <a:prstGeom prst="rect">
              <a:avLst/>
            </a:prstGeom>
            <a:solidFill>
              <a:srgbClr val="0F8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Drift space</a:t>
              </a:r>
              <a:endParaRPr lang="en-US" sz="16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740649" y="4424362"/>
              <a:ext cx="849313" cy="289381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 smtClean="0">
                  <a:solidFill>
                    <a:sysClr val="windowText" lastClr="000000"/>
                  </a:solidFill>
                </a:rPr>
                <a:t>5.9%</a:t>
              </a:r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44042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0C8"/>
              </a:clrFrom>
              <a:clrTo>
                <a:srgbClr val="D4D0C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025" y="1051167"/>
            <a:ext cx="3571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645649" y="4724400"/>
            <a:ext cx="3117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b="1" dirty="0"/>
              <a:t>7</a:t>
            </a:r>
            <a:r>
              <a:rPr lang="en-GB" b="1" dirty="0" smtClean="0"/>
              <a:t>8% of the incident flux </a:t>
            </a:r>
            <a:r>
              <a:rPr lang="en-GB" dirty="0" smtClean="0"/>
              <a:t>is reflected on the reflector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343389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REFLECTIVITY STUDIES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191334"/>
            <a:ext cx="3352800" cy="261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/>
              <a:t>T</a:t>
            </a:r>
            <a:r>
              <a:rPr lang="en-GB" dirty="0" smtClean="0"/>
              <a:t>here is no experimental data of the reflectivity of the FCC-hh’s beam screen steel in the X-Ray range. Knowing accurately its reflectivity properties </a:t>
            </a:r>
            <a:r>
              <a:rPr lang="en-GB" b="1" dirty="0" smtClean="0"/>
              <a:t>would increase the reliability of the performed simulations</a:t>
            </a:r>
          </a:p>
        </p:txBody>
      </p:sp>
      <p:pic>
        <p:nvPicPr>
          <p:cNvPr id="43010" name="Picture 2" descr="C:\Users\ibellafont\Desktop\Samples pictur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2"/>
          <a:stretch/>
        </p:blipFill>
        <p:spPr bwMode="auto">
          <a:xfrm>
            <a:off x="4191000" y="1197874"/>
            <a:ext cx="4114800" cy="23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8300" y="3962400"/>
            <a:ext cx="8394700" cy="103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Some measurements are foreseen to be performed </a:t>
            </a:r>
            <a:r>
              <a:rPr lang="en-GB" b="1" dirty="0" smtClean="0"/>
              <a:t>at BESSY II, </a:t>
            </a:r>
            <a:r>
              <a:rPr lang="en-GB" dirty="0" smtClean="0"/>
              <a:t>Germany, by the end of the year by R. </a:t>
            </a:r>
            <a:r>
              <a:rPr lang="en-GB" dirty="0" err="1" smtClean="0"/>
              <a:t>Cimino</a:t>
            </a:r>
            <a:r>
              <a:rPr lang="en-GB" dirty="0" smtClean="0"/>
              <a:t> with the </a:t>
            </a:r>
            <a:r>
              <a:rPr lang="en-GB" b="1" dirty="0" smtClean="0"/>
              <a:t>samples provided by CERN, </a:t>
            </a:r>
            <a:r>
              <a:rPr lang="en-GB" dirty="0" smtClean="0"/>
              <a:t>and if allocated the beamtime, more measurements will be done next year</a:t>
            </a:r>
            <a:endParaRPr lang="en-GB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121150" y="3507103"/>
            <a:ext cx="4311650" cy="408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  <a:buClr>
                <a:srgbClr val="0F8CB8"/>
              </a:buClr>
            </a:pPr>
            <a:r>
              <a:rPr lang="en-GB" b="1" dirty="0" smtClean="0"/>
              <a:t>Special thanks to H. Kos for the machining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5056292"/>
            <a:ext cx="5867400" cy="1039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/>
              <a:t>Three materials with different roughness </a:t>
            </a:r>
            <a:r>
              <a:rPr lang="en-GB" dirty="0" smtClean="0"/>
              <a:t>will be analyzed</a:t>
            </a:r>
            <a:r>
              <a:rPr lang="en-GB" dirty="0"/>
              <a:t>: </a:t>
            </a:r>
            <a:r>
              <a:rPr lang="en-GB" b="1" dirty="0"/>
              <a:t>SS P506 </a:t>
            </a:r>
            <a:r>
              <a:rPr lang="en-GB" dirty="0"/>
              <a:t>(FCC and LHC steel, most important one), 316LN (ANKA steel) and copper with SALT </a:t>
            </a:r>
            <a:r>
              <a:rPr lang="en-GB" dirty="0" smtClean="0"/>
              <a:t>treatment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35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LAST MEETING STATUS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8382000" cy="455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</a:t>
            </a:r>
            <a:r>
              <a:rPr lang="en-GB" b="1" dirty="0" smtClean="0"/>
              <a:t>6 months training </a:t>
            </a:r>
            <a:r>
              <a:rPr lang="en-GB" dirty="0" smtClean="0"/>
              <a:t>of the resource allocated at CERN was </a:t>
            </a:r>
            <a:r>
              <a:rPr lang="en-GB" b="1" dirty="0" smtClean="0"/>
              <a:t>already completed</a:t>
            </a:r>
            <a:r>
              <a:rPr lang="en-GB" dirty="0" smtClean="0"/>
              <a:t>, according to the foreseen plan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ANKA setup synchrotron </a:t>
            </a:r>
            <a:r>
              <a:rPr lang="en-GB" b="1" dirty="0" smtClean="0"/>
              <a:t>radiation power distribution</a:t>
            </a:r>
            <a:r>
              <a:rPr lang="en-GB" dirty="0" smtClean="0"/>
              <a:t>, slits aperture, and </a:t>
            </a:r>
            <a:r>
              <a:rPr lang="en-GB" b="1" dirty="0" smtClean="0"/>
              <a:t>pressure</a:t>
            </a:r>
            <a:r>
              <a:rPr lang="en-GB" dirty="0" smtClean="0"/>
              <a:t> level </a:t>
            </a:r>
            <a:r>
              <a:rPr lang="en-GB" b="1" dirty="0" smtClean="0"/>
              <a:t>were studied and found</a:t>
            </a:r>
            <a:r>
              <a:rPr lang="en-GB" dirty="0" smtClean="0"/>
              <a:t>, including its variants, in a preliminary way. </a:t>
            </a:r>
            <a:r>
              <a:rPr lang="en-GB" b="1" dirty="0" smtClean="0"/>
              <a:t>No major issues were found</a:t>
            </a:r>
            <a:r>
              <a:rPr lang="en-GB" dirty="0" smtClean="0"/>
              <a:t>, and the pressure levels it will achieve were found to be adequate for the experiments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</a:t>
            </a:r>
            <a:r>
              <a:rPr lang="en-GB" b="1" dirty="0" smtClean="0"/>
              <a:t>power and flux distribution </a:t>
            </a:r>
            <a:r>
              <a:rPr lang="en-GB" dirty="0" smtClean="0"/>
              <a:t>and the </a:t>
            </a:r>
            <a:r>
              <a:rPr lang="en-GB" b="1" dirty="0" smtClean="0"/>
              <a:t>vacuum status </a:t>
            </a:r>
            <a:r>
              <a:rPr lang="en-GB" dirty="0" smtClean="0"/>
              <a:t>of the FCC-hh </a:t>
            </a:r>
            <a:r>
              <a:rPr lang="en-GB" b="1" dirty="0" smtClean="0"/>
              <a:t>bending magnets</a:t>
            </a:r>
            <a:r>
              <a:rPr lang="en-GB" dirty="0" smtClean="0"/>
              <a:t> were studied, and the first simulations were performed. Some </a:t>
            </a:r>
            <a:r>
              <a:rPr lang="en-GB" b="1" dirty="0" smtClean="0"/>
              <a:t>major issues were identified</a:t>
            </a:r>
            <a:r>
              <a:rPr lang="en-GB" dirty="0" smtClean="0"/>
              <a:t>, as some high power density areas and a low pumping speed, meaning a high scrubbing time of operation until being able to achieve the necessary molecular density levels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4542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PROJECT NEEDS - FURTHER DATA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4810" y="1143000"/>
            <a:ext cx="4072890" cy="4975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All these molecular density simulations have been performed with the SS data for room temperature, so they are still not very accurate</a:t>
            </a:r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As done for the LHC, we should characterize the </a:t>
            </a:r>
            <a:r>
              <a:rPr lang="en-GB" b="1" dirty="0" smtClean="0"/>
              <a:t>PSD yield at the BS cryogenic temperatures</a:t>
            </a:r>
            <a:r>
              <a:rPr lang="en-GB" dirty="0" smtClean="0"/>
              <a:t>, around 40K-70K, for stainless steel</a:t>
            </a:r>
            <a:r>
              <a:rPr lang="en-GB" b="1" dirty="0" smtClean="0"/>
              <a:t> </a:t>
            </a:r>
            <a:r>
              <a:rPr lang="en-GB" dirty="0" smtClean="0"/>
              <a:t>(P506 better..)! The difference could be of </a:t>
            </a:r>
            <a:r>
              <a:rPr lang="en-GB" b="1" dirty="0" smtClean="0"/>
              <a:t>an order of magnitude</a:t>
            </a:r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Ideally, the critical energy should be as close as possible to 4.3keV</a:t>
            </a:r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</a:t>
            </a:r>
            <a:r>
              <a:rPr lang="en-GB" b="1" dirty="0" smtClean="0"/>
              <a:t>initial yield would be lower</a:t>
            </a:r>
            <a:r>
              <a:rPr lang="en-GB" dirty="0" smtClean="0"/>
              <a:t>, but the cleaning rate would be slower, too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47800"/>
            <a:ext cx="41910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52999" y="4114800"/>
            <a:ext cx="3733801" cy="103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buClr>
                <a:srgbClr val="0F8CB8"/>
              </a:buClr>
            </a:pPr>
            <a:r>
              <a:rPr lang="en-GB" b="1" dirty="0" smtClean="0"/>
              <a:t>PSD yield dependence of temperature example</a:t>
            </a:r>
          </a:p>
          <a:p>
            <a:pPr algn="ctr">
              <a:lnSpc>
                <a:spcPct val="114000"/>
              </a:lnSpc>
              <a:buClr>
                <a:srgbClr val="0F8CB8"/>
              </a:buClr>
            </a:pPr>
            <a:r>
              <a:rPr lang="en-GB" b="1" i="1" dirty="0" smtClean="0"/>
              <a:t>(V. </a:t>
            </a:r>
            <a:r>
              <a:rPr lang="en-GB" b="1" i="1" dirty="0" err="1" smtClean="0"/>
              <a:t>Baglin</a:t>
            </a:r>
            <a:r>
              <a:rPr lang="en-GB" b="1" i="1" dirty="0" smtClean="0"/>
              <a:t> et al, Vacuum 67, 421-428)</a:t>
            </a:r>
          </a:p>
        </p:txBody>
      </p:sp>
    </p:spTree>
    <p:extLst>
      <p:ext uri="{BB962C8B-B14F-4D97-AF65-F5344CB8AC3E}">
        <p14:creationId xmlns:p14="http://schemas.microsoft.com/office/powerpoint/2010/main" val="170690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CONCLUSIONS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649607"/>
            <a:ext cx="8382000" cy="383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FCC-hh beam screen pumping speed </a:t>
            </a:r>
            <a:r>
              <a:rPr lang="en-GB" b="1" dirty="0" smtClean="0"/>
              <a:t>has been increased</a:t>
            </a:r>
            <a:r>
              <a:rPr lang="en-GB" dirty="0" smtClean="0"/>
              <a:t>, being the new design capable of meeting the pressure requirements for nominal conditions in a much shorter amount of time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</a:t>
            </a:r>
            <a:r>
              <a:rPr lang="en-GB" b="1" dirty="0" smtClean="0"/>
              <a:t>heat load on the cold bore </a:t>
            </a:r>
            <a:r>
              <a:rPr lang="en-GB" dirty="0" smtClean="0"/>
              <a:t>has been analyzed, still existing potential to reduce it</a:t>
            </a:r>
            <a:endParaRPr lang="en-GB" dirty="0"/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surface finishing plays an important role in the manufacturing specifications, it should be rough were the radiation has to be absorbed, and smooth were reflected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future reflectivity measures, and a possible PSD yield measurement for P506 stainless steel, </a:t>
            </a:r>
            <a:r>
              <a:rPr lang="en-GB" b="1" dirty="0" smtClean="0"/>
              <a:t>will allow a higher reliability and accuracy </a:t>
            </a:r>
            <a:r>
              <a:rPr lang="en-GB" dirty="0" smtClean="0"/>
              <a:t>in the simulations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372874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NEXT STEPS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8382000" cy="3924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b="1" dirty="0" smtClean="0"/>
              <a:t>Detailed design of the end absorber</a:t>
            </a:r>
            <a:r>
              <a:rPr lang="en-GB" dirty="0" smtClean="0"/>
              <a:t>, and the drift space design, to deal with the directly irradiated areas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total pressure contribution of the </a:t>
            </a:r>
            <a:r>
              <a:rPr lang="en-GB" b="1" dirty="0" smtClean="0"/>
              <a:t>electron and ion induced desorption shall be studied, as done with the PSD, </a:t>
            </a:r>
            <a:r>
              <a:rPr lang="en-GB" dirty="0" smtClean="0"/>
              <a:t>to completely study all the beam induced vacuum effects</a:t>
            </a:r>
            <a:endParaRPr lang="en-GB" b="1" dirty="0" smtClean="0"/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beam screen design will be </a:t>
            </a:r>
            <a:r>
              <a:rPr lang="en-GB" b="1" dirty="0" smtClean="0"/>
              <a:t>further improved </a:t>
            </a:r>
            <a:r>
              <a:rPr lang="en-GB" dirty="0" smtClean="0"/>
              <a:t>and reanalyzed, following possible future geometry changes, to maximize the pumping speed and thus reducing the pressure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The </a:t>
            </a:r>
            <a:r>
              <a:rPr lang="en-GB" b="1" dirty="0" smtClean="0"/>
              <a:t>pressure contribution </a:t>
            </a:r>
            <a:r>
              <a:rPr lang="en-GB" dirty="0" smtClean="0"/>
              <a:t>of the outgassing generated when warming up some possible beam screen coatings will be studied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27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42950" y="2493962"/>
            <a:ext cx="76581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r>
              <a:rPr lang="es-ES" sz="3600" dirty="0" smtClean="0">
                <a:solidFill>
                  <a:srgbClr val="093D4F"/>
                </a:solidFill>
              </a:rPr>
              <a:t>THANK YOU FOR YOUR ATTENTION !</a:t>
            </a:r>
            <a:endParaRPr lang="es-ES" sz="3600" dirty="0">
              <a:solidFill>
                <a:srgbClr val="093D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03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THESIS PLAN DETAILED PROPOSAL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095828"/>
            <a:ext cx="8382000" cy="2276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After the received training, the project necessities were better identified and therefore the working plan and </a:t>
            </a:r>
            <a:r>
              <a:rPr lang="en-GB" b="1" dirty="0" smtClean="0"/>
              <a:t>necessary studies were further detailed</a:t>
            </a:r>
            <a:r>
              <a:rPr lang="en-GB" dirty="0" smtClean="0"/>
              <a:t>:</a:t>
            </a:r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b="1" dirty="0" smtClean="0"/>
              <a:t>FCC-hh cryogenic vacuum system </a:t>
            </a:r>
            <a:r>
              <a:rPr lang="en-GB" dirty="0" smtClean="0"/>
              <a:t>- The </a:t>
            </a:r>
            <a:r>
              <a:rPr lang="en-GB" b="1" dirty="0" smtClean="0"/>
              <a:t>pressure contribution </a:t>
            </a:r>
            <a:r>
              <a:rPr lang="en-GB" dirty="0" smtClean="0"/>
              <a:t>of the beam induced effects will be studied, resulting in one total </a:t>
            </a:r>
            <a:r>
              <a:rPr lang="en-GB" b="1" dirty="0" smtClean="0"/>
              <a:t>equivalent molecular density inside the BS </a:t>
            </a:r>
            <a:r>
              <a:rPr lang="en-GB" dirty="0" smtClean="0"/>
              <a:t>for different system conditions of the FCC-hh</a:t>
            </a:r>
          </a:p>
          <a:p>
            <a:pPr marL="742950" lvl="1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1143000" y="3058685"/>
            <a:ext cx="4778256" cy="1422600"/>
            <a:chOff x="691368" y="2895600"/>
            <a:chExt cx="4778256" cy="1422600"/>
          </a:xfrm>
        </p:grpSpPr>
        <p:sp>
          <p:nvSpPr>
            <p:cNvPr id="16" name="Pentagon 15"/>
            <p:cNvSpPr/>
            <p:nvPr/>
          </p:nvSpPr>
          <p:spPr>
            <a:xfrm>
              <a:off x="691368" y="2895600"/>
              <a:ext cx="1600200" cy="1422600"/>
            </a:xfrm>
            <a:prstGeom prst="homePlate">
              <a:avLst>
                <a:gd name="adj" fmla="val 11349"/>
              </a:avLst>
            </a:prstGeom>
            <a:gradFill flip="none" rotWithShape="1">
              <a:gsLst>
                <a:gs pos="0">
                  <a:srgbClr val="093D4F"/>
                </a:gs>
                <a:gs pos="100000">
                  <a:srgbClr val="0F8CB8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/>
                  </a:solidFill>
                </a:rPr>
                <a:t>Beam </a:t>
              </a:r>
              <a:r>
                <a:rPr lang="es-ES" dirty="0">
                  <a:solidFill>
                    <a:schemeClr val="bg1"/>
                  </a:solidFill>
                </a:rPr>
                <a:t>induced vacuum effects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57450" y="2895600"/>
              <a:ext cx="3009900" cy="432000"/>
            </a:xfrm>
            <a:prstGeom prst="rect">
              <a:avLst/>
            </a:prstGeom>
            <a:solidFill>
              <a:srgbClr val="ACE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Photon stimulated desorption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457450" y="3390900"/>
              <a:ext cx="3009900" cy="432000"/>
            </a:xfrm>
            <a:prstGeom prst="rect">
              <a:avLst/>
            </a:prstGeom>
            <a:solidFill>
              <a:srgbClr val="ACE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Electron cloud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457450" y="3886200"/>
              <a:ext cx="3012174" cy="432000"/>
            </a:xfrm>
            <a:prstGeom prst="rect">
              <a:avLst/>
            </a:prstGeom>
            <a:solidFill>
              <a:srgbClr val="ACE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Ion induced desorption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3401" y="4615103"/>
            <a:ext cx="10134599" cy="911652"/>
            <a:chOff x="533401" y="4553417"/>
            <a:chExt cx="10134599" cy="911652"/>
          </a:xfrm>
        </p:grpSpPr>
        <p:sp>
          <p:nvSpPr>
            <p:cNvPr id="21" name="Rectangle 20"/>
            <p:cNvSpPr/>
            <p:nvPr/>
          </p:nvSpPr>
          <p:spPr>
            <a:xfrm>
              <a:off x="533401" y="4660900"/>
              <a:ext cx="8229599" cy="804169"/>
            </a:xfrm>
            <a:prstGeom prst="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48000" y="4553417"/>
              <a:ext cx="7620000" cy="88036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i="1" dirty="0" smtClean="0"/>
                <a:t>Photon-stimulated desorption + Ion induced desorption  </a:t>
              </a:r>
            </a:p>
            <a:p>
              <a:pPr>
                <a:lnSpc>
                  <a:spcPct val="150000"/>
                </a:lnSpc>
              </a:pPr>
              <a:r>
                <a:rPr lang="en-US" i="1" dirty="0" smtClean="0"/>
                <a:t>+ Electron induced desorption + Thermal outgassing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2468" y="4876800"/>
              <a:ext cx="2125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1" dirty="0" smtClean="0"/>
                <a:t>Total Pressure (P)</a:t>
              </a:r>
              <a:r>
                <a:rPr lang="en-US" i="1" dirty="0" smtClean="0"/>
                <a:t>  = </a:t>
              </a:r>
              <a:endParaRPr lang="en-US" i="1" dirty="0"/>
            </a:p>
          </p:txBody>
        </p:sp>
      </p:grpSp>
      <p:pic>
        <p:nvPicPr>
          <p:cNvPr id="24" name="Picture 4" descr="https://upload.wikimedia.org/wikipedia/commons/thumb/3/38/SynchrotronLight.jpg/250px-SynchrotronL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669" y="3058382"/>
            <a:ext cx="2142926" cy="142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84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THESIS PLAN DETAILED PROPOSAL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1437601"/>
            <a:ext cx="8382000" cy="4009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A final </a:t>
            </a:r>
            <a:r>
              <a:rPr lang="en-GB" b="1" dirty="0" smtClean="0"/>
              <a:t>viability report </a:t>
            </a:r>
            <a:r>
              <a:rPr lang="en-GB" dirty="0" smtClean="0"/>
              <a:t>regarding the vacuum status due to the beam induced effects, for the steady state status, will be then written, mainly focusing in the PSD effect</a:t>
            </a:r>
          </a:p>
          <a:p>
            <a:pPr marL="742950" lvl="1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GB" b="1" dirty="0" smtClean="0"/>
              <a:t>ANKA prototype - </a:t>
            </a:r>
            <a:r>
              <a:rPr lang="en-US" dirty="0"/>
              <a:t>The pressure evolution and the photon flux distribution will be analyzed for different prototype configurations and design </a:t>
            </a:r>
            <a:r>
              <a:rPr lang="en-US" dirty="0" smtClean="0"/>
              <a:t>options. </a:t>
            </a:r>
            <a:r>
              <a:rPr lang="en-US" dirty="0"/>
              <a:t>These simulated results will be thus </a:t>
            </a:r>
            <a:r>
              <a:rPr lang="en-US" b="1" dirty="0"/>
              <a:t>compared with the experimental ones</a:t>
            </a:r>
            <a:r>
              <a:rPr lang="en-US" dirty="0"/>
              <a:t>, allowing their correctness a higher confidence with the simulations of the </a:t>
            </a:r>
            <a:r>
              <a:rPr lang="en-US" dirty="0" smtClean="0"/>
              <a:t>FCC-hh vacuum system</a:t>
            </a:r>
          </a:p>
          <a:p>
            <a:pPr marL="742950" lvl="1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General suggestions for the </a:t>
            </a:r>
            <a:r>
              <a:rPr lang="en-US" b="1" dirty="0" smtClean="0"/>
              <a:t>future work</a:t>
            </a:r>
            <a:r>
              <a:rPr lang="en-US" dirty="0" smtClean="0"/>
              <a:t>, </a:t>
            </a:r>
            <a:r>
              <a:rPr lang="en-US" b="1" dirty="0" smtClean="0"/>
              <a:t>mitigating measures </a:t>
            </a:r>
            <a:r>
              <a:rPr lang="en-US" dirty="0" smtClean="0"/>
              <a:t>for the identified issues and a comparison with the LHC cryogenic vacuum system will be included in the final report	</a:t>
            </a:r>
          </a:p>
        </p:txBody>
      </p:sp>
    </p:spTree>
    <p:extLst>
      <p:ext uri="{BB962C8B-B14F-4D97-AF65-F5344CB8AC3E}">
        <p14:creationId xmlns:p14="http://schemas.microsoft.com/office/powerpoint/2010/main" val="238662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RADIATION ABSORBER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999" y="1066800"/>
            <a:ext cx="4810125" cy="5082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Due to the </a:t>
            </a:r>
            <a:r>
              <a:rPr lang="en-GB" b="1" dirty="0" smtClean="0"/>
              <a:t>secondary chamber design and angle between dipoles</a:t>
            </a:r>
            <a:r>
              <a:rPr lang="en-GB" dirty="0" smtClean="0"/>
              <a:t>, there is one region at the end of the beam screen where the radiation could reach power </a:t>
            </a:r>
            <a:r>
              <a:rPr lang="en-GB" b="1" dirty="0" smtClean="0"/>
              <a:t>densities higher than 3kW/cm</a:t>
            </a:r>
            <a:r>
              <a:rPr lang="en-GB" b="1" baseline="30000" dirty="0" smtClean="0"/>
              <a:t>2</a:t>
            </a:r>
            <a:r>
              <a:rPr lang="en-GB" dirty="0" smtClean="0"/>
              <a:t>, due to the forward reflection and direct radiation impact (for ideal beam). This could </a:t>
            </a:r>
            <a:r>
              <a:rPr lang="en-GB" dirty="0"/>
              <a:t>raise </a:t>
            </a:r>
            <a:r>
              <a:rPr lang="en-GB" b="1" dirty="0"/>
              <a:t>too much the temperatures </a:t>
            </a:r>
            <a:r>
              <a:rPr lang="en-GB" dirty="0"/>
              <a:t>and generate an </a:t>
            </a:r>
            <a:r>
              <a:rPr lang="en-GB" b="1" dirty="0"/>
              <a:t>excessive thermal stress</a:t>
            </a:r>
            <a:endParaRPr lang="en-GB" dirty="0" smtClean="0"/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/>
              <a:t>T</a:t>
            </a:r>
            <a:r>
              <a:rPr lang="en-GB" dirty="0" smtClean="0"/>
              <a:t>o deal with this high density</a:t>
            </a:r>
            <a:r>
              <a:rPr lang="en-GB" dirty="0"/>
              <a:t>, </a:t>
            </a:r>
            <a:r>
              <a:rPr lang="en-GB" b="1" dirty="0"/>
              <a:t>an absorber </a:t>
            </a:r>
            <a:r>
              <a:rPr lang="en-GB" b="1" dirty="0" smtClean="0"/>
              <a:t>has </a:t>
            </a:r>
            <a:r>
              <a:rPr lang="en-GB" b="1" dirty="0"/>
              <a:t>been </a:t>
            </a:r>
            <a:r>
              <a:rPr lang="en-GB" b="1" dirty="0" smtClean="0"/>
              <a:t>designed</a:t>
            </a:r>
            <a:r>
              <a:rPr lang="en-GB" dirty="0" smtClean="0"/>
              <a:t>.</a:t>
            </a:r>
            <a:r>
              <a:rPr lang="en-GB" b="1" dirty="0"/>
              <a:t> </a:t>
            </a:r>
            <a:r>
              <a:rPr lang="en-GB" dirty="0" smtClean="0"/>
              <a:t>Focusing the SR on this absorber would also improve the </a:t>
            </a:r>
            <a:r>
              <a:rPr lang="en-GB" b="1" dirty="0" smtClean="0"/>
              <a:t>cooling efficiency </a:t>
            </a:r>
            <a:r>
              <a:rPr lang="en-GB" dirty="0" smtClean="0"/>
              <a:t>and would </a:t>
            </a:r>
            <a:r>
              <a:rPr lang="en-GB" b="1" dirty="0" smtClean="0"/>
              <a:t>lower the PSD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baseline="30000" dirty="0" smtClean="0"/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</p:txBody>
      </p:sp>
      <p:grpSp>
        <p:nvGrpSpPr>
          <p:cNvPr id="28" name="Group 27"/>
          <p:cNvGrpSpPr/>
          <p:nvPr/>
        </p:nvGrpSpPr>
        <p:grpSpPr>
          <a:xfrm>
            <a:off x="274320" y="5353787"/>
            <a:ext cx="5812085" cy="818413"/>
            <a:chOff x="274320" y="5048987"/>
            <a:chExt cx="5812085" cy="818413"/>
          </a:xfrm>
        </p:grpSpPr>
        <p:grpSp>
          <p:nvGrpSpPr>
            <p:cNvPr id="8" name="Group 7"/>
            <p:cNvGrpSpPr/>
            <p:nvPr/>
          </p:nvGrpSpPr>
          <p:grpSpPr>
            <a:xfrm>
              <a:off x="474562" y="5392858"/>
              <a:ext cx="5611843" cy="381000"/>
              <a:chOff x="609600" y="1981200"/>
              <a:chExt cx="6286500" cy="3810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762000" y="1981200"/>
                <a:ext cx="2438400" cy="381000"/>
              </a:xfrm>
              <a:prstGeom prst="rect">
                <a:avLst/>
              </a:prstGeom>
              <a:solidFill>
                <a:srgbClr val="00B0F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/>
                  <a:t>FCC-hh DIPOLE</a:t>
                </a:r>
                <a:endParaRPr lang="en-US" dirty="0"/>
              </a:p>
            </p:txBody>
          </p:sp>
          <p:sp>
            <p:nvSpPr>
              <p:cNvPr id="5" name="Snip Same Side Corner Rectangle 4"/>
              <p:cNvSpPr/>
              <p:nvPr/>
            </p:nvSpPr>
            <p:spPr>
              <a:xfrm rot="16200000">
                <a:off x="495300" y="2095500"/>
                <a:ext cx="381000" cy="1524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Snip Same Side Corner Rectangle 6"/>
              <p:cNvSpPr/>
              <p:nvPr/>
            </p:nvSpPr>
            <p:spPr>
              <a:xfrm rot="5400000">
                <a:off x="3086100" y="2095500"/>
                <a:ext cx="381000" cy="1524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 rot="10800000">
                <a:off x="3352800" y="2133600"/>
                <a:ext cx="533400" cy="76200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038600" y="1981200"/>
                <a:ext cx="2438400" cy="381000"/>
              </a:xfrm>
              <a:prstGeom prst="rect">
                <a:avLst/>
              </a:prstGeom>
              <a:solidFill>
                <a:srgbClr val="00B0F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/>
                  <a:t>FCC-hh DIPOLE</a:t>
                </a:r>
                <a:endParaRPr lang="en-US" dirty="0"/>
              </a:p>
            </p:txBody>
          </p:sp>
          <p:sp>
            <p:nvSpPr>
              <p:cNvPr id="10" name="Snip Same Side Corner Rectangle 9"/>
              <p:cNvSpPr/>
              <p:nvPr/>
            </p:nvSpPr>
            <p:spPr>
              <a:xfrm rot="16200000">
                <a:off x="3771900" y="2095500"/>
                <a:ext cx="381000" cy="1524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Snip Same Side Corner Rectangle 10"/>
              <p:cNvSpPr/>
              <p:nvPr/>
            </p:nvSpPr>
            <p:spPr>
              <a:xfrm rot="5400000">
                <a:off x="6362700" y="2095500"/>
                <a:ext cx="381000" cy="1524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10800000">
                <a:off x="6629401" y="2133600"/>
                <a:ext cx="266699" cy="76200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3" name="Freeform 5"/>
            <p:cNvSpPr>
              <a:spLocks/>
            </p:cNvSpPr>
            <p:nvPr/>
          </p:nvSpPr>
          <p:spPr bwMode="auto">
            <a:xfrm rot="19805243" flipH="1">
              <a:off x="2889647" y="5048987"/>
              <a:ext cx="928188" cy="415077"/>
            </a:xfrm>
            <a:custGeom>
              <a:avLst/>
              <a:gdLst>
                <a:gd name="T0" fmla="*/ 1642 w 1642"/>
                <a:gd name="T1" fmla="*/ 266 h 771"/>
                <a:gd name="T2" fmla="*/ 1333 w 1642"/>
                <a:gd name="T3" fmla="*/ 0 h 771"/>
                <a:gd name="T4" fmla="*/ 1333 w 1642"/>
                <a:gd name="T5" fmla="*/ 134 h 771"/>
                <a:gd name="T6" fmla="*/ 0 w 1642"/>
                <a:gd name="T7" fmla="*/ 771 h 771"/>
                <a:gd name="T8" fmla="*/ 0 w 1642"/>
                <a:gd name="T9" fmla="*/ 771 h 771"/>
                <a:gd name="T10" fmla="*/ 1333 w 1642"/>
                <a:gd name="T11" fmla="*/ 398 h 771"/>
                <a:gd name="T12" fmla="*/ 1333 w 1642"/>
                <a:gd name="T13" fmla="*/ 532 h 771"/>
                <a:gd name="T14" fmla="*/ 1642 w 1642"/>
                <a:gd name="T15" fmla="*/ 266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2" h="771">
                  <a:moveTo>
                    <a:pt x="1642" y="266"/>
                  </a:moveTo>
                  <a:cubicBezTo>
                    <a:pt x="1333" y="0"/>
                    <a:pt x="1333" y="0"/>
                    <a:pt x="1333" y="0"/>
                  </a:cubicBezTo>
                  <a:cubicBezTo>
                    <a:pt x="1333" y="134"/>
                    <a:pt x="1333" y="134"/>
                    <a:pt x="1333" y="134"/>
                  </a:cubicBezTo>
                  <a:cubicBezTo>
                    <a:pt x="1333" y="134"/>
                    <a:pt x="394" y="110"/>
                    <a:pt x="0" y="771"/>
                  </a:cubicBezTo>
                  <a:cubicBezTo>
                    <a:pt x="0" y="771"/>
                    <a:pt x="0" y="771"/>
                    <a:pt x="0" y="771"/>
                  </a:cubicBezTo>
                  <a:cubicBezTo>
                    <a:pt x="402" y="297"/>
                    <a:pt x="1333" y="398"/>
                    <a:pt x="1333" y="398"/>
                  </a:cubicBezTo>
                  <a:cubicBezTo>
                    <a:pt x="1333" y="532"/>
                    <a:pt x="1333" y="532"/>
                    <a:pt x="1333" y="532"/>
                  </a:cubicBezTo>
                  <a:lnTo>
                    <a:pt x="1642" y="26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93D4F"/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0800000" scaled="1"/>
              <a:tileRect/>
            </a:gra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501"/>
            <p:cNvSpPr>
              <a:spLocks noEditPoints="1"/>
            </p:cNvSpPr>
            <p:nvPr/>
          </p:nvSpPr>
          <p:spPr bwMode="auto">
            <a:xfrm>
              <a:off x="2590801" y="5257799"/>
              <a:ext cx="550762" cy="609601"/>
            </a:xfrm>
            <a:custGeom>
              <a:avLst/>
              <a:gdLst>
                <a:gd name="T0" fmla="*/ 450 w 500"/>
                <a:gd name="T1" fmla="*/ 71 h 305"/>
                <a:gd name="T2" fmla="*/ 422 w 500"/>
                <a:gd name="T3" fmla="*/ 60 h 305"/>
                <a:gd name="T4" fmla="*/ 366 w 500"/>
                <a:gd name="T5" fmla="*/ 54 h 305"/>
                <a:gd name="T6" fmla="*/ 299 w 500"/>
                <a:gd name="T7" fmla="*/ 46 h 305"/>
                <a:gd name="T8" fmla="*/ 265 w 500"/>
                <a:gd name="T9" fmla="*/ 53 h 305"/>
                <a:gd name="T10" fmla="*/ 264 w 500"/>
                <a:gd name="T11" fmla="*/ 53 h 305"/>
                <a:gd name="T12" fmla="*/ 265 w 500"/>
                <a:gd name="T13" fmla="*/ 51 h 305"/>
                <a:gd name="T14" fmla="*/ 265 w 500"/>
                <a:gd name="T15" fmla="*/ 51 h 305"/>
                <a:gd name="T16" fmla="*/ 264 w 500"/>
                <a:gd name="T17" fmla="*/ 51 h 305"/>
                <a:gd name="T18" fmla="*/ 265 w 500"/>
                <a:gd name="T19" fmla="*/ 58 h 305"/>
                <a:gd name="T20" fmla="*/ 263 w 500"/>
                <a:gd name="T21" fmla="*/ 51 h 305"/>
                <a:gd name="T22" fmla="*/ 262 w 500"/>
                <a:gd name="T23" fmla="*/ 53 h 305"/>
                <a:gd name="T24" fmla="*/ 262 w 500"/>
                <a:gd name="T25" fmla="*/ 56 h 305"/>
                <a:gd name="T26" fmla="*/ 262 w 500"/>
                <a:gd name="T27" fmla="*/ 58 h 305"/>
                <a:gd name="T28" fmla="*/ 339 w 500"/>
                <a:gd name="T29" fmla="*/ 54 h 305"/>
                <a:gd name="T30" fmla="*/ 264 w 500"/>
                <a:gd name="T31" fmla="*/ 56 h 305"/>
                <a:gd name="T32" fmla="*/ 263 w 500"/>
                <a:gd name="T33" fmla="*/ 56 h 305"/>
                <a:gd name="T34" fmla="*/ 260 w 500"/>
                <a:gd name="T35" fmla="*/ 52 h 305"/>
                <a:gd name="T36" fmla="*/ 263 w 500"/>
                <a:gd name="T37" fmla="*/ 52 h 305"/>
                <a:gd name="T38" fmla="*/ 494 w 500"/>
                <a:gd name="T39" fmla="*/ 169 h 305"/>
                <a:gd name="T40" fmla="*/ 465 w 500"/>
                <a:gd name="T41" fmla="*/ 217 h 305"/>
                <a:gd name="T42" fmla="*/ 167 w 500"/>
                <a:gd name="T43" fmla="*/ 304 h 305"/>
                <a:gd name="T44" fmla="*/ 2 w 500"/>
                <a:gd name="T45" fmla="*/ 232 h 305"/>
                <a:gd name="T46" fmla="*/ 61 w 500"/>
                <a:gd name="T47" fmla="*/ 102 h 305"/>
                <a:gd name="T48" fmla="*/ 180 w 500"/>
                <a:gd name="T49" fmla="*/ 28 h 305"/>
                <a:gd name="T50" fmla="*/ 304 w 500"/>
                <a:gd name="T51" fmla="*/ 1 h 305"/>
                <a:gd name="T52" fmla="*/ 398 w 500"/>
                <a:gd name="T53" fmla="*/ 6 h 305"/>
                <a:gd name="T54" fmla="*/ 416 w 500"/>
                <a:gd name="T55" fmla="*/ 12 h 305"/>
                <a:gd name="T56" fmla="*/ 424 w 500"/>
                <a:gd name="T57" fmla="*/ 14 h 305"/>
                <a:gd name="T58" fmla="*/ 431 w 500"/>
                <a:gd name="T59" fmla="*/ 19 h 305"/>
                <a:gd name="T60" fmla="*/ 431 w 500"/>
                <a:gd name="T61" fmla="*/ 26 h 305"/>
                <a:gd name="T62" fmla="*/ 423 w 500"/>
                <a:gd name="T63" fmla="*/ 32 h 305"/>
                <a:gd name="T64" fmla="*/ 416 w 500"/>
                <a:gd name="T65" fmla="*/ 31 h 305"/>
                <a:gd name="T66" fmla="*/ 411 w 500"/>
                <a:gd name="T67" fmla="*/ 27 h 305"/>
                <a:gd name="T68" fmla="*/ 383 w 500"/>
                <a:gd name="T69" fmla="*/ 20 h 305"/>
                <a:gd name="T70" fmla="*/ 196 w 500"/>
                <a:gd name="T71" fmla="*/ 38 h 305"/>
                <a:gd name="T72" fmla="*/ 59 w 500"/>
                <a:gd name="T73" fmla="*/ 125 h 305"/>
                <a:gd name="T74" fmla="*/ 51 w 500"/>
                <a:gd name="T75" fmla="*/ 267 h 305"/>
                <a:gd name="T76" fmla="*/ 251 w 500"/>
                <a:gd name="T77" fmla="*/ 289 h 305"/>
                <a:gd name="T78" fmla="*/ 456 w 500"/>
                <a:gd name="T79" fmla="*/ 207 h 305"/>
                <a:gd name="T80" fmla="*/ 487 w 500"/>
                <a:gd name="T81" fmla="*/ 146 h 305"/>
                <a:gd name="T82" fmla="*/ 462 w 500"/>
                <a:gd name="T83" fmla="*/ 91 h 305"/>
                <a:gd name="T84" fmla="*/ 402 w 500"/>
                <a:gd name="T85" fmla="*/ 64 h 305"/>
                <a:gd name="T86" fmla="*/ 367 w 500"/>
                <a:gd name="T87" fmla="*/ 55 h 305"/>
                <a:gd name="T88" fmla="*/ 262 w 500"/>
                <a:gd name="T89" fmla="*/ 58 h 305"/>
                <a:gd name="T90" fmla="*/ 330 w 500"/>
                <a:gd name="T91" fmla="*/ 51 h 305"/>
                <a:gd name="T92" fmla="*/ 418 w 500"/>
                <a:gd name="T93" fmla="*/ 66 h 305"/>
                <a:gd name="T94" fmla="*/ 338 w 500"/>
                <a:gd name="T95" fmla="*/ 47 h 305"/>
                <a:gd name="T96" fmla="*/ 375 w 500"/>
                <a:gd name="T97" fmla="*/ 51 h 305"/>
                <a:gd name="T98" fmla="*/ 369 w 500"/>
                <a:gd name="T99" fmla="*/ 49 h 305"/>
                <a:gd name="T100" fmla="*/ 320 w 500"/>
                <a:gd name="T101" fmla="*/ 45 h 305"/>
                <a:gd name="T102" fmla="*/ 321 w 500"/>
                <a:gd name="T103" fmla="*/ 44 h 305"/>
                <a:gd name="T104" fmla="*/ 307 w 500"/>
                <a:gd name="T105" fmla="*/ 44 h 305"/>
                <a:gd name="T106" fmla="*/ 360 w 500"/>
                <a:gd name="T107" fmla="*/ 45 h 305"/>
                <a:gd name="T108" fmla="*/ 424 w 500"/>
                <a:gd name="T109" fmla="*/ 61 h 305"/>
                <a:gd name="T110" fmla="*/ 480 w 500"/>
                <a:gd name="T111" fmla="*/ 91 h 305"/>
                <a:gd name="T112" fmla="*/ 500 w 500"/>
                <a:gd name="T113" fmla="*/ 148 h 305"/>
                <a:gd name="T114" fmla="*/ 366 w 500"/>
                <a:gd name="T115" fmla="*/ 47 h 305"/>
                <a:gd name="T116" fmla="*/ 391 w 500"/>
                <a:gd name="T117" fmla="*/ 6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0" h="305">
                  <a:moveTo>
                    <a:pt x="484" y="124"/>
                  </a:moveTo>
                  <a:cubicBezTo>
                    <a:pt x="485" y="125"/>
                    <a:pt x="485" y="127"/>
                    <a:pt x="485" y="128"/>
                  </a:cubicBezTo>
                  <a:lnTo>
                    <a:pt x="484" y="124"/>
                  </a:lnTo>
                  <a:close/>
                  <a:moveTo>
                    <a:pt x="450" y="71"/>
                  </a:moveTo>
                  <a:cubicBezTo>
                    <a:pt x="449" y="70"/>
                    <a:pt x="448" y="69"/>
                    <a:pt x="445" y="68"/>
                  </a:cubicBezTo>
                  <a:cubicBezTo>
                    <a:pt x="445" y="68"/>
                    <a:pt x="449" y="70"/>
                    <a:pt x="450" y="71"/>
                  </a:cubicBezTo>
                  <a:close/>
                  <a:moveTo>
                    <a:pt x="438" y="65"/>
                  </a:moveTo>
                  <a:cubicBezTo>
                    <a:pt x="440" y="66"/>
                    <a:pt x="443" y="67"/>
                    <a:pt x="443" y="67"/>
                  </a:cubicBezTo>
                  <a:cubicBezTo>
                    <a:pt x="442" y="67"/>
                    <a:pt x="438" y="65"/>
                    <a:pt x="438" y="65"/>
                  </a:cubicBezTo>
                  <a:close/>
                  <a:moveTo>
                    <a:pt x="422" y="60"/>
                  </a:moveTo>
                  <a:cubicBezTo>
                    <a:pt x="420" y="60"/>
                    <a:pt x="417" y="58"/>
                    <a:pt x="417" y="58"/>
                  </a:cubicBezTo>
                  <a:cubicBezTo>
                    <a:pt x="418" y="59"/>
                    <a:pt x="421" y="60"/>
                    <a:pt x="422" y="60"/>
                  </a:cubicBezTo>
                  <a:close/>
                  <a:moveTo>
                    <a:pt x="413" y="55"/>
                  </a:moveTo>
                  <a:cubicBezTo>
                    <a:pt x="410" y="54"/>
                    <a:pt x="405" y="52"/>
                    <a:pt x="404" y="52"/>
                  </a:cubicBezTo>
                  <a:cubicBezTo>
                    <a:pt x="408" y="53"/>
                    <a:pt x="411" y="54"/>
                    <a:pt x="413" y="55"/>
                  </a:cubicBezTo>
                  <a:close/>
                  <a:moveTo>
                    <a:pt x="366" y="54"/>
                  </a:moveTo>
                  <a:cubicBezTo>
                    <a:pt x="370" y="55"/>
                    <a:pt x="379" y="56"/>
                    <a:pt x="384" y="57"/>
                  </a:cubicBezTo>
                  <a:cubicBezTo>
                    <a:pt x="379" y="56"/>
                    <a:pt x="372" y="55"/>
                    <a:pt x="366" y="54"/>
                  </a:cubicBezTo>
                  <a:close/>
                  <a:moveTo>
                    <a:pt x="366" y="49"/>
                  </a:moveTo>
                  <a:cubicBezTo>
                    <a:pt x="361" y="48"/>
                    <a:pt x="361" y="48"/>
                    <a:pt x="361" y="48"/>
                  </a:cubicBezTo>
                  <a:cubicBezTo>
                    <a:pt x="359" y="48"/>
                    <a:pt x="347" y="47"/>
                    <a:pt x="348" y="47"/>
                  </a:cubicBezTo>
                  <a:cubicBezTo>
                    <a:pt x="356" y="47"/>
                    <a:pt x="366" y="49"/>
                    <a:pt x="372" y="50"/>
                  </a:cubicBezTo>
                  <a:cubicBezTo>
                    <a:pt x="370" y="50"/>
                    <a:pt x="368" y="50"/>
                    <a:pt x="366" y="49"/>
                  </a:cubicBezTo>
                  <a:close/>
                  <a:moveTo>
                    <a:pt x="299" y="46"/>
                  </a:moveTo>
                  <a:cubicBezTo>
                    <a:pt x="296" y="46"/>
                    <a:pt x="296" y="46"/>
                    <a:pt x="296" y="46"/>
                  </a:cubicBezTo>
                  <a:cubicBezTo>
                    <a:pt x="296" y="47"/>
                    <a:pt x="296" y="47"/>
                    <a:pt x="297" y="47"/>
                  </a:cubicBezTo>
                  <a:cubicBezTo>
                    <a:pt x="299" y="46"/>
                    <a:pt x="299" y="46"/>
                    <a:pt x="299" y="46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5" y="53"/>
                    <a:pt x="265" y="53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9" y="52"/>
                    <a:pt x="269" y="52"/>
                    <a:pt x="269" y="52"/>
                  </a:cubicBezTo>
                  <a:lnTo>
                    <a:pt x="264" y="53"/>
                  </a:ln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4" y="53"/>
                    <a:pt x="264" y="53"/>
                  </a:cubicBezTo>
                  <a:cubicBezTo>
                    <a:pt x="263" y="53"/>
                    <a:pt x="264" y="53"/>
                    <a:pt x="264" y="53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5" y="51"/>
                  </a:move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5" y="51"/>
                  </a:cubicBezTo>
                  <a:cubicBezTo>
                    <a:pt x="265" y="51"/>
                    <a:pt x="265" y="51"/>
                    <a:pt x="265" y="51"/>
                  </a:cubicBezTo>
                  <a:cubicBezTo>
                    <a:pt x="265" y="51"/>
                    <a:pt x="265" y="51"/>
                    <a:pt x="265" y="50"/>
                  </a:cubicBezTo>
                  <a:cubicBezTo>
                    <a:pt x="265" y="51"/>
                    <a:pt x="265" y="51"/>
                    <a:pt x="265" y="51"/>
                  </a:cubicBezTo>
                  <a:close/>
                  <a:moveTo>
                    <a:pt x="265" y="57"/>
                  </a:moveTo>
                  <a:cubicBezTo>
                    <a:pt x="265" y="57"/>
                    <a:pt x="265" y="57"/>
                    <a:pt x="265" y="57"/>
                  </a:cubicBezTo>
                  <a:cubicBezTo>
                    <a:pt x="265" y="57"/>
                    <a:pt x="265" y="57"/>
                    <a:pt x="265" y="57"/>
                  </a:cubicBezTo>
                  <a:close/>
                  <a:moveTo>
                    <a:pt x="264" y="51"/>
                  </a:moveTo>
                  <a:cubicBezTo>
                    <a:pt x="264" y="51"/>
                    <a:pt x="264" y="52"/>
                    <a:pt x="264" y="52"/>
                  </a:cubicBezTo>
                  <a:cubicBezTo>
                    <a:pt x="264" y="52"/>
                    <a:pt x="264" y="52"/>
                    <a:pt x="264" y="51"/>
                  </a:cubicBezTo>
                  <a:close/>
                  <a:moveTo>
                    <a:pt x="264" y="51"/>
                  </a:move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lose/>
                  <a:moveTo>
                    <a:pt x="265" y="58"/>
                  </a:moveTo>
                  <a:cubicBezTo>
                    <a:pt x="265" y="58"/>
                    <a:pt x="265" y="58"/>
                    <a:pt x="265" y="58"/>
                  </a:cubicBezTo>
                  <a:cubicBezTo>
                    <a:pt x="265" y="58"/>
                    <a:pt x="265" y="58"/>
                    <a:pt x="265" y="58"/>
                  </a:cubicBezTo>
                  <a:close/>
                  <a:moveTo>
                    <a:pt x="265" y="57"/>
                  </a:moveTo>
                  <a:cubicBezTo>
                    <a:pt x="264" y="57"/>
                    <a:pt x="264" y="57"/>
                    <a:pt x="264" y="57"/>
                  </a:cubicBezTo>
                  <a:cubicBezTo>
                    <a:pt x="264" y="57"/>
                    <a:pt x="265" y="57"/>
                    <a:pt x="265" y="57"/>
                  </a:cubicBezTo>
                  <a:close/>
                  <a:moveTo>
                    <a:pt x="263" y="51"/>
                  </a:moveTo>
                  <a:cubicBezTo>
                    <a:pt x="263" y="51"/>
                    <a:pt x="263" y="51"/>
                    <a:pt x="263" y="51"/>
                  </a:cubicBezTo>
                  <a:cubicBezTo>
                    <a:pt x="263" y="51"/>
                    <a:pt x="263" y="51"/>
                    <a:pt x="263" y="51"/>
                  </a:cubicBezTo>
                  <a:close/>
                  <a:moveTo>
                    <a:pt x="263" y="54"/>
                  </a:moveTo>
                  <a:cubicBezTo>
                    <a:pt x="263" y="54"/>
                    <a:pt x="263" y="53"/>
                    <a:pt x="263" y="53"/>
                  </a:cubicBezTo>
                  <a:cubicBezTo>
                    <a:pt x="263" y="53"/>
                    <a:pt x="263" y="53"/>
                    <a:pt x="263" y="54"/>
                  </a:cubicBezTo>
                  <a:close/>
                  <a:moveTo>
                    <a:pt x="262" y="53"/>
                  </a:moveTo>
                  <a:cubicBezTo>
                    <a:pt x="263" y="53"/>
                    <a:pt x="263" y="53"/>
                    <a:pt x="263" y="53"/>
                  </a:cubicBezTo>
                  <a:cubicBezTo>
                    <a:pt x="263" y="53"/>
                    <a:pt x="262" y="53"/>
                    <a:pt x="262" y="53"/>
                  </a:cubicBezTo>
                  <a:close/>
                  <a:moveTo>
                    <a:pt x="262" y="53"/>
                  </a:moveTo>
                  <a:cubicBezTo>
                    <a:pt x="262" y="52"/>
                    <a:pt x="262" y="53"/>
                    <a:pt x="262" y="53"/>
                  </a:cubicBezTo>
                  <a:cubicBezTo>
                    <a:pt x="262" y="53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lose/>
                  <a:moveTo>
                    <a:pt x="262" y="56"/>
                  </a:moveTo>
                  <a:cubicBezTo>
                    <a:pt x="263" y="56"/>
                    <a:pt x="262" y="56"/>
                    <a:pt x="262" y="56"/>
                  </a:cubicBezTo>
                  <a:close/>
                  <a:moveTo>
                    <a:pt x="261" y="58"/>
                  </a:moveTo>
                  <a:cubicBezTo>
                    <a:pt x="262" y="58"/>
                    <a:pt x="262" y="58"/>
                    <a:pt x="262" y="58"/>
                  </a:cubicBezTo>
                  <a:cubicBezTo>
                    <a:pt x="262" y="58"/>
                    <a:pt x="261" y="58"/>
                    <a:pt x="261" y="58"/>
                  </a:cubicBezTo>
                  <a:close/>
                  <a:moveTo>
                    <a:pt x="262" y="58"/>
                  </a:moveTo>
                  <a:cubicBezTo>
                    <a:pt x="262" y="58"/>
                    <a:pt x="262" y="58"/>
                    <a:pt x="262" y="58"/>
                  </a:cubicBezTo>
                  <a:cubicBezTo>
                    <a:pt x="262" y="59"/>
                    <a:pt x="262" y="59"/>
                    <a:pt x="262" y="58"/>
                  </a:cubicBezTo>
                  <a:close/>
                  <a:moveTo>
                    <a:pt x="262" y="61"/>
                  </a:moveTo>
                  <a:cubicBezTo>
                    <a:pt x="262" y="61"/>
                    <a:pt x="262" y="61"/>
                    <a:pt x="262" y="61"/>
                  </a:cubicBezTo>
                  <a:cubicBezTo>
                    <a:pt x="262" y="61"/>
                    <a:pt x="262" y="61"/>
                    <a:pt x="262" y="61"/>
                  </a:cubicBezTo>
                  <a:close/>
                  <a:moveTo>
                    <a:pt x="261" y="61"/>
                  </a:moveTo>
                  <a:cubicBezTo>
                    <a:pt x="260" y="61"/>
                    <a:pt x="260" y="61"/>
                    <a:pt x="261" y="61"/>
                  </a:cubicBezTo>
                  <a:close/>
                  <a:moveTo>
                    <a:pt x="339" y="54"/>
                  </a:moveTo>
                  <a:cubicBezTo>
                    <a:pt x="334" y="54"/>
                    <a:pt x="330" y="54"/>
                    <a:pt x="326" y="54"/>
                  </a:cubicBezTo>
                  <a:cubicBezTo>
                    <a:pt x="329" y="54"/>
                    <a:pt x="333" y="54"/>
                    <a:pt x="336" y="54"/>
                  </a:cubicBezTo>
                  <a:cubicBezTo>
                    <a:pt x="336" y="54"/>
                    <a:pt x="338" y="54"/>
                    <a:pt x="339" y="54"/>
                  </a:cubicBezTo>
                  <a:close/>
                  <a:moveTo>
                    <a:pt x="263" y="56"/>
                  </a:moveTo>
                  <a:cubicBezTo>
                    <a:pt x="264" y="56"/>
                    <a:pt x="264" y="56"/>
                    <a:pt x="264" y="56"/>
                  </a:cubicBezTo>
                  <a:cubicBezTo>
                    <a:pt x="264" y="56"/>
                    <a:pt x="264" y="56"/>
                    <a:pt x="264" y="56"/>
                  </a:cubicBezTo>
                  <a:cubicBezTo>
                    <a:pt x="264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5"/>
                  </a:cubicBezTo>
                  <a:cubicBezTo>
                    <a:pt x="265" y="56"/>
                    <a:pt x="264" y="56"/>
                    <a:pt x="263" y="56"/>
                  </a:cubicBezTo>
                  <a:close/>
                  <a:moveTo>
                    <a:pt x="264" y="52"/>
                  </a:moveTo>
                  <a:cubicBezTo>
                    <a:pt x="264" y="52"/>
                    <a:pt x="264" y="52"/>
                    <a:pt x="264" y="52"/>
                  </a:cubicBezTo>
                  <a:cubicBezTo>
                    <a:pt x="264" y="52"/>
                    <a:pt x="263" y="52"/>
                    <a:pt x="263" y="52"/>
                  </a:cubicBezTo>
                  <a:cubicBezTo>
                    <a:pt x="263" y="52"/>
                    <a:pt x="264" y="52"/>
                    <a:pt x="264" y="52"/>
                  </a:cubicBezTo>
                  <a:close/>
                  <a:moveTo>
                    <a:pt x="261" y="53"/>
                  </a:moveTo>
                  <a:cubicBezTo>
                    <a:pt x="261" y="52"/>
                    <a:pt x="261" y="52"/>
                    <a:pt x="260" y="52"/>
                  </a:cubicBezTo>
                  <a:cubicBezTo>
                    <a:pt x="260" y="53"/>
                    <a:pt x="259" y="53"/>
                    <a:pt x="259" y="53"/>
                  </a:cubicBezTo>
                  <a:cubicBezTo>
                    <a:pt x="259" y="53"/>
                    <a:pt x="260" y="53"/>
                    <a:pt x="260" y="53"/>
                  </a:cubicBezTo>
                  <a:cubicBezTo>
                    <a:pt x="260" y="53"/>
                    <a:pt x="260" y="53"/>
                    <a:pt x="260" y="53"/>
                  </a:cubicBezTo>
                  <a:cubicBezTo>
                    <a:pt x="261" y="53"/>
                    <a:pt x="261" y="53"/>
                    <a:pt x="262" y="52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2"/>
                    <a:pt x="263" y="52"/>
                    <a:pt x="263" y="52"/>
                  </a:cubicBezTo>
                  <a:cubicBezTo>
                    <a:pt x="262" y="52"/>
                    <a:pt x="262" y="52"/>
                    <a:pt x="261" y="53"/>
                  </a:cubicBezTo>
                  <a:close/>
                  <a:moveTo>
                    <a:pt x="262" y="59"/>
                  </a:moveTo>
                  <a:cubicBezTo>
                    <a:pt x="262" y="59"/>
                    <a:pt x="262" y="59"/>
                    <a:pt x="262" y="59"/>
                  </a:cubicBezTo>
                  <a:cubicBezTo>
                    <a:pt x="262" y="59"/>
                    <a:pt x="262" y="59"/>
                    <a:pt x="262" y="59"/>
                  </a:cubicBezTo>
                  <a:close/>
                  <a:moveTo>
                    <a:pt x="500" y="148"/>
                  </a:moveTo>
                  <a:cubicBezTo>
                    <a:pt x="498" y="158"/>
                    <a:pt x="496" y="166"/>
                    <a:pt x="494" y="169"/>
                  </a:cubicBezTo>
                  <a:cubicBezTo>
                    <a:pt x="493" y="172"/>
                    <a:pt x="495" y="168"/>
                    <a:pt x="494" y="170"/>
                  </a:cubicBezTo>
                  <a:cubicBezTo>
                    <a:pt x="493" y="174"/>
                    <a:pt x="490" y="181"/>
                    <a:pt x="488" y="184"/>
                  </a:cubicBezTo>
                  <a:cubicBezTo>
                    <a:pt x="486" y="189"/>
                    <a:pt x="483" y="194"/>
                    <a:pt x="480" y="199"/>
                  </a:cubicBezTo>
                  <a:cubicBezTo>
                    <a:pt x="478" y="202"/>
                    <a:pt x="477" y="204"/>
                    <a:pt x="475" y="206"/>
                  </a:cubicBezTo>
                  <a:cubicBezTo>
                    <a:pt x="470" y="212"/>
                    <a:pt x="470" y="212"/>
                    <a:pt x="470" y="212"/>
                  </a:cubicBezTo>
                  <a:cubicBezTo>
                    <a:pt x="469" y="214"/>
                    <a:pt x="466" y="216"/>
                    <a:pt x="465" y="217"/>
                  </a:cubicBezTo>
                  <a:cubicBezTo>
                    <a:pt x="462" y="221"/>
                    <a:pt x="456" y="228"/>
                    <a:pt x="452" y="232"/>
                  </a:cubicBezTo>
                  <a:cubicBezTo>
                    <a:pt x="438" y="245"/>
                    <a:pt x="422" y="256"/>
                    <a:pt x="405" y="264"/>
                  </a:cubicBezTo>
                  <a:cubicBezTo>
                    <a:pt x="387" y="272"/>
                    <a:pt x="369" y="278"/>
                    <a:pt x="351" y="284"/>
                  </a:cubicBezTo>
                  <a:cubicBezTo>
                    <a:pt x="314" y="295"/>
                    <a:pt x="277" y="301"/>
                    <a:pt x="239" y="304"/>
                  </a:cubicBezTo>
                  <a:cubicBezTo>
                    <a:pt x="221" y="305"/>
                    <a:pt x="200" y="305"/>
                    <a:pt x="183" y="305"/>
                  </a:cubicBezTo>
                  <a:cubicBezTo>
                    <a:pt x="177" y="304"/>
                    <a:pt x="172" y="304"/>
                    <a:pt x="167" y="304"/>
                  </a:cubicBezTo>
                  <a:cubicBezTo>
                    <a:pt x="155" y="303"/>
                    <a:pt x="142" y="302"/>
                    <a:pt x="129" y="301"/>
                  </a:cubicBezTo>
                  <a:cubicBezTo>
                    <a:pt x="116" y="299"/>
                    <a:pt x="103" y="298"/>
                    <a:pt x="93" y="296"/>
                  </a:cubicBezTo>
                  <a:cubicBezTo>
                    <a:pt x="77" y="292"/>
                    <a:pt x="61" y="288"/>
                    <a:pt x="45" y="280"/>
                  </a:cubicBezTo>
                  <a:cubicBezTo>
                    <a:pt x="38" y="277"/>
                    <a:pt x="32" y="273"/>
                    <a:pt x="27" y="269"/>
                  </a:cubicBezTo>
                  <a:cubicBezTo>
                    <a:pt x="24" y="268"/>
                    <a:pt x="22" y="266"/>
                    <a:pt x="20" y="264"/>
                  </a:cubicBezTo>
                  <a:cubicBezTo>
                    <a:pt x="11" y="256"/>
                    <a:pt x="4" y="244"/>
                    <a:pt x="2" y="232"/>
                  </a:cubicBezTo>
                  <a:cubicBezTo>
                    <a:pt x="1" y="225"/>
                    <a:pt x="0" y="219"/>
                    <a:pt x="0" y="213"/>
                  </a:cubicBezTo>
                  <a:cubicBezTo>
                    <a:pt x="0" y="203"/>
                    <a:pt x="2" y="191"/>
                    <a:pt x="6" y="180"/>
                  </a:cubicBezTo>
                  <a:cubicBezTo>
                    <a:pt x="10" y="169"/>
                    <a:pt x="16" y="158"/>
                    <a:pt x="22" y="148"/>
                  </a:cubicBezTo>
                  <a:cubicBezTo>
                    <a:pt x="25" y="143"/>
                    <a:pt x="29" y="139"/>
                    <a:pt x="32" y="134"/>
                  </a:cubicBezTo>
                  <a:cubicBezTo>
                    <a:pt x="34" y="132"/>
                    <a:pt x="36" y="130"/>
                    <a:pt x="38" y="127"/>
                  </a:cubicBezTo>
                  <a:cubicBezTo>
                    <a:pt x="44" y="119"/>
                    <a:pt x="54" y="109"/>
                    <a:pt x="61" y="102"/>
                  </a:cubicBezTo>
                  <a:cubicBezTo>
                    <a:pt x="65" y="98"/>
                    <a:pt x="69" y="95"/>
                    <a:pt x="74" y="91"/>
                  </a:cubicBezTo>
                  <a:cubicBezTo>
                    <a:pt x="83" y="83"/>
                    <a:pt x="92" y="76"/>
                    <a:pt x="100" y="70"/>
                  </a:cubicBezTo>
                  <a:cubicBezTo>
                    <a:pt x="111" y="62"/>
                    <a:pt x="128" y="52"/>
                    <a:pt x="143" y="45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55" y="39"/>
                    <a:pt x="166" y="33"/>
                    <a:pt x="177" y="29"/>
                  </a:cubicBezTo>
                  <a:cubicBezTo>
                    <a:pt x="179" y="29"/>
                    <a:pt x="179" y="29"/>
                    <a:pt x="180" y="28"/>
                  </a:cubicBezTo>
                  <a:cubicBezTo>
                    <a:pt x="194" y="23"/>
                    <a:pt x="194" y="23"/>
                    <a:pt x="194" y="23"/>
                  </a:cubicBezTo>
                  <a:cubicBezTo>
                    <a:pt x="215" y="16"/>
                    <a:pt x="231" y="12"/>
                    <a:pt x="249" y="9"/>
                  </a:cubicBezTo>
                  <a:cubicBezTo>
                    <a:pt x="259" y="6"/>
                    <a:pt x="271" y="5"/>
                    <a:pt x="281" y="3"/>
                  </a:cubicBezTo>
                  <a:cubicBezTo>
                    <a:pt x="284" y="3"/>
                    <a:pt x="287" y="2"/>
                    <a:pt x="290" y="2"/>
                  </a:cubicBezTo>
                  <a:cubicBezTo>
                    <a:pt x="293" y="2"/>
                    <a:pt x="295" y="2"/>
                    <a:pt x="297" y="1"/>
                  </a:cubicBezTo>
                  <a:cubicBezTo>
                    <a:pt x="304" y="1"/>
                    <a:pt x="304" y="1"/>
                    <a:pt x="304" y="1"/>
                  </a:cubicBezTo>
                  <a:cubicBezTo>
                    <a:pt x="307" y="1"/>
                    <a:pt x="311" y="0"/>
                    <a:pt x="314" y="0"/>
                  </a:cubicBezTo>
                  <a:cubicBezTo>
                    <a:pt x="318" y="0"/>
                    <a:pt x="321" y="0"/>
                    <a:pt x="324" y="0"/>
                  </a:cubicBezTo>
                  <a:cubicBezTo>
                    <a:pt x="327" y="0"/>
                    <a:pt x="331" y="0"/>
                    <a:pt x="334" y="0"/>
                  </a:cubicBezTo>
                  <a:cubicBezTo>
                    <a:pt x="343" y="0"/>
                    <a:pt x="351" y="0"/>
                    <a:pt x="361" y="1"/>
                  </a:cubicBezTo>
                  <a:cubicBezTo>
                    <a:pt x="368" y="2"/>
                    <a:pt x="376" y="2"/>
                    <a:pt x="384" y="4"/>
                  </a:cubicBezTo>
                  <a:cubicBezTo>
                    <a:pt x="389" y="4"/>
                    <a:pt x="394" y="5"/>
                    <a:pt x="398" y="6"/>
                  </a:cubicBezTo>
                  <a:cubicBezTo>
                    <a:pt x="400" y="7"/>
                    <a:pt x="403" y="8"/>
                    <a:pt x="405" y="8"/>
                  </a:cubicBezTo>
                  <a:cubicBezTo>
                    <a:pt x="408" y="9"/>
                    <a:pt x="410" y="10"/>
                    <a:pt x="413" y="11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16" y="11"/>
                    <a:pt x="416" y="11"/>
                    <a:pt x="416" y="12"/>
                  </a:cubicBezTo>
                  <a:cubicBezTo>
                    <a:pt x="417" y="12"/>
                    <a:pt x="419" y="13"/>
                    <a:pt x="420" y="12"/>
                  </a:cubicBezTo>
                  <a:cubicBezTo>
                    <a:pt x="420" y="12"/>
                    <a:pt x="420" y="12"/>
                    <a:pt x="420" y="12"/>
                  </a:cubicBezTo>
                  <a:cubicBezTo>
                    <a:pt x="421" y="12"/>
                    <a:pt x="421" y="12"/>
                    <a:pt x="421" y="12"/>
                  </a:cubicBezTo>
                  <a:cubicBezTo>
                    <a:pt x="421" y="13"/>
                    <a:pt x="422" y="13"/>
                    <a:pt x="423" y="13"/>
                  </a:cubicBezTo>
                  <a:cubicBezTo>
                    <a:pt x="423" y="13"/>
                    <a:pt x="423" y="13"/>
                    <a:pt x="423" y="13"/>
                  </a:cubicBezTo>
                  <a:cubicBezTo>
                    <a:pt x="424" y="13"/>
                    <a:pt x="424" y="14"/>
                    <a:pt x="424" y="14"/>
                  </a:cubicBezTo>
                  <a:cubicBezTo>
                    <a:pt x="425" y="14"/>
                    <a:pt x="425" y="14"/>
                    <a:pt x="425" y="14"/>
                  </a:cubicBezTo>
                  <a:cubicBezTo>
                    <a:pt x="426" y="14"/>
                    <a:pt x="426" y="14"/>
                    <a:pt x="426" y="15"/>
                  </a:cubicBezTo>
                  <a:cubicBezTo>
                    <a:pt x="426" y="15"/>
                    <a:pt x="426" y="15"/>
                    <a:pt x="426" y="15"/>
                  </a:cubicBezTo>
                  <a:cubicBezTo>
                    <a:pt x="426" y="15"/>
                    <a:pt x="427" y="16"/>
                    <a:pt x="428" y="16"/>
                  </a:cubicBezTo>
                  <a:cubicBezTo>
                    <a:pt x="428" y="17"/>
                    <a:pt x="429" y="17"/>
                    <a:pt x="429" y="17"/>
                  </a:cubicBezTo>
                  <a:cubicBezTo>
                    <a:pt x="430" y="17"/>
                    <a:pt x="430" y="19"/>
                    <a:pt x="431" y="19"/>
                  </a:cubicBezTo>
                  <a:cubicBezTo>
                    <a:pt x="430" y="20"/>
                    <a:pt x="431" y="20"/>
                    <a:pt x="431" y="20"/>
                  </a:cubicBezTo>
                  <a:cubicBezTo>
                    <a:pt x="431" y="20"/>
                    <a:pt x="431" y="21"/>
                    <a:pt x="431" y="21"/>
                  </a:cubicBezTo>
                  <a:cubicBezTo>
                    <a:pt x="431" y="21"/>
                    <a:pt x="431" y="22"/>
                    <a:pt x="431" y="22"/>
                  </a:cubicBezTo>
                  <a:cubicBezTo>
                    <a:pt x="431" y="22"/>
                    <a:pt x="431" y="23"/>
                    <a:pt x="431" y="23"/>
                  </a:cubicBezTo>
                  <a:cubicBezTo>
                    <a:pt x="431" y="23"/>
                    <a:pt x="432" y="24"/>
                    <a:pt x="432" y="24"/>
                  </a:cubicBezTo>
                  <a:cubicBezTo>
                    <a:pt x="432" y="25"/>
                    <a:pt x="431" y="25"/>
                    <a:pt x="431" y="26"/>
                  </a:cubicBezTo>
                  <a:cubicBezTo>
                    <a:pt x="431" y="27"/>
                    <a:pt x="430" y="28"/>
                    <a:pt x="430" y="29"/>
                  </a:cubicBezTo>
                  <a:cubicBezTo>
                    <a:pt x="430" y="29"/>
                    <a:pt x="430" y="29"/>
                    <a:pt x="430" y="29"/>
                  </a:cubicBezTo>
                  <a:cubicBezTo>
                    <a:pt x="429" y="29"/>
                    <a:pt x="429" y="30"/>
                    <a:pt x="428" y="30"/>
                  </a:cubicBezTo>
                  <a:cubicBezTo>
                    <a:pt x="428" y="30"/>
                    <a:pt x="428" y="30"/>
                    <a:pt x="428" y="31"/>
                  </a:cubicBezTo>
                  <a:cubicBezTo>
                    <a:pt x="427" y="31"/>
                    <a:pt x="427" y="31"/>
                    <a:pt x="427" y="31"/>
                  </a:cubicBezTo>
                  <a:cubicBezTo>
                    <a:pt x="426" y="31"/>
                    <a:pt x="424" y="32"/>
                    <a:pt x="423" y="32"/>
                  </a:cubicBezTo>
                  <a:cubicBezTo>
                    <a:pt x="423" y="32"/>
                    <a:pt x="423" y="32"/>
                    <a:pt x="423" y="32"/>
                  </a:cubicBezTo>
                  <a:cubicBezTo>
                    <a:pt x="422" y="32"/>
                    <a:pt x="422" y="32"/>
                    <a:pt x="421" y="32"/>
                  </a:cubicBezTo>
                  <a:cubicBezTo>
                    <a:pt x="421" y="33"/>
                    <a:pt x="420" y="32"/>
                    <a:pt x="420" y="32"/>
                  </a:cubicBezTo>
                  <a:cubicBezTo>
                    <a:pt x="420" y="32"/>
                    <a:pt x="419" y="32"/>
                    <a:pt x="419" y="32"/>
                  </a:cubicBezTo>
                  <a:cubicBezTo>
                    <a:pt x="419" y="32"/>
                    <a:pt x="418" y="32"/>
                    <a:pt x="418" y="32"/>
                  </a:cubicBezTo>
                  <a:cubicBezTo>
                    <a:pt x="417" y="32"/>
                    <a:pt x="417" y="31"/>
                    <a:pt x="416" y="31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5" y="31"/>
                    <a:pt x="415" y="30"/>
                    <a:pt x="415" y="30"/>
                  </a:cubicBezTo>
                  <a:cubicBezTo>
                    <a:pt x="415" y="30"/>
                    <a:pt x="415" y="30"/>
                    <a:pt x="414" y="30"/>
                  </a:cubicBezTo>
                  <a:cubicBezTo>
                    <a:pt x="414" y="29"/>
                    <a:pt x="415" y="29"/>
                    <a:pt x="414" y="29"/>
                  </a:cubicBezTo>
                  <a:cubicBezTo>
                    <a:pt x="414" y="28"/>
                    <a:pt x="413" y="30"/>
                    <a:pt x="413" y="29"/>
                  </a:cubicBezTo>
                  <a:cubicBezTo>
                    <a:pt x="413" y="28"/>
                    <a:pt x="412" y="28"/>
                    <a:pt x="411" y="27"/>
                  </a:cubicBezTo>
                  <a:cubicBezTo>
                    <a:pt x="410" y="27"/>
                    <a:pt x="410" y="27"/>
                    <a:pt x="410" y="27"/>
                  </a:cubicBezTo>
                  <a:cubicBezTo>
                    <a:pt x="410" y="27"/>
                    <a:pt x="410" y="27"/>
                    <a:pt x="410" y="27"/>
                  </a:cubicBezTo>
                  <a:cubicBezTo>
                    <a:pt x="410" y="27"/>
                    <a:pt x="410" y="27"/>
                    <a:pt x="410" y="27"/>
                  </a:cubicBezTo>
                  <a:cubicBezTo>
                    <a:pt x="408" y="26"/>
                    <a:pt x="408" y="26"/>
                    <a:pt x="408" y="26"/>
                  </a:cubicBezTo>
                  <a:cubicBezTo>
                    <a:pt x="407" y="26"/>
                    <a:pt x="407" y="26"/>
                    <a:pt x="407" y="26"/>
                  </a:cubicBezTo>
                  <a:cubicBezTo>
                    <a:pt x="399" y="23"/>
                    <a:pt x="390" y="21"/>
                    <a:pt x="383" y="20"/>
                  </a:cubicBezTo>
                  <a:cubicBezTo>
                    <a:pt x="376" y="19"/>
                    <a:pt x="370" y="18"/>
                    <a:pt x="363" y="17"/>
                  </a:cubicBezTo>
                  <a:cubicBezTo>
                    <a:pt x="342" y="15"/>
                    <a:pt x="321" y="16"/>
                    <a:pt x="300" y="17"/>
                  </a:cubicBezTo>
                  <a:cubicBezTo>
                    <a:pt x="288" y="18"/>
                    <a:pt x="273" y="20"/>
                    <a:pt x="262" y="22"/>
                  </a:cubicBezTo>
                  <a:cubicBezTo>
                    <a:pt x="249" y="24"/>
                    <a:pt x="236" y="27"/>
                    <a:pt x="224" y="30"/>
                  </a:cubicBezTo>
                  <a:cubicBezTo>
                    <a:pt x="217" y="32"/>
                    <a:pt x="210" y="34"/>
                    <a:pt x="203" y="36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0" y="41"/>
                    <a:pt x="183" y="43"/>
                    <a:pt x="176" y="46"/>
                  </a:cubicBezTo>
                  <a:cubicBezTo>
                    <a:pt x="170" y="49"/>
                    <a:pt x="164" y="51"/>
                    <a:pt x="157" y="54"/>
                  </a:cubicBezTo>
                  <a:cubicBezTo>
                    <a:pt x="148" y="58"/>
                    <a:pt x="138" y="64"/>
                    <a:pt x="127" y="70"/>
                  </a:cubicBezTo>
                  <a:cubicBezTo>
                    <a:pt x="117" y="77"/>
                    <a:pt x="106" y="84"/>
                    <a:pt x="96" y="92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0" y="104"/>
                    <a:pt x="69" y="115"/>
                    <a:pt x="59" y="125"/>
                  </a:cubicBezTo>
                  <a:cubicBezTo>
                    <a:pt x="47" y="138"/>
                    <a:pt x="34" y="155"/>
                    <a:pt x="26" y="171"/>
                  </a:cubicBezTo>
                  <a:cubicBezTo>
                    <a:pt x="19" y="186"/>
                    <a:pt x="14" y="201"/>
                    <a:pt x="14" y="217"/>
                  </a:cubicBezTo>
                  <a:cubicBezTo>
                    <a:pt x="15" y="222"/>
                    <a:pt x="15" y="229"/>
                    <a:pt x="17" y="234"/>
                  </a:cubicBezTo>
                  <a:cubicBezTo>
                    <a:pt x="19" y="239"/>
                    <a:pt x="22" y="244"/>
                    <a:pt x="26" y="249"/>
                  </a:cubicBezTo>
                  <a:cubicBezTo>
                    <a:pt x="28" y="252"/>
                    <a:pt x="31" y="255"/>
                    <a:pt x="35" y="258"/>
                  </a:cubicBezTo>
                  <a:cubicBezTo>
                    <a:pt x="40" y="261"/>
                    <a:pt x="45" y="264"/>
                    <a:pt x="51" y="267"/>
                  </a:cubicBezTo>
                  <a:cubicBezTo>
                    <a:pt x="61" y="272"/>
                    <a:pt x="72" y="276"/>
                    <a:pt x="84" y="279"/>
                  </a:cubicBezTo>
                  <a:cubicBezTo>
                    <a:pt x="95" y="282"/>
                    <a:pt x="106" y="284"/>
                    <a:pt x="117" y="285"/>
                  </a:cubicBezTo>
                  <a:cubicBezTo>
                    <a:pt x="121" y="286"/>
                    <a:pt x="125" y="286"/>
                    <a:pt x="129" y="287"/>
                  </a:cubicBezTo>
                  <a:cubicBezTo>
                    <a:pt x="131" y="287"/>
                    <a:pt x="134" y="287"/>
                    <a:pt x="137" y="287"/>
                  </a:cubicBezTo>
                  <a:cubicBezTo>
                    <a:pt x="150" y="289"/>
                    <a:pt x="168" y="290"/>
                    <a:pt x="184" y="291"/>
                  </a:cubicBezTo>
                  <a:cubicBezTo>
                    <a:pt x="206" y="291"/>
                    <a:pt x="227" y="291"/>
                    <a:pt x="251" y="289"/>
                  </a:cubicBezTo>
                  <a:cubicBezTo>
                    <a:pt x="268" y="287"/>
                    <a:pt x="287" y="285"/>
                    <a:pt x="306" y="281"/>
                  </a:cubicBezTo>
                  <a:cubicBezTo>
                    <a:pt x="331" y="276"/>
                    <a:pt x="357" y="268"/>
                    <a:pt x="381" y="259"/>
                  </a:cubicBezTo>
                  <a:cubicBezTo>
                    <a:pt x="395" y="254"/>
                    <a:pt x="407" y="248"/>
                    <a:pt x="419" y="241"/>
                  </a:cubicBezTo>
                  <a:cubicBezTo>
                    <a:pt x="430" y="233"/>
                    <a:pt x="440" y="224"/>
                    <a:pt x="449" y="215"/>
                  </a:cubicBezTo>
                  <a:cubicBezTo>
                    <a:pt x="450" y="214"/>
                    <a:pt x="451" y="213"/>
                    <a:pt x="453" y="211"/>
                  </a:cubicBezTo>
                  <a:cubicBezTo>
                    <a:pt x="455" y="209"/>
                    <a:pt x="454" y="210"/>
                    <a:pt x="456" y="207"/>
                  </a:cubicBezTo>
                  <a:cubicBezTo>
                    <a:pt x="458" y="205"/>
                    <a:pt x="457" y="207"/>
                    <a:pt x="458" y="205"/>
                  </a:cubicBezTo>
                  <a:cubicBezTo>
                    <a:pt x="464" y="198"/>
                    <a:pt x="464" y="198"/>
                    <a:pt x="464" y="198"/>
                  </a:cubicBezTo>
                  <a:cubicBezTo>
                    <a:pt x="465" y="197"/>
                    <a:pt x="466" y="196"/>
                    <a:pt x="467" y="195"/>
                  </a:cubicBezTo>
                  <a:cubicBezTo>
                    <a:pt x="467" y="194"/>
                    <a:pt x="468" y="193"/>
                    <a:pt x="469" y="192"/>
                  </a:cubicBezTo>
                  <a:cubicBezTo>
                    <a:pt x="472" y="187"/>
                    <a:pt x="475" y="182"/>
                    <a:pt x="477" y="177"/>
                  </a:cubicBezTo>
                  <a:cubicBezTo>
                    <a:pt x="482" y="167"/>
                    <a:pt x="486" y="156"/>
                    <a:pt x="487" y="146"/>
                  </a:cubicBezTo>
                  <a:cubicBezTo>
                    <a:pt x="487" y="143"/>
                    <a:pt x="487" y="146"/>
                    <a:pt x="488" y="144"/>
                  </a:cubicBezTo>
                  <a:cubicBezTo>
                    <a:pt x="488" y="142"/>
                    <a:pt x="488" y="141"/>
                    <a:pt x="487" y="139"/>
                  </a:cubicBezTo>
                  <a:cubicBezTo>
                    <a:pt x="487" y="137"/>
                    <a:pt x="487" y="136"/>
                    <a:pt x="487" y="134"/>
                  </a:cubicBezTo>
                  <a:cubicBezTo>
                    <a:pt x="487" y="130"/>
                    <a:pt x="486" y="126"/>
                    <a:pt x="485" y="123"/>
                  </a:cubicBezTo>
                  <a:cubicBezTo>
                    <a:pt x="483" y="115"/>
                    <a:pt x="480" y="108"/>
                    <a:pt x="475" y="103"/>
                  </a:cubicBezTo>
                  <a:cubicBezTo>
                    <a:pt x="472" y="98"/>
                    <a:pt x="467" y="94"/>
                    <a:pt x="462" y="91"/>
                  </a:cubicBezTo>
                  <a:cubicBezTo>
                    <a:pt x="460" y="90"/>
                    <a:pt x="461" y="90"/>
                    <a:pt x="460" y="90"/>
                  </a:cubicBezTo>
                  <a:cubicBezTo>
                    <a:pt x="458" y="89"/>
                    <a:pt x="459" y="89"/>
                    <a:pt x="458" y="88"/>
                  </a:cubicBezTo>
                  <a:cubicBezTo>
                    <a:pt x="456" y="87"/>
                    <a:pt x="456" y="87"/>
                    <a:pt x="456" y="87"/>
                  </a:cubicBezTo>
                  <a:cubicBezTo>
                    <a:pt x="453" y="86"/>
                    <a:pt x="453" y="86"/>
                    <a:pt x="453" y="86"/>
                  </a:cubicBezTo>
                  <a:cubicBezTo>
                    <a:pt x="439" y="78"/>
                    <a:pt x="424" y="72"/>
                    <a:pt x="409" y="67"/>
                  </a:cubicBezTo>
                  <a:cubicBezTo>
                    <a:pt x="406" y="66"/>
                    <a:pt x="406" y="66"/>
                    <a:pt x="402" y="64"/>
                  </a:cubicBezTo>
                  <a:cubicBezTo>
                    <a:pt x="398" y="63"/>
                    <a:pt x="399" y="63"/>
                    <a:pt x="396" y="63"/>
                  </a:cubicBezTo>
                  <a:cubicBezTo>
                    <a:pt x="395" y="63"/>
                    <a:pt x="392" y="61"/>
                    <a:pt x="391" y="61"/>
                  </a:cubicBezTo>
                  <a:cubicBezTo>
                    <a:pt x="390" y="61"/>
                    <a:pt x="391" y="61"/>
                    <a:pt x="391" y="61"/>
                  </a:cubicBezTo>
                  <a:cubicBezTo>
                    <a:pt x="388" y="60"/>
                    <a:pt x="378" y="58"/>
                    <a:pt x="373" y="57"/>
                  </a:cubicBezTo>
                  <a:cubicBezTo>
                    <a:pt x="366" y="56"/>
                    <a:pt x="358" y="54"/>
                    <a:pt x="350" y="53"/>
                  </a:cubicBezTo>
                  <a:cubicBezTo>
                    <a:pt x="358" y="54"/>
                    <a:pt x="365" y="55"/>
                    <a:pt x="367" y="55"/>
                  </a:cubicBezTo>
                  <a:cubicBezTo>
                    <a:pt x="359" y="53"/>
                    <a:pt x="344" y="52"/>
                    <a:pt x="336" y="51"/>
                  </a:cubicBezTo>
                  <a:cubicBezTo>
                    <a:pt x="318" y="50"/>
                    <a:pt x="294" y="52"/>
                    <a:pt x="273" y="56"/>
                  </a:cubicBezTo>
                  <a:cubicBezTo>
                    <a:pt x="272" y="56"/>
                    <a:pt x="271" y="56"/>
                    <a:pt x="271" y="56"/>
                  </a:cubicBezTo>
                  <a:cubicBezTo>
                    <a:pt x="265" y="57"/>
                    <a:pt x="265" y="57"/>
                    <a:pt x="265" y="57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4" y="58"/>
                    <a:pt x="263" y="58"/>
                    <a:pt x="262" y="58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5" y="57"/>
                    <a:pt x="265" y="57"/>
                    <a:pt x="265" y="57"/>
                  </a:cubicBezTo>
                  <a:cubicBezTo>
                    <a:pt x="266" y="57"/>
                    <a:pt x="266" y="57"/>
                    <a:pt x="266" y="57"/>
                  </a:cubicBezTo>
                  <a:cubicBezTo>
                    <a:pt x="266" y="57"/>
                    <a:pt x="266" y="57"/>
                    <a:pt x="266" y="57"/>
                  </a:cubicBezTo>
                  <a:cubicBezTo>
                    <a:pt x="267" y="57"/>
                    <a:pt x="267" y="57"/>
                    <a:pt x="267" y="57"/>
                  </a:cubicBezTo>
                  <a:cubicBezTo>
                    <a:pt x="288" y="53"/>
                    <a:pt x="309" y="50"/>
                    <a:pt x="330" y="51"/>
                  </a:cubicBezTo>
                  <a:cubicBezTo>
                    <a:pt x="335" y="51"/>
                    <a:pt x="343" y="51"/>
                    <a:pt x="352" y="52"/>
                  </a:cubicBezTo>
                  <a:cubicBezTo>
                    <a:pt x="362" y="53"/>
                    <a:pt x="371" y="55"/>
                    <a:pt x="378" y="57"/>
                  </a:cubicBezTo>
                  <a:cubicBezTo>
                    <a:pt x="387" y="58"/>
                    <a:pt x="391" y="59"/>
                    <a:pt x="387" y="58"/>
                  </a:cubicBezTo>
                  <a:cubicBezTo>
                    <a:pt x="376" y="55"/>
                    <a:pt x="367" y="53"/>
                    <a:pt x="356" y="52"/>
                  </a:cubicBezTo>
                  <a:cubicBezTo>
                    <a:pt x="354" y="51"/>
                    <a:pt x="352" y="51"/>
                    <a:pt x="355" y="51"/>
                  </a:cubicBezTo>
                  <a:cubicBezTo>
                    <a:pt x="377" y="53"/>
                    <a:pt x="401" y="60"/>
                    <a:pt x="418" y="66"/>
                  </a:cubicBezTo>
                  <a:cubicBezTo>
                    <a:pt x="428" y="70"/>
                    <a:pt x="428" y="70"/>
                    <a:pt x="428" y="70"/>
                  </a:cubicBezTo>
                  <a:cubicBezTo>
                    <a:pt x="430" y="70"/>
                    <a:pt x="431" y="71"/>
                    <a:pt x="432" y="71"/>
                  </a:cubicBezTo>
                  <a:cubicBezTo>
                    <a:pt x="432" y="71"/>
                    <a:pt x="430" y="70"/>
                    <a:pt x="430" y="70"/>
                  </a:cubicBezTo>
                  <a:cubicBezTo>
                    <a:pt x="411" y="62"/>
                    <a:pt x="395" y="56"/>
                    <a:pt x="374" y="52"/>
                  </a:cubicBezTo>
                  <a:cubicBezTo>
                    <a:pt x="371" y="51"/>
                    <a:pt x="368" y="51"/>
                    <a:pt x="365" y="50"/>
                  </a:cubicBezTo>
                  <a:cubicBezTo>
                    <a:pt x="358" y="49"/>
                    <a:pt x="347" y="48"/>
                    <a:pt x="338" y="47"/>
                  </a:cubicBezTo>
                  <a:cubicBezTo>
                    <a:pt x="336" y="47"/>
                    <a:pt x="337" y="47"/>
                    <a:pt x="336" y="47"/>
                  </a:cubicBezTo>
                  <a:cubicBezTo>
                    <a:pt x="315" y="46"/>
                    <a:pt x="296" y="48"/>
                    <a:pt x="277" y="51"/>
                  </a:cubicBezTo>
                  <a:cubicBezTo>
                    <a:pt x="293" y="48"/>
                    <a:pt x="310" y="47"/>
                    <a:pt x="325" y="47"/>
                  </a:cubicBezTo>
                  <a:cubicBezTo>
                    <a:pt x="327" y="47"/>
                    <a:pt x="328" y="46"/>
                    <a:pt x="330" y="46"/>
                  </a:cubicBezTo>
                  <a:cubicBezTo>
                    <a:pt x="343" y="47"/>
                    <a:pt x="363" y="49"/>
                    <a:pt x="379" y="52"/>
                  </a:cubicBezTo>
                  <a:cubicBezTo>
                    <a:pt x="381" y="52"/>
                    <a:pt x="382" y="52"/>
                    <a:pt x="375" y="51"/>
                  </a:cubicBezTo>
                  <a:cubicBezTo>
                    <a:pt x="377" y="51"/>
                    <a:pt x="378" y="51"/>
                    <a:pt x="381" y="52"/>
                  </a:cubicBezTo>
                  <a:cubicBezTo>
                    <a:pt x="381" y="52"/>
                    <a:pt x="380" y="52"/>
                    <a:pt x="379" y="52"/>
                  </a:cubicBezTo>
                  <a:cubicBezTo>
                    <a:pt x="388" y="53"/>
                    <a:pt x="389" y="54"/>
                    <a:pt x="398" y="56"/>
                  </a:cubicBezTo>
                  <a:cubicBezTo>
                    <a:pt x="399" y="56"/>
                    <a:pt x="400" y="56"/>
                    <a:pt x="399" y="56"/>
                  </a:cubicBezTo>
                  <a:cubicBezTo>
                    <a:pt x="392" y="54"/>
                    <a:pt x="385" y="52"/>
                    <a:pt x="379" y="51"/>
                  </a:cubicBezTo>
                  <a:cubicBezTo>
                    <a:pt x="375" y="50"/>
                    <a:pt x="372" y="50"/>
                    <a:pt x="369" y="49"/>
                  </a:cubicBezTo>
                  <a:cubicBezTo>
                    <a:pt x="367" y="49"/>
                    <a:pt x="367" y="49"/>
                    <a:pt x="365" y="48"/>
                  </a:cubicBezTo>
                  <a:cubicBezTo>
                    <a:pt x="363" y="48"/>
                    <a:pt x="360" y="48"/>
                    <a:pt x="358" y="48"/>
                  </a:cubicBezTo>
                  <a:cubicBezTo>
                    <a:pt x="353" y="47"/>
                    <a:pt x="353" y="47"/>
                    <a:pt x="353" y="47"/>
                  </a:cubicBezTo>
                  <a:cubicBezTo>
                    <a:pt x="345" y="46"/>
                    <a:pt x="336" y="46"/>
                    <a:pt x="327" y="45"/>
                  </a:cubicBezTo>
                  <a:cubicBezTo>
                    <a:pt x="321" y="45"/>
                    <a:pt x="314" y="45"/>
                    <a:pt x="307" y="46"/>
                  </a:cubicBezTo>
                  <a:cubicBezTo>
                    <a:pt x="310" y="45"/>
                    <a:pt x="315" y="45"/>
                    <a:pt x="320" y="45"/>
                  </a:cubicBezTo>
                  <a:cubicBezTo>
                    <a:pt x="337" y="45"/>
                    <a:pt x="357" y="46"/>
                    <a:pt x="371" y="49"/>
                  </a:cubicBezTo>
                  <a:cubicBezTo>
                    <a:pt x="372" y="49"/>
                    <a:pt x="369" y="48"/>
                    <a:pt x="368" y="48"/>
                  </a:cubicBezTo>
                  <a:cubicBezTo>
                    <a:pt x="363" y="47"/>
                    <a:pt x="360" y="47"/>
                    <a:pt x="356" y="46"/>
                  </a:cubicBezTo>
                  <a:cubicBezTo>
                    <a:pt x="354" y="46"/>
                    <a:pt x="357" y="46"/>
                    <a:pt x="355" y="46"/>
                  </a:cubicBezTo>
                  <a:cubicBezTo>
                    <a:pt x="345" y="45"/>
                    <a:pt x="335" y="45"/>
                    <a:pt x="323" y="45"/>
                  </a:cubicBezTo>
                  <a:cubicBezTo>
                    <a:pt x="322" y="44"/>
                    <a:pt x="319" y="44"/>
                    <a:pt x="321" y="44"/>
                  </a:cubicBezTo>
                  <a:cubicBezTo>
                    <a:pt x="319" y="44"/>
                    <a:pt x="319" y="44"/>
                    <a:pt x="317" y="44"/>
                  </a:cubicBezTo>
                  <a:cubicBezTo>
                    <a:pt x="314" y="44"/>
                    <a:pt x="318" y="44"/>
                    <a:pt x="317" y="44"/>
                  </a:cubicBezTo>
                  <a:cubicBezTo>
                    <a:pt x="314" y="44"/>
                    <a:pt x="310" y="45"/>
                    <a:pt x="308" y="45"/>
                  </a:cubicBezTo>
                  <a:cubicBezTo>
                    <a:pt x="294" y="46"/>
                    <a:pt x="282" y="47"/>
                    <a:pt x="266" y="50"/>
                  </a:cubicBezTo>
                  <a:cubicBezTo>
                    <a:pt x="276" y="48"/>
                    <a:pt x="290" y="46"/>
                    <a:pt x="305" y="45"/>
                  </a:cubicBezTo>
                  <a:cubicBezTo>
                    <a:pt x="308" y="44"/>
                    <a:pt x="304" y="45"/>
                    <a:pt x="307" y="44"/>
                  </a:cubicBezTo>
                  <a:cubicBezTo>
                    <a:pt x="311" y="44"/>
                    <a:pt x="314" y="44"/>
                    <a:pt x="318" y="44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333" y="44"/>
                    <a:pt x="338" y="44"/>
                    <a:pt x="343" y="44"/>
                  </a:cubicBezTo>
                  <a:cubicBezTo>
                    <a:pt x="348" y="45"/>
                    <a:pt x="351" y="45"/>
                    <a:pt x="356" y="45"/>
                  </a:cubicBezTo>
                  <a:cubicBezTo>
                    <a:pt x="358" y="46"/>
                    <a:pt x="358" y="45"/>
                    <a:pt x="361" y="46"/>
                  </a:cubicBezTo>
                  <a:cubicBezTo>
                    <a:pt x="362" y="46"/>
                    <a:pt x="357" y="45"/>
                    <a:pt x="360" y="45"/>
                  </a:cubicBezTo>
                  <a:cubicBezTo>
                    <a:pt x="363" y="46"/>
                    <a:pt x="360" y="45"/>
                    <a:pt x="362" y="46"/>
                  </a:cubicBezTo>
                  <a:cubicBezTo>
                    <a:pt x="365" y="46"/>
                    <a:pt x="366" y="46"/>
                    <a:pt x="368" y="46"/>
                  </a:cubicBezTo>
                  <a:cubicBezTo>
                    <a:pt x="375" y="48"/>
                    <a:pt x="382" y="49"/>
                    <a:pt x="389" y="51"/>
                  </a:cubicBezTo>
                  <a:cubicBezTo>
                    <a:pt x="391" y="51"/>
                    <a:pt x="386" y="50"/>
                    <a:pt x="388" y="50"/>
                  </a:cubicBezTo>
                  <a:cubicBezTo>
                    <a:pt x="391" y="51"/>
                    <a:pt x="401" y="54"/>
                    <a:pt x="403" y="54"/>
                  </a:cubicBezTo>
                  <a:cubicBezTo>
                    <a:pt x="411" y="57"/>
                    <a:pt x="415" y="58"/>
                    <a:pt x="424" y="61"/>
                  </a:cubicBezTo>
                  <a:cubicBezTo>
                    <a:pt x="427" y="63"/>
                    <a:pt x="424" y="61"/>
                    <a:pt x="426" y="62"/>
                  </a:cubicBezTo>
                  <a:cubicBezTo>
                    <a:pt x="431" y="64"/>
                    <a:pt x="434" y="65"/>
                    <a:pt x="440" y="68"/>
                  </a:cubicBezTo>
                  <a:cubicBezTo>
                    <a:pt x="444" y="69"/>
                    <a:pt x="450" y="72"/>
                    <a:pt x="455" y="75"/>
                  </a:cubicBezTo>
                  <a:cubicBezTo>
                    <a:pt x="455" y="74"/>
                    <a:pt x="452" y="73"/>
                    <a:pt x="449" y="71"/>
                  </a:cubicBezTo>
                  <a:cubicBezTo>
                    <a:pt x="451" y="72"/>
                    <a:pt x="456" y="75"/>
                    <a:pt x="458" y="76"/>
                  </a:cubicBezTo>
                  <a:cubicBezTo>
                    <a:pt x="466" y="80"/>
                    <a:pt x="473" y="84"/>
                    <a:pt x="480" y="91"/>
                  </a:cubicBezTo>
                  <a:cubicBezTo>
                    <a:pt x="486" y="97"/>
                    <a:pt x="492" y="105"/>
                    <a:pt x="495" y="116"/>
                  </a:cubicBezTo>
                  <a:cubicBezTo>
                    <a:pt x="496" y="119"/>
                    <a:pt x="497" y="120"/>
                    <a:pt x="498" y="123"/>
                  </a:cubicBezTo>
                  <a:cubicBezTo>
                    <a:pt x="498" y="124"/>
                    <a:pt x="498" y="124"/>
                    <a:pt x="498" y="123"/>
                  </a:cubicBezTo>
                  <a:cubicBezTo>
                    <a:pt x="498" y="126"/>
                    <a:pt x="499" y="130"/>
                    <a:pt x="499" y="134"/>
                  </a:cubicBezTo>
                  <a:cubicBezTo>
                    <a:pt x="500" y="136"/>
                    <a:pt x="500" y="139"/>
                    <a:pt x="500" y="141"/>
                  </a:cubicBezTo>
                  <a:cubicBezTo>
                    <a:pt x="500" y="143"/>
                    <a:pt x="500" y="146"/>
                    <a:pt x="500" y="148"/>
                  </a:cubicBezTo>
                  <a:close/>
                  <a:moveTo>
                    <a:pt x="385" y="50"/>
                  </a:moveTo>
                  <a:cubicBezTo>
                    <a:pt x="380" y="49"/>
                    <a:pt x="378" y="49"/>
                    <a:pt x="371" y="47"/>
                  </a:cubicBezTo>
                  <a:cubicBezTo>
                    <a:pt x="369" y="47"/>
                    <a:pt x="367" y="47"/>
                    <a:pt x="364" y="46"/>
                  </a:cubicBezTo>
                  <a:cubicBezTo>
                    <a:pt x="363" y="47"/>
                    <a:pt x="354" y="45"/>
                    <a:pt x="354" y="46"/>
                  </a:cubicBezTo>
                  <a:cubicBezTo>
                    <a:pt x="359" y="46"/>
                    <a:pt x="362" y="47"/>
                    <a:pt x="365" y="47"/>
                  </a:cubicBezTo>
                  <a:cubicBezTo>
                    <a:pt x="367" y="47"/>
                    <a:pt x="364" y="47"/>
                    <a:pt x="366" y="47"/>
                  </a:cubicBezTo>
                  <a:cubicBezTo>
                    <a:pt x="370" y="48"/>
                    <a:pt x="380" y="49"/>
                    <a:pt x="386" y="51"/>
                  </a:cubicBezTo>
                  <a:cubicBezTo>
                    <a:pt x="386" y="51"/>
                    <a:pt x="384" y="50"/>
                    <a:pt x="385" y="50"/>
                  </a:cubicBezTo>
                  <a:close/>
                  <a:moveTo>
                    <a:pt x="387" y="51"/>
                  </a:moveTo>
                  <a:cubicBezTo>
                    <a:pt x="387" y="51"/>
                    <a:pt x="388" y="51"/>
                    <a:pt x="388" y="51"/>
                  </a:cubicBezTo>
                  <a:cubicBezTo>
                    <a:pt x="392" y="52"/>
                    <a:pt x="389" y="51"/>
                    <a:pt x="387" y="51"/>
                  </a:cubicBezTo>
                  <a:close/>
                  <a:moveTo>
                    <a:pt x="391" y="61"/>
                  </a:moveTo>
                  <a:cubicBezTo>
                    <a:pt x="391" y="61"/>
                    <a:pt x="391" y="61"/>
                    <a:pt x="391" y="61"/>
                  </a:cubicBezTo>
                  <a:cubicBezTo>
                    <a:pt x="391" y="61"/>
                    <a:pt x="391" y="61"/>
                    <a:pt x="391" y="6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5A76"/>
                </a:gs>
                <a:gs pos="100000">
                  <a:srgbClr val="00BBF6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01"/>
            <p:cNvSpPr>
              <a:spLocks noEditPoints="1"/>
            </p:cNvSpPr>
            <p:nvPr/>
          </p:nvSpPr>
          <p:spPr bwMode="auto">
            <a:xfrm>
              <a:off x="5465662" y="5257799"/>
              <a:ext cx="550762" cy="609601"/>
            </a:xfrm>
            <a:custGeom>
              <a:avLst/>
              <a:gdLst>
                <a:gd name="T0" fmla="*/ 450 w 500"/>
                <a:gd name="T1" fmla="*/ 71 h 305"/>
                <a:gd name="T2" fmla="*/ 422 w 500"/>
                <a:gd name="T3" fmla="*/ 60 h 305"/>
                <a:gd name="T4" fmla="*/ 366 w 500"/>
                <a:gd name="T5" fmla="*/ 54 h 305"/>
                <a:gd name="T6" fmla="*/ 299 w 500"/>
                <a:gd name="T7" fmla="*/ 46 h 305"/>
                <a:gd name="T8" fmla="*/ 265 w 500"/>
                <a:gd name="T9" fmla="*/ 53 h 305"/>
                <a:gd name="T10" fmla="*/ 264 w 500"/>
                <a:gd name="T11" fmla="*/ 53 h 305"/>
                <a:gd name="T12" fmla="*/ 265 w 500"/>
                <a:gd name="T13" fmla="*/ 51 h 305"/>
                <a:gd name="T14" fmla="*/ 265 w 500"/>
                <a:gd name="T15" fmla="*/ 51 h 305"/>
                <a:gd name="T16" fmla="*/ 264 w 500"/>
                <a:gd name="T17" fmla="*/ 51 h 305"/>
                <a:gd name="T18" fmla="*/ 265 w 500"/>
                <a:gd name="T19" fmla="*/ 58 h 305"/>
                <a:gd name="T20" fmla="*/ 263 w 500"/>
                <a:gd name="T21" fmla="*/ 51 h 305"/>
                <a:gd name="T22" fmla="*/ 262 w 500"/>
                <a:gd name="T23" fmla="*/ 53 h 305"/>
                <a:gd name="T24" fmla="*/ 262 w 500"/>
                <a:gd name="T25" fmla="*/ 56 h 305"/>
                <a:gd name="T26" fmla="*/ 262 w 500"/>
                <a:gd name="T27" fmla="*/ 58 h 305"/>
                <a:gd name="T28" fmla="*/ 339 w 500"/>
                <a:gd name="T29" fmla="*/ 54 h 305"/>
                <a:gd name="T30" fmla="*/ 264 w 500"/>
                <a:gd name="T31" fmla="*/ 56 h 305"/>
                <a:gd name="T32" fmla="*/ 263 w 500"/>
                <a:gd name="T33" fmla="*/ 56 h 305"/>
                <a:gd name="T34" fmla="*/ 260 w 500"/>
                <a:gd name="T35" fmla="*/ 52 h 305"/>
                <a:gd name="T36" fmla="*/ 263 w 500"/>
                <a:gd name="T37" fmla="*/ 52 h 305"/>
                <a:gd name="T38" fmla="*/ 494 w 500"/>
                <a:gd name="T39" fmla="*/ 169 h 305"/>
                <a:gd name="T40" fmla="*/ 465 w 500"/>
                <a:gd name="T41" fmla="*/ 217 h 305"/>
                <a:gd name="T42" fmla="*/ 167 w 500"/>
                <a:gd name="T43" fmla="*/ 304 h 305"/>
                <a:gd name="T44" fmla="*/ 2 w 500"/>
                <a:gd name="T45" fmla="*/ 232 h 305"/>
                <a:gd name="T46" fmla="*/ 61 w 500"/>
                <a:gd name="T47" fmla="*/ 102 h 305"/>
                <a:gd name="T48" fmla="*/ 180 w 500"/>
                <a:gd name="T49" fmla="*/ 28 h 305"/>
                <a:gd name="T50" fmla="*/ 304 w 500"/>
                <a:gd name="T51" fmla="*/ 1 h 305"/>
                <a:gd name="T52" fmla="*/ 398 w 500"/>
                <a:gd name="T53" fmla="*/ 6 h 305"/>
                <a:gd name="T54" fmla="*/ 416 w 500"/>
                <a:gd name="T55" fmla="*/ 12 h 305"/>
                <a:gd name="T56" fmla="*/ 424 w 500"/>
                <a:gd name="T57" fmla="*/ 14 h 305"/>
                <a:gd name="T58" fmla="*/ 431 w 500"/>
                <a:gd name="T59" fmla="*/ 19 h 305"/>
                <a:gd name="T60" fmla="*/ 431 w 500"/>
                <a:gd name="T61" fmla="*/ 26 h 305"/>
                <a:gd name="T62" fmla="*/ 423 w 500"/>
                <a:gd name="T63" fmla="*/ 32 h 305"/>
                <a:gd name="T64" fmla="*/ 416 w 500"/>
                <a:gd name="T65" fmla="*/ 31 h 305"/>
                <a:gd name="T66" fmla="*/ 411 w 500"/>
                <a:gd name="T67" fmla="*/ 27 h 305"/>
                <a:gd name="T68" fmla="*/ 383 w 500"/>
                <a:gd name="T69" fmla="*/ 20 h 305"/>
                <a:gd name="T70" fmla="*/ 196 w 500"/>
                <a:gd name="T71" fmla="*/ 38 h 305"/>
                <a:gd name="T72" fmla="*/ 59 w 500"/>
                <a:gd name="T73" fmla="*/ 125 h 305"/>
                <a:gd name="T74" fmla="*/ 51 w 500"/>
                <a:gd name="T75" fmla="*/ 267 h 305"/>
                <a:gd name="T76" fmla="*/ 251 w 500"/>
                <a:gd name="T77" fmla="*/ 289 h 305"/>
                <a:gd name="T78" fmla="*/ 456 w 500"/>
                <a:gd name="T79" fmla="*/ 207 h 305"/>
                <a:gd name="T80" fmla="*/ 487 w 500"/>
                <a:gd name="T81" fmla="*/ 146 h 305"/>
                <a:gd name="T82" fmla="*/ 462 w 500"/>
                <a:gd name="T83" fmla="*/ 91 h 305"/>
                <a:gd name="T84" fmla="*/ 402 w 500"/>
                <a:gd name="T85" fmla="*/ 64 h 305"/>
                <a:gd name="T86" fmla="*/ 367 w 500"/>
                <a:gd name="T87" fmla="*/ 55 h 305"/>
                <a:gd name="T88" fmla="*/ 262 w 500"/>
                <a:gd name="T89" fmla="*/ 58 h 305"/>
                <a:gd name="T90" fmla="*/ 330 w 500"/>
                <a:gd name="T91" fmla="*/ 51 h 305"/>
                <a:gd name="T92" fmla="*/ 418 w 500"/>
                <a:gd name="T93" fmla="*/ 66 h 305"/>
                <a:gd name="T94" fmla="*/ 338 w 500"/>
                <a:gd name="T95" fmla="*/ 47 h 305"/>
                <a:gd name="T96" fmla="*/ 375 w 500"/>
                <a:gd name="T97" fmla="*/ 51 h 305"/>
                <a:gd name="T98" fmla="*/ 369 w 500"/>
                <a:gd name="T99" fmla="*/ 49 h 305"/>
                <a:gd name="T100" fmla="*/ 320 w 500"/>
                <a:gd name="T101" fmla="*/ 45 h 305"/>
                <a:gd name="T102" fmla="*/ 321 w 500"/>
                <a:gd name="T103" fmla="*/ 44 h 305"/>
                <a:gd name="T104" fmla="*/ 307 w 500"/>
                <a:gd name="T105" fmla="*/ 44 h 305"/>
                <a:gd name="T106" fmla="*/ 360 w 500"/>
                <a:gd name="T107" fmla="*/ 45 h 305"/>
                <a:gd name="T108" fmla="*/ 424 w 500"/>
                <a:gd name="T109" fmla="*/ 61 h 305"/>
                <a:gd name="T110" fmla="*/ 480 w 500"/>
                <a:gd name="T111" fmla="*/ 91 h 305"/>
                <a:gd name="T112" fmla="*/ 500 w 500"/>
                <a:gd name="T113" fmla="*/ 148 h 305"/>
                <a:gd name="T114" fmla="*/ 366 w 500"/>
                <a:gd name="T115" fmla="*/ 47 h 305"/>
                <a:gd name="T116" fmla="*/ 391 w 500"/>
                <a:gd name="T117" fmla="*/ 6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0" h="305">
                  <a:moveTo>
                    <a:pt x="484" y="124"/>
                  </a:moveTo>
                  <a:cubicBezTo>
                    <a:pt x="485" y="125"/>
                    <a:pt x="485" y="127"/>
                    <a:pt x="485" y="128"/>
                  </a:cubicBezTo>
                  <a:lnTo>
                    <a:pt x="484" y="124"/>
                  </a:lnTo>
                  <a:close/>
                  <a:moveTo>
                    <a:pt x="450" y="71"/>
                  </a:moveTo>
                  <a:cubicBezTo>
                    <a:pt x="449" y="70"/>
                    <a:pt x="448" y="69"/>
                    <a:pt x="445" y="68"/>
                  </a:cubicBezTo>
                  <a:cubicBezTo>
                    <a:pt x="445" y="68"/>
                    <a:pt x="449" y="70"/>
                    <a:pt x="450" y="71"/>
                  </a:cubicBezTo>
                  <a:close/>
                  <a:moveTo>
                    <a:pt x="438" y="65"/>
                  </a:moveTo>
                  <a:cubicBezTo>
                    <a:pt x="440" y="66"/>
                    <a:pt x="443" y="67"/>
                    <a:pt x="443" y="67"/>
                  </a:cubicBezTo>
                  <a:cubicBezTo>
                    <a:pt x="442" y="67"/>
                    <a:pt x="438" y="65"/>
                    <a:pt x="438" y="65"/>
                  </a:cubicBezTo>
                  <a:close/>
                  <a:moveTo>
                    <a:pt x="422" y="60"/>
                  </a:moveTo>
                  <a:cubicBezTo>
                    <a:pt x="420" y="60"/>
                    <a:pt x="417" y="58"/>
                    <a:pt x="417" y="58"/>
                  </a:cubicBezTo>
                  <a:cubicBezTo>
                    <a:pt x="418" y="59"/>
                    <a:pt x="421" y="60"/>
                    <a:pt x="422" y="60"/>
                  </a:cubicBezTo>
                  <a:close/>
                  <a:moveTo>
                    <a:pt x="413" y="55"/>
                  </a:moveTo>
                  <a:cubicBezTo>
                    <a:pt x="410" y="54"/>
                    <a:pt x="405" y="52"/>
                    <a:pt x="404" y="52"/>
                  </a:cubicBezTo>
                  <a:cubicBezTo>
                    <a:pt x="408" y="53"/>
                    <a:pt x="411" y="54"/>
                    <a:pt x="413" y="55"/>
                  </a:cubicBezTo>
                  <a:close/>
                  <a:moveTo>
                    <a:pt x="366" y="54"/>
                  </a:moveTo>
                  <a:cubicBezTo>
                    <a:pt x="370" y="55"/>
                    <a:pt x="379" y="56"/>
                    <a:pt x="384" y="57"/>
                  </a:cubicBezTo>
                  <a:cubicBezTo>
                    <a:pt x="379" y="56"/>
                    <a:pt x="372" y="55"/>
                    <a:pt x="366" y="54"/>
                  </a:cubicBezTo>
                  <a:close/>
                  <a:moveTo>
                    <a:pt x="366" y="49"/>
                  </a:moveTo>
                  <a:cubicBezTo>
                    <a:pt x="361" y="48"/>
                    <a:pt x="361" y="48"/>
                    <a:pt x="361" y="48"/>
                  </a:cubicBezTo>
                  <a:cubicBezTo>
                    <a:pt x="359" y="48"/>
                    <a:pt x="347" y="47"/>
                    <a:pt x="348" y="47"/>
                  </a:cubicBezTo>
                  <a:cubicBezTo>
                    <a:pt x="356" y="47"/>
                    <a:pt x="366" y="49"/>
                    <a:pt x="372" y="50"/>
                  </a:cubicBezTo>
                  <a:cubicBezTo>
                    <a:pt x="370" y="50"/>
                    <a:pt x="368" y="50"/>
                    <a:pt x="366" y="49"/>
                  </a:cubicBezTo>
                  <a:close/>
                  <a:moveTo>
                    <a:pt x="299" y="46"/>
                  </a:moveTo>
                  <a:cubicBezTo>
                    <a:pt x="296" y="46"/>
                    <a:pt x="296" y="46"/>
                    <a:pt x="296" y="46"/>
                  </a:cubicBezTo>
                  <a:cubicBezTo>
                    <a:pt x="296" y="47"/>
                    <a:pt x="296" y="47"/>
                    <a:pt x="297" y="47"/>
                  </a:cubicBezTo>
                  <a:cubicBezTo>
                    <a:pt x="299" y="46"/>
                    <a:pt x="299" y="46"/>
                    <a:pt x="299" y="46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5" y="53"/>
                    <a:pt x="265" y="53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9" y="52"/>
                    <a:pt x="269" y="52"/>
                    <a:pt x="269" y="52"/>
                  </a:cubicBezTo>
                  <a:lnTo>
                    <a:pt x="264" y="53"/>
                  </a:ln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4" y="53"/>
                    <a:pt x="264" y="53"/>
                  </a:cubicBezTo>
                  <a:cubicBezTo>
                    <a:pt x="263" y="53"/>
                    <a:pt x="264" y="53"/>
                    <a:pt x="264" y="53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4" y="53"/>
                    <a:pt x="264" y="53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5" y="51"/>
                  </a:move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5" y="51"/>
                  </a:cubicBezTo>
                  <a:cubicBezTo>
                    <a:pt x="265" y="51"/>
                    <a:pt x="265" y="51"/>
                    <a:pt x="265" y="51"/>
                  </a:cubicBezTo>
                  <a:cubicBezTo>
                    <a:pt x="265" y="51"/>
                    <a:pt x="265" y="51"/>
                    <a:pt x="265" y="50"/>
                  </a:cubicBezTo>
                  <a:cubicBezTo>
                    <a:pt x="265" y="51"/>
                    <a:pt x="265" y="51"/>
                    <a:pt x="265" y="51"/>
                  </a:cubicBezTo>
                  <a:close/>
                  <a:moveTo>
                    <a:pt x="265" y="57"/>
                  </a:moveTo>
                  <a:cubicBezTo>
                    <a:pt x="265" y="57"/>
                    <a:pt x="265" y="57"/>
                    <a:pt x="265" y="57"/>
                  </a:cubicBezTo>
                  <a:cubicBezTo>
                    <a:pt x="265" y="57"/>
                    <a:pt x="265" y="57"/>
                    <a:pt x="265" y="57"/>
                  </a:cubicBezTo>
                  <a:close/>
                  <a:moveTo>
                    <a:pt x="264" y="51"/>
                  </a:moveTo>
                  <a:cubicBezTo>
                    <a:pt x="264" y="51"/>
                    <a:pt x="264" y="52"/>
                    <a:pt x="264" y="52"/>
                  </a:cubicBezTo>
                  <a:cubicBezTo>
                    <a:pt x="264" y="52"/>
                    <a:pt x="264" y="52"/>
                    <a:pt x="264" y="51"/>
                  </a:cubicBezTo>
                  <a:close/>
                  <a:moveTo>
                    <a:pt x="264" y="51"/>
                  </a:move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lose/>
                  <a:moveTo>
                    <a:pt x="265" y="58"/>
                  </a:moveTo>
                  <a:cubicBezTo>
                    <a:pt x="265" y="58"/>
                    <a:pt x="265" y="58"/>
                    <a:pt x="265" y="58"/>
                  </a:cubicBezTo>
                  <a:cubicBezTo>
                    <a:pt x="265" y="58"/>
                    <a:pt x="265" y="58"/>
                    <a:pt x="265" y="58"/>
                  </a:cubicBezTo>
                  <a:close/>
                  <a:moveTo>
                    <a:pt x="265" y="57"/>
                  </a:moveTo>
                  <a:cubicBezTo>
                    <a:pt x="264" y="57"/>
                    <a:pt x="264" y="57"/>
                    <a:pt x="264" y="57"/>
                  </a:cubicBezTo>
                  <a:cubicBezTo>
                    <a:pt x="264" y="57"/>
                    <a:pt x="265" y="57"/>
                    <a:pt x="265" y="57"/>
                  </a:cubicBezTo>
                  <a:close/>
                  <a:moveTo>
                    <a:pt x="263" y="51"/>
                  </a:moveTo>
                  <a:cubicBezTo>
                    <a:pt x="263" y="51"/>
                    <a:pt x="263" y="51"/>
                    <a:pt x="263" y="51"/>
                  </a:cubicBezTo>
                  <a:cubicBezTo>
                    <a:pt x="263" y="51"/>
                    <a:pt x="263" y="51"/>
                    <a:pt x="263" y="51"/>
                  </a:cubicBezTo>
                  <a:close/>
                  <a:moveTo>
                    <a:pt x="263" y="54"/>
                  </a:moveTo>
                  <a:cubicBezTo>
                    <a:pt x="263" y="54"/>
                    <a:pt x="263" y="53"/>
                    <a:pt x="263" y="53"/>
                  </a:cubicBezTo>
                  <a:cubicBezTo>
                    <a:pt x="263" y="53"/>
                    <a:pt x="263" y="53"/>
                    <a:pt x="263" y="54"/>
                  </a:cubicBezTo>
                  <a:close/>
                  <a:moveTo>
                    <a:pt x="262" y="53"/>
                  </a:moveTo>
                  <a:cubicBezTo>
                    <a:pt x="263" y="53"/>
                    <a:pt x="263" y="53"/>
                    <a:pt x="263" y="53"/>
                  </a:cubicBezTo>
                  <a:cubicBezTo>
                    <a:pt x="263" y="53"/>
                    <a:pt x="262" y="53"/>
                    <a:pt x="262" y="53"/>
                  </a:cubicBezTo>
                  <a:close/>
                  <a:moveTo>
                    <a:pt x="262" y="53"/>
                  </a:moveTo>
                  <a:cubicBezTo>
                    <a:pt x="262" y="52"/>
                    <a:pt x="262" y="53"/>
                    <a:pt x="262" y="53"/>
                  </a:cubicBezTo>
                  <a:cubicBezTo>
                    <a:pt x="262" y="53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lose/>
                  <a:moveTo>
                    <a:pt x="262" y="56"/>
                  </a:moveTo>
                  <a:cubicBezTo>
                    <a:pt x="263" y="56"/>
                    <a:pt x="262" y="56"/>
                    <a:pt x="262" y="56"/>
                  </a:cubicBezTo>
                  <a:close/>
                  <a:moveTo>
                    <a:pt x="261" y="58"/>
                  </a:moveTo>
                  <a:cubicBezTo>
                    <a:pt x="262" y="58"/>
                    <a:pt x="262" y="58"/>
                    <a:pt x="262" y="58"/>
                  </a:cubicBezTo>
                  <a:cubicBezTo>
                    <a:pt x="262" y="58"/>
                    <a:pt x="261" y="58"/>
                    <a:pt x="261" y="58"/>
                  </a:cubicBezTo>
                  <a:close/>
                  <a:moveTo>
                    <a:pt x="262" y="58"/>
                  </a:moveTo>
                  <a:cubicBezTo>
                    <a:pt x="262" y="58"/>
                    <a:pt x="262" y="58"/>
                    <a:pt x="262" y="58"/>
                  </a:cubicBezTo>
                  <a:cubicBezTo>
                    <a:pt x="262" y="59"/>
                    <a:pt x="262" y="59"/>
                    <a:pt x="262" y="58"/>
                  </a:cubicBezTo>
                  <a:close/>
                  <a:moveTo>
                    <a:pt x="262" y="61"/>
                  </a:moveTo>
                  <a:cubicBezTo>
                    <a:pt x="262" y="61"/>
                    <a:pt x="262" y="61"/>
                    <a:pt x="262" y="61"/>
                  </a:cubicBezTo>
                  <a:cubicBezTo>
                    <a:pt x="262" y="61"/>
                    <a:pt x="262" y="61"/>
                    <a:pt x="262" y="61"/>
                  </a:cubicBezTo>
                  <a:close/>
                  <a:moveTo>
                    <a:pt x="261" y="61"/>
                  </a:moveTo>
                  <a:cubicBezTo>
                    <a:pt x="260" y="61"/>
                    <a:pt x="260" y="61"/>
                    <a:pt x="261" y="61"/>
                  </a:cubicBezTo>
                  <a:close/>
                  <a:moveTo>
                    <a:pt x="339" y="54"/>
                  </a:moveTo>
                  <a:cubicBezTo>
                    <a:pt x="334" y="54"/>
                    <a:pt x="330" y="54"/>
                    <a:pt x="326" y="54"/>
                  </a:cubicBezTo>
                  <a:cubicBezTo>
                    <a:pt x="329" y="54"/>
                    <a:pt x="333" y="54"/>
                    <a:pt x="336" y="54"/>
                  </a:cubicBezTo>
                  <a:cubicBezTo>
                    <a:pt x="336" y="54"/>
                    <a:pt x="338" y="54"/>
                    <a:pt x="339" y="54"/>
                  </a:cubicBezTo>
                  <a:close/>
                  <a:moveTo>
                    <a:pt x="263" y="56"/>
                  </a:moveTo>
                  <a:cubicBezTo>
                    <a:pt x="264" y="56"/>
                    <a:pt x="264" y="56"/>
                    <a:pt x="264" y="56"/>
                  </a:cubicBezTo>
                  <a:cubicBezTo>
                    <a:pt x="264" y="56"/>
                    <a:pt x="264" y="56"/>
                    <a:pt x="264" y="56"/>
                  </a:cubicBezTo>
                  <a:cubicBezTo>
                    <a:pt x="264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6"/>
                    <a:pt x="265" y="56"/>
                    <a:pt x="265" y="55"/>
                  </a:cubicBezTo>
                  <a:cubicBezTo>
                    <a:pt x="265" y="56"/>
                    <a:pt x="264" y="56"/>
                    <a:pt x="263" y="56"/>
                  </a:cubicBezTo>
                  <a:close/>
                  <a:moveTo>
                    <a:pt x="264" y="52"/>
                  </a:moveTo>
                  <a:cubicBezTo>
                    <a:pt x="264" y="52"/>
                    <a:pt x="264" y="52"/>
                    <a:pt x="264" y="52"/>
                  </a:cubicBezTo>
                  <a:cubicBezTo>
                    <a:pt x="264" y="52"/>
                    <a:pt x="263" y="52"/>
                    <a:pt x="263" y="52"/>
                  </a:cubicBezTo>
                  <a:cubicBezTo>
                    <a:pt x="263" y="52"/>
                    <a:pt x="264" y="52"/>
                    <a:pt x="264" y="52"/>
                  </a:cubicBezTo>
                  <a:close/>
                  <a:moveTo>
                    <a:pt x="261" y="53"/>
                  </a:moveTo>
                  <a:cubicBezTo>
                    <a:pt x="261" y="52"/>
                    <a:pt x="261" y="52"/>
                    <a:pt x="260" y="52"/>
                  </a:cubicBezTo>
                  <a:cubicBezTo>
                    <a:pt x="260" y="53"/>
                    <a:pt x="259" y="53"/>
                    <a:pt x="259" y="53"/>
                  </a:cubicBezTo>
                  <a:cubicBezTo>
                    <a:pt x="259" y="53"/>
                    <a:pt x="260" y="53"/>
                    <a:pt x="260" y="53"/>
                  </a:cubicBezTo>
                  <a:cubicBezTo>
                    <a:pt x="260" y="53"/>
                    <a:pt x="260" y="53"/>
                    <a:pt x="260" y="53"/>
                  </a:cubicBezTo>
                  <a:cubicBezTo>
                    <a:pt x="261" y="53"/>
                    <a:pt x="261" y="53"/>
                    <a:pt x="262" y="52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2"/>
                    <a:pt x="263" y="52"/>
                    <a:pt x="263" y="52"/>
                  </a:cubicBezTo>
                  <a:cubicBezTo>
                    <a:pt x="262" y="52"/>
                    <a:pt x="262" y="52"/>
                    <a:pt x="261" y="53"/>
                  </a:cubicBezTo>
                  <a:close/>
                  <a:moveTo>
                    <a:pt x="262" y="59"/>
                  </a:moveTo>
                  <a:cubicBezTo>
                    <a:pt x="262" y="59"/>
                    <a:pt x="262" y="59"/>
                    <a:pt x="262" y="59"/>
                  </a:cubicBezTo>
                  <a:cubicBezTo>
                    <a:pt x="262" y="59"/>
                    <a:pt x="262" y="59"/>
                    <a:pt x="262" y="59"/>
                  </a:cubicBezTo>
                  <a:close/>
                  <a:moveTo>
                    <a:pt x="500" y="148"/>
                  </a:moveTo>
                  <a:cubicBezTo>
                    <a:pt x="498" y="158"/>
                    <a:pt x="496" y="166"/>
                    <a:pt x="494" y="169"/>
                  </a:cubicBezTo>
                  <a:cubicBezTo>
                    <a:pt x="493" y="172"/>
                    <a:pt x="495" y="168"/>
                    <a:pt x="494" y="170"/>
                  </a:cubicBezTo>
                  <a:cubicBezTo>
                    <a:pt x="493" y="174"/>
                    <a:pt x="490" y="181"/>
                    <a:pt x="488" y="184"/>
                  </a:cubicBezTo>
                  <a:cubicBezTo>
                    <a:pt x="486" y="189"/>
                    <a:pt x="483" y="194"/>
                    <a:pt x="480" y="199"/>
                  </a:cubicBezTo>
                  <a:cubicBezTo>
                    <a:pt x="478" y="202"/>
                    <a:pt x="477" y="204"/>
                    <a:pt x="475" y="206"/>
                  </a:cubicBezTo>
                  <a:cubicBezTo>
                    <a:pt x="470" y="212"/>
                    <a:pt x="470" y="212"/>
                    <a:pt x="470" y="212"/>
                  </a:cubicBezTo>
                  <a:cubicBezTo>
                    <a:pt x="469" y="214"/>
                    <a:pt x="466" y="216"/>
                    <a:pt x="465" y="217"/>
                  </a:cubicBezTo>
                  <a:cubicBezTo>
                    <a:pt x="462" y="221"/>
                    <a:pt x="456" y="228"/>
                    <a:pt x="452" y="232"/>
                  </a:cubicBezTo>
                  <a:cubicBezTo>
                    <a:pt x="438" y="245"/>
                    <a:pt x="422" y="256"/>
                    <a:pt x="405" y="264"/>
                  </a:cubicBezTo>
                  <a:cubicBezTo>
                    <a:pt x="387" y="272"/>
                    <a:pt x="369" y="278"/>
                    <a:pt x="351" y="284"/>
                  </a:cubicBezTo>
                  <a:cubicBezTo>
                    <a:pt x="314" y="295"/>
                    <a:pt x="277" y="301"/>
                    <a:pt x="239" y="304"/>
                  </a:cubicBezTo>
                  <a:cubicBezTo>
                    <a:pt x="221" y="305"/>
                    <a:pt x="200" y="305"/>
                    <a:pt x="183" y="305"/>
                  </a:cubicBezTo>
                  <a:cubicBezTo>
                    <a:pt x="177" y="304"/>
                    <a:pt x="172" y="304"/>
                    <a:pt x="167" y="304"/>
                  </a:cubicBezTo>
                  <a:cubicBezTo>
                    <a:pt x="155" y="303"/>
                    <a:pt x="142" y="302"/>
                    <a:pt x="129" y="301"/>
                  </a:cubicBezTo>
                  <a:cubicBezTo>
                    <a:pt x="116" y="299"/>
                    <a:pt x="103" y="298"/>
                    <a:pt x="93" y="296"/>
                  </a:cubicBezTo>
                  <a:cubicBezTo>
                    <a:pt x="77" y="292"/>
                    <a:pt x="61" y="288"/>
                    <a:pt x="45" y="280"/>
                  </a:cubicBezTo>
                  <a:cubicBezTo>
                    <a:pt x="38" y="277"/>
                    <a:pt x="32" y="273"/>
                    <a:pt x="27" y="269"/>
                  </a:cubicBezTo>
                  <a:cubicBezTo>
                    <a:pt x="24" y="268"/>
                    <a:pt x="22" y="266"/>
                    <a:pt x="20" y="264"/>
                  </a:cubicBezTo>
                  <a:cubicBezTo>
                    <a:pt x="11" y="256"/>
                    <a:pt x="4" y="244"/>
                    <a:pt x="2" y="232"/>
                  </a:cubicBezTo>
                  <a:cubicBezTo>
                    <a:pt x="1" y="225"/>
                    <a:pt x="0" y="219"/>
                    <a:pt x="0" y="213"/>
                  </a:cubicBezTo>
                  <a:cubicBezTo>
                    <a:pt x="0" y="203"/>
                    <a:pt x="2" y="191"/>
                    <a:pt x="6" y="180"/>
                  </a:cubicBezTo>
                  <a:cubicBezTo>
                    <a:pt x="10" y="169"/>
                    <a:pt x="16" y="158"/>
                    <a:pt x="22" y="148"/>
                  </a:cubicBezTo>
                  <a:cubicBezTo>
                    <a:pt x="25" y="143"/>
                    <a:pt x="29" y="139"/>
                    <a:pt x="32" y="134"/>
                  </a:cubicBezTo>
                  <a:cubicBezTo>
                    <a:pt x="34" y="132"/>
                    <a:pt x="36" y="130"/>
                    <a:pt x="38" y="127"/>
                  </a:cubicBezTo>
                  <a:cubicBezTo>
                    <a:pt x="44" y="119"/>
                    <a:pt x="54" y="109"/>
                    <a:pt x="61" y="102"/>
                  </a:cubicBezTo>
                  <a:cubicBezTo>
                    <a:pt x="65" y="98"/>
                    <a:pt x="69" y="95"/>
                    <a:pt x="74" y="91"/>
                  </a:cubicBezTo>
                  <a:cubicBezTo>
                    <a:pt x="83" y="83"/>
                    <a:pt x="92" y="76"/>
                    <a:pt x="100" y="70"/>
                  </a:cubicBezTo>
                  <a:cubicBezTo>
                    <a:pt x="111" y="62"/>
                    <a:pt x="128" y="52"/>
                    <a:pt x="143" y="45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55" y="39"/>
                    <a:pt x="166" y="33"/>
                    <a:pt x="177" y="29"/>
                  </a:cubicBezTo>
                  <a:cubicBezTo>
                    <a:pt x="179" y="29"/>
                    <a:pt x="179" y="29"/>
                    <a:pt x="180" y="28"/>
                  </a:cubicBezTo>
                  <a:cubicBezTo>
                    <a:pt x="194" y="23"/>
                    <a:pt x="194" y="23"/>
                    <a:pt x="194" y="23"/>
                  </a:cubicBezTo>
                  <a:cubicBezTo>
                    <a:pt x="215" y="16"/>
                    <a:pt x="231" y="12"/>
                    <a:pt x="249" y="9"/>
                  </a:cubicBezTo>
                  <a:cubicBezTo>
                    <a:pt x="259" y="6"/>
                    <a:pt x="271" y="5"/>
                    <a:pt x="281" y="3"/>
                  </a:cubicBezTo>
                  <a:cubicBezTo>
                    <a:pt x="284" y="3"/>
                    <a:pt x="287" y="2"/>
                    <a:pt x="290" y="2"/>
                  </a:cubicBezTo>
                  <a:cubicBezTo>
                    <a:pt x="293" y="2"/>
                    <a:pt x="295" y="2"/>
                    <a:pt x="297" y="1"/>
                  </a:cubicBezTo>
                  <a:cubicBezTo>
                    <a:pt x="304" y="1"/>
                    <a:pt x="304" y="1"/>
                    <a:pt x="304" y="1"/>
                  </a:cubicBezTo>
                  <a:cubicBezTo>
                    <a:pt x="307" y="1"/>
                    <a:pt x="311" y="0"/>
                    <a:pt x="314" y="0"/>
                  </a:cubicBezTo>
                  <a:cubicBezTo>
                    <a:pt x="318" y="0"/>
                    <a:pt x="321" y="0"/>
                    <a:pt x="324" y="0"/>
                  </a:cubicBezTo>
                  <a:cubicBezTo>
                    <a:pt x="327" y="0"/>
                    <a:pt x="331" y="0"/>
                    <a:pt x="334" y="0"/>
                  </a:cubicBezTo>
                  <a:cubicBezTo>
                    <a:pt x="343" y="0"/>
                    <a:pt x="351" y="0"/>
                    <a:pt x="361" y="1"/>
                  </a:cubicBezTo>
                  <a:cubicBezTo>
                    <a:pt x="368" y="2"/>
                    <a:pt x="376" y="2"/>
                    <a:pt x="384" y="4"/>
                  </a:cubicBezTo>
                  <a:cubicBezTo>
                    <a:pt x="389" y="4"/>
                    <a:pt x="394" y="5"/>
                    <a:pt x="398" y="6"/>
                  </a:cubicBezTo>
                  <a:cubicBezTo>
                    <a:pt x="400" y="7"/>
                    <a:pt x="403" y="8"/>
                    <a:pt x="405" y="8"/>
                  </a:cubicBezTo>
                  <a:cubicBezTo>
                    <a:pt x="408" y="9"/>
                    <a:pt x="410" y="10"/>
                    <a:pt x="413" y="11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16" y="11"/>
                    <a:pt x="416" y="11"/>
                    <a:pt x="416" y="12"/>
                  </a:cubicBezTo>
                  <a:cubicBezTo>
                    <a:pt x="417" y="12"/>
                    <a:pt x="419" y="13"/>
                    <a:pt x="420" y="12"/>
                  </a:cubicBezTo>
                  <a:cubicBezTo>
                    <a:pt x="420" y="12"/>
                    <a:pt x="420" y="12"/>
                    <a:pt x="420" y="12"/>
                  </a:cubicBezTo>
                  <a:cubicBezTo>
                    <a:pt x="421" y="12"/>
                    <a:pt x="421" y="12"/>
                    <a:pt x="421" y="12"/>
                  </a:cubicBezTo>
                  <a:cubicBezTo>
                    <a:pt x="421" y="13"/>
                    <a:pt x="422" y="13"/>
                    <a:pt x="423" y="13"/>
                  </a:cubicBezTo>
                  <a:cubicBezTo>
                    <a:pt x="423" y="13"/>
                    <a:pt x="423" y="13"/>
                    <a:pt x="423" y="13"/>
                  </a:cubicBezTo>
                  <a:cubicBezTo>
                    <a:pt x="424" y="13"/>
                    <a:pt x="424" y="14"/>
                    <a:pt x="424" y="14"/>
                  </a:cubicBezTo>
                  <a:cubicBezTo>
                    <a:pt x="425" y="14"/>
                    <a:pt x="425" y="14"/>
                    <a:pt x="425" y="14"/>
                  </a:cubicBezTo>
                  <a:cubicBezTo>
                    <a:pt x="426" y="14"/>
                    <a:pt x="426" y="14"/>
                    <a:pt x="426" y="15"/>
                  </a:cubicBezTo>
                  <a:cubicBezTo>
                    <a:pt x="426" y="15"/>
                    <a:pt x="426" y="15"/>
                    <a:pt x="426" y="15"/>
                  </a:cubicBezTo>
                  <a:cubicBezTo>
                    <a:pt x="426" y="15"/>
                    <a:pt x="427" y="16"/>
                    <a:pt x="428" y="16"/>
                  </a:cubicBezTo>
                  <a:cubicBezTo>
                    <a:pt x="428" y="17"/>
                    <a:pt x="429" y="17"/>
                    <a:pt x="429" y="17"/>
                  </a:cubicBezTo>
                  <a:cubicBezTo>
                    <a:pt x="430" y="17"/>
                    <a:pt x="430" y="19"/>
                    <a:pt x="431" y="19"/>
                  </a:cubicBezTo>
                  <a:cubicBezTo>
                    <a:pt x="430" y="20"/>
                    <a:pt x="431" y="20"/>
                    <a:pt x="431" y="20"/>
                  </a:cubicBezTo>
                  <a:cubicBezTo>
                    <a:pt x="431" y="20"/>
                    <a:pt x="431" y="21"/>
                    <a:pt x="431" y="21"/>
                  </a:cubicBezTo>
                  <a:cubicBezTo>
                    <a:pt x="431" y="21"/>
                    <a:pt x="431" y="22"/>
                    <a:pt x="431" y="22"/>
                  </a:cubicBezTo>
                  <a:cubicBezTo>
                    <a:pt x="431" y="22"/>
                    <a:pt x="431" y="23"/>
                    <a:pt x="431" y="23"/>
                  </a:cubicBezTo>
                  <a:cubicBezTo>
                    <a:pt x="431" y="23"/>
                    <a:pt x="432" y="24"/>
                    <a:pt x="432" y="24"/>
                  </a:cubicBezTo>
                  <a:cubicBezTo>
                    <a:pt x="432" y="25"/>
                    <a:pt x="431" y="25"/>
                    <a:pt x="431" y="26"/>
                  </a:cubicBezTo>
                  <a:cubicBezTo>
                    <a:pt x="431" y="27"/>
                    <a:pt x="430" y="28"/>
                    <a:pt x="430" y="29"/>
                  </a:cubicBezTo>
                  <a:cubicBezTo>
                    <a:pt x="430" y="29"/>
                    <a:pt x="430" y="29"/>
                    <a:pt x="430" y="29"/>
                  </a:cubicBezTo>
                  <a:cubicBezTo>
                    <a:pt x="429" y="29"/>
                    <a:pt x="429" y="30"/>
                    <a:pt x="428" y="30"/>
                  </a:cubicBezTo>
                  <a:cubicBezTo>
                    <a:pt x="428" y="30"/>
                    <a:pt x="428" y="30"/>
                    <a:pt x="428" y="31"/>
                  </a:cubicBezTo>
                  <a:cubicBezTo>
                    <a:pt x="427" y="31"/>
                    <a:pt x="427" y="31"/>
                    <a:pt x="427" y="31"/>
                  </a:cubicBezTo>
                  <a:cubicBezTo>
                    <a:pt x="426" y="31"/>
                    <a:pt x="424" y="32"/>
                    <a:pt x="423" y="32"/>
                  </a:cubicBezTo>
                  <a:cubicBezTo>
                    <a:pt x="423" y="32"/>
                    <a:pt x="423" y="32"/>
                    <a:pt x="423" y="32"/>
                  </a:cubicBezTo>
                  <a:cubicBezTo>
                    <a:pt x="422" y="32"/>
                    <a:pt x="422" y="32"/>
                    <a:pt x="421" y="32"/>
                  </a:cubicBezTo>
                  <a:cubicBezTo>
                    <a:pt x="421" y="33"/>
                    <a:pt x="420" y="32"/>
                    <a:pt x="420" y="32"/>
                  </a:cubicBezTo>
                  <a:cubicBezTo>
                    <a:pt x="420" y="32"/>
                    <a:pt x="419" y="32"/>
                    <a:pt x="419" y="32"/>
                  </a:cubicBezTo>
                  <a:cubicBezTo>
                    <a:pt x="419" y="32"/>
                    <a:pt x="418" y="32"/>
                    <a:pt x="418" y="32"/>
                  </a:cubicBezTo>
                  <a:cubicBezTo>
                    <a:pt x="417" y="32"/>
                    <a:pt x="417" y="31"/>
                    <a:pt x="416" y="31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5" y="31"/>
                    <a:pt x="415" y="30"/>
                    <a:pt x="415" y="30"/>
                  </a:cubicBezTo>
                  <a:cubicBezTo>
                    <a:pt x="415" y="30"/>
                    <a:pt x="415" y="30"/>
                    <a:pt x="414" y="30"/>
                  </a:cubicBezTo>
                  <a:cubicBezTo>
                    <a:pt x="414" y="29"/>
                    <a:pt x="415" y="29"/>
                    <a:pt x="414" y="29"/>
                  </a:cubicBezTo>
                  <a:cubicBezTo>
                    <a:pt x="414" y="28"/>
                    <a:pt x="413" y="30"/>
                    <a:pt x="413" y="29"/>
                  </a:cubicBezTo>
                  <a:cubicBezTo>
                    <a:pt x="413" y="28"/>
                    <a:pt x="412" y="28"/>
                    <a:pt x="411" y="27"/>
                  </a:cubicBezTo>
                  <a:cubicBezTo>
                    <a:pt x="410" y="27"/>
                    <a:pt x="410" y="27"/>
                    <a:pt x="410" y="27"/>
                  </a:cubicBezTo>
                  <a:cubicBezTo>
                    <a:pt x="410" y="27"/>
                    <a:pt x="410" y="27"/>
                    <a:pt x="410" y="27"/>
                  </a:cubicBezTo>
                  <a:cubicBezTo>
                    <a:pt x="410" y="27"/>
                    <a:pt x="410" y="27"/>
                    <a:pt x="410" y="27"/>
                  </a:cubicBezTo>
                  <a:cubicBezTo>
                    <a:pt x="408" y="26"/>
                    <a:pt x="408" y="26"/>
                    <a:pt x="408" y="26"/>
                  </a:cubicBezTo>
                  <a:cubicBezTo>
                    <a:pt x="407" y="26"/>
                    <a:pt x="407" y="26"/>
                    <a:pt x="407" y="26"/>
                  </a:cubicBezTo>
                  <a:cubicBezTo>
                    <a:pt x="399" y="23"/>
                    <a:pt x="390" y="21"/>
                    <a:pt x="383" y="20"/>
                  </a:cubicBezTo>
                  <a:cubicBezTo>
                    <a:pt x="376" y="19"/>
                    <a:pt x="370" y="18"/>
                    <a:pt x="363" y="17"/>
                  </a:cubicBezTo>
                  <a:cubicBezTo>
                    <a:pt x="342" y="15"/>
                    <a:pt x="321" y="16"/>
                    <a:pt x="300" y="17"/>
                  </a:cubicBezTo>
                  <a:cubicBezTo>
                    <a:pt x="288" y="18"/>
                    <a:pt x="273" y="20"/>
                    <a:pt x="262" y="22"/>
                  </a:cubicBezTo>
                  <a:cubicBezTo>
                    <a:pt x="249" y="24"/>
                    <a:pt x="236" y="27"/>
                    <a:pt x="224" y="30"/>
                  </a:cubicBezTo>
                  <a:cubicBezTo>
                    <a:pt x="217" y="32"/>
                    <a:pt x="210" y="34"/>
                    <a:pt x="203" y="36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0" y="41"/>
                    <a:pt x="183" y="43"/>
                    <a:pt x="176" y="46"/>
                  </a:cubicBezTo>
                  <a:cubicBezTo>
                    <a:pt x="170" y="49"/>
                    <a:pt x="164" y="51"/>
                    <a:pt x="157" y="54"/>
                  </a:cubicBezTo>
                  <a:cubicBezTo>
                    <a:pt x="148" y="58"/>
                    <a:pt x="138" y="64"/>
                    <a:pt x="127" y="70"/>
                  </a:cubicBezTo>
                  <a:cubicBezTo>
                    <a:pt x="117" y="77"/>
                    <a:pt x="106" y="84"/>
                    <a:pt x="96" y="92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0" y="104"/>
                    <a:pt x="69" y="115"/>
                    <a:pt x="59" y="125"/>
                  </a:cubicBezTo>
                  <a:cubicBezTo>
                    <a:pt x="47" y="138"/>
                    <a:pt x="34" y="155"/>
                    <a:pt x="26" y="171"/>
                  </a:cubicBezTo>
                  <a:cubicBezTo>
                    <a:pt x="19" y="186"/>
                    <a:pt x="14" y="201"/>
                    <a:pt x="14" y="217"/>
                  </a:cubicBezTo>
                  <a:cubicBezTo>
                    <a:pt x="15" y="222"/>
                    <a:pt x="15" y="229"/>
                    <a:pt x="17" y="234"/>
                  </a:cubicBezTo>
                  <a:cubicBezTo>
                    <a:pt x="19" y="239"/>
                    <a:pt x="22" y="244"/>
                    <a:pt x="26" y="249"/>
                  </a:cubicBezTo>
                  <a:cubicBezTo>
                    <a:pt x="28" y="252"/>
                    <a:pt x="31" y="255"/>
                    <a:pt x="35" y="258"/>
                  </a:cubicBezTo>
                  <a:cubicBezTo>
                    <a:pt x="40" y="261"/>
                    <a:pt x="45" y="264"/>
                    <a:pt x="51" y="267"/>
                  </a:cubicBezTo>
                  <a:cubicBezTo>
                    <a:pt x="61" y="272"/>
                    <a:pt x="72" y="276"/>
                    <a:pt x="84" y="279"/>
                  </a:cubicBezTo>
                  <a:cubicBezTo>
                    <a:pt x="95" y="282"/>
                    <a:pt x="106" y="284"/>
                    <a:pt x="117" y="285"/>
                  </a:cubicBezTo>
                  <a:cubicBezTo>
                    <a:pt x="121" y="286"/>
                    <a:pt x="125" y="286"/>
                    <a:pt x="129" y="287"/>
                  </a:cubicBezTo>
                  <a:cubicBezTo>
                    <a:pt x="131" y="287"/>
                    <a:pt x="134" y="287"/>
                    <a:pt x="137" y="287"/>
                  </a:cubicBezTo>
                  <a:cubicBezTo>
                    <a:pt x="150" y="289"/>
                    <a:pt x="168" y="290"/>
                    <a:pt x="184" y="291"/>
                  </a:cubicBezTo>
                  <a:cubicBezTo>
                    <a:pt x="206" y="291"/>
                    <a:pt x="227" y="291"/>
                    <a:pt x="251" y="289"/>
                  </a:cubicBezTo>
                  <a:cubicBezTo>
                    <a:pt x="268" y="287"/>
                    <a:pt x="287" y="285"/>
                    <a:pt x="306" y="281"/>
                  </a:cubicBezTo>
                  <a:cubicBezTo>
                    <a:pt x="331" y="276"/>
                    <a:pt x="357" y="268"/>
                    <a:pt x="381" y="259"/>
                  </a:cubicBezTo>
                  <a:cubicBezTo>
                    <a:pt x="395" y="254"/>
                    <a:pt x="407" y="248"/>
                    <a:pt x="419" y="241"/>
                  </a:cubicBezTo>
                  <a:cubicBezTo>
                    <a:pt x="430" y="233"/>
                    <a:pt x="440" y="224"/>
                    <a:pt x="449" y="215"/>
                  </a:cubicBezTo>
                  <a:cubicBezTo>
                    <a:pt x="450" y="214"/>
                    <a:pt x="451" y="213"/>
                    <a:pt x="453" y="211"/>
                  </a:cubicBezTo>
                  <a:cubicBezTo>
                    <a:pt x="455" y="209"/>
                    <a:pt x="454" y="210"/>
                    <a:pt x="456" y="207"/>
                  </a:cubicBezTo>
                  <a:cubicBezTo>
                    <a:pt x="458" y="205"/>
                    <a:pt x="457" y="207"/>
                    <a:pt x="458" y="205"/>
                  </a:cubicBezTo>
                  <a:cubicBezTo>
                    <a:pt x="464" y="198"/>
                    <a:pt x="464" y="198"/>
                    <a:pt x="464" y="198"/>
                  </a:cubicBezTo>
                  <a:cubicBezTo>
                    <a:pt x="465" y="197"/>
                    <a:pt x="466" y="196"/>
                    <a:pt x="467" y="195"/>
                  </a:cubicBezTo>
                  <a:cubicBezTo>
                    <a:pt x="467" y="194"/>
                    <a:pt x="468" y="193"/>
                    <a:pt x="469" y="192"/>
                  </a:cubicBezTo>
                  <a:cubicBezTo>
                    <a:pt x="472" y="187"/>
                    <a:pt x="475" y="182"/>
                    <a:pt x="477" y="177"/>
                  </a:cubicBezTo>
                  <a:cubicBezTo>
                    <a:pt x="482" y="167"/>
                    <a:pt x="486" y="156"/>
                    <a:pt x="487" y="146"/>
                  </a:cubicBezTo>
                  <a:cubicBezTo>
                    <a:pt x="487" y="143"/>
                    <a:pt x="487" y="146"/>
                    <a:pt x="488" y="144"/>
                  </a:cubicBezTo>
                  <a:cubicBezTo>
                    <a:pt x="488" y="142"/>
                    <a:pt x="488" y="141"/>
                    <a:pt x="487" y="139"/>
                  </a:cubicBezTo>
                  <a:cubicBezTo>
                    <a:pt x="487" y="137"/>
                    <a:pt x="487" y="136"/>
                    <a:pt x="487" y="134"/>
                  </a:cubicBezTo>
                  <a:cubicBezTo>
                    <a:pt x="487" y="130"/>
                    <a:pt x="486" y="126"/>
                    <a:pt x="485" y="123"/>
                  </a:cubicBezTo>
                  <a:cubicBezTo>
                    <a:pt x="483" y="115"/>
                    <a:pt x="480" y="108"/>
                    <a:pt x="475" y="103"/>
                  </a:cubicBezTo>
                  <a:cubicBezTo>
                    <a:pt x="472" y="98"/>
                    <a:pt x="467" y="94"/>
                    <a:pt x="462" y="91"/>
                  </a:cubicBezTo>
                  <a:cubicBezTo>
                    <a:pt x="460" y="90"/>
                    <a:pt x="461" y="90"/>
                    <a:pt x="460" y="90"/>
                  </a:cubicBezTo>
                  <a:cubicBezTo>
                    <a:pt x="458" y="89"/>
                    <a:pt x="459" y="89"/>
                    <a:pt x="458" y="88"/>
                  </a:cubicBezTo>
                  <a:cubicBezTo>
                    <a:pt x="456" y="87"/>
                    <a:pt x="456" y="87"/>
                    <a:pt x="456" y="87"/>
                  </a:cubicBezTo>
                  <a:cubicBezTo>
                    <a:pt x="453" y="86"/>
                    <a:pt x="453" y="86"/>
                    <a:pt x="453" y="86"/>
                  </a:cubicBezTo>
                  <a:cubicBezTo>
                    <a:pt x="439" y="78"/>
                    <a:pt x="424" y="72"/>
                    <a:pt x="409" y="67"/>
                  </a:cubicBezTo>
                  <a:cubicBezTo>
                    <a:pt x="406" y="66"/>
                    <a:pt x="406" y="66"/>
                    <a:pt x="402" y="64"/>
                  </a:cubicBezTo>
                  <a:cubicBezTo>
                    <a:pt x="398" y="63"/>
                    <a:pt x="399" y="63"/>
                    <a:pt x="396" y="63"/>
                  </a:cubicBezTo>
                  <a:cubicBezTo>
                    <a:pt x="395" y="63"/>
                    <a:pt x="392" y="61"/>
                    <a:pt x="391" y="61"/>
                  </a:cubicBezTo>
                  <a:cubicBezTo>
                    <a:pt x="390" y="61"/>
                    <a:pt x="391" y="61"/>
                    <a:pt x="391" y="61"/>
                  </a:cubicBezTo>
                  <a:cubicBezTo>
                    <a:pt x="388" y="60"/>
                    <a:pt x="378" y="58"/>
                    <a:pt x="373" y="57"/>
                  </a:cubicBezTo>
                  <a:cubicBezTo>
                    <a:pt x="366" y="56"/>
                    <a:pt x="358" y="54"/>
                    <a:pt x="350" y="53"/>
                  </a:cubicBezTo>
                  <a:cubicBezTo>
                    <a:pt x="358" y="54"/>
                    <a:pt x="365" y="55"/>
                    <a:pt x="367" y="55"/>
                  </a:cubicBezTo>
                  <a:cubicBezTo>
                    <a:pt x="359" y="53"/>
                    <a:pt x="344" y="52"/>
                    <a:pt x="336" y="51"/>
                  </a:cubicBezTo>
                  <a:cubicBezTo>
                    <a:pt x="318" y="50"/>
                    <a:pt x="294" y="52"/>
                    <a:pt x="273" y="56"/>
                  </a:cubicBezTo>
                  <a:cubicBezTo>
                    <a:pt x="272" y="56"/>
                    <a:pt x="271" y="56"/>
                    <a:pt x="271" y="56"/>
                  </a:cubicBezTo>
                  <a:cubicBezTo>
                    <a:pt x="265" y="57"/>
                    <a:pt x="265" y="57"/>
                    <a:pt x="265" y="57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4" y="58"/>
                    <a:pt x="263" y="58"/>
                    <a:pt x="262" y="58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5" y="57"/>
                    <a:pt x="265" y="57"/>
                    <a:pt x="265" y="57"/>
                  </a:cubicBezTo>
                  <a:cubicBezTo>
                    <a:pt x="266" y="57"/>
                    <a:pt x="266" y="57"/>
                    <a:pt x="266" y="57"/>
                  </a:cubicBezTo>
                  <a:cubicBezTo>
                    <a:pt x="266" y="57"/>
                    <a:pt x="266" y="57"/>
                    <a:pt x="266" y="57"/>
                  </a:cubicBezTo>
                  <a:cubicBezTo>
                    <a:pt x="267" y="57"/>
                    <a:pt x="267" y="57"/>
                    <a:pt x="267" y="57"/>
                  </a:cubicBezTo>
                  <a:cubicBezTo>
                    <a:pt x="288" y="53"/>
                    <a:pt x="309" y="50"/>
                    <a:pt x="330" y="51"/>
                  </a:cubicBezTo>
                  <a:cubicBezTo>
                    <a:pt x="335" y="51"/>
                    <a:pt x="343" y="51"/>
                    <a:pt x="352" y="52"/>
                  </a:cubicBezTo>
                  <a:cubicBezTo>
                    <a:pt x="362" y="53"/>
                    <a:pt x="371" y="55"/>
                    <a:pt x="378" y="57"/>
                  </a:cubicBezTo>
                  <a:cubicBezTo>
                    <a:pt x="387" y="58"/>
                    <a:pt x="391" y="59"/>
                    <a:pt x="387" y="58"/>
                  </a:cubicBezTo>
                  <a:cubicBezTo>
                    <a:pt x="376" y="55"/>
                    <a:pt x="367" y="53"/>
                    <a:pt x="356" y="52"/>
                  </a:cubicBezTo>
                  <a:cubicBezTo>
                    <a:pt x="354" y="51"/>
                    <a:pt x="352" y="51"/>
                    <a:pt x="355" y="51"/>
                  </a:cubicBezTo>
                  <a:cubicBezTo>
                    <a:pt x="377" y="53"/>
                    <a:pt x="401" y="60"/>
                    <a:pt x="418" y="66"/>
                  </a:cubicBezTo>
                  <a:cubicBezTo>
                    <a:pt x="428" y="70"/>
                    <a:pt x="428" y="70"/>
                    <a:pt x="428" y="70"/>
                  </a:cubicBezTo>
                  <a:cubicBezTo>
                    <a:pt x="430" y="70"/>
                    <a:pt x="431" y="71"/>
                    <a:pt x="432" y="71"/>
                  </a:cubicBezTo>
                  <a:cubicBezTo>
                    <a:pt x="432" y="71"/>
                    <a:pt x="430" y="70"/>
                    <a:pt x="430" y="70"/>
                  </a:cubicBezTo>
                  <a:cubicBezTo>
                    <a:pt x="411" y="62"/>
                    <a:pt x="395" y="56"/>
                    <a:pt x="374" y="52"/>
                  </a:cubicBezTo>
                  <a:cubicBezTo>
                    <a:pt x="371" y="51"/>
                    <a:pt x="368" y="51"/>
                    <a:pt x="365" y="50"/>
                  </a:cubicBezTo>
                  <a:cubicBezTo>
                    <a:pt x="358" y="49"/>
                    <a:pt x="347" y="48"/>
                    <a:pt x="338" y="47"/>
                  </a:cubicBezTo>
                  <a:cubicBezTo>
                    <a:pt x="336" y="47"/>
                    <a:pt x="337" y="47"/>
                    <a:pt x="336" y="47"/>
                  </a:cubicBezTo>
                  <a:cubicBezTo>
                    <a:pt x="315" y="46"/>
                    <a:pt x="296" y="48"/>
                    <a:pt x="277" y="51"/>
                  </a:cubicBezTo>
                  <a:cubicBezTo>
                    <a:pt x="293" y="48"/>
                    <a:pt x="310" y="47"/>
                    <a:pt x="325" y="47"/>
                  </a:cubicBezTo>
                  <a:cubicBezTo>
                    <a:pt x="327" y="47"/>
                    <a:pt x="328" y="46"/>
                    <a:pt x="330" y="46"/>
                  </a:cubicBezTo>
                  <a:cubicBezTo>
                    <a:pt x="343" y="47"/>
                    <a:pt x="363" y="49"/>
                    <a:pt x="379" y="52"/>
                  </a:cubicBezTo>
                  <a:cubicBezTo>
                    <a:pt x="381" y="52"/>
                    <a:pt x="382" y="52"/>
                    <a:pt x="375" y="51"/>
                  </a:cubicBezTo>
                  <a:cubicBezTo>
                    <a:pt x="377" y="51"/>
                    <a:pt x="378" y="51"/>
                    <a:pt x="381" y="52"/>
                  </a:cubicBezTo>
                  <a:cubicBezTo>
                    <a:pt x="381" y="52"/>
                    <a:pt x="380" y="52"/>
                    <a:pt x="379" y="52"/>
                  </a:cubicBezTo>
                  <a:cubicBezTo>
                    <a:pt x="388" y="53"/>
                    <a:pt x="389" y="54"/>
                    <a:pt x="398" y="56"/>
                  </a:cubicBezTo>
                  <a:cubicBezTo>
                    <a:pt x="399" y="56"/>
                    <a:pt x="400" y="56"/>
                    <a:pt x="399" y="56"/>
                  </a:cubicBezTo>
                  <a:cubicBezTo>
                    <a:pt x="392" y="54"/>
                    <a:pt x="385" y="52"/>
                    <a:pt x="379" y="51"/>
                  </a:cubicBezTo>
                  <a:cubicBezTo>
                    <a:pt x="375" y="50"/>
                    <a:pt x="372" y="50"/>
                    <a:pt x="369" y="49"/>
                  </a:cubicBezTo>
                  <a:cubicBezTo>
                    <a:pt x="367" y="49"/>
                    <a:pt x="367" y="49"/>
                    <a:pt x="365" y="48"/>
                  </a:cubicBezTo>
                  <a:cubicBezTo>
                    <a:pt x="363" y="48"/>
                    <a:pt x="360" y="48"/>
                    <a:pt x="358" y="48"/>
                  </a:cubicBezTo>
                  <a:cubicBezTo>
                    <a:pt x="353" y="47"/>
                    <a:pt x="353" y="47"/>
                    <a:pt x="353" y="47"/>
                  </a:cubicBezTo>
                  <a:cubicBezTo>
                    <a:pt x="345" y="46"/>
                    <a:pt x="336" y="46"/>
                    <a:pt x="327" y="45"/>
                  </a:cubicBezTo>
                  <a:cubicBezTo>
                    <a:pt x="321" y="45"/>
                    <a:pt x="314" y="45"/>
                    <a:pt x="307" y="46"/>
                  </a:cubicBezTo>
                  <a:cubicBezTo>
                    <a:pt x="310" y="45"/>
                    <a:pt x="315" y="45"/>
                    <a:pt x="320" y="45"/>
                  </a:cubicBezTo>
                  <a:cubicBezTo>
                    <a:pt x="337" y="45"/>
                    <a:pt x="357" y="46"/>
                    <a:pt x="371" y="49"/>
                  </a:cubicBezTo>
                  <a:cubicBezTo>
                    <a:pt x="372" y="49"/>
                    <a:pt x="369" y="48"/>
                    <a:pt x="368" y="48"/>
                  </a:cubicBezTo>
                  <a:cubicBezTo>
                    <a:pt x="363" y="47"/>
                    <a:pt x="360" y="47"/>
                    <a:pt x="356" y="46"/>
                  </a:cubicBezTo>
                  <a:cubicBezTo>
                    <a:pt x="354" y="46"/>
                    <a:pt x="357" y="46"/>
                    <a:pt x="355" y="46"/>
                  </a:cubicBezTo>
                  <a:cubicBezTo>
                    <a:pt x="345" y="45"/>
                    <a:pt x="335" y="45"/>
                    <a:pt x="323" y="45"/>
                  </a:cubicBezTo>
                  <a:cubicBezTo>
                    <a:pt x="322" y="44"/>
                    <a:pt x="319" y="44"/>
                    <a:pt x="321" y="44"/>
                  </a:cubicBezTo>
                  <a:cubicBezTo>
                    <a:pt x="319" y="44"/>
                    <a:pt x="319" y="44"/>
                    <a:pt x="317" y="44"/>
                  </a:cubicBezTo>
                  <a:cubicBezTo>
                    <a:pt x="314" y="44"/>
                    <a:pt x="318" y="44"/>
                    <a:pt x="317" y="44"/>
                  </a:cubicBezTo>
                  <a:cubicBezTo>
                    <a:pt x="314" y="44"/>
                    <a:pt x="310" y="45"/>
                    <a:pt x="308" y="45"/>
                  </a:cubicBezTo>
                  <a:cubicBezTo>
                    <a:pt x="294" y="46"/>
                    <a:pt x="282" y="47"/>
                    <a:pt x="266" y="50"/>
                  </a:cubicBezTo>
                  <a:cubicBezTo>
                    <a:pt x="276" y="48"/>
                    <a:pt x="290" y="46"/>
                    <a:pt x="305" y="45"/>
                  </a:cubicBezTo>
                  <a:cubicBezTo>
                    <a:pt x="308" y="44"/>
                    <a:pt x="304" y="45"/>
                    <a:pt x="307" y="44"/>
                  </a:cubicBezTo>
                  <a:cubicBezTo>
                    <a:pt x="311" y="44"/>
                    <a:pt x="314" y="44"/>
                    <a:pt x="318" y="44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333" y="44"/>
                    <a:pt x="338" y="44"/>
                    <a:pt x="343" y="44"/>
                  </a:cubicBezTo>
                  <a:cubicBezTo>
                    <a:pt x="348" y="45"/>
                    <a:pt x="351" y="45"/>
                    <a:pt x="356" y="45"/>
                  </a:cubicBezTo>
                  <a:cubicBezTo>
                    <a:pt x="358" y="46"/>
                    <a:pt x="358" y="45"/>
                    <a:pt x="361" y="46"/>
                  </a:cubicBezTo>
                  <a:cubicBezTo>
                    <a:pt x="362" y="46"/>
                    <a:pt x="357" y="45"/>
                    <a:pt x="360" y="45"/>
                  </a:cubicBezTo>
                  <a:cubicBezTo>
                    <a:pt x="363" y="46"/>
                    <a:pt x="360" y="45"/>
                    <a:pt x="362" y="46"/>
                  </a:cubicBezTo>
                  <a:cubicBezTo>
                    <a:pt x="365" y="46"/>
                    <a:pt x="366" y="46"/>
                    <a:pt x="368" y="46"/>
                  </a:cubicBezTo>
                  <a:cubicBezTo>
                    <a:pt x="375" y="48"/>
                    <a:pt x="382" y="49"/>
                    <a:pt x="389" y="51"/>
                  </a:cubicBezTo>
                  <a:cubicBezTo>
                    <a:pt x="391" y="51"/>
                    <a:pt x="386" y="50"/>
                    <a:pt x="388" y="50"/>
                  </a:cubicBezTo>
                  <a:cubicBezTo>
                    <a:pt x="391" y="51"/>
                    <a:pt x="401" y="54"/>
                    <a:pt x="403" y="54"/>
                  </a:cubicBezTo>
                  <a:cubicBezTo>
                    <a:pt x="411" y="57"/>
                    <a:pt x="415" y="58"/>
                    <a:pt x="424" y="61"/>
                  </a:cubicBezTo>
                  <a:cubicBezTo>
                    <a:pt x="427" y="63"/>
                    <a:pt x="424" y="61"/>
                    <a:pt x="426" y="62"/>
                  </a:cubicBezTo>
                  <a:cubicBezTo>
                    <a:pt x="431" y="64"/>
                    <a:pt x="434" y="65"/>
                    <a:pt x="440" y="68"/>
                  </a:cubicBezTo>
                  <a:cubicBezTo>
                    <a:pt x="444" y="69"/>
                    <a:pt x="450" y="72"/>
                    <a:pt x="455" y="75"/>
                  </a:cubicBezTo>
                  <a:cubicBezTo>
                    <a:pt x="455" y="74"/>
                    <a:pt x="452" y="73"/>
                    <a:pt x="449" y="71"/>
                  </a:cubicBezTo>
                  <a:cubicBezTo>
                    <a:pt x="451" y="72"/>
                    <a:pt x="456" y="75"/>
                    <a:pt x="458" y="76"/>
                  </a:cubicBezTo>
                  <a:cubicBezTo>
                    <a:pt x="466" y="80"/>
                    <a:pt x="473" y="84"/>
                    <a:pt x="480" y="91"/>
                  </a:cubicBezTo>
                  <a:cubicBezTo>
                    <a:pt x="486" y="97"/>
                    <a:pt x="492" y="105"/>
                    <a:pt x="495" y="116"/>
                  </a:cubicBezTo>
                  <a:cubicBezTo>
                    <a:pt x="496" y="119"/>
                    <a:pt x="497" y="120"/>
                    <a:pt x="498" y="123"/>
                  </a:cubicBezTo>
                  <a:cubicBezTo>
                    <a:pt x="498" y="124"/>
                    <a:pt x="498" y="124"/>
                    <a:pt x="498" y="123"/>
                  </a:cubicBezTo>
                  <a:cubicBezTo>
                    <a:pt x="498" y="126"/>
                    <a:pt x="499" y="130"/>
                    <a:pt x="499" y="134"/>
                  </a:cubicBezTo>
                  <a:cubicBezTo>
                    <a:pt x="500" y="136"/>
                    <a:pt x="500" y="139"/>
                    <a:pt x="500" y="141"/>
                  </a:cubicBezTo>
                  <a:cubicBezTo>
                    <a:pt x="500" y="143"/>
                    <a:pt x="500" y="146"/>
                    <a:pt x="500" y="148"/>
                  </a:cubicBezTo>
                  <a:close/>
                  <a:moveTo>
                    <a:pt x="385" y="50"/>
                  </a:moveTo>
                  <a:cubicBezTo>
                    <a:pt x="380" y="49"/>
                    <a:pt x="378" y="49"/>
                    <a:pt x="371" y="47"/>
                  </a:cubicBezTo>
                  <a:cubicBezTo>
                    <a:pt x="369" y="47"/>
                    <a:pt x="367" y="47"/>
                    <a:pt x="364" y="46"/>
                  </a:cubicBezTo>
                  <a:cubicBezTo>
                    <a:pt x="363" y="47"/>
                    <a:pt x="354" y="45"/>
                    <a:pt x="354" y="46"/>
                  </a:cubicBezTo>
                  <a:cubicBezTo>
                    <a:pt x="359" y="46"/>
                    <a:pt x="362" y="47"/>
                    <a:pt x="365" y="47"/>
                  </a:cubicBezTo>
                  <a:cubicBezTo>
                    <a:pt x="367" y="47"/>
                    <a:pt x="364" y="47"/>
                    <a:pt x="366" y="47"/>
                  </a:cubicBezTo>
                  <a:cubicBezTo>
                    <a:pt x="370" y="48"/>
                    <a:pt x="380" y="49"/>
                    <a:pt x="386" y="51"/>
                  </a:cubicBezTo>
                  <a:cubicBezTo>
                    <a:pt x="386" y="51"/>
                    <a:pt x="384" y="50"/>
                    <a:pt x="385" y="50"/>
                  </a:cubicBezTo>
                  <a:close/>
                  <a:moveTo>
                    <a:pt x="387" y="51"/>
                  </a:moveTo>
                  <a:cubicBezTo>
                    <a:pt x="387" y="51"/>
                    <a:pt x="388" y="51"/>
                    <a:pt x="388" y="51"/>
                  </a:cubicBezTo>
                  <a:cubicBezTo>
                    <a:pt x="392" y="52"/>
                    <a:pt x="389" y="51"/>
                    <a:pt x="387" y="51"/>
                  </a:cubicBezTo>
                  <a:close/>
                  <a:moveTo>
                    <a:pt x="391" y="61"/>
                  </a:moveTo>
                  <a:cubicBezTo>
                    <a:pt x="391" y="61"/>
                    <a:pt x="391" y="61"/>
                    <a:pt x="391" y="61"/>
                  </a:cubicBezTo>
                  <a:cubicBezTo>
                    <a:pt x="391" y="61"/>
                    <a:pt x="391" y="61"/>
                    <a:pt x="391" y="6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5A76"/>
                </a:gs>
                <a:gs pos="100000">
                  <a:srgbClr val="00BBF6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74320" y="5051735"/>
              <a:ext cx="17038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Beam direction</a:t>
              </a:r>
              <a:endParaRPr lang="en-GB" sz="1600" dirty="0"/>
            </a:p>
          </p:txBody>
        </p:sp>
        <p:sp>
          <p:nvSpPr>
            <p:cNvPr id="20" name="Left Arrow 19"/>
            <p:cNvSpPr/>
            <p:nvPr/>
          </p:nvSpPr>
          <p:spPr>
            <a:xfrm rot="10800000">
              <a:off x="1868701" y="5127476"/>
              <a:ext cx="671165" cy="206523"/>
            </a:xfrm>
            <a:prstGeom prst="leftArrow">
              <a:avLst/>
            </a:prstGeom>
            <a:gradFill flip="none" rotWithShape="1">
              <a:gsLst>
                <a:gs pos="0">
                  <a:srgbClr val="005A76">
                    <a:shade val="30000"/>
                    <a:satMod val="115000"/>
                  </a:srgbClr>
                </a:gs>
                <a:gs pos="100000">
                  <a:srgbClr val="008CB8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43860" y="5051735"/>
              <a:ext cx="17038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Affected area</a:t>
              </a:r>
              <a:endParaRPr lang="en-GB" sz="1600" dirty="0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36190" r="4139"/>
          <a:stretch/>
        </p:blipFill>
        <p:spPr>
          <a:xfrm>
            <a:off x="5267325" y="1219200"/>
            <a:ext cx="3495675" cy="324064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l="6851" t="21258" r="69081" b="73449"/>
          <a:stretch/>
        </p:blipFill>
        <p:spPr>
          <a:xfrm>
            <a:off x="5876925" y="1343981"/>
            <a:ext cx="2805661" cy="341321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36809" y="1352966"/>
            <a:ext cx="723375" cy="350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400" b="1" dirty="0" smtClean="0"/>
              <a:t>W/cm</a:t>
            </a:r>
            <a:r>
              <a:rPr lang="en-US" sz="1400" b="1" baseline="30000" dirty="0" smtClean="0"/>
              <a:t>2</a:t>
            </a:r>
            <a:endParaRPr lang="en-US" sz="1400" b="1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5529262" y="4560873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Power distribution at the end of the FCC-hh beam screen</a:t>
            </a:r>
            <a:endParaRPr lang="en-US" b="1" dirty="0"/>
          </a:p>
        </p:txBody>
      </p:sp>
      <p:sp>
        <p:nvSpPr>
          <p:cNvPr id="27" name="Freeform 501"/>
          <p:cNvSpPr>
            <a:spLocks noEditPoints="1"/>
          </p:cNvSpPr>
          <p:nvPr/>
        </p:nvSpPr>
        <p:spPr bwMode="auto">
          <a:xfrm>
            <a:off x="5638800" y="2304171"/>
            <a:ext cx="840917" cy="1104513"/>
          </a:xfrm>
          <a:custGeom>
            <a:avLst/>
            <a:gdLst>
              <a:gd name="T0" fmla="*/ 450 w 500"/>
              <a:gd name="T1" fmla="*/ 71 h 305"/>
              <a:gd name="T2" fmla="*/ 422 w 500"/>
              <a:gd name="T3" fmla="*/ 60 h 305"/>
              <a:gd name="T4" fmla="*/ 366 w 500"/>
              <a:gd name="T5" fmla="*/ 54 h 305"/>
              <a:gd name="T6" fmla="*/ 299 w 500"/>
              <a:gd name="T7" fmla="*/ 46 h 305"/>
              <a:gd name="T8" fmla="*/ 265 w 500"/>
              <a:gd name="T9" fmla="*/ 53 h 305"/>
              <a:gd name="T10" fmla="*/ 264 w 500"/>
              <a:gd name="T11" fmla="*/ 53 h 305"/>
              <a:gd name="T12" fmla="*/ 265 w 500"/>
              <a:gd name="T13" fmla="*/ 51 h 305"/>
              <a:gd name="T14" fmla="*/ 265 w 500"/>
              <a:gd name="T15" fmla="*/ 51 h 305"/>
              <a:gd name="T16" fmla="*/ 264 w 500"/>
              <a:gd name="T17" fmla="*/ 51 h 305"/>
              <a:gd name="T18" fmla="*/ 265 w 500"/>
              <a:gd name="T19" fmla="*/ 58 h 305"/>
              <a:gd name="T20" fmla="*/ 263 w 500"/>
              <a:gd name="T21" fmla="*/ 51 h 305"/>
              <a:gd name="T22" fmla="*/ 262 w 500"/>
              <a:gd name="T23" fmla="*/ 53 h 305"/>
              <a:gd name="T24" fmla="*/ 262 w 500"/>
              <a:gd name="T25" fmla="*/ 56 h 305"/>
              <a:gd name="T26" fmla="*/ 262 w 500"/>
              <a:gd name="T27" fmla="*/ 58 h 305"/>
              <a:gd name="T28" fmla="*/ 339 w 500"/>
              <a:gd name="T29" fmla="*/ 54 h 305"/>
              <a:gd name="T30" fmla="*/ 264 w 500"/>
              <a:gd name="T31" fmla="*/ 56 h 305"/>
              <a:gd name="T32" fmla="*/ 263 w 500"/>
              <a:gd name="T33" fmla="*/ 56 h 305"/>
              <a:gd name="T34" fmla="*/ 260 w 500"/>
              <a:gd name="T35" fmla="*/ 52 h 305"/>
              <a:gd name="T36" fmla="*/ 263 w 500"/>
              <a:gd name="T37" fmla="*/ 52 h 305"/>
              <a:gd name="T38" fmla="*/ 494 w 500"/>
              <a:gd name="T39" fmla="*/ 169 h 305"/>
              <a:gd name="T40" fmla="*/ 465 w 500"/>
              <a:gd name="T41" fmla="*/ 217 h 305"/>
              <a:gd name="T42" fmla="*/ 167 w 500"/>
              <a:gd name="T43" fmla="*/ 304 h 305"/>
              <a:gd name="T44" fmla="*/ 2 w 500"/>
              <a:gd name="T45" fmla="*/ 232 h 305"/>
              <a:gd name="T46" fmla="*/ 61 w 500"/>
              <a:gd name="T47" fmla="*/ 102 h 305"/>
              <a:gd name="T48" fmla="*/ 180 w 500"/>
              <a:gd name="T49" fmla="*/ 28 h 305"/>
              <a:gd name="T50" fmla="*/ 304 w 500"/>
              <a:gd name="T51" fmla="*/ 1 h 305"/>
              <a:gd name="T52" fmla="*/ 398 w 500"/>
              <a:gd name="T53" fmla="*/ 6 h 305"/>
              <a:gd name="T54" fmla="*/ 416 w 500"/>
              <a:gd name="T55" fmla="*/ 12 h 305"/>
              <a:gd name="T56" fmla="*/ 424 w 500"/>
              <a:gd name="T57" fmla="*/ 14 h 305"/>
              <a:gd name="T58" fmla="*/ 431 w 500"/>
              <a:gd name="T59" fmla="*/ 19 h 305"/>
              <a:gd name="T60" fmla="*/ 431 w 500"/>
              <a:gd name="T61" fmla="*/ 26 h 305"/>
              <a:gd name="T62" fmla="*/ 423 w 500"/>
              <a:gd name="T63" fmla="*/ 32 h 305"/>
              <a:gd name="T64" fmla="*/ 416 w 500"/>
              <a:gd name="T65" fmla="*/ 31 h 305"/>
              <a:gd name="T66" fmla="*/ 411 w 500"/>
              <a:gd name="T67" fmla="*/ 27 h 305"/>
              <a:gd name="T68" fmla="*/ 383 w 500"/>
              <a:gd name="T69" fmla="*/ 20 h 305"/>
              <a:gd name="T70" fmla="*/ 196 w 500"/>
              <a:gd name="T71" fmla="*/ 38 h 305"/>
              <a:gd name="T72" fmla="*/ 59 w 500"/>
              <a:gd name="T73" fmla="*/ 125 h 305"/>
              <a:gd name="T74" fmla="*/ 51 w 500"/>
              <a:gd name="T75" fmla="*/ 267 h 305"/>
              <a:gd name="T76" fmla="*/ 251 w 500"/>
              <a:gd name="T77" fmla="*/ 289 h 305"/>
              <a:gd name="T78" fmla="*/ 456 w 500"/>
              <a:gd name="T79" fmla="*/ 207 h 305"/>
              <a:gd name="T80" fmla="*/ 487 w 500"/>
              <a:gd name="T81" fmla="*/ 146 h 305"/>
              <a:gd name="T82" fmla="*/ 462 w 500"/>
              <a:gd name="T83" fmla="*/ 91 h 305"/>
              <a:gd name="T84" fmla="*/ 402 w 500"/>
              <a:gd name="T85" fmla="*/ 64 h 305"/>
              <a:gd name="T86" fmla="*/ 367 w 500"/>
              <a:gd name="T87" fmla="*/ 55 h 305"/>
              <a:gd name="T88" fmla="*/ 262 w 500"/>
              <a:gd name="T89" fmla="*/ 58 h 305"/>
              <a:gd name="T90" fmla="*/ 330 w 500"/>
              <a:gd name="T91" fmla="*/ 51 h 305"/>
              <a:gd name="T92" fmla="*/ 418 w 500"/>
              <a:gd name="T93" fmla="*/ 66 h 305"/>
              <a:gd name="T94" fmla="*/ 338 w 500"/>
              <a:gd name="T95" fmla="*/ 47 h 305"/>
              <a:gd name="T96" fmla="*/ 375 w 500"/>
              <a:gd name="T97" fmla="*/ 51 h 305"/>
              <a:gd name="T98" fmla="*/ 369 w 500"/>
              <a:gd name="T99" fmla="*/ 49 h 305"/>
              <a:gd name="T100" fmla="*/ 320 w 500"/>
              <a:gd name="T101" fmla="*/ 45 h 305"/>
              <a:gd name="T102" fmla="*/ 321 w 500"/>
              <a:gd name="T103" fmla="*/ 44 h 305"/>
              <a:gd name="T104" fmla="*/ 307 w 500"/>
              <a:gd name="T105" fmla="*/ 44 h 305"/>
              <a:gd name="T106" fmla="*/ 360 w 500"/>
              <a:gd name="T107" fmla="*/ 45 h 305"/>
              <a:gd name="T108" fmla="*/ 424 w 500"/>
              <a:gd name="T109" fmla="*/ 61 h 305"/>
              <a:gd name="T110" fmla="*/ 480 w 500"/>
              <a:gd name="T111" fmla="*/ 91 h 305"/>
              <a:gd name="T112" fmla="*/ 500 w 500"/>
              <a:gd name="T113" fmla="*/ 148 h 305"/>
              <a:gd name="T114" fmla="*/ 366 w 500"/>
              <a:gd name="T115" fmla="*/ 47 h 305"/>
              <a:gd name="T116" fmla="*/ 391 w 500"/>
              <a:gd name="T117" fmla="*/ 61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0" h="305">
                <a:moveTo>
                  <a:pt x="484" y="124"/>
                </a:moveTo>
                <a:cubicBezTo>
                  <a:pt x="485" y="125"/>
                  <a:pt x="485" y="127"/>
                  <a:pt x="485" y="128"/>
                </a:cubicBezTo>
                <a:lnTo>
                  <a:pt x="484" y="124"/>
                </a:lnTo>
                <a:close/>
                <a:moveTo>
                  <a:pt x="450" y="71"/>
                </a:moveTo>
                <a:cubicBezTo>
                  <a:pt x="449" y="70"/>
                  <a:pt x="448" y="69"/>
                  <a:pt x="445" y="68"/>
                </a:cubicBezTo>
                <a:cubicBezTo>
                  <a:pt x="445" y="68"/>
                  <a:pt x="449" y="70"/>
                  <a:pt x="450" y="71"/>
                </a:cubicBezTo>
                <a:close/>
                <a:moveTo>
                  <a:pt x="438" y="65"/>
                </a:moveTo>
                <a:cubicBezTo>
                  <a:pt x="440" y="66"/>
                  <a:pt x="443" y="67"/>
                  <a:pt x="443" y="67"/>
                </a:cubicBezTo>
                <a:cubicBezTo>
                  <a:pt x="442" y="67"/>
                  <a:pt x="438" y="65"/>
                  <a:pt x="438" y="65"/>
                </a:cubicBezTo>
                <a:close/>
                <a:moveTo>
                  <a:pt x="422" y="60"/>
                </a:moveTo>
                <a:cubicBezTo>
                  <a:pt x="420" y="60"/>
                  <a:pt x="417" y="58"/>
                  <a:pt x="417" y="58"/>
                </a:cubicBezTo>
                <a:cubicBezTo>
                  <a:pt x="418" y="59"/>
                  <a:pt x="421" y="60"/>
                  <a:pt x="422" y="60"/>
                </a:cubicBezTo>
                <a:close/>
                <a:moveTo>
                  <a:pt x="413" y="55"/>
                </a:moveTo>
                <a:cubicBezTo>
                  <a:pt x="410" y="54"/>
                  <a:pt x="405" y="52"/>
                  <a:pt x="404" y="52"/>
                </a:cubicBezTo>
                <a:cubicBezTo>
                  <a:pt x="408" y="53"/>
                  <a:pt x="411" y="54"/>
                  <a:pt x="413" y="55"/>
                </a:cubicBezTo>
                <a:close/>
                <a:moveTo>
                  <a:pt x="366" y="54"/>
                </a:moveTo>
                <a:cubicBezTo>
                  <a:pt x="370" y="55"/>
                  <a:pt x="379" y="56"/>
                  <a:pt x="384" y="57"/>
                </a:cubicBezTo>
                <a:cubicBezTo>
                  <a:pt x="379" y="56"/>
                  <a:pt x="372" y="55"/>
                  <a:pt x="366" y="54"/>
                </a:cubicBezTo>
                <a:close/>
                <a:moveTo>
                  <a:pt x="366" y="49"/>
                </a:moveTo>
                <a:cubicBezTo>
                  <a:pt x="361" y="48"/>
                  <a:pt x="361" y="48"/>
                  <a:pt x="361" y="48"/>
                </a:cubicBezTo>
                <a:cubicBezTo>
                  <a:pt x="359" y="48"/>
                  <a:pt x="347" y="47"/>
                  <a:pt x="348" y="47"/>
                </a:cubicBezTo>
                <a:cubicBezTo>
                  <a:pt x="356" y="47"/>
                  <a:pt x="366" y="49"/>
                  <a:pt x="372" y="50"/>
                </a:cubicBezTo>
                <a:cubicBezTo>
                  <a:pt x="370" y="50"/>
                  <a:pt x="368" y="50"/>
                  <a:pt x="366" y="49"/>
                </a:cubicBezTo>
                <a:close/>
                <a:moveTo>
                  <a:pt x="299" y="46"/>
                </a:moveTo>
                <a:cubicBezTo>
                  <a:pt x="296" y="46"/>
                  <a:pt x="296" y="46"/>
                  <a:pt x="296" y="46"/>
                </a:cubicBezTo>
                <a:cubicBezTo>
                  <a:pt x="296" y="47"/>
                  <a:pt x="296" y="47"/>
                  <a:pt x="297" y="47"/>
                </a:cubicBezTo>
                <a:cubicBezTo>
                  <a:pt x="299" y="46"/>
                  <a:pt x="299" y="46"/>
                  <a:pt x="299" y="46"/>
                </a:cubicBezTo>
                <a:close/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5" y="53"/>
                  <a:pt x="265" y="53"/>
                </a:cubicBezTo>
                <a:cubicBezTo>
                  <a:pt x="265" y="53"/>
                  <a:pt x="265" y="53"/>
                  <a:pt x="265" y="53"/>
                </a:cubicBezTo>
                <a:cubicBezTo>
                  <a:pt x="269" y="52"/>
                  <a:pt x="269" y="52"/>
                  <a:pt x="269" y="52"/>
                </a:cubicBezTo>
                <a:lnTo>
                  <a:pt x="264" y="53"/>
                </a:lnTo>
                <a:close/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ubicBezTo>
                  <a:pt x="263" y="53"/>
                  <a:pt x="264" y="53"/>
                  <a:pt x="264" y="53"/>
                </a:cubicBezTo>
                <a:close/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lose/>
                <a:moveTo>
                  <a:pt x="265" y="51"/>
                </a:moveTo>
                <a:cubicBezTo>
                  <a:pt x="264" y="51"/>
                  <a:pt x="264" y="51"/>
                  <a:pt x="264" y="51"/>
                </a:cubicBezTo>
                <a:cubicBezTo>
                  <a:pt x="264" y="51"/>
                  <a:pt x="264" y="51"/>
                  <a:pt x="264" y="51"/>
                </a:cubicBezTo>
                <a:cubicBezTo>
                  <a:pt x="264" y="51"/>
                  <a:pt x="264" y="51"/>
                  <a:pt x="265" y="51"/>
                </a:cubicBezTo>
                <a:cubicBezTo>
                  <a:pt x="265" y="51"/>
                  <a:pt x="265" y="51"/>
                  <a:pt x="265" y="51"/>
                </a:cubicBezTo>
                <a:cubicBezTo>
                  <a:pt x="265" y="51"/>
                  <a:pt x="265" y="51"/>
                  <a:pt x="265" y="50"/>
                </a:cubicBezTo>
                <a:cubicBezTo>
                  <a:pt x="265" y="51"/>
                  <a:pt x="265" y="51"/>
                  <a:pt x="265" y="51"/>
                </a:cubicBezTo>
                <a:close/>
                <a:moveTo>
                  <a:pt x="265" y="57"/>
                </a:moveTo>
                <a:cubicBezTo>
                  <a:pt x="265" y="57"/>
                  <a:pt x="265" y="57"/>
                  <a:pt x="265" y="57"/>
                </a:cubicBezTo>
                <a:cubicBezTo>
                  <a:pt x="265" y="57"/>
                  <a:pt x="265" y="57"/>
                  <a:pt x="265" y="57"/>
                </a:cubicBezTo>
                <a:close/>
                <a:moveTo>
                  <a:pt x="264" y="51"/>
                </a:moveTo>
                <a:cubicBezTo>
                  <a:pt x="264" y="51"/>
                  <a:pt x="264" y="52"/>
                  <a:pt x="264" y="52"/>
                </a:cubicBezTo>
                <a:cubicBezTo>
                  <a:pt x="264" y="52"/>
                  <a:pt x="264" y="52"/>
                  <a:pt x="264" y="51"/>
                </a:cubicBezTo>
                <a:close/>
                <a:moveTo>
                  <a:pt x="264" y="51"/>
                </a:moveTo>
                <a:cubicBezTo>
                  <a:pt x="264" y="51"/>
                  <a:pt x="264" y="51"/>
                  <a:pt x="264" y="51"/>
                </a:cubicBezTo>
                <a:cubicBezTo>
                  <a:pt x="264" y="51"/>
                  <a:pt x="264" y="51"/>
                  <a:pt x="264" y="51"/>
                </a:cubicBezTo>
                <a:close/>
                <a:moveTo>
                  <a:pt x="265" y="58"/>
                </a:move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8"/>
                  <a:pt x="265" y="58"/>
                </a:cubicBezTo>
                <a:close/>
                <a:moveTo>
                  <a:pt x="265" y="57"/>
                </a:moveTo>
                <a:cubicBezTo>
                  <a:pt x="264" y="57"/>
                  <a:pt x="264" y="57"/>
                  <a:pt x="264" y="57"/>
                </a:cubicBezTo>
                <a:cubicBezTo>
                  <a:pt x="264" y="57"/>
                  <a:pt x="265" y="57"/>
                  <a:pt x="265" y="57"/>
                </a:cubicBezTo>
                <a:close/>
                <a:moveTo>
                  <a:pt x="263" y="51"/>
                </a:moveTo>
                <a:cubicBezTo>
                  <a:pt x="263" y="51"/>
                  <a:pt x="263" y="51"/>
                  <a:pt x="263" y="51"/>
                </a:cubicBezTo>
                <a:cubicBezTo>
                  <a:pt x="263" y="51"/>
                  <a:pt x="263" y="51"/>
                  <a:pt x="263" y="51"/>
                </a:cubicBezTo>
                <a:close/>
                <a:moveTo>
                  <a:pt x="263" y="54"/>
                </a:moveTo>
                <a:cubicBezTo>
                  <a:pt x="263" y="54"/>
                  <a:pt x="263" y="53"/>
                  <a:pt x="263" y="53"/>
                </a:cubicBezTo>
                <a:cubicBezTo>
                  <a:pt x="263" y="53"/>
                  <a:pt x="263" y="53"/>
                  <a:pt x="263" y="54"/>
                </a:cubicBezTo>
                <a:close/>
                <a:moveTo>
                  <a:pt x="262" y="53"/>
                </a:moveTo>
                <a:cubicBezTo>
                  <a:pt x="263" y="53"/>
                  <a:pt x="263" y="53"/>
                  <a:pt x="263" y="53"/>
                </a:cubicBezTo>
                <a:cubicBezTo>
                  <a:pt x="263" y="53"/>
                  <a:pt x="262" y="53"/>
                  <a:pt x="262" y="53"/>
                </a:cubicBezTo>
                <a:close/>
                <a:moveTo>
                  <a:pt x="262" y="53"/>
                </a:moveTo>
                <a:cubicBezTo>
                  <a:pt x="262" y="52"/>
                  <a:pt x="262" y="53"/>
                  <a:pt x="262" y="53"/>
                </a:cubicBezTo>
                <a:cubicBezTo>
                  <a:pt x="262" y="53"/>
                  <a:pt x="262" y="52"/>
                  <a:pt x="262" y="52"/>
                </a:cubicBezTo>
                <a:cubicBezTo>
                  <a:pt x="262" y="53"/>
                  <a:pt x="262" y="53"/>
                  <a:pt x="262" y="53"/>
                </a:cubicBezTo>
                <a:close/>
                <a:moveTo>
                  <a:pt x="262" y="56"/>
                </a:moveTo>
                <a:cubicBezTo>
                  <a:pt x="263" y="56"/>
                  <a:pt x="262" y="56"/>
                  <a:pt x="262" y="56"/>
                </a:cubicBezTo>
                <a:close/>
                <a:moveTo>
                  <a:pt x="261" y="58"/>
                </a:moveTo>
                <a:cubicBezTo>
                  <a:pt x="262" y="58"/>
                  <a:pt x="262" y="58"/>
                  <a:pt x="262" y="58"/>
                </a:cubicBezTo>
                <a:cubicBezTo>
                  <a:pt x="262" y="58"/>
                  <a:pt x="261" y="58"/>
                  <a:pt x="261" y="58"/>
                </a:cubicBezTo>
                <a:close/>
                <a:moveTo>
                  <a:pt x="262" y="58"/>
                </a:moveTo>
                <a:cubicBezTo>
                  <a:pt x="262" y="58"/>
                  <a:pt x="262" y="58"/>
                  <a:pt x="262" y="58"/>
                </a:cubicBezTo>
                <a:cubicBezTo>
                  <a:pt x="262" y="59"/>
                  <a:pt x="262" y="59"/>
                  <a:pt x="262" y="58"/>
                </a:cubicBezTo>
                <a:close/>
                <a:moveTo>
                  <a:pt x="262" y="61"/>
                </a:moveTo>
                <a:cubicBezTo>
                  <a:pt x="262" y="61"/>
                  <a:pt x="262" y="61"/>
                  <a:pt x="262" y="61"/>
                </a:cubicBezTo>
                <a:cubicBezTo>
                  <a:pt x="262" y="61"/>
                  <a:pt x="262" y="61"/>
                  <a:pt x="262" y="61"/>
                </a:cubicBezTo>
                <a:close/>
                <a:moveTo>
                  <a:pt x="261" y="61"/>
                </a:moveTo>
                <a:cubicBezTo>
                  <a:pt x="260" y="61"/>
                  <a:pt x="260" y="61"/>
                  <a:pt x="261" y="61"/>
                </a:cubicBezTo>
                <a:close/>
                <a:moveTo>
                  <a:pt x="339" y="54"/>
                </a:moveTo>
                <a:cubicBezTo>
                  <a:pt x="334" y="54"/>
                  <a:pt x="330" y="54"/>
                  <a:pt x="326" y="54"/>
                </a:cubicBezTo>
                <a:cubicBezTo>
                  <a:pt x="329" y="54"/>
                  <a:pt x="333" y="54"/>
                  <a:pt x="336" y="54"/>
                </a:cubicBezTo>
                <a:cubicBezTo>
                  <a:pt x="336" y="54"/>
                  <a:pt x="338" y="54"/>
                  <a:pt x="339" y="54"/>
                </a:cubicBezTo>
                <a:close/>
                <a:moveTo>
                  <a:pt x="263" y="56"/>
                </a:moveTo>
                <a:cubicBezTo>
                  <a:pt x="264" y="56"/>
                  <a:pt x="264" y="56"/>
                  <a:pt x="264" y="56"/>
                </a:cubicBezTo>
                <a:cubicBezTo>
                  <a:pt x="264" y="56"/>
                  <a:pt x="264" y="56"/>
                  <a:pt x="264" y="56"/>
                </a:cubicBezTo>
                <a:cubicBezTo>
                  <a:pt x="264" y="56"/>
                  <a:pt x="265" y="56"/>
                  <a:pt x="265" y="5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5" y="56"/>
                  <a:pt x="265" y="56"/>
                  <a:pt x="265" y="55"/>
                </a:cubicBezTo>
                <a:cubicBezTo>
                  <a:pt x="265" y="56"/>
                  <a:pt x="264" y="56"/>
                  <a:pt x="263" y="56"/>
                </a:cubicBezTo>
                <a:close/>
                <a:moveTo>
                  <a:pt x="264" y="52"/>
                </a:moveTo>
                <a:cubicBezTo>
                  <a:pt x="264" y="52"/>
                  <a:pt x="264" y="52"/>
                  <a:pt x="264" y="52"/>
                </a:cubicBezTo>
                <a:cubicBezTo>
                  <a:pt x="264" y="52"/>
                  <a:pt x="263" y="52"/>
                  <a:pt x="263" y="52"/>
                </a:cubicBezTo>
                <a:cubicBezTo>
                  <a:pt x="263" y="52"/>
                  <a:pt x="264" y="52"/>
                  <a:pt x="264" y="52"/>
                </a:cubicBezTo>
                <a:close/>
                <a:moveTo>
                  <a:pt x="261" y="53"/>
                </a:moveTo>
                <a:cubicBezTo>
                  <a:pt x="261" y="52"/>
                  <a:pt x="261" y="52"/>
                  <a:pt x="260" y="52"/>
                </a:cubicBezTo>
                <a:cubicBezTo>
                  <a:pt x="260" y="53"/>
                  <a:pt x="259" y="53"/>
                  <a:pt x="259" y="53"/>
                </a:cubicBezTo>
                <a:cubicBezTo>
                  <a:pt x="259" y="53"/>
                  <a:pt x="260" y="53"/>
                  <a:pt x="260" y="53"/>
                </a:cubicBezTo>
                <a:cubicBezTo>
                  <a:pt x="260" y="53"/>
                  <a:pt x="260" y="53"/>
                  <a:pt x="260" y="53"/>
                </a:cubicBezTo>
                <a:cubicBezTo>
                  <a:pt x="261" y="53"/>
                  <a:pt x="261" y="53"/>
                  <a:pt x="262" y="52"/>
                </a:cubicBezTo>
                <a:cubicBezTo>
                  <a:pt x="262" y="52"/>
                  <a:pt x="262" y="52"/>
                  <a:pt x="262" y="52"/>
                </a:cubicBezTo>
                <a:cubicBezTo>
                  <a:pt x="262" y="52"/>
                  <a:pt x="263" y="52"/>
                  <a:pt x="263" y="52"/>
                </a:cubicBezTo>
                <a:cubicBezTo>
                  <a:pt x="262" y="52"/>
                  <a:pt x="262" y="52"/>
                  <a:pt x="261" y="53"/>
                </a:cubicBezTo>
                <a:close/>
                <a:moveTo>
                  <a:pt x="262" y="59"/>
                </a:moveTo>
                <a:cubicBezTo>
                  <a:pt x="262" y="59"/>
                  <a:pt x="262" y="59"/>
                  <a:pt x="262" y="59"/>
                </a:cubicBezTo>
                <a:cubicBezTo>
                  <a:pt x="262" y="59"/>
                  <a:pt x="262" y="59"/>
                  <a:pt x="262" y="59"/>
                </a:cubicBezTo>
                <a:close/>
                <a:moveTo>
                  <a:pt x="500" y="148"/>
                </a:moveTo>
                <a:cubicBezTo>
                  <a:pt x="498" y="158"/>
                  <a:pt x="496" y="166"/>
                  <a:pt x="494" y="169"/>
                </a:cubicBezTo>
                <a:cubicBezTo>
                  <a:pt x="493" y="172"/>
                  <a:pt x="495" y="168"/>
                  <a:pt x="494" y="170"/>
                </a:cubicBezTo>
                <a:cubicBezTo>
                  <a:pt x="493" y="174"/>
                  <a:pt x="490" y="181"/>
                  <a:pt x="488" y="184"/>
                </a:cubicBezTo>
                <a:cubicBezTo>
                  <a:pt x="486" y="189"/>
                  <a:pt x="483" y="194"/>
                  <a:pt x="480" y="199"/>
                </a:cubicBezTo>
                <a:cubicBezTo>
                  <a:pt x="478" y="202"/>
                  <a:pt x="477" y="204"/>
                  <a:pt x="475" y="206"/>
                </a:cubicBezTo>
                <a:cubicBezTo>
                  <a:pt x="470" y="212"/>
                  <a:pt x="470" y="212"/>
                  <a:pt x="470" y="212"/>
                </a:cubicBezTo>
                <a:cubicBezTo>
                  <a:pt x="469" y="214"/>
                  <a:pt x="466" y="216"/>
                  <a:pt x="465" y="217"/>
                </a:cubicBezTo>
                <a:cubicBezTo>
                  <a:pt x="462" y="221"/>
                  <a:pt x="456" y="228"/>
                  <a:pt x="452" y="232"/>
                </a:cubicBezTo>
                <a:cubicBezTo>
                  <a:pt x="438" y="245"/>
                  <a:pt x="422" y="256"/>
                  <a:pt x="405" y="264"/>
                </a:cubicBezTo>
                <a:cubicBezTo>
                  <a:pt x="387" y="272"/>
                  <a:pt x="369" y="278"/>
                  <a:pt x="351" y="284"/>
                </a:cubicBezTo>
                <a:cubicBezTo>
                  <a:pt x="314" y="295"/>
                  <a:pt x="277" y="301"/>
                  <a:pt x="239" y="304"/>
                </a:cubicBezTo>
                <a:cubicBezTo>
                  <a:pt x="221" y="305"/>
                  <a:pt x="200" y="305"/>
                  <a:pt x="183" y="305"/>
                </a:cubicBezTo>
                <a:cubicBezTo>
                  <a:pt x="177" y="304"/>
                  <a:pt x="172" y="304"/>
                  <a:pt x="167" y="304"/>
                </a:cubicBezTo>
                <a:cubicBezTo>
                  <a:pt x="155" y="303"/>
                  <a:pt x="142" y="302"/>
                  <a:pt x="129" y="301"/>
                </a:cubicBezTo>
                <a:cubicBezTo>
                  <a:pt x="116" y="299"/>
                  <a:pt x="103" y="298"/>
                  <a:pt x="93" y="296"/>
                </a:cubicBezTo>
                <a:cubicBezTo>
                  <a:pt x="77" y="292"/>
                  <a:pt x="61" y="288"/>
                  <a:pt x="45" y="280"/>
                </a:cubicBezTo>
                <a:cubicBezTo>
                  <a:pt x="38" y="277"/>
                  <a:pt x="32" y="273"/>
                  <a:pt x="27" y="269"/>
                </a:cubicBezTo>
                <a:cubicBezTo>
                  <a:pt x="24" y="268"/>
                  <a:pt x="22" y="266"/>
                  <a:pt x="20" y="264"/>
                </a:cubicBezTo>
                <a:cubicBezTo>
                  <a:pt x="11" y="256"/>
                  <a:pt x="4" y="244"/>
                  <a:pt x="2" y="232"/>
                </a:cubicBezTo>
                <a:cubicBezTo>
                  <a:pt x="1" y="225"/>
                  <a:pt x="0" y="219"/>
                  <a:pt x="0" y="213"/>
                </a:cubicBezTo>
                <a:cubicBezTo>
                  <a:pt x="0" y="203"/>
                  <a:pt x="2" y="191"/>
                  <a:pt x="6" y="180"/>
                </a:cubicBezTo>
                <a:cubicBezTo>
                  <a:pt x="10" y="169"/>
                  <a:pt x="16" y="158"/>
                  <a:pt x="22" y="148"/>
                </a:cubicBezTo>
                <a:cubicBezTo>
                  <a:pt x="25" y="143"/>
                  <a:pt x="29" y="139"/>
                  <a:pt x="32" y="134"/>
                </a:cubicBezTo>
                <a:cubicBezTo>
                  <a:pt x="34" y="132"/>
                  <a:pt x="36" y="130"/>
                  <a:pt x="38" y="127"/>
                </a:cubicBezTo>
                <a:cubicBezTo>
                  <a:pt x="44" y="119"/>
                  <a:pt x="54" y="109"/>
                  <a:pt x="61" y="102"/>
                </a:cubicBezTo>
                <a:cubicBezTo>
                  <a:pt x="65" y="98"/>
                  <a:pt x="69" y="95"/>
                  <a:pt x="74" y="91"/>
                </a:cubicBezTo>
                <a:cubicBezTo>
                  <a:pt x="83" y="83"/>
                  <a:pt x="92" y="76"/>
                  <a:pt x="100" y="70"/>
                </a:cubicBezTo>
                <a:cubicBezTo>
                  <a:pt x="111" y="62"/>
                  <a:pt x="128" y="52"/>
                  <a:pt x="143" y="45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55" y="39"/>
                  <a:pt x="166" y="33"/>
                  <a:pt x="177" y="29"/>
                </a:cubicBezTo>
                <a:cubicBezTo>
                  <a:pt x="179" y="29"/>
                  <a:pt x="179" y="29"/>
                  <a:pt x="180" y="28"/>
                </a:cubicBezTo>
                <a:cubicBezTo>
                  <a:pt x="194" y="23"/>
                  <a:pt x="194" y="23"/>
                  <a:pt x="194" y="23"/>
                </a:cubicBezTo>
                <a:cubicBezTo>
                  <a:pt x="215" y="16"/>
                  <a:pt x="231" y="12"/>
                  <a:pt x="249" y="9"/>
                </a:cubicBezTo>
                <a:cubicBezTo>
                  <a:pt x="259" y="6"/>
                  <a:pt x="271" y="5"/>
                  <a:pt x="281" y="3"/>
                </a:cubicBezTo>
                <a:cubicBezTo>
                  <a:pt x="284" y="3"/>
                  <a:pt x="287" y="2"/>
                  <a:pt x="290" y="2"/>
                </a:cubicBezTo>
                <a:cubicBezTo>
                  <a:pt x="293" y="2"/>
                  <a:pt x="295" y="2"/>
                  <a:pt x="297" y="1"/>
                </a:cubicBezTo>
                <a:cubicBezTo>
                  <a:pt x="304" y="1"/>
                  <a:pt x="304" y="1"/>
                  <a:pt x="304" y="1"/>
                </a:cubicBezTo>
                <a:cubicBezTo>
                  <a:pt x="307" y="1"/>
                  <a:pt x="311" y="0"/>
                  <a:pt x="314" y="0"/>
                </a:cubicBezTo>
                <a:cubicBezTo>
                  <a:pt x="318" y="0"/>
                  <a:pt x="321" y="0"/>
                  <a:pt x="324" y="0"/>
                </a:cubicBezTo>
                <a:cubicBezTo>
                  <a:pt x="327" y="0"/>
                  <a:pt x="331" y="0"/>
                  <a:pt x="334" y="0"/>
                </a:cubicBezTo>
                <a:cubicBezTo>
                  <a:pt x="343" y="0"/>
                  <a:pt x="351" y="0"/>
                  <a:pt x="361" y="1"/>
                </a:cubicBezTo>
                <a:cubicBezTo>
                  <a:pt x="368" y="2"/>
                  <a:pt x="376" y="2"/>
                  <a:pt x="384" y="4"/>
                </a:cubicBezTo>
                <a:cubicBezTo>
                  <a:pt x="389" y="4"/>
                  <a:pt x="394" y="5"/>
                  <a:pt x="398" y="6"/>
                </a:cubicBezTo>
                <a:cubicBezTo>
                  <a:pt x="400" y="7"/>
                  <a:pt x="403" y="8"/>
                  <a:pt x="405" y="8"/>
                </a:cubicBezTo>
                <a:cubicBezTo>
                  <a:pt x="408" y="9"/>
                  <a:pt x="410" y="10"/>
                  <a:pt x="413" y="11"/>
                </a:cubicBezTo>
                <a:cubicBezTo>
                  <a:pt x="415" y="11"/>
                  <a:pt x="415" y="11"/>
                  <a:pt x="415" y="11"/>
                </a:cubicBezTo>
                <a:cubicBezTo>
                  <a:pt x="415" y="11"/>
                  <a:pt x="415" y="11"/>
                  <a:pt x="415" y="11"/>
                </a:cubicBezTo>
                <a:cubicBezTo>
                  <a:pt x="415" y="11"/>
                  <a:pt x="415" y="11"/>
                  <a:pt x="415" y="11"/>
                </a:cubicBezTo>
                <a:cubicBezTo>
                  <a:pt x="416" y="11"/>
                  <a:pt x="416" y="11"/>
                  <a:pt x="416" y="12"/>
                </a:cubicBezTo>
                <a:cubicBezTo>
                  <a:pt x="417" y="12"/>
                  <a:pt x="419" y="13"/>
                  <a:pt x="420" y="12"/>
                </a:cubicBezTo>
                <a:cubicBezTo>
                  <a:pt x="420" y="12"/>
                  <a:pt x="420" y="12"/>
                  <a:pt x="420" y="12"/>
                </a:cubicBezTo>
                <a:cubicBezTo>
                  <a:pt x="421" y="12"/>
                  <a:pt x="421" y="12"/>
                  <a:pt x="421" y="12"/>
                </a:cubicBezTo>
                <a:cubicBezTo>
                  <a:pt x="421" y="13"/>
                  <a:pt x="422" y="13"/>
                  <a:pt x="423" y="13"/>
                </a:cubicBezTo>
                <a:cubicBezTo>
                  <a:pt x="423" y="13"/>
                  <a:pt x="423" y="13"/>
                  <a:pt x="423" y="13"/>
                </a:cubicBezTo>
                <a:cubicBezTo>
                  <a:pt x="424" y="13"/>
                  <a:pt x="424" y="14"/>
                  <a:pt x="424" y="14"/>
                </a:cubicBezTo>
                <a:cubicBezTo>
                  <a:pt x="425" y="14"/>
                  <a:pt x="425" y="14"/>
                  <a:pt x="425" y="14"/>
                </a:cubicBezTo>
                <a:cubicBezTo>
                  <a:pt x="426" y="14"/>
                  <a:pt x="426" y="14"/>
                  <a:pt x="426" y="15"/>
                </a:cubicBezTo>
                <a:cubicBezTo>
                  <a:pt x="426" y="15"/>
                  <a:pt x="426" y="15"/>
                  <a:pt x="426" y="15"/>
                </a:cubicBezTo>
                <a:cubicBezTo>
                  <a:pt x="426" y="15"/>
                  <a:pt x="427" y="16"/>
                  <a:pt x="428" y="16"/>
                </a:cubicBezTo>
                <a:cubicBezTo>
                  <a:pt x="428" y="17"/>
                  <a:pt x="429" y="17"/>
                  <a:pt x="429" y="17"/>
                </a:cubicBezTo>
                <a:cubicBezTo>
                  <a:pt x="430" y="17"/>
                  <a:pt x="430" y="19"/>
                  <a:pt x="431" y="19"/>
                </a:cubicBezTo>
                <a:cubicBezTo>
                  <a:pt x="430" y="20"/>
                  <a:pt x="431" y="20"/>
                  <a:pt x="431" y="20"/>
                </a:cubicBezTo>
                <a:cubicBezTo>
                  <a:pt x="431" y="20"/>
                  <a:pt x="431" y="21"/>
                  <a:pt x="431" y="21"/>
                </a:cubicBezTo>
                <a:cubicBezTo>
                  <a:pt x="431" y="21"/>
                  <a:pt x="431" y="22"/>
                  <a:pt x="431" y="22"/>
                </a:cubicBezTo>
                <a:cubicBezTo>
                  <a:pt x="431" y="22"/>
                  <a:pt x="431" y="23"/>
                  <a:pt x="431" y="23"/>
                </a:cubicBezTo>
                <a:cubicBezTo>
                  <a:pt x="431" y="23"/>
                  <a:pt x="432" y="24"/>
                  <a:pt x="432" y="24"/>
                </a:cubicBezTo>
                <a:cubicBezTo>
                  <a:pt x="432" y="25"/>
                  <a:pt x="431" y="25"/>
                  <a:pt x="431" y="26"/>
                </a:cubicBezTo>
                <a:cubicBezTo>
                  <a:pt x="431" y="27"/>
                  <a:pt x="430" y="28"/>
                  <a:pt x="430" y="29"/>
                </a:cubicBezTo>
                <a:cubicBezTo>
                  <a:pt x="430" y="29"/>
                  <a:pt x="430" y="29"/>
                  <a:pt x="430" y="29"/>
                </a:cubicBezTo>
                <a:cubicBezTo>
                  <a:pt x="429" y="29"/>
                  <a:pt x="429" y="30"/>
                  <a:pt x="428" y="30"/>
                </a:cubicBezTo>
                <a:cubicBezTo>
                  <a:pt x="428" y="30"/>
                  <a:pt x="428" y="30"/>
                  <a:pt x="428" y="31"/>
                </a:cubicBezTo>
                <a:cubicBezTo>
                  <a:pt x="427" y="31"/>
                  <a:pt x="427" y="31"/>
                  <a:pt x="427" y="31"/>
                </a:cubicBezTo>
                <a:cubicBezTo>
                  <a:pt x="426" y="31"/>
                  <a:pt x="424" y="32"/>
                  <a:pt x="423" y="32"/>
                </a:cubicBezTo>
                <a:cubicBezTo>
                  <a:pt x="423" y="32"/>
                  <a:pt x="423" y="32"/>
                  <a:pt x="423" y="32"/>
                </a:cubicBezTo>
                <a:cubicBezTo>
                  <a:pt x="422" y="32"/>
                  <a:pt x="422" y="32"/>
                  <a:pt x="421" y="32"/>
                </a:cubicBezTo>
                <a:cubicBezTo>
                  <a:pt x="421" y="33"/>
                  <a:pt x="420" y="32"/>
                  <a:pt x="420" y="32"/>
                </a:cubicBezTo>
                <a:cubicBezTo>
                  <a:pt x="420" y="32"/>
                  <a:pt x="419" y="32"/>
                  <a:pt x="419" y="32"/>
                </a:cubicBezTo>
                <a:cubicBezTo>
                  <a:pt x="419" y="32"/>
                  <a:pt x="418" y="32"/>
                  <a:pt x="418" y="32"/>
                </a:cubicBezTo>
                <a:cubicBezTo>
                  <a:pt x="417" y="32"/>
                  <a:pt x="417" y="31"/>
                  <a:pt x="416" y="31"/>
                </a:cubicBezTo>
                <a:cubicBezTo>
                  <a:pt x="416" y="31"/>
                  <a:pt x="416" y="31"/>
                  <a:pt x="416" y="31"/>
                </a:cubicBezTo>
                <a:cubicBezTo>
                  <a:pt x="415" y="31"/>
                  <a:pt x="415" y="30"/>
                  <a:pt x="415" y="30"/>
                </a:cubicBezTo>
                <a:cubicBezTo>
                  <a:pt x="415" y="30"/>
                  <a:pt x="415" y="30"/>
                  <a:pt x="414" y="30"/>
                </a:cubicBezTo>
                <a:cubicBezTo>
                  <a:pt x="414" y="29"/>
                  <a:pt x="415" y="29"/>
                  <a:pt x="414" y="29"/>
                </a:cubicBezTo>
                <a:cubicBezTo>
                  <a:pt x="414" y="28"/>
                  <a:pt x="413" y="30"/>
                  <a:pt x="413" y="29"/>
                </a:cubicBezTo>
                <a:cubicBezTo>
                  <a:pt x="413" y="28"/>
                  <a:pt x="412" y="28"/>
                  <a:pt x="411" y="27"/>
                </a:cubicBezTo>
                <a:cubicBezTo>
                  <a:pt x="410" y="27"/>
                  <a:pt x="410" y="27"/>
                  <a:pt x="410" y="27"/>
                </a:cubicBezTo>
                <a:cubicBezTo>
                  <a:pt x="410" y="27"/>
                  <a:pt x="410" y="27"/>
                  <a:pt x="410" y="27"/>
                </a:cubicBezTo>
                <a:cubicBezTo>
                  <a:pt x="410" y="27"/>
                  <a:pt x="410" y="27"/>
                  <a:pt x="410" y="27"/>
                </a:cubicBezTo>
                <a:cubicBezTo>
                  <a:pt x="408" y="26"/>
                  <a:pt x="408" y="26"/>
                  <a:pt x="408" y="26"/>
                </a:cubicBezTo>
                <a:cubicBezTo>
                  <a:pt x="407" y="26"/>
                  <a:pt x="407" y="26"/>
                  <a:pt x="407" y="26"/>
                </a:cubicBezTo>
                <a:cubicBezTo>
                  <a:pt x="399" y="23"/>
                  <a:pt x="390" y="21"/>
                  <a:pt x="383" y="20"/>
                </a:cubicBezTo>
                <a:cubicBezTo>
                  <a:pt x="376" y="19"/>
                  <a:pt x="370" y="18"/>
                  <a:pt x="363" y="17"/>
                </a:cubicBezTo>
                <a:cubicBezTo>
                  <a:pt x="342" y="15"/>
                  <a:pt x="321" y="16"/>
                  <a:pt x="300" y="17"/>
                </a:cubicBezTo>
                <a:cubicBezTo>
                  <a:pt x="288" y="18"/>
                  <a:pt x="273" y="20"/>
                  <a:pt x="262" y="22"/>
                </a:cubicBezTo>
                <a:cubicBezTo>
                  <a:pt x="249" y="24"/>
                  <a:pt x="236" y="27"/>
                  <a:pt x="224" y="30"/>
                </a:cubicBezTo>
                <a:cubicBezTo>
                  <a:pt x="217" y="32"/>
                  <a:pt x="210" y="34"/>
                  <a:pt x="203" y="36"/>
                </a:cubicBezTo>
                <a:cubicBezTo>
                  <a:pt x="196" y="38"/>
                  <a:pt x="196" y="38"/>
                  <a:pt x="196" y="38"/>
                </a:cubicBezTo>
                <a:cubicBezTo>
                  <a:pt x="190" y="41"/>
                  <a:pt x="183" y="43"/>
                  <a:pt x="176" y="46"/>
                </a:cubicBezTo>
                <a:cubicBezTo>
                  <a:pt x="170" y="49"/>
                  <a:pt x="164" y="51"/>
                  <a:pt x="157" y="54"/>
                </a:cubicBezTo>
                <a:cubicBezTo>
                  <a:pt x="148" y="58"/>
                  <a:pt x="138" y="64"/>
                  <a:pt x="127" y="70"/>
                </a:cubicBezTo>
                <a:cubicBezTo>
                  <a:pt x="117" y="77"/>
                  <a:pt x="106" y="84"/>
                  <a:pt x="96" y="92"/>
                </a:cubicBezTo>
                <a:cubicBezTo>
                  <a:pt x="93" y="94"/>
                  <a:pt x="93" y="94"/>
                  <a:pt x="93" y="94"/>
                </a:cubicBezTo>
                <a:cubicBezTo>
                  <a:pt x="80" y="104"/>
                  <a:pt x="69" y="115"/>
                  <a:pt x="59" y="125"/>
                </a:cubicBezTo>
                <a:cubicBezTo>
                  <a:pt x="47" y="138"/>
                  <a:pt x="34" y="155"/>
                  <a:pt x="26" y="171"/>
                </a:cubicBezTo>
                <a:cubicBezTo>
                  <a:pt x="19" y="186"/>
                  <a:pt x="14" y="201"/>
                  <a:pt x="14" y="217"/>
                </a:cubicBezTo>
                <a:cubicBezTo>
                  <a:pt x="15" y="222"/>
                  <a:pt x="15" y="229"/>
                  <a:pt x="17" y="234"/>
                </a:cubicBezTo>
                <a:cubicBezTo>
                  <a:pt x="19" y="239"/>
                  <a:pt x="22" y="244"/>
                  <a:pt x="26" y="249"/>
                </a:cubicBezTo>
                <a:cubicBezTo>
                  <a:pt x="28" y="252"/>
                  <a:pt x="31" y="255"/>
                  <a:pt x="35" y="258"/>
                </a:cubicBezTo>
                <a:cubicBezTo>
                  <a:pt x="40" y="261"/>
                  <a:pt x="45" y="264"/>
                  <a:pt x="51" y="267"/>
                </a:cubicBezTo>
                <a:cubicBezTo>
                  <a:pt x="61" y="272"/>
                  <a:pt x="72" y="276"/>
                  <a:pt x="84" y="279"/>
                </a:cubicBezTo>
                <a:cubicBezTo>
                  <a:pt x="95" y="282"/>
                  <a:pt x="106" y="284"/>
                  <a:pt x="117" y="285"/>
                </a:cubicBezTo>
                <a:cubicBezTo>
                  <a:pt x="121" y="286"/>
                  <a:pt x="125" y="286"/>
                  <a:pt x="129" y="287"/>
                </a:cubicBezTo>
                <a:cubicBezTo>
                  <a:pt x="131" y="287"/>
                  <a:pt x="134" y="287"/>
                  <a:pt x="137" y="287"/>
                </a:cubicBezTo>
                <a:cubicBezTo>
                  <a:pt x="150" y="289"/>
                  <a:pt x="168" y="290"/>
                  <a:pt x="184" y="291"/>
                </a:cubicBezTo>
                <a:cubicBezTo>
                  <a:pt x="206" y="291"/>
                  <a:pt x="227" y="291"/>
                  <a:pt x="251" y="289"/>
                </a:cubicBezTo>
                <a:cubicBezTo>
                  <a:pt x="268" y="287"/>
                  <a:pt x="287" y="285"/>
                  <a:pt x="306" y="281"/>
                </a:cubicBezTo>
                <a:cubicBezTo>
                  <a:pt x="331" y="276"/>
                  <a:pt x="357" y="268"/>
                  <a:pt x="381" y="259"/>
                </a:cubicBezTo>
                <a:cubicBezTo>
                  <a:pt x="395" y="254"/>
                  <a:pt x="407" y="248"/>
                  <a:pt x="419" y="241"/>
                </a:cubicBezTo>
                <a:cubicBezTo>
                  <a:pt x="430" y="233"/>
                  <a:pt x="440" y="224"/>
                  <a:pt x="449" y="215"/>
                </a:cubicBezTo>
                <a:cubicBezTo>
                  <a:pt x="450" y="214"/>
                  <a:pt x="451" y="213"/>
                  <a:pt x="453" y="211"/>
                </a:cubicBezTo>
                <a:cubicBezTo>
                  <a:pt x="455" y="209"/>
                  <a:pt x="454" y="210"/>
                  <a:pt x="456" y="207"/>
                </a:cubicBezTo>
                <a:cubicBezTo>
                  <a:pt x="458" y="205"/>
                  <a:pt x="457" y="207"/>
                  <a:pt x="458" y="205"/>
                </a:cubicBezTo>
                <a:cubicBezTo>
                  <a:pt x="464" y="198"/>
                  <a:pt x="464" y="198"/>
                  <a:pt x="464" y="198"/>
                </a:cubicBezTo>
                <a:cubicBezTo>
                  <a:pt x="465" y="197"/>
                  <a:pt x="466" y="196"/>
                  <a:pt x="467" y="195"/>
                </a:cubicBezTo>
                <a:cubicBezTo>
                  <a:pt x="467" y="194"/>
                  <a:pt x="468" y="193"/>
                  <a:pt x="469" y="192"/>
                </a:cubicBezTo>
                <a:cubicBezTo>
                  <a:pt x="472" y="187"/>
                  <a:pt x="475" y="182"/>
                  <a:pt x="477" y="177"/>
                </a:cubicBezTo>
                <a:cubicBezTo>
                  <a:pt x="482" y="167"/>
                  <a:pt x="486" y="156"/>
                  <a:pt x="487" y="146"/>
                </a:cubicBezTo>
                <a:cubicBezTo>
                  <a:pt x="487" y="143"/>
                  <a:pt x="487" y="146"/>
                  <a:pt x="488" y="144"/>
                </a:cubicBezTo>
                <a:cubicBezTo>
                  <a:pt x="488" y="142"/>
                  <a:pt x="488" y="141"/>
                  <a:pt x="487" y="139"/>
                </a:cubicBezTo>
                <a:cubicBezTo>
                  <a:pt x="487" y="137"/>
                  <a:pt x="487" y="136"/>
                  <a:pt x="487" y="134"/>
                </a:cubicBezTo>
                <a:cubicBezTo>
                  <a:pt x="487" y="130"/>
                  <a:pt x="486" y="126"/>
                  <a:pt x="485" y="123"/>
                </a:cubicBezTo>
                <a:cubicBezTo>
                  <a:pt x="483" y="115"/>
                  <a:pt x="480" y="108"/>
                  <a:pt x="475" y="103"/>
                </a:cubicBezTo>
                <a:cubicBezTo>
                  <a:pt x="472" y="98"/>
                  <a:pt x="467" y="94"/>
                  <a:pt x="462" y="91"/>
                </a:cubicBezTo>
                <a:cubicBezTo>
                  <a:pt x="460" y="90"/>
                  <a:pt x="461" y="90"/>
                  <a:pt x="460" y="90"/>
                </a:cubicBezTo>
                <a:cubicBezTo>
                  <a:pt x="458" y="89"/>
                  <a:pt x="459" y="89"/>
                  <a:pt x="458" y="88"/>
                </a:cubicBezTo>
                <a:cubicBezTo>
                  <a:pt x="456" y="87"/>
                  <a:pt x="456" y="87"/>
                  <a:pt x="456" y="87"/>
                </a:cubicBezTo>
                <a:cubicBezTo>
                  <a:pt x="453" y="86"/>
                  <a:pt x="453" y="86"/>
                  <a:pt x="453" y="86"/>
                </a:cubicBezTo>
                <a:cubicBezTo>
                  <a:pt x="439" y="78"/>
                  <a:pt x="424" y="72"/>
                  <a:pt x="409" y="67"/>
                </a:cubicBezTo>
                <a:cubicBezTo>
                  <a:pt x="406" y="66"/>
                  <a:pt x="406" y="66"/>
                  <a:pt x="402" y="64"/>
                </a:cubicBezTo>
                <a:cubicBezTo>
                  <a:pt x="398" y="63"/>
                  <a:pt x="399" y="63"/>
                  <a:pt x="396" y="63"/>
                </a:cubicBezTo>
                <a:cubicBezTo>
                  <a:pt x="395" y="63"/>
                  <a:pt x="392" y="61"/>
                  <a:pt x="391" y="61"/>
                </a:cubicBezTo>
                <a:cubicBezTo>
                  <a:pt x="390" y="61"/>
                  <a:pt x="391" y="61"/>
                  <a:pt x="391" y="61"/>
                </a:cubicBezTo>
                <a:cubicBezTo>
                  <a:pt x="388" y="60"/>
                  <a:pt x="378" y="58"/>
                  <a:pt x="373" y="57"/>
                </a:cubicBezTo>
                <a:cubicBezTo>
                  <a:pt x="366" y="56"/>
                  <a:pt x="358" y="54"/>
                  <a:pt x="350" y="53"/>
                </a:cubicBezTo>
                <a:cubicBezTo>
                  <a:pt x="358" y="54"/>
                  <a:pt x="365" y="55"/>
                  <a:pt x="367" y="55"/>
                </a:cubicBezTo>
                <a:cubicBezTo>
                  <a:pt x="359" y="53"/>
                  <a:pt x="344" y="52"/>
                  <a:pt x="336" y="51"/>
                </a:cubicBezTo>
                <a:cubicBezTo>
                  <a:pt x="318" y="50"/>
                  <a:pt x="294" y="52"/>
                  <a:pt x="273" y="56"/>
                </a:cubicBezTo>
                <a:cubicBezTo>
                  <a:pt x="272" y="56"/>
                  <a:pt x="271" y="56"/>
                  <a:pt x="271" y="56"/>
                </a:cubicBezTo>
                <a:cubicBezTo>
                  <a:pt x="265" y="57"/>
                  <a:pt x="265" y="57"/>
                  <a:pt x="265" y="57"/>
                </a:cubicBezTo>
                <a:cubicBezTo>
                  <a:pt x="264" y="58"/>
                  <a:pt x="264" y="58"/>
                  <a:pt x="264" y="58"/>
                </a:cubicBezTo>
                <a:cubicBezTo>
                  <a:pt x="264" y="58"/>
                  <a:pt x="263" y="58"/>
                  <a:pt x="262" y="58"/>
                </a:cubicBezTo>
                <a:cubicBezTo>
                  <a:pt x="264" y="58"/>
                  <a:pt x="264" y="58"/>
                  <a:pt x="264" y="58"/>
                </a:cubicBezTo>
                <a:cubicBezTo>
                  <a:pt x="265" y="57"/>
                  <a:pt x="265" y="57"/>
                  <a:pt x="265" y="57"/>
                </a:cubicBezTo>
                <a:cubicBezTo>
                  <a:pt x="266" y="57"/>
                  <a:pt x="266" y="57"/>
                  <a:pt x="266" y="57"/>
                </a:cubicBezTo>
                <a:cubicBezTo>
                  <a:pt x="266" y="57"/>
                  <a:pt x="266" y="57"/>
                  <a:pt x="266" y="57"/>
                </a:cubicBezTo>
                <a:cubicBezTo>
                  <a:pt x="267" y="57"/>
                  <a:pt x="267" y="57"/>
                  <a:pt x="267" y="57"/>
                </a:cubicBezTo>
                <a:cubicBezTo>
                  <a:pt x="288" y="53"/>
                  <a:pt x="309" y="50"/>
                  <a:pt x="330" y="51"/>
                </a:cubicBezTo>
                <a:cubicBezTo>
                  <a:pt x="335" y="51"/>
                  <a:pt x="343" y="51"/>
                  <a:pt x="352" y="52"/>
                </a:cubicBezTo>
                <a:cubicBezTo>
                  <a:pt x="362" y="53"/>
                  <a:pt x="371" y="55"/>
                  <a:pt x="378" y="57"/>
                </a:cubicBezTo>
                <a:cubicBezTo>
                  <a:pt x="387" y="58"/>
                  <a:pt x="391" y="59"/>
                  <a:pt x="387" y="58"/>
                </a:cubicBezTo>
                <a:cubicBezTo>
                  <a:pt x="376" y="55"/>
                  <a:pt x="367" y="53"/>
                  <a:pt x="356" y="52"/>
                </a:cubicBezTo>
                <a:cubicBezTo>
                  <a:pt x="354" y="51"/>
                  <a:pt x="352" y="51"/>
                  <a:pt x="355" y="51"/>
                </a:cubicBezTo>
                <a:cubicBezTo>
                  <a:pt x="377" y="53"/>
                  <a:pt x="401" y="60"/>
                  <a:pt x="418" y="66"/>
                </a:cubicBezTo>
                <a:cubicBezTo>
                  <a:pt x="428" y="70"/>
                  <a:pt x="428" y="70"/>
                  <a:pt x="428" y="70"/>
                </a:cubicBezTo>
                <a:cubicBezTo>
                  <a:pt x="430" y="70"/>
                  <a:pt x="431" y="71"/>
                  <a:pt x="432" y="71"/>
                </a:cubicBezTo>
                <a:cubicBezTo>
                  <a:pt x="432" y="71"/>
                  <a:pt x="430" y="70"/>
                  <a:pt x="430" y="70"/>
                </a:cubicBezTo>
                <a:cubicBezTo>
                  <a:pt x="411" y="62"/>
                  <a:pt x="395" y="56"/>
                  <a:pt x="374" y="52"/>
                </a:cubicBezTo>
                <a:cubicBezTo>
                  <a:pt x="371" y="51"/>
                  <a:pt x="368" y="51"/>
                  <a:pt x="365" y="50"/>
                </a:cubicBezTo>
                <a:cubicBezTo>
                  <a:pt x="358" y="49"/>
                  <a:pt x="347" y="48"/>
                  <a:pt x="338" y="47"/>
                </a:cubicBezTo>
                <a:cubicBezTo>
                  <a:pt x="336" y="47"/>
                  <a:pt x="337" y="47"/>
                  <a:pt x="336" y="47"/>
                </a:cubicBezTo>
                <a:cubicBezTo>
                  <a:pt x="315" y="46"/>
                  <a:pt x="296" y="48"/>
                  <a:pt x="277" y="51"/>
                </a:cubicBezTo>
                <a:cubicBezTo>
                  <a:pt x="293" y="48"/>
                  <a:pt x="310" y="47"/>
                  <a:pt x="325" y="47"/>
                </a:cubicBezTo>
                <a:cubicBezTo>
                  <a:pt x="327" y="47"/>
                  <a:pt x="328" y="46"/>
                  <a:pt x="330" y="46"/>
                </a:cubicBezTo>
                <a:cubicBezTo>
                  <a:pt x="343" y="47"/>
                  <a:pt x="363" y="49"/>
                  <a:pt x="379" y="52"/>
                </a:cubicBezTo>
                <a:cubicBezTo>
                  <a:pt x="381" y="52"/>
                  <a:pt x="382" y="52"/>
                  <a:pt x="375" y="51"/>
                </a:cubicBezTo>
                <a:cubicBezTo>
                  <a:pt x="377" y="51"/>
                  <a:pt x="378" y="51"/>
                  <a:pt x="381" y="52"/>
                </a:cubicBezTo>
                <a:cubicBezTo>
                  <a:pt x="381" y="52"/>
                  <a:pt x="380" y="52"/>
                  <a:pt x="379" y="52"/>
                </a:cubicBezTo>
                <a:cubicBezTo>
                  <a:pt x="388" y="53"/>
                  <a:pt x="389" y="54"/>
                  <a:pt x="398" y="56"/>
                </a:cubicBezTo>
                <a:cubicBezTo>
                  <a:pt x="399" y="56"/>
                  <a:pt x="400" y="56"/>
                  <a:pt x="399" y="56"/>
                </a:cubicBezTo>
                <a:cubicBezTo>
                  <a:pt x="392" y="54"/>
                  <a:pt x="385" y="52"/>
                  <a:pt x="379" y="51"/>
                </a:cubicBezTo>
                <a:cubicBezTo>
                  <a:pt x="375" y="50"/>
                  <a:pt x="372" y="50"/>
                  <a:pt x="369" y="49"/>
                </a:cubicBezTo>
                <a:cubicBezTo>
                  <a:pt x="367" y="49"/>
                  <a:pt x="367" y="49"/>
                  <a:pt x="365" y="48"/>
                </a:cubicBezTo>
                <a:cubicBezTo>
                  <a:pt x="363" y="48"/>
                  <a:pt x="360" y="48"/>
                  <a:pt x="358" y="48"/>
                </a:cubicBezTo>
                <a:cubicBezTo>
                  <a:pt x="353" y="47"/>
                  <a:pt x="353" y="47"/>
                  <a:pt x="353" y="47"/>
                </a:cubicBezTo>
                <a:cubicBezTo>
                  <a:pt x="345" y="46"/>
                  <a:pt x="336" y="46"/>
                  <a:pt x="327" y="45"/>
                </a:cubicBezTo>
                <a:cubicBezTo>
                  <a:pt x="321" y="45"/>
                  <a:pt x="314" y="45"/>
                  <a:pt x="307" y="46"/>
                </a:cubicBezTo>
                <a:cubicBezTo>
                  <a:pt x="310" y="45"/>
                  <a:pt x="315" y="45"/>
                  <a:pt x="320" y="45"/>
                </a:cubicBezTo>
                <a:cubicBezTo>
                  <a:pt x="337" y="45"/>
                  <a:pt x="357" y="46"/>
                  <a:pt x="371" y="49"/>
                </a:cubicBezTo>
                <a:cubicBezTo>
                  <a:pt x="372" y="49"/>
                  <a:pt x="369" y="48"/>
                  <a:pt x="368" y="48"/>
                </a:cubicBezTo>
                <a:cubicBezTo>
                  <a:pt x="363" y="47"/>
                  <a:pt x="360" y="47"/>
                  <a:pt x="356" y="46"/>
                </a:cubicBezTo>
                <a:cubicBezTo>
                  <a:pt x="354" y="46"/>
                  <a:pt x="357" y="46"/>
                  <a:pt x="355" y="46"/>
                </a:cubicBezTo>
                <a:cubicBezTo>
                  <a:pt x="345" y="45"/>
                  <a:pt x="335" y="45"/>
                  <a:pt x="323" y="45"/>
                </a:cubicBezTo>
                <a:cubicBezTo>
                  <a:pt x="322" y="44"/>
                  <a:pt x="319" y="44"/>
                  <a:pt x="321" y="44"/>
                </a:cubicBezTo>
                <a:cubicBezTo>
                  <a:pt x="319" y="44"/>
                  <a:pt x="319" y="44"/>
                  <a:pt x="317" y="44"/>
                </a:cubicBezTo>
                <a:cubicBezTo>
                  <a:pt x="314" y="44"/>
                  <a:pt x="318" y="44"/>
                  <a:pt x="317" y="44"/>
                </a:cubicBezTo>
                <a:cubicBezTo>
                  <a:pt x="314" y="44"/>
                  <a:pt x="310" y="45"/>
                  <a:pt x="308" y="45"/>
                </a:cubicBezTo>
                <a:cubicBezTo>
                  <a:pt x="294" y="46"/>
                  <a:pt x="282" y="47"/>
                  <a:pt x="266" y="50"/>
                </a:cubicBezTo>
                <a:cubicBezTo>
                  <a:pt x="276" y="48"/>
                  <a:pt x="290" y="46"/>
                  <a:pt x="305" y="45"/>
                </a:cubicBezTo>
                <a:cubicBezTo>
                  <a:pt x="308" y="44"/>
                  <a:pt x="304" y="45"/>
                  <a:pt x="307" y="44"/>
                </a:cubicBezTo>
                <a:cubicBezTo>
                  <a:pt x="311" y="44"/>
                  <a:pt x="314" y="44"/>
                  <a:pt x="318" y="44"/>
                </a:cubicBezTo>
                <a:cubicBezTo>
                  <a:pt x="328" y="44"/>
                  <a:pt x="328" y="44"/>
                  <a:pt x="328" y="44"/>
                </a:cubicBezTo>
                <a:cubicBezTo>
                  <a:pt x="333" y="44"/>
                  <a:pt x="338" y="44"/>
                  <a:pt x="343" y="44"/>
                </a:cubicBezTo>
                <a:cubicBezTo>
                  <a:pt x="348" y="45"/>
                  <a:pt x="351" y="45"/>
                  <a:pt x="356" y="45"/>
                </a:cubicBezTo>
                <a:cubicBezTo>
                  <a:pt x="358" y="46"/>
                  <a:pt x="358" y="45"/>
                  <a:pt x="361" y="46"/>
                </a:cubicBezTo>
                <a:cubicBezTo>
                  <a:pt x="362" y="46"/>
                  <a:pt x="357" y="45"/>
                  <a:pt x="360" y="45"/>
                </a:cubicBezTo>
                <a:cubicBezTo>
                  <a:pt x="363" y="46"/>
                  <a:pt x="360" y="45"/>
                  <a:pt x="362" y="46"/>
                </a:cubicBezTo>
                <a:cubicBezTo>
                  <a:pt x="365" y="46"/>
                  <a:pt x="366" y="46"/>
                  <a:pt x="368" y="46"/>
                </a:cubicBezTo>
                <a:cubicBezTo>
                  <a:pt x="375" y="48"/>
                  <a:pt x="382" y="49"/>
                  <a:pt x="389" y="51"/>
                </a:cubicBezTo>
                <a:cubicBezTo>
                  <a:pt x="391" y="51"/>
                  <a:pt x="386" y="50"/>
                  <a:pt x="388" y="50"/>
                </a:cubicBezTo>
                <a:cubicBezTo>
                  <a:pt x="391" y="51"/>
                  <a:pt x="401" y="54"/>
                  <a:pt x="403" y="54"/>
                </a:cubicBezTo>
                <a:cubicBezTo>
                  <a:pt x="411" y="57"/>
                  <a:pt x="415" y="58"/>
                  <a:pt x="424" y="61"/>
                </a:cubicBezTo>
                <a:cubicBezTo>
                  <a:pt x="427" y="63"/>
                  <a:pt x="424" y="61"/>
                  <a:pt x="426" y="62"/>
                </a:cubicBezTo>
                <a:cubicBezTo>
                  <a:pt x="431" y="64"/>
                  <a:pt x="434" y="65"/>
                  <a:pt x="440" y="68"/>
                </a:cubicBezTo>
                <a:cubicBezTo>
                  <a:pt x="444" y="69"/>
                  <a:pt x="450" y="72"/>
                  <a:pt x="455" y="75"/>
                </a:cubicBezTo>
                <a:cubicBezTo>
                  <a:pt x="455" y="74"/>
                  <a:pt x="452" y="73"/>
                  <a:pt x="449" y="71"/>
                </a:cubicBezTo>
                <a:cubicBezTo>
                  <a:pt x="451" y="72"/>
                  <a:pt x="456" y="75"/>
                  <a:pt x="458" y="76"/>
                </a:cubicBezTo>
                <a:cubicBezTo>
                  <a:pt x="466" y="80"/>
                  <a:pt x="473" y="84"/>
                  <a:pt x="480" y="91"/>
                </a:cubicBezTo>
                <a:cubicBezTo>
                  <a:pt x="486" y="97"/>
                  <a:pt x="492" y="105"/>
                  <a:pt x="495" y="116"/>
                </a:cubicBezTo>
                <a:cubicBezTo>
                  <a:pt x="496" y="119"/>
                  <a:pt x="497" y="120"/>
                  <a:pt x="498" y="123"/>
                </a:cubicBezTo>
                <a:cubicBezTo>
                  <a:pt x="498" y="124"/>
                  <a:pt x="498" y="124"/>
                  <a:pt x="498" y="123"/>
                </a:cubicBezTo>
                <a:cubicBezTo>
                  <a:pt x="498" y="126"/>
                  <a:pt x="499" y="130"/>
                  <a:pt x="499" y="134"/>
                </a:cubicBezTo>
                <a:cubicBezTo>
                  <a:pt x="500" y="136"/>
                  <a:pt x="500" y="139"/>
                  <a:pt x="500" y="141"/>
                </a:cubicBezTo>
                <a:cubicBezTo>
                  <a:pt x="500" y="143"/>
                  <a:pt x="500" y="146"/>
                  <a:pt x="500" y="148"/>
                </a:cubicBezTo>
                <a:close/>
                <a:moveTo>
                  <a:pt x="385" y="50"/>
                </a:moveTo>
                <a:cubicBezTo>
                  <a:pt x="380" y="49"/>
                  <a:pt x="378" y="49"/>
                  <a:pt x="371" y="47"/>
                </a:cubicBezTo>
                <a:cubicBezTo>
                  <a:pt x="369" y="47"/>
                  <a:pt x="367" y="47"/>
                  <a:pt x="364" y="46"/>
                </a:cubicBezTo>
                <a:cubicBezTo>
                  <a:pt x="363" y="47"/>
                  <a:pt x="354" y="45"/>
                  <a:pt x="354" y="46"/>
                </a:cubicBezTo>
                <a:cubicBezTo>
                  <a:pt x="359" y="46"/>
                  <a:pt x="362" y="47"/>
                  <a:pt x="365" y="47"/>
                </a:cubicBezTo>
                <a:cubicBezTo>
                  <a:pt x="367" y="47"/>
                  <a:pt x="364" y="47"/>
                  <a:pt x="366" y="47"/>
                </a:cubicBezTo>
                <a:cubicBezTo>
                  <a:pt x="370" y="48"/>
                  <a:pt x="380" y="49"/>
                  <a:pt x="386" y="51"/>
                </a:cubicBezTo>
                <a:cubicBezTo>
                  <a:pt x="386" y="51"/>
                  <a:pt x="384" y="50"/>
                  <a:pt x="385" y="50"/>
                </a:cubicBezTo>
                <a:close/>
                <a:moveTo>
                  <a:pt x="387" y="51"/>
                </a:moveTo>
                <a:cubicBezTo>
                  <a:pt x="387" y="51"/>
                  <a:pt x="388" y="51"/>
                  <a:pt x="388" y="51"/>
                </a:cubicBezTo>
                <a:cubicBezTo>
                  <a:pt x="392" y="52"/>
                  <a:pt x="389" y="51"/>
                  <a:pt x="387" y="51"/>
                </a:cubicBezTo>
                <a:close/>
                <a:moveTo>
                  <a:pt x="391" y="61"/>
                </a:moveTo>
                <a:cubicBezTo>
                  <a:pt x="391" y="61"/>
                  <a:pt x="391" y="61"/>
                  <a:pt x="391" y="61"/>
                </a:cubicBezTo>
                <a:cubicBezTo>
                  <a:pt x="391" y="61"/>
                  <a:pt x="391" y="61"/>
                  <a:pt x="391" y="61"/>
                </a:cubicBezTo>
                <a:close/>
              </a:path>
            </a:pathLst>
          </a:custGeom>
          <a:gradFill flip="none" rotWithShape="1">
            <a:gsLst>
              <a:gs pos="0">
                <a:srgbClr val="005A76"/>
              </a:gs>
              <a:gs pos="100000">
                <a:srgbClr val="00BBF6"/>
              </a:gs>
            </a:gsLst>
            <a:lin ang="5400000" scaled="1"/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542387" y="3423457"/>
            <a:ext cx="909213" cy="350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600" b="1" dirty="0" smtClean="0"/>
              <a:t>61 W SR power</a:t>
            </a:r>
            <a:endParaRPr lang="en-US" sz="1600" b="1" baseline="30000" dirty="0"/>
          </a:p>
        </p:txBody>
      </p:sp>
      <p:sp>
        <p:nvSpPr>
          <p:cNvPr id="33" name="TextBox 32"/>
          <p:cNvSpPr txBox="1"/>
          <p:nvPr/>
        </p:nvSpPr>
        <p:spPr>
          <a:xfrm>
            <a:off x="7617249" y="1953580"/>
            <a:ext cx="1065337" cy="12108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600" b="1" dirty="0" smtClean="0"/>
              <a:t>Another spot of 40W at the end</a:t>
            </a:r>
            <a:endParaRPr lang="en-US" sz="1600" b="1" baseline="300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072311" y="2329212"/>
            <a:ext cx="609602" cy="63710"/>
          </a:xfrm>
          <a:prstGeom prst="straightConnector1">
            <a:avLst/>
          </a:prstGeom>
          <a:ln>
            <a:solidFill>
              <a:srgbClr val="0F8CB8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29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714071"/>
            <a:ext cx="4343400" cy="3924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This 22mm long Cu/Glidcop absorber, would be placed out of the cryogenic region, at the beginning of the </a:t>
            </a:r>
            <a:r>
              <a:rPr lang="en-GB" b="1" dirty="0" smtClean="0"/>
              <a:t>bending magnets interconnection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Its design and final position is still tentative, </a:t>
            </a:r>
            <a:r>
              <a:rPr lang="en-GB" b="1" dirty="0" smtClean="0"/>
              <a:t>the final geometry of the interconnection </a:t>
            </a:r>
            <a:r>
              <a:rPr lang="en-GB" b="1" dirty="0"/>
              <a:t>still has to </a:t>
            </a:r>
            <a:r>
              <a:rPr lang="en-GB" b="1" dirty="0" smtClean="0"/>
              <a:t>be defined</a:t>
            </a:r>
            <a:endParaRPr lang="en-GB" dirty="0" smtClean="0"/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It can be </a:t>
            </a:r>
            <a:r>
              <a:rPr lang="en-GB" b="1" dirty="0" smtClean="0"/>
              <a:t>symmetrical</a:t>
            </a:r>
            <a:r>
              <a:rPr lang="en-GB" dirty="0" smtClean="0"/>
              <a:t> to avoid reverse mounting errors</a:t>
            </a:r>
          </a:p>
          <a:p>
            <a:pPr marL="285750" indent="-285750" algn="just">
              <a:lnSpc>
                <a:spcPct val="114000"/>
              </a:lnSpc>
              <a:spcBef>
                <a:spcPts val="18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105400" y="4964668"/>
            <a:ext cx="3460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Main idea proposed by C. Garion</a:t>
            </a:r>
            <a:endParaRPr lang="en-US" b="1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RADIATION ABSORBER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pic>
        <p:nvPicPr>
          <p:cNvPr id="2" name="Picture 2" descr="E:\absor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936" y="1600200"/>
            <a:ext cx="3684113" cy="32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42986" y="3121025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Slope</a:t>
            </a:r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6318251" y="3207543"/>
            <a:ext cx="387350" cy="206523"/>
          </a:xfrm>
          <a:prstGeom prst="lef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28138" y="1143000"/>
            <a:ext cx="1620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SS covers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1143000"/>
            <a:ext cx="2023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Cu main absorber</a:t>
            </a:r>
            <a:endParaRPr lang="en-US" dirty="0"/>
          </a:p>
        </p:txBody>
      </p:sp>
      <p:sp>
        <p:nvSpPr>
          <p:cNvPr id="11" name="Left Arrow 10"/>
          <p:cNvSpPr/>
          <p:nvPr/>
        </p:nvSpPr>
        <p:spPr>
          <a:xfrm rot="16200000">
            <a:off x="5278478" y="1609649"/>
            <a:ext cx="387350" cy="206523"/>
          </a:xfrm>
          <a:prstGeom prst="lef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Left Arrow 11"/>
          <p:cNvSpPr/>
          <p:nvPr/>
        </p:nvSpPr>
        <p:spPr>
          <a:xfrm rot="16200000">
            <a:off x="6681949" y="1570756"/>
            <a:ext cx="309565" cy="206523"/>
          </a:xfrm>
          <a:prstGeom prst="lef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97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6" b="3236"/>
          <a:stretch/>
        </p:blipFill>
        <p:spPr bwMode="auto">
          <a:xfrm>
            <a:off x="4648200" y="974596"/>
            <a:ext cx="3893757" cy="215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RADIATION ABSORBER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347" y="931401"/>
            <a:ext cx="3064650" cy="2275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5"/>
          <p:cNvSpPr>
            <a:spLocks/>
          </p:cNvSpPr>
          <p:nvPr/>
        </p:nvSpPr>
        <p:spPr bwMode="auto">
          <a:xfrm rot="218553" flipH="1">
            <a:off x="1617340" y="2790188"/>
            <a:ext cx="1493787" cy="459032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9468" y="3276600"/>
            <a:ext cx="4779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S. steel, welded to the BS and brazed to the Cu</a:t>
            </a:r>
            <a:endParaRPr lang="en-US" b="1" dirty="0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 rotWithShape="1">
          <a:blip r:embed="rId4" cstate="print"/>
          <a:srcRect l="7347" b="11461"/>
          <a:stretch/>
        </p:blipFill>
        <p:spPr bwMode="auto">
          <a:xfrm>
            <a:off x="1024655" y="3746146"/>
            <a:ext cx="3219679" cy="228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Freeform 5"/>
          <p:cNvSpPr>
            <a:spLocks/>
          </p:cNvSpPr>
          <p:nvPr/>
        </p:nvSpPr>
        <p:spPr bwMode="auto">
          <a:xfrm rot="13530752" flipH="1">
            <a:off x="1344578" y="3832528"/>
            <a:ext cx="777909" cy="401721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501"/>
          <p:cNvSpPr>
            <a:spLocks noEditPoints="1"/>
          </p:cNvSpPr>
          <p:nvPr/>
        </p:nvSpPr>
        <p:spPr bwMode="auto">
          <a:xfrm>
            <a:off x="7162800" y="1676400"/>
            <a:ext cx="1298118" cy="868881"/>
          </a:xfrm>
          <a:custGeom>
            <a:avLst/>
            <a:gdLst>
              <a:gd name="T0" fmla="*/ 450 w 500"/>
              <a:gd name="T1" fmla="*/ 71 h 305"/>
              <a:gd name="T2" fmla="*/ 422 w 500"/>
              <a:gd name="T3" fmla="*/ 60 h 305"/>
              <a:gd name="T4" fmla="*/ 366 w 500"/>
              <a:gd name="T5" fmla="*/ 54 h 305"/>
              <a:gd name="T6" fmla="*/ 299 w 500"/>
              <a:gd name="T7" fmla="*/ 46 h 305"/>
              <a:gd name="T8" fmla="*/ 265 w 500"/>
              <a:gd name="T9" fmla="*/ 53 h 305"/>
              <a:gd name="T10" fmla="*/ 264 w 500"/>
              <a:gd name="T11" fmla="*/ 53 h 305"/>
              <a:gd name="T12" fmla="*/ 265 w 500"/>
              <a:gd name="T13" fmla="*/ 51 h 305"/>
              <a:gd name="T14" fmla="*/ 265 w 500"/>
              <a:gd name="T15" fmla="*/ 51 h 305"/>
              <a:gd name="T16" fmla="*/ 264 w 500"/>
              <a:gd name="T17" fmla="*/ 51 h 305"/>
              <a:gd name="T18" fmla="*/ 265 w 500"/>
              <a:gd name="T19" fmla="*/ 58 h 305"/>
              <a:gd name="T20" fmla="*/ 263 w 500"/>
              <a:gd name="T21" fmla="*/ 51 h 305"/>
              <a:gd name="T22" fmla="*/ 262 w 500"/>
              <a:gd name="T23" fmla="*/ 53 h 305"/>
              <a:gd name="T24" fmla="*/ 262 w 500"/>
              <a:gd name="T25" fmla="*/ 56 h 305"/>
              <a:gd name="T26" fmla="*/ 262 w 500"/>
              <a:gd name="T27" fmla="*/ 58 h 305"/>
              <a:gd name="T28" fmla="*/ 339 w 500"/>
              <a:gd name="T29" fmla="*/ 54 h 305"/>
              <a:gd name="T30" fmla="*/ 264 w 500"/>
              <a:gd name="T31" fmla="*/ 56 h 305"/>
              <a:gd name="T32" fmla="*/ 263 w 500"/>
              <a:gd name="T33" fmla="*/ 56 h 305"/>
              <a:gd name="T34" fmla="*/ 260 w 500"/>
              <a:gd name="T35" fmla="*/ 52 h 305"/>
              <a:gd name="T36" fmla="*/ 263 w 500"/>
              <a:gd name="T37" fmla="*/ 52 h 305"/>
              <a:gd name="T38" fmla="*/ 494 w 500"/>
              <a:gd name="T39" fmla="*/ 169 h 305"/>
              <a:gd name="T40" fmla="*/ 465 w 500"/>
              <a:gd name="T41" fmla="*/ 217 h 305"/>
              <a:gd name="T42" fmla="*/ 167 w 500"/>
              <a:gd name="T43" fmla="*/ 304 h 305"/>
              <a:gd name="T44" fmla="*/ 2 w 500"/>
              <a:gd name="T45" fmla="*/ 232 h 305"/>
              <a:gd name="T46" fmla="*/ 61 w 500"/>
              <a:gd name="T47" fmla="*/ 102 h 305"/>
              <a:gd name="T48" fmla="*/ 180 w 500"/>
              <a:gd name="T49" fmla="*/ 28 h 305"/>
              <a:gd name="T50" fmla="*/ 304 w 500"/>
              <a:gd name="T51" fmla="*/ 1 h 305"/>
              <a:gd name="T52" fmla="*/ 398 w 500"/>
              <a:gd name="T53" fmla="*/ 6 h 305"/>
              <a:gd name="T54" fmla="*/ 416 w 500"/>
              <a:gd name="T55" fmla="*/ 12 h 305"/>
              <a:gd name="T56" fmla="*/ 424 w 500"/>
              <a:gd name="T57" fmla="*/ 14 h 305"/>
              <a:gd name="T58" fmla="*/ 431 w 500"/>
              <a:gd name="T59" fmla="*/ 19 h 305"/>
              <a:gd name="T60" fmla="*/ 431 w 500"/>
              <a:gd name="T61" fmla="*/ 26 h 305"/>
              <a:gd name="T62" fmla="*/ 423 w 500"/>
              <a:gd name="T63" fmla="*/ 32 h 305"/>
              <a:gd name="T64" fmla="*/ 416 w 500"/>
              <a:gd name="T65" fmla="*/ 31 h 305"/>
              <a:gd name="T66" fmla="*/ 411 w 500"/>
              <a:gd name="T67" fmla="*/ 27 h 305"/>
              <a:gd name="T68" fmla="*/ 383 w 500"/>
              <a:gd name="T69" fmla="*/ 20 h 305"/>
              <a:gd name="T70" fmla="*/ 196 w 500"/>
              <a:gd name="T71" fmla="*/ 38 h 305"/>
              <a:gd name="T72" fmla="*/ 59 w 500"/>
              <a:gd name="T73" fmla="*/ 125 h 305"/>
              <a:gd name="T74" fmla="*/ 51 w 500"/>
              <a:gd name="T75" fmla="*/ 267 h 305"/>
              <a:gd name="T76" fmla="*/ 251 w 500"/>
              <a:gd name="T77" fmla="*/ 289 h 305"/>
              <a:gd name="T78" fmla="*/ 456 w 500"/>
              <a:gd name="T79" fmla="*/ 207 h 305"/>
              <a:gd name="T80" fmla="*/ 487 w 500"/>
              <a:gd name="T81" fmla="*/ 146 h 305"/>
              <a:gd name="T82" fmla="*/ 462 w 500"/>
              <a:gd name="T83" fmla="*/ 91 h 305"/>
              <a:gd name="T84" fmla="*/ 402 w 500"/>
              <a:gd name="T85" fmla="*/ 64 h 305"/>
              <a:gd name="T86" fmla="*/ 367 w 500"/>
              <a:gd name="T87" fmla="*/ 55 h 305"/>
              <a:gd name="T88" fmla="*/ 262 w 500"/>
              <a:gd name="T89" fmla="*/ 58 h 305"/>
              <a:gd name="T90" fmla="*/ 330 w 500"/>
              <a:gd name="T91" fmla="*/ 51 h 305"/>
              <a:gd name="T92" fmla="*/ 418 w 500"/>
              <a:gd name="T93" fmla="*/ 66 h 305"/>
              <a:gd name="T94" fmla="*/ 338 w 500"/>
              <a:gd name="T95" fmla="*/ 47 h 305"/>
              <a:gd name="T96" fmla="*/ 375 w 500"/>
              <a:gd name="T97" fmla="*/ 51 h 305"/>
              <a:gd name="T98" fmla="*/ 369 w 500"/>
              <a:gd name="T99" fmla="*/ 49 h 305"/>
              <a:gd name="T100" fmla="*/ 320 w 500"/>
              <a:gd name="T101" fmla="*/ 45 h 305"/>
              <a:gd name="T102" fmla="*/ 321 w 500"/>
              <a:gd name="T103" fmla="*/ 44 h 305"/>
              <a:gd name="T104" fmla="*/ 307 w 500"/>
              <a:gd name="T105" fmla="*/ 44 h 305"/>
              <a:gd name="T106" fmla="*/ 360 w 500"/>
              <a:gd name="T107" fmla="*/ 45 h 305"/>
              <a:gd name="T108" fmla="*/ 424 w 500"/>
              <a:gd name="T109" fmla="*/ 61 h 305"/>
              <a:gd name="T110" fmla="*/ 480 w 500"/>
              <a:gd name="T111" fmla="*/ 91 h 305"/>
              <a:gd name="T112" fmla="*/ 500 w 500"/>
              <a:gd name="T113" fmla="*/ 148 h 305"/>
              <a:gd name="T114" fmla="*/ 366 w 500"/>
              <a:gd name="T115" fmla="*/ 47 h 305"/>
              <a:gd name="T116" fmla="*/ 391 w 500"/>
              <a:gd name="T117" fmla="*/ 61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0" h="305">
                <a:moveTo>
                  <a:pt x="484" y="124"/>
                </a:moveTo>
                <a:cubicBezTo>
                  <a:pt x="485" y="125"/>
                  <a:pt x="485" y="127"/>
                  <a:pt x="485" y="128"/>
                </a:cubicBezTo>
                <a:lnTo>
                  <a:pt x="484" y="124"/>
                </a:lnTo>
                <a:close/>
                <a:moveTo>
                  <a:pt x="450" y="71"/>
                </a:moveTo>
                <a:cubicBezTo>
                  <a:pt x="449" y="70"/>
                  <a:pt x="448" y="69"/>
                  <a:pt x="445" y="68"/>
                </a:cubicBezTo>
                <a:cubicBezTo>
                  <a:pt x="445" y="68"/>
                  <a:pt x="449" y="70"/>
                  <a:pt x="450" y="71"/>
                </a:cubicBezTo>
                <a:close/>
                <a:moveTo>
                  <a:pt x="438" y="65"/>
                </a:moveTo>
                <a:cubicBezTo>
                  <a:pt x="440" y="66"/>
                  <a:pt x="443" y="67"/>
                  <a:pt x="443" y="67"/>
                </a:cubicBezTo>
                <a:cubicBezTo>
                  <a:pt x="442" y="67"/>
                  <a:pt x="438" y="65"/>
                  <a:pt x="438" y="65"/>
                </a:cubicBezTo>
                <a:close/>
                <a:moveTo>
                  <a:pt x="422" y="60"/>
                </a:moveTo>
                <a:cubicBezTo>
                  <a:pt x="420" y="60"/>
                  <a:pt x="417" y="58"/>
                  <a:pt x="417" y="58"/>
                </a:cubicBezTo>
                <a:cubicBezTo>
                  <a:pt x="418" y="59"/>
                  <a:pt x="421" y="60"/>
                  <a:pt x="422" y="60"/>
                </a:cubicBezTo>
                <a:close/>
                <a:moveTo>
                  <a:pt x="413" y="55"/>
                </a:moveTo>
                <a:cubicBezTo>
                  <a:pt x="410" y="54"/>
                  <a:pt x="405" y="52"/>
                  <a:pt x="404" y="52"/>
                </a:cubicBezTo>
                <a:cubicBezTo>
                  <a:pt x="408" y="53"/>
                  <a:pt x="411" y="54"/>
                  <a:pt x="413" y="55"/>
                </a:cubicBezTo>
                <a:close/>
                <a:moveTo>
                  <a:pt x="366" y="54"/>
                </a:moveTo>
                <a:cubicBezTo>
                  <a:pt x="370" y="55"/>
                  <a:pt x="379" y="56"/>
                  <a:pt x="384" y="57"/>
                </a:cubicBezTo>
                <a:cubicBezTo>
                  <a:pt x="379" y="56"/>
                  <a:pt x="372" y="55"/>
                  <a:pt x="366" y="54"/>
                </a:cubicBezTo>
                <a:close/>
                <a:moveTo>
                  <a:pt x="366" y="49"/>
                </a:moveTo>
                <a:cubicBezTo>
                  <a:pt x="361" y="48"/>
                  <a:pt x="361" y="48"/>
                  <a:pt x="361" y="48"/>
                </a:cubicBezTo>
                <a:cubicBezTo>
                  <a:pt x="359" y="48"/>
                  <a:pt x="347" y="47"/>
                  <a:pt x="348" y="47"/>
                </a:cubicBezTo>
                <a:cubicBezTo>
                  <a:pt x="356" y="47"/>
                  <a:pt x="366" y="49"/>
                  <a:pt x="372" y="50"/>
                </a:cubicBezTo>
                <a:cubicBezTo>
                  <a:pt x="370" y="50"/>
                  <a:pt x="368" y="50"/>
                  <a:pt x="366" y="49"/>
                </a:cubicBezTo>
                <a:close/>
                <a:moveTo>
                  <a:pt x="299" y="46"/>
                </a:moveTo>
                <a:cubicBezTo>
                  <a:pt x="296" y="46"/>
                  <a:pt x="296" y="46"/>
                  <a:pt x="296" y="46"/>
                </a:cubicBezTo>
                <a:cubicBezTo>
                  <a:pt x="296" y="47"/>
                  <a:pt x="296" y="47"/>
                  <a:pt x="297" y="47"/>
                </a:cubicBezTo>
                <a:cubicBezTo>
                  <a:pt x="299" y="46"/>
                  <a:pt x="299" y="46"/>
                  <a:pt x="299" y="46"/>
                </a:cubicBezTo>
                <a:close/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5" y="53"/>
                  <a:pt x="265" y="53"/>
                </a:cubicBezTo>
                <a:cubicBezTo>
                  <a:pt x="265" y="53"/>
                  <a:pt x="265" y="53"/>
                  <a:pt x="265" y="53"/>
                </a:cubicBezTo>
                <a:cubicBezTo>
                  <a:pt x="269" y="52"/>
                  <a:pt x="269" y="52"/>
                  <a:pt x="269" y="52"/>
                </a:cubicBezTo>
                <a:lnTo>
                  <a:pt x="264" y="53"/>
                </a:lnTo>
                <a:close/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ubicBezTo>
                  <a:pt x="263" y="53"/>
                  <a:pt x="264" y="53"/>
                  <a:pt x="264" y="53"/>
                </a:cubicBezTo>
                <a:close/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lose/>
                <a:moveTo>
                  <a:pt x="265" y="51"/>
                </a:moveTo>
                <a:cubicBezTo>
                  <a:pt x="264" y="51"/>
                  <a:pt x="264" y="51"/>
                  <a:pt x="264" y="51"/>
                </a:cubicBezTo>
                <a:cubicBezTo>
                  <a:pt x="264" y="51"/>
                  <a:pt x="264" y="51"/>
                  <a:pt x="264" y="51"/>
                </a:cubicBezTo>
                <a:cubicBezTo>
                  <a:pt x="264" y="51"/>
                  <a:pt x="264" y="51"/>
                  <a:pt x="265" y="51"/>
                </a:cubicBezTo>
                <a:cubicBezTo>
                  <a:pt x="265" y="51"/>
                  <a:pt x="265" y="51"/>
                  <a:pt x="265" y="51"/>
                </a:cubicBezTo>
                <a:cubicBezTo>
                  <a:pt x="265" y="51"/>
                  <a:pt x="265" y="51"/>
                  <a:pt x="265" y="50"/>
                </a:cubicBezTo>
                <a:cubicBezTo>
                  <a:pt x="265" y="51"/>
                  <a:pt x="265" y="51"/>
                  <a:pt x="265" y="51"/>
                </a:cubicBezTo>
                <a:close/>
                <a:moveTo>
                  <a:pt x="265" y="57"/>
                </a:moveTo>
                <a:cubicBezTo>
                  <a:pt x="265" y="57"/>
                  <a:pt x="265" y="57"/>
                  <a:pt x="265" y="57"/>
                </a:cubicBezTo>
                <a:cubicBezTo>
                  <a:pt x="265" y="57"/>
                  <a:pt x="265" y="57"/>
                  <a:pt x="265" y="57"/>
                </a:cubicBezTo>
                <a:close/>
                <a:moveTo>
                  <a:pt x="264" y="51"/>
                </a:moveTo>
                <a:cubicBezTo>
                  <a:pt x="264" y="51"/>
                  <a:pt x="264" y="52"/>
                  <a:pt x="264" y="52"/>
                </a:cubicBezTo>
                <a:cubicBezTo>
                  <a:pt x="264" y="52"/>
                  <a:pt x="264" y="52"/>
                  <a:pt x="264" y="51"/>
                </a:cubicBezTo>
                <a:close/>
                <a:moveTo>
                  <a:pt x="264" y="51"/>
                </a:moveTo>
                <a:cubicBezTo>
                  <a:pt x="264" y="51"/>
                  <a:pt x="264" y="51"/>
                  <a:pt x="264" y="51"/>
                </a:cubicBezTo>
                <a:cubicBezTo>
                  <a:pt x="264" y="51"/>
                  <a:pt x="264" y="51"/>
                  <a:pt x="264" y="51"/>
                </a:cubicBezTo>
                <a:close/>
                <a:moveTo>
                  <a:pt x="265" y="58"/>
                </a:move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8"/>
                  <a:pt x="265" y="58"/>
                </a:cubicBezTo>
                <a:close/>
                <a:moveTo>
                  <a:pt x="265" y="57"/>
                </a:moveTo>
                <a:cubicBezTo>
                  <a:pt x="264" y="57"/>
                  <a:pt x="264" y="57"/>
                  <a:pt x="264" y="57"/>
                </a:cubicBezTo>
                <a:cubicBezTo>
                  <a:pt x="264" y="57"/>
                  <a:pt x="265" y="57"/>
                  <a:pt x="265" y="57"/>
                </a:cubicBezTo>
                <a:close/>
                <a:moveTo>
                  <a:pt x="263" y="51"/>
                </a:moveTo>
                <a:cubicBezTo>
                  <a:pt x="263" y="51"/>
                  <a:pt x="263" y="51"/>
                  <a:pt x="263" y="51"/>
                </a:cubicBezTo>
                <a:cubicBezTo>
                  <a:pt x="263" y="51"/>
                  <a:pt x="263" y="51"/>
                  <a:pt x="263" y="51"/>
                </a:cubicBezTo>
                <a:close/>
                <a:moveTo>
                  <a:pt x="263" y="54"/>
                </a:moveTo>
                <a:cubicBezTo>
                  <a:pt x="263" y="54"/>
                  <a:pt x="263" y="53"/>
                  <a:pt x="263" y="53"/>
                </a:cubicBezTo>
                <a:cubicBezTo>
                  <a:pt x="263" y="53"/>
                  <a:pt x="263" y="53"/>
                  <a:pt x="263" y="54"/>
                </a:cubicBezTo>
                <a:close/>
                <a:moveTo>
                  <a:pt x="262" y="53"/>
                </a:moveTo>
                <a:cubicBezTo>
                  <a:pt x="263" y="53"/>
                  <a:pt x="263" y="53"/>
                  <a:pt x="263" y="53"/>
                </a:cubicBezTo>
                <a:cubicBezTo>
                  <a:pt x="263" y="53"/>
                  <a:pt x="262" y="53"/>
                  <a:pt x="262" y="53"/>
                </a:cubicBezTo>
                <a:close/>
                <a:moveTo>
                  <a:pt x="262" y="53"/>
                </a:moveTo>
                <a:cubicBezTo>
                  <a:pt x="262" y="52"/>
                  <a:pt x="262" y="53"/>
                  <a:pt x="262" y="53"/>
                </a:cubicBezTo>
                <a:cubicBezTo>
                  <a:pt x="262" y="53"/>
                  <a:pt x="262" y="52"/>
                  <a:pt x="262" y="52"/>
                </a:cubicBezTo>
                <a:cubicBezTo>
                  <a:pt x="262" y="53"/>
                  <a:pt x="262" y="53"/>
                  <a:pt x="262" y="53"/>
                </a:cubicBezTo>
                <a:close/>
                <a:moveTo>
                  <a:pt x="262" y="56"/>
                </a:moveTo>
                <a:cubicBezTo>
                  <a:pt x="263" y="56"/>
                  <a:pt x="262" y="56"/>
                  <a:pt x="262" y="56"/>
                </a:cubicBezTo>
                <a:close/>
                <a:moveTo>
                  <a:pt x="261" y="58"/>
                </a:moveTo>
                <a:cubicBezTo>
                  <a:pt x="262" y="58"/>
                  <a:pt x="262" y="58"/>
                  <a:pt x="262" y="58"/>
                </a:cubicBezTo>
                <a:cubicBezTo>
                  <a:pt x="262" y="58"/>
                  <a:pt x="261" y="58"/>
                  <a:pt x="261" y="58"/>
                </a:cubicBezTo>
                <a:close/>
                <a:moveTo>
                  <a:pt x="262" y="58"/>
                </a:moveTo>
                <a:cubicBezTo>
                  <a:pt x="262" y="58"/>
                  <a:pt x="262" y="58"/>
                  <a:pt x="262" y="58"/>
                </a:cubicBezTo>
                <a:cubicBezTo>
                  <a:pt x="262" y="59"/>
                  <a:pt x="262" y="59"/>
                  <a:pt x="262" y="58"/>
                </a:cubicBezTo>
                <a:close/>
                <a:moveTo>
                  <a:pt x="262" y="61"/>
                </a:moveTo>
                <a:cubicBezTo>
                  <a:pt x="262" y="61"/>
                  <a:pt x="262" y="61"/>
                  <a:pt x="262" y="61"/>
                </a:cubicBezTo>
                <a:cubicBezTo>
                  <a:pt x="262" y="61"/>
                  <a:pt x="262" y="61"/>
                  <a:pt x="262" y="61"/>
                </a:cubicBezTo>
                <a:close/>
                <a:moveTo>
                  <a:pt x="261" y="61"/>
                </a:moveTo>
                <a:cubicBezTo>
                  <a:pt x="260" y="61"/>
                  <a:pt x="260" y="61"/>
                  <a:pt x="261" y="61"/>
                </a:cubicBezTo>
                <a:close/>
                <a:moveTo>
                  <a:pt x="339" y="54"/>
                </a:moveTo>
                <a:cubicBezTo>
                  <a:pt x="334" y="54"/>
                  <a:pt x="330" y="54"/>
                  <a:pt x="326" y="54"/>
                </a:cubicBezTo>
                <a:cubicBezTo>
                  <a:pt x="329" y="54"/>
                  <a:pt x="333" y="54"/>
                  <a:pt x="336" y="54"/>
                </a:cubicBezTo>
                <a:cubicBezTo>
                  <a:pt x="336" y="54"/>
                  <a:pt x="338" y="54"/>
                  <a:pt x="339" y="54"/>
                </a:cubicBezTo>
                <a:close/>
                <a:moveTo>
                  <a:pt x="263" y="56"/>
                </a:moveTo>
                <a:cubicBezTo>
                  <a:pt x="264" y="56"/>
                  <a:pt x="264" y="56"/>
                  <a:pt x="264" y="56"/>
                </a:cubicBezTo>
                <a:cubicBezTo>
                  <a:pt x="264" y="56"/>
                  <a:pt x="264" y="56"/>
                  <a:pt x="264" y="56"/>
                </a:cubicBezTo>
                <a:cubicBezTo>
                  <a:pt x="264" y="56"/>
                  <a:pt x="265" y="56"/>
                  <a:pt x="265" y="5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5" y="56"/>
                  <a:pt x="265" y="56"/>
                  <a:pt x="265" y="55"/>
                </a:cubicBezTo>
                <a:cubicBezTo>
                  <a:pt x="265" y="56"/>
                  <a:pt x="264" y="56"/>
                  <a:pt x="263" y="56"/>
                </a:cubicBezTo>
                <a:close/>
                <a:moveTo>
                  <a:pt x="264" y="52"/>
                </a:moveTo>
                <a:cubicBezTo>
                  <a:pt x="264" y="52"/>
                  <a:pt x="264" y="52"/>
                  <a:pt x="264" y="52"/>
                </a:cubicBezTo>
                <a:cubicBezTo>
                  <a:pt x="264" y="52"/>
                  <a:pt x="263" y="52"/>
                  <a:pt x="263" y="52"/>
                </a:cubicBezTo>
                <a:cubicBezTo>
                  <a:pt x="263" y="52"/>
                  <a:pt x="264" y="52"/>
                  <a:pt x="264" y="52"/>
                </a:cubicBezTo>
                <a:close/>
                <a:moveTo>
                  <a:pt x="261" y="53"/>
                </a:moveTo>
                <a:cubicBezTo>
                  <a:pt x="261" y="52"/>
                  <a:pt x="261" y="52"/>
                  <a:pt x="260" y="52"/>
                </a:cubicBezTo>
                <a:cubicBezTo>
                  <a:pt x="260" y="53"/>
                  <a:pt x="259" y="53"/>
                  <a:pt x="259" y="53"/>
                </a:cubicBezTo>
                <a:cubicBezTo>
                  <a:pt x="259" y="53"/>
                  <a:pt x="260" y="53"/>
                  <a:pt x="260" y="53"/>
                </a:cubicBezTo>
                <a:cubicBezTo>
                  <a:pt x="260" y="53"/>
                  <a:pt x="260" y="53"/>
                  <a:pt x="260" y="53"/>
                </a:cubicBezTo>
                <a:cubicBezTo>
                  <a:pt x="261" y="53"/>
                  <a:pt x="261" y="53"/>
                  <a:pt x="262" y="52"/>
                </a:cubicBezTo>
                <a:cubicBezTo>
                  <a:pt x="262" y="52"/>
                  <a:pt x="262" y="52"/>
                  <a:pt x="262" y="52"/>
                </a:cubicBezTo>
                <a:cubicBezTo>
                  <a:pt x="262" y="52"/>
                  <a:pt x="263" y="52"/>
                  <a:pt x="263" y="52"/>
                </a:cubicBezTo>
                <a:cubicBezTo>
                  <a:pt x="262" y="52"/>
                  <a:pt x="262" y="52"/>
                  <a:pt x="261" y="53"/>
                </a:cubicBezTo>
                <a:close/>
                <a:moveTo>
                  <a:pt x="262" y="59"/>
                </a:moveTo>
                <a:cubicBezTo>
                  <a:pt x="262" y="59"/>
                  <a:pt x="262" y="59"/>
                  <a:pt x="262" y="59"/>
                </a:cubicBezTo>
                <a:cubicBezTo>
                  <a:pt x="262" y="59"/>
                  <a:pt x="262" y="59"/>
                  <a:pt x="262" y="59"/>
                </a:cubicBezTo>
                <a:close/>
                <a:moveTo>
                  <a:pt x="500" y="148"/>
                </a:moveTo>
                <a:cubicBezTo>
                  <a:pt x="498" y="158"/>
                  <a:pt x="496" y="166"/>
                  <a:pt x="494" y="169"/>
                </a:cubicBezTo>
                <a:cubicBezTo>
                  <a:pt x="493" y="172"/>
                  <a:pt x="495" y="168"/>
                  <a:pt x="494" y="170"/>
                </a:cubicBezTo>
                <a:cubicBezTo>
                  <a:pt x="493" y="174"/>
                  <a:pt x="490" y="181"/>
                  <a:pt x="488" y="184"/>
                </a:cubicBezTo>
                <a:cubicBezTo>
                  <a:pt x="486" y="189"/>
                  <a:pt x="483" y="194"/>
                  <a:pt x="480" y="199"/>
                </a:cubicBezTo>
                <a:cubicBezTo>
                  <a:pt x="478" y="202"/>
                  <a:pt x="477" y="204"/>
                  <a:pt x="475" y="206"/>
                </a:cubicBezTo>
                <a:cubicBezTo>
                  <a:pt x="470" y="212"/>
                  <a:pt x="470" y="212"/>
                  <a:pt x="470" y="212"/>
                </a:cubicBezTo>
                <a:cubicBezTo>
                  <a:pt x="469" y="214"/>
                  <a:pt x="466" y="216"/>
                  <a:pt x="465" y="217"/>
                </a:cubicBezTo>
                <a:cubicBezTo>
                  <a:pt x="462" y="221"/>
                  <a:pt x="456" y="228"/>
                  <a:pt x="452" y="232"/>
                </a:cubicBezTo>
                <a:cubicBezTo>
                  <a:pt x="438" y="245"/>
                  <a:pt x="422" y="256"/>
                  <a:pt x="405" y="264"/>
                </a:cubicBezTo>
                <a:cubicBezTo>
                  <a:pt x="387" y="272"/>
                  <a:pt x="369" y="278"/>
                  <a:pt x="351" y="284"/>
                </a:cubicBezTo>
                <a:cubicBezTo>
                  <a:pt x="314" y="295"/>
                  <a:pt x="277" y="301"/>
                  <a:pt x="239" y="304"/>
                </a:cubicBezTo>
                <a:cubicBezTo>
                  <a:pt x="221" y="305"/>
                  <a:pt x="200" y="305"/>
                  <a:pt x="183" y="305"/>
                </a:cubicBezTo>
                <a:cubicBezTo>
                  <a:pt x="177" y="304"/>
                  <a:pt x="172" y="304"/>
                  <a:pt x="167" y="304"/>
                </a:cubicBezTo>
                <a:cubicBezTo>
                  <a:pt x="155" y="303"/>
                  <a:pt x="142" y="302"/>
                  <a:pt x="129" y="301"/>
                </a:cubicBezTo>
                <a:cubicBezTo>
                  <a:pt x="116" y="299"/>
                  <a:pt x="103" y="298"/>
                  <a:pt x="93" y="296"/>
                </a:cubicBezTo>
                <a:cubicBezTo>
                  <a:pt x="77" y="292"/>
                  <a:pt x="61" y="288"/>
                  <a:pt x="45" y="280"/>
                </a:cubicBezTo>
                <a:cubicBezTo>
                  <a:pt x="38" y="277"/>
                  <a:pt x="32" y="273"/>
                  <a:pt x="27" y="269"/>
                </a:cubicBezTo>
                <a:cubicBezTo>
                  <a:pt x="24" y="268"/>
                  <a:pt x="22" y="266"/>
                  <a:pt x="20" y="264"/>
                </a:cubicBezTo>
                <a:cubicBezTo>
                  <a:pt x="11" y="256"/>
                  <a:pt x="4" y="244"/>
                  <a:pt x="2" y="232"/>
                </a:cubicBezTo>
                <a:cubicBezTo>
                  <a:pt x="1" y="225"/>
                  <a:pt x="0" y="219"/>
                  <a:pt x="0" y="213"/>
                </a:cubicBezTo>
                <a:cubicBezTo>
                  <a:pt x="0" y="203"/>
                  <a:pt x="2" y="191"/>
                  <a:pt x="6" y="180"/>
                </a:cubicBezTo>
                <a:cubicBezTo>
                  <a:pt x="10" y="169"/>
                  <a:pt x="16" y="158"/>
                  <a:pt x="22" y="148"/>
                </a:cubicBezTo>
                <a:cubicBezTo>
                  <a:pt x="25" y="143"/>
                  <a:pt x="29" y="139"/>
                  <a:pt x="32" y="134"/>
                </a:cubicBezTo>
                <a:cubicBezTo>
                  <a:pt x="34" y="132"/>
                  <a:pt x="36" y="130"/>
                  <a:pt x="38" y="127"/>
                </a:cubicBezTo>
                <a:cubicBezTo>
                  <a:pt x="44" y="119"/>
                  <a:pt x="54" y="109"/>
                  <a:pt x="61" y="102"/>
                </a:cubicBezTo>
                <a:cubicBezTo>
                  <a:pt x="65" y="98"/>
                  <a:pt x="69" y="95"/>
                  <a:pt x="74" y="91"/>
                </a:cubicBezTo>
                <a:cubicBezTo>
                  <a:pt x="83" y="83"/>
                  <a:pt x="92" y="76"/>
                  <a:pt x="100" y="70"/>
                </a:cubicBezTo>
                <a:cubicBezTo>
                  <a:pt x="111" y="62"/>
                  <a:pt x="128" y="52"/>
                  <a:pt x="143" y="45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55" y="39"/>
                  <a:pt x="166" y="33"/>
                  <a:pt x="177" y="29"/>
                </a:cubicBezTo>
                <a:cubicBezTo>
                  <a:pt x="179" y="29"/>
                  <a:pt x="179" y="29"/>
                  <a:pt x="180" y="28"/>
                </a:cubicBezTo>
                <a:cubicBezTo>
                  <a:pt x="194" y="23"/>
                  <a:pt x="194" y="23"/>
                  <a:pt x="194" y="23"/>
                </a:cubicBezTo>
                <a:cubicBezTo>
                  <a:pt x="215" y="16"/>
                  <a:pt x="231" y="12"/>
                  <a:pt x="249" y="9"/>
                </a:cubicBezTo>
                <a:cubicBezTo>
                  <a:pt x="259" y="6"/>
                  <a:pt x="271" y="5"/>
                  <a:pt x="281" y="3"/>
                </a:cubicBezTo>
                <a:cubicBezTo>
                  <a:pt x="284" y="3"/>
                  <a:pt x="287" y="2"/>
                  <a:pt x="290" y="2"/>
                </a:cubicBezTo>
                <a:cubicBezTo>
                  <a:pt x="293" y="2"/>
                  <a:pt x="295" y="2"/>
                  <a:pt x="297" y="1"/>
                </a:cubicBezTo>
                <a:cubicBezTo>
                  <a:pt x="304" y="1"/>
                  <a:pt x="304" y="1"/>
                  <a:pt x="304" y="1"/>
                </a:cubicBezTo>
                <a:cubicBezTo>
                  <a:pt x="307" y="1"/>
                  <a:pt x="311" y="0"/>
                  <a:pt x="314" y="0"/>
                </a:cubicBezTo>
                <a:cubicBezTo>
                  <a:pt x="318" y="0"/>
                  <a:pt x="321" y="0"/>
                  <a:pt x="324" y="0"/>
                </a:cubicBezTo>
                <a:cubicBezTo>
                  <a:pt x="327" y="0"/>
                  <a:pt x="331" y="0"/>
                  <a:pt x="334" y="0"/>
                </a:cubicBezTo>
                <a:cubicBezTo>
                  <a:pt x="343" y="0"/>
                  <a:pt x="351" y="0"/>
                  <a:pt x="361" y="1"/>
                </a:cubicBezTo>
                <a:cubicBezTo>
                  <a:pt x="368" y="2"/>
                  <a:pt x="376" y="2"/>
                  <a:pt x="384" y="4"/>
                </a:cubicBezTo>
                <a:cubicBezTo>
                  <a:pt x="389" y="4"/>
                  <a:pt x="394" y="5"/>
                  <a:pt x="398" y="6"/>
                </a:cubicBezTo>
                <a:cubicBezTo>
                  <a:pt x="400" y="7"/>
                  <a:pt x="403" y="8"/>
                  <a:pt x="405" y="8"/>
                </a:cubicBezTo>
                <a:cubicBezTo>
                  <a:pt x="408" y="9"/>
                  <a:pt x="410" y="10"/>
                  <a:pt x="413" y="11"/>
                </a:cubicBezTo>
                <a:cubicBezTo>
                  <a:pt x="415" y="11"/>
                  <a:pt x="415" y="11"/>
                  <a:pt x="415" y="11"/>
                </a:cubicBezTo>
                <a:cubicBezTo>
                  <a:pt x="415" y="11"/>
                  <a:pt x="415" y="11"/>
                  <a:pt x="415" y="11"/>
                </a:cubicBezTo>
                <a:cubicBezTo>
                  <a:pt x="415" y="11"/>
                  <a:pt x="415" y="11"/>
                  <a:pt x="415" y="11"/>
                </a:cubicBezTo>
                <a:cubicBezTo>
                  <a:pt x="416" y="11"/>
                  <a:pt x="416" y="11"/>
                  <a:pt x="416" y="12"/>
                </a:cubicBezTo>
                <a:cubicBezTo>
                  <a:pt x="417" y="12"/>
                  <a:pt x="419" y="13"/>
                  <a:pt x="420" y="12"/>
                </a:cubicBezTo>
                <a:cubicBezTo>
                  <a:pt x="420" y="12"/>
                  <a:pt x="420" y="12"/>
                  <a:pt x="420" y="12"/>
                </a:cubicBezTo>
                <a:cubicBezTo>
                  <a:pt x="421" y="12"/>
                  <a:pt x="421" y="12"/>
                  <a:pt x="421" y="12"/>
                </a:cubicBezTo>
                <a:cubicBezTo>
                  <a:pt x="421" y="13"/>
                  <a:pt x="422" y="13"/>
                  <a:pt x="423" y="13"/>
                </a:cubicBezTo>
                <a:cubicBezTo>
                  <a:pt x="423" y="13"/>
                  <a:pt x="423" y="13"/>
                  <a:pt x="423" y="13"/>
                </a:cubicBezTo>
                <a:cubicBezTo>
                  <a:pt x="424" y="13"/>
                  <a:pt x="424" y="14"/>
                  <a:pt x="424" y="14"/>
                </a:cubicBezTo>
                <a:cubicBezTo>
                  <a:pt x="425" y="14"/>
                  <a:pt x="425" y="14"/>
                  <a:pt x="425" y="14"/>
                </a:cubicBezTo>
                <a:cubicBezTo>
                  <a:pt x="426" y="14"/>
                  <a:pt x="426" y="14"/>
                  <a:pt x="426" y="15"/>
                </a:cubicBezTo>
                <a:cubicBezTo>
                  <a:pt x="426" y="15"/>
                  <a:pt x="426" y="15"/>
                  <a:pt x="426" y="15"/>
                </a:cubicBezTo>
                <a:cubicBezTo>
                  <a:pt x="426" y="15"/>
                  <a:pt x="427" y="16"/>
                  <a:pt x="428" y="16"/>
                </a:cubicBezTo>
                <a:cubicBezTo>
                  <a:pt x="428" y="17"/>
                  <a:pt x="429" y="17"/>
                  <a:pt x="429" y="17"/>
                </a:cubicBezTo>
                <a:cubicBezTo>
                  <a:pt x="430" y="17"/>
                  <a:pt x="430" y="19"/>
                  <a:pt x="431" y="19"/>
                </a:cubicBezTo>
                <a:cubicBezTo>
                  <a:pt x="430" y="20"/>
                  <a:pt x="431" y="20"/>
                  <a:pt x="431" y="20"/>
                </a:cubicBezTo>
                <a:cubicBezTo>
                  <a:pt x="431" y="20"/>
                  <a:pt x="431" y="21"/>
                  <a:pt x="431" y="21"/>
                </a:cubicBezTo>
                <a:cubicBezTo>
                  <a:pt x="431" y="21"/>
                  <a:pt x="431" y="22"/>
                  <a:pt x="431" y="22"/>
                </a:cubicBezTo>
                <a:cubicBezTo>
                  <a:pt x="431" y="22"/>
                  <a:pt x="431" y="23"/>
                  <a:pt x="431" y="23"/>
                </a:cubicBezTo>
                <a:cubicBezTo>
                  <a:pt x="431" y="23"/>
                  <a:pt x="432" y="24"/>
                  <a:pt x="432" y="24"/>
                </a:cubicBezTo>
                <a:cubicBezTo>
                  <a:pt x="432" y="25"/>
                  <a:pt x="431" y="25"/>
                  <a:pt x="431" y="26"/>
                </a:cubicBezTo>
                <a:cubicBezTo>
                  <a:pt x="431" y="27"/>
                  <a:pt x="430" y="28"/>
                  <a:pt x="430" y="29"/>
                </a:cubicBezTo>
                <a:cubicBezTo>
                  <a:pt x="430" y="29"/>
                  <a:pt x="430" y="29"/>
                  <a:pt x="430" y="29"/>
                </a:cubicBezTo>
                <a:cubicBezTo>
                  <a:pt x="429" y="29"/>
                  <a:pt x="429" y="30"/>
                  <a:pt x="428" y="30"/>
                </a:cubicBezTo>
                <a:cubicBezTo>
                  <a:pt x="428" y="30"/>
                  <a:pt x="428" y="30"/>
                  <a:pt x="428" y="31"/>
                </a:cubicBezTo>
                <a:cubicBezTo>
                  <a:pt x="427" y="31"/>
                  <a:pt x="427" y="31"/>
                  <a:pt x="427" y="31"/>
                </a:cubicBezTo>
                <a:cubicBezTo>
                  <a:pt x="426" y="31"/>
                  <a:pt x="424" y="32"/>
                  <a:pt x="423" y="32"/>
                </a:cubicBezTo>
                <a:cubicBezTo>
                  <a:pt x="423" y="32"/>
                  <a:pt x="423" y="32"/>
                  <a:pt x="423" y="32"/>
                </a:cubicBezTo>
                <a:cubicBezTo>
                  <a:pt x="422" y="32"/>
                  <a:pt x="422" y="32"/>
                  <a:pt x="421" y="32"/>
                </a:cubicBezTo>
                <a:cubicBezTo>
                  <a:pt x="421" y="33"/>
                  <a:pt x="420" y="32"/>
                  <a:pt x="420" y="32"/>
                </a:cubicBezTo>
                <a:cubicBezTo>
                  <a:pt x="420" y="32"/>
                  <a:pt x="419" y="32"/>
                  <a:pt x="419" y="32"/>
                </a:cubicBezTo>
                <a:cubicBezTo>
                  <a:pt x="419" y="32"/>
                  <a:pt x="418" y="32"/>
                  <a:pt x="418" y="32"/>
                </a:cubicBezTo>
                <a:cubicBezTo>
                  <a:pt x="417" y="32"/>
                  <a:pt x="417" y="31"/>
                  <a:pt x="416" y="31"/>
                </a:cubicBezTo>
                <a:cubicBezTo>
                  <a:pt x="416" y="31"/>
                  <a:pt x="416" y="31"/>
                  <a:pt x="416" y="31"/>
                </a:cubicBezTo>
                <a:cubicBezTo>
                  <a:pt x="415" y="31"/>
                  <a:pt x="415" y="30"/>
                  <a:pt x="415" y="30"/>
                </a:cubicBezTo>
                <a:cubicBezTo>
                  <a:pt x="415" y="30"/>
                  <a:pt x="415" y="30"/>
                  <a:pt x="414" y="30"/>
                </a:cubicBezTo>
                <a:cubicBezTo>
                  <a:pt x="414" y="29"/>
                  <a:pt x="415" y="29"/>
                  <a:pt x="414" y="29"/>
                </a:cubicBezTo>
                <a:cubicBezTo>
                  <a:pt x="414" y="28"/>
                  <a:pt x="413" y="30"/>
                  <a:pt x="413" y="29"/>
                </a:cubicBezTo>
                <a:cubicBezTo>
                  <a:pt x="413" y="28"/>
                  <a:pt x="412" y="28"/>
                  <a:pt x="411" y="27"/>
                </a:cubicBezTo>
                <a:cubicBezTo>
                  <a:pt x="410" y="27"/>
                  <a:pt x="410" y="27"/>
                  <a:pt x="410" y="27"/>
                </a:cubicBezTo>
                <a:cubicBezTo>
                  <a:pt x="410" y="27"/>
                  <a:pt x="410" y="27"/>
                  <a:pt x="410" y="27"/>
                </a:cubicBezTo>
                <a:cubicBezTo>
                  <a:pt x="410" y="27"/>
                  <a:pt x="410" y="27"/>
                  <a:pt x="410" y="27"/>
                </a:cubicBezTo>
                <a:cubicBezTo>
                  <a:pt x="408" y="26"/>
                  <a:pt x="408" y="26"/>
                  <a:pt x="408" y="26"/>
                </a:cubicBezTo>
                <a:cubicBezTo>
                  <a:pt x="407" y="26"/>
                  <a:pt x="407" y="26"/>
                  <a:pt x="407" y="26"/>
                </a:cubicBezTo>
                <a:cubicBezTo>
                  <a:pt x="399" y="23"/>
                  <a:pt x="390" y="21"/>
                  <a:pt x="383" y="20"/>
                </a:cubicBezTo>
                <a:cubicBezTo>
                  <a:pt x="376" y="19"/>
                  <a:pt x="370" y="18"/>
                  <a:pt x="363" y="17"/>
                </a:cubicBezTo>
                <a:cubicBezTo>
                  <a:pt x="342" y="15"/>
                  <a:pt x="321" y="16"/>
                  <a:pt x="300" y="17"/>
                </a:cubicBezTo>
                <a:cubicBezTo>
                  <a:pt x="288" y="18"/>
                  <a:pt x="273" y="20"/>
                  <a:pt x="262" y="22"/>
                </a:cubicBezTo>
                <a:cubicBezTo>
                  <a:pt x="249" y="24"/>
                  <a:pt x="236" y="27"/>
                  <a:pt x="224" y="30"/>
                </a:cubicBezTo>
                <a:cubicBezTo>
                  <a:pt x="217" y="32"/>
                  <a:pt x="210" y="34"/>
                  <a:pt x="203" y="36"/>
                </a:cubicBezTo>
                <a:cubicBezTo>
                  <a:pt x="196" y="38"/>
                  <a:pt x="196" y="38"/>
                  <a:pt x="196" y="38"/>
                </a:cubicBezTo>
                <a:cubicBezTo>
                  <a:pt x="190" y="41"/>
                  <a:pt x="183" y="43"/>
                  <a:pt x="176" y="46"/>
                </a:cubicBezTo>
                <a:cubicBezTo>
                  <a:pt x="170" y="49"/>
                  <a:pt x="164" y="51"/>
                  <a:pt x="157" y="54"/>
                </a:cubicBezTo>
                <a:cubicBezTo>
                  <a:pt x="148" y="58"/>
                  <a:pt x="138" y="64"/>
                  <a:pt x="127" y="70"/>
                </a:cubicBezTo>
                <a:cubicBezTo>
                  <a:pt x="117" y="77"/>
                  <a:pt x="106" y="84"/>
                  <a:pt x="96" y="92"/>
                </a:cubicBezTo>
                <a:cubicBezTo>
                  <a:pt x="93" y="94"/>
                  <a:pt x="93" y="94"/>
                  <a:pt x="93" y="94"/>
                </a:cubicBezTo>
                <a:cubicBezTo>
                  <a:pt x="80" y="104"/>
                  <a:pt x="69" y="115"/>
                  <a:pt x="59" y="125"/>
                </a:cubicBezTo>
                <a:cubicBezTo>
                  <a:pt x="47" y="138"/>
                  <a:pt x="34" y="155"/>
                  <a:pt x="26" y="171"/>
                </a:cubicBezTo>
                <a:cubicBezTo>
                  <a:pt x="19" y="186"/>
                  <a:pt x="14" y="201"/>
                  <a:pt x="14" y="217"/>
                </a:cubicBezTo>
                <a:cubicBezTo>
                  <a:pt x="15" y="222"/>
                  <a:pt x="15" y="229"/>
                  <a:pt x="17" y="234"/>
                </a:cubicBezTo>
                <a:cubicBezTo>
                  <a:pt x="19" y="239"/>
                  <a:pt x="22" y="244"/>
                  <a:pt x="26" y="249"/>
                </a:cubicBezTo>
                <a:cubicBezTo>
                  <a:pt x="28" y="252"/>
                  <a:pt x="31" y="255"/>
                  <a:pt x="35" y="258"/>
                </a:cubicBezTo>
                <a:cubicBezTo>
                  <a:pt x="40" y="261"/>
                  <a:pt x="45" y="264"/>
                  <a:pt x="51" y="267"/>
                </a:cubicBezTo>
                <a:cubicBezTo>
                  <a:pt x="61" y="272"/>
                  <a:pt x="72" y="276"/>
                  <a:pt x="84" y="279"/>
                </a:cubicBezTo>
                <a:cubicBezTo>
                  <a:pt x="95" y="282"/>
                  <a:pt x="106" y="284"/>
                  <a:pt x="117" y="285"/>
                </a:cubicBezTo>
                <a:cubicBezTo>
                  <a:pt x="121" y="286"/>
                  <a:pt x="125" y="286"/>
                  <a:pt x="129" y="287"/>
                </a:cubicBezTo>
                <a:cubicBezTo>
                  <a:pt x="131" y="287"/>
                  <a:pt x="134" y="287"/>
                  <a:pt x="137" y="287"/>
                </a:cubicBezTo>
                <a:cubicBezTo>
                  <a:pt x="150" y="289"/>
                  <a:pt x="168" y="290"/>
                  <a:pt x="184" y="291"/>
                </a:cubicBezTo>
                <a:cubicBezTo>
                  <a:pt x="206" y="291"/>
                  <a:pt x="227" y="291"/>
                  <a:pt x="251" y="289"/>
                </a:cubicBezTo>
                <a:cubicBezTo>
                  <a:pt x="268" y="287"/>
                  <a:pt x="287" y="285"/>
                  <a:pt x="306" y="281"/>
                </a:cubicBezTo>
                <a:cubicBezTo>
                  <a:pt x="331" y="276"/>
                  <a:pt x="357" y="268"/>
                  <a:pt x="381" y="259"/>
                </a:cubicBezTo>
                <a:cubicBezTo>
                  <a:pt x="395" y="254"/>
                  <a:pt x="407" y="248"/>
                  <a:pt x="419" y="241"/>
                </a:cubicBezTo>
                <a:cubicBezTo>
                  <a:pt x="430" y="233"/>
                  <a:pt x="440" y="224"/>
                  <a:pt x="449" y="215"/>
                </a:cubicBezTo>
                <a:cubicBezTo>
                  <a:pt x="450" y="214"/>
                  <a:pt x="451" y="213"/>
                  <a:pt x="453" y="211"/>
                </a:cubicBezTo>
                <a:cubicBezTo>
                  <a:pt x="455" y="209"/>
                  <a:pt x="454" y="210"/>
                  <a:pt x="456" y="207"/>
                </a:cubicBezTo>
                <a:cubicBezTo>
                  <a:pt x="458" y="205"/>
                  <a:pt x="457" y="207"/>
                  <a:pt x="458" y="205"/>
                </a:cubicBezTo>
                <a:cubicBezTo>
                  <a:pt x="464" y="198"/>
                  <a:pt x="464" y="198"/>
                  <a:pt x="464" y="198"/>
                </a:cubicBezTo>
                <a:cubicBezTo>
                  <a:pt x="465" y="197"/>
                  <a:pt x="466" y="196"/>
                  <a:pt x="467" y="195"/>
                </a:cubicBezTo>
                <a:cubicBezTo>
                  <a:pt x="467" y="194"/>
                  <a:pt x="468" y="193"/>
                  <a:pt x="469" y="192"/>
                </a:cubicBezTo>
                <a:cubicBezTo>
                  <a:pt x="472" y="187"/>
                  <a:pt x="475" y="182"/>
                  <a:pt x="477" y="177"/>
                </a:cubicBezTo>
                <a:cubicBezTo>
                  <a:pt x="482" y="167"/>
                  <a:pt x="486" y="156"/>
                  <a:pt x="487" y="146"/>
                </a:cubicBezTo>
                <a:cubicBezTo>
                  <a:pt x="487" y="143"/>
                  <a:pt x="487" y="146"/>
                  <a:pt x="488" y="144"/>
                </a:cubicBezTo>
                <a:cubicBezTo>
                  <a:pt x="488" y="142"/>
                  <a:pt x="488" y="141"/>
                  <a:pt x="487" y="139"/>
                </a:cubicBezTo>
                <a:cubicBezTo>
                  <a:pt x="487" y="137"/>
                  <a:pt x="487" y="136"/>
                  <a:pt x="487" y="134"/>
                </a:cubicBezTo>
                <a:cubicBezTo>
                  <a:pt x="487" y="130"/>
                  <a:pt x="486" y="126"/>
                  <a:pt x="485" y="123"/>
                </a:cubicBezTo>
                <a:cubicBezTo>
                  <a:pt x="483" y="115"/>
                  <a:pt x="480" y="108"/>
                  <a:pt x="475" y="103"/>
                </a:cubicBezTo>
                <a:cubicBezTo>
                  <a:pt x="472" y="98"/>
                  <a:pt x="467" y="94"/>
                  <a:pt x="462" y="91"/>
                </a:cubicBezTo>
                <a:cubicBezTo>
                  <a:pt x="460" y="90"/>
                  <a:pt x="461" y="90"/>
                  <a:pt x="460" y="90"/>
                </a:cubicBezTo>
                <a:cubicBezTo>
                  <a:pt x="458" y="89"/>
                  <a:pt x="459" y="89"/>
                  <a:pt x="458" y="88"/>
                </a:cubicBezTo>
                <a:cubicBezTo>
                  <a:pt x="456" y="87"/>
                  <a:pt x="456" y="87"/>
                  <a:pt x="456" y="87"/>
                </a:cubicBezTo>
                <a:cubicBezTo>
                  <a:pt x="453" y="86"/>
                  <a:pt x="453" y="86"/>
                  <a:pt x="453" y="86"/>
                </a:cubicBezTo>
                <a:cubicBezTo>
                  <a:pt x="439" y="78"/>
                  <a:pt x="424" y="72"/>
                  <a:pt x="409" y="67"/>
                </a:cubicBezTo>
                <a:cubicBezTo>
                  <a:pt x="406" y="66"/>
                  <a:pt x="406" y="66"/>
                  <a:pt x="402" y="64"/>
                </a:cubicBezTo>
                <a:cubicBezTo>
                  <a:pt x="398" y="63"/>
                  <a:pt x="399" y="63"/>
                  <a:pt x="396" y="63"/>
                </a:cubicBezTo>
                <a:cubicBezTo>
                  <a:pt x="395" y="63"/>
                  <a:pt x="392" y="61"/>
                  <a:pt x="391" y="61"/>
                </a:cubicBezTo>
                <a:cubicBezTo>
                  <a:pt x="390" y="61"/>
                  <a:pt x="391" y="61"/>
                  <a:pt x="391" y="61"/>
                </a:cubicBezTo>
                <a:cubicBezTo>
                  <a:pt x="388" y="60"/>
                  <a:pt x="378" y="58"/>
                  <a:pt x="373" y="57"/>
                </a:cubicBezTo>
                <a:cubicBezTo>
                  <a:pt x="366" y="56"/>
                  <a:pt x="358" y="54"/>
                  <a:pt x="350" y="53"/>
                </a:cubicBezTo>
                <a:cubicBezTo>
                  <a:pt x="358" y="54"/>
                  <a:pt x="365" y="55"/>
                  <a:pt x="367" y="55"/>
                </a:cubicBezTo>
                <a:cubicBezTo>
                  <a:pt x="359" y="53"/>
                  <a:pt x="344" y="52"/>
                  <a:pt x="336" y="51"/>
                </a:cubicBezTo>
                <a:cubicBezTo>
                  <a:pt x="318" y="50"/>
                  <a:pt x="294" y="52"/>
                  <a:pt x="273" y="56"/>
                </a:cubicBezTo>
                <a:cubicBezTo>
                  <a:pt x="272" y="56"/>
                  <a:pt x="271" y="56"/>
                  <a:pt x="271" y="56"/>
                </a:cubicBezTo>
                <a:cubicBezTo>
                  <a:pt x="265" y="57"/>
                  <a:pt x="265" y="57"/>
                  <a:pt x="265" y="57"/>
                </a:cubicBezTo>
                <a:cubicBezTo>
                  <a:pt x="264" y="58"/>
                  <a:pt x="264" y="58"/>
                  <a:pt x="264" y="58"/>
                </a:cubicBezTo>
                <a:cubicBezTo>
                  <a:pt x="264" y="58"/>
                  <a:pt x="263" y="58"/>
                  <a:pt x="262" y="58"/>
                </a:cubicBezTo>
                <a:cubicBezTo>
                  <a:pt x="264" y="58"/>
                  <a:pt x="264" y="58"/>
                  <a:pt x="264" y="58"/>
                </a:cubicBezTo>
                <a:cubicBezTo>
                  <a:pt x="265" y="57"/>
                  <a:pt x="265" y="57"/>
                  <a:pt x="265" y="57"/>
                </a:cubicBezTo>
                <a:cubicBezTo>
                  <a:pt x="266" y="57"/>
                  <a:pt x="266" y="57"/>
                  <a:pt x="266" y="57"/>
                </a:cubicBezTo>
                <a:cubicBezTo>
                  <a:pt x="266" y="57"/>
                  <a:pt x="266" y="57"/>
                  <a:pt x="266" y="57"/>
                </a:cubicBezTo>
                <a:cubicBezTo>
                  <a:pt x="267" y="57"/>
                  <a:pt x="267" y="57"/>
                  <a:pt x="267" y="57"/>
                </a:cubicBezTo>
                <a:cubicBezTo>
                  <a:pt x="288" y="53"/>
                  <a:pt x="309" y="50"/>
                  <a:pt x="330" y="51"/>
                </a:cubicBezTo>
                <a:cubicBezTo>
                  <a:pt x="335" y="51"/>
                  <a:pt x="343" y="51"/>
                  <a:pt x="352" y="52"/>
                </a:cubicBezTo>
                <a:cubicBezTo>
                  <a:pt x="362" y="53"/>
                  <a:pt x="371" y="55"/>
                  <a:pt x="378" y="57"/>
                </a:cubicBezTo>
                <a:cubicBezTo>
                  <a:pt x="387" y="58"/>
                  <a:pt x="391" y="59"/>
                  <a:pt x="387" y="58"/>
                </a:cubicBezTo>
                <a:cubicBezTo>
                  <a:pt x="376" y="55"/>
                  <a:pt x="367" y="53"/>
                  <a:pt x="356" y="52"/>
                </a:cubicBezTo>
                <a:cubicBezTo>
                  <a:pt x="354" y="51"/>
                  <a:pt x="352" y="51"/>
                  <a:pt x="355" y="51"/>
                </a:cubicBezTo>
                <a:cubicBezTo>
                  <a:pt x="377" y="53"/>
                  <a:pt x="401" y="60"/>
                  <a:pt x="418" y="66"/>
                </a:cubicBezTo>
                <a:cubicBezTo>
                  <a:pt x="428" y="70"/>
                  <a:pt x="428" y="70"/>
                  <a:pt x="428" y="70"/>
                </a:cubicBezTo>
                <a:cubicBezTo>
                  <a:pt x="430" y="70"/>
                  <a:pt x="431" y="71"/>
                  <a:pt x="432" y="71"/>
                </a:cubicBezTo>
                <a:cubicBezTo>
                  <a:pt x="432" y="71"/>
                  <a:pt x="430" y="70"/>
                  <a:pt x="430" y="70"/>
                </a:cubicBezTo>
                <a:cubicBezTo>
                  <a:pt x="411" y="62"/>
                  <a:pt x="395" y="56"/>
                  <a:pt x="374" y="52"/>
                </a:cubicBezTo>
                <a:cubicBezTo>
                  <a:pt x="371" y="51"/>
                  <a:pt x="368" y="51"/>
                  <a:pt x="365" y="50"/>
                </a:cubicBezTo>
                <a:cubicBezTo>
                  <a:pt x="358" y="49"/>
                  <a:pt x="347" y="48"/>
                  <a:pt x="338" y="47"/>
                </a:cubicBezTo>
                <a:cubicBezTo>
                  <a:pt x="336" y="47"/>
                  <a:pt x="337" y="47"/>
                  <a:pt x="336" y="47"/>
                </a:cubicBezTo>
                <a:cubicBezTo>
                  <a:pt x="315" y="46"/>
                  <a:pt x="296" y="48"/>
                  <a:pt x="277" y="51"/>
                </a:cubicBezTo>
                <a:cubicBezTo>
                  <a:pt x="293" y="48"/>
                  <a:pt x="310" y="47"/>
                  <a:pt x="325" y="47"/>
                </a:cubicBezTo>
                <a:cubicBezTo>
                  <a:pt x="327" y="47"/>
                  <a:pt x="328" y="46"/>
                  <a:pt x="330" y="46"/>
                </a:cubicBezTo>
                <a:cubicBezTo>
                  <a:pt x="343" y="47"/>
                  <a:pt x="363" y="49"/>
                  <a:pt x="379" y="52"/>
                </a:cubicBezTo>
                <a:cubicBezTo>
                  <a:pt x="381" y="52"/>
                  <a:pt x="382" y="52"/>
                  <a:pt x="375" y="51"/>
                </a:cubicBezTo>
                <a:cubicBezTo>
                  <a:pt x="377" y="51"/>
                  <a:pt x="378" y="51"/>
                  <a:pt x="381" y="52"/>
                </a:cubicBezTo>
                <a:cubicBezTo>
                  <a:pt x="381" y="52"/>
                  <a:pt x="380" y="52"/>
                  <a:pt x="379" y="52"/>
                </a:cubicBezTo>
                <a:cubicBezTo>
                  <a:pt x="388" y="53"/>
                  <a:pt x="389" y="54"/>
                  <a:pt x="398" y="56"/>
                </a:cubicBezTo>
                <a:cubicBezTo>
                  <a:pt x="399" y="56"/>
                  <a:pt x="400" y="56"/>
                  <a:pt x="399" y="56"/>
                </a:cubicBezTo>
                <a:cubicBezTo>
                  <a:pt x="392" y="54"/>
                  <a:pt x="385" y="52"/>
                  <a:pt x="379" y="51"/>
                </a:cubicBezTo>
                <a:cubicBezTo>
                  <a:pt x="375" y="50"/>
                  <a:pt x="372" y="50"/>
                  <a:pt x="369" y="49"/>
                </a:cubicBezTo>
                <a:cubicBezTo>
                  <a:pt x="367" y="49"/>
                  <a:pt x="367" y="49"/>
                  <a:pt x="365" y="48"/>
                </a:cubicBezTo>
                <a:cubicBezTo>
                  <a:pt x="363" y="48"/>
                  <a:pt x="360" y="48"/>
                  <a:pt x="358" y="48"/>
                </a:cubicBezTo>
                <a:cubicBezTo>
                  <a:pt x="353" y="47"/>
                  <a:pt x="353" y="47"/>
                  <a:pt x="353" y="47"/>
                </a:cubicBezTo>
                <a:cubicBezTo>
                  <a:pt x="345" y="46"/>
                  <a:pt x="336" y="46"/>
                  <a:pt x="327" y="45"/>
                </a:cubicBezTo>
                <a:cubicBezTo>
                  <a:pt x="321" y="45"/>
                  <a:pt x="314" y="45"/>
                  <a:pt x="307" y="46"/>
                </a:cubicBezTo>
                <a:cubicBezTo>
                  <a:pt x="310" y="45"/>
                  <a:pt x="315" y="45"/>
                  <a:pt x="320" y="45"/>
                </a:cubicBezTo>
                <a:cubicBezTo>
                  <a:pt x="337" y="45"/>
                  <a:pt x="357" y="46"/>
                  <a:pt x="371" y="49"/>
                </a:cubicBezTo>
                <a:cubicBezTo>
                  <a:pt x="372" y="49"/>
                  <a:pt x="369" y="48"/>
                  <a:pt x="368" y="48"/>
                </a:cubicBezTo>
                <a:cubicBezTo>
                  <a:pt x="363" y="47"/>
                  <a:pt x="360" y="47"/>
                  <a:pt x="356" y="46"/>
                </a:cubicBezTo>
                <a:cubicBezTo>
                  <a:pt x="354" y="46"/>
                  <a:pt x="357" y="46"/>
                  <a:pt x="355" y="46"/>
                </a:cubicBezTo>
                <a:cubicBezTo>
                  <a:pt x="345" y="45"/>
                  <a:pt x="335" y="45"/>
                  <a:pt x="323" y="45"/>
                </a:cubicBezTo>
                <a:cubicBezTo>
                  <a:pt x="322" y="44"/>
                  <a:pt x="319" y="44"/>
                  <a:pt x="321" y="44"/>
                </a:cubicBezTo>
                <a:cubicBezTo>
                  <a:pt x="319" y="44"/>
                  <a:pt x="319" y="44"/>
                  <a:pt x="317" y="44"/>
                </a:cubicBezTo>
                <a:cubicBezTo>
                  <a:pt x="314" y="44"/>
                  <a:pt x="318" y="44"/>
                  <a:pt x="317" y="44"/>
                </a:cubicBezTo>
                <a:cubicBezTo>
                  <a:pt x="314" y="44"/>
                  <a:pt x="310" y="45"/>
                  <a:pt x="308" y="45"/>
                </a:cubicBezTo>
                <a:cubicBezTo>
                  <a:pt x="294" y="46"/>
                  <a:pt x="282" y="47"/>
                  <a:pt x="266" y="50"/>
                </a:cubicBezTo>
                <a:cubicBezTo>
                  <a:pt x="276" y="48"/>
                  <a:pt x="290" y="46"/>
                  <a:pt x="305" y="45"/>
                </a:cubicBezTo>
                <a:cubicBezTo>
                  <a:pt x="308" y="44"/>
                  <a:pt x="304" y="45"/>
                  <a:pt x="307" y="44"/>
                </a:cubicBezTo>
                <a:cubicBezTo>
                  <a:pt x="311" y="44"/>
                  <a:pt x="314" y="44"/>
                  <a:pt x="318" y="44"/>
                </a:cubicBezTo>
                <a:cubicBezTo>
                  <a:pt x="328" y="44"/>
                  <a:pt x="328" y="44"/>
                  <a:pt x="328" y="44"/>
                </a:cubicBezTo>
                <a:cubicBezTo>
                  <a:pt x="333" y="44"/>
                  <a:pt x="338" y="44"/>
                  <a:pt x="343" y="44"/>
                </a:cubicBezTo>
                <a:cubicBezTo>
                  <a:pt x="348" y="45"/>
                  <a:pt x="351" y="45"/>
                  <a:pt x="356" y="45"/>
                </a:cubicBezTo>
                <a:cubicBezTo>
                  <a:pt x="358" y="46"/>
                  <a:pt x="358" y="45"/>
                  <a:pt x="361" y="46"/>
                </a:cubicBezTo>
                <a:cubicBezTo>
                  <a:pt x="362" y="46"/>
                  <a:pt x="357" y="45"/>
                  <a:pt x="360" y="45"/>
                </a:cubicBezTo>
                <a:cubicBezTo>
                  <a:pt x="363" y="46"/>
                  <a:pt x="360" y="45"/>
                  <a:pt x="362" y="46"/>
                </a:cubicBezTo>
                <a:cubicBezTo>
                  <a:pt x="365" y="46"/>
                  <a:pt x="366" y="46"/>
                  <a:pt x="368" y="46"/>
                </a:cubicBezTo>
                <a:cubicBezTo>
                  <a:pt x="375" y="48"/>
                  <a:pt x="382" y="49"/>
                  <a:pt x="389" y="51"/>
                </a:cubicBezTo>
                <a:cubicBezTo>
                  <a:pt x="391" y="51"/>
                  <a:pt x="386" y="50"/>
                  <a:pt x="388" y="50"/>
                </a:cubicBezTo>
                <a:cubicBezTo>
                  <a:pt x="391" y="51"/>
                  <a:pt x="401" y="54"/>
                  <a:pt x="403" y="54"/>
                </a:cubicBezTo>
                <a:cubicBezTo>
                  <a:pt x="411" y="57"/>
                  <a:pt x="415" y="58"/>
                  <a:pt x="424" y="61"/>
                </a:cubicBezTo>
                <a:cubicBezTo>
                  <a:pt x="427" y="63"/>
                  <a:pt x="424" y="61"/>
                  <a:pt x="426" y="62"/>
                </a:cubicBezTo>
                <a:cubicBezTo>
                  <a:pt x="431" y="64"/>
                  <a:pt x="434" y="65"/>
                  <a:pt x="440" y="68"/>
                </a:cubicBezTo>
                <a:cubicBezTo>
                  <a:pt x="444" y="69"/>
                  <a:pt x="450" y="72"/>
                  <a:pt x="455" y="75"/>
                </a:cubicBezTo>
                <a:cubicBezTo>
                  <a:pt x="455" y="74"/>
                  <a:pt x="452" y="73"/>
                  <a:pt x="449" y="71"/>
                </a:cubicBezTo>
                <a:cubicBezTo>
                  <a:pt x="451" y="72"/>
                  <a:pt x="456" y="75"/>
                  <a:pt x="458" y="76"/>
                </a:cubicBezTo>
                <a:cubicBezTo>
                  <a:pt x="466" y="80"/>
                  <a:pt x="473" y="84"/>
                  <a:pt x="480" y="91"/>
                </a:cubicBezTo>
                <a:cubicBezTo>
                  <a:pt x="486" y="97"/>
                  <a:pt x="492" y="105"/>
                  <a:pt x="495" y="116"/>
                </a:cubicBezTo>
                <a:cubicBezTo>
                  <a:pt x="496" y="119"/>
                  <a:pt x="497" y="120"/>
                  <a:pt x="498" y="123"/>
                </a:cubicBezTo>
                <a:cubicBezTo>
                  <a:pt x="498" y="124"/>
                  <a:pt x="498" y="124"/>
                  <a:pt x="498" y="123"/>
                </a:cubicBezTo>
                <a:cubicBezTo>
                  <a:pt x="498" y="126"/>
                  <a:pt x="499" y="130"/>
                  <a:pt x="499" y="134"/>
                </a:cubicBezTo>
                <a:cubicBezTo>
                  <a:pt x="500" y="136"/>
                  <a:pt x="500" y="139"/>
                  <a:pt x="500" y="141"/>
                </a:cubicBezTo>
                <a:cubicBezTo>
                  <a:pt x="500" y="143"/>
                  <a:pt x="500" y="146"/>
                  <a:pt x="500" y="148"/>
                </a:cubicBezTo>
                <a:close/>
                <a:moveTo>
                  <a:pt x="385" y="50"/>
                </a:moveTo>
                <a:cubicBezTo>
                  <a:pt x="380" y="49"/>
                  <a:pt x="378" y="49"/>
                  <a:pt x="371" y="47"/>
                </a:cubicBezTo>
                <a:cubicBezTo>
                  <a:pt x="369" y="47"/>
                  <a:pt x="367" y="47"/>
                  <a:pt x="364" y="46"/>
                </a:cubicBezTo>
                <a:cubicBezTo>
                  <a:pt x="363" y="47"/>
                  <a:pt x="354" y="45"/>
                  <a:pt x="354" y="46"/>
                </a:cubicBezTo>
                <a:cubicBezTo>
                  <a:pt x="359" y="46"/>
                  <a:pt x="362" y="47"/>
                  <a:pt x="365" y="47"/>
                </a:cubicBezTo>
                <a:cubicBezTo>
                  <a:pt x="367" y="47"/>
                  <a:pt x="364" y="47"/>
                  <a:pt x="366" y="47"/>
                </a:cubicBezTo>
                <a:cubicBezTo>
                  <a:pt x="370" y="48"/>
                  <a:pt x="380" y="49"/>
                  <a:pt x="386" y="51"/>
                </a:cubicBezTo>
                <a:cubicBezTo>
                  <a:pt x="386" y="51"/>
                  <a:pt x="384" y="50"/>
                  <a:pt x="385" y="50"/>
                </a:cubicBezTo>
                <a:close/>
                <a:moveTo>
                  <a:pt x="387" y="51"/>
                </a:moveTo>
                <a:cubicBezTo>
                  <a:pt x="387" y="51"/>
                  <a:pt x="388" y="51"/>
                  <a:pt x="388" y="51"/>
                </a:cubicBezTo>
                <a:cubicBezTo>
                  <a:pt x="392" y="52"/>
                  <a:pt x="389" y="51"/>
                  <a:pt x="387" y="51"/>
                </a:cubicBezTo>
                <a:close/>
                <a:moveTo>
                  <a:pt x="391" y="61"/>
                </a:moveTo>
                <a:cubicBezTo>
                  <a:pt x="391" y="61"/>
                  <a:pt x="391" y="61"/>
                  <a:pt x="391" y="61"/>
                </a:cubicBezTo>
                <a:cubicBezTo>
                  <a:pt x="391" y="61"/>
                  <a:pt x="391" y="61"/>
                  <a:pt x="391" y="61"/>
                </a:cubicBezTo>
                <a:close/>
              </a:path>
            </a:pathLst>
          </a:custGeom>
          <a:gradFill flip="none" rotWithShape="1">
            <a:gsLst>
              <a:gs pos="0">
                <a:srgbClr val="005A76"/>
              </a:gs>
              <a:gs pos="100000">
                <a:srgbClr val="00BBF6"/>
              </a:gs>
            </a:gsLst>
            <a:lin ang="5400000" scaled="1"/>
            <a:tileRect/>
          </a:gra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5" cstate="print"/>
          <a:srcRect l="7487" t="6770" r="11748" b="34650"/>
          <a:stretch/>
        </p:blipFill>
        <p:spPr bwMode="auto">
          <a:xfrm>
            <a:off x="6012898" y="3645159"/>
            <a:ext cx="2476871" cy="184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4724401" y="4138077"/>
            <a:ext cx="1447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22mm long, 12.8</a:t>
            </a:r>
            <a:r>
              <a:rPr lang="en-US" baseline="30000" dirty="0" smtClean="0"/>
              <a:t>o</a:t>
            </a:r>
            <a:r>
              <a:rPr lang="en-US" dirty="0" smtClean="0"/>
              <a:t> slope</a:t>
            </a:r>
            <a:endParaRPr lang="en-US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4419600" y="3276600"/>
            <a:ext cx="4578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Possible absorber location</a:t>
            </a: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 rot="19464816">
            <a:off x="6447808" y="2610345"/>
            <a:ext cx="926901" cy="459032"/>
          </a:xfrm>
          <a:custGeom>
            <a:avLst/>
            <a:gdLst>
              <a:gd name="T0" fmla="*/ 1642 w 1642"/>
              <a:gd name="T1" fmla="*/ 266 h 771"/>
              <a:gd name="T2" fmla="*/ 1333 w 1642"/>
              <a:gd name="T3" fmla="*/ 0 h 771"/>
              <a:gd name="T4" fmla="*/ 1333 w 1642"/>
              <a:gd name="T5" fmla="*/ 134 h 771"/>
              <a:gd name="T6" fmla="*/ 0 w 1642"/>
              <a:gd name="T7" fmla="*/ 771 h 771"/>
              <a:gd name="T8" fmla="*/ 0 w 1642"/>
              <a:gd name="T9" fmla="*/ 771 h 771"/>
              <a:gd name="T10" fmla="*/ 1333 w 1642"/>
              <a:gd name="T11" fmla="*/ 398 h 771"/>
              <a:gd name="T12" fmla="*/ 1333 w 1642"/>
              <a:gd name="T13" fmla="*/ 532 h 771"/>
              <a:gd name="T14" fmla="*/ 1642 w 1642"/>
              <a:gd name="T15" fmla="*/ 266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2" h="771">
                <a:moveTo>
                  <a:pt x="1642" y="266"/>
                </a:moveTo>
                <a:cubicBezTo>
                  <a:pt x="1333" y="0"/>
                  <a:pt x="1333" y="0"/>
                  <a:pt x="1333" y="0"/>
                </a:cubicBezTo>
                <a:cubicBezTo>
                  <a:pt x="1333" y="134"/>
                  <a:pt x="1333" y="134"/>
                  <a:pt x="1333" y="134"/>
                </a:cubicBezTo>
                <a:cubicBezTo>
                  <a:pt x="1333" y="134"/>
                  <a:pt x="394" y="110"/>
                  <a:pt x="0" y="771"/>
                </a:cubicBezTo>
                <a:cubicBezTo>
                  <a:pt x="0" y="771"/>
                  <a:pt x="0" y="771"/>
                  <a:pt x="0" y="771"/>
                </a:cubicBezTo>
                <a:cubicBezTo>
                  <a:pt x="402" y="297"/>
                  <a:pt x="1333" y="398"/>
                  <a:pt x="1333" y="398"/>
                </a:cubicBezTo>
                <a:cubicBezTo>
                  <a:pt x="1333" y="532"/>
                  <a:pt x="1333" y="532"/>
                  <a:pt x="1333" y="532"/>
                </a:cubicBezTo>
                <a:lnTo>
                  <a:pt x="1642" y="266"/>
                </a:lnTo>
                <a:close/>
              </a:path>
            </a:pathLst>
          </a:custGeom>
          <a:gradFill flip="none" rotWithShape="1">
            <a:gsLst>
              <a:gs pos="0">
                <a:srgbClr val="093D4F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08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4592697">
            <a:off x="6601608" y="4603698"/>
            <a:ext cx="1703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Beam direction</a:t>
            </a:r>
            <a:endParaRPr lang="en-GB" sz="1600" dirty="0"/>
          </a:p>
        </p:txBody>
      </p:sp>
      <p:sp>
        <p:nvSpPr>
          <p:cNvPr id="27" name="Left Arrow 26"/>
          <p:cNvSpPr/>
          <p:nvPr/>
        </p:nvSpPr>
        <p:spPr>
          <a:xfrm rot="4562960">
            <a:off x="6606484" y="4692113"/>
            <a:ext cx="1288401" cy="206523"/>
          </a:xfrm>
          <a:prstGeom prst="lef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88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66"/>
          <a:stretch/>
        </p:blipFill>
        <p:spPr bwMode="auto">
          <a:xfrm>
            <a:off x="386055" y="1268767"/>
            <a:ext cx="5769809" cy="330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0C8"/>
              </a:clrFrom>
              <a:clrTo>
                <a:srgbClr val="D4D0C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42" y="990600"/>
            <a:ext cx="36290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8298" y="990600"/>
            <a:ext cx="927101" cy="350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600" b="1" dirty="0" smtClean="0"/>
              <a:t>W/cm</a:t>
            </a:r>
            <a:r>
              <a:rPr lang="en-US" sz="1600" b="1" baseline="30000" dirty="0" smtClean="0"/>
              <a:t>2</a:t>
            </a:r>
            <a:endParaRPr lang="en-US" sz="1600" b="1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0591" y="2353350"/>
            <a:ext cx="1462087" cy="6184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61 W (12.6% T P)</a:t>
            </a:r>
          </a:p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800W/cm</a:t>
            </a:r>
            <a:r>
              <a:rPr lang="es-ES" sz="1400" b="1" baseline="30000" dirty="0" smtClean="0">
                <a:solidFill>
                  <a:schemeClr val="bg1"/>
                </a:solidFill>
              </a:rPr>
              <a:t>2</a:t>
            </a:r>
            <a:r>
              <a:rPr lang="es-ES" sz="1400" b="1" dirty="0" smtClean="0">
                <a:solidFill>
                  <a:schemeClr val="bg1"/>
                </a:solidFill>
              </a:rPr>
              <a:t> max</a:t>
            </a:r>
            <a:endParaRPr lang="en-US" sz="1400" b="1" baseline="30000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43455" y="1184468"/>
            <a:ext cx="2619545" cy="376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For an ideal beam, this end absorber can reduce the maximum power density </a:t>
            </a:r>
            <a:r>
              <a:rPr lang="en-GB" b="1" dirty="0" smtClean="0"/>
              <a:t>more than 4 times on the slope area</a:t>
            </a:r>
            <a:r>
              <a:rPr lang="en-GB" dirty="0" smtClean="0"/>
              <a:t>, reducing the possibility to have a </a:t>
            </a:r>
            <a:r>
              <a:rPr lang="en-GB" b="1" dirty="0" smtClean="0"/>
              <a:t>thermomechanical failure</a:t>
            </a:r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baseline="30000" dirty="0" smtClean="0"/>
          </a:p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647923" y="4114800"/>
                <a:ext cx="1695977" cy="6562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𝐾</m:t>
                      </m:r>
                      <m:d>
                        <m:dPr>
                          <m:ctrlP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s-E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𝐻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i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7923" y="4114800"/>
                <a:ext cx="1695977" cy="6562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81000" y="4816701"/>
            <a:ext cx="5762455" cy="1355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1200"/>
              </a:spcBef>
              <a:buClr>
                <a:srgbClr val="0F8CB8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Redirecting as </a:t>
            </a:r>
            <a:r>
              <a:rPr lang="en-GB" b="1" dirty="0" smtClean="0"/>
              <a:t>much SR as possible </a:t>
            </a:r>
            <a:r>
              <a:rPr lang="en-GB" dirty="0" smtClean="0"/>
              <a:t>to the absorber, not only the </a:t>
            </a:r>
            <a:r>
              <a:rPr lang="en-GB" b="1" dirty="0" smtClean="0"/>
              <a:t>cooling efficiency </a:t>
            </a:r>
            <a:r>
              <a:rPr lang="en-GB" dirty="0" smtClean="0"/>
              <a:t>improves, the </a:t>
            </a:r>
            <a:r>
              <a:rPr lang="en-GB" b="1" dirty="0" smtClean="0"/>
              <a:t>total outgassing is also decreased. </a:t>
            </a:r>
            <a:r>
              <a:rPr lang="en-GB" dirty="0" smtClean="0"/>
              <a:t>It can be done changing the reflector’s shape or reducing its roughness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00800" y="4876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Carnot efficiency of refrigerators</a:t>
            </a:r>
            <a:endParaRPr lang="en-US" b="1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752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 smtClean="0">
                <a:solidFill>
                  <a:srgbClr val="093D4F"/>
                </a:solidFill>
              </a:rPr>
              <a:t>RADIATION ABSORBER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1021578">
            <a:off x="4604404" y="4363996"/>
            <a:ext cx="1703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Beam direction</a:t>
            </a:r>
            <a:endParaRPr lang="en-GB" sz="1600" dirty="0"/>
          </a:p>
        </p:txBody>
      </p:sp>
      <p:sp>
        <p:nvSpPr>
          <p:cNvPr id="23" name="Left Arrow 22"/>
          <p:cNvSpPr/>
          <p:nvPr/>
        </p:nvSpPr>
        <p:spPr>
          <a:xfrm rot="21010828">
            <a:off x="4714818" y="4216436"/>
            <a:ext cx="1288401" cy="206523"/>
          </a:xfrm>
          <a:prstGeom prst="leftArrow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07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LBA Powerpoint_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69449</TotalTime>
  <Words>2967</Words>
  <Application>Microsoft Office PowerPoint</Application>
  <PresentationFormat>On-screen Show (4:3)</PresentationFormat>
  <Paragraphs>390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1_ALBA Powerpoint_2</vt:lpstr>
      <vt:lpstr>Studies on the beam induced effects in the FCC-hh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beam induced vacuum effects FCChh</dc:title>
  <dc:creator>Ignasi Bellafont Peralta</dc:creator>
  <cp:lastModifiedBy>Ignasi Bellafont Peralta</cp:lastModifiedBy>
  <cp:revision>596</cp:revision>
  <dcterms:created xsi:type="dcterms:W3CDTF">2014-04-30T09:25:31Z</dcterms:created>
  <dcterms:modified xsi:type="dcterms:W3CDTF">2016-11-10T12:25:56Z</dcterms:modified>
</cp:coreProperties>
</file>