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8"/>
  </p:notesMasterIdLst>
  <p:sldIdLst>
    <p:sldId id="425" r:id="rId6"/>
    <p:sldId id="441" r:id="rId7"/>
    <p:sldId id="452" r:id="rId8"/>
    <p:sldId id="453" r:id="rId9"/>
    <p:sldId id="454" r:id="rId10"/>
    <p:sldId id="455" r:id="rId11"/>
    <p:sldId id="456" r:id="rId12"/>
    <p:sldId id="459" r:id="rId13"/>
    <p:sldId id="457" r:id="rId14"/>
    <p:sldId id="458" r:id="rId15"/>
    <p:sldId id="462" r:id="rId16"/>
    <p:sldId id="461" r:id="rId17"/>
  </p:sldIdLst>
  <p:sldSz cx="9144000" cy="6858000" type="screen4x3"/>
  <p:notesSz cx="6645275" cy="98091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663300"/>
    <a:srgbClr val="0000FF"/>
    <a:srgbClr val="FFFF66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551" autoAdjust="0"/>
  </p:normalViewPr>
  <p:slideViewPr>
    <p:cSldViewPr>
      <p:cViewPr varScale="1">
        <p:scale>
          <a:sx n="72" d="100"/>
          <a:sy n="7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0343" cy="49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4932" y="0"/>
            <a:ext cx="2880343" cy="49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735013"/>
            <a:ext cx="4902200" cy="3678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6140" y="4659902"/>
            <a:ext cx="4872995" cy="441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18235"/>
            <a:ext cx="2880343" cy="49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4932" y="9318235"/>
            <a:ext cx="2880343" cy="49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49F539EC-7286-4715-BB2D-AB152F6AB5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78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00FF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720" y="6534448"/>
            <a:ext cx="5040560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 smtClean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403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720" y="6534448"/>
            <a:ext cx="5040560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04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39194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720" y="6534448"/>
            <a:ext cx="5040560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22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80608"/>
          </a:xfrm>
        </p:spPr>
        <p:txBody>
          <a:bodyPr/>
          <a:lstStyle>
            <a:lvl1pPr marL="342900" indent="-342900" algn="l">
              <a:buFont typeface="Arial" pitchFamily="34" charset="0"/>
              <a:buChar char="•"/>
              <a:defRPr sz="2400">
                <a:solidFill>
                  <a:srgbClr val="0000FF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•"/>
              <a:defRPr sz="2200">
                <a:solidFill>
                  <a:srgbClr val="006600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4pPr>
            <a:lvl5pPr marL="2152650" indent="-271463">
              <a:buFont typeface="Arial" pitchFamily="34" charset="0"/>
              <a:buChar char="•"/>
              <a:defRPr sz="16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8" name="Rectangle 4"/>
          <p:cNvSpPr txBox="1">
            <a:spLocks noChangeArrowheads="1"/>
          </p:cNvSpPr>
          <p:nvPr userDrawn="1"/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1907704" y="6534448"/>
            <a:ext cx="5472608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endParaRPr lang="en-US" dirty="0" smtClean="0"/>
          </a:p>
        </p:txBody>
      </p:sp>
      <p:sp>
        <p:nvSpPr>
          <p:cNvPr id="10" name="Rectangle 6"/>
          <p:cNvSpPr txBox="1">
            <a:spLocks noChangeArrowheads="1"/>
          </p:cNvSpPr>
          <p:nvPr userDrawn="1"/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576064"/>
          </a:xfrm>
        </p:spPr>
        <p:txBody>
          <a:bodyPr anchor="b"/>
          <a:lstStyle>
            <a:lvl1pPr algn="ct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82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26876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4153663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720" y="6534448"/>
            <a:ext cx="5040560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EuroCirCol</a:t>
            </a:r>
            <a:r>
              <a:rPr lang="en-US" dirty="0" smtClean="0"/>
              <a:t> WP4 meeting , Daresbury, 3-4 Aug. 2016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08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25344"/>
            <a:ext cx="1905000" cy="3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O.B. Malyshev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3728" y="6534448"/>
            <a:ext cx="4968552" cy="30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err="1" smtClean="0"/>
              <a:t>EuroCirCol</a:t>
            </a:r>
            <a:r>
              <a:rPr lang="en-US" dirty="0" smtClean="0"/>
              <a:t> kick-off meeting , 2-4 June 2015, CERN, Geneva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288" y="6525344"/>
            <a:ext cx="1905000" cy="3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79EF89-1816-48F1-856B-113D2679BC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60" r:id="rId2"/>
    <p:sldLayoutId id="2147484454" r:id="rId3"/>
    <p:sldLayoutId id="2147484452" r:id="rId4"/>
    <p:sldLayoutId id="2147484458" r:id="rId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66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893923"/>
            <a:ext cx="7223759" cy="1763712"/>
          </a:xfrm>
        </p:spPr>
        <p:txBody>
          <a:bodyPr/>
          <a:lstStyle/>
          <a:p>
            <a:pPr marL="0" indent="0"/>
            <a:r>
              <a:rPr lang="en-GB" sz="3600" dirty="0"/>
              <a:t>Task 4.3: Mitigate beam-induced vacuum effects (STFC, CERN)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5617" y="2924175"/>
            <a:ext cx="6998746" cy="3476625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b="1" u="sng" dirty="0">
                <a:solidFill>
                  <a:srgbClr val="0070C0"/>
                </a:solidFill>
              </a:rPr>
              <a:t>O.B. </a:t>
            </a:r>
            <a:r>
              <a:rPr lang="en-GB" sz="2400" b="1" u="sng" dirty="0" smtClean="0">
                <a:solidFill>
                  <a:srgbClr val="0070C0"/>
                </a:solidFill>
              </a:rPr>
              <a:t>Malyshev,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R</a:t>
            </a:r>
            <a:r>
              <a:rPr lang="en-GB" sz="2400" b="1" dirty="0">
                <a:solidFill>
                  <a:srgbClr val="0070C0"/>
                </a:solidFill>
              </a:rPr>
              <a:t>. Valizadeh,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eaLnBrk="1" hangingPunct="1">
              <a:defRPr/>
            </a:pPr>
            <a:r>
              <a:rPr lang="en-GB" b="1" dirty="0" smtClean="0">
                <a:solidFill>
                  <a:srgbClr val="0070C0"/>
                </a:solidFill>
              </a:rPr>
              <a:t>Taaj Sian and </a:t>
            </a:r>
            <a:r>
              <a:rPr lang="lt-LT" b="1" dirty="0">
                <a:solidFill>
                  <a:srgbClr val="0070C0"/>
                </a:solidFill>
              </a:rPr>
              <a:t>Rūta Širvinskaitė</a:t>
            </a:r>
            <a:endParaRPr lang="en-GB" sz="2400" b="1" dirty="0">
              <a:solidFill>
                <a:srgbClr val="0070C0"/>
              </a:solidFill>
            </a:endParaRPr>
          </a:p>
          <a:p>
            <a:pPr eaLnBrk="1" hangingPunct="1">
              <a:defRPr/>
            </a:pPr>
            <a:endParaRPr lang="en-GB" sz="2400" i="1" dirty="0" smtClean="0">
              <a:solidFill>
                <a:srgbClr val="2E8109"/>
              </a:solidFill>
            </a:endParaRPr>
          </a:p>
          <a:p>
            <a:pPr eaLnBrk="1" hangingPunct="1">
              <a:defRPr/>
            </a:pPr>
            <a:r>
              <a:rPr lang="en-GB" sz="2400" i="1" dirty="0" smtClean="0">
                <a:solidFill>
                  <a:srgbClr val="2E8109"/>
                </a:solidFill>
              </a:rPr>
              <a:t>ASTeC Vacuum Science Group, </a:t>
            </a:r>
          </a:p>
          <a:p>
            <a:pPr eaLnBrk="1" hangingPunct="1">
              <a:defRPr/>
            </a:pPr>
            <a:r>
              <a:rPr lang="en-GB" sz="2400" i="1" dirty="0" smtClean="0">
                <a:solidFill>
                  <a:srgbClr val="2E8109"/>
                </a:solidFill>
              </a:rPr>
              <a:t>STFC Daresbury Laboratory, UK</a:t>
            </a:r>
          </a:p>
          <a:p>
            <a:pPr eaLnBrk="1" hangingPunct="1">
              <a:defRPr/>
            </a:pPr>
            <a:endParaRPr lang="en-GB" sz="2400" i="1" dirty="0" smtClean="0">
              <a:solidFill>
                <a:srgbClr val="2E8109"/>
              </a:solidFill>
            </a:endParaRPr>
          </a:p>
          <a:p>
            <a:pPr eaLnBrk="1" hangingPunct="1">
              <a:defRPr/>
            </a:pPr>
            <a:r>
              <a:rPr lang="en-GB" i="1" dirty="0" smtClean="0">
                <a:solidFill>
                  <a:srgbClr val="2E8109"/>
                </a:solidFill>
              </a:rPr>
              <a:t>7</a:t>
            </a:r>
            <a:r>
              <a:rPr lang="en-GB" i="1" baseline="30000" dirty="0" smtClean="0">
                <a:solidFill>
                  <a:srgbClr val="2E8109"/>
                </a:solidFill>
              </a:rPr>
              <a:t>th</a:t>
            </a:r>
            <a:r>
              <a:rPr lang="en-GB" i="1" dirty="0" smtClean="0">
                <a:solidFill>
                  <a:srgbClr val="2E8109"/>
                </a:solidFill>
              </a:rPr>
              <a:t> Nov 2016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48680"/>
            <a:ext cx="1468103" cy="69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36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952616"/>
          </a:xfrm>
        </p:spPr>
        <p:txBody>
          <a:bodyPr/>
          <a:lstStyle/>
          <a:p>
            <a:r>
              <a:rPr lang="en-GB" dirty="0"/>
              <a:t>Two possible solutions could be used for the FCC beam chamber. These solutions should meet the specification to a maximum gas density, ion induced instability suppression and e-cloud and BIEM mitigation. </a:t>
            </a:r>
          </a:p>
          <a:p>
            <a:r>
              <a:rPr lang="en-GB" dirty="0"/>
              <a:t>Two most promising technologies were described in this report:  </a:t>
            </a:r>
          </a:p>
          <a:p>
            <a:pPr lvl="1"/>
            <a:r>
              <a:rPr lang="en-GB" u="sng" dirty="0"/>
              <a:t>Option 1</a:t>
            </a:r>
            <a:r>
              <a:rPr lang="en-GB" dirty="0"/>
              <a:t>: A beam screen with pumping holes and low SEY laser treated surface.</a:t>
            </a:r>
          </a:p>
          <a:p>
            <a:pPr lvl="1"/>
            <a:r>
              <a:rPr lang="en-GB" u="sng" dirty="0"/>
              <a:t>Option 2</a:t>
            </a:r>
            <a:r>
              <a:rPr lang="en-GB" dirty="0"/>
              <a:t>: A beam screen without pumping holes with NEG coated surface. </a:t>
            </a:r>
          </a:p>
          <a:p>
            <a:r>
              <a:rPr lang="en-GB" dirty="0"/>
              <a:t> </a:t>
            </a:r>
            <a:r>
              <a:rPr lang="en-GB" dirty="0" smtClean="0"/>
              <a:t>Both </a:t>
            </a:r>
            <a:r>
              <a:rPr lang="en-GB" dirty="0"/>
              <a:t>technologies are potentially feasible but both require further study at cryogenic temperatures.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576064"/>
          </a:xfrm>
        </p:spPr>
        <p:txBody>
          <a:bodyPr/>
          <a:lstStyle/>
          <a:p>
            <a:r>
              <a:rPr lang="en-GB" dirty="0" smtClean="0"/>
              <a:t>Conclusions: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971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376552"/>
          </a:xfrm>
        </p:spPr>
        <p:txBody>
          <a:bodyPr/>
          <a:lstStyle/>
          <a:p>
            <a:r>
              <a:rPr lang="en-GB" dirty="0" smtClean="0"/>
              <a:t>SEY measurements in a weak magnetic field (~ 300 </a:t>
            </a:r>
            <a:r>
              <a:rPr lang="en-GB" dirty="0" err="1" smtClean="0"/>
              <a:t>Gs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Time-of-flight energy measurements of secondary electrons</a:t>
            </a:r>
          </a:p>
          <a:p>
            <a:pPr lvl="2"/>
            <a:r>
              <a:rPr lang="en-GB" dirty="0" smtClean="0"/>
              <a:t>Available now</a:t>
            </a:r>
          </a:p>
          <a:p>
            <a:r>
              <a:rPr lang="en-GB" dirty="0"/>
              <a:t>SEY measurements in </a:t>
            </a:r>
            <a:r>
              <a:rPr lang="en-GB" dirty="0" smtClean="0"/>
              <a:t>a strong </a:t>
            </a:r>
            <a:r>
              <a:rPr lang="en-GB" dirty="0"/>
              <a:t>magnetic field </a:t>
            </a:r>
            <a:r>
              <a:rPr lang="en-GB" dirty="0" smtClean="0"/>
              <a:t>(up to 10 T)</a:t>
            </a:r>
          </a:p>
          <a:p>
            <a:pPr lvl="1"/>
            <a:r>
              <a:rPr lang="en-GB" dirty="0" smtClean="0"/>
              <a:t>Update is possible</a:t>
            </a:r>
          </a:p>
          <a:p>
            <a:r>
              <a:rPr lang="en-GB" dirty="0" smtClean="0"/>
              <a:t>Installing of either above on a SR </a:t>
            </a:r>
            <a:r>
              <a:rPr lang="en-GB" dirty="0" err="1" smtClean="0"/>
              <a:t>beamline</a:t>
            </a:r>
            <a:r>
              <a:rPr lang="en-GB" dirty="0" smtClean="0"/>
              <a:t> is possible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836712"/>
            <a:ext cx="8640960" cy="1008112"/>
          </a:xfrm>
        </p:spPr>
        <p:txBody>
          <a:bodyPr/>
          <a:lstStyle/>
          <a:p>
            <a:r>
              <a:rPr lang="en-GB" dirty="0" smtClean="0"/>
              <a:t>Visit to </a:t>
            </a:r>
            <a:r>
              <a:rPr lang="en-GB" dirty="0" err="1" smtClean="0"/>
              <a:t>Budker</a:t>
            </a:r>
            <a:r>
              <a:rPr lang="en-GB" dirty="0" smtClean="0"/>
              <a:t> Institute of </a:t>
            </a:r>
            <a:br>
              <a:rPr lang="en-GB" dirty="0" smtClean="0"/>
            </a:br>
            <a:r>
              <a:rPr lang="en-GB" dirty="0" smtClean="0"/>
              <a:t>Nuclear Physics (Novosibirsk, Russia)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668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Reza </a:t>
            </a:r>
            <a:r>
              <a:rPr lang="en-GB" dirty="0" smtClean="0"/>
              <a:t>Valizadeh – </a:t>
            </a:r>
          </a:p>
          <a:p>
            <a:pPr lvl="1"/>
            <a:r>
              <a:rPr lang="en-GB" dirty="0" smtClean="0"/>
              <a:t>Low SEY laser </a:t>
            </a:r>
            <a:r>
              <a:rPr lang="en-GB" dirty="0"/>
              <a:t>treated surface </a:t>
            </a:r>
            <a:r>
              <a:rPr lang="en-GB" dirty="0" smtClean="0"/>
              <a:t>results</a:t>
            </a:r>
          </a:p>
          <a:p>
            <a:endParaRPr lang="en-GB" dirty="0" smtClean="0"/>
          </a:p>
          <a:p>
            <a:r>
              <a:rPr lang="en-GB" dirty="0" smtClean="0"/>
              <a:t>Taaj Sian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aser treated surface vs </a:t>
            </a:r>
            <a:r>
              <a:rPr lang="en-GB" dirty="0" err="1" smtClean="0"/>
              <a:t>microparticle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Design of cryogenic systems for SEY measurements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NEG coating results - Oleg Malyshev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Following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846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11760" y="116632"/>
            <a:ext cx="5256584" cy="576064"/>
          </a:xfrm>
          <a:solidFill>
            <a:srgbClr val="D0EAEC"/>
          </a:solidFill>
        </p:spPr>
        <p:txBody>
          <a:bodyPr/>
          <a:lstStyle/>
          <a:p>
            <a:r>
              <a:rPr lang="en-GB" dirty="0"/>
              <a:t>Low SEY studies</a:t>
            </a:r>
          </a:p>
        </p:txBody>
      </p:sp>
      <p:pic>
        <p:nvPicPr>
          <p:cNvPr id="5122" name="Picture 2" descr="D:\ASTeC\Annual Reports\2013-2014\Schematic experimental setu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26" y="3199540"/>
            <a:ext cx="2805725" cy="138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522048" y="692696"/>
            <a:ext cx="5621952" cy="5976664"/>
          </a:xfrm>
        </p:spPr>
        <p:txBody>
          <a:bodyPr/>
          <a:lstStyle/>
          <a:p>
            <a:r>
              <a:rPr lang="en-GB" sz="1800" dirty="0" smtClean="0"/>
              <a:t>Current work:</a:t>
            </a:r>
          </a:p>
          <a:p>
            <a:pPr lvl="1"/>
            <a:r>
              <a:rPr lang="en-GB" sz="1600" dirty="0"/>
              <a:t>Several new surfaces were produced by different laser and their SEY were measured</a:t>
            </a:r>
          </a:p>
          <a:p>
            <a:pPr lvl="2"/>
            <a:r>
              <a:rPr lang="en-GB" sz="1400" dirty="0"/>
              <a:t>To be reported by Reza Valizadeh</a:t>
            </a:r>
          </a:p>
          <a:p>
            <a:pPr lvl="1"/>
            <a:r>
              <a:rPr lang="en-GB" sz="1600" dirty="0"/>
              <a:t>The data acquisition on the SEY facility is fully automated with LabVIEW</a:t>
            </a:r>
          </a:p>
          <a:p>
            <a:pPr lvl="1"/>
            <a:r>
              <a:rPr lang="en-GB" sz="1600" dirty="0" smtClean="0"/>
              <a:t>Design on a new cold stage (LN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) facility has been almost completed</a:t>
            </a:r>
          </a:p>
          <a:p>
            <a:pPr lvl="1"/>
            <a:r>
              <a:rPr lang="en-GB" sz="1600" dirty="0" smtClean="0"/>
              <a:t>Design </a:t>
            </a:r>
            <a:r>
              <a:rPr lang="en-GB" sz="1600" dirty="0"/>
              <a:t>on a new cold stage </a:t>
            </a:r>
            <a:r>
              <a:rPr lang="en-GB" sz="1600" dirty="0" smtClean="0"/>
              <a:t>(4-300K) </a:t>
            </a:r>
            <a:r>
              <a:rPr lang="en-GB" sz="1600" dirty="0"/>
              <a:t>facility </a:t>
            </a:r>
            <a:r>
              <a:rPr lang="en-GB" sz="1600" dirty="0" smtClean="0"/>
              <a:t>started</a:t>
            </a:r>
            <a:endParaRPr lang="en-GB" sz="1600" dirty="0"/>
          </a:p>
          <a:p>
            <a:pPr lvl="1"/>
            <a:r>
              <a:rPr lang="en-GB" sz="1600" dirty="0"/>
              <a:t>Some parts are in a process of </a:t>
            </a:r>
            <a:r>
              <a:rPr lang="en-GB" sz="1600" dirty="0" smtClean="0"/>
              <a:t>procurement</a:t>
            </a:r>
            <a:endParaRPr lang="en-GB" sz="1600" dirty="0"/>
          </a:p>
          <a:p>
            <a:pPr lvl="2"/>
            <a:r>
              <a:rPr lang="en-GB" sz="1400" dirty="0" smtClean="0"/>
              <a:t>To be reported </a:t>
            </a:r>
            <a:r>
              <a:rPr lang="en-GB" sz="1400" dirty="0"/>
              <a:t>by Taaj Sian </a:t>
            </a:r>
            <a:endParaRPr lang="en-GB" sz="1400" dirty="0" smtClean="0"/>
          </a:p>
          <a:p>
            <a:r>
              <a:rPr lang="en-GB" sz="1800" dirty="0" smtClean="0"/>
              <a:t>Next Steps</a:t>
            </a:r>
          </a:p>
          <a:p>
            <a:pPr lvl="1"/>
            <a:r>
              <a:rPr lang="en-GB" sz="1600" dirty="0" smtClean="0"/>
              <a:t>Building the new </a:t>
            </a:r>
            <a:r>
              <a:rPr lang="en-GB" sz="1600" dirty="0"/>
              <a:t>cold stage </a:t>
            </a:r>
            <a:r>
              <a:rPr lang="en-GB" sz="1600" dirty="0" smtClean="0"/>
              <a:t>facility </a:t>
            </a:r>
          </a:p>
          <a:p>
            <a:pPr lvl="1"/>
            <a:r>
              <a:rPr lang="en-GB" sz="1600" dirty="0" smtClean="0"/>
              <a:t>Production of samples for other </a:t>
            </a:r>
            <a:r>
              <a:rPr lang="en-GB" sz="1600" dirty="0" err="1" smtClean="0"/>
              <a:t>EuroCirCol</a:t>
            </a:r>
            <a:r>
              <a:rPr lang="en-GB" sz="1600" dirty="0" smtClean="0"/>
              <a:t> partners (subject to the funds availability)</a:t>
            </a:r>
          </a:p>
          <a:p>
            <a:r>
              <a:rPr lang="en-GB" sz="1800" dirty="0" smtClean="0"/>
              <a:t>Showstoppers</a:t>
            </a:r>
          </a:p>
          <a:p>
            <a:pPr lvl="1"/>
            <a:r>
              <a:rPr lang="en-GB" sz="1600" dirty="0" smtClean="0"/>
              <a:t>Finance to </a:t>
            </a:r>
            <a:r>
              <a:rPr lang="en-GB" sz="1600" dirty="0"/>
              <a:t>produce of samples for other </a:t>
            </a:r>
            <a:r>
              <a:rPr lang="en-GB" sz="1600" dirty="0" err="1"/>
              <a:t>EuroCirCol</a:t>
            </a:r>
            <a:r>
              <a:rPr lang="en-GB" sz="1600" dirty="0"/>
              <a:t> </a:t>
            </a:r>
            <a:r>
              <a:rPr lang="en-GB" sz="1600" dirty="0" smtClean="0"/>
              <a:t>partners.</a:t>
            </a:r>
          </a:p>
          <a:p>
            <a:pPr lvl="1"/>
            <a:r>
              <a:rPr lang="en-GB" sz="1600" dirty="0" smtClean="0"/>
              <a:t>A delivery of a new electron gun </a:t>
            </a:r>
            <a:r>
              <a:rPr lang="en-GB" sz="1600" dirty="0"/>
              <a:t>for the new cold stage facility </a:t>
            </a:r>
            <a:r>
              <a:rPr lang="en-GB" sz="1600" dirty="0" smtClean="0"/>
              <a:t>(there is none at the moment)</a:t>
            </a:r>
            <a:endParaRPr lang="en-GB" sz="1600" dirty="0"/>
          </a:p>
        </p:txBody>
      </p:sp>
      <p:pic>
        <p:nvPicPr>
          <p:cNvPr id="5123" name="Picture 3" descr="D:\ASTeC\Annual Reports\2013-2014\SEY Fig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24" y="1045079"/>
            <a:ext cx="278636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SEY\Nanotronik\STFC\A3 90 mm s-1 5um BEC 20kV SS50 X1000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2910488" cy="218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4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85585" y="548680"/>
            <a:ext cx="7027625" cy="6309320"/>
          </a:xfrm>
          <a:solidFill>
            <a:schemeClr val="bg1"/>
          </a:solidFill>
        </p:spPr>
        <p:txBody>
          <a:bodyPr/>
          <a:lstStyle/>
          <a:p>
            <a:r>
              <a:rPr lang="en-GB" sz="1800" dirty="0"/>
              <a:t>Current work</a:t>
            </a:r>
            <a:endParaRPr lang="en-GB" sz="1800" b="1" dirty="0" smtClean="0">
              <a:solidFill>
                <a:srgbClr val="663300"/>
              </a:solidFill>
            </a:endParaRPr>
          </a:p>
          <a:p>
            <a:pPr lvl="1"/>
            <a:r>
              <a:rPr lang="en-GB" sz="1600" b="1" dirty="0" smtClean="0">
                <a:solidFill>
                  <a:srgbClr val="663300"/>
                </a:solidFill>
              </a:rPr>
              <a:t>PhD student </a:t>
            </a:r>
            <a:r>
              <a:rPr lang="lt-LT" sz="1600" b="1" dirty="0" smtClean="0">
                <a:solidFill>
                  <a:srgbClr val="663300"/>
                </a:solidFill>
              </a:rPr>
              <a:t>Rūta Širvinskaitė</a:t>
            </a:r>
            <a:r>
              <a:rPr lang="en-GB" sz="1600" b="1" dirty="0" smtClean="0">
                <a:solidFill>
                  <a:srgbClr val="663300"/>
                </a:solidFill>
              </a:rPr>
              <a:t>:</a:t>
            </a:r>
          </a:p>
          <a:p>
            <a:pPr lvl="2"/>
            <a:r>
              <a:rPr lang="en-GB" sz="1400" dirty="0" smtClean="0"/>
              <a:t>July – Sep </a:t>
            </a:r>
            <a:r>
              <a:rPr lang="en-GB" sz="1400" dirty="0"/>
              <a:t>2016 – </a:t>
            </a:r>
            <a:r>
              <a:rPr lang="en-GB" sz="1400" dirty="0" smtClean="0"/>
              <a:t>familiarisation vacuum basics, literature survey, introduction to </a:t>
            </a:r>
            <a:r>
              <a:rPr lang="en-GB" sz="1400" dirty="0"/>
              <a:t>NEG depositions and evaluation </a:t>
            </a:r>
            <a:r>
              <a:rPr lang="en-GB" sz="1400" dirty="0" smtClean="0"/>
              <a:t>facilities</a:t>
            </a:r>
          </a:p>
          <a:p>
            <a:pPr lvl="2"/>
            <a:r>
              <a:rPr lang="en-GB" sz="1400" dirty="0" smtClean="0"/>
              <a:t>Secondary calibration of UHV gauges</a:t>
            </a:r>
          </a:p>
          <a:p>
            <a:pPr lvl="2"/>
            <a:r>
              <a:rPr lang="en-GB" sz="1400" dirty="0" smtClean="0"/>
              <a:t>In-situ calibration of RGAs against the UHV gauges</a:t>
            </a:r>
            <a:endParaRPr lang="en-GB" sz="1400" dirty="0"/>
          </a:p>
          <a:p>
            <a:pPr lvl="1"/>
            <a:r>
              <a:rPr lang="en-GB" sz="1600" dirty="0" smtClean="0"/>
              <a:t>Other activities (Reza and Oleg)</a:t>
            </a:r>
            <a:endParaRPr lang="en-GB" sz="1600" dirty="0"/>
          </a:p>
          <a:p>
            <a:pPr lvl="2"/>
            <a:r>
              <a:rPr lang="en-GB" sz="1600" dirty="0" smtClean="0"/>
              <a:t>A study of dual </a:t>
            </a:r>
            <a:r>
              <a:rPr lang="en-GB" sz="1600" dirty="0"/>
              <a:t>NEG </a:t>
            </a:r>
            <a:r>
              <a:rPr lang="en-GB" sz="1600" dirty="0" smtClean="0"/>
              <a:t>coatings completed</a:t>
            </a:r>
          </a:p>
          <a:p>
            <a:pPr lvl="3"/>
            <a:r>
              <a:rPr lang="en-GB" sz="1200" dirty="0"/>
              <a:t>A dual-layer NEG coating consisting of a </a:t>
            </a:r>
            <a:r>
              <a:rPr lang="en-GB" sz="1200" dirty="0" smtClean="0"/>
              <a:t>0.5-</a:t>
            </a:r>
            <a:r>
              <a:rPr lang="en-GB" sz="1200" dirty="0" smtClean="0">
                <a:sym typeface="Symbol"/>
              </a:rPr>
              <a:t></a:t>
            </a:r>
            <a:r>
              <a:rPr lang="en-GB" sz="1200" dirty="0" smtClean="0"/>
              <a:t>m-thick </a:t>
            </a:r>
            <a:r>
              <a:rPr lang="en-GB" sz="1200" dirty="0"/>
              <a:t>dense layer covered by a </a:t>
            </a:r>
            <a:r>
              <a:rPr lang="en-GB" sz="1200" dirty="0" smtClean="0"/>
              <a:t>1-</a:t>
            </a:r>
            <a:r>
              <a:rPr lang="en-GB" sz="1200" dirty="0">
                <a:sym typeface="Symbol"/>
              </a:rPr>
              <a:t></a:t>
            </a:r>
            <a:r>
              <a:rPr lang="en-GB" sz="1200" dirty="0" smtClean="0"/>
              <a:t>m </a:t>
            </a:r>
            <a:r>
              <a:rPr lang="en-GB" sz="1200" dirty="0"/>
              <a:t>thick columnar layer was evaluated </a:t>
            </a:r>
            <a:r>
              <a:rPr lang="en-GB" sz="1200" dirty="0" smtClean="0"/>
              <a:t>for EDS and pumping activated at different temperatures.</a:t>
            </a:r>
          </a:p>
          <a:p>
            <a:pPr lvl="3"/>
            <a:r>
              <a:rPr lang="en-GB" sz="1200" dirty="0" smtClean="0"/>
              <a:t>The paper has been submitted to JVSTA</a:t>
            </a:r>
            <a:endParaRPr lang="en-GB" sz="1200" dirty="0"/>
          </a:p>
          <a:p>
            <a:pPr lvl="2"/>
            <a:r>
              <a:rPr lang="en-GB" sz="1400" dirty="0" smtClean="0"/>
              <a:t>A study of NEG impedance (not a part of </a:t>
            </a:r>
            <a:r>
              <a:rPr lang="en-GB" sz="1400" dirty="0" err="1" smtClean="0"/>
              <a:t>EuroCirCol</a:t>
            </a:r>
            <a:r>
              <a:rPr lang="en-GB" sz="1400" dirty="0" smtClean="0"/>
              <a:t> but relevant to it)</a:t>
            </a:r>
          </a:p>
          <a:p>
            <a:pPr lvl="3"/>
            <a:r>
              <a:rPr lang="en-GB" sz="1200" dirty="0"/>
              <a:t>The surface resistance of two types of NEG coating (dense and columnar) was investigated at 7.8 GHz. The bulk conductivity was obtained with the analytical model: 𝜎</a:t>
            </a:r>
            <a:r>
              <a:rPr lang="en-GB" sz="1200" baseline="-25000" dirty="0"/>
              <a:t>𝑑</a:t>
            </a:r>
            <a:r>
              <a:rPr lang="en-GB" sz="1200" dirty="0"/>
              <a:t> = 1.4×10</a:t>
            </a:r>
            <a:r>
              <a:rPr lang="en-GB" sz="1200" baseline="30000" dirty="0"/>
              <a:t>4</a:t>
            </a:r>
            <a:r>
              <a:rPr lang="en-GB" sz="1200" dirty="0"/>
              <a:t> 𝑆/𝑚 for the columnar NEG coating and 𝜎</a:t>
            </a:r>
            <a:r>
              <a:rPr lang="en-GB" sz="1200" baseline="-25000" dirty="0"/>
              <a:t>𝑑</a:t>
            </a:r>
            <a:r>
              <a:rPr lang="en-GB" sz="1200" dirty="0"/>
              <a:t> = 8×10</a:t>
            </a:r>
            <a:r>
              <a:rPr lang="en-GB" sz="1200" baseline="30000" dirty="0"/>
              <a:t>5</a:t>
            </a:r>
            <a:r>
              <a:rPr lang="en-GB" sz="1200" dirty="0"/>
              <a:t> 𝑆/𝑚 for the dense NEG coating. </a:t>
            </a:r>
            <a:endParaRPr lang="en-GB" sz="1200" dirty="0" smtClean="0"/>
          </a:p>
          <a:p>
            <a:pPr lvl="3"/>
            <a:r>
              <a:rPr lang="en-GB" sz="1200" dirty="0"/>
              <a:t>The paper has been submitted to </a:t>
            </a:r>
            <a:r>
              <a:rPr lang="en-GB" sz="1200" dirty="0" smtClean="0"/>
              <a:t>NIMA</a:t>
            </a:r>
          </a:p>
          <a:p>
            <a:pPr lvl="2"/>
            <a:r>
              <a:rPr lang="en-GB" sz="1400" dirty="0"/>
              <a:t>To be reported </a:t>
            </a:r>
            <a:r>
              <a:rPr lang="en-GB" sz="1400" dirty="0" smtClean="0"/>
              <a:t>by Oleg later</a:t>
            </a:r>
            <a:endParaRPr lang="en-GB" sz="1400" dirty="0"/>
          </a:p>
          <a:p>
            <a:r>
              <a:rPr lang="en-GB" sz="1800" dirty="0"/>
              <a:t>Next </a:t>
            </a:r>
            <a:r>
              <a:rPr lang="en-GB" sz="1800" dirty="0" smtClean="0"/>
              <a:t>Steps</a:t>
            </a:r>
          </a:p>
          <a:p>
            <a:pPr lvl="1"/>
            <a:r>
              <a:rPr lang="en-GB" sz="1600" dirty="0" smtClean="0"/>
              <a:t>Deposition of </a:t>
            </a:r>
            <a:r>
              <a:rPr lang="en-GB" sz="1600" dirty="0" err="1" smtClean="0"/>
              <a:t>Zr</a:t>
            </a:r>
            <a:r>
              <a:rPr lang="en-GB" sz="1600" dirty="0" smtClean="0"/>
              <a:t> on a sample tube, ESD and pumping measurements</a:t>
            </a:r>
          </a:p>
          <a:p>
            <a:pPr lvl="1"/>
            <a:r>
              <a:rPr lang="en-GB" sz="1600" dirty="0" smtClean="0"/>
              <a:t>Design of a facility for cryogenic (LN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and </a:t>
            </a:r>
            <a:r>
              <a:rPr lang="en-GB" sz="1600" dirty="0" err="1" smtClean="0"/>
              <a:t>LHe</a:t>
            </a:r>
            <a:r>
              <a:rPr lang="en-GB" sz="1600" dirty="0" smtClean="0"/>
              <a:t>) measurements </a:t>
            </a:r>
            <a:endParaRPr lang="en-GB" sz="1600" dirty="0"/>
          </a:p>
          <a:p>
            <a:r>
              <a:rPr lang="en-GB" sz="1800" dirty="0" smtClean="0"/>
              <a:t>Showstoppers</a:t>
            </a:r>
          </a:p>
          <a:p>
            <a:pPr lvl="1"/>
            <a:r>
              <a:rPr lang="en-GB" sz="1600" dirty="0" smtClean="0"/>
              <a:t>None at this stage</a:t>
            </a:r>
            <a:endParaRPr lang="en-GB" sz="1600" dirty="0"/>
          </a:p>
          <a:p>
            <a:pPr lvl="2"/>
            <a:endParaRPr lang="en-GB" sz="1600" dirty="0"/>
          </a:p>
        </p:txBody>
      </p:sp>
      <p:pic>
        <p:nvPicPr>
          <p:cNvPr id="4" name="Picture 3" descr="solenoid magnetron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980728"/>
            <a:ext cx="2085584" cy="28742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36614" y="3439723"/>
            <a:ext cx="72007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DC,</a:t>
            </a:r>
          </a:p>
          <a:p>
            <a:r>
              <a:rPr lang="en-GB" sz="800" b="1" dirty="0" smtClean="0"/>
              <a:t>pulsed DC,  RF power supply, </a:t>
            </a:r>
          </a:p>
          <a:p>
            <a:r>
              <a:rPr lang="en-GB" sz="800" b="1" dirty="0" err="1" smtClean="0"/>
              <a:t>HiPIMS</a:t>
            </a:r>
            <a:endParaRPr lang="en-GB" sz="800" b="1" dirty="0"/>
          </a:p>
        </p:txBody>
      </p:sp>
      <p:pic>
        <p:nvPicPr>
          <p:cNvPr id="6" name="Picture 5" descr="NEG Coated Tube with filla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8263" y="4149080"/>
            <a:ext cx="2254766" cy="237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11760" y="0"/>
            <a:ext cx="4392488" cy="576064"/>
          </a:xfrm>
          <a:solidFill>
            <a:schemeClr val="accent1"/>
          </a:solidFill>
        </p:spPr>
        <p:txBody>
          <a:bodyPr/>
          <a:lstStyle/>
          <a:p>
            <a:r>
              <a:rPr lang="en-GB" dirty="0"/>
              <a:t>NEG coating studies</a:t>
            </a:r>
          </a:p>
        </p:txBody>
      </p:sp>
    </p:spTree>
    <p:extLst>
      <p:ext uri="{BB962C8B-B14F-4D97-AF65-F5344CB8AC3E}">
        <p14:creationId xmlns:p14="http://schemas.microsoft.com/office/powerpoint/2010/main" val="411864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184576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/>
              <a:t>Proposal on surface engineering </a:t>
            </a:r>
          </a:p>
          <a:p>
            <a:pPr marL="0" indent="0" algn="ctr">
              <a:buNone/>
            </a:pPr>
            <a:r>
              <a:rPr lang="en-GB" b="1" dirty="0" smtClean="0"/>
              <a:t>to mitigate electron cloud effects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rgbClr val="006600"/>
                </a:solidFill>
              </a:rPr>
              <a:t>A </a:t>
            </a:r>
            <a:r>
              <a:rPr lang="en-GB" sz="2000" dirty="0">
                <a:solidFill>
                  <a:srgbClr val="006600"/>
                </a:solidFill>
              </a:rPr>
              <a:t>report describes two coupled problem: meeting vacuum specification on a beam vacuum and to mitigating electron cloud. Two most promising technologies were </a:t>
            </a:r>
            <a:r>
              <a:rPr lang="en-GB" sz="2000" dirty="0" smtClean="0">
                <a:solidFill>
                  <a:srgbClr val="006600"/>
                </a:solidFill>
              </a:rPr>
              <a:t>identified:  </a:t>
            </a:r>
            <a:endParaRPr lang="en-GB" sz="2000" dirty="0">
              <a:solidFill>
                <a:srgbClr val="00660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GB" sz="2000" dirty="0" smtClean="0">
                <a:solidFill>
                  <a:srgbClr val="006600"/>
                </a:solidFill>
              </a:rPr>
              <a:t>Low </a:t>
            </a:r>
            <a:r>
              <a:rPr lang="en-GB" sz="2000" dirty="0">
                <a:solidFill>
                  <a:srgbClr val="006600"/>
                </a:solidFill>
              </a:rPr>
              <a:t>SEY laser treated surface. A recent invention that allows obtaining surfaces with SEY &lt; 0.6 for complete eradication of the BIEM and e-cloud. </a:t>
            </a:r>
          </a:p>
          <a:p>
            <a:pPr marL="457200" indent="-457200">
              <a:buFont typeface="+mj-lt"/>
              <a:buAutoNum type="arabicParenR"/>
            </a:pPr>
            <a:r>
              <a:rPr lang="en-GB" sz="2000" dirty="0" smtClean="0">
                <a:solidFill>
                  <a:srgbClr val="006600"/>
                </a:solidFill>
              </a:rPr>
              <a:t>NEG </a:t>
            </a:r>
            <a:r>
              <a:rPr lang="en-GB" sz="2000" dirty="0">
                <a:solidFill>
                  <a:srgbClr val="006600"/>
                </a:solidFill>
              </a:rPr>
              <a:t>coated surface. NEG film can be deposited to provide SEY &lt; 1. After activation this film also provides a reduced PSD and ESD and distributed pumping speed.  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6600"/>
                </a:solidFill>
              </a:rPr>
              <a:t>Before choosing between these two options, both technologies have to be verified at cryogenic temperature and under synchrotron </a:t>
            </a:r>
            <a:r>
              <a:rPr lang="en-GB" sz="2000" dirty="0" smtClean="0">
                <a:solidFill>
                  <a:srgbClr val="006600"/>
                </a:solidFill>
              </a:rPr>
              <a:t>radiation bombardment. </a:t>
            </a:r>
            <a:endParaRPr lang="en-GB" sz="2000" dirty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576064"/>
          </a:xfrm>
        </p:spPr>
        <p:txBody>
          <a:bodyPr/>
          <a:lstStyle/>
          <a:p>
            <a:r>
              <a:rPr lang="en-GB" dirty="0" smtClean="0"/>
              <a:t>Milestone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75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12776"/>
            <a:ext cx="4104456" cy="488060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sz="1600" dirty="0" smtClean="0"/>
              <a:t>PROBLEM DECRIPTION</a:t>
            </a:r>
            <a:endParaRPr lang="en-GB" sz="1600" dirty="0"/>
          </a:p>
          <a:p>
            <a:pPr marL="457200" lvl="1" indent="0">
              <a:buNone/>
            </a:pPr>
            <a:r>
              <a:rPr lang="en-GB" sz="1400" dirty="0" smtClean="0"/>
              <a:t>1.1</a:t>
            </a:r>
            <a:r>
              <a:rPr lang="en-GB" sz="1400" dirty="0"/>
              <a:t>.	</a:t>
            </a:r>
            <a:r>
              <a:rPr lang="en-GB" sz="1400" dirty="0" smtClean="0"/>
              <a:t>Gas density along a cryogenic vacuum chamber under SR</a:t>
            </a:r>
          </a:p>
          <a:p>
            <a:pPr marL="914400" lvl="2" indent="0">
              <a:buNone/>
            </a:pPr>
            <a:r>
              <a:rPr lang="en-GB" sz="1200" dirty="0" smtClean="0"/>
              <a:t>1.1.1.	Model</a:t>
            </a:r>
          </a:p>
          <a:p>
            <a:pPr marL="914400" lvl="2" indent="0">
              <a:buNone/>
            </a:pPr>
            <a:r>
              <a:rPr lang="en-GB" sz="1200" dirty="0" smtClean="0"/>
              <a:t>1.1.2</a:t>
            </a:r>
            <a:r>
              <a:rPr lang="en-GB" sz="1200" dirty="0"/>
              <a:t>.	PSD and ESD from cryogenic </a:t>
            </a:r>
            <a:r>
              <a:rPr lang="en-GB" sz="1200" dirty="0" smtClean="0"/>
              <a:t>surface</a:t>
            </a:r>
          </a:p>
          <a:p>
            <a:pPr marL="914400" lvl="2" indent="0">
              <a:buNone/>
            </a:pPr>
            <a:r>
              <a:rPr lang="en-GB" sz="1200" dirty="0"/>
              <a:t>1.1.3.	Equilibrium </a:t>
            </a:r>
            <a:r>
              <a:rPr lang="en-GB" sz="1200" dirty="0" smtClean="0"/>
              <a:t>pressure</a:t>
            </a:r>
          </a:p>
          <a:p>
            <a:pPr marL="914400" lvl="2" indent="0">
              <a:buNone/>
            </a:pPr>
            <a:r>
              <a:rPr lang="en-GB" sz="1200" dirty="0"/>
              <a:t>1.1.4.	Ion induced pressure </a:t>
            </a:r>
            <a:r>
              <a:rPr lang="en-GB" sz="1200" dirty="0" smtClean="0"/>
              <a:t>instability</a:t>
            </a:r>
          </a:p>
          <a:p>
            <a:pPr marL="914400" lvl="2" indent="0">
              <a:buNone/>
            </a:pPr>
            <a:r>
              <a:rPr lang="en-GB" sz="1200" dirty="0"/>
              <a:t>1.1.5.	Calculations for the FCC</a:t>
            </a:r>
            <a:endParaRPr lang="en-GB" sz="1200" dirty="0" smtClean="0"/>
          </a:p>
          <a:p>
            <a:pPr marL="914400" lvl="2" indent="0">
              <a:buNone/>
            </a:pPr>
            <a:endParaRPr lang="en-GB" sz="1200" dirty="0" smtClean="0"/>
          </a:p>
          <a:p>
            <a:pPr marL="457200" lvl="1" indent="0">
              <a:buNone/>
            </a:pPr>
            <a:r>
              <a:rPr lang="en-GB" sz="1400" dirty="0" smtClean="0"/>
              <a:t>1.2</a:t>
            </a:r>
            <a:r>
              <a:rPr lang="en-GB" sz="1400" dirty="0"/>
              <a:t>.	SUGGESTED </a:t>
            </a:r>
            <a:r>
              <a:rPr lang="en-GB" sz="1400" dirty="0" smtClean="0"/>
              <a:t>SOLUTIONS</a:t>
            </a:r>
          </a:p>
          <a:p>
            <a:pPr marL="457200" lvl="1" indent="0">
              <a:buNone/>
            </a:pP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600" dirty="0" smtClean="0"/>
              <a:t>OPTION </a:t>
            </a:r>
            <a:r>
              <a:rPr lang="en-GB" sz="1600" dirty="0"/>
              <a:t>1: LOW SEY LASER TREATED </a:t>
            </a:r>
            <a:r>
              <a:rPr lang="en-GB" sz="1600" dirty="0" smtClean="0"/>
              <a:t>SURFACE</a:t>
            </a:r>
            <a:endParaRPr lang="en-GB" sz="1600" dirty="0"/>
          </a:p>
          <a:p>
            <a:pPr marL="457200" lvl="1" indent="0">
              <a:buNone/>
            </a:pPr>
            <a:r>
              <a:rPr lang="en-GB" sz="1400" dirty="0"/>
              <a:t>2.1.	</a:t>
            </a:r>
            <a:r>
              <a:rPr lang="en-GB" sz="1400" dirty="0" smtClean="0"/>
              <a:t>Beam and e-cloud	</a:t>
            </a:r>
          </a:p>
          <a:p>
            <a:pPr marL="457200" lvl="1" indent="0">
              <a:buNone/>
            </a:pPr>
            <a:r>
              <a:rPr lang="en-GB" sz="1400" dirty="0" smtClean="0"/>
              <a:t>2.2.	Salt – surface optimised for accelerator applications	</a:t>
            </a:r>
          </a:p>
          <a:p>
            <a:pPr marL="457200" lvl="1" indent="0">
              <a:buNone/>
            </a:pPr>
            <a:r>
              <a:rPr lang="en-GB" sz="1400" dirty="0" smtClean="0"/>
              <a:t>2.3.	What else we need to study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OF </a:t>
            </a:r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4716016" y="1556792"/>
            <a:ext cx="4248472" cy="4880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001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20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rgbClr val="66330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573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152650" indent="-2714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600" kern="0" dirty="0" smtClean="0"/>
              <a:t>3.   OPTION 2: NEG COATED SURFACE</a:t>
            </a:r>
          </a:p>
          <a:p>
            <a:pPr marL="457200" lvl="1" indent="0">
              <a:buFont typeface="Arial" pitchFamily="34" charset="0"/>
              <a:buNone/>
            </a:pPr>
            <a:r>
              <a:rPr lang="en-GB" sz="1400" kern="0" dirty="0" smtClean="0"/>
              <a:t>3.1.	NEG coating as a solution for a long narrow vacuum chambers</a:t>
            </a:r>
          </a:p>
          <a:p>
            <a:pPr marL="914400" lvl="2" indent="0">
              <a:buFont typeface="Arial" pitchFamily="34" charset="0"/>
              <a:buNone/>
            </a:pPr>
            <a:r>
              <a:rPr lang="en-GB" sz="1200" kern="0" dirty="0" smtClean="0"/>
              <a:t>3.1.1.	What is NEG coating</a:t>
            </a:r>
          </a:p>
          <a:p>
            <a:pPr marL="914400" lvl="2" indent="0">
              <a:buFont typeface="Arial" pitchFamily="34" charset="0"/>
              <a:buNone/>
            </a:pPr>
            <a:r>
              <a:rPr lang="en-GB" sz="1200" kern="0" dirty="0" smtClean="0"/>
              <a:t>3.1.2.	NEG deposition</a:t>
            </a:r>
          </a:p>
          <a:p>
            <a:pPr marL="914400" lvl="2" indent="0">
              <a:buFont typeface="Arial" pitchFamily="34" charset="0"/>
              <a:buNone/>
            </a:pPr>
            <a:r>
              <a:rPr lang="en-GB" sz="1200" kern="0" dirty="0" smtClean="0"/>
              <a:t>3.1.3.	NEG surface characterisation</a:t>
            </a:r>
          </a:p>
          <a:p>
            <a:pPr marL="914400" lvl="2" indent="0">
              <a:buFont typeface="Arial" pitchFamily="34" charset="0"/>
              <a:buNone/>
            </a:pPr>
            <a:r>
              <a:rPr lang="en-GB" sz="1200" kern="0" dirty="0" smtClean="0"/>
              <a:t>3.1.4.	Vacuum characterisation</a:t>
            </a:r>
          </a:p>
          <a:p>
            <a:pPr marL="914400" lvl="2" indent="0">
              <a:buFont typeface="Arial" pitchFamily="34" charset="0"/>
              <a:buNone/>
            </a:pPr>
            <a:r>
              <a:rPr lang="en-GB" sz="1200" kern="0" dirty="0" smtClean="0"/>
              <a:t>3.1.5.	Surface resistance</a:t>
            </a:r>
          </a:p>
          <a:p>
            <a:pPr marL="914400" lvl="2" indent="0">
              <a:buFont typeface="Arial" pitchFamily="34" charset="0"/>
              <a:buNone/>
            </a:pPr>
            <a:r>
              <a:rPr lang="en-GB" sz="1200" kern="0" dirty="0" smtClean="0"/>
              <a:t>3.1.6.	NEG at low temperature</a:t>
            </a:r>
          </a:p>
          <a:p>
            <a:pPr marL="457200" lvl="1" indent="0">
              <a:buFont typeface="Arial" pitchFamily="34" charset="0"/>
              <a:buNone/>
            </a:pPr>
            <a:r>
              <a:rPr lang="en-GB" sz="1400" kern="0" dirty="0" smtClean="0"/>
              <a:t>3.2.	What we else need to know</a:t>
            </a:r>
          </a:p>
          <a:p>
            <a:pPr marL="457200" lvl="1" indent="0">
              <a:buFont typeface="Arial" pitchFamily="34" charset="0"/>
              <a:buNone/>
            </a:pPr>
            <a:endParaRPr lang="en-GB" sz="1400" kern="0" dirty="0" smtClean="0"/>
          </a:p>
          <a:p>
            <a:pPr>
              <a:buFont typeface="Arial" pitchFamily="34" charset="0"/>
              <a:buAutoNum type="arabicPeriod" startAt="4"/>
            </a:pPr>
            <a:r>
              <a:rPr lang="en-GB" sz="1600" kern="0" dirty="0" smtClean="0"/>
              <a:t>CONCLUSIONS</a:t>
            </a:r>
          </a:p>
          <a:p>
            <a:pPr marL="0" indent="0">
              <a:buNone/>
            </a:pPr>
            <a:endParaRPr lang="en-GB" sz="1600" kern="0" dirty="0" smtClean="0"/>
          </a:p>
          <a:p>
            <a:pPr marL="0" indent="0">
              <a:buFont typeface="Arial" pitchFamily="34" charset="0"/>
              <a:buNone/>
            </a:pPr>
            <a:r>
              <a:rPr lang="en-GB" sz="1600" kern="0" dirty="0" smtClean="0"/>
              <a:t>5.   REFERENCES</a:t>
            </a:r>
          </a:p>
          <a:p>
            <a:pPr marL="0" indent="0">
              <a:buFont typeface="Arial" pitchFamily="34" charset="0"/>
              <a:buNone/>
            </a:pPr>
            <a:endParaRPr lang="en-GB" kern="0" dirty="0" smtClean="0"/>
          </a:p>
          <a:p>
            <a:pPr marL="0" indent="0">
              <a:buFont typeface="Arial" pitchFamily="34" charset="0"/>
              <a:buNone/>
            </a:pP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619334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txBody>
          <a:bodyPr/>
          <a:lstStyle/>
          <a:p>
            <a:r>
              <a:rPr lang="en-GB" b="1" dirty="0" smtClean="0"/>
              <a:t>What is known:</a:t>
            </a:r>
          </a:p>
          <a:p>
            <a:pPr lvl="1"/>
            <a:r>
              <a:rPr lang="en-GB" dirty="0" smtClean="0"/>
              <a:t>The surface with SEY &lt; 1 can be produced using laser treatment, the SEY may further be reduced with dose to ~0.6.</a:t>
            </a:r>
          </a:p>
          <a:p>
            <a:pPr lvl="1"/>
            <a:r>
              <a:rPr lang="en-GB" dirty="0" smtClean="0"/>
              <a:t>It has no vacuum problems at room temperature</a:t>
            </a:r>
          </a:p>
          <a:p>
            <a:pPr lvl="2"/>
            <a:r>
              <a:rPr lang="en-GB" dirty="0" smtClean="0"/>
              <a:t>ESD, TD, ultrasound wash</a:t>
            </a:r>
          </a:p>
          <a:p>
            <a:pPr lvl="1"/>
            <a:r>
              <a:rPr lang="en-GB" dirty="0" smtClean="0"/>
              <a:t>Surface impedance increases by factor 3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What is required to study:</a:t>
            </a:r>
            <a:endParaRPr lang="en-GB" b="1" dirty="0">
              <a:solidFill>
                <a:srgbClr val="C00000"/>
              </a:solidFill>
            </a:endParaRPr>
          </a:p>
          <a:p>
            <a:pPr lvl="1"/>
            <a:r>
              <a:rPr lang="en-GB" dirty="0" smtClean="0"/>
              <a:t>PSD data for SALT at room temperature</a:t>
            </a:r>
          </a:p>
          <a:p>
            <a:pPr lvl="1"/>
            <a:r>
              <a:rPr lang="en-GB" dirty="0" smtClean="0"/>
              <a:t>Data at cryogenic temperature</a:t>
            </a:r>
          </a:p>
          <a:p>
            <a:pPr lvl="2"/>
            <a:r>
              <a:rPr lang="en-GB" dirty="0" smtClean="0"/>
              <a:t>PSD and ESD</a:t>
            </a:r>
          </a:p>
          <a:p>
            <a:pPr lvl="2"/>
            <a:r>
              <a:rPr lang="en-GB" dirty="0" smtClean="0"/>
              <a:t>PEY and SEY</a:t>
            </a:r>
          </a:p>
          <a:p>
            <a:pPr lvl="2"/>
            <a:r>
              <a:rPr lang="en-GB" dirty="0" smtClean="0"/>
              <a:t>Effect of </a:t>
            </a:r>
            <a:r>
              <a:rPr lang="en-GB" dirty="0" err="1" smtClean="0"/>
              <a:t>cryosrobed</a:t>
            </a:r>
            <a:r>
              <a:rPr lang="en-GB" dirty="0" smtClean="0"/>
              <a:t> gases on PSD, ESD, PEY </a:t>
            </a:r>
            <a:r>
              <a:rPr lang="en-GB" dirty="0"/>
              <a:t>and </a:t>
            </a:r>
            <a:r>
              <a:rPr lang="en-GB" dirty="0" smtClean="0"/>
              <a:t>SEY</a:t>
            </a:r>
          </a:p>
          <a:p>
            <a:pPr lvl="2"/>
            <a:r>
              <a:rPr lang="en-GB" dirty="0"/>
              <a:t>Surface </a:t>
            </a:r>
            <a:r>
              <a:rPr lang="en-GB" dirty="0" smtClean="0"/>
              <a:t>impedance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highlights for Option 1: SALT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140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973577"/>
            <a:ext cx="8784976" cy="5877272"/>
          </a:xfrm>
        </p:spPr>
        <p:txBody>
          <a:bodyPr/>
          <a:lstStyle/>
          <a:p>
            <a:r>
              <a:rPr lang="en-GB" b="1" dirty="0"/>
              <a:t>What is known:</a:t>
            </a:r>
          </a:p>
          <a:p>
            <a:pPr lvl="1"/>
            <a:r>
              <a:rPr lang="en-GB" dirty="0" smtClean="0"/>
              <a:t>The surface with SEY &lt; 1 (</a:t>
            </a:r>
            <a:r>
              <a:rPr lang="en-GB" dirty="0"/>
              <a:t>after NEG </a:t>
            </a:r>
            <a:r>
              <a:rPr lang="en-GB" dirty="0" smtClean="0"/>
              <a:t>activation) can be produced.</a:t>
            </a:r>
          </a:p>
          <a:p>
            <a:pPr lvl="1"/>
            <a:r>
              <a:rPr lang="en-GB" dirty="0" smtClean="0"/>
              <a:t>Vacuum:</a:t>
            </a:r>
          </a:p>
          <a:p>
            <a:pPr lvl="2"/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-V PSD data at room temperature only   	</a:t>
            </a:r>
          </a:p>
          <a:p>
            <a:pPr lvl="2"/>
            <a:r>
              <a:rPr lang="en-GB" dirty="0" err="1"/>
              <a:t>Ti</a:t>
            </a:r>
            <a:r>
              <a:rPr lang="en-GB" dirty="0"/>
              <a:t>-</a:t>
            </a:r>
            <a:r>
              <a:rPr lang="en-GB" dirty="0" err="1"/>
              <a:t>Zr</a:t>
            </a:r>
            <a:r>
              <a:rPr lang="en-GB" dirty="0"/>
              <a:t>-</a:t>
            </a:r>
            <a:r>
              <a:rPr lang="en-GB" dirty="0" err="1"/>
              <a:t>Hf</a:t>
            </a:r>
            <a:r>
              <a:rPr lang="en-GB" dirty="0"/>
              <a:t>-V </a:t>
            </a:r>
            <a:r>
              <a:rPr lang="en-GB" dirty="0" smtClean="0"/>
              <a:t>ESD is an </a:t>
            </a:r>
            <a:r>
              <a:rPr lang="en-GB" dirty="0"/>
              <a:t>order of magnitude lower </a:t>
            </a:r>
            <a:r>
              <a:rPr lang="en-GB" dirty="0" smtClean="0"/>
              <a:t>than </a:t>
            </a:r>
            <a:r>
              <a:rPr lang="en-GB" dirty="0"/>
              <a:t>for </a:t>
            </a:r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-V</a:t>
            </a:r>
          </a:p>
          <a:p>
            <a:pPr lvl="3"/>
            <a:r>
              <a:rPr lang="en-GB" dirty="0" smtClean="0"/>
              <a:t>The same reduction is expected for PSD</a:t>
            </a:r>
          </a:p>
          <a:p>
            <a:pPr lvl="2"/>
            <a:r>
              <a:rPr lang="en-GB" dirty="0" err="1"/>
              <a:t>Ti</a:t>
            </a:r>
            <a:r>
              <a:rPr lang="en-GB" dirty="0"/>
              <a:t>-</a:t>
            </a:r>
            <a:r>
              <a:rPr lang="en-GB" dirty="0" err="1"/>
              <a:t>Zr</a:t>
            </a:r>
            <a:r>
              <a:rPr lang="en-GB" dirty="0"/>
              <a:t>-</a:t>
            </a:r>
            <a:r>
              <a:rPr lang="en-GB" dirty="0" err="1"/>
              <a:t>Hf</a:t>
            </a:r>
            <a:r>
              <a:rPr lang="en-GB" dirty="0"/>
              <a:t>-V ESD on vacuum fired </a:t>
            </a:r>
            <a:r>
              <a:rPr lang="en-GB" dirty="0" smtClean="0"/>
              <a:t>tubes is two </a:t>
            </a:r>
            <a:r>
              <a:rPr lang="en-GB" dirty="0"/>
              <a:t>orders of magnitude lower than </a:t>
            </a:r>
            <a:r>
              <a:rPr lang="en-GB" dirty="0" smtClean="0"/>
              <a:t>for </a:t>
            </a:r>
            <a:r>
              <a:rPr lang="en-GB" dirty="0"/>
              <a:t>the </a:t>
            </a:r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-V film</a:t>
            </a:r>
          </a:p>
          <a:p>
            <a:pPr lvl="3"/>
            <a:r>
              <a:rPr lang="en-GB" dirty="0"/>
              <a:t>The same reduction is expected for </a:t>
            </a:r>
            <a:r>
              <a:rPr lang="en-GB" dirty="0" smtClean="0"/>
              <a:t>PSD</a:t>
            </a:r>
          </a:p>
          <a:p>
            <a:pPr lvl="2"/>
            <a:r>
              <a:rPr lang="en-GB" dirty="0" smtClean="0"/>
              <a:t>Dense vs columnar film</a:t>
            </a:r>
          </a:p>
          <a:p>
            <a:pPr lvl="1"/>
            <a:r>
              <a:rPr lang="en-GB" dirty="0" smtClean="0"/>
              <a:t>Surface impedance </a:t>
            </a:r>
          </a:p>
          <a:p>
            <a:pPr lvl="2"/>
            <a:r>
              <a:rPr lang="en-GB" dirty="0" smtClean="0"/>
              <a:t>increases with thickness and frequency</a:t>
            </a:r>
          </a:p>
          <a:p>
            <a:pPr lvl="2"/>
            <a:r>
              <a:rPr lang="en-GB" dirty="0" smtClean="0"/>
              <a:t>the </a:t>
            </a:r>
            <a:r>
              <a:rPr lang="en-GB" dirty="0"/>
              <a:t>bulk conductivity was obtained with the analytical model: </a:t>
            </a:r>
            <a:endParaRPr lang="en-GB" dirty="0" smtClean="0"/>
          </a:p>
          <a:p>
            <a:pPr lvl="3"/>
            <a:r>
              <a:rPr lang="en-GB" dirty="0" smtClean="0"/>
              <a:t>𝜎</a:t>
            </a:r>
            <a:r>
              <a:rPr lang="en-GB" baseline="-25000" dirty="0"/>
              <a:t>c</a:t>
            </a:r>
            <a:r>
              <a:rPr lang="en-GB" dirty="0"/>
              <a:t> = 1.4×10</a:t>
            </a:r>
            <a:r>
              <a:rPr lang="en-GB" baseline="30000" dirty="0"/>
              <a:t>4</a:t>
            </a:r>
            <a:r>
              <a:rPr lang="en-GB" dirty="0"/>
              <a:t> 𝑆/𝑚 for the columnar NEG </a:t>
            </a:r>
            <a:r>
              <a:rPr lang="en-GB" dirty="0" smtClean="0"/>
              <a:t>coating </a:t>
            </a:r>
          </a:p>
          <a:p>
            <a:pPr lvl="3"/>
            <a:r>
              <a:rPr lang="en-GB" dirty="0" smtClean="0"/>
              <a:t>𝜎</a:t>
            </a:r>
            <a:r>
              <a:rPr lang="en-GB" baseline="-25000" dirty="0" smtClean="0"/>
              <a:t>𝑑</a:t>
            </a:r>
            <a:r>
              <a:rPr lang="en-GB" dirty="0" smtClean="0"/>
              <a:t> </a:t>
            </a:r>
            <a:r>
              <a:rPr lang="en-GB" dirty="0"/>
              <a:t>= 8×10</a:t>
            </a:r>
            <a:r>
              <a:rPr lang="en-GB" baseline="30000" dirty="0"/>
              <a:t>5</a:t>
            </a:r>
            <a:r>
              <a:rPr lang="en-GB" dirty="0"/>
              <a:t> 𝑆/𝑚 for the dense NEG coating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576064"/>
          </a:xfrm>
        </p:spPr>
        <p:txBody>
          <a:bodyPr/>
          <a:lstStyle/>
          <a:p>
            <a:r>
              <a:rPr lang="en-GB" dirty="0" smtClean="0"/>
              <a:t>Main highlights for Option 2: NEG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1872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/>
          <a:lstStyle/>
          <a:p>
            <a:r>
              <a:rPr lang="en-GB" b="1" dirty="0" smtClean="0"/>
              <a:t>Modelling das density for H</a:t>
            </a:r>
            <a:r>
              <a:rPr lang="en-GB" b="1" baseline="-25000" dirty="0" smtClean="0"/>
              <a:t>2</a:t>
            </a:r>
            <a:r>
              <a:rPr lang="en-GB" b="1" dirty="0" smtClean="0"/>
              <a:t> after dose D = 10</a:t>
            </a:r>
            <a:r>
              <a:rPr lang="en-GB" b="1" baseline="30000" dirty="0" smtClean="0"/>
              <a:t>22</a:t>
            </a:r>
            <a:r>
              <a:rPr lang="en-GB" b="1" dirty="0" smtClean="0"/>
              <a:t> photons/m </a:t>
            </a:r>
            <a:endParaRPr lang="en-GB" dirty="0" smtClean="0"/>
          </a:p>
          <a:p>
            <a:pPr lvl="1"/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-V</a:t>
            </a:r>
          </a:p>
          <a:p>
            <a:pPr lvl="2"/>
            <a:r>
              <a:rPr lang="en-GB" dirty="0" err="1"/>
              <a:t>n</a:t>
            </a:r>
            <a:r>
              <a:rPr lang="en-GB" baseline="-25000" dirty="0" err="1"/>
              <a:t>Ti</a:t>
            </a:r>
            <a:r>
              <a:rPr lang="en-GB" baseline="-25000" dirty="0"/>
              <a:t>-</a:t>
            </a:r>
            <a:r>
              <a:rPr lang="en-GB" baseline="-25000" dirty="0" err="1"/>
              <a:t>Zr</a:t>
            </a:r>
            <a:r>
              <a:rPr lang="en-GB" baseline="-25000" dirty="0"/>
              <a:t>-V</a:t>
            </a:r>
            <a:r>
              <a:rPr lang="en-GB" dirty="0"/>
              <a:t> </a:t>
            </a:r>
            <a:r>
              <a:rPr lang="en-GB" dirty="0" smtClean="0"/>
              <a:t> = 1×10</a:t>
            </a:r>
            <a:r>
              <a:rPr lang="en-GB" baseline="30000" dirty="0" smtClean="0"/>
              <a:t>18</a:t>
            </a:r>
            <a:r>
              <a:rPr lang="en-GB" dirty="0" smtClean="0"/>
              <a:t> molecules/m</a:t>
            </a:r>
            <a:r>
              <a:rPr lang="en-GB" baseline="30000" dirty="0" smtClean="0"/>
              <a:t>3 </a:t>
            </a:r>
            <a:endParaRPr lang="en-GB" dirty="0" smtClean="0"/>
          </a:p>
          <a:p>
            <a:pPr lvl="1"/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</a:t>
            </a:r>
            <a:r>
              <a:rPr lang="en-GB" dirty="0" err="1" smtClean="0"/>
              <a:t>Hf</a:t>
            </a:r>
            <a:r>
              <a:rPr lang="en-GB" dirty="0" smtClean="0"/>
              <a:t>-V (dense) </a:t>
            </a:r>
          </a:p>
          <a:p>
            <a:pPr lvl="2"/>
            <a:r>
              <a:rPr lang="en-GB" dirty="0" err="1" smtClean="0"/>
              <a:t>n</a:t>
            </a:r>
            <a:r>
              <a:rPr lang="en-GB" baseline="-25000" dirty="0" err="1" smtClean="0"/>
              <a:t>Ti</a:t>
            </a:r>
            <a:r>
              <a:rPr lang="en-GB" baseline="-25000" dirty="0" smtClean="0"/>
              <a:t>-</a:t>
            </a:r>
            <a:r>
              <a:rPr lang="en-GB" baseline="-25000" dirty="0" err="1" smtClean="0"/>
              <a:t>Zr</a:t>
            </a:r>
            <a:r>
              <a:rPr lang="en-GB" baseline="-25000" dirty="0" smtClean="0"/>
              <a:t>-</a:t>
            </a:r>
            <a:r>
              <a:rPr lang="en-GB" baseline="-25000" dirty="0" err="1" smtClean="0"/>
              <a:t>Hf</a:t>
            </a:r>
            <a:r>
              <a:rPr lang="en-GB" baseline="-25000" dirty="0" smtClean="0"/>
              <a:t>-V</a:t>
            </a:r>
            <a:r>
              <a:rPr lang="en-GB" dirty="0" smtClean="0"/>
              <a:t>  </a:t>
            </a:r>
            <a:r>
              <a:rPr lang="en-GB" dirty="0"/>
              <a:t>= </a:t>
            </a:r>
            <a:r>
              <a:rPr lang="en-GB" dirty="0" smtClean="0"/>
              <a:t>1×10</a:t>
            </a:r>
            <a:r>
              <a:rPr lang="en-GB" baseline="30000" dirty="0" smtClean="0"/>
              <a:t>17</a:t>
            </a:r>
            <a:r>
              <a:rPr lang="en-GB" dirty="0" smtClean="0"/>
              <a:t> </a:t>
            </a:r>
            <a:r>
              <a:rPr lang="en-GB" dirty="0"/>
              <a:t>molecules/m</a:t>
            </a:r>
            <a:r>
              <a:rPr lang="en-GB" baseline="30000" dirty="0"/>
              <a:t>3</a:t>
            </a:r>
            <a:endParaRPr lang="en-GB" dirty="0" smtClean="0"/>
          </a:p>
          <a:p>
            <a:pPr lvl="1"/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</a:t>
            </a:r>
            <a:r>
              <a:rPr lang="en-GB" dirty="0" err="1" smtClean="0"/>
              <a:t>Hf</a:t>
            </a:r>
            <a:r>
              <a:rPr lang="en-GB" dirty="0" smtClean="0"/>
              <a:t>-V </a:t>
            </a:r>
            <a:r>
              <a:rPr lang="en-GB" dirty="0"/>
              <a:t>(dense) </a:t>
            </a:r>
            <a:r>
              <a:rPr lang="en-GB" dirty="0" smtClean="0"/>
              <a:t>on </a:t>
            </a:r>
            <a:r>
              <a:rPr lang="en-GB" dirty="0"/>
              <a:t>vacuum fired </a:t>
            </a:r>
            <a:r>
              <a:rPr lang="en-GB" dirty="0" smtClean="0"/>
              <a:t>tubes</a:t>
            </a:r>
          </a:p>
          <a:p>
            <a:pPr lvl="2"/>
            <a:r>
              <a:rPr lang="en-GB" dirty="0" err="1"/>
              <a:t>n</a:t>
            </a:r>
            <a:r>
              <a:rPr lang="en-GB" baseline="-25000" dirty="0" err="1"/>
              <a:t>Ti</a:t>
            </a:r>
            <a:r>
              <a:rPr lang="en-GB" baseline="-25000" dirty="0"/>
              <a:t>-</a:t>
            </a:r>
            <a:r>
              <a:rPr lang="en-GB" baseline="-25000" dirty="0" err="1"/>
              <a:t>Zr</a:t>
            </a:r>
            <a:r>
              <a:rPr lang="en-GB" baseline="-25000" dirty="0"/>
              <a:t>-</a:t>
            </a:r>
            <a:r>
              <a:rPr lang="en-GB" baseline="-25000" dirty="0" err="1"/>
              <a:t>Hf</a:t>
            </a:r>
            <a:r>
              <a:rPr lang="en-GB" baseline="-25000" dirty="0"/>
              <a:t>-V</a:t>
            </a:r>
            <a:r>
              <a:rPr lang="en-GB" dirty="0"/>
              <a:t>  = </a:t>
            </a:r>
            <a:r>
              <a:rPr lang="en-GB" dirty="0" smtClean="0"/>
              <a:t>1×10</a:t>
            </a:r>
            <a:r>
              <a:rPr lang="en-GB" baseline="30000" dirty="0" smtClean="0"/>
              <a:t>16</a:t>
            </a:r>
            <a:r>
              <a:rPr lang="en-GB" dirty="0" smtClean="0"/>
              <a:t> </a:t>
            </a:r>
            <a:r>
              <a:rPr lang="en-GB" dirty="0"/>
              <a:t>molecules/m</a:t>
            </a:r>
            <a:r>
              <a:rPr lang="en-GB" baseline="30000" dirty="0"/>
              <a:t>3</a:t>
            </a:r>
            <a:endParaRPr lang="en-GB" dirty="0"/>
          </a:p>
          <a:p>
            <a:pPr lvl="1"/>
            <a:r>
              <a:rPr lang="en-GB" dirty="0"/>
              <a:t>Including photon induced </a:t>
            </a:r>
            <a:r>
              <a:rPr lang="en-GB" dirty="0" smtClean="0"/>
              <a:t>pumping allows to reduce 10 times lower:</a:t>
            </a:r>
          </a:p>
          <a:p>
            <a:pPr lvl="2"/>
            <a:r>
              <a:rPr lang="en-GB" dirty="0" err="1" smtClean="0">
                <a:solidFill>
                  <a:srgbClr val="C00000"/>
                </a:solidFill>
              </a:rPr>
              <a:t>n</a:t>
            </a:r>
            <a:r>
              <a:rPr lang="en-GB" baseline="-25000" dirty="0" err="1" smtClean="0">
                <a:solidFill>
                  <a:srgbClr val="C00000"/>
                </a:solidFill>
              </a:rPr>
              <a:t>Ti</a:t>
            </a:r>
            <a:r>
              <a:rPr lang="en-GB" baseline="-25000" dirty="0" smtClean="0">
                <a:solidFill>
                  <a:srgbClr val="C00000"/>
                </a:solidFill>
              </a:rPr>
              <a:t>-</a:t>
            </a:r>
            <a:r>
              <a:rPr lang="en-GB" baseline="-25000" dirty="0" err="1" smtClean="0">
                <a:solidFill>
                  <a:srgbClr val="C00000"/>
                </a:solidFill>
              </a:rPr>
              <a:t>Zr</a:t>
            </a:r>
            <a:r>
              <a:rPr lang="en-GB" baseline="-25000" dirty="0" smtClean="0">
                <a:solidFill>
                  <a:srgbClr val="C00000"/>
                </a:solidFill>
              </a:rPr>
              <a:t>-</a:t>
            </a:r>
            <a:r>
              <a:rPr lang="en-GB" baseline="-25000" dirty="0" err="1" smtClean="0">
                <a:solidFill>
                  <a:srgbClr val="C00000"/>
                </a:solidFill>
              </a:rPr>
              <a:t>Hf</a:t>
            </a:r>
            <a:r>
              <a:rPr lang="en-GB" baseline="-25000" dirty="0" smtClean="0">
                <a:solidFill>
                  <a:srgbClr val="C00000"/>
                </a:solidFill>
              </a:rPr>
              <a:t>-V</a:t>
            </a:r>
            <a:r>
              <a:rPr lang="en-GB" dirty="0" smtClean="0">
                <a:solidFill>
                  <a:srgbClr val="C00000"/>
                </a:solidFill>
              </a:rPr>
              <a:t>  </a:t>
            </a:r>
            <a:r>
              <a:rPr lang="en-GB" dirty="0">
                <a:solidFill>
                  <a:srgbClr val="C00000"/>
                </a:solidFill>
              </a:rPr>
              <a:t>= </a:t>
            </a:r>
            <a:r>
              <a:rPr lang="en-GB" dirty="0" smtClean="0">
                <a:solidFill>
                  <a:srgbClr val="C00000"/>
                </a:solidFill>
              </a:rPr>
              <a:t>1×10</a:t>
            </a:r>
            <a:r>
              <a:rPr lang="en-GB" baseline="30000" dirty="0" smtClean="0">
                <a:solidFill>
                  <a:srgbClr val="C00000"/>
                </a:solidFill>
              </a:rPr>
              <a:t>15</a:t>
            </a:r>
            <a:r>
              <a:rPr lang="en-GB" dirty="0" smtClean="0">
                <a:solidFill>
                  <a:srgbClr val="C00000"/>
                </a:solidFill>
              </a:rPr>
              <a:t> molecules/m</a:t>
            </a:r>
            <a:r>
              <a:rPr lang="en-GB" baseline="30000" dirty="0">
                <a:solidFill>
                  <a:srgbClr val="C00000"/>
                </a:solidFill>
              </a:rPr>
              <a:t>3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u="sng" dirty="0"/>
              <a:t>on vacuum fired tubes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576064"/>
          </a:xfrm>
        </p:spPr>
        <p:txBody>
          <a:bodyPr/>
          <a:lstStyle/>
          <a:p>
            <a:r>
              <a:rPr lang="en-GB" dirty="0" smtClean="0"/>
              <a:t>Main highlights for Option 2: NEG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806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504056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What is required to study:</a:t>
            </a:r>
            <a:endParaRPr lang="en-GB" b="1" dirty="0">
              <a:solidFill>
                <a:srgbClr val="C00000"/>
              </a:solidFill>
            </a:endParaRPr>
          </a:p>
          <a:p>
            <a:pPr lvl="1"/>
            <a:r>
              <a:rPr lang="en-GB" dirty="0"/>
              <a:t>PSD data for </a:t>
            </a:r>
            <a:r>
              <a:rPr lang="en-GB" dirty="0" smtClean="0"/>
              <a:t>dense and columnar </a:t>
            </a:r>
            <a:r>
              <a:rPr lang="en-GB" dirty="0" err="1" smtClean="0"/>
              <a:t>Ti</a:t>
            </a:r>
            <a:r>
              <a:rPr lang="en-GB" dirty="0" smtClean="0"/>
              <a:t>-</a:t>
            </a:r>
            <a:r>
              <a:rPr lang="en-GB" dirty="0" err="1" smtClean="0"/>
              <a:t>Zr</a:t>
            </a:r>
            <a:r>
              <a:rPr lang="en-GB" dirty="0" smtClean="0"/>
              <a:t>-</a:t>
            </a:r>
            <a:r>
              <a:rPr lang="en-GB" dirty="0" err="1" smtClean="0"/>
              <a:t>Hf</a:t>
            </a:r>
            <a:r>
              <a:rPr lang="en-GB" dirty="0" smtClean="0"/>
              <a:t>-V </a:t>
            </a:r>
            <a:r>
              <a:rPr lang="en-GB" dirty="0"/>
              <a:t>film </a:t>
            </a:r>
            <a:r>
              <a:rPr lang="en-GB" dirty="0" smtClean="0"/>
              <a:t>at room temperature</a:t>
            </a:r>
          </a:p>
          <a:p>
            <a:pPr lvl="1"/>
            <a:r>
              <a:rPr lang="en-GB" dirty="0"/>
              <a:t>Data at cryogenic temperature</a:t>
            </a:r>
          </a:p>
          <a:p>
            <a:pPr lvl="2"/>
            <a:r>
              <a:rPr lang="en-GB" dirty="0" smtClean="0"/>
              <a:t>PSD, ESD and sticking probability</a:t>
            </a:r>
            <a:endParaRPr lang="en-GB" dirty="0"/>
          </a:p>
          <a:p>
            <a:pPr lvl="2"/>
            <a:r>
              <a:rPr lang="en-GB" dirty="0"/>
              <a:t>PEY and SEY</a:t>
            </a:r>
          </a:p>
          <a:p>
            <a:pPr lvl="2"/>
            <a:r>
              <a:rPr lang="en-GB" dirty="0"/>
              <a:t>Effect of </a:t>
            </a:r>
            <a:r>
              <a:rPr lang="en-GB" dirty="0" err="1"/>
              <a:t>cryosrobed</a:t>
            </a:r>
            <a:r>
              <a:rPr lang="en-GB" dirty="0"/>
              <a:t> gases on PSD, ESD, PEY and SEY</a:t>
            </a:r>
          </a:p>
          <a:p>
            <a:pPr lvl="2"/>
            <a:r>
              <a:rPr lang="en-GB" dirty="0" smtClean="0"/>
              <a:t>Photon induced activation</a:t>
            </a:r>
          </a:p>
          <a:p>
            <a:pPr lvl="2"/>
            <a:r>
              <a:rPr lang="en-GB" dirty="0" smtClean="0"/>
              <a:t>Surface impedance</a:t>
            </a:r>
          </a:p>
          <a:p>
            <a:pPr lvl="1"/>
            <a:r>
              <a:rPr lang="en-GB" dirty="0" smtClean="0"/>
              <a:t>Further reducing </a:t>
            </a:r>
            <a:r>
              <a:rPr lang="en-GB" dirty="0"/>
              <a:t>of NEG activation </a:t>
            </a:r>
            <a:r>
              <a:rPr lang="en-GB" dirty="0" smtClean="0"/>
              <a:t>temperature</a:t>
            </a:r>
          </a:p>
          <a:p>
            <a:pPr lvl="1"/>
            <a:r>
              <a:rPr lang="en-GB" dirty="0" smtClean="0"/>
              <a:t>Possibilities of </a:t>
            </a:r>
            <a:r>
              <a:rPr lang="en-GB" dirty="0"/>
              <a:t>reducing of NEG </a:t>
            </a:r>
            <a:r>
              <a:rPr lang="en-GB" dirty="0" smtClean="0"/>
              <a:t>surface </a:t>
            </a:r>
            <a:r>
              <a:rPr lang="en-GB" dirty="0"/>
              <a:t>impedance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80920" cy="576064"/>
          </a:xfrm>
        </p:spPr>
        <p:txBody>
          <a:bodyPr/>
          <a:lstStyle/>
          <a:p>
            <a:r>
              <a:rPr lang="en-GB" dirty="0" smtClean="0"/>
              <a:t>Main highlights for Option 2: NEG (cont.)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381312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 eaLnBrk="1" hangingPunct="1">
          <a:buFont typeface="Arial" pitchFamily="34" charset="0"/>
          <a:buChar char="•"/>
          <a:defRPr sz="2000" dirty="0">
            <a:sym typeface="Symbol" pitchFamily="18" charset="2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41D3D61-233D-4660-B808-34BE00C0A4F4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16320</TotalTime>
  <Words>938</Words>
  <Application>Microsoft Office PowerPoint</Application>
  <PresentationFormat>On-screen Show (4:3)</PresentationFormat>
  <Paragraphs>151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STFC_PowerPoint_template</vt:lpstr>
      <vt:lpstr>Task 4.3: Mitigate beam-induced vacuum effects (STFC, CERN) </vt:lpstr>
      <vt:lpstr>Low SEY studies</vt:lpstr>
      <vt:lpstr>NEG coating studies</vt:lpstr>
      <vt:lpstr>Milestone report</vt:lpstr>
      <vt:lpstr>TABLE OF CONTENTS</vt:lpstr>
      <vt:lpstr>Main highlights for Option 1: SALT</vt:lpstr>
      <vt:lpstr>Main highlights for Option 2: NEG</vt:lpstr>
      <vt:lpstr>Main highlights for Option 2: NEG</vt:lpstr>
      <vt:lpstr>Main highlights for Option 2: NEG (cont.)</vt:lpstr>
      <vt:lpstr>Conclusions:</vt:lpstr>
      <vt:lpstr>Visit to Budker Institute of  Nuclear Physics (Novosibirsk, Russia)</vt:lpstr>
      <vt:lpstr>Following presentations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Oleg</cp:lastModifiedBy>
  <cp:revision>163</cp:revision>
  <cp:lastPrinted>2013-09-03T09:57:21Z</cp:lastPrinted>
  <dcterms:created xsi:type="dcterms:W3CDTF">2012-07-12T11:46:55Z</dcterms:created>
  <dcterms:modified xsi:type="dcterms:W3CDTF">2016-11-07T14:20:24Z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