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6" r:id="rId4"/>
    <p:sldId id="26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Particle counts</a:t>
            </a:r>
            <a:r>
              <a:rPr lang="en-GB" baseline="0" dirty="0" smtClean="0"/>
              <a:t> between 0.3 and 0.5 microns</a:t>
            </a:r>
            <a:endParaRPr lang="en-GB" dirty="0"/>
          </a:p>
        </c:rich>
      </c:tx>
      <c:layout>
        <c:manualLayout>
          <c:xMode val="edge"/>
          <c:yMode val="edge"/>
          <c:x val="0.40949300087489071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(Means!$C$17,Means!$C$33,Means!$C$49,Means!$C$65,Means!$C$81)</c:f>
              <c:strCache>
                <c:ptCount val="5"/>
                <c:pt idx="0">
                  <c:v>5mm Air</c:v>
                </c:pt>
                <c:pt idx="1">
                  <c:v>30mm Air</c:v>
                </c:pt>
                <c:pt idx="2">
                  <c:v>5mm Ar</c:v>
                </c:pt>
                <c:pt idx="3">
                  <c:v>Polished </c:v>
                </c:pt>
                <c:pt idx="4">
                  <c:v>Untreated </c:v>
                </c:pt>
              </c:strCache>
            </c:strRef>
          </c:cat>
          <c:val>
            <c:numRef>
              <c:f>(Means!$K$12,Means!$K$28,Means!$K$44,Means!$K$60,Means!$K$76)</c:f>
              <c:numCache>
                <c:formatCode>General</c:formatCode>
                <c:ptCount val="5"/>
                <c:pt idx="0">
                  <c:v>7239</c:v>
                </c:pt>
                <c:pt idx="1">
                  <c:v>2436</c:v>
                </c:pt>
                <c:pt idx="2">
                  <c:v>1519</c:v>
                </c:pt>
                <c:pt idx="3">
                  <c:v>318</c:v>
                </c:pt>
                <c:pt idx="4">
                  <c:v>177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274288"/>
        <c:axId val="87274672"/>
      </c:barChart>
      <c:catAx>
        <c:axId val="8727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74672"/>
        <c:crosses val="autoZero"/>
        <c:auto val="1"/>
        <c:lblAlgn val="ctr"/>
        <c:lblOffset val="100"/>
        <c:noMultiLvlLbl val="0"/>
      </c:catAx>
      <c:valAx>
        <c:axId val="8727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74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Particle</a:t>
            </a:r>
            <a:r>
              <a:rPr lang="en-GB" baseline="0" dirty="0" smtClean="0"/>
              <a:t> counts between 0.5 and 1 micron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(Means!$C$17,Means!$C$33,Means!$C$49,Means!$C$65,Means!$C$81)</c:f>
              <c:strCache>
                <c:ptCount val="5"/>
                <c:pt idx="0">
                  <c:v>5mm Air</c:v>
                </c:pt>
                <c:pt idx="1">
                  <c:v>30mm Air</c:v>
                </c:pt>
                <c:pt idx="2">
                  <c:v>5mm Ar</c:v>
                </c:pt>
                <c:pt idx="3">
                  <c:v>Polished </c:v>
                </c:pt>
                <c:pt idx="4">
                  <c:v>Untreated </c:v>
                </c:pt>
              </c:strCache>
            </c:strRef>
          </c:cat>
          <c:val>
            <c:numRef>
              <c:f>(Means!$K$13,Means!$K$29,Means!$K$45,Means!$K$61,Means!$K$77)</c:f>
              <c:numCache>
                <c:formatCode>General</c:formatCode>
                <c:ptCount val="5"/>
                <c:pt idx="0">
                  <c:v>1801</c:v>
                </c:pt>
                <c:pt idx="1">
                  <c:v>706</c:v>
                </c:pt>
                <c:pt idx="2">
                  <c:v>636</c:v>
                </c:pt>
                <c:pt idx="3">
                  <c:v>136</c:v>
                </c:pt>
                <c:pt idx="4">
                  <c:v>106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0446328"/>
        <c:axId val="170446712"/>
      </c:barChart>
      <c:catAx>
        <c:axId val="170446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446712"/>
        <c:crosses val="autoZero"/>
        <c:auto val="1"/>
        <c:lblAlgn val="ctr"/>
        <c:lblOffset val="100"/>
        <c:noMultiLvlLbl val="0"/>
      </c:catAx>
      <c:valAx>
        <c:axId val="170446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446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2EA9D-C632-4871-9BAF-5404D82094DA}" type="datetimeFigureOut">
              <a:rPr lang="en-US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4B9A3-DC07-4E44-AFED-36A7994796B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1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4B9A3-DC07-4E44-AFED-36A7994796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4B9A3-DC07-4E44-AFED-36A7994796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77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stecsmall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5"/>
            <a:ext cx="7126288" cy="1080715"/>
          </a:xfrm>
          <a:solidFill>
            <a:schemeClr val="bg1">
              <a:alpha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357563"/>
            <a:ext cx="7265168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CA4DE54-C195-4480-A540-08BB420976F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5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43703-D699-4436-8CE1-E60EEEBCD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2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1" y="557213"/>
            <a:ext cx="2125663" cy="556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57213"/>
            <a:ext cx="6229350" cy="556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CA50C-188C-4B71-820B-EBC16117CEB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5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C1684-EE3C-4354-AD39-AC0F4D94A4B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57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0392F-6509-446D-AE7D-53427768C8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5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FD85F-4F88-4949-A890-40EFC039A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6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3C23-BACE-42CC-8DAE-5A46F368C0B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725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56B7-C1F5-43C5-A4E7-DB0783EBC5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64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2B04A-35DC-404F-B773-11C5DD35E3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64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94E1-2300-41D5-819B-7139394786E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31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A9989-07B4-4A8B-AE2D-BDF15D47FD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9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5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75689-08AE-4296-BDD6-72B2BD92D9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59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55868-08B1-421D-882C-DFB960F791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88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5FD50-0A05-4BC5-8BA7-FF511DB3FE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3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63861-5BB3-43A6-B093-39819D3B79A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9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40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40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5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5475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6E7BE-934E-4FA1-AE9D-1F9F4A03AAA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4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F1AA3-154E-4579-8BD4-678C460DDAB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95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8027-A96A-40B2-86A2-FDDE35E3EB5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7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1CCD8-74CD-4A87-97A4-A6CF28F74CB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42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B660-28BD-4ED3-9994-79E135A22E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7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FF4C1-9DAF-464E-B56C-AB5EE7F744A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1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tecsmalltop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25639" y="557213"/>
            <a:ext cx="7038975" cy="711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40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350" y="6362390"/>
            <a:ext cx="4321277" cy="36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3309" y="6406638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1E4EB93-6036-4E26-85C7-3B3BC5873A37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9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309607"/>
            <a:ext cx="7126288" cy="1471323"/>
          </a:xfrm>
        </p:spPr>
        <p:txBody>
          <a:bodyPr/>
          <a:lstStyle/>
          <a:p>
            <a:pPr algn="ctr"/>
            <a:r>
              <a:rPr lang="en-GB" dirty="0" smtClean="0"/>
              <a:t>WP4 Meeting, ALBA </a:t>
            </a:r>
            <a:br>
              <a:rPr lang="en-GB" dirty="0" smtClean="0"/>
            </a:br>
            <a:r>
              <a:rPr lang="en-GB" dirty="0" smtClean="0"/>
              <a:t>Cryogenic SEY measurements</a:t>
            </a:r>
            <a:br>
              <a:rPr lang="en-GB" dirty="0" smtClean="0"/>
            </a:br>
            <a:r>
              <a:rPr lang="en-GB" sz="2400" dirty="0" smtClean="0"/>
              <a:t>7/11/2016</a:t>
            </a:r>
            <a:endParaRPr lang="en-GB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-917419" y="3078418"/>
            <a:ext cx="10836170" cy="2332430"/>
          </a:xfrm>
        </p:spPr>
        <p:txBody>
          <a:bodyPr/>
          <a:lstStyle/>
          <a:p>
            <a:pPr algn="ctr"/>
            <a:r>
              <a:rPr lang="en-GB" u="sng" dirty="0">
                <a:latin typeface="Times New Roman" charset="0"/>
              </a:rPr>
              <a:t>Taaj </a:t>
            </a:r>
            <a:r>
              <a:rPr lang="en-GB" u="sng" dirty="0" smtClean="0">
                <a:latin typeface="Times New Roman" charset="0"/>
              </a:rPr>
              <a:t>Sian</a:t>
            </a:r>
            <a:r>
              <a:rPr lang="en-GB" dirty="0" smtClean="0">
                <a:latin typeface="Times New Roman" charset="0"/>
              </a:rPr>
              <a:t> </a:t>
            </a:r>
          </a:p>
          <a:p>
            <a:pPr algn="ctr"/>
            <a:r>
              <a:rPr lang="en-GB" dirty="0" smtClean="0">
                <a:latin typeface="Times New Roman" charset="0"/>
              </a:rPr>
              <a:t>Reza </a:t>
            </a:r>
            <a:r>
              <a:rPr lang="en-GB" dirty="0" err="1" smtClean="0">
                <a:latin typeface="Times New Roman" charset="0"/>
              </a:rPr>
              <a:t>Valizadeh</a:t>
            </a:r>
            <a:r>
              <a:rPr lang="en-GB" dirty="0" smtClean="0">
                <a:latin typeface="Times New Roman" charset="0"/>
              </a:rPr>
              <a:t>, Oleg </a:t>
            </a:r>
            <a:r>
              <a:rPr lang="en-GB" dirty="0" err="1" smtClean="0">
                <a:latin typeface="Times New Roman" charset="0"/>
              </a:rPr>
              <a:t>Malyshev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Content Placeholder 4" descr="downlo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5528" y="5168492"/>
            <a:ext cx="2232129" cy="92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ownload 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714" y="5338443"/>
            <a:ext cx="2743200" cy="590668"/>
          </a:xfrm>
          <a:prstGeom prst="rect">
            <a:avLst/>
          </a:prstGeom>
        </p:spPr>
      </p:pic>
      <p:pic>
        <p:nvPicPr>
          <p:cNvPr id="9" name="Picture 8" descr="EuroCirCol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685" y="4968551"/>
            <a:ext cx="2743200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64772" y="3071815"/>
            <a:ext cx="7126288" cy="1080715"/>
          </a:xfrm>
        </p:spPr>
        <p:txBody>
          <a:bodyPr/>
          <a:lstStyle/>
          <a:p>
            <a:pPr algn="ctr"/>
            <a:r>
              <a:rPr lang="en-GB" dirty="0" smtClean="0"/>
              <a:t>Thanks	</a:t>
            </a:r>
            <a:br>
              <a:rPr lang="en-GB" dirty="0" smtClean="0"/>
            </a:br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4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5353" y="1631726"/>
            <a:ext cx="7666361" cy="4892899"/>
          </a:xfrm>
        </p:spPr>
        <p:txBody>
          <a:bodyPr/>
          <a:lstStyle/>
          <a:p>
            <a:r>
              <a:rPr lang="en-GB" dirty="0" smtClean="0"/>
              <a:t>We need to measure the SEY of materials at Cryogenic temperatures</a:t>
            </a:r>
          </a:p>
          <a:p>
            <a:r>
              <a:rPr lang="en-GB" dirty="0" smtClean="0"/>
              <a:t>To do this we will need to cool the samples to these temperatures</a:t>
            </a:r>
          </a:p>
          <a:p>
            <a:r>
              <a:rPr lang="en-GB" dirty="0" smtClean="0"/>
              <a:t>We will also need to desorb gas onto </a:t>
            </a:r>
            <a:r>
              <a:rPr lang="en-GB" smtClean="0"/>
              <a:t>the samples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8325" y="592957"/>
            <a:ext cx="7038975" cy="711200"/>
          </a:xfrm>
          <a:noFill/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42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341440"/>
            <a:ext cx="8229600" cy="4784725"/>
          </a:xfrm>
        </p:spPr>
        <p:txBody>
          <a:bodyPr/>
          <a:lstStyle/>
          <a:p>
            <a:r>
              <a:rPr lang="en-GB" sz="2400" dirty="0"/>
              <a:t>Measurements taken with 0.5 bar </a:t>
            </a:r>
            <a:r>
              <a:rPr lang="en-GB" sz="2400" dirty="0" smtClean="0"/>
              <a:t>of </a:t>
            </a:r>
            <a:r>
              <a:rPr lang="en-GB" sz="2400" dirty="0"/>
              <a:t>filtered N2 </a:t>
            </a:r>
            <a:r>
              <a:rPr lang="en-GB" sz="2400" dirty="0" smtClean="0"/>
              <a:t>onto sample 50 mm away from the sample</a:t>
            </a:r>
          </a:p>
          <a:p>
            <a:r>
              <a:rPr lang="en-GB" sz="2400" dirty="0" smtClean="0"/>
              <a:t>The measurements were taken for 1 minute and the counts were averaged over 3 measurements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t="23635"/>
          <a:stretch/>
        </p:blipFill>
        <p:spPr>
          <a:xfrm>
            <a:off x="1506827" y="3301390"/>
            <a:ext cx="5344734" cy="3062641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925639" y="557213"/>
            <a:ext cx="7038975" cy="711200"/>
          </a:xfrm>
        </p:spPr>
        <p:txBody>
          <a:bodyPr/>
          <a:lstStyle/>
          <a:p>
            <a:r>
              <a:rPr lang="en-GB" dirty="0" smtClean="0"/>
              <a:t>Particle Counts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798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277387" y="1492973"/>
            <a:ext cx="3947376" cy="1697974"/>
          </a:xfrm>
        </p:spPr>
        <p:txBody>
          <a:bodyPr/>
          <a:lstStyle/>
          <a:p>
            <a:r>
              <a:rPr lang="en-GB" sz="2000" dirty="0" smtClean="0"/>
              <a:t>Largest particle size measured was 1 micron</a:t>
            </a:r>
          </a:p>
          <a:p>
            <a:r>
              <a:rPr lang="en-GB" sz="2000" dirty="0" smtClean="0"/>
              <a:t>The sample prepared in </a:t>
            </a:r>
            <a:r>
              <a:rPr lang="en-GB" sz="2000" dirty="0" err="1" smtClean="0"/>
              <a:t>Ar</a:t>
            </a:r>
            <a:r>
              <a:rPr lang="en-GB" sz="2000" dirty="0" smtClean="0"/>
              <a:t> had the lowest counts</a:t>
            </a:r>
            <a:endParaRPr lang="en-GB" sz="2000" dirty="0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1925639" y="557213"/>
            <a:ext cx="7038975" cy="711200"/>
          </a:xfrm>
        </p:spPr>
        <p:txBody>
          <a:bodyPr/>
          <a:lstStyle/>
          <a:p>
            <a:r>
              <a:rPr lang="en-GB" dirty="0" smtClean="0"/>
              <a:t>Particle Counts</a:t>
            </a:r>
            <a:endParaRPr lang="en-GB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4849387" y="4011613"/>
            <a:ext cx="3947376" cy="169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Polished and untreated samples were used as reference</a:t>
            </a:r>
          </a:p>
          <a:p>
            <a:r>
              <a:rPr lang="en-GB" sz="2000" kern="0" dirty="0" smtClean="0"/>
              <a:t>The detector could measure particles up to 25 microns</a:t>
            </a:r>
            <a:endParaRPr lang="en-GB" sz="2000" kern="0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07032"/>
              </p:ext>
            </p:extLst>
          </p:nvPr>
        </p:nvGraphicFramePr>
        <p:xfrm>
          <a:off x="3942272" y="115331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499827"/>
              </p:ext>
            </p:extLst>
          </p:nvPr>
        </p:nvGraphicFramePr>
        <p:xfrm>
          <a:off x="277387" y="348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712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</a:t>
            </a:r>
            <a:r>
              <a:rPr lang="en-GB" dirty="0" smtClean="0"/>
              <a:t>SEY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3231" y="1131291"/>
            <a:ext cx="6645437" cy="5590184"/>
            <a:chOff x="688888" y="1079135"/>
            <a:chExt cx="6645437" cy="5590184"/>
          </a:xfrm>
        </p:grpSpPr>
        <p:sp>
          <p:nvSpPr>
            <p:cNvPr id="6" name="Rectangle 5"/>
            <p:cNvSpPr/>
            <p:nvPr/>
          </p:nvSpPr>
          <p:spPr>
            <a:xfrm>
              <a:off x="4304152" y="1300099"/>
              <a:ext cx="204765" cy="2709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22055" y="3582423"/>
              <a:ext cx="600075" cy="3428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057761" y="3616711"/>
              <a:ext cx="735806" cy="31575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75658" y="3932466"/>
              <a:ext cx="92869" cy="1428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64929" y="4075341"/>
              <a:ext cx="314326" cy="220781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3095499" y="4495194"/>
              <a:ext cx="8870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653314" y="2150646"/>
              <a:ext cx="566281" cy="71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653314" y="3368422"/>
              <a:ext cx="5435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653313" y="2150646"/>
              <a:ext cx="0" cy="12177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109787" y="2088572"/>
              <a:ext cx="2" cy="16647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095499" y="3968605"/>
              <a:ext cx="0" cy="5265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3898044" y="5209244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896370" y="514832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3899057" y="5086600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900730" y="5025171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3898044" y="4963953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96370" y="490303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3895358" y="4841222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894696" y="478149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3893022" y="4721098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891349" y="466017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3910758" y="5809178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3909084" y="574825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911771" y="5686533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913444" y="562510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910758" y="5563887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909084" y="550296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3908072" y="5441155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907410" y="538142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3905736" y="5321031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904063" y="5260113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991058" y="5869499"/>
              <a:ext cx="264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862125" y="4495194"/>
              <a:ext cx="9009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4625815" y="2150646"/>
              <a:ext cx="579653" cy="13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4662100" y="3375566"/>
              <a:ext cx="5433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5205468" y="2157790"/>
              <a:ext cx="0" cy="12177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746659" y="2087390"/>
              <a:ext cx="0" cy="1665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755544" y="3966217"/>
              <a:ext cx="0" cy="528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748835" y="3753312"/>
              <a:ext cx="5020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5755171" y="3968605"/>
              <a:ext cx="487492" cy="3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4866309" y="5209244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4868994" y="514832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865297" y="5086600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4864635" y="5025171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866309" y="4963953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4868994" y="490303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4868994" y="4841222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4870667" y="478149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4871329" y="4721098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4874014" y="466017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4853598" y="5809178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4856284" y="574825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4852586" y="5686533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4851925" y="562510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4853598" y="5563887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4856284" y="550296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4856284" y="5441155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4857957" y="538142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4858618" y="5321031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 flipV="1">
              <a:off x="4861304" y="5260113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4588854" y="5869499"/>
              <a:ext cx="264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3982528" y="4490357"/>
              <a:ext cx="0" cy="1698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4862706" y="4490357"/>
              <a:ext cx="0" cy="1698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509461" y="2085130"/>
              <a:ext cx="5277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312623" y="2085130"/>
              <a:ext cx="439003" cy="22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cxnSpLocks noChangeAspect="1"/>
            </p:cNvCxnSpPr>
            <p:nvPr/>
          </p:nvCxnSpPr>
          <p:spPr>
            <a:xfrm flipV="1">
              <a:off x="5039277" y="1731114"/>
              <a:ext cx="316809" cy="35401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 noChangeAspect="1"/>
            </p:cNvCxnSpPr>
            <p:nvPr/>
          </p:nvCxnSpPr>
          <p:spPr>
            <a:xfrm flipV="1">
              <a:off x="5318152" y="1863215"/>
              <a:ext cx="194386" cy="2241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4336651" y="1079135"/>
              <a:ext cx="140521" cy="4912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2601439" y="3754638"/>
              <a:ext cx="5020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2607775" y="3969931"/>
              <a:ext cx="487492" cy="3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/>
            <p:cNvSpPr/>
            <p:nvPr/>
          </p:nvSpPr>
          <p:spPr>
            <a:xfrm>
              <a:off x="2222821" y="3665875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2328729" y="3763077"/>
              <a:ext cx="211637" cy="218660"/>
              <a:chOff x="1159964" y="1216549"/>
              <a:chExt cx="195735" cy="219600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>
                <a:off x="1175866" y="1216550"/>
                <a:ext cx="81965" cy="21865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1256305" y="1216549"/>
                <a:ext cx="82800" cy="2196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159964" y="1318615"/>
                <a:ext cx="1957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6219041" y="3665875"/>
              <a:ext cx="409466" cy="409466"/>
              <a:chOff x="7236008" y="3752959"/>
              <a:chExt cx="409466" cy="409466"/>
            </a:xfrm>
          </p:grpSpPr>
          <p:sp>
            <p:nvSpPr>
              <p:cNvPr id="123" name="Oval 122"/>
              <p:cNvSpPr/>
              <p:nvPr/>
            </p:nvSpPr>
            <p:spPr>
              <a:xfrm>
                <a:off x="7236008" y="3752959"/>
                <a:ext cx="409466" cy="40946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>
                <a:off x="7270706" y="3839575"/>
                <a:ext cx="72384" cy="2991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7536851" y="3839901"/>
                <a:ext cx="72720" cy="2988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/>
            <p:cNvCxnSpPr/>
            <p:nvPr/>
          </p:nvCxnSpPr>
          <p:spPr>
            <a:xfrm flipH="1">
              <a:off x="4304152" y="1569873"/>
              <a:ext cx="545" cy="5152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4508917" y="1569873"/>
              <a:ext cx="544" cy="5152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931498" y="1569873"/>
              <a:ext cx="220" cy="292532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915399" y="1569873"/>
              <a:ext cx="338929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915399" y="4493338"/>
              <a:ext cx="2188098" cy="18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 rot="16200000">
              <a:off x="512666" y="2678978"/>
              <a:ext cx="6140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350</a:t>
              </a:r>
              <a:endParaRPr lang="en-GB" sz="1100" dirty="0"/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1362590" y="2085130"/>
              <a:ext cx="0" cy="240820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328063" y="2085130"/>
              <a:ext cx="177543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 rot="16200000">
              <a:off x="947620" y="2951388"/>
              <a:ext cx="5722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225</a:t>
              </a:r>
              <a:endParaRPr lang="en-GB" sz="1100" dirty="0"/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2901004" y="3965361"/>
              <a:ext cx="0" cy="52499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 rot="16200000">
              <a:off x="2492521" y="3995124"/>
              <a:ext cx="5553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60</a:t>
              </a:r>
              <a:endParaRPr lang="en-GB" sz="1100" dirty="0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2851224" y="2085130"/>
              <a:ext cx="0" cy="167543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 rot="16200000">
              <a:off x="2430674" y="2808189"/>
              <a:ext cx="579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125</a:t>
              </a:r>
              <a:endParaRPr lang="en-GB" sz="1100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991058" y="5869499"/>
              <a:ext cx="882588" cy="48775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5185544" y="4660179"/>
              <a:ext cx="7657" cy="12093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880327" y="4660179"/>
              <a:ext cx="3128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880327" y="5869499"/>
              <a:ext cx="32053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5705442" y="5049176"/>
              <a:ext cx="162888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Current bellows go from 120 to 65 mm during normal operation</a:t>
              </a:r>
              <a:endParaRPr lang="en-GB" sz="1100" dirty="0"/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5356086" y="1731112"/>
              <a:ext cx="156452" cy="12811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98"/>
            <p:cNvGrpSpPr/>
            <p:nvPr/>
          </p:nvGrpSpPr>
          <p:grpSpPr>
            <a:xfrm flipH="1">
              <a:off x="3299870" y="1730507"/>
              <a:ext cx="473261" cy="356279"/>
              <a:chOff x="5745780" y="899426"/>
              <a:chExt cx="473261" cy="356279"/>
            </a:xfrm>
          </p:grpSpPr>
          <p:cxnSp>
            <p:nvCxnSpPr>
              <p:cNvPr id="120" name="Straight Connector 119"/>
              <p:cNvCxnSpPr>
                <a:cxnSpLocks noChangeAspect="1"/>
              </p:cNvCxnSpPr>
              <p:nvPr/>
            </p:nvCxnSpPr>
            <p:spPr>
              <a:xfrm flipV="1">
                <a:off x="5745780" y="899428"/>
                <a:ext cx="316809" cy="3540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cxnSpLocks noChangeAspect="1"/>
              </p:cNvCxnSpPr>
              <p:nvPr/>
            </p:nvCxnSpPr>
            <p:spPr>
              <a:xfrm flipV="1">
                <a:off x="6024655" y="1031529"/>
                <a:ext cx="194386" cy="2241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6062589" y="899426"/>
                <a:ext cx="156452" cy="1281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0" name="Straight Connector 99"/>
            <p:cNvCxnSpPr/>
            <p:nvPr/>
          </p:nvCxnSpPr>
          <p:spPr>
            <a:xfrm>
              <a:off x="3776493" y="2085133"/>
              <a:ext cx="5277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113719" y="2085133"/>
              <a:ext cx="3803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3465762" y="2084524"/>
              <a:ext cx="0" cy="129104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 rot="16200000">
              <a:off x="3075738" y="2555410"/>
              <a:ext cx="55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85</a:t>
              </a:r>
              <a:endParaRPr lang="en-GB" sz="1100" dirty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 flipH="1">
              <a:off x="3465762" y="3368309"/>
              <a:ext cx="1875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3087689" y="6585117"/>
              <a:ext cx="26678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3095267" y="4515109"/>
              <a:ext cx="18452" cy="21542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751367" y="4515112"/>
              <a:ext cx="18452" cy="21542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057761" y="3444540"/>
              <a:ext cx="0" cy="193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797987" y="3444543"/>
              <a:ext cx="0" cy="193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4213278" y="3244761"/>
              <a:ext cx="4690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35 </a:t>
              </a:r>
              <a:endParaRPr lang="en-GB" sz="1100" dirty="0"/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>
              <a:off x="3657711" y="2665272"/>
              <a:ext cx="154314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4218837" y="2444300"/>
              <a:ext cx="6474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100 </a:t>
              </a:r>
              <a:endParaRPr lang="en-GB" sz="1100" dirty="0"/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>
              <a:off x="4057761" y="3444540"/>
              <a:ext cx="7678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4226174" y="2409380"/>
              <a:ext cx="4062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4264929" y="2157790"/>
              <a:ext cx="5221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 </a:t>
              </a:r>
              <a:endParaRPr lang="en-GB" sz="1100" dirty="0"/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4196841" y="3086188"/>
              <a:ext cx="47251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4191875" y="3081912"/>
              <a:ext cx="0" cy="2936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4669357" y="3074655"/>
              <a:ext cx="0" cy="2936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4226174" y="2832245"/>
              <a:ext cx="4432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10 </a:t>
              </a:r>
              <a:endParaRPr lang="en-GB" sz="1100" dirty="0"/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4320517" y="6413888"/>
            <a:ext cx="67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150 </a:t>
            </a:r>
            <a:endParaRPr lang="en-GB" sz="1100" dirty="0"/>
          </a:p>
        </p:txBody>
      </p:sp>
      <p:cxnSp>
        <p:nvCxnSpPr>
          <p:cNvPr id="130" name="Straight Connector 129"/>
          <p:cNvCxnSpPr/>
          <p:nvPr/>
        </p:nvCxnSpPr>
        <p:spPr>
          <a:xfrm flipV="1">
            <a:off x="4726737" y="2193924"/>
            <a:ext cx="0" cy="2936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4320517" y="2202802"/>
            <a:ext cx="0" cy="2936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013320" y="1161798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Electron gun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89902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07023" y="332487"/>
            <a:ext cx="5643248" cy="711200"/>
          </a:xfrm>
        </p:spPr>
        <p:txBody>
          <a:bodyPr/>
          <a:lstStyle/>
          <a:p>
            <a:r>
              <a:rPr lang="en-GB" sz="2400" dirty="0" smtClean="0"/>
              <a:t>Un upgrade </a:t>
            </a:r>
            <a:r>
              <a:rPr lang="en-GB" sz="2400" dirty="0"/>
              <a:t>to current system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for </a:t>
            </a:r>
            <a:r>
              <a:rPr lang="en-GB" sz="2400" dirty="0"/>
              <a:t>cooling sample to 77 </a:t>
            </a:r>
            <a:r>
              <a:rPr lang="en-GB" sz="2400" dirty="0" smtClean="0"/>
              <a:t>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31381" y="1254873"/>
            <a:ext cx="6024530" cy="5541183"/>
            <a:chOff x="628052" y="522875"/>
            <a:chExt cx="7065178" cy="6402637"/>
          </a:xfrm>
        </p:grpSpPr>
        <p:sp>
          <p:nvSpPr>
            <p:cNvPr id="7" name="Rectangle 6"/>
            <p:cNvSpPr/>
            <p:nvPr/>
          </p:nvSpPr>
          <p:spPr>
            <a:xfrm>
              <a:off x="4304152" y="763069"/>
              <a:ext cx="204765" cy="27091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122055" y="3604194"/>
              <a:ext cx="600075" cy="3428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057761" y="3638482"/>
              <a:ext cx="735806" cy="31575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75658" y="3954237"/>
              <a:ext cx="92869" cy="1428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64929" y="4097112"/>
              <a:ext cx="314326" cy="220781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3095499" y="4516965"/>
              <a:ext cx="8870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653314" y="2172304"/>
              <a:ext cx="566281" cy="1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653314" y="3390193"/>
              <a:ext cx="5435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653313" y="2172417"/>
              <a:ext cx="0" cy="12177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109787" y="2110343"/>
              <a:ext cx="2" cy="16647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095499" y="3990376"/>
              <a:ext cx="0" cy="5265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898044" y="5644674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96370" y="558375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3899057" y="5522030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3900730" y="5460601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3898044" y="5399383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96370" y="533846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3895358" y="5276652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894696" y="521692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3893022" y="5156528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91349" y="509560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3910758" y="6244608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909084" y="618368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3911771" y="6121963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913444" y="6060535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910758" y="5999317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909084" y="593839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3908072" y="5876585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907410" y="5816859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3905736" y="5756461"/>
              <a:ext cx="80300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904063" y="5695543"/>
              <a:ext cx="79288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991058" y="6304929"/>
              <a:ext cx="264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862125" y="4516965"/>
              <a:ext cx="9009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4625815" y="2172304"/>
              <a:ext cx="579653" cy="15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4662100" y="3397337"/>
              <a:ext cx="54336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5205468" y="2179561"/>
              <a:ext cx="0" cy="12177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5746659" y="2109161"/>
              <a:ext cx="0" cy="1665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755544" y="3987988"/>
              <a:ext cx="0" cy="528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748835" y="3775083"/>
              <a:ext cx="5020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755171" y="3990376"/>
              <a:ext cx="487492" cy="3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4866309" y="5644674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4868994" y="558375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4865297" y="5522030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4864635" y="5460601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4866309" y="5399383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4868994" y="533846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4868994" y="5276652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4870667" y="521692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871329" y="5156528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4874014" y="509560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4853598" y="6244608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4856284" y="618368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4852586" y="6121963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 flipV="1">
              <a:off x="4851925" y="6060535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4853598" y="5999317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4856284" y="593839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856284" y="5876585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 flipV="1">
              <a:off x="4857957" y="5816859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4858618" y="5756461"/>
              <a:ext cx="80277" cy="603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4861304" y="5695543"/>
              <a:ext cx="79265" cy="609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4588854" y="6304929"/>
              <a:ext cx="264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3650568" y="4704331"/>
              <a:ext cx="3272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3982528" y="4925787"/>
              <a:ext cx="0" cy="1698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3657711" y="4918379"/>
              <a:ext cx="3267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862706" y="4516965"/>
              <a:ext cx="0" cy="18736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873646" y="4704331"/>
              <a:ext cx="32721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4862706" y="4925787"/>
              <a:ext cx="0" cy="1698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4866501" y="4918379"/>
              <a:ext cx="3267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057761" y="3889943"/>
              <a:ext cx="73580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057761" y="3775643"/>
              <a:ext cx="73580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3829162" y="3775643"/>
              <a:ext cx="364331" cy="1143000"/>
              <a:chOff x="3876675" y="3381375"/>
              <a:chExt cx="485775" cy="1524000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>
                <a:off x="4081164" y="4369804"/>
                <a:ext cx="0" cy="24982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4088955" y="4619625"/>
                <a:ext cx="92519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4081164" y="4905375"/>
                <a:ext cx="281286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4181474" y="3962400"/>
                <a:ext cx="0" cy="6572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flipV="1">
                <a:off x="4362450" y="3784794"/>
                <a:ext cx="0" cy="112022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flipH="1">
                <a:off x="3876675" y="3962400"/>
                <a:ext cx="304799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flipH="1">
                <a:off x="4065308" y="3784794"/>
                <a:ext cx="29714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 flipV="1">
                <a:off x="4065308" y="3533775"/>
                <a:ext cx="0" cy="251019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4081164" y="3533776"/>
                <a:ext cx="108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V="1">
                <a:off x="3876675" y="3381375"/>
                <a:ext cx="0" cy="5810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3876675" y="3382362"/>
                <a:ext cx="304799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/>
            <p:cNvCxnSpPr/>
            <p:nvPr/>
          </p:nvCxnSpPr>
          <p:spPr>
            <a:xfrm flipH="1">
              <a:off x="4793162" y="4703960"/>
              <a:ext cx="6942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4657367" y="4918273"/>
              <a:ext cx="21106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 flipV="1">
              <a:off x="4793162" y="4211042"/>
              <a:ext cx="0" cy="49291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 flipV="1">
              <a:off x="4657367" y="4077837"/>
              <a:ext cx="0" cy="84017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793162" y="4211042"/>
              <a:ext cx="22870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657367" y="4077837"/>
              <a:ext cx="22296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4880327" y="3889573"/>
              <a:ext cx="0" cy="18826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4787391" y="3889574"/>
              <a:ext cx="8103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5021867" y="3775273"/>
              <a:ext cx="0" cy="4357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4793162" y="3776013"/>
              <a:ext cx="22870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6021592" y="1403634"/>
              <a:ext cx="167163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CO</a:t>
              </a:r>
              <a:r>
                <a:rPr lang="en-GB" sz="1350" baseline="-25000" dirty="0"/>
                <a:t>2</a:t>
              </a:r>
              <a:r>
                <a:rPr lang="en-GB" sz="1350" dirty="0"/>
                <a:t> injection via leak valve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087227" y="3715287"/>
              <a:ext cx="936071" cy="533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Flexible hose</a:t>
              </a: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4509461" y="2106901"/>
              <a:ext cx="5277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312623" y="2106901"/>
              <a:ext cx="439003" cy="22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cxnSpLocks noChangeAspect="1"/>
              <a:endCxn id="165" idx="2"/>
            </p:cNvCxnSpPr>
            <p:nvPr/>
          </p:nvCxnSpPr>
          <p:spPr>
            <a:xfrm flipV="1">
              <a:off x="5037251" y="1752883"/>
              <a:ext cx="318835" cy="3562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cxnSpLocks noChangeAspect="1"/>
              <a:endCxn id="165" idx="4"/>
            </p:cNvCxnSpPr>
            <p:nvPr/>
          </p:nvCxnSpPr>
          <p:spPr>
            <a:xfrm flipV="1">
              <a:off x="5318152" y="1884986"/>
              <a:ext cx="194386" cy="2241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4336651" y="542105"/>
              <a:ext cx="140521" cy="4912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701437" y="522875"/>
              <a:ext cx="298427" cy="84702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Connector 97"/>
            <p:cNvCxnSpPr>
              <a:endCxn id="97" idx="2"/>
            </p:cNvCxnSpPr>
            <p:nvPr/>
          </p:nvCxnSpPr>
          <p:spPr>
            <a:xfrm flipV="1">
              <a:off x="5676236" y="1369896"/>
              <a:ext cx="174415" cy="1763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2601439" y="3776409"/>
              <a:ext cx="5020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2607775" y="3991702"/>
              <a:ext cx="487492" cy="3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/>
            <p:cNvSpPr/>
            <p:nvPr/>
          </p:nvSpPr>
          <p:spPr>
            <a:xfrm>
              <a:off x="2222821" y="3687646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2328729" y="3784848"/>
              <a:ext cx="211637" cy="218660"/>
              <a:chOff x="1159964" y="1216549"/>
              <a:chExt cx="195735" cy="219600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>
                <a:off x="1175866" y="1216550"/>
                <a:ext cx="81965" cy="21865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1256305" y="1216549"/>
                <a:ext cx="82800" cy="2196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1159964" y="1318615"/>
                <a:ext cx="1957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/>
            <p:nvPr/>
          </p:nvCxnSpPr>
          <p:spPr>
            <a:xfrm flipV="1">
              <a:off x="6611095" y="3774966"/>
              <a:ext cx="6460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6611098" y="4000170"/>
              <a:ext cx="6460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Oval 104"/>
            <p:cNvSpPr/>
            <p:nvPr/>
          </p:nvSpPr>
          <p:spPr>
            <a:xfrm>
              <a:off x="7236008" y="3687646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7270706" y="3774262"/>
              <a:ext cx="72384" cy="2991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536851" y="3774588"/>
              <a:ext cx="72720" cy="29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3030169" y="4634710"/>
              <a:ext cx="579997" cy="426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LN</a:t>
              </a:r>
              <a:endParaRPr lang="en-GB" dirty="0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6250615" y="3783224"/>
              <a:ext cx="360481" cy="205307"/>
              <a:chOff x="5367216" y="3814786"/>
              <a:chExt cx="360481" cy="205308"/>
            </a:xfrm>
          </p:grpSpPr>
          <p:sp>
            <p:nvSpPr>
              <p:cNvPr id="170" name="Isosceles Triangle 169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71" name="Isosceles Triangle 170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 rot="18610587">
              <a:off x="5366721" y="1571018"/>
              <a:ext cx="360481" cy="214270"/>
              <a:chOff x="5328959" y="3839575"/>
              <a:chExt cx="360481" cy="214270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5328959" y="3848537"/>
                <a:ext cx="360481" cy="205308"/>
                <a:chOff x="5367216" y="3814786"/>
                <a:chExt cx="360481" cy="205308"/>
              </a:xfrm>
            </p:grpSpPr>
            <p:sp>
              <p:nvSpPr>
                <p:cNvPr id="165" name="Isosceles Triangle 164"/>
                <p:cNvSpPr/>
                <p:nvPr/>
              </p:nvSpPr>
              <p:spPr>
                <a:xfrm rot="5400000">
                  <a:off x="5356114" y="3826432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66" name="Isosceles Triangle 165"/>
                <p:cNvSpPr/>
                <p:nvPr/>
              </p:nvSpPr>
              <p:spPr>
                <a:xfrm rot="16200000">
                  <a:off x="5534035" y="3825888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cxnSp>
            <p:nvCxnSpPr>
              <p:cNvPr id="163" name="Straight Connector 162"/>
              <p:cNvCxnSpPr>
                <a:stCxn id="166" idx="0"/>
              </p:cNvCxnSpPr>
              <p:nvPr/>
            </p:nvCxnSpPr>
            <p:spPr>
              <a:xfrm flipV="1">
                <a:off x="5506880" y="3839575"/>
                <a:ext cx="0" cy="1113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5420239" y="3839575"/>
                <a:ext cx="1779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/>
            <p:cNvCxnSpPr/>
            <p:nvPr/>
          </p:nvCxnSpPr>
          <p:spPr>
            <a:xfrm flipH="1">
              <a:off x="4304152" y="1591644"/>
              <a:ext cx="545" cy="5152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H="1">
              <a:off x="4508917" y="1591644"/>
              <a:ext cx="544" cy="5152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 flipV="1">
              <a:off x="4303483" y="1023258"/>
              <a:ext cx="0" cy="2079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4508917" y="1033316"/>
              <a:ext cx="0" cy="1978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H="1">
              <a:off x="915399" y="1591644"/>
              <a:ext cx="220" cy="292532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915399" y="1591644"/>
              <a:ext cx="338929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915399" y="4515109"/>
              <a:ext cx="2188098" cy="18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 rot="16200000">
              <a:off x="374165" y="2513967"/>
              <a:ext cx="814574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350 </a:t>
              </a:r>
              <a:endParaRPr lang="en-GB" sz="1100" dirty="0"/>
            </a:p>
          </p:txBody>
        </p:sp>
        <p:cxnSp>
          <p:nvCxnSpPr>
            <p:cNvPr id="119" name="Straight Arrow Connector 118"/>
            <p:cNvCxnSpPr/>
            <p:nvPr/>
          </p:nvCxnSpPr>
          <p:spPr>
            <a:xfrm>
              <a:off x="1328063" y="2106901"/>
              <a:ext cx="0" cy="240820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1328063" y="2106901"/>
              <a:ext cx="177543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 rot="16200000">
              <a:off x="769563" y="2711391"/>
              <a:ext cx="867279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225 </a:t>
              </a:r>
              <a:endParaRPr lang="en-GB" sz="1100" dirty="0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>
              <a:off x="2996664" y="3990113"/>
              <a:ext cx="0" cy="52499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 rot="16200000">
              <a:off x="2565548" y="3999064"/>
              <a:ext cx="610819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60</a:t>
              </a:r>
              <a:endParaRPr lang="en-GB" sz="1100" dirty="0"/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>
              <a:off x="2918385" y="2098823"/>
              <a:ext cx="0" cy="167543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 rot="16200000">
              <a:off x="2379597" y="2775489"/>
              <a:ext cx="750484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125 </a:t>
              </a:r>
              <a:endParaRPr lang="en-GB" sz="11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012987" y="6303442"/>
              <a:ext cx="835811" cy="30317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>
              <a:off x="5284077" y="5095610"/>
              <a:ext cx="7657" cy="12093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4880327" y="5095610"/>
              <a:ext cx="4740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4880327" y="6303441"/>
              <a:ext cx="475759" cy="14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 rot="16200000">
              <a:off x="4721879" y="5511628"/>
              <a:ext cx="885746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120 - 65</a:t>
              </a:r>
              <a:endParaRPr lang="en-GB" sz="1100" dirty="0"/>
            </a:p>
          </p:txBody>
        </p:sp>
        <p:grpSp>
          <p:nvGrpSpPr>
            <p:cNvPr id="157" name="Group 156"/>
            <p:cNvGrpSpPr/>
            <p:nvPr/>
          </p:nvGrpSpPr>
          <p:grpSpPr>
            <a:xfrm rot="16200000">
              <a:off x="4229248" y="1303299"/>
              <a:ext cx="360480" cy="205308"/>
              <a:chOff x="5367216" y="3814786"/>
              <a:chExt cx="360481" cy="205308"/>
            </a:xfrm>
          </p:grpSpPr>
          <p:sp>
            <p:nvSpPr>
              <p:cNvPr id="160" name="Isosceles Triangle 159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61" name="Isosceles Triangle 160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 flipH="1">
              <a:off x="3299870" y="1752278"/>
              <a:ext cx="473261" cy="356279"/>
              <a:chOff x="5745780" y="899426"/>
              <a:chExt cx="473261" cy="356279"/>
            </a:xfrm>
          </p:grpSpPr>
          <p:cxnSp>
            <p:nvCxnSpPr>
              <p:cNvPr id="154" name="Straight Connector 153"/>
              <p:cNvCxnSpPr>
                <a:cxnSpLocks noChangeAspect="1"/>
              </p:cNvCxnSpPr>
              <p:nvPr/>
            </p:nvCxnSpPr>
            <p:spPr>
              <a:xfrm flipV="1">
                <a:off x="5745780" y="899428"/>
                <a:ext cx="316809" cy="3540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cxnSpLocks noChangeAspect="1"/>
              </p:cNvCxnSpPr>
              <p:nvPr/>
            </p:nvCxnSpPr>
            <p:spPr>
              <a:xfrm flipV="1">
                <a:off x="6024655" y="1031529"/>
                <a:ext cx="194386" cy="2241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6062589" y="899426"/>
                <a:ext cx="156452" cy="1281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3" name="Straight Connector 132"/>
            <p:cNvCxnSpPr/>
            <p:nvPr/>
          </p:nvCxnSpPr>
          <p:spPr>
            <a:xfrm>
              <a:off x="3776493" y="2106904"/>
              <a:ext cx="5277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3113719" y="2106904"/>
              <a:ext cx="3803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3465762" y="2106295"/>
              <a:ext cx="0" cy="129104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 rot="16200000">
              <a:off x="3018169" y="2441085"/>
              <a:ext cx="668809" cy="306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85</a:t>
              </a:r>
              <a:endParaRPr lang="en-GB" sz="1100" dirty="0"/>
            </a:p>
          </p:txBody>
        </p:sp>
        <p:cxnSp>
          <p:nvCxnSpPr>
            <p:cNvPr id="137" name="Straight Connector 136"/>
            <p:cNvCxnSpPr/>
            <p:nvPr/>
          </p:nvCxnSpPr>
          <p:spPr>
            <a:xfrm flipH="1">
              <a:off x="3465762" y="3390080"/>
              <a:ext cx="1875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>
              <a:off x="3095267" y="6860866"/>
              <a:ext cx="26678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3095267" y="4515109"/>
              <a:ext cx="18452" cy="2410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751367" y="4515111"/>
              <a:ext cx="18452" cy="2410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4143571" y="6623231"/>
              <a:ext cx="943657" cy="30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150</a:t>
              </a:r>
              <a:endParaRPr lang="en-GB" sz="1100" dirty="0"/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>
              <a:off x="4057761" y="3444540"/>
              <a:ext cx="7678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4057761" y="3444540"/>
              <a:ext cx="0" cy="193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797987" y="3444543"/>
              <a:ext cx="0" cy="193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4082974" y="3353051"/>
              <a:ext cx="811872" cy="30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35 mm</a:t>
              </a:r>
              <a:endParaRPr lang="en-GB" sz="1100" dirty="0"/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>
              <a:off x="3657711" y="2751816"/>
              <a:ext cx="154314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4137627" y="2486168"/>
              <a:ext cx="826866" cy="30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100</a:t>
              </a:r>
              <a:endParaRPr lang="en-GB" sz="1100" dirty="0"/>
            </a:p>
          </p:txBody>
        </p:sp>
        <p:cxnSp>
          <p:nvCxnSpPr>
            <p:cNvPr id="148" name="Straight Arrow Connector 147"/>
            <p:cNvCxnSpPr/>
            <p:nvPr/>
          </p:nvCxnSpPr>
          <p:spPr>
            <a:xfrm>
              <a:off x="4203424" y="2411884"/>
              <a:ext cx="4062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4216002" y="2172304"/>
              <a:ext cx="636688" cy="30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 </a:t>
              </a:r>
              <a:endParaRPr lang="en-GB" sz="1100" dirty="0"/>
            </a:p>
          </p:txBody>
        </p:sp>
        <p:cxnSp>
          <p:nvCxnSpPr>
            <p:cNvPr id="150" name="Straight Arrow Connector 149"/>
            <p:cNvCxnSpPr/>
            <p:nvPr/>
          </p:nvCxnSpPr>
          <p:spPr>
            <a:xfrm>
              <a:off x="4196841" y="3205655"/>
              <a:ext cx="47251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4191875" y="3081912"/>
              <a:ext cx="0" cy="2936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4669357" y="3074655"/>
              <a:ext cx="0" cy="2936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4229937" y="2903374"/>
              <a:ext cx="532961" cy="30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10</a:t>
              </a:r>
              <a:endParaRPr lang="en-GB" sz="1100" dirty="0"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3113579" y="4974827"/>
            <a:ext cx="386889" cy="0"/>
          </a:xfrm>
          <a:prstGeom prst="straightConnector1">
            <a:avLst/>
          </a:prstGeom>
          <a:ln w="34925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 flipV="1">
            <a:off x="4026514" y="2677357"/>
            <a:ext cx="0" cy="254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V="1">
            <a:off x="3693916" y="2675726"/>
            <a:ext cx="0" cy="254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2388490" y="1254873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Electron gun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89324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33613" y="457200"/>
            <a:ext cx="4731001" cy="1145185"/>
          </a:xfrm>
        </p:spPr>
        <p:txBody>
          <a:bodyPr/>
          <a:lstStyle/>
          <a:p>
            <a:r>
              <a:rPr lang="en-GB" sz="1800" dirty="0"/>
              <a:t>A new system with sample temperature between 3.5 and 80 K </a:t>
            </a:r>
            <a:br>
              <a:rPr lang="en-GB" sz="1800" dirty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Option </a:t>
            </a:r>
            <a:r>
              <a:rPr lang="en-GB" sz="1800" dirty="0"/>
              <a:t>1: 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70887" y="1012251"/>
            <a:ext cx="6602420" cy="5768536"/>
            <a:chOff x="1678887" y="987864"/>
            <a:chExt cx="6602420" cy="5768536"/>
          </a:xfrm>
        </p:grpSpPr>
        <p:grpSp>
          <p:nvGrpSpPr>
            <p:cNvPr id="6" name="Group 5"/>
            <p:cNvGrpSpPr/>
            <p:nvPr/>
          </p:nvGrpSpPr>
          <p:grpSpPr>
            <a:xfrm>
              <a:off x="1678887" y="2289544"/>
              <a:ext cx="1200845" cy="3472627"/>
              <a:chOff x="1516743" y="2300514"/>
              <a:chExt cx="1067974" cy="3461657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flipH="1">
                <a:off x="1516743" y="2300514"/>
                <a:ext cx="106797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1516743" y="2300514"/>
                <a:ext cx="0" cy="3454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1516743" y="5762171"/>
                <a:ext cx="106797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/>
            <p:cNvCxnSpPr/>
            <p:nvPr/>
          </p:nvCxnSpPr>
          <p:spPr>
            <a:xfrm flipH="1" flipV="1">
              <a:off x="2625739" y="4990656"/>
              <a:ext cx="103346" cy="834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623857" y="4942053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2626876" y="4892808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628757" y="4843800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2625739" y="4794960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623857" y="4746358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2622720" y="4697044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621976" y="4649393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2620096" y="4601208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618214" y="4552606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3278853" y="4552783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270405" y="4991536"/>
              <a:ext cx="99428" cy="743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3285633" y="4943411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287514" y="4894403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3284496" y="4845563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282614" y="4796961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3281477" y="4747647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280733" y="4696745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3278853" y="4648561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276971" y="4599959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311307" y="5077372"/>
              <a:ext cx="3960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285973" y="5074089"/>
              <a:ext cx="3375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2299100" y="2610752"/>
              <a:ext cx="5685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610496" y="4504725"/>
              <a:ext cx="3780" cy="5693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606715" y="4305316"/>
              <a:ext cx="8627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610495" y="4505268"/>
              <a:ext cx="858970" cy="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2781918" y="4552606"/>
              <a:ext cx="426671" cy="2203794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2299100" y="2618009"/>
              <a:ext cx="0" cy="24593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729085" y="4549078"/>
              <a:ext cx="38679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610496" y="2913442"/>
              <a:ext cx="1324360" cy="10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614276" y="3118805"/>
              <a:ext cx="1320580" cy="1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699941" y="4505022"/>
              <a:ext cx="570464" cy="4571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62715" y="1572969"/>
              <a:ext cx="2318592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Injecting gas </a:t>
              </a:r>
              <a:r>
                <a:rPr lang="en-GB" sz="1350" dirty="0"/>
                <a:t>to </a:t>
              </a:r>
              <a:r>
                <a:rPr lang="en-GB" sz="1350" dirty="0" smtClean="0"/>
                <a:t>the test chamber at a </a:t>
              </a:r>
              <a:r>
                <a:rPr lang="en-GB" sz="1350" dirty="0"/>
                <a:t>pressure </a:t>
              </a:r>
              <a:r>
                <a:rPr lang="en-GB" sz="1350" i="1" dirty="0" err="1" smtClean="0"/>
                <a:t>P</a:t>
              </a:r>
              <a:r>
                <a:rPr lang="en-GB" sz="1350" i="1" baseline="-25000" dirty="0" err="1" smtClean="0"/>
                <a:t>tc</a:t>
              </a:r>
              <a:r>
                <a:rPr lang="en-GB" sz="1350" dirty="0" smtClean="0"/>
                <a:t> for </a:t>
              </a:r>
              <a:r>
                <a:rPr lang="en-GB" sz="1350" dirty="0"/>
                <a:t>a period of </a:t>
              </a:r>
              <a:r>
                <a:rPr lang="en-GB" sz="1350" dirty="0" smtClean="0"/>
                <a:t>time </a:t>
              </a:r>
              <a:r>
                <a:rPr lang="en-GB" sz="1350" i="1" dirty="0" err="1" smtClean="0"/>
                <a:t>t</a:t>
              </a:r>
              <a:r>
                <a:rPr lang="en-GB" sz="1350" i="1" baseline="-25000" dirty="0" err="1" smtClean="0"/>
                <a:t>inj</a:t>
              </a:r>
              <a:endParaRPr lang="en-GB" sz="1350" i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69328" y="5088606"/>
              <a:ext cx="615167" cy="145247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874450" y="1208828"/>
              <a:ext cx="204765" cy="2709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906949" y="987864"/>
              <a:ext cx="140521" cy="4912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>
              <a:off x="2867625" y="2042885"/>
              <a:ext cx="545" cy="246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107570" y="2031916"/>
              <a:ext cx="0" cy="2576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2873781" y="1469017"/>
              <a:ext cx="0" cy="2079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3079215" y="1479075"/>
              <a:ext cx="0" cy="1978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" name="Group 113"/>
            <p:cNvGrpSpPr/>
            <p:nvPr/>
          </p:nvGrpSpPr>
          <p:grpSpPr>
            <a:xfrm rot="16200000">
              <a:off x="2799545" y="1749058"/>
              <a:ext cx="360481" cy="205308"/>
              <a:chOff x="5367216" y="3814786"/>
              <a:chExt cx="360481" cy="205308"/>
            </a:xfrm>
          </p:grpSpPr>
          <p:sp>
            <p:nvSpPr>
              <p:cNvPr id="117" name="Isosceles Triangle 116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8" name="Isosceles Triangle 117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48" name="Straight Connector 47"/>
            <p:cNvCxnSpPr/>
            <p:nvPr/>
          </p:nvCxnSpPr>
          <p:spPr>
            <a:xfrm>
              <a:off x="3610495" y="3119837"/>
              <a:ext cx="0" cy="11784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606715" y="2598051"/>
              <a:ext cx="0" cy="3164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3208589" y="5762171"/>
              <a:ext cx="103696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239338" y="2295031"/>
              <a:ext cx="0" cy="6184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239338" y="3118805"/>
              <a:ext cx="0" cy="11865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239338" y="4504724"/>
              <a:ext cx="0" cy="12574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2558711" y="5775371"/>
              <a:ext cx="828289" cy="92152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4884647" y="2818723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4990555" y="2915925"/>
              <a:ext cx="211637" cy="218660"/>
              <a:chOff x="1159964" y="1216549"/>
              <a:chExt cx="195735" cy="219600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1175866" y="1216550"/>
                <a:ext cx="81965" cy="21865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1256305" y="1216549"/>
                <a:ext cx="82800" cy="2196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159964" y="1318615"/>
                <a:ext cx="1957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/>
            <p:cNvGrpSpPr/>
            <p:nvPr/>
          </p:nvGrpSpPr>
          <p:grpSpPr>
            <a:xfrm>
              <a:off x="5693514" y="2912055"/>
              <a:ext cx="360481" cy="205308"/>
              <a:chOff x="5367216" y="3814786"/>
              <a:chExt cx="360481" cy="205308"/>
            </a:xfrm>
          </p:grpSpPr>
          <p:sp>
            <p:nvSpPr>
              <p:cNvPr id="109" name="Isosceles Triangle 108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0" name="Isosceles Triangle 109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 flipV="1">
              <a:off x="5259142" y="2913444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5259142" y="3118807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6057427" y="2913447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6057427" y="3118810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6461914" y="2818723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6496612" y="2905339"/>
              <a:ext cx="72384" cy="2991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6762757" y="2905665"/>
              <a:ext cx="72720" cy="29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4832893" y="4298059"/>
              <a:ext cx="6460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4832896" y="4508515"/>
              <a:ext cx="6460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/>
            <p:cNvGrpSpPr/>
            <p:nvPr/>
          </p:nvGrpSpPr>
          <p:grpSpPr>
            <a:xfrm>
              <a:off x="4472412" y="4289981"/>
              <a:ext cx="360481" cy="214270"/>
              <a:chOff x="5328959" y="3839575"/>
              <a:chExt cx="360481" cy="214270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5328959" y="3848537"/>
                <a:ext cx="360481" cy="205308"/>
                <a:chOff x="5367216" y="3814786"/>
                <a:chExt cx="360481" cy="205308"/>
              </a:xfrm>
            </p:grpSpPr>
            <p:sp>
              <p:nvSpPr>
                <p:cNvPr id="104" name="Isosceles Triangle 103"/>
                <p:cNvSpPr/>
                <p:nvPr/>
              </p:nvSpPr>
              <p:spPr>
                <a:xfrm rot="5400000">
                  <a:off x="5356114" y="3826432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05" name="Isosceles Triangle 104"/>
                <p:cNvSpPr/>
                <p:nvPr/>
              </p:nvSpPr>
              <p:spPr>
                <a:xfrm rot="16200000">
                  <a:off x="5534035" y="3825888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cxnSp>
            <p:nvCxnSpPr>
              <p:cNvPr id="102" name="Straight Connector 101"/>
              <p:cNvCxnSpPr>
                <a:stCxn id="105" idx="0"/>
              </p:cNvCxnSpPr>
              <p:nvPr/>
            </p:nvCxnSpPr>
            <p:spPr>
              <a:xfrm flipV="1">
                <a:off x="5506880" y="3839575"/>
                <a:ext cx="0" cy="1113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420239" y="3839575"/>
                <a:ext cx="1779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" name="Straight Connector 68"/>
            <p:cNvCxnSpPr/>
            <p:nvPr/>
          </p:nvCxnSpPr>
          <p:spPr>
            <a:xfrm>
              <a:off x="5478939" y="4289981"/>
              <a:ext cx="0" cy="2137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6095506" y="3723973"/>
              <a:ext cx="177921" cy="51481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>
              <a:endCxn id="136" idx="3"/>
            </p:cNvCxnSpPr>
            <p:nvPr/>
          </p:nvCxnSpPr>
          <p:spPr>
            <a:xfrm>
              <a:off x="5474301" y="4396844"/>
              <a:ext cx="108123" cy="5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70" idx="2"/>
            </p:cNvCxnSpPr>
            <p:nvPr/>
          </p:nvCxnSpPr>
          <p:spPr>
            <a:xfrm flipH="1">
              <a:off x="6184466" y="4238790"/>
              <a:ext cx="1" cy="16080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2539649" y="4466469"/>
              <a:ext cx="1980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3213384" y="4468429"/>
              <a:ext cx="1980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2539650" y="2774578"/>
              <a:ext cx="1217" cy="16918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3387000" y="2762085"/>
              <a:ext cx="22333" cy="17063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2531094" y="2762085"/>
              <a:ext cx="34335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3115878" y="2762085"/>
              <a:ext cx="271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2745963" y="4323065"/>
              <a:ext cx="469232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3108504" y="2600114"/>
              <a:ext cx="5033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115878" y="2289544"/>
              <a:ext cx="1128911" cy="54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2823289" y="4061455"/>
              <a:ext cx="4281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20</a:t>
              </a:r>
              <a:endParaRPr lang="en-GB" sz="1100" dirty="0"/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>
              <a:off x="2685947" y="2774578"/>
              <a:ext cx="0" cy="170046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 rot="16200000">
              <a:off x="2387524" y="3256473"/>
              <a:ext cx="4750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200</a:t>
              </a:r>
              <a:endParaRPr lang="en-GB" sz="1100" dirty="0"/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>
              <a:off x="2874450" y="2916134"/>
              <a:ext cx="2414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2856176" y="2725260"/>
              <a:ext cx="4758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 </a:t>
              </a:r>
              <a:endParaRPr lang="en-GB" sz="1100" dirty="0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776287" y="2294556"/>
              <a:ext cx="97763" cy="304993"/>
              <a:chOff x="1716714" y="2279888"/>
              <a:chExt cx="97763" cy="304993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 flipH="1" flipV="1">
                <a:off x="1724239" y="2536756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1722357" y="2488154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H="1" flipV="1">
                <a:off x="1721220" y="243884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1720476" y="2391189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H="1" flipV="1">
                <a:off x="1718596" y="232849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1716714" y="2279888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 flipH="1">
              <a:off x="3090277" y="2293058"/>
              <a:ext cx="97763" cy="304993"/>
              <a:chOff x="1716714" y="2279888"/>
              <a:chExt cx="97763" cy="304993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H="1" flipV="1">
                <a:off x="1724239" y="2536756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1722357" y="2488154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 flipV="1">
                <a:off x="1721220" y="243884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1720476" y="2391189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 flipV="1">
                <a:off x="1718596" y="232849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1716714" y="2279888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2" name="TextBox 121"/>
          <p:cNvSpPr txBox="1"/>
          <p:nvPr/>
        </p:nvSpPr>
        <p:spPr>
          <a:xfrm>
            <a:off x="2627396" y="1190697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Electron gun</a:t>
            </a:r>
            <a:endParaRPr lang="en-GB" sz="1400" dirty="0"/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2237963" y="4299875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2705384" y="4299875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2607878" y="2780676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2369132" y="2780676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945433" y="4624346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s</a:t>
            </a:r>
            <a:r>
              <a:rPr lang="en-GB" dirty="0" smtClean="0">
                <a:solidFill>
                  <a:srgbClr val="0070C0"/>
                </a:solidFill>
              </a:rPr>
              <a:t>[</a:t>
            </a:r>
            <a:r>
              <a:rPr lang="en-GB" dirty="0" err="1" smtClean="0">
                <a:solidFill>
                  <a:srgbClr val="0070C0"/>
                </a:solidFill>
              </a:rPr>
              <a:t>mbar</a:t>
            </a:r>
            <a:r>
              <a:rPr lang="en-GB" dirty="0" err="1">
                <a:solidFill>
                  <a:srgbClr val="0070C0"/>
                </a:solidFill>
                <a:sym typeface="Symbol"/>
              </a:rPr>
              <a:t></a:t>
            </a:r>
            <a:r>
              <a:rPr lang="en-GB" dirty="0" err="1">
                <a:solidFill>
                  <a:srgbClr val="0070C0"/>
                </a:solidFill>
              </a:rPr>
              <a:t>l</a:t>
            </a:r>
            <a:r>
              <a:rPr lang="en-GB" dirty="0">
                <a:solidFill>
                  <a:srgbClr val="0070C0"/>
                </a:solidFill>
              </a:rPr>
              <a:t>/cm</a:t>
            </a:r>
            <a:r>
              <a:rPr lang="en-GB" baseline="30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] =</a:t>
            </a:r>
            <a:r>
              <a:rPr lang="en-GB" i="1" dirty="0" err="1" smtClean="0">
                <a:solidFill>
                  <a:srgbClr val="0070C0"/>
                </a:solidFill>
              </a:rPr>
              <a:t>P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i="1" baseline="-25000" dirty="0" smtClean="0">
                <a:solidFill>
                  <a:srgbClr val="0070C0"/>
                </a:solidFill>
              </a:rPr>
              <a:t> </a:t>
            </a:r>
            <a:r>
              <a:rPr lang="en-GB" i="1" dirty="0" smtClean="0">
                <a:solidFill>
                  <a:srgbClr val="0070C0"/>
                </a:solidFill>
              </a:rPr>
              <a:t>S </a:t>
            </a:r>
            <a:r>
              <a:rPr lang="en-GB" i="1" dirty="0" err="1" smtClean="0">
                <a:solidFill>
                  <a:srgbClr val="0070C0"/>
                </a:solidFill>
              </a:rPr>
              <a:t>t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inj</a:t>
            </a:r>
            <a:r>
              <a:rPr lang="en-GB" i="1" baseline="-25000" dirty="0" smtClean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i="1" dirty="0" err="1" smtClean="0">
                <a:solidFill>
                  <a:srgbClr val="0070C0"/>
                </a:solidFill>
              </a:rPr>
              <a:t>A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sample</a:t>
            </a:r>
            <a:r>
              <a:rPr lang="en-GB" i="1" dirty="0" smtClean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(1)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6" name="Isosceles Triangle 135"/>
          <p:cNvSpPr/>
          <p:nvPr/>
        </p:nvSpPr>
        <p:spPr>
          <a:xfrm rot="5400000">
            <a:off x="5063322" y="4335450"/>
            <a:ext cx="204764" cy="18256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7" name="Isosceles Triangle 136"/>
          <p:cNvSpPr/>
          <p:nvPr/>
        </p:nvSpPr>
        <p:spPr>
          <a:xfrm rot="16200000">
            <a:off x="5261053" y="4334976"/>
            <a:ext cx="204764" cy="18256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9" name="Straight Connector 138"/>
          <p:cNvCxnSpPr/>
          <p:nvPr/>
        </p:nvCxnSpPr>
        <p:spPr>
          <a:xfrm>
            <a:off x="5454715" y="4425711"/>
            <a:ext cx="221751" cy="27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141"/>
          <p:cNvSpPr/>
          <p:nvPr/>
        </p:nvSpPr>
        <p:spPr>
          <a:xfrm>
            <a:off x="4350398" y="4272714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/>
              <a:t>P</a:t>
            </a:r>
            <a:r>
              <a:rPr lang="en-GB" sz="1200" baseline="-25000" dirty="0" err="1"/>
              <a:t>g</a:t>
            </a:r>
            <a:r>
              <a:rPr lang="en-GB" sz="1200" dirty="0"/>
              <a:t>, V</a:t>
            </a:r>
            <a:r>
              <a:rPr lang="en-GB" sz="1200" baseline="-25000" dirty="0"/>
              <a:t>g</a:t>
            </a:r>
            <a:endParaRPr lang="en-GB" sz="1200" dirty="0"/>
          </a:p>
        </p:txBody>
      </p:sp>
      <p:sp>
        <p:nvSpPr>
          <p:cNvPr id="143" name="TextBox 142"/>
          <p:cNvSpPr txBox="1"/>
          <p:nvPr/>
        </p:nvSpPr>
        <p:spPr>
          <a:xfrm>
            <a:off x="6529038" y="2759740"/>
            <a:ext cx="2358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 flow of injected gas </a:t>
            </a:r>
            <a:r>
              <a:rPr lang="en-GB" sz="1200" i="1" dirty="0" smtClean="0"/>
              <a:t>q</a:t>
            </a:r>
            <a:r>
              <a:rPr lang="en-GB" sz="1200" dirty="0" smtClean="0"/>
              <a:t>:</a:t>
            </a:r>
          </a:p>
          <a:p>
            <a:r>
              <a:rPr lang="en-GB" sz="1200" i="1" dirty="0" smtClean="0"/>
              <a:t>q </a:t>
            </a:r>
            <a:r>
              <a:rPr lang="en-GB" sz="1200" dirty="0" smtClean="0"/>
              <a:t>[</a:t>
            </a:r>
            <a:r>
              <a:rPr lang="en-GB" sz="1200" dirty="0" err="1" smtClean="0"/>
              <a:t>mbar</a:t>
            </a:r>
            <a:r>
              <a:rPr lang="en-GB" sz="1200" dirty="0" err="1" smtClean="0">
                <a:sym typeface="Symbol"/>
              </a:rPr>
              <a:t>l</a:t>
            </a:r>
            <a:r>
              <a:rPr lang="en-GB" sz="1200" dirty="0" smtClean="0">
                <a:sym typeface="Symbol"/>
              </a:rPr>
              <a:t>/s</a:t>
            </a:r>
            <a:r>
              <a:rPr lang="en-GB" sz="1200" dirty="0" smtClean="0"/>
              <a:t>]</a:t>
            </a:r>
            <a:r>
              <a:rPr lang="en-GB" sz="1200" i="1" dirty="0" smtClean="0"/>
              <a:t> = V</a:t>
            </a:r>
            <a:r>
              <a:rPr lang="en-GB" sz="1200" i="1" baseline="-25000" dirty="0" smtClean="0"/>
              <a:t>g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dP</a:t>
            </a:r>
            <a:r>
              <a:rPr lang="en-GB" sz="1200" i="1" baseline="-25000" dirty="0" err="1" smtClean="0"/>
              <a:t>g</a:t>
            </a:r>
            <a:r>
              <a:rPr lang="en-GB" sz="1200" dirty="0" smtClean="0"/>
              <a:t>/</a:t>
            </a:r>
            <a:r>
              <a:rPr lang="en-GB" sz="1200" i="1" dirty="0" err="1" smtClean="0"/>
              <a:t>dt</a:t>
            </a:r>
            <a:r>
              <a:rPr lang="en-GB" sz="1200" i="1" dirty="0" smtClean="0"/>
              <a:t>  </a:t>
            </a:r>
          </a:p>
          <a:p>
            <a:endParaRPr lang="en-GB" sz="1200" dirty="0" smtClean="0"/>
          </a:p>
          <a:p>
            <a:r>
              <a:rPr lang="en-GB" sz="1200" dirty="0" smtClean="0"/>
              <a:t>Pumping speed:</a:t>
            </a:r>
          </a:p>
          <a:p>
            <a:r>
              <a:rPr lang="en-GB" sz="1200" i="1" dirty="0" smtClean="0"/>
              <a:t>S</a:t>
            </a:r>
            <a:r>
              <a:rPr lang="en-GB" sz="1200" dirty="0" smtClean="0"/>
              <a:t> [</a:t>
            </a:r>
            <a:r>
              <a:rPr lang="en-GB" sz="1200" dirty="0" smtClean="0">
                <a:sym typeface="Symbol"/>
              </a:rPr>
              <a:t>l/s</a:t>
            </a:r>
            <a:r>
              <a:rPr lang="en-GB" sz="1200" dirty="0"/>
              <a:t>]</a:t>
            </a:r>
            <a:r>
              <a:rPr lang="en-GB" sz="1200" i="1" dirty="0"/>
              <a:t> </a:t>
            </a:r>
            <a:r>
              <a:rPr lang="en-GB" sz="1200" dirty="0" smtClean="0"/>
              <a:t>= </a:t>
            </a:r>
            <a:r>
              <a:rPr lang="en-GB" sz="1200" i="1" dirty="0" smtClean="0"/>
              <a:t>Q</a:t>
            </a:r>
            <a:r>
              <a:rPr lang="en-GB" sz="1200" dirty="0" smtClean="0"/>
              <a:t> / </a:t>
            </a:r>
            <a:r>
              <a:rPr lang="en-GB" sz="1200" i="1" dirty="0" err="1"/>
              <a:t>P</a:t>
            </a:r>
            <a:r>
              <a:rPr lang="en-GB" sz="1200" i="1" baseline="-25000" dirty="0" err="1"/>
              <a:t>tc</a:t>
            </a:r>
            <a:r>
              <a:rPr lang="en-GB" sz="1200" dirty="0" smtClean="0"/>
              <a:t> </a:t>
            </a:r>
          </a:p>
          <a:p>
            <a:endParaRPr lang="en-GB" sz="1200" dirty="0" smtClean="0"/>
          </a:p>
          <a:p>
            <a:r>
              <a:rPr lang="en-GB" sz="1200" dirty="0" smtClean="0"/>
              <a:t>then concentration of </a:t>
            </a:r>
            <a:r>
              <a:rPr lang="en-GB" sz="1200" dirty="0" err="1" smtClean="0"/>
              <a:t>cryosorbed</a:t>
            </a:r>
            <a:r>
              <a:rPr lang="en-GB" sz="1200" dirty="0" smtClean="0"/>
              <a:t> gas </a:t>
            </a:r>
            <a:r>
              <a:rPr lang="en-GB" sz="1200" i="1" dirty="0" smtClean="0"/>
              <a:t>s</a:t>
            </a:r>
            <a:r>
              <a:rPr lang="en-GB" sz="1200" dirty="0" smtClean="0"/>
              <a:t> on the sample surface: </a:t>
            </a:r>
            <a:endParaRPr lang="en-GB" sz="1200" dirty="0"/>
          </a:p>
        </p:txBody>
      </p:sp>
      <p:sp>
        <p:nvSpPr>
          <p:cNvPr id="144" name="Rectangle 143"/>
          <p:cNvSpPr/>
          <p:nvPr/>
        </p:nvSpPr>
        <p:spPr>
          <a:xfrm>
            <a:off x="2289469" y="3364138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err="1"/>
              <a:t>P</a:t>
            </a:r>
            <a:r>
              <a:rPr lang="en-GB" sz="1400" i="1" baseline="-25000" dirty="0" err="1"/>
              <a:t>tc</a:t>
            </a:r>
            <a:endParaRPr lang="en-GB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4424569" y="5845834"/>
            <a:ext cx="467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s</a:t>
            </a:r>
            <a:r>
              <a:rPr lang="en-GB" dirty="0" smtClean="0">
                <a:solidFill>
                  <a:srgbClr val="0070C0"/>
                </a:solidFill>
              </a:rPr>
              <a:t>[</a:t>
            </a:r>
            <a:r>
              <a:rPr lang="en-GB" dirty="0" err="1" smtClean="0">
                <a:solidFill>
                  <a:srgbClr val="0070C0"/>
                </a:solidFill>
              </a:rPr>
              <a:t>mbar</a:t>
            </a:r>
            <a:r>
              <a:rPr lang="en-GB" dirty="0" err="1">
                <a:solidFill>
                  <a:srgbClr val="0070C0"/>
                </a:solidFill>
                <a:sym typeface="Symbol"/>
              </a:rPr>
              <a:t></a:t>
            </a:r>
            <a:r>
              <a:rPr lang="en-GB" dirty="0" err="1">
                <a:solidFill>
                  <a:srgbClr val="0070C0"/>
                </a:solidFill>
              </a:rPr>
              <a:t>l</a:t>
            </a:r>
            <a:r>
              <a:rPr lang="en-GB" dirty="0">
                <a:solidFill>
                  <a:srgbClr val="0070C0"/>
                </a:solidFill>
              </a:rPr>
              <a:t>/cm</a:t>
            </a:r>
            <a:r>
              <a:rPr lang="en-GB" baseline="30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] </a:t>
            </a:r>
            <a:r>
              <a:rPr lang="en-GB" dirty="0" smtClean="0">
                <a:solidFill>
                  <a:srgbClr val="0070C0"/>
                </a:solidFill>
              </a:rPr>
              <a:t>= </a:t>
            </a:r>
            <a:r>
              <a:rPr lang="en-GB" i="1" dirty="0" smtClean="0">
                <a:solidFill>
                  <a:srgbClr val="0070C0"/>
                </a:solidFill>
                <a:sym typeface="Symbol"/>
              </a:rPr>
              <a:t></a:t>
            </a:r>
            <a:r>
              <a:rPr lang="en-GB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en-GB" i="1" dirty="0" err="1" smtClean="0">
                <a:solidFill>
                  <a:srgbClr val="0070C0"/>
                </a:solidFill>
              </a:rPr>
              <a:t>P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i="1" baseline="-25000" dirty="0" smtClean="0">
                <a:solidFill>
                  <a:srgbClr val="0070C0"/>
                </a:solidFill>
              </a:rPr>
              <a:t> </a:t>
            </a:r>
            <a:r>
              <a:rPr lang="en-GB" i="1" dirty="0">
                <a:solidFill>
                  <a:srgbClr val="0070C0"/>
                </a:solidFill>
              </a:rPr>
              <a:t>v(M,T</a:t>
            </a:r>
            <a:r>
              <a:rPr lang="en-GB" i="1" dirty="0" smtClean="0">
                <a:solidFill>
                  <a:srgbClr val="0070C0"/>
                </a:solidFill>
              </a:rPr>
              <a:t>) </a:t>
            </a:r>
            <a:r>
              <a:rPr lang="en-GB" i="1" dirty="0" err="1" smtClean="0">
                <a:solidFill>
                  <a:srgbClr val="0070C0"/>
                </a:solidFill>
              </a:rPr>
              <a:t>A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sample</a:t>
            </a:r>
            <a:r>
              <a:rPr lang="en-GB" i="1" dirty="0" smtClean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t</a:t>
            </a:r>
            <a:r>
              <a:rPr lang="en-GB" i="1" baseline="-25000" dirty="0" err="1">
                <a:solidFill>
                  <a:srgbClr val="0070C0"/>
                </a:solidFill>
              </a:rPr>
              <a:t>inj</a:t>
            </a:r>
            <a:r>
              <a:rPr lang="en-GB" i="1" baseline="-25000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(2)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162112" y="5112993"/>
            <a:ext cx="3638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 less accurate method: </a:t>
            </a:r>
          </a:p>
          <a:p>
            <a:r>
              <a:rPr lang="en-GB" sz="1200" dirty="0" smtClean="0"/>
              <a:t>flow of gas </a:t>
            </a:r>
            <a:r>
              <a:rPr lang="en-GB" sz="1200" i="1" dirty="0" smtClean="0"/>
              <a:t>q</a:t>
            </a:r>
            <a:r>
              <a:rPr lang="en-GB" sz="1200" dirty="0" smtClean="0"/>
              <a:t> to </a:t>
            </a:r>
            <a:r>
              <a:rPr lang="en-GB" sz="1200" dirty="0"/>
              <a:t>the surface </a:t>
            </a:r>
            <a:r>
              <a:rPr lang="en-GB" sz="1200" i="1" dirty="0" err="1"/>
              <a:t>A</a:t>
            </a:r>
            <a:r>
              <a:rPr lang="en-GB" sz="1200" i="1" baseline="-25000" dirty="0" err="1"/>
              <a:t>sample</a:t>
            </a:r>
            <a:r>
              <a:rPr lang="en-GB" sz="1200" dirty="0"/>
              <a:t> </a:t>
            </a:r>
            <a:r>
              <a:rPr lang="en-GB" sz="1200" dirty="0" smtClean="0"/>
              <a:t>is </a:t>
            </a:r>
          </a:p>
          <a:p>
            <a:r>
              <a:rPr lang="en-GB" sz="1200" i="1" dirty="0" smtClean="0"/>
              <a:t>q = v(M,T) </a:t>
            </a:r>
            <a:r>
              <a:rPr lang="en-GB" sz="1200" i="1" dirty="0" err="1"/>
              <a:t>A</a:t>
            </a:r>
            <a:r>
              <a:rPr lang="en-GB" sz="1200" i="1" baseline="-25000" dirty="0" err="1"/>
              <a:t>sample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P</a:t>
            </a:r>
            <a:r>
              <a:rPr lang="en-GB" sz="1200" i="1" baseline="-25000" dirty="0" err="1" smtClean="0"/>
              <a:t>tc</a:t>
            </a:r>
            <a:r>
              <a:rPr lang="en-GB" sz="1200" i="1" dirty="0" smtClean="0"/>
              <a:t> </a:t>
            </a:r>
          </a:p>
          <a:p>
            <a:r>
              <a:rPr lang="en-GB" sz="1200" dirty="0" smtClean="0"/>
              <a:t>then</a:t>
            </a:r>
            <a:endParaRPr lang="en-GB" sz="1200" dirty="0"/>
          </a:p>
        </p:txBody>
      </p:sp>
      <p:sp>
        <p:nvSpPr>
          <p:cNvPr id="147" name="Rectangle 146"/>
          <p:cNvSpPr/>
          <p:nvPr/>
        </p:nvSpPr>
        <p:spPr>
          <a:xfrm>
            <a:off x="3530090" y="6215166"/>
            <a:ext cx="57675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Sticking </a:t>
            </a:r>
            <a:r>
              <a:rPr lang="en-GB" sz="1200" dirty="0"/>
              <a:t>probability </a:t>
            </a:r>
            <a:r>
              <a:rPr lang="en-GB" sz="1200" dirty="0" smtClean="0"/>
              <a:t>should </a:t>
            </a:r>
            <a:r>
              <a:rPr lang="en-GB" sz="1200" i="1" dirty="0">
                <a:sym typeface="Symbol"/>
              </a:rPr>
              <a:t> </a:t>
            </a:r>
            <a:r>
              <a:rPr lang="en-GB" sz="1200" dirty="0" smtClean="0"/>
              <a:t>me measured or use literature data. </a:t>
            </a:r>
          </a:p>
          <a:p>
            <a:r>
              <a:rPr lang="en-GB" sz="1200" dirty="0" smtClean="0">
                <a:sym typeface="Symbol"/>
              </a:rPr>
              <a:t>Since</a:t>
            </a:r>
            <a:r>
              <a:rPr lang="en-GB" sz="1200" i="1" dirty="0" smtClean="0">
                <a:sym typeface="Symbol"/>
              </a:rPr>
              <a:t>  </a:t>
            </a:r>
            <a:r>
              <a:rPr lang="en-GB" sz="1200" dirty="0" smtClean="0">
                <a:sym typeface="Symbol"/>
              </a:rPr>
              <a:t>≤ 1, then </a:t>
            </a:r>
            <a:r>
              <a:rPr lang="en-GB" sz="1200" i="1" dirty="0">
                <a:sym typeface="Symbol"/>
              </a:rPr>
              <a:t> </a:t>
            </a:r>
            <a:r>
              <a:rPr lang="en-GB" sz="1200" dirty="0" smtClean="0">
                <a:sym typeface="Symbol"/>
              </a:rPr>
              <a:t>= 1 gives maximum possible </a:t>
            </a:r>
            <a:r>
              <a:rPr lang="en-GB" sz="1200" i="1" dirty="0" smtClean="0">
                <a:sym typeface="Symbol"/>
              </a:rPr>
              <a:t>s.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888494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26811" y="396814"/>
            <a:ext cx="5037803" cy="1273843"/>
          </a:xfrm>
        </p:spPr>
        <p:txBody>
          <a:bodyPr/>
          <a:lstStyle/>
          <a:p>
            <a:r>
              <a:rPr lang="en-GB" sz="1800" dirty="0"/>
              <a:t>A new system with sample temperature between 3.5 and 80 K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Option 2</a:t>
            </a:r>
            <a:r>
              <a:rPr lang="en-GB" sz="1800" dirty="0" smtClean="0"/>
              <a:t>: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36171" y="1314237"/>
            <a:ext cx="7684941" cy="5025722"/>
            <a:chOff x="921657" y="1004963"/>
            <a:chExt cx="7684941" cy="5025722"/>
          </a:xfrm>
        </p:grpSpPr>
        <p:cxnSp>
          <p:nvCxnSpPr>
            <p:cNvPr id="7" name="Straight Connector 6"/>
            <p:cNvCxnSpPr/>
            <p:nvPr/>
          </p:nvCxnSpPr>
          <p:spPr>
            <a:xfrm flipH="1" flipV="1">
              <a:off x="1609564" y="4902149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607682" y="4853547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610701" y="4804302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612582" y="4755294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1609564" y="4706454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607682" y="4657852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1606545" y="4608538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05801" y="4560887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1603921" y="4512702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602039" y="4464100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2074171" y="4464575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2077932" y="4901197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2080951" y="4855203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082832" y="4806195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2079814" y="4757355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077932" y="4708753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2076795" y="4659439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076051" y="4608537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2074171" y="4560353"/>
              <a:ext cx="90238" cy="481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072289" y="4511751"/>
              <a:ext cx="89100" cy="4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690281" y="4464100"/>
              <a:ext cx="378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728169" y="4464100"/>
              <a:ext cx="1138" cy="4613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727679" y="4915125"/>
              <a:ext cx="37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763715" y="4464101"/>
              <a:ext cx="206" cy="4613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041689" y="4464100"/>
              <a:ext cx="378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008071" y="4464100"/>
              <a:ext cx="1138" cy="451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007582" y="4915125"/>
              <a:ext cx="37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2043823" y="4464101"/>
              <a:ext cx="1559" cy="451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1337698" y="4939969"/>
              <a:ext cx="3435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2089989" y="4937921"/>
              <a:ext cx="3375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2041689" y="2598529"/>
              <a:ext cx="389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326650" y="2589962"/>
              <a:ext cx="4848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2427586" y="4416517"/>
              <a:ext cx="1" cy="533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429822" y="4212295"/>
              <a:ext cx="595478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2427586" y="4417604"/>
              <a:ext cx="59471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3558051" y="4144040"/>
              <a:ext cx="646797" cy="35203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3382688" y="4210122"/>
              <a:ext cx="1783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386481" y="4416516"/>
              <a:ext cx="17157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1800950" y="4511751"/>
              <a:ext cx="168661" cy="1518934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2427587" y="2832902"/>
              <a:ext cx="595478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2431367" y="3038211"/>
              <a:ext cx="59471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326649" y="2589962"/>
              <a:ext cx="0" cy="23500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1773631" y="4467628"/>
              <a:ext cx="234000" cy="4030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04691" y="1361384"/>
              <a:ext cx="340190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Fill with a set amount of gas </a:t>
              </a:r>
              <a:endParaRPr lang="en-GB" sz="1350" dirty="0" smtClean="0"/>
            </a:p>
            <a:p>
              <a:r>
                <a:rPr lang="en-GB" sz="1350" dirty="0" smtClean="0"/>
                <a:t>from </a:t>
              </a:r>
              <a:r>
                <a:rPr lang="en-GB" sz="1350" dirty="0"/>
                <a:t>a </a:t>
              </a:r>
              <a:r>
                <a:rPr lang="en-GB" sz="1350" dirty="0" smtClean="0"/>
                <a:t>defined volume V</a:t>
              </a:r>
              <a:r>
                <a:rPr lang="en-GB" sz="1350" baseline="-25000" dirty="0" smtClean="0"/>
                <a:t>g</a:t>
              </a:r>
              <a:r>
                <a:rPr lang="en-GB" sz="1350" dirty="0" smtClean="0"/>
                <a:t> </a:t>
              </a:r>
            </a:p>
            <a:p>
              <a:r>
                <a:rPr lang="en-GB" sz="1350" dirty="0" smtClean="0"/>
                <a:t>at known pressure P</a:t>
              </a:r>
              <a:r>
                <a:rPr lang="en-GB" sz="1350" baseline="-25000" dirty="0" smtClean="0"/>
                <a:t>g</a:t>
              </a:r>
              <a:r>
                <a:rPr lang="en-GB" sz="1350" dirty="0" smtClean="0"/>
                <a:t>.</a:t>
              </a:r>
              <a:endParaRPr lang="en-GB" sz="1350" dirty="0"/>
            </a:p>
            <a:p>
              <a:endParaRPr lang="en-GB" sz="1350" dirty="0" smtClean="0"/>
            </a:p>
            <a:p>
              <a:r>
                <a:rPr lang="en-GB" sz="1350" dirty="0" smtClean="0"/>
                <a:t>Majority </a:t>
              </a:r>
              <a:r>
                <a:rPr lang="en-GB" sz="1350" dirty="0"/>
                <a:t>of gas should </a:t>
              </a:r>
              <a:r>
                <a:rPr lang="en-GB" sz="1350" dirty="0" err="1"/>
                <a:t>cryosorb</a:t>
              </a:r>
              <a:r>
                <a:rPr lang="en-GB" sz="1350" dirty="0"/>
                <a:t> to the sample as it is the only part of that is cold besides the gap which has low </a:t>
              </a:r>
              <a:r>
                <a:rPr lang="en-GB" sz="1350" dirty="0" smtClean="0"/>
                <a:t>conductance.</a:t>
              </a:r>
              <a:endParaRPr lang="en-GB" sz="135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558051" y="4144040"/>
              <a:ext cx="7003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err="1" smtClean="0"/>
                <a:t>P</a:t>
              </a:r>
              <a:r>
                <a:rPr lang="en-GB" sz="1400" baseline="-25000" dirty="0" err="1" smtClean="0"/>
                <a:t>g</a:t>
              </a:r>
              <a:r>
                <a:rPr lang="en-GB" sz="1350" dirty="0" smtClean="0"/>
                <a:t>, V</a:t>
              </a:r>
              <a:r>
                <a:rPr lang="en-GB" sz="1400" baseline="-25000" dirty="0" smtClean="0"/>
                <a:t>g</a:t>
              </a:r>
              <a:endParaRPr lang="en-GB" sz="1350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029223" y="4202246"/>
              <a:ext cx="360481" cy="214270"/>
              <a:chOff x="5328959" y="3839575"/>
              <a:chExt cx="360481" cy="214270"/>
            </a:xfrm>
          </p:grpSpPr>
          <p:grpSp>
            <p:nvGrpSpPr>
              <p:cNvPr id="122" name="Group 121"/>
              <p:cNvGrpSpPr/>
              <p:nvPr/>
            </p:nvGrpSpPr>
            <p:grpSpPr>
              <a:xfrm>
                <a:off x="5328959" y="3848537"/>
                <a:ext cx="360481" cy="205308"/>
                <a:chOff x="5367216" y="3814786"/>
                <a:chExt cx="360481" cy="205308"/>
              </a:xfrm>
            </p:grpSpPr>
            <p:sp>
              <p:nvSpPr>
                <p:cNvPr id="125" name="Isosceles Triangle 124"/>
                <p:cNvSpPr/>
                <p:nvPr/>
              </p:nvSpPr>
              <p:spPr>
                <a:xfrm rot="5400000">
                  <a:off x="5356114" y="3826432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26" name="Isosceles Triangle 125"/>
                <p:cNvSpPr/>
                <p:nvPr/>
              </p:nvSpPr>
              <p:spPr>
                <a:xfrm rot="16200000">
                  <a:off x="5534035" y="3825888"/>
                  <a:ext cx="204764" cy="182560"/>
                </a:xfrm>
                <a:prstGeom prst="triangl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cxnSp>
            <p:nvCxnSpPr>
              <p:cNvPr id="123" name="Straight Connector 122"/>
              <p:cNvCxnSpPr>
                <a:stCxn id="126" idx="0"/>
              </p:cNvCxnSpPr>
              <p:nvPr/>
            </p:nvCxnSpPr>
            <p:spPr>
              <a:xfrm flipV="1">
                <a:off x="5506880" y="3839575"/>
                <a:ext cx="0" cy="1113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5420239" y="3839575"/>
                <a:ext cx="1779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Oval 52"/>
            <p:cNvSpPr/>
            <p:nvPr/>
          </p:nvSpPr>
          <p:spPr>
            <a:xfrm>
              <a:off x="2920869" y="2733654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026777" y="2830856"/>
              <a:ext cx="211637" cy="218660"/>
              <a:chOff x="1159964" y="1216549"/>
              <a:chExt cx="195735" cy="219600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175866" y="1216550"/>
                <a:ext cx="81965" cy="21865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1256305" y="1216549"/>
                <a:ext cx="82800" cy="2196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1159964" y="1318615"/>
                <a:ext cx="1957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3729736" y="2826986"/>
              <a:ext cx="360481" cy="205308"/>
              <a:chOff x="5367216" y="3814786"/>
              <a:chExt cx="360481" cy="205308"/>
            </a:xfrm>
          </p:grpSpPr>
          <p:sp>
            <p:nvSpPr>
              <p:cNvPr id="117" name="Isosceles Triangle 116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8" name="Isosceles Triangle 117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56" name="Straight Connector 55"/>
            <p:cNvCxnSpPr/>
            <p:nvPr/>
          </p:nvCxnSpPr>
          <p:spPr>
            <a:xfrm flipV="1">
              <a:off x="3295364" y="2828375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295364" y="3033738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4093649" y="2828378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4093649" y="3033741"/>
              <a:ext cx="43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498136" y="2733654"/>
              <a:ext cx="409466" cy="4094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4532834" y="2820270"/>
              <a:ext cx="72384" cy="2991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4798979" y="2820596"/>
              <a:ext cx="72720" cy="29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427586" y="3031750"/>
              <a:ext cx="0" cy="11783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427586" y="2598019"/>
              <a:ext cx="0" cy="2289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1812127" y="1225927"/>
              <a:ext cx="204765" cy="2709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44626" y="1004963"/>
              <a:ext cx="140521" cy="4912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1805847" y="2059984"/>
              <a:ext cx="0" cy="2260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2034315" y="2049015"/>
              <a:ext cx="0" cy="2369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 flipV="1">
              <a:off x="1811458" y="1486116"/>
              <a:ext cx="0" cy="2079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2016892" y="1496174"/>
              <a:ext cx="0" cy="1978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/>
            <p:cNvGrpSpPr/>
            <p:nvPr/>
          </p:nvGrpSpPr>
          <p:grpSpPr>
            <a:xfrm rot="16200000">
              <a:off x="1737222" y="1766157"/>
              <a:ext cx="360481" cy="205308"/>
              <a:chOff x="5367216" y="3814786"/>
              <a:chExt cx="360481" cy="205308"/>
            </a:xfrm>
          </p:grpSpPr>
          <p:sp>
            <p:nvSpPr>
              <p:cNvPr id="112" name="Isosceles Triangle 111"/>
              <p:cNvSpPr/>
              <p:nvPr/>
            </p:nvSpPr>
            <p:spPr>
              <a:xfrm rot="5400000">
                <a:off x="5356114" y="3826432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3" name="Isosceles Triangle 112"/>
              <p:cNvSpPr/>
              <p:nvPr/>
            </p:nvSpPr>
            <p:spPr>
              <a:xfrm rot="16200000">
                <a:off x="5534035" y="3825888"/>
                <a:ext cx="204764" cy="182560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 flipH="1">
              <a:off x="1458370" y="4427152"/>
              <a:ext cx="3055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2016893" y="4427152"/>
              <a:ext cx="290878" cy="9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1458371" y="2730976"/>
              <a:ext cx="0" cy="17000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2305721" y="2726690"/>
              <a:ext cx="0" cy="17063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1458370" y="2726690"/>
              <a:ext cx="334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2034599" y="2726690"/>
              <a:ext cx="271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1755327" y="4262027"/>
              <a:ext cx="26100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729307" y="4036318"/>
              <a:ext cx="3606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20</a:t>
              </a:r>
              <a:endParaRPr lang="en-GB" sz="1100" dirty="0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>
              <a:off x="1614129" y="2726690"/>
              <a:ext cx="0" cy="170046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 rot="16200000">
              <a:off x="1215439" y="3308853"/>
              <a:ext cx="6506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200</a:t>
              </a:r>
              <a:endParaRPr lang="en-GB" sz="1100" dirty="0"/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>
              <a:off x="1788474" y="2894059"/>
              <a:ext cx="2414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1773671" y="2673821"/>
              <a:ext cx="4523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8 </a:t>
              </a:r>
              <a:endParaRPr lang="en-GB" sz="1100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602039" y="4958730"/>
              <a:ext cx="568013" cy="124966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>
            <a:xfrm flipH="1">
              <a:off x="921657" y="2286001"/>
              <a:ext cx="889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923545" y="2279888"/>
              <a:ext cx="5369" cy="30541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921657" y="5334000"/>
              <a:ext cx="8715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1985147" y="5334000"/>
              <a:ext cx="78708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2772229" y="4415972"/>
              <a:ext cx="0" cy="9180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2772229" y="3038211"/>
              <a:ext cx="0" cy="11791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2772229" y="2279888"/>
              <a:ext cx="0" cy="54709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2041690" y="2286001"/>
              <a:ext cx="7305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>
              <a:off x="1609564" y="5348514"/>
              <a:ext cx="551825" cy="87086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716714" y="2279888"/>
              <a:ext cx="97763" cy="304993"/>
              <a:chOff x="1716714" y="2279888"/>
              <a:chExt cx="97763" cy="304993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 flipH="1" flipV="1">
                <a:off x="1724239" y="2536756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1722357" y="2488154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H="1" flipV="1">
                <a:off x="1721220" y="243884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1720476" y="2391189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 flipV="1">
                <a:off x="1718596" y="232849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1716714" y="2279888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 flipH="1">
              <a:off x="2029902" y="2293026"/>
              <a:ext cx="97763" cy="304993"/>
              <a:chOff x="1716714" y="2279888"/>
              <a:chExt cx="97763" cy="304993"/>
            </a:xfrm>
          </p:grpSpPr>
          <p:cxnSp>
            <p:nvCxnSpPr>
              <p:cNvPr id="97" name="Straight Connector 96"/>
              <p:cNvCxnSpPr/>
              <p:nvPr/>
            </p:nvCxnSpPr>
            <p:spPr>
              <a:xfrm flipH="1" flipV="1">
                <a:off x="1724239" y="2536756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1722357" y="2488154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H="1" flipV="1">
                <a:off x="1721220" y="243884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1720476" y="2391189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 flipV="1">
                <a:off x="1718596" y="2328490"/>
                <a:ext cx="90238" cy="481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1716714" y="2279888"/>
                <a:ext cx="89100" cy="4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7" name="TextBox 126"/>
          <p:cNvSpPr txBox="1"/>
          <p:nvPr/>
        </p:nvSpPr>
        <p:spPr>
          <a:xfrm>
            <a:off x="2205660" y="1254873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Electron gun</a:t>
            </a:r>
            <a:endParaRPr lang="en-GB" sz="1400" dirty="0"/>
          </a:p>
        </p:txBody>
      </p:sp>
      <p:cxnSp>
        <p:nvCxnSpPr>
          <p:cNvPr id="128" name="Straight Arrow Connector 127"/>
          <p:cNvCxnSpPr/>
          <p:nvPr/>
        </p:nvCxnSpPr>
        <p:spPr>
          <a:xfrm>
            <a:off x="2035560" y="4532075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1773589" y="4542758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2049964" y="3035964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1815464" y="3030094"/>
            <a:ext cx="0" cy="19955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4927848" y="3880829"/>
            <a:ext cx="3276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0070C0"/>
                </a:solidFill>
              </a:rPr>
              <a:t>s</a:t>
            </a:r>
            <a:r>
              <a:rPr lang="en-GB" dirty="0">
                <a:solidFill>
                  <a:srgbClr val="0070C0"/>
                </a:solidFill>
              </a:rPr>
              <a:t>[</a:t>
            </a:r>
            <a:r>
              <a:rPr lang="en-GB" dirty="0" err="1">
                <a:solidFill>
                  <a:srgbClr val="0070C0"/>
                </a:solidFill>
              </a:rPr>
              <a:t>mbar</a:t>
            </a:r>
            <a:r>
              <a:rPr lang="en-GB" dirty="0" err="1">
                <a:solidFill>
                  <a:srgbClr val="0070C0"/>
                </a:solidFill>
                <a:sym typeface="Symbol"/>
              </a:rPr>
              <a:t></a:t>
            </a:r>
            <a:r>
              <a:rPr lang="en-GB" dirty="0" err="1">
                <a:solidFill>
                  <a:srgbClr val="0070C0"/>
                </a:solidFill>
              </a:rPr>
              <a:t>l</a:t>
            </a:r>
            <a:r>
              <a:rPr lang="en-GB" dirty="0">
                <a:solidFill>
                  <a:srgbClr val="0070C0"/>
                </a:solidFill>
              </a:rPr>
              <a:t>/cm</a:t>
            </a:r>
            <a:r>
              <a:rPr lang="en-GB" baseline="30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] =</a:t>
            </a:r>
            <a:r>
              <a:rPr lang="en-GB" i="1" dirty="0" err="1">
                <a:solidFill>
                  <a:srgbClr val="0070C0"/>
                </a:solidFill>
              </a:rPr>
              <a:t>P</a:t>
            </a:r>
            <a:r>
              <a:rPr lang="en-GB" i="1" baseline="-25000" dirty="0" err="1">
                <a:solidFill>
                  <a:srgbClr val="0070C0"/>
                </a:solidFill>
              </a:rPr>
              <a:t>g</a:t>
            </a:r>
            <a:r>
              <a:rPr lang="en-GB" i="1" dirty="0" err="1">
                <a:solidFill>
                  <a:srgbClr val="0070C0"/>
                </a:solidFill>
              </a:rPr>
              <a:t>V</a:t>
            </a:r>
            <a:r>
              <a:rPr lang="en-GB" i="1" baseline="-25000" dirty="0" err="1">
                <a:solidFill>
                  <a:srgbClr val="0070C0"/>
                </a:solidFill>
              </a:rPr>
              <a:t>g</a:t>
            </a:r>
            <a:r>
              <a:rPr lang="en-GB" dirty="0">
                <a:solidFill>
                  <a:srgbClr val="0070C0"/>
                </a:solidFill>
              </a:rPr>
              <a:t>/</a:t>
            </a:r>
            <a:r>
              <a:rPr lang="en-GB" i="1" dirty="0" err="1">
                <a:solidFill>
                  <a:srgbClr val="0070C0"/>
                </a:solidFill>
              </a:rPr>
              <a:t>A</a:t>
            </a:r>
            <a:r>
              <a:rPr lang="en-GB" i="1" baseline="-25000" dirty="0" err="1">
                <a:solidFill>
                  <a:srgbClr val="0070C0"/>
                </a:solidFill>
              </a:rPr>
              <a:t>sample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1736871" y="3441155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err="1"/>
              <a:t>P</a:t>
            </a:r>
            <a:r>
              <a:rPr lang="en-GB" sz="1400" i="1" baseline="-25000" dirty="0" err="1"/>
              <a:t>tc</a:t>
            </a:r>
            <a:endParaRPr lang="en-GB" sz="1400" dirty="0"/>
          </a:p>
        </p:txBody>
      </p:sp>
      <p:sp>
        <p:nvSpPr>
          <p:cNvPr id="135" name="TextBox 134"/>
          <p:cNvSpPr txBox="1"/>
          <p:nvPr/>
        </p:nvSpPr>
        <p:spPr>
          <a:xfrm>
            <a:off x="4813492" y="4642534"/>
            <a:ext cx="41336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This method is more precise, the total amount of </a:t>
            </a:r>
            <a:r>
              <a:rPr lang="en-GB" sz="1400" dirty="0" err="1" smtClean="0"/>
              <a:t>cryosorbed</a:t>
            </a:r>
            <a:r>
              <a:rPr lang="en-GB" sz="1400" dirty="0" smtClean="0"/>
              <a:t> gas </a:t>
            </a:r>
            <a:r>
              <a:rPr lang="en-GB" sz="1400" i="1" dirty="0" smtClean="0"/>
              <a:t>Q</a:t>
            </a:r>
            <a:r>
              <a:rPr lang="en-GB" sz="1400" dirty="0" smtClean="0"/>
              <a:t> can be checked by heating the sample and </a:t>
            </a:r>
            <a:r>
              <a:rPr lang="en-GB" sz="1400" dirty="0"/>
              <a:t>measuring </a:t>
            </a:r>
            <a:r>
              <a:rPr lang="en-GB" sz="1400" i="1" dirty="0" err="1"/>
              <a:t>P</a:t>
            </a:r>
            <a:r>
              <a:rPr lang="en-GB" sz="1400" i="1" baseline="-25000" dirty="0" err="1"/>
              <a:t>tc</a:t>
            </a:r>
            <a:endParaRPr lang="en-GB" sz="1400" i="1" baseline="-25000" dirty="0"/>
          </a:p>
          <a:p>
            <a:endParaRPr lang="en-GB" sz="1400" dirty="0" smtClean="0"/>
          </a:p>
          <a:p>
            <a:r>
              <a:rPr lang="en-GB" i="1" dirty="0" smtClean="0">
                <a:solidFill>
                  <a:srgbClr val="0070C0"/>
                </a:solidFill>
              </a:rPr>
              <a:t>Q</a:t>
            </a:r>
            <a:r>
              <a:rPr lang="en-GB" dirty="0" smtClean="0">
                <a:solidFill>
                  <a:srgbClr val="0070C0"/>
                </a:solidFill>
              </a:rPr>
              <a:t> [</a:t>
            </a:r>
            <a:r>
              <a:rPr lang="en-GB" dirty="0" err="1">
                <a:solidFill>
                  <a:srgbClr val="0070C0"/>
                </a:solidFill>
              </a:rPr>
              <a:t>mbar</a:t>
            </a:r>
            <a:r>
              <a:rPr lang="en-GB" dirty="0" err="1">
                <a:solidFill>
                  <a:srgbClr val="0070C0"/>
                </a:solidFill>
                <a:sym typeface="Symbol"/>
              </a:rPr>
              <a:t></a:t>
            </a:r>
            <a:r>
              <a:rPr lang="en-GB" dirty="0" err="1" smtClean="0">
                <a:solidFill>
                  <a:srgbClr val="0070C0"/>
                </a:solidFill>
              </a:rPr>
              <a:t>l</a:t>
            </a:r>
            <a:r>
              <a:rPr lang="en-GB" dirty="0" smtClean="0">
                <a:solidFill>
                  <a:srgbClr val="0070C0"/>
                </a:solidFill>
              </a:rPr>
              <a:t>] = </a:t>
            </a:r>
            <a:r>
              <a:rPr lang="en-GB" i="1" dirty="0" err="1" smtClean="0">
                <a:solidFill>
                  <a:srgbClr val="0070C0"/>
                </a:solidFill>
              </a:rPr>
              <a:t>P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i="1" dirty="0" err="1" smtClean="0">
                <a:solidFill>
                  <a:srgbClr val="0070C0"/>
                </a:solidFill>
              </a:rPr>
              <a:t>V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GB" sz="1200" dirty="0"/>
              <a:t>a</a:t>
            </a:r>
            <a:r>
              <a:rPr lang="en-GB" sz="1200" dirty="0" smtClean="0"/>
              <a:t>nd </a:t>
            </a:r>
          </a:p>
          <a:p>
            <a:r>
              <a:rPr lang="en-GB" i="1" dirty="0">
                <a:solidFill>
                  <a:srgbClr val="0070C0"/>
                </a:solidFill>
              </a:rPr>
              <a:t>s</a:t>
            </a:r>
            <a:r>
              <a:rPr lang="en-GB" dirty="0">
                <a:solidFill>
                  <a:srgbClr val="0070C0"/>
                </a:solidFill>
              </a:rPr>
              <a:t>[</a:t>
            </a:r>
            <a:r>
              <a:rPr lang="en-GB" dirty="0" err="1">
                <a:solidFill>
                  <a:srgbClr val="0070C0"/>
                </a:solidFill>
              </a:rPr>
              <a:t>mbar</a:t>
            </a:r>
            <a:r>
              <a:rPr lang="en-GB" dirty="0" err="1">
                <a:solidFill>
                  <a:srgbClr val="0070C0"/>
                </a:solidFill>
                <a:sym typeface="Symbol"/>
              </a:rPr>
              <a:t></a:t>
            </a:r>
            <a:r>
              <a:rPr lang="en-GB" dirty="0" err="1">
                <a:solidFill>
                  <a:srgbClr val="0070C0"/>
                </a:solidFill>
              </a:rPr>
              <a:t>l</a:t>
            </a:r>
            <a:r>
              <a:rPr lang="en-GB" dirty="0">
                <a:solidFill>
                  <a:srgbClr val="0070C0"/>
                </a:solidFill>
              </a:rPr>
              <a:t>/cm</a:t>
            </a:r>
            <a:r>
              <a:rPr lang="en-GB" baseline="30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] =</a:t>
            </a:r>
            <a:r>
              <a:rPr lang="en-GB" i="1" dirty="0" err="1" smtClean="0">
                <a:solidFill>
                  <a:srgbClr val="0070C0"/>
                </a:solidFill>
              </a:rPr>
              <a:t>P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i="1" dirty="0" err="1" smtClean="0">
                <a:solidFill>
                  <a:srgbClr val="0070C0"/>
                </a:solidFill>
              </a:rPr>
              <a:t>V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tc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i="1" dirty="0" err="1" smtClean="0">
                <a:solidFill>
                  <a:srgbClr val="0070C0"/>
                </a:solidFill>
              </a:rPr>
              <a:t>A</a:t>
            </a:r>
            <a:r>
              <a:rPr lang="en-GB" i="1" baseline="-25000" dirty="0" err="1" smtClean="0">
                <a:solidFill>
                  <a:srgbClr val="0070C0"/>
                </a:solidFill>
              </a:rPr>
              <a:t>sample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endParaRPr lang="en-GB" dirty="0">
              <a:solidFill>
                <a:srgbClr val="0070C0"/>
              </a:solidFill>
            </a:endParaRPr>
          </a:p>
          <a:p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5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06041" y="474662"/>
            <a:ext cx="4779964" cy="979487"/>
          </a:xfrm>
        </p:spPr>
        <p:txBody>
          <a:bodyPr/>
          <a:lstStyle/>
          <a:p>
            <a:r>
              <a:rPr lang="en-GB" sz="1800" dirty="0"/>
              <a:t>A new system with sample temperature between 3.5 and 80 K </a:t>
            </a:r>
            <a:br>
              <a:rPr lang="en-GB" sz="1800" dirty="0"/>
            </a:br>
            <a:r>
              <a:rPr lang="en-GB" sz="1800" dirty="0"/>
              <a:t>Option </a:t>
            </a:r>
            <a:r>
              <a:rPr lang="en-GB" sz="1800" dirty="0" smtClean="0"/>
              <a:t>2: accuracy 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9903" y="1850079"/>
            <a:ext cx="2106364" cy="4092880"/>
            <a:chOff x="709903" y="1498709"/>
            <a:chExt cx="2106364" cy="4092880"/>
          </a:xfrm>
        </p:grpSpPr>
        <p:cxnSp>
          <p:nvCxnSpPr>
            <p:cNvPr id="6" name="Straight Connector 5"/>
            <p:cNvCxnSpPr/>
            <p:nvPr/>
          </p:nvCxnSpPr>
          <p:spPr>
            <a:xfrm flipH="1" flipV="1">
              <a:off x="734017" y="3358422"/>
              <a:ext cx="289154" cy="1412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727985" y="3262484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737659" y="3165278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743687" y="3068539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734016" y="2972131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727985" y="2876194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724342" y="2778851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721958" y="2684790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715934" y="2589676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709903" y="2493738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2503005" y="2487302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521088" y="3356543"/>
              <a:ext cx="279478" cy="1431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2524731" y="3265753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530758" y="3169014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2521088" y="3072607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515057" y="2976669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2511414" y="2879326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09030" y="2778849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2503005" y="2683736"/>
              <a:ext cx="289155" cy="949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496975" y="2587799"/>
              <a:ext cx="285509" cy="95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92662" y="2493738"/>
              <a:ext cx="12140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1112499" y="2493738"/>
              <a:ext cx="1570" cy="8876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112499" y="3381370"/>
              <a:ext cx="1211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228631" y="2493738"/>
              <a:ext cx="0" cy="8876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398921" y="2493738"/>
              <a:ext cx="12140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91197" y="2493738"/>
              <a:ext cx="1823" cy="9079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89630" y="3401676"/>
              <a:ext cx="1211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405760" y="2493738"/>
              <a:ext cx="0" cy="9079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495017" y="2595173"/>
              <a:ext cx="540451" cy="2996416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37624" y="2500702"/>
              <a:ext cx="1058840" cy="8897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7634" y="3499692"/>
              <a:ext cx="1820119" cy="246676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 flipV="1">
              <a:off x="1221257" y="2224327"/>
              <a:ext cx="0" cy="32760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2296464" y="2223456"/>
              <a:ext cx="0" cy="32664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221257" y="2223455"/>
              <a:ext cx="1067832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635835" y="1942213"/>
              <a:ext cx="2339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d</a:t>
              </a:r>
              <a:endParaRPr lang="en-GB" sz="11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 flipV="1">
              <a:off x="1112499" y="1766256"/>
              <a:ext cx="3062" cy="783214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393156" y="1763801"/>
              <a:ext cx="3062" cy="783214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112499" y="1763801"/>
              <a:ext cx="129326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620088" y="1498709"/>
              <a:ext cx="2654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D</a:t>
              </a:r>
              <a:endParaRPr lang="en-GB" sz="1100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292851" y="2170589"/>
            <a:ext cx="2787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For </a:t>
            </a:r>
            <a:r>
              <a:rPr lang="en-GB" sz="1350" dirty="0" smtClean="0"/>
              <a:t>d = 20 mm and D = 21 </a:t>
            </a:r>
            <a:r>
              <a:rPr lang="en-GB" sz="1350" dirty="0"/>
              <a:t>mm</a:t>
            </a:r>
          </a:p>
          <a:p>
            <a:r>
              <a:rPr lang="en-GB" sz="1350" dirty="0"/>
              <a:t>Area </a:t>
            </a:r>
            <a:r>
              <a:rPr lang="en-GB" sz="1350" dirty="0" smtClean="0"/>
              <a:t>ratio </a:t>
            </a:r>
            <a:r>
              <a:rPr lang="en-GB" sz="1350" dirty="0"/>
              <a:t>is </a:t>
            </a:r>
            <a:r>
              <a:rPr lang="en-GB" sz="1350" dirty="0" smtClean="0"/>
              <a:t>10 thus maximum uncertainty </a:t>
            </a:r>
            <a:r>
              <a:rPr lang="en-GB" sz="1350" dirty="0"/>
              <a:t>in the total amount of </a:t>
            </a:r>
            <a:r>
              <a:rPr lang="en-GB" sz="1350" dirty="0" err="1"/>
              <a:t>cryosorbed</a:t>
            </a:r>
            <a:r>
              <a:rPr lang="en-GB" sz="1350" dirty="0"/>
              <a:t> gas Q </a:t>
            </a:r>
            <a:r>
              <a:rPr lang="en-GB" sz="1350" dirty="0" smtClean="0"/>
              <a:t>is 10%</a:t>
            </a:r>
            <a:endParaRPr lang="en-GB" sz="1350" dirty="0"/>
          </a:p>
        </p:txBody>
      </p:sp>
      <p:grpSp>
        <p:nvGrpSpPr>
          <p:cNvPr id="46" name="Group 45"/>
          <p:cNvGrpSpPr/>
          <p:nvPr/>
        </p:nvGrpSpPr>
        <p:grpSpPr>
          <a:xfrm>
            <a:off x="3457254" y="2452414"/>
            <a:ext cx="2425884" cy="2126858"/>
            <a:chOff x="3401125" y="1746721"/>
            <a:chExt cx="2425884" cy="2126858"/>
          </a:xfrm>
        </p:grpSpPr>
        <p:sp>
          <p:nvSpPr>
            <p:cNvPr id="47" name="Oval 46"/>
            <p:cNvSpPr/>
            <p:nvPr/>
          </p:nvSpPr>
          <p:spPr>
            <a:xfrm>
              <a:off x="4342009" y="1804515"/>
              <a:ext cx="1485000" cy="1485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48" name="Oval 47"/>
            <p:cNvSpPr/>
            <p:nvPr/>
          </p:nvSpPr>
          <p:spPr>
            <a:xfrm>
              <a:off x="4409509" y="1872015"/>
              <a:ext cx="1350000" cy="135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cxnSp>
          <p:nvCxnSpPr>
            <p:cNvPr id="49" name="Straight Arrow Connector 48"/>
            <p:cNvCxnSpPr>
              <a:stCxn id="50" idx="3"/>
            </p:cNvCxnSpPr>
            <p:nvPr/>
          </p:nvCxnSpPr>
          <p:spPr>
            <a:xfrm flipV="1">
              <a:off x="4239988" y="1889597"/>
              <a:ext cx="569965" cy="71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721496" y="1746721"/>
              <a:ext cx="518492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Gap</a:t>
              </a:r>
            </a:p>
          </p:txBody>
        </p:sp>
        <p:cxnSp>
          <p:nvCxnSpPr>
            <p:cNvPr id="51" name="Straight Arrow Connector 50"/>
            <p:cNvCxnSpPr>
              <a:stCxn id="52" idx="3"/>
            </p:cNvCxnSpPr>
            <p:nvPr/>
          </p:nvCxnSpPr>
          <p:spPr>
            <a:xfrm flipV="1">
              <a:off x="4190894" y="2652715"/>
              <a:ext cx="469040" cy="50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3401125" y="2507720"/>
              <a:ext cx="78976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Sample</a:t>
              </a:r>
            </a:p>
          </p:txBody>
        </p:sp>
        <p:cxnSp>
          <p:nvCxnSpPr>
            <p:cNvPr id="53" name="Straight Connector 52"/>
            <p:cNvCxnSpPr>
              <a:stCxn id="47" idx="2"/>
            </p:cNvCxnSpPr>
            <p:nvPr/>
          </p:nvCxnSpPr>
          <p:spPr>
            <a:xfrm>
              <a:off x="4342009" y="2547015"/>
              <a:ext cx="0" cy="12604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7" idx="6"/>
            </p:cNvCxnSpPr>
            <p:nvPr/>
          </p:nvCxnSpPr>
          <p:spPr>
            <a:xfrm>
              <a:off x="5827009" y="2547014"/>
              <a:ext cx="0" cy="12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4342009" y="3807496"/>
              <a:ext cx="1485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960650" y="3611969"/>
              <a:ext cx="2477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D</a:t>
              </a:r>
              <a:endParaRPr lang="en-GB" sz="1100" dirty="0"/>
            </a:p>
          </p:txBody>
        </p:sp>
        <p:cxnSp>
          <p:nvCxnSpPr>
            <p:cNvPr id="57" name="Straight Connector 56"/>
            <p:cNvCxnSpPr>
              <a:stCxn id="48" idx="2"/>
            </p:cNvCxnSpPr>
            <p:nvPr/>
          </p:nvCxnSpPr>
          <p:spPr>
            <a:xfrm>
              <a:off x="4409509" y="2547015"/>
              <a:ext cx="0" cy="9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48" idx="6"/>
            </p:cNvCxnSpPr>
            <p:nvPr/>
          </p:nvCxnSpPr>
          <p:spPr>
            <a:xfrm>
              <a:off x="5759509" y="2547015"/>
              <a:ext cx="0" cy="946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425414" y="3493988"/>
              <a:ext cx="133409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960650" y="3292558"/>
              <a:ext cx="2477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d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647580"/>
      </p:ext>
    </p:extLst>
  </p:cSld>
  <p:clrMapOvr>
    <a:masterClrMapping/>
  </p:clrMapOvr>
</p:sld>
</file>

<file path=ppt/theme/theme1.xml><?xml version="1.0" encoding="utf-8"?>
<a:theme xmlns:a="http://schemas.openxmlformats.org/drawingml/2006/main" name="ASTeC-blue">
  <a:themeElements>
    <a:clrScheme name="ASTeC Small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ASTeC Small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495</Words>
  <Application>Microsoft Office PowerPoint</Application>
  <PresentationFormat>On-screen Show (4:3)</PresentationFormat>
  <Paragraphs>109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Sans</vt:lpstr>
      <vt:lpstr>Symbol</vt:lpstr>
      <vt:lpstr>Times New Roman</vt:lpstr>
      <vt:lpstr>ASTeC-blue</vt:lpstr>
      <vt:lpstr>WP4 Meeting, ALBA  Cryogenic SEY measurements 7/11/2016</vt:lpstr>
      <vt:lpstr>Outline</vt:lpstr>
      <vt:lpstr>Particle Counts</vt:lpstr>
      <vt:lpstr>Particle Counts</vt:lpstr>
      <vt:lpstr>Current SEY system</vt:lpstr>
      <vt:lpstr>Un upgrade to current system  for cooling sample to 77 K</vt:lpstr>
      <vt:lpstr>A new system with sample temperature between 3.5 and 80 K   Option 1:  </vt:lpstr>
      <vt:lpstr>A new system with sample temperature between 3.5 and 80 K   Option 2:</vt:lpstr>
      <vt:lpstr>A new system with sample temperature between 3.5 and 80 K  Option 2: accuracy </vt:lpstr>
      <vt:lpstr>Thanks 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Reduction of the Secondary Electron Yield Using a Graphene Coating</dc:title>
  <dc:creator>Taaj</dc:creator>
  <cp:lastModifiedBy>Taaj</cp:lastModifiedBy>
  <cp:revision>137</cp:revision>
  <dcterms:created xsi:type="dcterms:W3CDTF">2015-12-14T15:29:27Z</dcterms:created>
  <dcterms:modified xsi:type="dcterms:W3CDTF">2016-11-07T12:54:32Z</dcterms:modified>
</cp:coreProperties>
</file>