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30"/>
  </p:notesMasterIdLst>
  <p:sldIdLst>
    <p:sldId id="425" r:id="rId6"/>
    <p:sldId id="446" r:id="rId7"/>
    <p:sldId id="509" r:id="rId8"/>
    <p:sldId id="574" r:id="rId9"/>
    <p:sldId id="572" r:id="rId10"/>
    <p:sldId id="516" r:id="rId11"/>
    <p:sldId id="581" r:id="rId12"/>
    <p:sldId id="534" r:id="rId13"/>
    <p:sldId id="538" r:id="rId14"/>
    <p:sldId id="536" r:id="rId15"/>
    <p:sldId id="582" r:id="rId16"/>
    <p:sldId id="554" r:id="rId17"/>
    <p:sldId id="555" r:id="rId18"/>
    <p:sldId id="556" r:id="rId19"/>
    <p:sldId id="497" r:id="rId20"/>
    <p:sldId id="500" r:id="rId21"/>
    <p:sldId id="561" r:id="rId22"/>
    <p:sldId id="584" r:id="rId23"/>
    <p:sldId id="585" r:id="rId24"/>
    <p:sldId id="586" r:id="rId25"/>
    <p:sldId id="587" r:id="rId26"/>
    <p:sldId id="588" r:id="rId27"/>
    <p:sldId id="589" r:id="rId28"/>
    <p:sldId id="583" r:id="rId29"/>
  </p:sldIdLst>
  <p:sldSz cx="9144000" cy="6858000" type="screen4x3"/>
  <p:notesSz cx="6645275" cy="98091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00"/>
    <a:srgbClr val="0000FF"/>
    <a:srgbClr val="D0EAEC"/>
    <a:srgbClr val="AAF4BC"/>
    <a:srgbClr val="FF6600"/>
    <a:srgbClr val="E1E1FF"/>
    <a:srgbClr val="66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4" autoAdjust="0"/>
    <p:restoredTop sz="95560" autoAdjust="0"/>
  </p:normalViewPr>
  <p:slideViewPr>
    <p:cSldViewPr>
      <p:cViewPr varScale="1">
        <p:scale>
          <a:sx n="50" d="100"/>
          <a:sy n="50" d="100"/>
        </p:scale>
        <p:origin x="-2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6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0343" cy="49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4932" y="0"/>
            <a:ext cx="2880343" cy="49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1538" y="735013"/>
            <a:ext cx="4902200" cy="3678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6140" y="4659902"/>
            <a:ext cx="4872995" cy="441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18235"/>
            <a:ext cx="2880343" cy="49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4932" y="9318235"/>
            <a:ext cx="2880343" cy="49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49F539EC-7286-4715-BB2D-AB152F6AB5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78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4A2E6E-C031-4AB0-B3C3-9A8374D771FB}" type="slidenum">
              <a:rPr lang="en-US"/>
              <a:pPr/>
              <a:t>8</a:t>
            </a:fld>
            <a:endParaRPr lang="en-US"/>
          </a:p>
        </p:txBody>
      </p:sp>
      <p:sp>
        <p:nvSpPr>
          <p:cNvPr id="849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49924" name="Slide Number Placeholder 3"/>
          <p:cNvSpPr txBox="1">
            <a:spLocks noGrp="1"/>
          </p:cNvSpPr>
          <p:nvPr/>
        </p:nvSpPr>
        <p:spPr bwMode="auto">
          <a:xfrm>
            <a:off x="3764611" y="9319417"/>
            <a:ext cx="2880664" cy="48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11" tIns="45154" rIns="90311" bIns="45154" anchor="b"/>
          <a:lstStyle/>
          <a:p>
            <a:pPr algn="r" defTabSz="903756">
              <a:spcBef>
                <a:spcPct val="20000"/>
              </a:spcBef>
              <a:buFontTx/>
              <a:buChar char="•"/>
            </a:pPr>
            <a:fld id="{D7E85F8D-A75B-4919-95C3-EB105B93F281}" type="slidenum">
              <a:rPr lang="en-US" sz="1200">
                <a:latin typeface="Tahoma" charset="0"/>
              </a:rPr>
              <a:pPr algn="r" defTabSz="903756">
                <a:spcBef>
                  <a:spcPct val="20000"/>
                </a:spcBef>
                <a:buFontTx/>
                <a:buChar char="•"/>
              </a:pPr>
              <a:t>8</a:t>
            </a:fld>
            <a:endParaRPr lang="en-US" sz="1200" dirty="0">
              <a:latin typeface="Tahom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1423AB-B5FF-4660-AA72-55CA65A4AE29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665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66565" name="Slide Number Placeholder 3"/>
          <p:cNvSpPr txBox="1">
            <a:spLocks noGrp="1"/>
          </p:cNvSpPr>
          <p:nvPr/>
        </p:nvSpPr>
        <p:spPr bwMode="auto">
          <a:xfrm>
            <a:off x="3764611" y="9319417"/>
            <a:ext cx="2880664" cy="48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11" tIns="45154" rIns="90311" bIns="45154" anchor="b"/>
          <a:lstStyle/>
          <a:p>
            <a:pPr algn="r" defTabSz="903756">
              <a:spcBef>
                <a:spcPct val="20000"/>
              </a:spcBef>
              <a:buFontTx/>
              <a:buChar char="•"/>
            </a:pPr>
            <a:fld id="{F3446F9C-B19D-4CEE-A56E-259122300B16}" type="slidenum">
              <a:rPr lang="en-US" sz="1200">
                <a:latin typeface="Tahoma" charset="0"/>
              </a:rPr>
              <a:pPr algn="r" defTabSz="903756">
                <a:spcBef>
                  <a:spcPct val="20000"/>
                </a:spcBef>
                <a:buFontTx/>
                <a:buChar char="•"/>
              </a:pPr>
              <a:t>9</a:t>
            </a:fld>
            <a:endParaRPr lang="en-US" sz="1200" dirty="0">
              <a:latin typeface="Tahoma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4A2E6E-C031-4AB0-B3C3-9A8374D771FB}" type="slidenum">
              <a:rPr lang="en-US"/>
              <a:pPr/>
              <a:t>10</a:t>
            </a:fld>
            <a:endParaRPr lang="en-US"/>
          </a:p>
        </p:txBody>
      </p:sp>
      <p:sp>
        <p:nvSpPr>
          <p:cNvPr id="849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49924" name="Slide Number Placeholder 3"/>
          <p:cNvSpPr txBox="1">
            <a:spLocks noGrp="1"/>
          </p:cNvSpPr>
          <p:nvPr/>
        </p:nvSpPr>
        <p:spPr bwMode="auto">
          <a:xfrm>
            <a:off x="3764611" y="9319417"/>
            <a:ext cx="2880664" cy="48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11" tIns="45154" rIns="90311" bIns="45154" anchor="b"/>
          <a:lstStyle/>
          <a:p>
            <a:pPr algn="r" defTabSz="903756">
              <a:spcBef>
                <a:spcPct val="20000"/>
              </a:spcBef>
              <a:buFontTx/>
              <a:buChar char="•"/>
            </a:pPr>
            <a:fld id="{D7E85F8D-A75B-4919-95C3-EB105B93F281}" type="slidenum">
              <a:rPr lang="en-US" sz="1200">
                <a:latin typeface="Tahoma" charset="0"/>
              </a:rPr>
              <a:pPr algn="r" defTabSz="903756">
                <a:spcBef>
                  <a:spcPct val="20000"/>
                </a:spcBef>
                <a:buFontTx/>
                <a:buChar char="•"/>
              </a:pPr>
              <a:t>10</a:t>
            </a:fld>
            <a:endParaRPr lang="en-US" sz="1200" dirty="0">
              <a:latin typeface="Tahoma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AB1B6D-76B8-4B58-88A9-7F0297618EB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00FF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403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767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046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391942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22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880608"/>
          </a:xfrm>
        </p:spPr>
        <p:txBody>
          <a:bodyPr/>
          <a:lstStyle>
            <a:lvl1pPr marL="342900" indent="-342900" algn="l">
              <a:buFont typeface="Arial" pitchFamily="34" charset="0"/>
              <a:buChar char="•"/>
              <a:defRPr sz="2800">
                <a:solidFill>
                  <a:srgbClr val="0000FF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•"/>
              <a:defRPr sz="2400">
                <a:solidFill>
                  <a:srgbClr val="006600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400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•"/>
              <a:defRPr sz="2000">
                <a:latin typeface="Arial" pitchFamily="34" charset="0"/>
                <a:cs typeface="Arial" pitchFamily="34" charset="0"/>
              </a:defRPr>
            </a:lvl4pPr>
            <a:lvl5pPr marL="2152650" indent="-271463">
              <a:buFont typeface="Arial" pitchFamily="34" charset="0"/>
              <a:buChar char="•"/>
              <a:defRPr sz="18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8" name="Rectangle 4"/>
          <p:cNvSpPr txBox="1">
            <a:spLocks noChangeArrowheads="1"/>
          </p:cNvSpPr>
          <p:nvPr userDrawn="1"/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smtClean="0"/>
              <a:t>O.B. Malyshev</a:t>
            </a:r>
            <a:endParaRPr lang="en-US" dirty="0"/>
          </a:p>
        </p:txBody>
      </p:sp>
      <p:sp>
        <p:nvSpPr>
          <p:cNvPr id="10" name="Rectangle 6"/>
          <p:cNvSpPr txBox="1">
            <a:spLocks noChangeArrowheads="1"/>
          </p:cNvSpPr>
          <p:nvPr userDrawn="1"/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576064"/>
          </a:xfrm>
        </p:spPr>
        <p:txBody>
          <a:bodyPr anchor="b"/>
          <a:lstStyle>
            <a:lvl1pPr algn="ctr">
              <a:defRPr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282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26876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4153663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08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720" y="6534448"/>
            <a:ext cx="5112568" cy="30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r>
              <a:rPr lang="en-GB" dirty="0" smtClean="0"/>
              <a:t>eeFACT2016, 24-27 October 2016, Daresbury Laboratory, UK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48" r:id="rId1"/>
    <p:sldLayoutId id="2147484449" r:id="rId2"/>
    <p:sldLayoutId id="2147484460" r:id="rId3"/>
    <p:sldLayoutId id="2147484454" r:id="rId4"/>
    <p:sldLayoutId id="2147484452" r:id="rId5"/>
    <p:sldLayoutId id="2147484458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rgbClr val="0066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3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980728"/>
            <a:ext cx="7293091" cy="1080120"/>
          </a:xfrm>
        </p:spPr>
        <p:txBody>
          <a:bodyPr/>
          <a:lstStyle/>
          <a:p>
            <a:pPr eaLnBrk="1" hangingPunct="1"/>
            <a:r>
              <a:rPr lang="en-GB" sz="3600" dirty="0"/>
              <a:t>Progress in NEG Coatings for Particle Accelerators</a:t>
            </a:r>
            <a:endParaRPr lang="en-GB" sz="36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75919" y="2316913"/>
            <a:ext cx="5382268" cy="1904175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b="1" u="sng" dirty="0">
                <a:solidFill>
                  <a:srgbClr val="0070C0"/>
                </a:solidFill>
              </a:rPr>
              <a:t>O.B. </a:t>
            </a:r>
            <a:r>
              <a:rPr lang="en-GB" sz="2400" b="1" u="sng" dirty="0" smtClean="0">
                <a:solidFill>
                  <a:srgbClr val="0070C0"/>
                </a:solidFill>
              </a:rPr>
              <a:t>Malyshev</a:t>
            </a:r>
            <a:r>
              <a:rPr lang="en-GB" sz="2400" b="1" dirty="0" smtClean="0">
                <a:solidFill>
                  <a:srgbClr val="0070C0"/>
                </a:solidFill>
              </a:rPr>
              <a:t>  and R</a:t>
            </a:r>
            <a:r>
              <a:rPr lang="en-GB" sz="2400" b="1" dirty="0">
                <a:solidFill>
                  <a:srgbClr val="0070C0"/>
                </a:solidFill>
              </a:rPr>
              <a:t>. Valizadeh, </a:t>
            </a:r>
          </a:p>
          <a:p>
            <a:pPr eaLnBrk="1" hangingPunct="1">
              <a:defRPr/>
            </a:pPr>
            <a:endParaRPr lang="en-GB" sz="2400" i="1" dirty="0" smtClean="0">
              <a:solidFill>
                <a:srgbClr val="2E8109"/>
              </a:solidFill>
            </a:endParaRPr>
          </a:p>
          <a:p>
            <a:pPr eaLnBrk="1" hangingPunct="1">
              <a:defRPr/>
            </a:pPr>
            <a:r>
              <a:rPr lang="en-GB" sz="2400" i="1" dirty="0" smtClean="0">
                <a:solidFill>
                  <a:srgbClr val="2E8109"/>
                </a:solidFill>
              </a:rPr>
              <a:t>ASTeC Vacuum Science Group, </a:t>
            </a:r>
          </a:p>
          <a:p>
            <a:pPr eaLnBrk="1" hangingPunct="1">
              <a:defRPr/>
            </a:pPr>
            <a:r>
              <a:rPr lang="en-GB" sz="2400" i="1" dirty="0" smtClean="0">
                <a:solidFill>
                  <a:srgbClr val="2E8109"/>
                </a:solidFill>
              </a:rPr>
              <a:t>STFC Daresbury Laboratory, UK</a:t>
            </a:r>
          </a:p>
          <a:p>
            <a:pPr eaLnBrk="1" hangingPunct="1">
              <a:defRPr/>
            </a:pPr>
            <a:endParaRPr lang="en-GB" sz="2400" i="1" dirty="0" smtClean="0">
              <a:solidFill>
                <a:srgbClr val="2E8109"/>
              </a:solidFill>
            </a:endParaRPr>
          </a:p>
          <a:p>
            <a:pPr eaLnBrk="1" hangingPunct="1">
              <a:defRPr/>
            </a:pPr>
            <a:endParaRPr lang="en-GB" i="1" dirty="0" smtClean="0">
              <a:solidFill>
                <a:srgbClr val="2E810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797152"/>
            <a:ext cx="1925498" cy="90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436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Z:\My Publications\in press\NEG papers\ESD dence vs col - VF and polished\Fig 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254" y="548680"/>
            <a:ext cx="555496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8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03648" y="0"/>
            <a:ext cx="6048672" cy="1125539"/>
          </a:xfrm>
          <a:solidFill>
            <a:srgbClr val="D0EAEC"/>
          </a:solidFill>
        </p:spPr>
        <p:txBody>
          <a:bodyPr/>
          <a:lstStyle/>
          <a:p>
            <a:pPr algn="ctr"/>
            <a:r>
              <a:rPr lang="en-GB" sz="3200" dirty="0"/>
              <a:t>Reducing the gas desorption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from </a:t>
            </a:r>
            <a:r>
              <a:rPr lang="en-GB" sz="3200" dirty="0"/>
              <a:t>the NEG coatings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5538"/>
            <a:ext cx="6651625" cy="5437187"/>
          </a:xfrm>
        </p:spPr>
        <p:txBody>
          <a:bodyPr/>
          <a:lstStyle/>
          <a:p>
            <a:pPr algn="l">
              <a:lnSpc>
                <a:spcPct val="115000"/>
              </a:lnSpc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 molecules are contained</a:t>
            </a:r>
            <a:endParaRPr lang="en-GB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1338" lvl="1">
              <a:lnSpc>
                <a:spcPct val="115000"/>
              </a:lnSpc>
            </a:pP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the NEG coating surface</a:t>
            </a:r>
          </a:p>
          <a:p>
            <a:pPr marL="898525" lvl="2">
              <a:lnSpc>
                <a:spcPct val="115000"/>
              </a:lnSpc>
            </a:pPr>
            <a:r>
              <a:rPr lang="en-GB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exposure to air</a:t>
            </a:r>
          </a:p>
          <a:p>
            <a:pPr marL="1249363" lvl="3">
              <a:lnSpc>
                <a:spcPct val="115000"/>
              </a:lnSpc>
            </a:pPr>
            <a:r>
              <a:rPr lang="en-GB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minimise exposure to air </a:t>
            </a:r>
          </a:p>
          <a:p>
            <a:pPr marL="541338" lvl="1">
              <a:lnSpc>
                <a:spcPct val="115000"/>
              </a:lnSpc>
            </a:pP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inside the NEG coating</a:t>
            </a:r>
          </a:p>
          <a:p>
            <a:pPr marL="889000" lvl="2">
              <a:lnSpc>
                <a:spcPct val="115000"/>
              </a:lnSpc>
            </a:pPr>
            <a:r>
              <a:rPr lang="en-GB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trapped during deposition</a:t>
            </a:r>
          </a:p>
          <a:p>
            <a:pPr marL="1249363" lvl="3">
              <a:lnSpc>
                <a:spcPct val="115000"/>
              </a:lnSpc>
            </a:pPr>
            <a:r>
              <a:rPr lang="en-GB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purity of discharge gas</a:t>
            </a:r>
          </a:p>
          <a:p>
            <a:pPr marL="1249363" lvl="3">
              <a:lnSpc>
                <a:spcPct val="115000"/>
              </a:lnSpc>
            </a:pPr>
            <a:r>
              <a:rPr lang="en-GB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 pressure</a:t>
            </a:r>
          </a:p>
          <a:p>
            <a:pPr marL="542925" lvl="1" indent="-277813">
              <a:lnSpc>
                <a:spcPct val="115000"/>
              </a:lnSpc>
            </a:pP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subsurface substrate layer</a:t>
            </a:r>
          </a:p>
          <a:p>
            <a:pPr marL="1249363" lvl="3">
              <a:lnSpc>
                <a:spcPct val="115000"/>
              </a:lnSpc>
            </a:pPr>
            <a:r>
              <a:rPr lang="en-GB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substrate bakeout before NEG deposition</a:t>
            </a:r>
            <a:endParaRPr lang="en-GB" sz="20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1338" lvl="1">
              <a:lnSpc>
                <a:spcPct val="115000"/>
              </a:lnSpc>
            </a:pP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substrate bulk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49363" lvl="3">
              <a:lnSpc>
                <a:spcPct val="115000"/>
              </a:lnSpc>
            </a:pPr>
            <a:r>
              <a:rPr lang="en-GB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firing</a:t>
            </a:r>
            <a:endParaRPr lang="en-GB" sz="20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15000"/>
              </a:lnSpc>
              <a:buFont typeface="Wingdings" pitchFamily="2" charset="2"/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5485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4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4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48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48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4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48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488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20080"/>
          </a:xfrm>
          <a:solidFill>
            <a:srgbClr val="D0EAEC"/>
          </a:solidFill>
        </p:spPr>
        <p:txBody>
          <a:bodyPr/>
          <a:lstStyle/>
          <a:p>
            <a:r>
              <a:rPr lang="en-GB" dirty="0"/>
              <a:t>SEM images of films (film morphology )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187450" y="1282165"/>
            <a:ext cx="71294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3333FF"/>
                </a:solidFill>
              </a:rPr>
              <a:t>   columnar </a:t>
            </a:r>
            <a:r>
              <a:rPr lang="en-GB" sz="2400" dirty="0">
                <a:solidFill>
                  <a:srgbClr val="3333FF"/>
                </a:solidFill>
              </a:rPr>
              <a:t>				</a:t>
            </a:r>
            <a:r>
              <a:rPr lang="en-GB" sz="2400" dirty="0" smtClean="0">
                <a:solidFill>
                  <a:srgbClr val="3333FF"/>
                </a:solidFill>
              </a:rPr>
              <a:t>dense</a:t>
            </a:r>
          </a:p>
          <a:p>
            <a:endParaRPr lang="en-GB" sz="2000" dirty="0" smtClean="0">
              <a:solidFill>
                <a:srgbClr val="7030A0"/>
              </a:solidFill>
            </a:endParaRPr>
          </a:p>
          <a:p>
            <a:r>
              <a:rPr lang="en-GB" sz="2000" dirty="0" smtClean="0">
                <a:solidFill>
                  <a:srgbClr val="7030A0"/>
                </a:solidFill>
              </a:rPr>
              <a:t>Best for pumping                         A first candidate for a barrier</a:t>
            </a:r>
            <a:endParaRPr lang="en-GB" sz="2000" dirty="0">
              <a:solidFill>
                <a:srgbClr val="7030A0"/>
              </a:solidFill>
            </a:endParaRPr>
          </a:p>
        </p:txBody>
      </p:sp>
      <p:pic>
        <p:nvPicPr>
          <p:cNvPr id="5" name="Picture 6" descr="Ti ZrV cup 1 &amp;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420938"/>
            <a:ext cx="4427538" cy="3430587"/>
          </a:xfrm>
          <a:noFill/>
        </p:spPr>
      </p:pic>
      <p:pic>
        <p:nvPicPr>
          <p:cNvPr id="6" name="Picture 9" descr="TiZrV-cup 3 &amp;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18708" y="2420888"/>
            <a:ext cx="4643437" cy="34845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388" y="6054769"/>
            <a:ext cx="75612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O.B. Malyshev, R. Valizadeh, J.S. Colligon </a:t>
            </a:r>
            <a:r>
              <a:rPr lang="en-GB" sz="1400" b="1" i="1" dirty="0" smtClean="0"/>
              <a:t>et al</a:t>
            </a:r>
            <a:r>
              <a:rPr lang="en-GB" sz="1400" b="1" dirty="0" smtClean="0"/>
              <a:t>. J. Vac. Sci. Technol. A 27 (2009), p. 521.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10679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  <a:solidFill>
            <a:srgbClr val="D0EAEC"/>
          </a:solidFill>
        </p:spPr>
        <p:txBody>
          <a:bodyPr/>
          <a:lstStyle/>
          <a:p>
            <a:r>
              <a:rPr lang="en-GB" dirty="0" smtClean="0"/>
              <a:t>ESD yield from NEG coated samples</a:t>
            </a:r>
            <a:endParaRPr lang="en-GB" dirty="0"/>
          </a:p>
        </p:txBody>
      </p:sp>
      <p:pic>
        <p:nvPicPr>
          <p:cNvPr id="7" name="Content Placeholder 6" descr="Fig 3 ESD yields - A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09412" y="1052736"/>
            <a:ext cx="7270627" cy="5471889"/>
          </a:xfrm>
        </p:spPr>
      </p:pic>
      <p:cxnSp>
        <p:nvCxnSpPr>
          <p:cNvPr id="4" name="Straight Connector 3"/>
          <p:cNvCxnSpPr/>
          <p:nvPr/>
        </p:nvCxnSpPr>
        <p:spPr bwMode="auto">
          <a:xfrm>
            <a:off x="5652120" y="1484784"/>
            <a:ext cx="2592288" cy="153618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907704" y="1508799"/>
            <a:ext cx="2592288" cy="1560161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 bwMode="auto">
          <a:xfrm>
            <a:off x="7884368" y="980728"/>
            <a:ext cx="14407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GB" sz="2000" b="1" dirty="0" smtClean="0">
                <a:solidFill>
                  <a:srgbClr val="7030A0"/>
                </a:solidFill>
                <a:sym typeface="Symbol" pitchFamily="18" charset="2"/>
              </a:rPr>
              <a:t>316LN</a:t>
            </a:r>
          </a:p>
          <a:p>
            <a:pPr algn="l" eaLnBrk="1" hangingPunct="1"/>
            <a:r>
              <a:rPr lang="en-GB" sz="2000" b="1" dirty="0" smtClean="0">
                <a:solidFill>
                  <a:srgbClr val="7030A0"/>
                </a:solidFill>
                <a:sym typeface="Symbol" pitchFamily="18" charset="2"/>
              </a:rPr>
              <a:t>T</a:t>
            </a:r>
            <a:r>
              <a:rPr lang="en-GB" sz="2000" b="1" baseline="-25000" dirty="0" smtClean="0">
                <a:solidFill>
                  <a:srgbClr val="7030A0"/>
                </a:solidFill>
                <a:sym typeface="Symbol" pitchFamily="18" charset="2"/>
              </a:rPr>
              <a:t>b</a:t>
            </a:r>
            <a:r>
              <a:rPr lang="en-GB" sz="2000" b="1" dirty="0" smtClean="0">
                <a:solidFill>
                  <a:srgbClr val="7030A0"/>
                </a:solidFill>
                <a:sym typeface="Symbol" pitchFamily="18" charset="2"/>
              </a:rPr>
              <a:t>=250</a:t>
            </a:r>
            <a:r>
              <a:rPr lang="en-GB" sz="2000" b="1" dirty="0" smtClean="0">
                <a:solidFill>
                  <a:srgbClr val="7030A0"/>
                </a:solidFill>
                <a:sym typeface="Symbol"/>
              </a:rPr>
              <a:t></a:t>
            </a:r>
            <a:r>
              <a:rPr lang="en-GB" sz="2000" b="1" dirty="0" smtClean="0">
                <a:solidFill>
                  <a:srgbClr val="7030A0"/>
                </a:solidFill>
                <a:sym typeface="Symbol" pitchFamily="18" charset="2"/>
              </a:rPr>
              <a:t>C</a:t>
            </a:r>
            <a:endParaRPr lang="en-GB" sz="2000" b="1" dirty="0">
              <a:solidFill>
                <a:srgbClr val="7030A0"/>
              </a:solidFill>
              <a:sym typeface="Symbol" pitchFamily="18" charset="2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8244408" y="1688614"/>
            <a:ext cx="180173" cy="12363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4283968" y="1334671"/>
            <a:ext cx="3456384" cy="14462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28635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648072"/>
          </a:xfrm>
          <a:solidFill>
            <a:srgbClr val="D0EAEC"/>
          </a:solidFill>
        </p:spPr>
        <p:txBody>
          <a:bodyPr/>
          <a:lstStyle/>
          <a:p>
            <a:r>
              <a:rPr lang="en-GB" dirty="0" smtClean="0"/>
              <a:t>ESD yield from NEG coated samples</a:t>
            </a:r>
            <a:endParaRPr lang="en-GB" dirty="0"/>
          </a:p>
        </p:txBody>
      </p:sp>
      <p:pic>
        <p:nvPicPr>
          <p:cNvPr id="9" name="Content Placeholder 8" descr="Fig 3 ESD yields - B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3534" y="836712"/>
            <a:ext cx="7250783" cy="5687913"/>
          </a:xfrm>
        </p:spPr>
      </p:pic>
    </p:spTree>
    <p:extLst>
      <p:ext uri="{BB962C8B-B14F-4D97-AF65-F5344CB8AC3E}">
        <p14:creationId xmlns:p14="http://schemas.microsoft.com/office/powerpoint/2010/main" val="349505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053" y="116632"/>
            <a:ext cx="8640960" cy="720080"/>
          </a:xfrm>
          <a:solidFill>
            <a:srgbClr val="D0EAEC"/>
          </a:solidFill>
        </p:spPr>
        <p:txBody>
          <a:bodyPr/>
          <a:lstStyle/>
          <a:p>
            <a:r>
              <a:rPr lang="en-GB" dirty="0" smtClean="0"/>
              <a:t>ESD yield from NEG coated samples</a:t>
            </a:r>
            <a:endParaRPr lang="en-GB" dirty="0"/>
          </a:p>
        </p:txBody>
      </p:sp>
      <p:pic>
        <p:nvPicPr>
          <p:cNvPr id="6" name="Content Placeholder 5" descr="fig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78517"/>
            <a:ext cx="8686801" cy="5546108"/>
          </a:xfrm>
        </p:spPr>
      </p:pic>
      <p:sp>
        <p:nvSpPr>
          <p:cNvPr id="7" name="TextBox 6"/>
          <p:cNvSpPr txBox="1"/>
          <p:nvPr/>
        </p:nvSpPr>
        <p:spPr>
          <a:xfrm rot="-5400000">
            <a:off x="5938649" y="3244627"/>
            <a:ext cx="60675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/>
              <a:t>O.B. Malyshev et al. Vacuum (2012) </a:t>
            </a:r>
            <a:r>
              <a:rPr lang="en-GB" sz="1200" b="1" i="1" dirty="0" err="1" smtClean="0"/>
              <a:t>doi</a:t>
            </a:r>
            <a:r>
              <a:rPr lang="en-GB" sz="1200" b="1" i="1" dirty="0" smtClean="0"/>
              <a:t>.: 10.1016/j.vacuum.2012.04.033</a:t>
            </a:r>
          </a:p>
          <a:p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47792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52399"/>
            <a:ext cx="7750875" cy="630932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  <a:solidFill>
            <a:srgbClr val="D0EAEC"/>
          </a:solidFill>
        </p:spPr>
        <p:txBody>
          <a:bodyPr/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 </a:t>
            </a:r>
            <a:r>
              <a:rPr lang="en-GB" dirty="0" smtClean="0"/>
              <a:t>ESD from NEG coated vacuum fired 316LN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5220072" y="836712"/>
            <a:ext cx="2520280" cy="187220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2411760" y="836712"/>
            <a:ext cx="1800200" cy="165618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 bwMode="auto">
          <a:xfrm>
            <a:off x="7884368" y="692696"/>
            <a:ext cx="14407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GB" sz="2000" b="1" dirty="0" smtClean="0">
                <a:solidFill>
                  <a:srgbClr val="7030A0"/>
                </a:solidFill>
                <a:sym typeface="Symbol" pitchFamily="18" charset="2"/>
              </a:rPr>
              <a:t>316LN</a:t>
            </a:r>
          </a:p>
          <a:p>
            <a:pPr algn="l" eaLnBrk="1" hangingPunct="1"/>
            <a:r>
              <a:rPr lang="en-GB" sz="2000" b="1" dirty="0" smtClean="0">
                <a:solidFill>
                  <a:srgbClr val="7030A0"/>
                </a:solidFill>
                <a:sym typeface="Symbol" pitchFamily="18" charset="2"/>
              </a:rPr>
              <a:t>T</a:t>
            </a:r>
            <a:r>
              <a:rPr lang="en-GB" sz="2000" b="1" baseline="-25000" dirty="0" smtClean="0">
                <a:solidFill>
                  <a:srgbClr val="7030A0"/>
                </a:solidFill>
                <a:sym typeface="Symbol" pitchFamily="18" charset="2"/>
              </a:rPr>
              <a:t>b</a:t>
            </a:r>
            <a:r>
              <a:rPr lang="en-GB" sz="2000" b="1" dirty="0" smtClean="0">
                <a:solidFill>
                  <a:srgbClr val="7030A0"/>
                </a:solidFill>
                <a:sym typeface="Symbol" pitchFamily="18" charset="2"/>
              </a:rPr>
              <a:t>=250</a:t>
            </a:r>
            <a:r>
              <a:rPr lang="en-GB" sz="2000" b="1" dirty="0" smtClean="0">
                <a:solidFill>
                  <a:srgbClr val="7030A0"/>
                </a:solidFill>
                <a:sym typeface="Symbol"/>
              </a:rPr>
              <a:t></a:t>
            </a:r>
            <a:r>
              <a:rPr lang="en-GB" sz="2000" b="1" dirty="0" smtClean="0">
                <a:solidFill>
                  <a:srgbClr val="7030A0"/>
                </a:solidFill>
                <a:sym typeface="Symbol" pitchFamily="18" charset="2"/>
              </a:rPr>
              <a:t>C</a:t>
            </a:r>
            <a:endParaRPr lang="en-GB" sz="2000" b="1" dirty="0">
              <a:solidFill>
                <a:srgbClr val="7030A0"/>
              </a:solidFill>
              <a:sym typeface="Symbol" pitchFamily="18" charset="2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7596336" y="1400582"/>
            <a:ext cx="738160" cy="12215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3779912" y="1196752"/>
            <a:ext cx="4104456" cy="8146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0685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4572000" y="2276872"/>
            <a:ext cx="4572000" cy="864096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4571999" y="4077072"/>
            <a:ext cx="4572001" cy="2376264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372" y="1340768"/>
            <a:ext cx="4572372" cy="4973664"/>
          </a:xfrm>
        </p:spPr>
        <p:txBody>
          <a:bodyPr/>
          <a:lstStyle/>
          <a:p>
            <a:r>
              <a:rPr lang="en-GB" sz="2400" dirty="0" smtClean="0"/>
              <a:t>Columnar layer:</a:t>
            </a:r>
          </a:p>
          <a:p>
            <a:pPr lvl="1"/>
            <a:r>
              <a:rPr lang="en-GB" sz="2000" dirty="0" smtClean="0"/>
              <a:t>Activated at lower temperature</a:t>
            </a:r>
          </a:p>
          <a:p>
            <a:pPr lvl="1"/>
            <a:r>
              <a:rPr lang="en-GB" sz="2000" dirty="0"/>
              <a:t>Provides h</a:t>
            </a:r>
            <a:r>
              <a:rPr lang="en-GB" sz="2000" dirty="0" smtClean="0"/>
              <a:t>igher sticking probability and pumping capacity</a:t>
            </a:r>
          </a:p>
          <a:p>
            <a:r>
              <a:rPr lang="en-GB" sz="2400" dirty="0"/>
              <a:t>Dense layer: </a:t>
            </a:r>
          </a:p>
          <a:p>
            <a:pPr lvl="1"/>
            <a:r>
              <a:rPr lang="en-GB" sz="2000" dirty="0"/>
              <a:t>Provides lower ESD</a:t>
            </a:r>
          </a:p>
          <a:p>
            <a:endParaRPr lang="en-GB" sz="2400" dirty="0" smtClean="0"/>
          </a:p>
          <a:p>
            <a:r>
              <a:rPr lang="en-GB" sz="2400" dirty="0" smtClean="0"/>
              <a:t>Dual Layer: </a:t>
            </a:r>
          </a:p>
          <a:p>
            <a:pPr lvl="1"/>
            <a:r>
              <a:rPr lang="en-GB" sz="2000" dirty="0" smtClean="0"/>
              <a:t>Combines benefit of both</a:t>
            </a:r>
          </a:p>
          <a:p>
            <a:pPr lvl="1"/>
            <a:r>
              <a:rPr lang="en-GB" sz="2000" dirty="0" smtClean="0"/>
              <a:t>For more details: see </a:t>
            </a:r>
            <a:r>
              <a:rPr lang="en-GB" sz="2000" dirty="0"/>
              <a:t>A. </a:t>
            </a:r>
            <a:r>
              <a:rPr lang="en-GB" sz="2000" dirty="0" smtClean="0"/>
              <a:t>Hannah’s poster EM286 on Thursday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79841" y="548680"/>
            <a:ext cx="4729509" cy="576064"/>
          </a:xfrm>
          <a:solidFill>
            <a:srgbClr val="D0EAEC"/>
          </a:solidFill>
        </p:spPr>
        <p:txBody>
          <a:bodyPr/>
          <a:lstStyle/>
          <a:p>
            <a:r>
              <a:rPr lang="en-GB" dirty="0" smtClean="0"/>
              <a:t>Dual layer</a:t>
            </a:r>
            <a:endParaRPr lang="en-GB" dirty="0"/>
          </a:p>
        </p:txBody>
      </p:sp>
      <p:sp>
        <p:nvSpPr>
          <p:cNvPr id="59" name="Rectangle 11"/>
          <p:cNvSpPr>
            <a:spLocks noChangeArrowheads="1"/>
          </p:cNvSpPr>
          <p:nvPr/>
        </p:nvSpPr>
        <p:spPr bwMode="auto">
          <a:xfrm>
            <a:off x="4572371" y="3144391"/>
            <a:ext cx="4572001" cy="932681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Text Box 36"/>
          <p:cNvSpPr txBox="1">
            <a:spLocks noChangeArrowheads="1"/>
          </p:cNvSpPr>
          <p:nvPr/>
        </p:nvSpPr>
        <p:spPr bwMode="auto">
          <a:xfrm>
            <a:off x="5148063" y="1339939"/>
            <a:ext cx="369837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1" hangingPunct="1">
              <a:defRPr/>
            </a:pP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Vacuum      </a:t>
            </a:r>
            <a:endParaRPr lang="en-GB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 hangingPunct="1">
              <a:defRPr/>
            </a:pPr>
            <a:endParaRPr lang="en-GB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 hangingPunct="1">
              <a:defRPr/>
            </a:pPr>
            <a:endParaRPr lang="en-GB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 hangingPunct="1">
              <a:defRPr/>
            </a:pPr>
            <a:r>
              <a:rPr lang="en-GB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Columnar NEG Coating</a:t>
            </a:r>
          </a:p>
          <a:p>
            <a:pPr algn="r" eaLnBrk="1" hangingPunct="1">
              <a:defRPr/>
            </a:pPr>
            <a:endParaRPr lang="en-GB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 hangingPunct="1">
              <a:defRPr/>
            </a:pPr>
            <a:endParaRPr lang="en-GB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 hangingPunct="1">
              <a:defRPr/>
            </a:pPr>
            <a:r>
              <a:rPr lang="en-GB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Dense NEG  Coating</a:t>
            </a:r>
          </a:p>
          <a:p>
            <a:pPr algn="r" eaLnBrk="1" hangingPunct="1">
              <a:defRPr/>
            </a:pPr>
            <a:endParaRPr lang="en-GB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 hangingPunct="1">
              <a:defRPr/>
            </a:pPr>
            <a:endParaRPr lang="en-GB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 hangingPunct="1">
              <a:defRPr/>
            </a:pPr>
            <a:r>
              <a:rPr lang="en-GB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Bulk metal</a:t>
            </a:r>
            <a:endParaRPr lang="en-GB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63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39752" y="332656"/>
            <a:ext cx="4608512" cy="576064"/>
          </a:xfrm>
          <a:solidFill>
            <a:srgbClr val="D0EAEC"/>
          </a:solidFill>
        </p:spPr>
        <p:txBody>
          <a:bodyPr/>
          <a:lstStyle/>
          <a:p>
            <a:r>
              <a:rPr lang="en-GB" dirty="0"/>
              <a:t>Dual layer</a:t>
            </a:r>
          </a:p>
        </p:txBody>
      </p:sp>
      <p:pic>
        <p:nvPicPr>
          <p:cNvPr id="4" name="Picture 40" descr="C:\Users\anh28\Desktop\poster\25k edge mix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26822"/>
            <a:ext cx="51845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9" descr="D:\My Publications\in press\NEG papers\ESD dense vs col\10 20k mix edge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7" y="3852048"/>
            <a:ext cx="3257070" cy="244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8" descr="D:\My Publications\in press\NEG papers\ESD dense vs col\12 20k mix edge1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2" y="1316230"/>
            <a:ext cx="3249074" cy="243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>
            <a:off x="2339752" y="2492896"/>
            <a:ext cx="2232248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2555776" y="4581128"/>
            <a:ext cx="2232248" cy="6480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36958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150" y="1196752"/>
            <a:ext cx="3125850" cy="4320481"/>
          </a:xfrm>
        </p:spPr>
      </p:pic>
      <p:pic>
        <p:nvPicPr>
          <p:cNvPr id="7" name="Picture 3" descr="D:\Vacuum Gas Dynamics school\2015\Lectures\Mine\ESD-NEG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" y="908720"/>
            <a:ext cx="59295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04247" y="764704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(c) Dual layer </a:t>
            </a:r>
            <a:endParaRPr lang="en-GB" sz="1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5559372"/>
            <a:ext cx="8010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Dual layer combines both benefit: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ESD yields are like for dense film with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pumping properties of columnar film</a:t>
            </a:r>
            <a:endParaRPr lang="en-GB" sz="2000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17748" y="0"/>
            <a:ext cx="9108504" cy="692696"/>
          </a:xfrm>
          <a:prstGeom prst="rect">
            <a:avLst/>
          </a:prstGeom>
          <a:solidFill>
            <a:srgbClr val="D0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r>
              <a:rPr lang="en-GB" kern="0" dirty="0" smtClean="0"/>
              <a:t>ESD for dense, columnar and dual layer NEG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09196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84784"/>
            <a:ext cx="4104456" cy="4880608"/>
          </a:xfrm>
        </p:spPr>
        <p:txBody>
          <a:bodyPr/>
          <a:lstStyle/>
          <a:p>
            <a:r>
              <a:rPr lang="en-GB" dirty="0"/>
              <a:t>The cavity geometry </a:t>
            </a:r>
            <a:r>
              <a:rPr lang="en-GB" dirty="0" smtClean="0"/>
              <a:t>consists </a:t>
            </a:r>
            <a:r>
              <a:rPr lang="en-GB" dirty="0"/>
              <a:t>of two </a:t>
            </a:r>
            <a:r>
              <a:rPr lang="en-GB" dirty="0" smtClean="0"/>
              <a:t>parts:</a:t>
            </a:r>
          </a:p>
          <a:p>
            <a:pPr lvl="1"/>
            <a:r>
              <a:rPr lang="en-GB" dirty="0" smtClean="0"/>
              <a:t>a body </a:t>
            </a:r>
            <a:r>
              <a:rPr lang="en-GB" dirty="0"/>
              <a:t>of the cavity </a:t>
            </a:r>
            <a:endParaRPr lang="en-GB" dirty="0" smtClean="0"/>
          </a:p>
          <a:p>
            <a:pPr lvl="1"/>
            <a:r>
              <a:rPr lang="en-GB" dirty="0" smtClean="0"/>
              <a:t>a </a:t>
            </a:r>
            <a:r>
              <a:rPr lang="en-GB" dirty="0"/>
              <a:t>planar sample, </a:t>
            </a:r>
            <a:endParaRPr lang="en-GB" dirty="0" smtClean="0"/>
          </a:p>
          <a:p>
            <a:pPr lvl="1"/>
            <a:r>
              <a:rPr lang="en-GB" dirty="0" smtClean="0"/>
              <a:t>separated </a:t>
            </a:r>
            <a:r>
              <a:rPr lang="en-GB" dirty="0"/>
              <a:t>by an air gap. </a:t>
            </a:r>
            <a:endParaRPr lang="en-GB" dirty="0" smtClean="0"/>
          </a:p>
          <a:p>
            <a:r>
              <a:rPr lang="en-GB" dirty="0" smtClean="0"/>
              <a:t>Contactless </a:t>
            </a:r>
          </a:p>
          <a:p>
            <a:r>
              <a:rPr lang="en-GB" dirty="0"/>
              <a:t>RF </a:t>
            </a:r>
            <a:r>
              <a:rPr lang="en-GB" dirty="0" smtClean="0"/>
              <a:t>chokes in </a:t>
            </a:r>
            <a:r>
              <a:rPr lang="en-GB" dirty="0"/>
              <a:t>order to keep the RF power within the </a:t>
            </a:r>
            <a:r>
              <a:rPr lang="en-GB" dirty="0" smtClean="0"/>
              <a:t>cavity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impedance: method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645" y="1412776"/>
            <a:ext cx="4745355" cy="210502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3923928" y="2276872"/>
            <a:ext cx="1152128" cy="36004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3470850" y="3068960"/>
            <a:ext cx="1605206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4665382"/>
              </p:ext>
            </p:extLst>
          </p:nvPr>
        </p:nvGraphicFramePr>
        <p:xfrm>
          <a:off x="5220072" y="3517802"/>
          <a:ext cx="3342115" cy="1142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3" name="Equation" r:id="rId4" imgW="1358900" imgH="457200" progId="Equation.DSMT4">
                  <p:embed/>
                </p:oleObj>
              </mc:Choice>
              <mc:Fallback>
                <p:oleObj name="Equation" r:id="rId4" imgW="13589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3517802"/>
                        <a:ext cx="3342115" cy="11422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 bwMode="auto">
          <a:xfrm>
            <a:off x="4398645" y="4869160"/>
            <a:ext cx="467334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 Modelled with CST </a:t>
            </a:r>
            <a:r>
              <a:rPr lang="en-GB" sz="2000" dirty="0"/>
              <a:t>Microwave Studio. </a:t>
            </a:r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i="1" dirty="0"/>
              <a:t>G</a:t>
            </a:r>
            <a:r>
              <a:rPr lang="en-GB" sz="2000" dirty="0"/>
              <a:t> </a:t>
            </a:r>
            <a:r>
              <a:rPr lang="en-GB" sz="2000" dirty="0" smtClean="0"/>
              <a:t>= 235 </a:t>
            </a:r>
            <a:r>
              <a:rPr lang="en-GB" sz="2000" dirty="0">
                <a:sym typeface="Symbol"/>
              </a:rPr>
              <a:t></a:t>
            </a:r>
            <a:r>
              <a:rPr lang="en-GB" sz="2000" dirty="0"/>
              <a:t>. </a:t>
            </a:r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The field </a:t>
            </a:r>
            <a:r>
              <a:rPr lang="en-GB" sz="2000" dirty="0"/>
              <a:t>ratios</a:t>
            </a:r>
            <a:r>
              <a:rPr lang="en-GB" sz="2000" i="1" dirty="0" smtClean="0"/>
              <a:t>    p</a:t>
            </a:r>
            <a:r>
              <a:rPr lang="en-GB" sz="2000" i="1" baseline="-25000" dirty="0" smtClean="0"/>
              <a:t>c </a:t>
            </a:r>
            <a:r>
              <a:rPr lang="en-GB" sz="2000" dirty="0"/>
              <a:t>= 0.625 </a:t>
            </a:r>
            <a:r>
              <a:rPr lang="en-GB" sz="2000" dirty="0" smtClean="0"/>
              <a:t>   and       </a:t>
            </a:r>
            <a:r>
              <a:rPr lang="en-GB" sz="2000" i="1" dirty="0" err="1"/>
              <a:t>p</a:t>
            </a:r>
            <a:r>
              <a:rPr lang="en-GB" sz="2000" i="1" baseline="-25000" dirty="0" err="1"/>
              <a:t>s</a:t>
            </a:r>
            <a:r>
              <a:rPr lang="en-GB" sz="2000" i="1" baseline="-25000" dirty="0"/>
              <a:t> </a:t>
            </a:r>
            <a:r>
              <a:rPr lang="en-GB" sz="2000" dirty="0"/>
              <a:t>= </a:t>
            </a:r>
            <a:r>
              <a:rPr lang="en-GB" sz="2000" dirty="0" smtClean="0"/>
              <a:t>0.375       for perfect </a:t>
            </a:r>
            <a:r>
              <a:rPr lang="en-GB" sz="2000" dirty="0"/>
              <a:t>electric conductor boundary </a:t>
            </a:r>
            <a:r>
              <a:rPr lang="en-GB" sz="2000" dirty="0" smtClean="0"/>
              <a:t>conditions.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7530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700808"/>
            <a:ext cx="7848872" cy="4664584"/>
          </a:xfrm>
        </p:spPr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 smtClean="0"/>
              <a:t>Desorption </a:t>
            </a:r>
            <a:r>
              <a:rPr lang="en-GB" dirty="0" smtClean="0"/>
              <a:t>properties</a:t>
            </a:r>
          </a:p>
          <a:p>
            <a:r>
              <a:rPr lang="en-GB" dirty="0" smtClean="0"/>
              <a:t>Surface resistance</a:t>
            </a:r>
            <a:endParaRPr lang="en-GB" dirty="0"/>
          </a:p>
          <a:p>
            <a:r>
              <a:rPr lang="en-GB" dirty="0" smtClean="0"/>
              <a:t>Summary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Outlook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9965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Analytical </a:t>
            </a:r>
            <a:r>
              <a:rPr lang="en-GB" dirty="0"/>
              <a:t>model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0630" y="1556792"/>
            <a:ext cx="8640960" cy="1944216"/>
          </a:xfrm>
        </p:spPr>
        <p:txBody>
          <a:bodyPr/>
          <a:lstStyle/>
          <a:p>
            <a:r>
              <a:rPr lang="en-GB" sz="2400" dirty="0"/>
              <a:t>The expressions for the surface impedance of a planar metallic film deposited on a substrate (dielectric or metallic) are </a:t>
            </a:r>
            <a:r>
              <a:rPr lang="en-GB" sz="2400" dirty="0" smtClean="0"/>
              <a:t>derived </a:t>
            </a:r>
            <a:r>
              <a:rPr lang="en-GB" sz="2400" dirty="0"/>
              <a:t>by following the standard approach employed in calculating the transmission and reflection coefficients in layered media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064132"/>
              </p:ext>
            </p:extLst>
          </p:nvPr>
        </p:nvGraphicFramePr>
        <p:xfrm>
          <a:off x="270630" y="3861048"/>
          <a:ext cx="8424936" cy="792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Equation" r:id="rId3" imgW="5244840" imgH="482400" progId="Equation.DSMT4">
                  <p:embed/>
                </p:oleObj>
              </mc:Choice>
              <mc:Fallback>
                <p:oleObj name="Equation" r:id="rId3" imgW="524484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30" y="3861048"/>
                        <a:ext cx="8424936" cy="7923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463664"/>
              </p:ext>
            </p:extLst>
          </p:nvPr>
        </p:nvGraphicFramePr>
        <p:xfrm>
          <a:off x="1422758" y="5157192"/>
          <a:ext cx="772813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7" name="Equation" r:id="rId5" imgW="4749480" imgH="469800" progId="Equation.DSMT4">
                  <p:embed/>
                </p:oleObj>
              </mc:Choice>
              <mc:Fallback>
                <p:oleObj name="Equation" r:id="rId5" imgW="474948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2758" y="5157192"/>
                        <a:ext cx="7728138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087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347734"/>
            <a:ext cx="4608512" cy="5105602"/>
          </a:xfrm>
        </p:spPr>
        <p:txBody>
          <a:bodyPr/>
          <a:lstStyle/>
          <a:p>
            <a:r>
              <a:rPr lang="en-GB" dirty="0"/>
              <a:t>NEG </a:t>
            </a:r>
            <a:r>
              <a:rPr lang="en-GB" dirty="0" smtClean="0"/>
              <a:t>films 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olumnar</a:t>
            </a:r>
          </a:p>
          <a:p>
            <a:pPr lvl="1"/>
            <a:r>
              <a:rPr lang="en-GB" dirty="0"/>
              <a:t>dense</a:t>
            </a:r>
            <a:endParaRPr lang="en-GB" dirty="0" smtClean="0"/>
          </a:p>
          <a:p>
            <a:r>
              <a:rPr lang="en-GB" dirty="0" smtClean="0"/>
              <a:t>Deposited on:</a:t>
            </a:r>
          </a:p>
          <a:p>
            <a:pPr lvl="1"/>
            <a:r>
              <a:rPr lang="en-GB" dirty="0" smtClean="0"/>
              <a:t>polycrystalline </a:t>
            </a:r>
            <a:r>
              <a:rPr lang="en-GB" dirty="0"/>
              <a:t>copper 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silicon </a:t>
            </a:r>
            <a:r>
              <a:rPr lang="en-GB" dirty="0"/>
              <a:t>Si(100) substrates.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substrate size was 100 mm </a:t>
            </a:r>
            <a:r>
              <a:rPr lang="en-GB" dirty="0">
                <a:sym typeface="Symbol"/>
              </a:rPr>
              <a:t></a:t>
            </a:r>
            <a:r>
              <a:rPr lang="en-GB" dirty="0"/>
              <a:t> 100 mm </a:t>
            </a:r>
            <a:r>
              <a:rPr lang="en-GB" dirty="0">
                <a:sym typeface="Symbol"/>
              </a:rPr>
              <a:t></a:t>
            </a:r>
            <a:r>
              <a:rPr lang="en-GB" dirty="0"/>
              <a:t> 2 </a:t>
            </a:r>
            <a:r>
              <a:rPr lang="en-GB" dirty="0" smtClean="0"/>
              <a:t>mm</a:t>
            </a:r>
          </a:p>
          <a:p>
            <a:r>
              <a:rPr lang="en-GB" dirty="0" smtClean="0"/>
              <a:t>Sample thickness:</a:t>
            </a:r>
          </a:p>
          <a:p>
            <a:pPr lvl="1"/>
            <a:r>
              <a:rPr lang="en-GB" dirty="0" smtClean="0"/>
              <a:t>from 0.7 to 18 </a:t>
            </a:r>
            <a:r>
              <a:rPr lang="en-GB" dirty="0" smtClean="0">
                <a:sym typeface="Symbol"/>
              </a:rPr>
              <a:t>m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NEG coatings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340768"/>
            <a:ext cx="4176464" cy="298132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>
            <a:off x="2051720" y="2564904"/>
            <a:ext cx="2736304" cy="86409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2339752" y="2123372"/>
            <a:ext cx="2448272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6378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648072"/>
          </a:xfrm>
        </p:spPr>
        <p:txBody>
          <a:bodyPr/>
          <a:lstStyle/>
          <a:p>
            <a:r>
              <a:rPr lang="en-GB" sz="2000" dirty="0"/>
              <a:t>The surface resistance RS of dense and columnar NEG coatings on copper and silicon substrates as a function of film thickness </a:t>
            </a:r>
          </a:p>
        </p:txBody>
      </p:sp>
      <p:pic>
        <p:nvPicPr>
          <p:cNvPr id="4" name="Content Placeholder 3" descr="D:\My Publications\in press\Rs\submition\Fig 6.tif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6120680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276350" y="2132856"/>
            <a:ext cx="2736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The bulk conductivity was obtained with the analytical model</a:t>
            </a:r>
            <a:r>
              <a:rPr lang="en-GB" sz="20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b="1" dirty="0">
                <a:solidFill>
                  <a:srgbClr val="C00000"/>
                </a:solidFill>
              </a:rPr>
              <a:t>𝜎</a:t>
            </a:r>
            <a:r>
              <a:rPr lang="en-GB" sz="2000" b="1" baseline="-25000" dirty="0">
                <a:solidFill>
                  <a:srgbClr val="C00000"/>
                </a:solidFill>
              </a:rPr>
              <a:t>𝑑</a:t>
            </a:r>
            <a:r>
              <a:rPr lang="en-GB" sz="2000" b="1" dirty="0">
                <a:solidFill>
                  <a:srgbClr val="C00000"/>
                </a:solidFill>
              </a:rPr>
              <a:t> = 1.4×10</a:t>
            </a:r>
            <a:r>
              <a:rPr lang="en-GB" sz="2000" b="1" baseline="30000" dirty="0">
                <a:solidFill>
                  <a:srgbClr val="C00000"/>
                </a:solidFill>
              </a:rPr>
              <a:t>4</a:t>
            </a:r>
            <a:r>
              <a:rPr lang="en-GB" sz="2000" b="1" dirty="0">
                <a:solidFill>
                  <a:srgbClr val="C00000"/>
                </a:solidFill>
              </a:rPr>
              <a:t> 𝑆/𝑚 </a:t>
            </a:r>
            <a:r>
              <a:rPr lang="en-GB" sz="2000" dirty="0">
                <a:solidFill>
                  <a:srgbClr val="C00000"/>
                </a:solidFill>
              </a:rPr>
              <a:t>for the columnar NEG </a:t>
            </a:r>
            <a:r>
              <a:rPr lang="en-GB" sz="2000" dirty="0" smtClean="0">
                <a:solidFill>
                  <a:srgbClr val="C00000"/>
                </a:solidFill>
              </a:rPr>
              <a:t>coating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6600"/>
                </a:solidFill>
              </a:rPr>
              <a:t>𝜎</a:t>
            </a:r>
            <a:r>
              <a:rPr lang="en-GB" sz="2000" b="1" baseline="-25000" dirty="0" smtClean="0">
                <a:solidFill>
                  <a:srgbClr val="006600"/>
                </a:solidFill>
              </a:rPr>
              <a:t>𝑑</a:t>
            </a:r>
            <a:r>
              <a:rPr lang="en-GB" sz="2000" b="1" dirty="0" smtClean="0">
                <a:solidFill>
                  <a:srgbClr val="006600"/>
                </a:solidFill>
              </a:rPr>
              <a:t> </a:t>
            </a:r>
            <a:r>
              <a:rPr lang="en-GB" sz="2000" b="1" dirty="0">
                <a:solidFill>
                  <a:srgbClr val="006600"/>
                </a:solidFill>
              </a:rPr>
              <a:t>= 8×10</a:t>
            </a:r>
            <a:r>
              <a:rPr lang="en-GB" sz="2000" b="1" baseline="30000" dirty="0">
                <a:solidFill>
                  <a:srgbClr val="006600"/>
                </a:solidFill>
              </a:rPr>
              <a:t>5</a:t>
            </a:r>
            <a:r>
              <a:rPr lang="en-GB" sz="2000" b="1" dirty="0">
                <a:solidFill>
                  <a:srgbClr val="006600"/>
                </a:solidFill>
              </a:rPr>
              <a:t> 𝑆/𝑚 </a:t>
            </a:r>
            <a:r>
              <a:rPr lang="en-GB" sz="2000" dirty="0">
                <a:solidFill>
                  <a:srgbClr val="006600"/>
                </a:solidFill>
              </a:rPr>
              <a:t>for the dense NEG coating</a:t>
            </a:r>
          </a:p>
        </p:txBody>
      </p:sp>
    </p:spTree>
    <p:extLst>
      <p:ext uri="{BB962C8B-B14F-4D97-AF65-F5344CB8AC3E}">
        <p14:creationId xmlns:p14="http://schemas.microsoft.com/office/powerpoint/2010/main" val="72870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936104"/>
          </a:xfrm>
        </p:spPr>
        <p:txBody>
          <a:bodyPr/>
          <a:lstStyle/>
          <a:p>
            <a:r>
              <a:rPr lang="en-GB" sz="2800" dirty="0">
                <a:effectLst/>
              </a:rPr>
              <a:t>The surface resistance R</a:t>
            </a:r>
            <a:r>
              <a:rPr lang="en-GB" sz="2800" baseline="-25000" dirty="0">
                <a:effectLst/>
              </a:rPr>
              <a:t>S</a:t>
            </a:r>
            <a:r>
              <a:rPr lang="en-GB" sz="2800" dirty="0">
                <a:effectLst/>
              </a:rPr>
              <a:t> as a function of NEG film thickness on copper at various frequencies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00808"/>
            <a:ext cx="612068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31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6" y="260648"/>
            <a:ext cx="8640960" cy="576064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solidFill>
            <a:schemeClr val="bg1"/>
          </a:solidFill>
        </p:spPr>
        <p:txBody>
          <a:bodyPr/>
          <a:lstStyle/>
          <a:p>
            <a:r>
              <a:rPr lang="en-GB" sz="2000" dirty="0" smtClean="0"/>
              <a:t>NEG coating is a technology that allows to meet </a:t>
            </a:r>
            <a:r>
              <a:rPr lang="en-GB" sz="2000" b="1" dirty="0" smtClean="0"/>
              <a:t>UHV/XHV</a:t>
            </a:r>
            <a:r>
              <a:rPr lang="en-GB" sz="2000" dirty="0" smtClean="0"/>
              <a:t> vacuum specification win long narrow vacuum chambers.</a:t>
            </a:r>
          </a:p>
          <a:p>
            <a:pPr lvl="1"/>
            <a:r>
              <a:rPr lang="en-GB" sz="1800" dirty="0" smtClean="0">
                <a:sym typeface="Symbol"/>
              </a:rPr>
              <a:t>PSD and ESD </a:t>
            </a:r>
            <a:r>
              <a:rPr lang="en-GB" sz="1600" dirty="0"/>
              <a:t>After NEG activation at 180°C the initial</a:t>
            </a:r>
            <a:r>
              <a:rPr lang="en-GB" sz="1800" i="1" dirty="0">
                <a:sym typeface="Symbol"/>
              </a:rPr>
              <a:t></a:t>
            </a:r>
            <a:r>
              <a:rPr lang="en-GB" sz="1800" dirty="0">
                <a:sym typeface="Symbol"/>
              </a:rPr>
              <a:t>(316LN)/</a:t>
            </a:r>
            <a:r>
              <a:rPr lang="en-GB" sz="1800" i="1" dirty="0">
                <a:sym typeface="Symbol"/>
              </a:rPr>
              <a:t></a:t>
            </a:r>
            <a:r>
              <a:rPr lang="en-GB" sz="1600" dirty="0">
                <a:sym typeface="Symbol"/>
              </a:rPr>
              <a:t>(</a:t>
            </a:r>
            <a:r>
              <a:rPr lang="en-GB" sz="1600" dirty="0" err="1">
                <a:sym typeface="Symbol"/>
              </a:rPr>
              <a:t>Ti</a:t>
            </a:r>
            <a:r>
              <a:rPr lang="en-GB" sz="1600" dirty="0"/>
              <a:t>-</a:t>
            </a:r>
            <a:r>
              <a:rPr lang="en-GB" sz="1600" dirty="0" err="1"/>
              <a:t>Zr</a:t>
            </a:r>
            <a:r>
              <a:rPr lang="en-GB" sz="1600" dirty="0"/>
              <a:t>-V) = </a:t>
            </a:r>
          </a:p>
          <a:p>
            <a:pPr lvl="2"/>
            <a:r>
              <a:rPr lang="en-GB" sz="1600" dirty="0"/>
              <a:t>=20 for H</a:t>
            </a:r>
            <a:r>
              <a:rPr lang="en-GB" sz="1600" baseline="-25000" dirty="0"/>
              <a:t>2</a:t>
            </a:r>
            <a:r>
              <a:rPr lang="en-GB" sz="1600" dirty="0"/>
              <a:t>, =1000 for CH</a:t>
            </a:r>
            <a:r>
              <a:rPr lang="en-GB" sz="1600" baseline="-25000" dirty="0"/>
              <a:t>4</a:t>
            </a:r>
            <a:r>
              <a:rPr lang="en-GB" sz="1600" dirty="0"/>
              <a:t> and =200 for CO</a:t>
            </a:r>
            <a:r>
              <a:rPr lang="en-GB" sz="1600" dirty="0" smtClean="0"/>
              <a:t>.</a:t>
            </a:r>
          </a:p>
          <a:p>
            <a:pPr lvl="2"/>
            <a:r>
              <a:rPr lang="en-GB" sz="1600" dirty="0" smtClean="0"/>
              <a:t>Vacuum firing = an order of magnitude lower ESD</a:t>
            </a:r>
          </a:p>
          <a:p>
            <a:pPr lvl="2"/>
            <a:r>
              <a:rPr lang="en-GB" sz="1600" i="1" dirty="0">
                <a:sym typeface="Symbol"/>
              </a:rPr>
              <a:t></a:t>
            </a:r>
            <a:r>
              <a:rPr lang="en-GB" sz="1600" dirty="0">
                <a:sym typeface="Symbol"/>
              </a:rPr>
              <a:t>(</a:t>
            </a:r>
            <a:r>
              <a:rPr lang="en-GB" sz="1600" dirty="0" err="1"/>
              <a:t>Ti</a:t>
            </a:r>
            <a:r>
              <a:rPr lang="en-GB" sz="1600" dirty="0"/>
              <a:t>-</a:t>
            </a:r>
            <a:r>
              <a:rPr lang="en-GB" sz="1600" dirty="0" err="1"/>
              <a:t>Zr</a:t>
            </a:r>
            <a:r>
              <a:rPr lang="en-GB" sz="1600" dirty="0"/>
              <a:t>-</a:t>
            </a:r>
            <a:r>
              <a:rPr lang="en-GB" sz="1600" dirty="0" err="1"/>
              <a:t>Hf</a:t>
            </a:r>
            <a:r>
              <a:rPr lang="en-GB" sz="1600" dirty="0"/>
              <a:t>-V) &lt; </a:t>
            </a:r>
            <a:r>
              <a:rPr lang="en-GB" sz="1600" i="1" dirty="0">
                <a:sym typeface="Symbol"/>
              </a:rPr>
              <a:t></a:t>
            </a:r>
            <a:r>
              <a:rPr lang="en-GB" sz="1600" dirty="0">
                <a:sym typeface="Symbol"/>
              </a:rPr>
              <a:t>(</a:t>
            </a:r>
            <a:r>
              <a:rPr lang="en-GB" sz="1600" dirty="0" err="1"/>
              <a:t>Ti</a:t>
            </a:r>
            <a:r>
              <a:rPr lang="en-GB" sz="1600" dirty="0"/>
              <a:t>-</a:t>
            </a:r>
            <a:r>
              <a:rPr lang="en-GB" sz="1600" dirty="0" err="1"/>
              <a:t>Zr</a:t>
            </a:r>
            <a:r>
              <a:rPr lang="en-GB" sz="1600" dirty="0"/>
              <a:t>-V).  </a:t>
            </a:r>
            <a:endParaRPr lang="en-GB" sz="1600" dirty="0" smtClean="0"/>
          </a:p>
          <a:p>
            <a:pPr lvl="2"/>
            <a:r>
              <a:rPr lang="en-GB" sz="1800" dirty="0">
                <a:solidFill>
                  <a:srgbClr val="C00000"/>
                </a:solidFill>
              </a:rPr>
              <a:t>Best results is for the dense and dual layer NEG activated at 180</a:t>
            </a:r>
            <a:r>
              <a:rPr lang="en-GB" sz="1800" dirty="0">
                <a:solidFill>
                  <a:srgbClr val="C00000"/>
                </a:solidFill>
                <a:sym typeface="Symbol"/>
              </a:rPr>
              <a:t> </a:t>
            </a:r>
            <a:r>
              <a:rPr lang="en-GB" sz="1800" dirty="0">
                <a:solidFill>
                  <a:srgbClr val="C00000"/>
                </a:solidFill>
              </a:rPr>
              <a:t>C</a:t>
            </a:r>
          </a:p>
          <a:p>
            <a:pPr lvl="1"/>
            <a:r>
              <a:rPr lang="en-GB" sz="1800" dirty="0" smtClean="0">
                <a:sym typeface="Symbol"/>
              </a:rPr>
              <a:t>Often the only vacuum solution</a:t>
            </a:r>
          </a:p>
          <a:p>
            <a:pPr lvl="1"/>
            <a:r>
              <a:rPr lang="en-GB" sz="1800" dirty="0" smtClean="0">
                <a:sym typeface="Symbol"/>
              </a:rPr>
              <a:t>Lower </a:t>
            </a:r>
            <a:r>
              <a:rPr lang="en-GB" sz="1800" dirty="0">
                <a:sym typeface="Symbol"/>
              </a:rPr>
              <a:t>cost of </a:t>
            </a:r>
            <a:r>
              <a:rPr lang="en-GB" sz="1800" dirty="0" smtClean="0">
                <a:sym typeface="Symbol"/>
              </a:rPr>
              <a:t>pumping system</a:t>
            </a:r>
            <a:endParaRPr lang="en-GB" sz="1800" dirty="0" smtClean="0"/>
          </a:p>
          <a:p>
            <a:r>
              <a:rPr lang="en-GB" sz="2000" dirty="0" smtClean="0"/>
              <a:t>It require activation at 150-180 </a:t>
            </a:r>
            <a:r>
              <a:rPr lang="en-GB" sz="2000" dirty="0" smtClean="0">
                <a:sym typeface="Symbol"/>
              </a:rPr>
              <a:t>C in stead of 250-300 </a:t>
            </a:r>
            <a:r>
              <a:rPr lang="en-GB" sz="2000" dirty="0">
                <a:sym typeface="Symbol"/>
              </a:rPr>
              <a:t></a:t>
            </a:r>
            <a:r>
              <a:rPr lang="en-GB" sz="2000" dirty="0" smtClean="0">
                <a:sym typeface="Symbol"/>
              </a:rPr>
              <a:t>C usual bakeout:</a:t>
            </a:r>
          </a:p>
          <a:p>
            <a:pPr lvl="1"/>
            <a:r>
              <a:rPr lang="en-GB" sz="1800" dirty="0" smtClean="0">
                <a:sym typeface="Symbol"/>
              </a:rPr>
              <a:t>Shorter or less bellows</a:t>
            </a:r>
          </a:p>
          <a:p>
            <a:pPr lvl="1"/>
            <a:r>
              <a:rPr lang="en-GB" sz="1800" dirty="0" smtClean="0">
                <a:sym typeface="Symbol"/>
              </a:rPr>
              <a:t>Wider choice of material for vacuum chamber and components </a:t>
            </a:r>
          </a:p>
          <a:p>
            <a:r>
              <a:rPr lang="en-GB" sz="2400" dirty="0">
                <a:sym typeface="Symbol"/>
              </a:rPr>
              <a:t>The bulk </a:t>
            </a:r>
            <a:r>
              <a:rPr lang="en-GB" sz="2400" dirty="0" smtClean="0">
                <a:sym typeface="Symbol"/>
              </a:rPr>
              <a:t>conductivity:</a:t>
            </a:r>
            <a:endParaRPr lang="en-GB" sz="2400" dirty="0">
              <a:sym typeface="Symbol"/>
            </a:endParaRPr>
          </a:p>
          <a:p>
            <a:pPr lvl="1"/>
            <a:r>
              <a:rPr lang="en-GB" sz="1800" dirty="0" smtClean="0">
                <a:sym typeface="Symbol"/>
              </a:rPr>
              <a:t>𝜎𝑑 </a:t>
            </a:r>
            <a:r>
              <a:rPr lang="en-GB" sz="1800" dirty="0">
                <a:sym typeface="Symbol"/>
              </a:rPr>
              <a:t>= 1.4×104 𝑆/𝑚 for the columnar NEG coating</a:t>
            </a:r>
          </a:p>
          <a:p>
            <a:pPr lvl="1"/>
            <a:r>
              <a:rPr lang="en-GB" sz="1800" dirty="0">
                <a:sym typeface="Symbol"/>
              </a:rPr>
              <a:t>𝜎𝑑 = 8×105 𝑆/𝑚 for the dense NEG coating</a:t>
            </a:r>
          </a:p>
          <a:p>
            <a:r>
              <a:rPr lang="en-GB" sz="2400" dirty="0" smtClean="0">
                <a:sym typeface="Symbol"/>
              </a:rPr>
              <a:t>SEY &lt; 1.1can be obtained after activation or by </a:t>
            </a:r>
            <a:r>
              <a:rPr lang="en-GB" sz="2400" dirty="0" smtClean="0">
                <a:sym typeface="Symbol"/>
              </a:rPr>
              <a:t>conditioning</a:t>
            </a:r>
            <a:endParaRPr lang="en-GB" sz="2400" dirty="0" smtClean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89955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2" name="Rectangle 28"/>
          <p:cNvSpPr>
            <a:spLocks noChangeArrowheads="1"/>
          </p:cNvSpPr>
          <p:nvPr/>
        </p:nvSpPr>
        <p:spPr bwMode="auto">
          <a:xfrm>
            <a:off x="7058025" y="1268413"/>
            <a:ext cx="2085975" cy="5256212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78" name="Rectangle 2"/>
          <p:cNvSpPr>
            <a:spLocks noChangeArrowheads="1"/>
          </p:cNvSpPr>
          <p:nvPr/>
        </p:nvSpPr>
        <p:spPr bwMode="auto">
          <a:xfrm>
            <a:off x="6372225" y="1268414"/>
            <a:ext cx="685800" cy="5256212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title"/>
          </p:nvPr>
        </p:nvSpPr>
        <p:spPr>
          <a:xfrm>
            <a:off x="1274973" y="260648"/>
            <a:ext cx="7273503" cy="648866"/>
          </a:xfrm>
          <a:solidFill>
            <a:srgbClr val="D0EAEC"/>
          </a:solidFill>
        </p:spPr>
        <p:txBody>
          <a:bodyPr/>
          <a:lstStyle/>
          <a:p>
            <a:pPr eaLnBrk="1" hangingPunct="1"/>
            <a:r>
              <a:rPr lang="en-GB" dirty="0" smtClean="0"/>
              <a:t>What NEG coating does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idx="1"/>
          </p:nvPr>
        </p:nvSpPr>
        <p:spPr>
          <a:xfrm>
            <a:off x="250824" y="1268413"/>
            <a:ext cx="4660901" cy="5256211"/>
          </a:xfrm>
        </p:spPr>
        <p:txBody>
          <a:bodyPr/>
          <a:lstStyle/>
          <a:p>
            <a:pPr marL="452438" indent="-457200" eaLnBrk="1" hangingPunct="1">
              <a:buFont typeface="+mj-lt"/>
              <a:buAutoNum type="arabicParenR"/>
            </a:pPr>
            <a:r>
              <a:rPr lang="en-GB" sz="2400" b="1" dirty="0" smtClean="0"/>
              <a:t>Reduces gas desorption:</a:t>
            </a:r>
          </a:p>
          <a:p>
            <a:pPr marL="665163" lvl="1" indent="-320675" eaLnBrk="1" hangingPunct="1"/>
            <a:r>
              <a:rPr lang="en-GB" sz="2000" b="1" dirty="0" smtClean="0"/>
              <a:t>A pure metal (</a:t>
            </a:r>
            <a:r>
              <a:rPr lang="en-GB" sz="2000" b="1" dirty="0" err="1" smtClean="0"/>
              <a:t>Ti</a:t>
            </a:r>
            <a:r>
              <a:rPr lang="en-GB" sz="2000" b="1" dirty="0" smtClean="0"/>
              <a:t>, </a:t>
            </a:r>
            <a:r>
              <a:rPr lang="en-GB" sz="2000" b="1" dirty="0" err="1" smtClean="0"/>
              <a:t>Zr</a:t>
            </a:r>
            <a:r>
              <a:rPr lang="en-GB" sz="2000" b="1" dirty="0" smtClean="0"/>
              <a:t>, V, </a:t>
            </a:r>
            <a:r>
              <a:rPr lang="en-GB" sz="2000" b="1" dirty="0" err="1" smtClean="0"/>
              <a:t>Hf</a:t>
            </a:r>
            <a:r>
              <a:rPr lang="en-GB" sz="2000" b="1" dirty="0" smtClean="0"/>
              <a:t>, etc.) film ~1-</a:t>
            </a:r>
            <a:r>
              <a:rPr lang="en-GB" sz="2000" b="1" dirty="0" smtClean="0">
                <a:sym typeface="Symbol" pitchFamily="18" charset="2"/>
              </a:rPr>
              <a:t>m thick</a:t>
            </a:r>
            <a:r>
              <a:rPr lang="en-GB" sz="2000" b="1" dirty="0" smtClean="0"/>
              <a:t> without  contaminants.</a:t>
            </a:r>
          </a:p>
          <a:p>
            <a:pPr marL="665163" lvl="1" indent="-320675" eaLnBrk="1" hangingPunct="1"/>
            <a:r>
              <a:rPr lang="en-GB" sz="2000" b="1" dirty="0" smtClean="0">
                <a:solidFill>
                  <a:srgbClr val="FF33CC"/>
                </a:solidFill>
              </a:rPr>
              <a:t>A barrier for molecules from the bulk of vacuum chamber.</a:t>
            </a:r>
          </a:p>
          <a:p>
            <a:pPr marL="665163" lvl="1" indent="-320675" eaLnBrk="1" hangingPunct="1"/>
            <a:endParaRPr lang="en-GB" sz="2000" b="1" dirty="0" smtClean="0">
              <a:solidFill>
                <a:srgbClr val="FF33CC"/>
              </a:solidFill>
            </a:endParaRPr>
          </a:p>
          <a:p>
            <a:pPr marL="452438" indent="-457200" eaLnBrk="1" hangingPunct="1">
              <a:buFont typeface="+mj-lt"/>
              <a:buAutoNum type="arabicParenR"/>
            </a:pPr>
            <a:r>
              <a:rPr lang="en-GB" sz="2400" b="1" dirty="0" smtClean="0"/>
              <a:t>Increases distributed pumping speed, </a:t>
            </a:r>
            <a:r>
              <a:rPr lang="en-GB" sz="2400" b="1" i="1" dirty="0" smtClean="0"/>
              <a:t>S</a:t>
            </a:r>
            <a:r>
              <a:rPr lang="en-GB" sz="2400" b="1" dirty="0" smtClean="0"/>
              <a:t>:</a:t>
            </a:r>
          </a:p>
          <a:p>
            <a:pPr marL="665163" lvl="1" indent="-320675" eaLnBrk="1" hangingPunct="1"/>
            <a:r>
              <a:rPr lang="en-GB" sz="2000" b="1" dirty="0" smtClean="0">
                <a:solidFill>
                  <a:srgbClr val="996600"/>
                </a:solidFill>
              </a:rPr>
              <a:t>A sorbing surface on whole vacuum chamber surface</a:t>
            </a:r>
          </a:p>
          <a:p>
            <a:pPr marL="665163" lvl="1" indent="-320675" eaLnBrk="1" hangingPunct="1">
              <a:buNone/>
            </a:pPr>
            <a:r>
              <a:rPr lang="en-GB" sz="2000" b="1" dirty="0" smtClean="0"/>
              <a:t>		S = </a:t>
            </a:r>
            <a:r>
              <a:rPr lang="en-GB" sz="2000" b="1" dirty="0" smtClean="0">
                <a:sym typeface="Symbol"/>
              </a:rPr>
              <a:t></a:t>
            </a:r>
            <a:r>
              <a:rPr lang="en-GB" sz="2000" b="1" dirty="0" err="1" smtClean="0"/>
              <a:t>A</a:t>
            </a:r>
            <a:r>
              <a:rPr lang="en-GB" sz="2000" b="1" dirty="0" err="1" smtClean="0">
                <a:sym typeface="Symbol"/>
              </a:rPr>
              <a:t></a:t>
            </a:r>
            <a:r>
              <a:rPr lang="en-GB" sz="2000" b="1" dirty="0" err="1" smtClean="0"/>
              <a:t>v</a:t>
            </a:r>
            <a:r>
              <a:rPr lang="en-GB" sz="2000" b="1" dirty="0" smtClean="0"/>
              <a:t>/4;</a:t>
            </a:r>
          </a:p>
          <a:p>
            <a:pPr marL="315913" indent="-320675" eaLnBrk="1" hangingPunct="1">
              <a:buNone/>
            </a:pPr>
            <a:r>
              <a:rPr lang="en-GB" sz="1600" b="1" dirty="0" smtClean="0"/>
              <a:t>where 	</a:t>
            </a:r>
            <a:r>
              <a:rPr lang="en-GB" sz="1600" b="1" dirty="0" smtClean="0">
                <a:sym typeface="Symbol"/>
              </a:rPr>
              <a:t> </a:t>
            </a:r>
            <a:r>
              <a:rPr lang="en-GB" sz="1600" b="1" dirty="0" smtClean="0"/>
              <a:t>–</a:t>
            </a:r>
            <a:r>
              <a:rPr lang="en-GB" sz="1600" b="1" dirty="0" smtClean="0">
                <a:sym typeface="Symbol"/>
              </a:rPr>
              <a:t> sticking probability, </a:t>
            </a:r>
          </a:p>
          <a:p>
            <a:pPr marL="315913" indent="-320675" eaLnBrk="1" hangingPunct="1">
              <a:buNone/>
            </a:pPr>
            <a:r>
              <a:rPr lang="en-GB" sz="1600" b="1" dirty="0" smtClean="0"/>
              <a:t>		A – surface area, </a:t>
            </a:r>
          </a:p>
          <a:p>
            <a:pPr marL="315913" indent="-320675" eaLnBrk="1" hangingPunct="1">
              <a:buNone/>
            </a:pPr>
            <a:r>
              <a:rPr lang="en-GB" sz="1600" b="1" dirty="0" smtClean="0"/>
              <a:t>		v – mean molecular velocity</a:t>
            </a:r>
          </a:p>
          <a:p>
            <a:pPr marL="665163" lvl="1" indent="-320675" eaLnBrk="1" hangingPunct="1"/>
            <a:endParaRPr lang="en-GB" sz="2000" b="1" dirty="0" smtClean="0"/>
          </a:p>
          <a:p>
            <a:pPr marL="665163" lvl="1" indent="-320675" eaLnBrk="1" hangingPunct="1">
              <a:buFont typeface="Wingdings" pitchFamily="2" charset="2"/>
              <a:buNone/>
            </a:pPr>
            <a:endParaRPr lang="en-GB" sz="1100" dirty="0" smtClean="0"/>
          </a:p>
        </p:txBody>
      </p:sp>
      <p:sp>
        <p:nvSpPr>
          <p:cNvPr id="28680" name="AutoShape 6"/>
          <p:cNvSpPr>
            <a:spLocks noChangeArrowheads="1"/>
          </p:cNvSpPr>
          <p:nvPr/>
        </p:nvSpPr>
        <p:spPr bwMode="auto">
          <a:xfrm>
            <a:off x="6130925" y="324167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1" name="AutoShape 7"/>
          <p:cNvSpPr>
            <a:spLocks noChangeArrowheads="1"/>
          </p:cNvSpPr>
          <p:nvPr/>
        </p:nvSpPr>
        <p:spPr bwMode="auto">
          <a:xfrm>
            <a:off x="5673725" y="529907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2" name="AutoShape 8"/>
          <p:cNvSpPr>
            <a:spLocks noChangeArrowheads="1"/>
          </p:cNvSpPr>
          <p:nvPr/>
        </p:nvSpPr>
        <p:spPr bwMode="auto">
          <a:xfrm>
            <a:off x="5292725" y="270827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3" name="AutoShape 9"/>
          <p:cNvSpPr>
            <a:spLocks noChangeArrowheads="1"/>
          </p:cNvSpPr>
          <p:nvPr/>
        </p:nvSpPr>
        <p:spPr bwMode="auto">
          <a:xfrm>
            <a:off x="7010400" y="259080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4" name="AutoShape 10"/>
          <p:cNvSpPr>
            <a:spLocks noChangeArrowheads="1"/>
          </p:cNvSpPr>
          <p:nvPr/>
        </p:nvSpPr>
        <p:spPr bwMode="auto">
          <a:xfrm>
            <a:off x="7315200" y="358140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5" name="AutoShape 11"/>
          <p:cNvSpPr>
            <a:spLocks noChangeArrowheads="1"/>
          </p:cNvSpPr>
          <p:nvPr/>
        </p:nvSpPr>
        <p:spPr bwMode="auto">
          <a:xfrm>
            <a:off x="5064125" y="385127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6" name="AutoShape 12"/>
          <p:cNvSpPr>
            <a:spLocks noChangeArrowheads="1"/>
          </p:cNvSpPr>
          <p:nvPr/>
        </p:nvSpPr>
        <p:spPr bwMode="auto">
          <a:xfrm>
            <a:off x="5826125" y="217487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7" name="AutoShape 13"/>
          <p:cNvSpPr>
            <a:spLocks noChangeArrowheads="1"/>
          </p:cNvSpPr>
          <p:nvPr/>
        </p:nvSpPr>
        <p:spPr bwMode="auto">
          <a:xfrm>
            <a:off x="6130925" y="423227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8" name="AutoShape 14"/>
          <p:cNvSpPr>
            <a:spLocks noChangeArrowheads="1"/>
          </p:cNvSpPr>
          <p:nvPr/>
        </p:nvSpPr>
        <p:spPr bwMode="auto">
          <a:xfrm>
            <a:off x="7162800" y="541020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89" name="AutoShape 15"/>
          <p:cNvSpPr>
            <a:spLocks noChangeArrowheads="1"/>
          </p:cNvSpPr>
          <p:nvPr/>
        </p:nvSpPr>
        <p:spPr bwMode="auto">
          <a:xfrm>
            <a:off x="5521325" y="453707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0" name="Line 16"/>
          <p:cNvSpPr>
            <a:spLocks noChangeShapeType="1"/>
          </p:cNvSpPr>
          <p:nvPr/>
        </p:nvSpPr>
        <p:spPr bwMode="auto">
          <a:xfrm>
            <a:off x="5978525" y="2251075"/>
            <a:ext cx="15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1" name="Line 17"/>
          <p:cNvSpPr>
            <a:spLocks noChangeShapeType="1"/>
          </p:cNvSpPr>
          <p:nvPr/>
        </p:nvSpPr>
        <p:spPr bwMode="auto">
          <a:xfrm flipV="1">
            <a:off x="5140325" y="3775075"/>
            <a:ext cx="1524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2" name="Line 18"/>
          <p:cNvSpPr>
            <a:spLocks noChangeShapeType="1"/>
          </p:cNvSpPr>
          <p:nvPr/>
        </p:nvSpPr>
        <p:spPr bwMode="auto">
          <a:xfrm flipV="1">
            <a:off x="5368925" y="2555875"/>
            <a:ext cx="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3" name="Line 19"/>
          <p:cNvSpPr>
            <a:spLocks noChangeShapeType="1"/>
          </p:cNvSpPr>
          <p:nvPr/>
        </p:nvSpPr>
        <p:spPr bwMode="auto">
          <a:xfrm>
            <a:off x="5749925" y="5375275"/>
            <a:ext cx="2286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4" name="Line 20"/>
          <p:cNvSpPr>
            <a:spLocks noChangeShapeType="1"/>
          </p:cNvSpPr>
          <p:nvPr/>
        </p:nvSpPr>
        <p:spPr bwMode="auto">
          <a:xfrm flipH="1">
            <a:off x="5368925" y="4613275"/>
            <a:ext cx="15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5" name="Line 21"/>
          <p:cNvSpPr>
            <a:spLocks noChangeShapeType="1"/>
          </p:cNvSpPr>
          <p:nvPr/>
        </p:nvSpPr>
        <p:spPr bwMode="auto">
          <a:xfrm flipH="1">
            <a:off x="5978525" y="331787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6" name="Line 22"/>
          <p:cNvSpPr>
            <a:spLocks noChangeShapeType="1"/>
          </p:cNvSpPr>
          <p:nvPr/>
        </p:nvSpPr>
        <p:spPr bwMode="auto">
          <a:xfrm flipH="1">
            <a:off x="7010400" y="54864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7" name="Line 23"/>
          <p:cNvSpPr>
            <a:spLocks noChangeShapeType="1"/>
          </p:cNvSpPr>
          <p:nvPr/>
        </p:nvSpPr>
        <p:spPr bwMode="auto">
          <a:xfrm flipH="1">
            <a:off x="7162800" y="36576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8" name="AutoShape 24"/>
          <p:cNvSpPr>
            <a:spLocks noChangeArrowheads="1"/>
          </p:cNvSpPr>
          <p:nvPr/>
        </p:nvSpPr>
        <p:spPr bwMode="auto">
          <a:xfrm>
            <a:off x="6149975" y="483870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699" name="AutoShape 25"/>
          <p:cNvSpPr>
            <a:spLocks noChangeArrowheads="1"/>
          </p:cNvSpPr>
          <p:nvPr/>
        </p:nvSpPr>
        <p:spPr bwMode="auto">
          <a:xfrm>
            <a:off x="6130925" y="606107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00" name="AutoShape 26"/>
          <p:cNvSpPr>
            <a:spLocks noChangeArrowheads="1"/>
          </p:cNvSpPr>
          <p:nvPr/>
        </p:nvSpPr>
        <p:spPr bwMode="auto">
          <a:xfrm>
            <a:off x="4987925" y="529907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01" name="Line 27"/>
          <p:cNvSpPr>
            <a:spLocks noChangeShapeType="1"/>
          </p:cNvSpPr>
          <p:nvPr/>
        </p:nvSpPr>
        <p:spPr bwMode="auto">
          <a:xfrm flipH="1">
            <a:off x="4911725" y="5375275"/>
            <a:ext cx="1524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03" name="Text Box 29"/>
          <p:cNvSpPr txBox="1">
            <a:spLocks noChangeArrowheads="1"/>
          </p:cNvSpPr>
          <p:nvPr/>
        </p:nvSpPr>
        <p:spPr bwMode="auto">
          <a:xfrm>
            <a:off x="5123416" y="1268413"/>
            <a:ext cx="26682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dirty="0"/>
              <a:t>Vacuum      NEG  </a:t>
            </a:r>
            <a:r>
              <a:rPr lang="en-GB" sz="1800" dirty="0" smtClean="0"/>
              <a:t>   </a:t>
            </a:r>
            <a:r>
              <a:rPr lang="en-GB" sz="1800" dirty="0"/>
              <a:t>Bulk</a:t>
            </a:r>
          </a:p>
          <a:p>
            <a:r>
              <a:rPr lang="en-GB" sz="1800" dirty="0"/>
              <a:t>                </a:t>
            </a:r>
            <a:r>
              <a:rPr lang="en-GB" sz="1800" dirty="0" smtClean="0"/>
              <a:t>Coating</a:t>
            </a:r>
            <a:endParaRPr lang="en-GB" sz="1800" dirty="0"/>
          </a:p>
        </p:txBody>
      </p:sp>
      <p:sp>
        <p:nvSpPr>
          <p:cNvPr id="28704" name="AutoShape 30"/>
          <p:cNvSpPr>
            <a:spLocks noChangeArrowheads="1"/>
          </p:cNvSpPr>
          <p:nvPr/>
        </p:nvSpPr>
        <p:spPr bwMode="auto">
          <a:xfrm>
            <a:off x="7820025" y="565785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05" name="Line 31"/>
          <p:cNvSpPr>
            <a:spLocks noChangeShapeType="1"/>
          </p:cNvSpPr>
          <p:nvPr/>
        </p:nvSpPr>
        <p:spPr bwMode="auto">
          <a:xfrm flipH="1">
            <a:off x="7667625" y="573405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06" name="AutoShape 32"/>
          <p:cNvSpPr>
            <a:spLocks noChangeArrowheads="1"/>
          </p:cNvSpPr>
          <p:nvPr/>
        </p:nvSpPr>
        <p:spPr bwMode="auto">
          <a:xfrm>
            <a:off x="7677150" y="4360863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07" name="Line 33"/>
          <p:cNvSpPr>
            <a:spLocks noChangeShapeType="1"/>
          </p:cNvSpPr>
          <p:nvPr/>
        </p:nvSpPr>
        <p:spPr bwMode="auto">
          <a:xfrm flipH="1">
            <a:off x="7524750" y="4437063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08" name="AutoShape 34"/>
          <p:cNvSpPr>
            <a:spLocks noChangeArrowheads="1"/>
          </p:cNvSpPr>
          <p:nvPr/>
        </p:nvSpPr>
        <p:spPr bwMode="auto">
          <a:xfrm>
            <a:off x="7316788" y="601662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09" name="Line 35"/>
          <p:cNvSpPr>
            <a:spLocks noChangeShapeType="1"/>
          </p:cNvSpPr>
          <p:nvPr/>
        </p:nvSpPr>
        <p:spPr bwMode="auto">
          <a:xfrm flipH="1">
            <a:off x="7164388" y="609282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10" name="AutoShape 36"/>
          <p:cNvSpPr>
            <a:spLocks noChangeArrowheads="1"/>
          </p:cNvSpPr>
          <p:nvPr/>
        </p:nvSpPr>
        <p:spPr bwMode="auto">
          <a:xfrm>
            <a:off x="7461250" y="2128838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11" name="Line 37"/>
          <p:cNvSpPr>
            <a:spLocks noChangeShapeType="1"/>
          </p:cNvSpPr>
          <p:nvPr/>
        </p:nvSpPr>
        <p:spPr bwMode="auto">
          <a:xfrm flipH="1">
            <a:off x="7308850" y="2205038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12" name="AutoShape 38"/>
          <p:cNvSpPr>
            <a:spLocks noChangeArrowheads="1"/>
          </p:cNvSpPr>
          <p:nvPr/>
        </p:nvSpPr>
        <p:spPr bwMode="auto">
          <a:xfrm>
            <a:off x="8108950" y="292100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713" name="Line 39"/>
          <p:cNvSpPr>
            <a:spLocks noChangeShapeType="1"/>
          </p:cNvSpPr>
          <p:nvPr/>
        </p:nvSpPr>
        <p:spPr bwMode="auto">
          <a:xfrm flipH="1">
            <a:off x="7956550" y="29972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8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8760" y="1124744"/>
            <a:ext cx="6635662" cy="2016224"/>
          </a:xfrm>
        </p:spPr>
        <p:txBody>
          <a:bodyPr/>
          <a:lstStyle/>
          <a:p>
            <a:r>
              <a:rPr lang="en-GB" dirty="0" smtClean="0"/>
              <a:t>Samples coated with Ti-</a:t>
            </a:r>
            <a:r>
              <a:rPr lang="en-GB" dirty="0" err="1" smtClean="0"/>
              <a:t>Zr</a:t>
            </a:r>
            <a:r>
              <a:rPr lang="en-GB" dirty="0" smtClean="0"/>
              <a:t>-V at </a:t>
            </a:r>
            <a:r>
              <a:rPr lang="en-GB" dirty="0"/>
              <a:t>CERN </a:t>
            </a:r>
            <a:r>
              <a:rPr lang="en-GB" dirty="0" smtClean="0"/>
              <a:t>(Switzerland)</a:t>
            </a:r>
          </a:p>
          <a:p>
            <a:r>
              <a:rPr lang="en-GB" dirty="0" smtClean="0"/>
              <a:t>Experiments SR beam line at BINP (Russia)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576064"/>
          </a:xfrm>
        </p:spPr>
        <p:txBody>
          <a:bodyPr/>
          <a:lstStyle/>
          <a:p>
            <a:r>
              <a:rPr lang="en-GB" dirty="0" smtClean="0"/>
              <a:t>Earlier experiments with NEG coating</a:t>
            </a:r>
            <a:endParaRPr lang="en-GB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" y="3284984"/>
            <a:ext cx="9144000" cy="322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1" y="1268760"/>
            <a:ext cx="2411731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238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9469" y="476672"/>
            <a:ext cx="8640960" cy="576064"/>
          </a:xfrm>
        </p:spPr>
        <p:txBody>
          <a:bodyPr/>
          <a:lstStyle/>
          <a:p>
            <a:r>
              <a:rPr lang="en-GB" dirty="0" smtClean="0"/>
              <a:t>Comparison of PSD from 316LN and NEG</a:t>
            </a:r>
            <a:endParaRPr lang="en-GB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19112" y="5589942"/>
            <a:ext cx="832167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rgbClr val="FF00FF"/>
                </a:solidFill>
                <a:latin typeface="Arial" pitchFamily="34" charset="0"/>
              </a:defRPr>
            </a:lvl1pPr>
            <a:lvl2pPr marL="742950" indent="-285750" eaLnBrk="0" hangingPunct="0">
              <a:defRPr sz="3200">
                <a:solidFill>
                  <a:srgbClr val="FF00FF"/>
                </a:solidFill>
                <a:latin typeface="Arial" pitchFamily="34" charset="0"/>
              </a:defRPr>
            </a:lvl2pPr>
            <a:lvl3pPr marL="1143000" indent="-228600" eaLnBrk="0" hangingPunct="0">
              <a:defRPr sz="3200">
                <a:solidFill>
                  <a:srgbClr val="FF00FF"/>
                </a:solidFill>
                <a:latin typeface="Arial" pitchFamily="34" charset="0"/>
              </a:defRPr>
            </a:lvl3pPr>
            <a:lvl4pPr marL="1600200" indent="-228600" eaLnBrk="0" hangingPunct="0">
              <a:defRPr sz="3200">
                <a:solidFill>
                  <a:srgbClr val="FF00FF"/>
                </a:solidFill>
                <a:latin typeface="Arial" pitchFamily="34" charset="0"/>
              </a:defRPr>
            </a:lvl4pPr>
            <a:lvl5pPr marL="2057400" indent="-228600" eaLnBrk="0" hangingPunct="0">
              <a:defRPr sz="3200">
                <a:solidFill>
                  <a:srgbClr val="FF00FF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3200">
                <a:solidFill>
                  <a:srgbClr val="FF00FF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3200">
                <a:solidFill>
                  <a:srgbClr val="FF00FF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3200">
                <a:solidFill>
                  <a:srgbClr val="FF00FF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3200">
                <a:solidFill>
                  <a:srgbClr val="FF00FF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000" b="1" dirty="0">
                <a:solidFill>
                  <a:srgbClr val="3333FF"/>
                </a:solidFill>
                <a:latin typeface="Times New Roman" pitchFamily="18" charset="0"/>
              </a:rPr>
              <a:t>Dynamic pressure rise for </a:t>
            </a:r>
            <a:r>
              <a:rPr lang="en-US" sz="2000" b="1" dirty="0">
                <a:latin typeface="Times New Roman" pitchFamily="18" charset="0"/>
              </a:rPr>
              <a:t>the Stainless Steel </a:t>
            </a:r>
            <a:r>
              <a:rPr lang="ru-RU" sz="2000" b="1" dirty="0">
                <a:latin typeface="Times New Roman" pitchFamily="18" charset="0"/>
              </a:rPr>
              <a:t>(baked at 300</a:t>
            </a:r>
            <a:r>
              <a:rPr lang="ru-RU" sz="2000" b="1" dirty="0">
                <a:latin typeface="Times New Roman" pitchFamily="18" charset="0"/>
                <a:sym typeface="Symbol" pitchFamily="18" charset="2"/>
              </a:rPr>
              <a:t></a:t>
            </a:r>
            <a:r>
              <a:rPr lang="ru-RU" sz="2000" b="1" dirty="0">
                <a:latin typeface="Times New Roman" pitchFamily="18" charset="0"/>
              </a:rPr>
              <a:t>C for 24 hrs)</a:t>
            </a:r>
            <a:r>
              <a:rPr lang="en-US" sz="2000" b="1" dirty="0">
                <a:solidFill>
                  <a:srgbClr val="3333FF"/>
                </a:solidFill>
                <a:latin typeface="Times New Roman" pitchFamily="18" charset="0"/>
              </a:rPr>
              <a:t> and </a:t>
            </a:r>
            <a:r>
              <a:rPr lang="en-US" sz="2000" b="1" dirty="0" err="1">
                <a:solidFill>
                  <a:srgbClr val="996600"/>
                </a:solidFill>
                <a:latin typeface="Times New Roman" pitchFamily="18" charset="0"/>
              </a:rPr>
              <a:t>TiZrV</a:t>
            </a:r>
            <a:r>
              <a:rPr lang="en-US" sz="2000" b="1" dirty="0">
                <a:solidFill>
                  <a:srgbClr val="996600"/>
                </a:solidFill>
                <a:latin typeface="Times New Roman" pitchFamily="18" charset="0"/>
              </a:rPr>
              <a:t> coated</a:t>
            </a:r>
            <a:r>
              <a:rPr lang="en-US" sz="2000" b="1" dirty="0">
                <a:solidFill>
                  <a:srgbClr val="3333FF"/>
                </a:solidFill>
                <a:latin typeface="Times New Roman" pitchFamily="18" charset="0"/>
              </a:rPr>
              <a:t> vacuum chambers </a:t>
            </a:r>
            <a:r>
              <a:rPr lang="ru-RU" sz="2000" b="1" dirty="0">
                <a:solidFill>
                  <a:srgbClr val="996600"/>
                </a:solidFill>
                <a:latin typeface="Times New Roman" pitchFamily="18" charset="0"/>
              </a:rPr>
              <a:t>(activated at 190</a:t>
            </a:r>
            <a:r>
              <a:rPr lang="ru-RU" sz="2000" b="1" dirty="0">
                <a:solidFill>
                  <a:srgbClr val="996600"/>
                </a:solidFill>
                <a:latin typeface="Times New Roman" pitchFamily="18" charset="0"/>
                <a:sym typeface="Symbol" pitchFamily="18" charset="2"/>
              </a:rPr>
              <a:t></a:t>
            </a:r>
            <a:r>
              <a:rPr lang="ru-RU" sz="2000" b="1" dirty="0">
                <a:solidFill>
                  <a:srgbClr val="996600"/>
                </a:solidFill>
                <a:latin typeface="Times New Roman" pitchFamily="18" charset="0"/>
              </a:rPr>
              <a:t>C for 24 hrs</a:t>
            </a:r>
            <a:r>
              <a:rPr lang="ru-RU" sz="2000" b="1" dirty="0" smtClean="0">
                <a:solidFill>
                  <a:srgbClr val="996600"/>
                </a:solidFill>
                <a:latin typeface="Times New Roman" pitchFamily="18" charset="0"/>
              </a:rPr>
              <a:t>)</a:t>
            </a:r>
            <a:endParaRPr lang="en-GB" sz="2000" b="1" dirty="0" smtClean="0">
              <a:solidFill>
                <a:srgbClr val="996600"/>
              </a:solidFill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GB" sz="1600" b="1" dirty="0" smtClean="0">
                <a:solidFill>
                  <a:schemeClr val="tx1"/>
                </a:solidFill>
                <a:latin typeface="Times New Roman" pitchFamily="18" charset="0"/>
              </a:rPr>
              <a:t>				V.V. </a:t>
            </a:r>
            <a:r>
              <a:rPr lang="en-GB" sz="1600" b="1" dirty="0" err="1" smtClean="0">
                <a:solidFill>
                  <a:schemeClr val="tx1"/>
                </a:solidFill>
                <a:latin typeface="Times New Roman" pitchFamily="18" charset="0"/>
              </a:rPr>
              <a:t>Anashin</a:t>
            </a:r>
            <a:r>
              <a:rPr lang="en-GB" sz="16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sz="1600" b="1" i="1" dirty="0" smtClean="0">
                <a:solidFill>
                  <a:schemeClr val="tx1"/>
                </a:solidFill>
                <a:latin typeface="Times New Roman" pitchFamily="18" charset="0"/>
              </a:rPr>
              <a:t>et al</a:t>
            </a:r>
            <a:r>
              <a:rPr lang="en-GB" sz="1600" b="1" dirty="0">
                <a:solidFill>
                  <a:schemeClr val="tx1"/>
                </a:solidFill>
                <a:latin typeface="Times New Roman" pitchFamily="18" charset="0"/>
              </a:rPr>
              <a:t>, Vacuum </a:t>
            </a:r>
            <a:r>
              <a:rPr lang="en-GB" sz="1600" b="1" dirty="0" smtClean="0">
                <a:solidFill>
                  <a:schemeClr val="tx1"/>
                </a:solidFill>
                <a:latin typeface="Times New Roman" pitchFamily="18" charset="0"/>
              </a:rPr>
              <a:t>75 (2004) p. 155.</a:t>
            </a:r>
            <a:endParaRPr lang="en-GB" sz="1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" name="Picture 3" descr="Figure-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1052736"/>
            <a:ext cx="7331075" cy="453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416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88640"/>
            <a:ext cx="7632848" cy="720080"/>
          </a:xfrm>
          <a:solidFill>
            <a:srgbClr val="D0EAEC"/>
          </a:solidFill>
        </p:spPr>
        <p:txBody>
          <a:bodyPr/>
          <a:lstStyle/>
          <a:p>
            <a:r>
              <a:rPr lang="en-GB" dirty="0"/>
              <a:t>ASTeC activation procedure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81124"/>
            <a:ext cx="9094334" cy="506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9388" y="6119439"/>
            <a:ext cx="8914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smtClean="0"/>
              <a:t>O.B. Malyshev, K.J. Middleman, J.S. Colligon and R. Valizadeh. J. Vac. Sci. Technol. A 27 (2009), p. 321.</a:t>
            </a:r>
            <a:endParaRPr lang="en-GB" sz="1400" b="1" i="1" dirty="0"/>
          </a:p>
        </p:txBody>
      </p:sp>
    </p:spTree>
    <p:extLst>
      <p:ext uri="{BB962C8B-B14F-4D97-AF65-F5344CB8AC3E}">
        <p14:creationId xmlns:p14="http://schemas.microsoft.com/office/powerpoint/2010/main" val="35948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0"/>
            <a:ext cx="7704856" cy="1340768"/>
          </a:xfrm>
          <a:solidFill>
            <a:srgbClr val="D0EAEC"/>
          </a:solidFill>
        </p:spPr>
        <p:txBody>
          <a:bodyPr/>
          <a:lstStyle/>
          <a:p>
            <a:r>
              <a:rPr lang="en-GB" sz="3600" dirty="0"/>
              <a:t>Pressure in the accelerator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vacuum </a:t>
            </a:r>
            <a:r>
              <a:rPr lang="en-GB" sz="3600" dirty="0"/>
              <a:t>chamber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3740438"/>
              </p:ext>
            </p:extLst>
          </p:nvPr>
        </p:nvGraphicFramePr>
        <p:xfrm>
          <a:off x="1043608" y="1941520"/>
          <a:ext cx="1855460" cy="1643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2" name="Equation" r:id="rId3" imgW="444240" imgH="393480" progId="">
                  <p:embed/>
                </p:oleObj>
              </mc:Choice>
              <mc:Fallback>
                <p:oleObj name="Equation" r:id="rId3" imgW="444240" imgH="3934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941520"/>
                        <a:ext cx="1855460" cy="164340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3"/>
          <p:cNvSpPr txBox="1">
            <a:spLocks/>
          </p:cNvSpPr>
          <p:nvPr/>
        </p:nvSpPr>
        <p:spPr>
          <a:xfrm>
            <a:off x="107504" y="3861048"/>
            <a:ext cx="4244975" cy="2232248"/>
          </a:xfrm>
          <a:prstGeom prst="rect">
            <a:avLst/>
          </a:prstGeom>
        </p:spPr>
        <p:txBody>
          <a:bodyPr/>
          <a:lstStyle>
            <a:lvl1pPr marL="342900" indent="-342900" algn="ctr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l"/>
            <a:r>
              <a:rPr lang="en-GB" kern="0" dirty="0" smtClean="0"/>
              <a:t>where </a:t>
            </a:r>
          </a:p>
          <a:p>
            <a:pPr algn="l"/>
            <a:r>
              <a:rPr lang="en-GB" b="1" i="1" kern="0" dirty="0" smtClean="0">
                <a:solidFill>
                  <a:srgbClr val="7030A0"/>
                </a:solidFill>
                <a:sym typeface="Symbol"/>
              </a:rPr>
              <a:t></a:t>
            </a:r>
            <a:r>
              <a:rPr lang="en-GB" b="1" kern="0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en-GB" kern="0" dirty="0" smtClean="0">
                <a:sym typeface="Symbol"/>
              </a:rPr>
              <a:t>- desorption yield (photon,     electron or ion stimulated desorption)</a:t>
            </a:r>
          </a:p>
          <a:p>
            <a:pPr algn="l"/>
            <a:r>
              <a:rPr lang="en-GB" b="1" i="1" kern="0" dirty="0" smtClean="0">
                <a:solidFill>
                  <a:srgbClr val="C00000"/>
                </a:solidFill>
                <a:sym typeface="Symbol"/>
              </a:rPr>
              <a:t></a:t>
            </a:r>
            <a:r>
              <a:rPr lang="en-GB" kern="0" dirty="0" smtClean="0">
                <a:sym typeface="Symbol"/>
              </a:rPr>
              <a:t> - sticking probability</a:t>
            </a:r>
            <a:endParaRPr lang="en-GB" kern="0" dirty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4787900" y="1484312"/>
            <a:ext cx="4105275" cy="5041031"/>
          </a:xfrm>
        </p:spPr>
        <p:txBody>
          <a:bodyPr/>
          <a:lstStyle/>
          <a:p>
            <a:r>
              <a:rPr lang="en-GB" dirty="0" smtClean="0"/>
              <a:t>Improving pumping properties is limited:</a:t>
            </a:r>
          </a:p>
          <a:p>
            <a:pPr marL="0" indent="0">
              <a:buNone/>
            </a:pPr>
            <a:r>
              <a:rPr lang="en-GB" b="1" i="1" dirty="0" smtClean="0">
                <a:solidFill>
                  <a:srgbClr val="C00000"/>
                </a:solidFill>
                <a:sym typeface="Symbol"/>
              </a:rPr>
              <a:t>    </a:t>
            </a:r>
            <a:r>
              <a:rPr lang="en-GB" b="1" dirty="0" smtClean="0">
                <a:solidFill>
                  <a:srgbClr val="C00000"/>
                </a:solidFill>
                <a:sym typeface="Symbol"/>
              </a:rPr>
              <a:t> 1</a:t>
            </a:r>
            <a:endParaRPr lang="en-GB" dirty="0" smtClean="0">
              <a:sym typeface="Symbol"/>
            </a:endParaRPr>
          </a:p>
          <a:p>
            <a:pPr lvl="1"/>
            <a:r>
              <a:rPr lang="en-GB" dirty="0" smtClean="0">
                <a:sym typeface="Symbol"/>
              </a:rPr>
              <a:t>0.005 &lt; </a:t>
            </a:r>
            <a:r>
              <a:rPr lang="en-GB" i="1" dirty="0" smtClean="0">
                <a:sym typeface="Symbol"/>
              </a:rPr>
              <a:t></a:t>
            </a:r>
            <a:r>
              <a:rPr lang="en-GB" i="1" baseline="-25000" dirty="0" smtClean="0">
                <a:sym typeface="Symbol"/>
              </a:rPr>
              <a:t>H2  </a:t>
            </a:r>
            <a:r>
              <a:rPr lang="en-GB" dirty="0" smtClean="0">
                <a:sym typeface="Symbol"/>
              </a:rPr>
              <a:t>&lt; 0.02</a:t>
            </a:r>
            <a:r>
              <a:rPr lang="en-GB" i="1" dirty="0" smtClean="0">
                <a:sym typeface="Symbol"/>
              </a:rPr>
              <a:t> </a:t>
            </a:r>
          </a:p>
          <a:p>
            <a:pPr lvl="1"/>
            <a:r>
              <a:rPr lang="en-GB" dirty="0" smtClean="0">
                <a:sym typeface="Symbol"/>
              </a:rPr>
              <a:t>    0.1 &lt; </a:t>
            </a:r>
            <a:r>
              <a:rPr lang="en-GB" i="1" dirty="0" smtClean="0">
                <a:sym typeface="Symbol"/>
              </a:rPr>
              <a:t></a:t>
            </a:r>
            <a:r>
              <a:rPr lang="en-GB" i="1" baseline="-25000" dirty="0" smtClean="0">
                <a:sym typeface="Symbol"/>
              </a:rPr>
              <a:t>CO  </a:t>
            </a:r>
            <a:r>
              <a:rPr lang="en-GB" dirty="0" smtClean="0">
                <a:sym typeface="Symbol"/>
              </a:rPr>
              <a:t>&lt; 0.5</a:t>
            </a:r>
            <a:r>
              <a:rPr lang="en-GB" i="1" dirty="0" smtClean="0">
                <a:sym typeface="Symbol"/>
              </a:rPr>
              <a:t> </a:t>
            </a:r>
          </a:p>
          <a:p>
            <a:pPr lvl="1"/>
            <a:r>
              <a:rPr lang="en-GB" dirty="0" smtClean="0">
                <a:sym typeface="Symbol"/>
              </a:rPr>
              <a:t>    0.4 &lt; </a:t>
            </a:r>
            <a:r>
              <a:rPr lang="en-GB" i="1" dirty="0" smtClean="0">
                <a:sym typeface="Symbol"/>
              </a:rPr>
              <a:t></a:t>
            </a:r>
            <a:r>
              <a:rPr lang="en-GB" i="1" baseline="-25000" dirty="0" smtClean="0">
                <a:sym typeface="Symbol"/>
              </a:rPr>
              <a:t>CO2 </a:t>
            </a:r>
            <a:r>
              <a:rPr lang="en-GB" dirty="0" smtClean="0">
                <a:sym typeface="Symbol"/>
              </a:rPr>
              <a:t>&lt; 0.6</a:t>
            </a:r>
            <a:r>
              <a:rPr lang="en-GB" i="1" dirty="0" smtClean="0">
                <a:sym typeface="Symbol"/>
              </a:rPr>
              <a:t> </a:t>
            </a:r>
          </a:p>
          <a:p>
            <a:pPr lvl="1"/>
            <a:endParaRPr lang="en-GB" i="1" dirty="0" smtClean="0">
              <a:sym typeface="Symbol"/>
            </a:endParaRPr>
          </a:p>
          <a:p>
            <a:r>
              <a:rPr lang="en-GB" dirty="0" smtClean="0">
                <a:solidFill>
                  <a:srgbClr val="7030A0"/>
                </a:solidFill>
                <a:sym typeface="Symbol"/>
              </a:rPr>
              <a:t>Reducing the desorption yields </a:t>
            </a:r>
            <a:r>
              <a:rPr lang="en-GB" b="1" i="1" dirty="0" smtClean="0">
                <a:solidFill>
                  <a:srgbClr val="7030A0"/>
                </a:solidFill>
                <a:sym typeface="Symbol"/>
              </a:rPr>
              <a:t></a:t>
            </a:r>
            <a:r>
              <a:rPr lang="en-GB" i="1" dirty="0" smtClean="0">
                <a:solidFill>
                  <a:srgbClr val="7030A0"/>
                </a:solidFill>
                <a:sym typeface="Symbol"/>
              </a:rPr>
              <a:t>     </a:t>
            </a:r>
            <a:r>
              <a:rPr lang="en-GB" u="sng" dirty="0" smtClean="0">
                <a:solidFill>
                  <a:srgbClr val="7030A0"/>
                </a:solidFill>
                <a:sym typeface="Symbol"/>
              </a:rPr>
              <a:t>in orders of magnitude</a:t>
            </a:r>
            <a:r>
              <a:rPr lang="en-GB" dirty="0" smtClean="0">
                <a:solidFill>
                  <a:srgbClr val="7030A0"/>
                </a:solidFill>
                <a:sym typeface="Symbol"/>
              </a:rPr>
              <a:t> was our aim 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118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5656" y="188640"/>
            <a:ext cx="6840760" cy="936898"/>
          </a:xfrm>
          <a:solidFill>
            <a:srgbClr val="D0EAEC"/>
          </a:solidFill>
        </p:spPr>
        <p:txBody>
          <a:bodyPr/>
          <a:lstStyle/>
          <a:p>
            <a:pPr algn="ctr"/>
            <a:r>
              <a:rPr lang="en-GB" sz="3200" dirty="0"/>
              <a:t>Reducing the gas desorption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from </a:t>
            </a:r>
            <a:r>
              <a:rPr lang="en-GB" sz="3200" dirty="0"/>
              <a:t>the NEG coatings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412776"/>
            <a:ext cx="8784976" cy="4847318"/>
          </a:xfrm>
        </p:spPr>
        <p:txBody>
          <a:bodyPr/>
          <a:lstStyle/>
          <a:p>
            <a:pPr algn="l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/>
              <a:t>Main gases in the NEG coated vacuum chamber are </a:t>
            </a:r>
            <a:endParaRPr lang="en-GB" dirty="0" smtClean="0"/>
          </a:p>
          <a:p>
            <a:pPr marL="0" indent="0" algn="l">
              <a:lnSpc>
                <a:spcPct val="115000"/>
              </a:lnSpc>
            </a:pPr>
            <a:r>
              <a:rPr lang="en-GB" dirty="0" smtClean="0"/>
              <a:t>    H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and CH</a:t>
            </a:r>
            <a:r>
              <a:rPr lang="en-GB" baseline="-25000" dirty="0"/>
              <a:t>4</a:t>
            </a: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Only H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</a:t>
            </a:r>
            <a:r>
              <a:rPr lang="en-GB" sz="2400" dirty="0"/>
              <a:t>can diffuse through </a:t>
            </a:r>
            <a:r>
              <a:rPr lang="en-GB" sz="2400" dirty="0" smtClean="0"/>
              <a:t>the NEG </a:t>
            </a:r>
            <a:r>
              <a:rPr lang="en-GB" sz="2400" dirty="0"/>
              <a:t>film under bombardment or heat</a:t>
            </a: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CH</a:t>
            </a:r>
            <a:r>
              <a:rPr lang="en-GB" sz="2400" baseline="-25000" dirty="0"/>
              <a:t>4</a:t>
            </a:r>
            <a:r>
              <a:rPr lang="en-GB" sz="2400" dirty="0"/>
              <a:t> is most likely created on the NEG surface from diffused H</a:t>
            </a:r>
            <a:r>
              <a:rPr lang="en-GB" sz="2400" baseline="-25000" dirty="0"/>
              <a:t>2</a:t>
            </a:r>
            <a:r>
              <a:rPr lang="en-GB" sz="2400" dirty="0"/>
              <a:t> and C (originally from sorbed CO and CO</a:t>
            </a:r>
            <a:r>
              <a:rPr lang="en-GB" sz="2400" baseline="-25000" dirty="0"/>
              <a:t>2</a:t>
            </a:r>
            <a:r>
              <a:rPr lang="en-GB" sz="2400" dirty="0"/>
              <a:t>) </a:t>
            </a: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66"/>
                </a:solidFill>
              </a:rPr>
              <a:t>Therefore the H</a:t>
            </a:r>
            <a:r>
              <a:rPr lang="en-GB" sz="2400" baseline="-25000" dirty="0">
                <a:solidFill>
                  <a:srgbClr val="FF0066"/>
                </a:solidFill>
              </a:rPr>
              <a:t>2</a:t>
            </a:r>
            <a:r>
              <a:rPr lang="en-GB" sz="2400" dirty="0">
                <a:solidFill>
                  <a:srgbClr val="FF0066"/>
                </a:solidFill>
              </a:rPr>
              <a:t> diffusion must be suppressed  </a:t>
            </a:r>
            <a:endParaRPr lang="en-GB" sz="2400" dirty="0" smtClean="0">
              <a:solidFill>
                <a:srgbClr val="FF0066"/>
              </a:solidFill>
            </a:endParaRPr>
          </a:p>
          <a:p>
            <a:pPr marL="1257300" lvl="2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GB" sz="2200" b="1" dirty="0" smtClean="0">
              <a:solidFill>
                <a:srgbClr val="FF00FF"/>
              </a:solidFill>
            </a:endParaRPr>
          </a:p>
          <a:p>
            <a:pPr marL="1257300" lvl="2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FF00FF"/>
              </a:solidFill>
            </a:endParaRPr>
          </a:p>
          <a:p>
            <a:pPr marL="1257300" lvl="2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FF00FF"/>
                </a:solidFill>
              </a:rPr>
              <a:t>Where H</a:t>
            </a:r>
            <a:r>
              <a:rPr lang="en-GB" sz="2200" b="1" baseline="-25000" dirty="0" smtClean="0">
                <a:solidFill>
                  <a:srgbClr val="FF00FF"/>
                </a:solidFill>
              </a:rPr>
              <a:t>2</a:t>
            </a:r>
            <a:r>
              <a:rPr lang="en-GB" sz="2200" b="1" dirty="0" smtClean="0">
                <a:solidFill>
                  <a:srgbClr val="FF00FF"/>
                </a:solidFill>
              </a:rPr>
              <a:t> come from?</a:t>
            </a:r>
            <a:endParaRPr lang="en-GB" sz="2200" b="1" dirty="0">
              <a:solidFill>
                <a:srgbClr val="FF00FF"/>
              </a:solidFill>
            </a:endParaRPr>
          </a:p>
          <a:p>
            <a:pPr>
              <a:lnSpc>
                <a:spcPct val="115000"/>
              </a:lnSpc>
            </a:pPr>
            <a:endParaRPr lang="en-GB" sz="2000" dirty="0">
              <a:solidFill>
                <a:srgbClr val="FF0066"/>
              </a:solidFill>
            </a:endParaRP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endParaRPr lang="en-GB" sz="2000" dirty="0"/>
          </a:p>
        </p:txBody>
      </p:sp>
      <p:sp>
        <p:nvSpPr>
          <p:cNvPr id="2" name="Down Arrow 1"/>
          <p:cNvSpPr/>
          <p:nvPr/>
        </p:nvSpPr>
        <p:spPr bwMode="auto">
          <a:xfrm>
            <a:off x="2339752" y="4797152"/>
            <a:ext cx="1152128" cy="864096"/>
          </a:xfrm>
          <a:prstGeom prst="down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25344"/>
            <a:ext cx="2133600" cy="1809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555E13-DFE7-4737-AF0F-F93C4B959372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6235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4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4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4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4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7"/>
          <p:cNvSpPr>
            <a:spLocks noGrp="1" noChangeArrowheads="1"/>
          </p:cNvSpPr>
          <p:nvPr>
            <p:ph sz="half" idx="4294967295"/>
          </p:nvPr>
        </p:nvSpPr>
        <p:spPr>
          <a:xfrm>
            <a:off x="4648200" y="1371600"/>
            <a:ext cx="4244975" cy="4937125"/>
          </a:xfrm>
        </p:spPr>
        <p:txBody>
          <a:bodyPr/>
          <a:lstStyle/>
          <a:p>
            <a:pPr eaLnBrk="1" hangingPunct="1"/>
            <a:endParaRPr lang="en-GB" sz="2000" dirty="0" smtClean="0"/>
          </a:p>
        </p:txBody>
      </p:sp>
      <p:pic>
        <p:nvPicPr>
          <p:cNvPr id="35844" name="Picture 5" descr="NEG Coated Tube with filla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6139" y="575690"/>
            <a:ext cx="5964050" cy="628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24744"/>
            <a:ext cx="4843463" cy="5183981"/>
          </a:xfrm>
        </p:spPr>
        <p:txBody>
          <a:bodyPr/>
          <a:lstStyle/>
          <a:p>
            <a:pPr eaLnBrk="1" hangingPunct="1"/>
            <a:r>
              <a:rPr lang="en-GB" b="1" dirty="0" smtClean="0">
                <a:sym typeface="Symbol" pitchFamily="18" charset="2"/>
              </a:rPr>
              <a:t>ESD is studied as a function of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9900CC"/>
                </a:solidFill>
                <a:sym typeface="Symbol" pitchFamily="18" charset="2"/>
              </a:rPr>
              <a:t>Electron energy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9900CC"/>
                </a:solidFill>
                <a:sym typeface="Symbol" pitchFamily="18" charset="2"/>
              </a:rPr>
              <a:t>Dose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9900CC"/>
                </a:solidFill>
                <a:sym typeface="Symbol" pitchFamily="18" charset="2"/>
              </a:rPr>
              <a:t>Wall temperature (-5 to +70C)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9900CC"/>
                </a:solidFill>
                <a:sym typeface="Symbol" pitchFamily="18" charset="2"/>
              </a:rPr>
              <a:t>Activation/bakeout temperature</a:t>
            </a:r>
          </a:p>
          <a:p>
            <a:pPr algn="l" eaLnBrk="1" hangingPunct="1"/>
            <a:r>
              <a:rPr lang="en-GB" sz="2000" dirty="0" smtClean="0">
                <a:solidFill>
                  <a:srgbClr val="006600"/>
                </a:solidFill>
                <a:sym typeface="Symbol" pitchFamily="18" charset="2"/>
              </a:rPr>
              <a:t>Can be used for samples with: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FF"/>
                </a:solidFill>
                <a:sym typeface="Symbol" pitchFamily="18" charset="2"/>
              </a:rPr>
              <a:t>Specially treated samples </a:t>
            </a:r>
          </a:p>
          <a:p>
            <a:pPr marL="1257300" lvl="2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D18F2F"/>
                </a:solidFill>
                <a:sym typeface="Symbol" pitchFamily="18" charset="2"/>
              </a:rPr>
              <a:t>Vacuum fired, polished, etc. 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FF"/>
                </a:solidFill>
                <a:sym typeface="Symbol" pitchFamily="18" charset="2"/>
              </a:rPr>
              <a:t>Low desorption coating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FF"/>
                </a:solidFill>
                <a:sym typeface="Symbol" pitchFamily="18" charset="2"/>
              </a:rPr>
              <a:t>No coatings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FF"/>
                </a:solidFill>
                <a:sym typeface="Symbol" pitchFamily="18" charset="2"/>
              </a:rPr>
              <a:t>NEG coating</a:t>
            </a:r>
          </a:p>
          <a:p>
            <a:pPr marL="1257300" lvl="2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/>
              <a:t>ESD measurements</a:t>
            </a:r>
          </a:p>
          <a:p>
            <a:pPr marL="1257300" lvl="2" indent="-342900" eaLnBrk="1" hangingPunct="1">
              <a:buFont typeface="Arial" panose="020B0604020202020204" pitchFamily="34" charset="0"/>
              <a:buChar char="•"/>
            </a:pPr>
            <a:r>
              <a:rPr lang="en-GB" sz="2000" dirty="0" smtClean="0"/>
              <a:t>Sticking probability </a:t>
            </a:r>
            <a:r>
              <a:rPr lang="en-GB" sz="2000" dirty="0" smtClean="0">
                <a:sym typeface="Symbol" pitchFamily="18" charset="2"/>
              </a:rPr>
              <a:t>measurements</a:t>
            </a:r>
          </a:p>
          <a:p>
            <a:pPr lvl="1" eaLnBrk="1" hangingPunct="1"/>
            <a:endParaRPr lang="en-GB" sz="2000" dirty="0" smtClean="0">
              <a:solidFill>
                <a:srgbClr val="FF00FF"/>
              </a:solidFill>
              <a:sym typeface="Symbol" pitchFamily="18" charset="2"/>
            </a:endParaRP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0"/>
            <a:ext cx="7704856" cy="575691"/>
          </a:xfrm>
          <a:solidFill>
            <a:srgbClr val="D0EAEC"/>
          </a:solidFill>
        </p:spPr>
        <p:txBody>
          <a:bodyPr/>
          <a:lstStyle/>
          <a:p>
            <a:pPr eaLnBrk="1" hangingPunct="1"/>
            <a:r>
              <a:rPr lang="en-GB" sz="2800" dirty="0" smtClean="0"/>
              <a:t>Electron stimulated desorption facility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346770"/>
            <a:ext cx="56160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/>
              <a:t>O.B. Malyshev, A.P. Smith et al. J. Vac. Sci. Technol. A 28 (2010), p. 1215.</a:t>
            </a:r>
          </a:p>
          <a:p>
            <a:endParaRPr lang="en-GB" sz="1400" b="1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16589" y="6502503"/>
            <a:ext cx="2133600" cy="1809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555E13-DFE7-4737-AF0F-F93C4B959372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86274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 eaLnBrk="1" hangingPunct="1">
          <a:buFont typeface="Arial" pitchFamily="34" charset="0"/>
          <a:buChar char="•"/>
          <a:defRPr sz="2000" dirty="0">
            <a:sym typeface="Symbol" pitchFamily="18" charset="2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441D3D61-233D-4660-B808-34BE00C0A4F4}">
  <ds:schemaRefs>
    <ds:schemaRef ds:uri="http://schemas.microsoft.com/office/2006/documentManagement/types"/>
    <ds:schemaRef ds:uri="http://schemas.microsoft.com/sharepoint/v3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14867</TotalTime>
  <Words>1012</Words>
  <Application>Microsoft Office PowerPoint</Application>
  <PresentationFormat>On-screen Show (4:3)</PresentationFormat>
  <Paragraphs>171</Paragraphs>
  <Slides>24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STFC_PowerPoint_template</vt:lpstr>
      <vt:lpstr>Equation</vt:lpstr>
      <vt:lpstr>Progress in NEG Coatings for Particle Accelerators</vt:lpstr>
      <vt:lpstr>Outlook</vt:lpstr>
      <vt:lpstr>What NEG coating does</vt:lpstr>
      <vt:lpstr>Earlier experiments with NEG coating</vt:lpstr>
      <vt:lpstr>Comparison of PSD from 316LN and NEG</vt:lpstr>
      <vt:lpstr>ASTeC activation procedure</vt:lpstr>
      <vt:lpstr>Pressure in the accelerator  vacuum chamber</vt:lpstr>
      <vt:lpstr>Reducing the gas desorption  from the NEG coatings</vt:lpstr>
      <vt:lpstr>Electron stimulated desorption facility</vt:lpstr>
      <vt:lpstr>Reducing the gas desorption  from the NEG coatings</vt:lpstr>
      <vt:lpstr>SEM images of films (film morphology )</vt:lpstr>
      <vt:lpstr>ESD yield from NEG coated samples</vt:lpstr>
      <vt:lpstr>ESD yield from NEG coated samples</vt:lpstr>
      <vt:lpstr>ESD yield from NEG coated samples</vt:lpstr>
      <vt:lpstr>H2 ESD from NEG coated vacuum fired 316LN</vt:lpstr>
      <vt:lpstr>Dual layer</vt:lpstr>
      <vt:lpstr>Dual layer</vt:lpstr>
      <vt:lpstr>PowerPoint Presentation</vt:lpstr>
      <vt:lpstr>Surface impedance: method</vt:lpstr>
      <vt:lpstr>Analytical model</vt:lpstr>
      <vt:lpstr>NEG coatings</vt:lpstr>
      <vt:lpstr>The surface resistance RS of dense and columnar NEG coatings on copper and silicon substrates as a function of film thickness </vt:lpstr>
      <vt:lpstr>The surface resistance RS as a function of NEG film thickness on copper at various frequencies</vt:lpstr>
      <vt:lpstr>Conclusion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Template</dc:title>
  <dc:creator>kw77</dc:creator>
  <cp:lastModifiedBy>Oleg</cp:lastModifiedBy>
  <cp:revision>214</cp:revision>
  <cp:lastPrinted>2013-09-03T09:57:21Z</cp:lastPrinted>
  <dcterms:created xsi:type="dcterms:W3CDTF">2012-07-12T11:46:55Z</dcterms:created>
  <dcterms:modified xsi:type="dcterms:W3CDTF">2016-11-07T13:18:33Z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</Properties>
</file>