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311" r:id="rId2"/>
    <p:sldId id="364" r:id="rId3"/>
    <p:sldId id="425" r:id="rId4"/>
    <p:sldId id="431" r:id="rId5"/>
    <p:sldId id="426" r:id="rId6"/>
    <p:sldId id="427" r:id="rId7"/>
    <p:sldId id="432" r:id="rId8"/>
    <p:sldId id="442" r:id="rId9"/>
    <p:sldId id="390" r:id="rId10"/>
    <p:sldId id="440" r:id="rId11"/>
    <p:sldId id="419" r:id="rId12"/>
    <p:sldId id="430" r:id="rId13"/>
    <p:sldId id="433" r:id="rId14"/>
    <p:sldId id="438" r:id="rId15"/>
    <p:sldId id="439" r:id="rId16"/>
  </p:sldIdLst>
  <p:sldSz cx="9144000" cy="6858000" type="screen4x3"/>
  <p:notesSz cx="9928225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guel Gil Costa" initials="MGC" lastIdx="2" clrIdx="0">
    <p:extLst>
      <p:ext uri="{19B8F6BF-5375-455C-9EA6-DF929625EA0E}">
        <p15:presenceInfo xmlns:p15="http://schemas.microsoft.com/office/powerpoint/2012/main" userId="Miguel Gil Cost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D9E3"/>
    <a:srgbClr val="DE8F00"/>
    <a:srgbClr val="669900"/>
    <a:srgbClr val="CC3300"/>
    <a:srgbClr val="800000"/>
    <a:srgbClr val="CC6600"/>
    <a:srgbClr val="CC0000"/>
    <a:srgbClr val="99CC00"/>
    <a:srgbClr val="6666FF"/>
    <a:srgbClr val="0066CC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090" autoAdjust="0"/>
    <p:restoredTop sz="94434" autoAdjust="0"/>
  </p:normalViewPr>
  <p:slideViewPr>
    <p:cSldViewPr snapToGrid="0" snapToObjects="1">
      <p:cViewPr varScale="1">
        <p:scale>
          <a:sx n="74" d="100"/>
          <a:sy n="74" d="100"/>
        </p:scale>
        <p:origin x="83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0" d="100"/>
          <a:sy n="90" d="100"/>
        </p:scale>
        <p:origin x="-3546" y="-96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3698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96D7F2-88DC-4A50-B66E-E611B952E417}" type="datetimeFigureOut">
              <a:rPr lang="fr-CH" smtClean="0"/>
              <a:t>08.11.2016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3698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84DB7B-B258-4F38-AC7F-494BA55C6564}" type="slidenum">
              <a:rPr lang="fr-CH" smtClean="0"/>
              <a:t>‹Nº›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16486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3698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7DC90D-32FD-420A-B91D-0B18B92AADE6}" type="datetimeFigureOut">
              <a:rPr lang="fr-CH" smtClean="0"/>
              <a:t>08.11.2016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823" y="3228896"/>
            <a:ext cx="794258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3698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910EFC-3EE3-4663-9DF9-12732E88D659}" type="slidenum">
              <a:rPr lang="fr-CH" smtClean="0"/>
              <a:t>‹Nº›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88626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3" Type="http://schemas.openxmlformats.org/officeDocument/2006/relationships/image" Target="../media/image3.png"/><Relationship Id="rId7" Type="http://schemas.openxmlformats.org/officeDocument/2006/relationships/image" Target="../media/image11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10" Type="http://schemas.openxmlformats.org/officeDocument/2006/relationships/image" Target="../media/image14.jpg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5" name="Footer Placeholder 2"/>
          <p:cNvSpPr txBox="1">
            <a:spLocks/>
          </p:cNvSpPr>
          <p:nvPr userDrawn="1"/>
        </p:nvSpPr>
        <p:spPr>
          <a:xfrm>
            <a:off x="652576" y="6144698"/>
            <a:ext cx="2854518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Miguel GIL COSTA</a:t>
            </a:r>
            <a:endParaRPr lang="en-US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2"/>
          </p:nvPr>
        </p:nvSpPr>
        <p:spPr>
          <a:xfrm>
            <a:off x="7424346" y="6238873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AC9FC52E-F1E6-421F-B831-1CFFB1E1E989}" type="datetime3">
              <a:rPr lang="en-US" smtClean="0"/>
              <a:pPr/>
              <a:t>8 November 2016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Footer Placeholder 2"/>
          <p:cNvSpPr txBox="1">
            <a:spLocks/>
          </p:cNvSpPr>
          <p:nvPr userDrawn="1"/>
        </p:nvSpPr>
        <p:spPr>
          <a:xfrm>
            <a:off x="652576" y="6144698"/>
            <a:ext cx="2854518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Miguel GIL COSTA</a:t>
            </a:r>
            <a:endParaRPr lang="en-US" dirty="0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7424346" y="6238873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AC9FC52E-F1E6-421F-B831-1CFFB1E1E989}" type="datetime3">
              <a:rPr lang="en-US" smtClean="0"/>
              <a:pPr/>
              <a:t>8 November 2016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69"/>
            <a:ext cx="501424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Footer Placeholder 2"/>
          <p:cNvSpPr txBox="1">
            <a:spLocks/>
          </p:cNvSpPr>
          <p:nvPr userDrawn="1"/>
        </p:nvSpPr>
        <p:spPr>
          <a:xfrm>
            <a:off x="652576" y="6144698"/>
            <a:ext cx="2854518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Miguel GIL COSTA</a:t>
            </a:r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7424346" y="6238873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AC9FC52E-F1E6-421F-B831-1CFFB1E1E989}" type="datetime3">
              <a:rPr lang="en-US" smtClean="0"/>
              <a:pPr/>
              <a:t>8 November 2016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8021"/>
            <a:ext cx="50142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7" name="Footer Placeholder 2"/>
          <p:cNvSpPr txBox="1">
            <a:spLocks/>
          </p:cNvSpPr>
          <p:nvPr userDrawn="1"/>
        </p:nvSpPr>
        <p:spPr>
          <a:xfrm>
            <a:off x="652576" y="6144698"/>
            <a:ext cx="2854518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Miguel GIL COSTA</a:t>
            </a:r>
            <a:endParaRPr lang="en-US" dirty="0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2"/>
          </p:nvPr>
        </p:nvSpPr>
        <p:spPr>
          <a:xfrm>
            <a:off x="7424346" y="6238873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AC9FC52E-F1E6-421F-B831-1CFFB1E1E989}" type="datetime3">
              <a:rPr lang="en-US" smtClean="0"/>
              <a:pPr/>
              <a:t>8 November 2016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7" name="Footer Placeholder 2"/>
          <p:cNvSpPr txBox="1">
            <a:spLocks/>
          </p:cNvSpPr>
          <p:nvPr userDrawn="1"/>
        </p:nvSpPr>
        <p:spPr>
          <a:xfrm>
            <a:off x="652576" y="6144698"/>
            <a:ext cx="2854518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Miguel GIL COSTA</a:t>
            </a:r>
            <a:endParaRPr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7424346" y="6238873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AC9FC52E-F1E6-421F-B831-1CFFB1E1E989}" type="datetime3">
              <a:rPr lang="en-US" smtClean="0"/>
              <a:pPr/>
              <a:t>8 November 2016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7C793-B821-4FCD-9EF0-11AC30C034FB}" type="datetimeFigureOut">
              <a:rPr lang="en-GB" smtClean="0"/>
              <a:t>08/11/2016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EA824-2765-46B3-A300-C34C23AC0989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1909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7C793-B821-4FCD-9EF0-11AC30C034FB}" type="datetimeFigureOut">
              <a:rPr lang="en-GB" smtClean="0"/>
              <a:t>08/11/2016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EA824-2765-46B3-A300-C34C23AC0989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7546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7213" y="5407338"/>
            <a:ext cx="2109574" cy="980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://fusionsites.ciemat.es/gyrokineticsmadrid2014/files/2014/04/Logo_CIEMAT_sombra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220" y="957621"/>
            <a:ext cx="2760185" cy="718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\\cern.ch\dfs\Users\m\mgilcost\Documents\MIGUEL\FCC\EuroCirCol Logo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4319" y="4204032"/>
            <a:ext cx="2055362" cy="1023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KIT-Homepage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708" y="4143429"/>
            <a:ext cx="2184468" cy="1156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www.anka.kit.edu/img/ANKA_Logo_2007.jpg"/>
          <p:cNvPicPr>
            <a:picLocks noChangeAspect="1" noChangeArrowheads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30" y="5391354"/>
            <a:ext cx="2178546" cy="905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LogoOutline.ai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750" y="472156"/>
            <a:ext cx="1616730" cy="1616730"/>
          </a:xfrm>
          <a:prstGeom prst="rect">
            <a:avLst/>
          </a:prstGeom>
        </p:spPr>
      </p:pic>
      <p:pic>
        <p:nvPicPr>
          <p:cNvPr id="11" name="Picture 9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5480" y="884566"/>
            <a:ext cx="1163396" cy="791910"/>
          </a:xfrm>
          <a:prstGeom prst="rect">
            <a:avLst/>
          </a:prstGeom>
        </p:spPr>
      </p:pic>
      <p:sp>
        <p:nvSpPr>
          <p:cNvPr id="12" name="TextBox 3"/>
          <p:cNvSpPr txBox="1"/>
          <p:nvPr userDrawn="1"/>
        </p:nvSpPr>
        <p:spPr>
          <a:xfrm>
            <a:off x="-2" y="2266947"/>
            <a:ext cx="91439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600" b="1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defRPr>
            </a:lvl1pPr>
          </a:lstStyle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Task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4.6 - </a:t>
            </a:r>
            <a:r>
              <a:rPr lang="en-GB" sz="2800" b="1" i="0" kern="1200" spc="50" dirty="0" smtClean="0">
                <a:ln w="0"/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Measurements on cryogenic beam vacuum system prototype 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3"/>
          <p:cNvSpPr txBox="1"/>
          <p:nvPr userDrawn="1"/>
        </p:nvSpPr>
        <p:spPr>
          <a:xfrm>
            <a:off x="1" y="3423439"/>
            <a:ext cx="9143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600" b="1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defRPr>
            </a:lvl1pPr>
          </a:lstStyle>
          <a:p>
            <a:r>
              <a:rPr lang="es-ES" sz="2000" dirty="0" smtClean="0">
                <a:effectLst/>
              </a:rPr>
              <a:t>Miguel GIL</a:t>
            </a:r>
            <a:r>
              <a:rPr lang="es-ES" sz="2000" baseline="0" dirty="0" smtClean="0">
                <a:effectLst/>
              </a:rPr>
              <a:t> </a:t>
            </a:r>
            <a:r>
              <a:rPr lang="es-ES" sz="2000" dirty="0" smtClean="0">
                <a:effectLst/>
              </a:rPr>
              <a:t>COSTA</a:t>
            </a:r>
            <a:endParaRPr lang="en-US" sz="2000" dirty="0">
              <a:effectLst/>
            </a:endParaRPr>
          </a:p>
        </p:txBody>
      </p:sp>
      <p:pic>
        <p:nvPicPr>
          <p:cNvPr id="15" name="Picture 2" descr="https://upload.wikimedia.org/wikipedia/commons/thumb/d/d0/INFN_logo.svg/2000px-INFN_logo.svg.png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5818" y="4416584"/>
            <a:ext cx="1562769" cy="1549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6637" y="651315"/>
            <a:ext cx="1990725" cy="1026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52576" y="6144698"/>
            <a:ext cx="2854518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Miguel GIL COSTA</a:t>
            </a:r>
            <a:endParaRPr lang="en-US" dirty="0"/>
          </a:p>
        </p:txBody>
      </p:sp>
      <p:sp>
        <p:nvSpPr>
          <p:cNvPr id="19" name="Date Placeholder 1"/>
          <p:cNvSpPr>
            <a:spLocks noGrp="1"/>
          </p:cNvSpPr>
          <p:nvPr>
            <p:ph type="dt" sz="half" idx="2"/>
          </p:nvPr>
        </p:nvSpPr>
        <p:spPr>
          <a:xfrm>
            <a:off x="7424346" y="6238873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AC9FC52E-F1E6-421F-B831-1CFFB1E1E989}" type="datetime3">
              <a:rPr lang="en-US" smtClean="0"/>
              <a:pPr/>
              <a:t>8 November 2016</a:t>
            </a:fld>
            <a:endParaRPr lang="en-US"/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1"/>
            <a:ext cx="501424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2"/>
          </p:nvPr>
        </p:nvSpPr>
        <p:spPr>
          <a:xfrm>
            <a:off x="7424346" y="6238873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AC9FC52E-F1E6-421F-B831-1CFFB1E1E989}" type="datetime3">
              <a:rPr lang="en-US" smtClean="0"/>
              <a:pPr/>
              <a:t>8 November 2016</a:t>
            </a:fld>
            <a:endParaRPr lang="en-US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52576" y="6144698"/>
            <a:ext cx="2854518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Miguel GIL COSTA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1"/>
            <a:ext cx="501424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Footer Placeholder 2"/>
          <p:cNvSpPr txBox="1">
            <a:spLocks/>
          </p:cNvSpPr>
          <p:nvPr userDrawn="1"/>
        </p:nvSpPr>
        <p:spPr>
          <a:xfrm>
            <a:off x="652576" y="6144698"/>
            <a:ext cx="2854518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Miguel GIL COSTA</a:t>
            </a:r>
            <a:endParaRPr lang="en-US" dirty="0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7424346" y="6238873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AC9FC52E-F1E6-421F-B831-1CFFB1E1E989}" type="datetime3">
              <a:rPr lang="en-US" smtClean="0"/>
              <a:pPr/>
              <a:t>8 November 2016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0" name="Footer Placeholder 2"/>
          <p:cNvSpPr txBox="1">
            <a:spLocks/>
          </p:cNvSpPr>
          <p:nvPr userDrawn="1"/>
        </p:nvSpPr>
        <p:spPr>
          <a:xfrm>
            <a:off x="652576" y="6144698"/>
            <a:ext cx="2854518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Miguel GIL COSTA</a:t>
            </a:r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3"/>
          </p:nvPr>
        </p:nvSpPr>
        <p:spPr>
          <a:xfrm>
            <a:off x="7424346" y="6238873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AC9FC52E-F1E6-421F-B831-1CFFB1E1E989}" type="datetime3">
              <a:rPr lang="en-US" smtClean="0"/>
              <a:pPr/>
              <a:t>8 November 2016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6" name="Footer Placeholder 2"/>
          <p:cNvSpPr txBox="1">
            <a:spLocks/>
          </p:cNvSpPr>
          <p:nvPr userDrawn="1"/>
        </p:nvSpPr>
        <p:spPr>
          <a:xfrm>
            <a:off x="652576" y="6144698"/>
            <a:ext cx="2854518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Miguel GIL COSTA</a:t>
            </a:r>
            <a:endParaRPr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7424346" y="6238873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AC9FC52E-F1E6-421F-B831-1CFFB1E1E989}" type="datetime3">
              <a:rPr lang="en-US" smtClean="0"/>
              <a:pPr/>
              <a:t>8 November 2016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643180" y="6400002"/>
            <a:ext cx="2549471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i="1" baseline="0" dirty="0" smtClean="0">
                <a:solidFill>
                  <a:schemeClr val="bg1"/>
                </a:solidFill>
              </a:rPr>
              <a:t>Vacuum, Surfaces &amp; </a:t>
            </a:r>
            <a:r>
              <a:rPr lang="fr-CH" sz="900" i="1" baseline="0" dirty="0" err="1" smtClean="0">
                <a:solidFill>
                  <a:schemeClr val="bg1"/>
                </a:solidFill>
              </a:rPr>
              <a:t>Coatings</a:t>
            </a:r>
            <a:r>
              <a:rPr lang="fr-CH" sz="900" i="1" baseline="0" dirty="0" smtClean="0">
                <a:solidFill>
                  <a:schemeClr val="bg1"/>
                </a:solidFill>
              </a:rPr>
              <a:t> Group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000" baseline="0" dirty="0" err="1" smtClean="0">
                <a:solidFill>
                  <a:schemeClr val="bg1"/>
                </a:solidFill>
              </a:rPr>
              <a:t>Technology</a:t>
            </a:r>
            <a:r>
              <a:rPr lang="fr-CH" sz="1000" baseline="0" dirty="0" smtClean="0">
                <a:solidFill>
                  <a:schemeClr val="bg1"/>
                </a:solidFill>
              </a:rPr>
              <a:t> </a:t>
            </a:r>
            <a:r>
              <a:rPr lang="fr-CH" sz="1000" baseline="0" dirty="0" err="1" smtClean="0">
                <a:solidFill>
                  <a:schemeClr val="bg1"/>
                </a:solidFill>
              </a:rPr>
              <a:t>Department</a:t>
            </a:r>
            <a:endParaRPr lang="fr-CH" sz="1000" baseline="0" dirty="0" smtClean="0">
              <a:solidFill>
                <a:schemeClr val="bg1"/>
              </a:solidFill>
            </a:endParaRPr>
          </a:p>
        </p:txBody>
      </p:sp>
      <p:sp>
        <p:nvSpPr>
          <p:cNvPr id="24" name="Date Placeholder 1"/>
          <p:cNvSpPr>
            <a:spLocks noGrp="1"/>
          </p:cNvSpPr>
          <p:nvPr>
            <p:ph type="dt" sz="half" idx="2"/>
          </p:nvPr>
        </p:nvSpPr>
        <p:spPr>
          <a:xfrm>
            <a:off x="7424346" y="6238873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AC9FC52E-F1E6-421F-B831-1CFFB1E1E989}" type="datetime3">
              <a:rPr lang="en-US" smtClean="0"/>
              <a:pPr/>
              <a:t>8 November 2016</a:t>
            </a:fld>
            <a:endParaRPr lang="en-US" dirty="0"/>
          </a:p>
        </p:txBody>
      </p:sp>
      <p:sp>
        <p:nvSpPr>
          <p:cNvPr id="27" name="TextBox 3"/>
          <p:cNvSpPr txBox="1"/>
          <p:nvPr userDrawn="1"/>
        </p:nvSpPr>
        <p:spPr>
          <a:xfrm>
            <a:off x="3294271" y="6321087"/>
            <a:ext cx="2552712" cy="3693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>
              <a:defRPr sz="900" baseline="0">
                <a:solidFill>
                  <a:schemeClr val="bg1"/>
                </a:solidFill>
              </a:defRPr>
            </a:lvl1pPr>
          </a:lstStyle>
          <a:p>
            <a:pPr lvl="0" algn="ctr"/>
            <a:r>
              <a:rPr lang="en-GB" dirty="0" smtClean="0"/>
              <a:t>5</a:t>
            </a:r>
            <a:r>
              <a:rPr lang="en-GB" baseline="30000" dirty="0" smtClean="0"/>
              <a:t>th</a:t>
            </a:r>
            <a:r>
              <a:rPr lang="en-GB" dirty="0" smtClean="0"/>
              <a:t> EUROCIRCOL meeting</a:t>
            </a:r>
          </a:p>
          <a:p>
            <a:pPr lvl="0" algn="ctr"/>
            <a:r>
              <a:rPr lang="en-GB" dirty="0" smtClean="0"/>
              <a:t>ALBA, Barcelona (SPAIN)</a:t>
            </a:r>
            <a:endParaRPr lang="en-GB" dirty="0"/>
          </a:p>
        </p:txBody>
      </p:sp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2206" y="6243428"/>
            <a:ext cx="1272837" cy="532317"/>
          </a:xfrm>
          <a:prstGeom prst="rect">
            <a:avLst/>
          </a:prstGeom>
        </p:spPr>
      </p:pic>
      <p:pic>
        <p:nvPicPr>
          <p:cNvPr id="29" name="Picture 2" descr="http://fusionsites.ciemat.es/gyrokineticsmadrid2014/files/2014/04/Logo_CIEMAT_sombra.png"/>
          <p:cNvPicPr>
            <a:picLocks noChangeAspect="1" noChangeArrowheads="1"/>
          </p:cNvPicPr>
          <p:nvPr userDrawn="1"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4549" y="6382095"/>
            <a:ext cx="894314" cy="232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0687" y="6212286"/>
            <a:ext cx="985774" cy="586934"/>
          </a:xfrm>
          <a:prstGeom prst="rect">
            <a:avLst/>
          </a:prstGeom>
        </p:spPr>
      </p:pic>
      <p:sp>
        <p:nvSpPr>
          <p:cNvPr id="3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1"/>
            <a:ext cx="501424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3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52576" y="6144698"/>
            <a:ext cx="2854518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Miguel GIL COSTA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  <p:sldLayoutId id="2147483679" r:id="rId16"/>
    <p:sldLayoutId id="2147483680" r:id="rId1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47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g"/><Relationship Id="rId3" Type="http://schemas.openxmlformats.org/officeDocument/2006/relationships/image" Target="../media/image35.jpg"/><Relationship Id="rId7" Type="http://schemas.openxmlformats.org/officeDocument/2006/relationships/image" Target="../media/image39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8.jpg"/><Relationship Id="rId5" Type="http://schemas.openxmlformats.org/officeDocument/2006/relationships/image" Target="../media/image37.jpg"/><Relationship Id="rId4" Type="http://schemas.openxmlformats.org/officeDocument/2006/relationships/image" Target="../media/image36.jpg"/><Relationship Id="rId9" Type="http://schemas.openxmlformats.org/officeDocument/2006/relationships/image" Target="../media/image4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432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79635"/>
            <a:ext cx="9144000" cy="5778712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346" y="6238873"/>
            <a:ext cx="1719654" cy="331903"/>
          </a:xfrm>
        </p:spPr>
        <p:txBody>
          <a:bodyPr/>
          <a:lstStyle/>
          <a:p>
            <a:fld id="{AC9FC52E-F1E6-421F-B831-1CFFB1E1E989}" type="datetime3">
              <a:rPr lang="en-US" smtClean="0">
                <a:solidFill>
                  <a:prstClr val="white"/>
                </a:solidFill>
              </a:rPr>
              <a:pPr/>
              <a:t>8 November 2016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2576" y="6526097"/>
            <a:ext cx="501424" cy="331903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10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52576" y="6144698"/>
            <a:ext cx="2854518" cy="345126"/>
          </a:xfrm>
        </p:spPr>
        <p:txBody>
          <a:bodyPr/>
          <a:lstStyle/>
          <a:p>
            <a:r>
              <a:rPr lang="en-US" dirty="0" smtClean="0"/>
              <a:t>Miguel GIL COSTA</a:t>
            </a:r>
            <a:endParaRPr lang="en-US" dirty="0"/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0" y="-181125"/>
            <a:ext cx="91440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/>
              <a:t>5 - Installation</a:t>
            </a:r>
          </a:p>
        </p:txBody>
      </p:sp>
    </p:spTree>
    <p:extLst>
      <p:ext uri="{BB962C8B-B14F-4D97-AF65-F5344CB8AC3E}">
        <p14:creationId xmlns:p14="http://schemas.microsoft.com/office/powerpoint/2010/main" val="87433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346" y="6238873"/>
            <a:ext cx="1719654" cy="331903"/>
          </a:xfrm>
        </p:spPr>
        <p:txBody>
          <a:bodyPr/>
          <a:lstStyle/>
          <a:p>
            <a:fld id="{AC9FC52E-F1E6-421F-B831-1CFFB1E1E989}" type="datetime3">
              <a:rPr lang="en-US" smtClean="0">
                <a:solidFill>
                  <a:prstClr val="white"/>
                </a:solidFill>
              </a:rPr>
              <a:pPr/>
              <a:t>8 November 2016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2576" y="6526097"/>
            <a:ext cx="501424" cy="331903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11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0" name="Title 1"/>
          <p:cNvSpPr>
            <a:spLocks noGrp="1"/>
          </p:cNvSpPr>
          <p:nvPr>
            <p:ph type="title"/>
          </p:nvPr>
        </p:nvSpPr>
        <p:spPr>
          <a:xfrm>
            <a:off x="0" y="-181125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en-GB" sz="3200" dirty="0" smtClean="0"/>
              <a:t>6 – Present &amp; Future Steps</a:t>
            </a:r>
            <a:endParaRPr lang="en-GB" sz="3200" dirty="0"/>
          </a:p>
        </p:txBody>
      </p:sp>
      <p:sp>
        <p:nvSpPr>
          <p:cNvPr id="51" name="Marcador de contenido 1"/>
          <p:cNvSpPr>
            <a:spLocks noGrp="1"/>
          </p:cNvSpPr>
          <p:nvPr>
            <p:ph idx="4294967295"/>
          </p:nvPr>
        </p:nvSpPr>
        <p:spPr>
          <a:xfrm>
            <a:off x="308702" y="936353"/>
            <a:ext cx="8226854" cy="4667421"/>
          </a:xfrm>
        </p:spPr>
        <p:txBody>
          <a:bodyPr>
            <a:normAutofit/>
          </a:bodyPr>
          <a:lstStyle/>
          <a:p>
            <a:pPr>
              <a:buClr>
                <a:schemeClr val="tx2"/>
              </a:buClr>
            </a:pPr>
            <a:r>
              <a:rPr lang="en-GB" sz="1800" dirty="0" smtClean="0"/>
              <a:t>Finished:</a:t>
            </a:r>
          </a:p>
          <a:p>
            <a:pPr lvl="1">
              <a:buClr>
                <a:schemeClr val="tx2"/>
              </a:buClr>
            </a:pPr>
            <a:r>
              <a:rPr lang="en-GB" sz="1400" dirty="0"/>
              <a:t>Detailed </a:t>
            </a:r>
            <a:r>
              <a:rPr lang="en-GB" sz="1400" dirty="0" smtClean="0"/>
              <a:t>2D of chambers + purchase order</a:t>
            </a:r>
          </a:p>
          <a:p>
            <a:pPr lvl="1">
              <a:buClr>
                <a:schemeClr val="tx2"/>
              </a:buClr>
            </a:pPr>
            <a:r>
              <a:rPr lang="en-GB" sz="1400" dirty="0" smtClean="0"/>
              <a:t>Purchase order of fluorescent screens and photon collector</a:t>
            </a:r>
          </a:p>
          <a:p>
            <a:pPr lvl="1">
              <a:buClr>
                <a:schemeClr val="tx2"/>
              </a:buClr>
            </a:pPr>
            <a:r>
              <a:rPr lang="en-GB" sz="1400" dirty="0" smtClean="0"/>
              <a:t>Most part of standard elements and material ordering</a:t>
            </a:r>
          </a:p>
          <a:p>
            <a:pPr>
              <a:buClr>
                <a:schemeClr val="tx2"/>
              </a:buClr>
            </a:pPr>
            <a:r>
              <a:rPr lang="en-GB" sz="1800" dirty="0" smtClean="0"/>
              <a:t>Ongoing:</a:t>
            </a:r>
          </a:p>
          <a:p>
            <a:pPr lvl="1">
              <a:buClr>
                <a:schemeClr val="tx2"/>
              </a:buClr>
            </a:pPr>
            <a:r>
              <a:rPr lang="en-GB" sz="1400" dirty="0" smtClean="0"/>
              <a:t>Re-design of </a:t>
            </a:r>
          </a:p>
          <a:p>
            <a:pPr lvl="2">
              <a:buClr>
                <a:schemeClr val="tx2"/>
              </a:buClr>
            </a:pPr>
            <a:r>
              <a:rPr lang="en-GB" sz="1200" dirty="0" smtClean="0"/>
              <a:t>Support legs</a:t>
            </a:r>
          </a:p>
          <a:p>
            <a:pPr lvl="2">
              <a:buClr>
                <a:schemeClr val="tx2"/>
              </a:buClr>
            </a:pPr>
            <a:r>
              <a:rPr lang="en-GB" sz="1200" dirty="0" smtClean="0"/>
              <a:t>Water feedthrough</a:t>
            </a:r>
          </a:p>
          <a:p>
            <a:pPr lvl="2">
              <a:buClr>
                <a:schemeClr val="tx2"/>
              </a:buClr>
            </a:pPr>
            <a:r>
              <a:rPr lang="en-GB" sz="1200" dirty="0" smtClean="0"/>
              <a:t>Alignment flange</a:t>
            </a:r>
          </a:p>
          <a:p>
            <a:pPr lvl="2">
              <a:buClr>
                <a:schemeClr val="tx2"/>
              </a:buClr>
            </a:pPr>
            <a:r>
              <a:rPr lang="en-GB" sz="1200" dirty="0" smtClean="0"/>
              <a:t>Chimney</a:t>
            </a:r>
          </a:p>
          <a:p>
            <a:pPr lvl="2">
              <a:buClr>
                <a:schemeClr val="tx2"/>
              </a:buClr>
            </a:pPr>
            <a:r>
              <a:rPr lang="en-GB" sz="1200" dirty="0" smtClean="0"/>
              <a:t>Bases</a:t>
            </a:r>
          </a:p>
          <a:p>
            <a:pPr>
              <a:buClr>
                <a:schemeClr val="tx2"/>
              </a:buClr>
            </a:pPr>
            <a:r>
              <a:rPr lang="en-GB" sz="1800" dirty="0" smtClean="0"/>
              <a:t>Future:</a:t>
            </a:r>
          </a:p>
          <a:p>
            <a:pPr lvl="1">
              <a:buClr>
                <a:schemeClr val="tx2"/>
              </a:buClr>
            </a:pPr>
            <a:r>
              <a:rPr lang="en-GB" sz="1400" dirty="0"/>
              <a:t>Finish </a:t>
            </a:r>
            <a:r>
              <a:rPr lang="en-GB" sz="1400" dirty="0" smtClean="0"/>
              <a:t>re-design</a:t>
            </a:r>
            <a:r>
              <a:rPr lang="en-GB" sz="1400" dirty="0"/>
              <a:t> / </a:t>
            </a:r>
            <a:r>
              <a:rPr lang="en-GB" sz="1400" dirty="0" smtClean="0"/>
              <a:t>orders </a:t>
            </a:r>
          </a:p>
          <a:p>
            <a:pPr lvl="1">
              <a:buClr>
                <a:schemeClr val="tx2"/>
              </a:buClr>
            </a:pPr>
            <a:r>
              <a:rPr lang="en-GB" sz="1400" dirty="0" smtClean="0"/>
              <a:t>Production of supports elements, assembly and testing </a:t>
            </a:r>
          </a:p>
          <a:p>
            <a:pPr lvl="1">
              <a:buClr>
                <a:schemeClr val="tx2"/>
              </a:buClr>
            </a:pPr>
            <a:r>
              <a:rPr lang="en-GB" sz="1400" dirty="0"/>
              <a:t>F</a:t>
            </a:r>
            <a:r>
              <a:rPr lang="en-GB" sz="1400" dirty="0" smtClean="0"/>
              <a:t>ollow-up of chambers (</a:t>
            </a:r>
            <a:r>
              <a:rPr lang="en-GB" sz="1400" dirty="0" err="1" smtClean="0"/>
              <a:t>Trinos</a:t>
            </a:r>
            <a:r>
              <a:rPr lang="en-GB" sz="1400" dirty="0" smtClean="0"/>
              <a:t>) and Fluorescent </a:t>
            </a:r>
            <a:r>
              <a:rPr lang="en-GB" sz="1400" dirty="0" err="1" smtClean="0"/>
              <a:t>Screens+Photon</a:t>
            </a:r>
            <a:r>
              <a:rPr lang="en-GB" sz="1400" dirty="0" smtClean="0"/>
              <a:t> </a:t>
            </a:r>
            <a:r>
              <a:rPr lang="en-GB" sz="1400" dirty="0"/>
              <a:t>C</a:t>
            </a:r>
            <a:r>
              <a:rPr lang="en-GB" sz="1400" dirty="0" smtClean="0"/>
              <a:t>ollector (FMB Oxford)</a:t>
            </a:r>
          </a:p>
          <a:p>
            <a:pPr lvl="1">
              <a:buClr>
                <a:schemeClr val="tx2"/>
              </a:buClr>
            </a:pPr>
            <a:r>
              <a:rPr lang="en-GB" sz="1400" dirty="0" smtClean="0"/>
              <a:t>Pre-assembly and qualification test at CERN</a:t>
            </a:r>
          </a:p>
          <a:p>
            <a:pPr lvl="1">
              <a:buClr>
                <a:schemeClr val="tx2"/>
              </a:buClr>
            </a:pPr>
            <a:endParaRPr lang="en-GB" sz="1400" dirty="0" smtClean="0"/>
          </a:p>
          <a:p>
            <a:pPr>
              <a:buClr>
                <a:schemeClr val="tx2"/>
              </a:buClr>
            </a:pPr>
            <a:endParaRPr lang="en-GB" sz="1800" dirty="0" smtClean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52576" y="6144698"/>
            <a:ext cx="2854518" cy="345126"/>
          </a:xfrm>
        </p:spPr>
        <p:txBody>
          <a:bodyPr/>
          <a:lstStyle/>
          <a:p>
            <a:r>
              <a:rPr lang="en-US" dirty="0" smtClean="0"/>
              <a:t>Miguel GIL COSTA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02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346" y="6238873"/>
            <a:ext cx="1719654" cy="331903"/>
          </a:xfrm>
        </p:spPr>
        <p:txBody>
          <a:bodyPr/>
          <a:lstStyle/>
          <a:p>
            <a:fld id="{AC9FC52E-F1E6-421F-B831-1CFFB1E1E989}" type="datetime3">
              <a:rPr lang="en-US" smtClean="0">
                <a:solidFill>
                  <a:prstClr val="white"/>
                </a:solidFill>
              </a:rPr>
              <a:pPr/>
              <a:t>8 November 2016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2576" y="6526097"/>
            <a:ext cx="501424" cy="331903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12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0" y="168717"/>
            <a:ext cx="9143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 smtClean="0"/>
              <a:t>Thanks for your attention</a:t>
            </a:r>
            <a:endParaRPr lang="en-GB" sz="5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8568"/>
            <a:ext cx="9140743" cy="4271700"/>
          </a:xfrm>
          <a:prstGeom prst="rect">
            <a:avLst/>
          </a:prstGeom>
        </p:spPr>
      </p:pic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52576" y="6144698"/>
            <a:ext cx="2854518" cy="345126"/>
          </a:xfrm>
        </p:spPr>
        <p:txBody>
          <a:bodyPr/>
          <a:lstStyle/>
          <a:p>
            <a:r>
              <a:rPr lang="en-US" dirty="0" smtClean="0"/>
              <a:t>Miguel GIL COSTA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261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05217"/>
            <a:ext cx="9144000" cy="940443"/>
          </a:xfrm>
        </p:spPr>
        <p:txBody>
          <a:bodyPr/>
          <a:lstStyle/>
          <a:p>
            <a:pPr algn="ctr"/>
            <a:r>
              <a:rPr lang="en-GB" dirty="0" smtClean="0"/>
              <a:t>EXTRA SLIDES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Miguel GIL COSTA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C9FC52E-F1E6-421F-B831-1CFFB1E1E989}" type="datetime3">
              <a:rPr lang="en-US" smtClean="0"/>
              <a:pPr/>
              <a:t>8 November 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944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2685" y="918240"/>
            <a:ext cx="2262287" cy="5143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5595" y="918240"/>
            <a:ext cx="2205374" cy="5143500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-181125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en-GB" sz="3200" dirty="0" smtClean="0"/>
              <a:t>Extra Slide – Supports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94038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19" y="2090271"/>
            <a:ext cx="5397621" cy="3910487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32" y="1625396"/>
            <a:ext cx="5410200" cy="437536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6368" y="857254"/>
            <a:ext cx="2677632" cy="2114551"/>
          </a:xfrm>
          <a:prstGeom prst="rect">
            <a:avLst/>
          </a:prstGeom>
        </p:spPr>
      </p:pic>
      <p:cxnSp>
        <p:nvCxnSpPr>
          <p:cNvPr id="3" name="Straight Arrow Connector 2"/>
          <p:cNvCxnSpPr>
            <a:endCxn id="2" idx="2"/>
          </p:cNvCxnSpPr>
          <p:nvPr/>
        </p:nvCxnSpPr>
        <p:spPr>
          <a:xfrm flipH="1" flipV="1">
            <a:off x="572320" y="2201033"/>
            <a:ext cx="7" cy="138990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>
            <a:endCxn id="22" idx="2"/>
          </p:cNvCxnSpPr>
          <p:nvPr/>
        </p:nvCxnSpPr>
        <p:spPr>
          <a:xfrm flipV="1">
            <a:off x="1457495" y="2827967"/>
            <a:ext cx="2" cy="90897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endCxn id="24" idx="2"/>
          </p:cNvCxnSpPr>
          <p:nvPr/>
        </p:nvCxnSpPr>
        <p:spPr>
          <a:xfrm flipH="1" flipV="1">
            <a:off x="2818922" y="1322930"/>
            <a:ext cx="4" cy="90788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endCxn id="32" idx="1"/>
          </p:cNvCxnSpPr>
          <p:nvPr/>
        </p:nvCxnSpPr>
        <p:spPr>
          <a:xfrm flipV="1">
            <a:off x="3786058" y="2508755"/>
            <a:ext cx="736212" cy="297506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35" idx="1"/>
          </p:cNvCxnSpPr>
          <p:nvPr/>
        </p:nvCxnSpPr>
        <p:spPr>
          <a:xfrm>
            <a:off x="4432152" y="3219859"/>
            <a:ext cx="392978" cy="95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endCxn id="39" idx="1"/>
          </p:cNvCxnSpPr>
          <p:nvPr/>
        </p:nvCxnSpPr>
        <p:spPr>
          <a:xfrm>
            <a:off x="5404270" y="3973898"/>
            <a:ext cx="22893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10"/>
          <p:cNvCxnSpPr>
            <a:endCxn id="42" idx="1"/>
          </p:cNvCxnSpPr>
          <p:nvPr/>
        </p:nvCxnSpPr>
        <p:spPr>
          <a:xfrm>
            <a:off x="4494062" y="4757741"/>
            <a:ext cx="947870" cy="392091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endCxn id="41" idx="1"/>
          </p:cNvCxnSpPr>
          <p:nvPr/>
        </p:nvCxnSpPr>
        <p:spPr>
          <a:xfrm>
            <a:off x="4490255" y="4651215"/>
            <a:ext cx="145502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-16944" y="1831701"/>
            <a:ext cx="1178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900" b="1" dirty="0"/>
              <a:t>APPLIED MOTION</a:t>
            </a:r>
          </a:p>
          <a:p>
            <a:pPr algn="ctr"/>
            <a:r>
              <a:rPr lang="es-ES" sz="900" dirty="0" smtClean="0"/>
              <a:t>HD23-601DC-ZAC</a:t>
            </a:r>
            <a:endParaRPr lang="es-ES" sz="900" dirty="0"/>
          </a:p>
        </p:txBody>
      </p:sp>
      <p:sp>
        <p:nvSpPr>
          <p:cNvPr id="22" name="TextBox 21"/>
          <p:cNvSpPr txBox="1"/>
          <p:nvPr/>
        </p:nvSpPr>
        <p:spPr>
          <a:xfrm>
            <a:off x="916323" y="2458635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900" b="1" dirty="0"/>
              <a:t>MISUMI</a:t>
            </a:r>
          </a:p>
          <a:p>
            <a:pPr algn="ctr"/>
            <a:r>
              <a:rPr lang="es-ES" sz="900" dirty="0" smtClean="0"/>
              <a:t>MCSLC25-6.35-8</a:t>
            </a:r>
            <a:endParaRPr lang="es-ES" sz="900" dirty="0"/>
          </a:p>
        </p:txBody>
      </p:sp>
      <p:sp>
        <p:nvSpPr>
          <p:cNvPr id="24" name="TextBox 23"/>
          <p:cNvSpPr txBox="1"/>
          <p:nvPr/>
        </p:nvSpPr>
        <p:spPr>
          <a:xfrm>
            <a:off x="1719903" y="953598"/>
            <a:ext cx="2198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900" b="1" dirty="0"/>
              <a:t>CERN </a:t>
            </a:r>
            <a:r>
              <a:rPr lang="es-ES" sz="900" b="1" dirty="0" err="1"/>
              <a:t>Stores</a:t>
            </a:r>
            <a:endParaRPr lang="es-ES" sz="900" b="1" dirty="0"/>
          </a:p>
          <a:p>
            <a:pPr algn="ctr"/>
            <a:r>
              <a:rPr lang="es-ES" sz="900" dirty="0"/>
              <a:t>41.01.38 - WELDING NECK </a:t>
            </a:r>
            <a:r>
              <a:rPr lang="es-ES" sz="900" dirty="0" smtClean="0"/>
              <a:t>FLANGES</a:t>
            </a:r>
            <a:endParaRPr lang="es-ES" sz="900" dirty="0"/>
          </a:p>
        </p:txBody>
      </p:sp>
      <p:cxnSp>
        <p:nvCxnSpPr>
          <p:cNvPr id="28" name="Straight Arrow Connector 27"/>
          <p:cNvCxnSpPr>
            <a:endCxn id="29" idx="1"/>
          </p:cNvCxnSpPr>
          <p:nvPr/>
        </p:nvCxnSpPr>
        <p:spPr>
          <a:xfrm flipV="1">
            <a:off x="3515932" y="1429150"/>
            <a:ext cx="573922" cy="42704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089854" y="1244484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900" b="1" dirty="0"/>
              <a:t>123 roulement.com</a:t>
            </a:r>
          </a:p>
          <a:p>
            <a:pPr algn="ctr"/>
            <a:r>
              <a:rPr lang="es-ES" sz="900" dirty="0" err="1"/>
              <a:t>Bille</a:t>
            </a:r>
            <a:r>
              <a:rPr lang="es-ES" sz="900" dirty="0"/>
              <a:t> </a:t>
            </a:r>
            <a:r>
              <a:rPr lang="es-ES" sz="900" dirty="0" smtClean="0"/>
              <a:t>BA-80</a:t>
            </a:r>
            <a:endParaRPr lang="es-ES" sz="900" dirty="0"/>
          </a:p>
        </p:txBody>
      </p:sp>
      <p:sp>
        <p:nvSpPr>
          <p:cNvPr id="32" name="TextBox 31"/>
          <p:cNvSpPr txBox="1"/>
          <p:nvPr/>
        </p:nvSpPr>
        <p:spPr>
          <a:xfrm>
            <a:off x="4522270" y="2324089"/>
            <a:ext cx="1553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900" b="1" dirty="0"/>
              <a:t>SKF</a:t>
            </a:r>
          </a:p>
          <a:p>
            <a:pPr algn="ctr"/>
            <a:r>
              <a:rPr lang="es-ES" sz="900" dirty="0"/>
              <a:t>NKXR45 Z + IR </a:t>
            </a:r>
            <a:r>
              <a:rPr lang="es-ES" sz="900" dirty="0" smtClean="0"/>
              <a:t>45X40X20</a:t>
            </a:r>
            <a:endParaRPr lang="es-ES" sz="900" dirty="0"/>
          </a:p>
        </p:txBody>
      </p:sp>
      <p:sp>
        <p:nvSpPr>
          <p:cNvPr id="35" name="TextBox 34"/>
          <p:cNvSpPr txBox="1"/>
          <p:nvPr/>
        </p:nvSpPr>
        <p:spPr>
          <a:xfrm>
            <a:off x="4825130" y="3036147"/>
            <a:ext cx="1281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900" b="1" dirty="0"/>
              <a:t>MISUMI</a:t>
            </a:r>
          </a:p>
          <a:p>
            <a:pPr algn="ctr"/>
            <a:r>
              <a:rPr lang="es-ES" sz="900" dirty="0"/>
              <a:t>2x </a:t>
            </a:r>
            <a:r>
              <a:rPr lang="es-ES" sz="900" dirty="0" smtClean="0"/>
              <a:t>SX2R24-220-TMS</a:t>
            </a:r>
            <a:endParaRPr lang="es-ES" sz="900" dirty="0"/>
          </a:p>
        </p:txBody>
      </p:sp>
      <p:sp>
        <p:nvSpPr>
          <p:cNvPr id="39" name="TextBox 38"/>
          <p:cNvSpPr txBox="1"/>
          <p:nvPr/>
        </p:nvSpPr>
        <p:spPr>
          <a:xfrm>
            <a:off x="5633208" y="3789232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900" b="1" dirty="0"/>
              <a:t>MISUMI</a:t>
            </a:r>
          </a:p>
          <a:p>
            <a:pPr algn="ctr"/>
            <a:r>
              <a:rPr lang="es-ES" sz="900" dirty="0" smtClean="0"/>
              <a:t>KUB1204L-400-200-N2</a:t>
            </a:r>
            <a:endParaRPr lang="es-ES" sz="900" dirty="0"/>
          </a:p>
        </p:txBody>
      </p:sp>
      <p:sp>
        <p:nvSpPr>
          <p:cNvPr id="41" name="TextBox 40"/>
          <p:cNvSpPr txBox="1"/>
          <p:nvPr/>
        </p:nvSpPr>
        <p:spPr>
          <a:xfrm>
            <a:off x="5945277" y="4466549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900" b="1" dirty="0"/>
              <a:t>FLI</a:t>
            </a:r>
          </a:p>
          <a:p>
            <a:pPr algn="ctr"/>
            <a:r>
              <a:rPr lang="es-ES" sz="900" dirty="0"/>
              <a:t>4x </a:t>
            </a:r>
            <a:r>
              <a:rPr lang="es-ES" sz="900" dirty="0" smtClean="0"/>
              <a:t>SMK-12</a:t>
            </a:r>
            <a:endParaRPr lang="es-ES" sz="900" dirty="0"/>
          </a:p>
        </p:txBody>
      </p:sp>
      <p:sp>
        <p:nvSpPr>
          <p:cNvPr id="42" name="TextBox 41"/>
          <p:cNvSpPr txBox="1"/>
          <p:nvPr/>
        </p:nvSpPr>
        <p:spPr>
          <a:xfrm>
            <a:off x="5441932" y="4965166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sz="900" b="1" dirty="0"/>
              <a:t>MISUMI</a:t>
            </a:r>
          </a:p>
          <a:p>
            <a:pPr algn="ctr"/>
            <a:r>
              <a:rPr lang="es-ES" sz="900" dirty="0"/>
              <a:t>4x </a:t>
            </a:r>
            <a:r>
              <a:rPr lang="es-ES" sz="900" dirty="0" smtClean="0"/>
              <a:t>PSSFUN12-60-F14-B11-P8</a:t>
            </a:r>
            <a:endParaRPr lang="es-ES" sz="900" dirty="0"/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0" y="-181125"/>
            <a:ext cx="9144000" cy="1143000"/>
          </a:xfrm>
          <a:prstGeom prst="rect">
            <a:avLst/>
          </a:prstGeom>
        </p:spPr>
        <p:txBody>
          <a:bodyPr vert="horz" lIns="45720" rIns="45720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smtClean="0"/>
              <a:t>Extra Slide – Supports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815937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346" y="6238873"/>
            <a:ext cx="1719654" cy="331903"/>
          </a:xfrm>
        </p:spPr>
        <p:txBody>
          <a:bodyPr/>
          <a:lstStyle/>
          <a:p>
            <a:fld id="{AC9FC52E-F1E6-421F-B831-1CFFB1E1E989}" type="datetime3">
              <a:rPr lang="en-US" smtClean="0"/>
              <a:t>8 November 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2576" y="6526097"/>
            <a:ext cx="501424" cy="331903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42145" y="1810249"/>
            <a:ext cx="631632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/>
              <a:t>Outline: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GB" dirty="0" smtClean="0"/>
              <a:t>Test bench evolution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GB" dirty="0" smtClean="0"/>
              <a:t>Test-Line 4</a:t>
            </a:r>
            <a:r>
              <a:rPr lang="en-GB" baseline="30000" dirty="0" smtClean="0"/>
              <a:t>rd</a:t>
            </a:r>
            <a:r>
              <a:rPr lang="en-GB" dirty="0" smtClean="0"/>
              <a:t> update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GB" dirty="0" smtClean="0"/>
              <a:t>Design &amp; Purchase progress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GB" dirty="0" smtClean="0"/>
              <a:t>Mechanical analysis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GB" dirty="0" smtClean="0"/>
              <a:t>Installation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GB" dirty="0"/>
              <a:t>Present &amp; Future </a:t>
            </a:r>
            <a:r>
              <a:rPr lang="en-GB" dirty="0" smtClean="0"/>
              <a:t>Steps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endParaRPr lang="en-GB" dirty="0" smtClean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11620"/>
            <a:ext cx="91440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dirty="0" smtClean="0"/>
              <a:t>5</a:t>
            </a:r>
            <a:r>
              <a:rPr lang="en-GB" sz="2800" baseline="30000" dirty="0" smtClean="0"/>
              <a:t>th</a:t>
            </a:r>
            <a:r>
              <a:rPr lang="en-GB" sz="2800" dirty="0" smtClean="0"/>
              <a:t> </a:t>
            </a:r>
            <a:r>
              <a:rPr lang="en-GB" sz="2800" dirty="0" err="1"/>
              <a:t>EuroCirCol</a:t>
            </a:r>
            <a:r>
              <a:rPr lang="en-GB" sz="2800" dirty="0"/>
              <a:t> meeting:</a:t>
            </a:r>
          </a:p>
          <a:p>
            <a:pPr algn="ctr"/>
            <a:r>
              <a:rPr lang="en-GB" sz="2800" dirty="0"/>
              <a:t>FCC Test Line </a:t>
            </a:r>
            <a:r>
              <a:rPr lang="en-GB" sz="2800" dirty="0" smtClean="0"/>
              <a:t>4</a:t>
            </a:r>
            <a:r>
              <a:rPr lang="en-GB" sz="2800" baseline="30000" dirty="0" smtClean="0"/>
              <a:t>rd</a:t>
            </a:r>
            <a:r>
              <a:rPr lang="en-GB" sz="2800" dirty="0" smtClean="0"/>
              <a:t> </a:t>
            </a:r>
            <a:r>
              <a:rPr lang="en-GB" sz="2800" dirty="0"/>
              <a:t>Update</a:t>
            </a:r>
          </a:p>
        </p:txBody>
      </p:sp>
      <p:sp>
        <p:nvSpPr>
          <p:cNvPr id="2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52576" y="6144698"/>
            <a:ext cx="2854518" cy="345126"/>
          </a:xfrm>
        </p:spPr>
        <p:txBody>
          <a:bodyPr/>
          <a:lstStyle/>
          <a:p>
            <a:r>
              <a:rPr lang="en-US" dirty="0" smtClean="0"/>
              <a:t>Miguel GIL COSTA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56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346" y="6238873"/>
            <a:ext cx="1719654" cy="331903"/>
          </a:xfrm>
        </p:spPr>
        <p:txBody>
          <a:bodyPr/>
          <a:lstStyle/>
          <a:p>
            <a:fld id="{AC9FC52E-F1E6-421F-B831-1CFFB1E1E989}" type="datetime3">
              <a:rPr lang="en-US" smtClean="0"/>
              <a:t>8 November 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9319" y="6511895"/>
            <a:ext cx="501424" cy="331903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5" name="Title 1"/>
          <p:cNvSpPr txBox="1">
            <a:spLocks/>
          </p:cNvSpPr>
          <p:nvPr/>
        </p:nvSpPr>
        <p:spPr>
          <a:xfrm>
            <a:off x="0" y="-44042"/>
            <a:ext cx="91440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dirty="0" smtClean="0"/>
              <a:t>1 - </a:t>
            </a:r>
            <a:r>
              <a:rPr lang="en-GB" sz="2800" dirty="0"/>
              <a:t>Test bench evolution 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52576" y="6144698"/>
            <a:ext cx="2854518" cy="345126"/>
          </a:xfrm>
        </p:spPr>
        <p:txBody>
          <a:bodyPr/>
          <a:lstStyle/>
          <a:p>
            <a:r>
              <a:rPr lang="en-US" dirty="0" smtClean="0"/>
              <a:t>Miguel GIL COSTA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19063" y="983633"/>
            <a:ext cx="2136607" cy="206899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5785" y="3311226"/>
            <a:ext cx="2199971" cy="284012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8468" y="885630"/>
            <a:ext cx="1829483" cy="237402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0278" y="3312239"/>
            <a:ext cx="2152527" cy="284497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18661" y="977550"/>
            <a:ext cx="2342540" cy="2352342"/>
          </a:xfrm>
          <a:prstGeom prst="rect">
            <a:avLst/>
          </a:prstGeom>
        </p:spPr>
      </p:pic>
      <p:sp>
        <p:nvSpPr>
          <p:cNvPr id="17" name="Right Arrow 16"/>
          <p:cNvSpPr/>
          <p:nvPr/>
        </p:nvSpPr>
        <p:spPr>
          <a:xfrm>
            <a:off x="3029992" y="1828226"/>
            <a:ext cx="252937" cy="328613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18" name="Right Arrow 17"/>
          <p:cNvSpPr/>
          <p:nvPr/>
        </p:nvSpPr>
        <p:spPr>
          <a:xfrm>
            <a:off x="5832927" y="1845565"/>
            <a:ext cx="252937" cy="328613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19" name="Right Arrow 18"/>
          <p:cNvSpPr/>
          <p:nvPr/>
        </p:nvSpPr>
        <p:spPr>
          <a:xfrm>
            <a:off x="8693998" y="1828226"/>
            <a:ext cx="252937" cy="328613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20" name="Right Arrow 19"/>
          <p:cNvSpPr/>
          <p:nvPr/>
        </p:nvSpPr>
        <p:spPr>
          <a:xfrm>
            <a:off x="3029991" y="4693897"/>
            <a:ext cx="252937" cy="328613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21" name="Right Arrow 20"/>
          <p:cNvSpPr/>
          <p:nvPr/>
        </p:nvSpPr>
        <p:spPr>
          <a:xfrm>
            <a:off x="280756" y="4717199"/>
            <a:ext cx="252937" cy="328613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/>
          </a:p>
        </p:txBody>
      </p:sp>
      <p:sp>
        <p:nvSpPr>
          <p:cNvPr id="22" name="TextBox 21"/>
          <p:cNvSpPr txBox="1"/>
          <p:nvPr/>
        </p:nvSpPr>
        <p:spPr>
          <a:xfrm>
            <a:off x="1125323" y="733851"/>
            <a:ext cx="141577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 smtClean="0"/>
              <a:t>November 2015</a:t>
            </a:r>
            <a:endParaRPr lang="en-GB" sz="1350" dirty="0"/>
          </a:p>
        </p:txBody>
      </p:sp>
      <p:sp>
        <p:nvSpPr>
          <p:cNvPr id="23" name="TextBox 22"/>
          <p:cNvSpPr txBox="1"/>
          <p:nvPr/>
        </p:nvSpPr>
        <p:spPr>
          <a:xfrm>
            <a:off x="3874052" y="758505"/>
            <a:ext cx="12330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 smtClean="0"/>
              <a:t>January </a:t>
            </a:r>
            <a:r>
              <a:rPr lang="en-GB" sz="1350" dirty="0"/>
              <a:t>2015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885363" y="735589"/>
            <a:ext cx="130997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 smtClean="0"/>
              <a:t>February 2016</a:t>
            </a:r>
            <a:endParaRPr lang="en-GB" sz="1350" dirty="0"/>
          </a:p>
        </p:txBody>
      </p:sp>
      <p:sp>
        <p:nvSpPr>
          <p:cNvPr id="25" name="TextBox 24"/>
          <p:cNvSpPr txBox="1"/>
          <p:nvPr/>
        </p:nvSpPr>
        <p:spPr>
          <a:xfrm>
            <a:off x="1280307" y="3276307"/>
            <a:ext cx="109837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 smtClean="0"/>
              <a:t>March </a:t>
            </a:r>
            <a:r>
              <a:rPr lang="en-GB" sz="1350" dirty="0"/>
              <a:t>2016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090137" y="3280704"/>
            <a:ext cx="96372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 smtClean="0"/>
              <a:t>April 2016</a:t>
            </a:r>
            <a:endParaRPr lang="en-GB" sz="1350" dirty="0"/>
          </a:p>
        </p:txBody>
      </p:sp>
      <p:sp>
        <p:nvSpPr>
          <p:cNvPr id="27" name="Title 3"/>
          <p:cNvSpPr txBox="1">
            <a:spLocks/>
          </p:cNvSpPr>
          <p:nvPr/>
        </p:nvSpPr>
        <p:spPr>
          <a:xfrm>
            <a:off x="457199" y="130"/>
            <a:ext cx="5245555" cy="66675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kern="1200">
                <a:solidFill>
                  <a:schemeClr val="accent3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000" dirty="0"/>
          </a:p>
        </p:txBody>
      </p:sp>
      <p:sp>
        <p:nvSpPr>
          <p:cNvPr id="28" name="TextBox 27"/>
          <p:cNvSpPr txBox="1"/>
          <p:nvPr/>
        </p:nvSpPr>
        <p:spPr>
          <a:xfrm>
            <a:off x="986446" y="2783729"/>
            <a:ext cx="1274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" indent="0">
              <a:buNone/>
            </a:pPr>
            <a:r>
              <a:rPr lang="en-GB" sz="900" dirty="0"/>
              <a:t>*Design </a:t>
            </a:r>
            <a:r>
              <a:rPr lang="en-GB" sz="900" dirty="0" smtClean="0"/>
              <a:t>presented in </a:t>
            </a:r>
            <a:r>
              <a:rPr lang="en-GB" sz="900" dirty="0" err="1" smtClean="0"/>
              <a:t>Orsay</a:t>
            </a:r>
            <a:r>
              <a:rPr lang="en-GB" sz="900" dirty="0" smtClean="0"/>
              <a:t> Dec/2015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25785" y="5621559"/>
            <a:ext cx="1550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" indent="0">
              <a:buNone/>
            </a:pPr>
            <a:r>
              <a:rPr lang="en-GB" sz="900" dirty="0"/>
              <a:t>*Design </a:t>
            </a:r>
            <a:r>
              <a:rPr lang="en-GB" sz="900" dirty="0" smtClean="0"/>
              <a:t>presented during ANKA visit March/2016</a:t>
            </a:r>
          </a:p>
        </p:txBody>
      </p:sp>
      <p:sp>
        <p:nvSpPr>
          <p:cNvPr id="30" name="Right Arrow 29"/>
          <p:cNvSpPr/>
          <p:nvPr/>
        </p:nvSpPr>
        <p:spPr>
          <a:xfrm>
            <a:off x="5832927" y="4717200"/>
            <a:ext cx="252937" cy="328613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/>
          </a:p>
        </p:txBody>
      </p:sp>
      <p:pic>
        <p:nvPicPr>
          <p:cNvPr id="31" name="Imagen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897" y="3307469"/>
            <a:ext cx="2075609" cy="2843882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6284202" y="5621559"/>
            <a:ext cx="1550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" indent="0">
              <a:buNone/>
            </a:pPr>
            <a:r>
              <a:rPr lang="en-GB" sz="900" dirty="0"/>
              <a:t>*Design </a:t>
            </a:r>
            <a:r>
              <a:rPr lang="en-GB" sz="900" dirty="0" smtClean="0"/>
              <a:t>presented at CERN July/2016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077723" y="3282399"/>
            <a:ext cx="92525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 smtClean="0"/>
              <a:t>July 2016</a:t>
            </a:r>
            <a:endParaRPr lang="en-GB" sz="1350" dirty="0"/>
          </a:p>
        </p:txBody>
      </p:sp>
    </p:spTree>
    <p:extLst>
      <p:ext uri="{BB962C8B-B14F-4D97-AF65-F5344CB8AC3E}">
        <p14:creationId xmlns:p14="http://schemas.microsoft.com/office/powerpoint/2010/main" val="76146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044" y="796370"/>
            <a:ext cx="9005956" cy="516118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68" y="1448042"/>
            <a:ext cx="9056275" cy="4224522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346" y="6238873"/>
            <a:ext cx="1719654" cy="331903"/>
          </a:xfrm>
        </p:spPr>
        <p:txBody>
          <a:bodyPr/>
          <a:lstStyle/>
          <a:p>
            <a:fld id="{AC9FC52E-F1E6-421F-B831-1CFFB1E1E989}" type="datetime3">
              <a:rPr lang="en-US" smtClean="0"/>
              <a:t>8 November 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9319" y="6511895"/>
            <a:ext cx="501424" cy="331903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5" name="Title 1"/>
          <p:cNvSpPr txBox="1">
            <a:spLocks/>
          </p:cNvSpPr>
          <p:nvPr/>
        </p:nvSpPr>
        <p:spPr>
          <a:xfrm>
            <a:off x="0" y="-44042"/>
            <a:ext cx="91440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dirty="0"/>
              <a:t>2</a:t>
            </a:r>
            <a:r>
              <a:rPr lang="en-GB" sz="2800" dirty="0" smtClean="0"/>
              <a:t> - FCC </a:t>
            </a:r>
            <a:r>
              <a:rPr lang="en-GB" sz="2800" dirty="0"/>
              <a:t>Test Line 4</a:t>
            </a:r>
            <a:r>
              <a:rPr lang="en-GB" sz="2800" baseline="30000" dirty="0" smtClean="0"/>
              <a:t>rd</a:t>
            </a:r>
            <a:r>
              <a:rPr lang="en-GB" sz="2800" dirty="0" smtClean="0"/>
              <a:t> </a:t>
            </a:r>
            <a:r>
              <a:rPr lang="en-GB" sz="2800" dirty="0"/>
              <a:t>Update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52576" y="6144698"/>
            <a:ext cx="2854518" cy="345126"/>
          </a:xfrm>
        </p:spPr>
        <p:txBody>
          <a:bodyPr/>
          <a:lstStyle/>
          <a:p>
            <a:r>
              <a:rPr lang="en-US" dirty="0" smtClean="0"/>
              <a:t>Miguel GIL COSTA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695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7" y="1448041"/>
            <a:ext cx="9063533" cy="422790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68" y="1448042"/>
            <a:ext cx="9056275" cy="423222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346" y="6240242"/>
            <a:ext cx="1719654" cy="331903"/>
          </a:xfrm>
        </p:spPr>
        <p:txBody>
          <a:bodyPr/>
          <a:lstStyle/>
          <a:p>
            <a:fld id="{AC9FC52E-F1E6-421F-B831-1CFFB1E1E989}" type="datetime3">
              <a:rPr lang="en-US" smtClean="0"/>
              <a:t>8 November 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2576" y="6526097"/>
            <a:ext cx="501424" cy="331903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-44042"/>
            <a:ext cx="91440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dirty="0"/>
              <a:t>2</a:t>
            </a:r>
            <a:r>
              <a:rPr lang="en-GB" sz="2800" dirty="0" smtClean="0"/>
              <a:t> - FCC </a:t>
            </a:r>
            <a:r>
              <a:rPr lang="en-GB" sz="2800" dirty="0"/>
              <a:t>Test Line 4</a:t>
            </a:r>
            <a:r>
              <a:rPr lang="en-GB" sz="2800" baseline="30000" dirty="0" smtClean="0"/>
              <a:t>rd</a:t>
            </a:r>
            <a:r>
              <a:rPr lang="en-GB" sz="2800" dirty="0" smtClean="0"/>
              <a:t> </a:t>
            </a:r>
            <a:r>
              <a:rPr lang="en-GB" sz="2800" dirty="0"/>
              <a:t>Update</a:t>
            </a: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52576" y="6144698"/>
            <a:ext cx="2854518" cy="345126"/>
          </a:xfrm>
        </p:spPr>
        <p:txBody>
          <a:bodyPr/>
          <a:lstStyle/>
          <a:p>
            <a:r>
              <a:rPr lang="en-US" dirty="0" smtClean="0"/>
              <a:t>Miguel GIL COSTA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34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346" y="6238873"/>
            <a:ext cx="1719654" cy="331903"/>
          </a:xfrm>
        </p:spPr>
        <p:txBody>
          <a:bodyPr/>
          <a:lstStyle/>
          <a:p>
            <a:fld id="{AC9FC52E-F1E6-421F-B831-1CFFB1E1E989}" type="datetime3">
              <a:rPr lang="en-US" smtClean="0"/>
              <a:t>8 November 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2576" y="6526097"/>
            <a:ext cx="501424" cy="331903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5" name="Title 1"/>
          <p:cNvSpPr txBox="1">
            <a:spLocks/>
          </p:cNvSpPr>
          <p:nvPr/>
        </p:nvSpPr>
        <p:spPr>
          <a:xfrm>
            <a:off x="0" y="-44042"/>
            <a:ext cx="91440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dirty="0"/>
              <a:t>3</a:t>
            </a:r>
            <a:r>
              <a:rPr lang="en-GB" sz="2800" dirty="0" smtClean="0"/>
              <a:t> - </a:t>
            </a:r>
            <a:r>
              <a:rPr lang="en-GB" sz="2800" dirty="0"/>
              <a:t>Design &amp; Purchase </a:t>
            </a:r>
            <a:r>
              <a:rPr lang="en-GB" sz="2800" dirty="0" smtClean="0"/>
              <a:t>progress</a:t>
            </a:r>
            <a:endParaRPr lang="en-GB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1488"/>
            <a:ext cx="9144000" cy="4292993"/>
          </a:xfrm>
          <a:prstGeom prst="rect">
            <a:avLst/>
          </a:prstGeom>
        </p:spPr>
      </p:pic>
      <p:sp>
        <p:nvSpPr>
          <p:cNvPr id="7" name="Slide Number Placeholder 5"/>
          <p:cNvSpPr txBox="1">
            <a:spLocks/>
          </p:cNvSpPr>
          <p:nvPr/>
        </p:nvSpPr>
        <p:spPr>
          <a:xfrm>
            <a:off x="8642576" y="6526096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52576" y="6144698"/>
            <a:ext cx="2854518" cy="345126"/>
          </a:xfrm>
        </p:spPr>
        <p:txBody>
          <a:bodyPr/>
          <a:lstStyle/>
          <a:p>
            <a:r>
              <a:rPr lang="en-US" dirty="0" smtClean="0"/>
              <a:t>Miguel GIL COSTA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45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346" y="6238873"/>
            <a:ext cx="1719654" cy="331903"/>
          </a:xfrm>
        </p:spPr>
        <p:txBody>
          <a:bodyPr/>
          <a:lstStyle/>
          <a:p>
            <a:fld id="{AC9FC52E-F1E6-421F-B831-1CFFB1E1E989}" type="datetime3">
              <a:rPr lang="en-US" smtClean="0"/>
              <a:t>8 November 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2576" y="6526097"/>
            <a:ext cx="501424" cy="331903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5" name="Title 1"/>
          <p:cNvSpPr txBox="1">
            <a:spLocks/>
          </p:cNvSpPr>
          <p:nvPr/>
        </p:nvSpPr>
        <p:spPr>
          <a:xfrm>
            <a:off x="0" y="-44042"/>
            <a:ext cx="91440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dirty="0"/>
              <a:t>3</a:t>
            </a:r>
            <a:r>
              <a:rPr lang="en-GB" sz="2800" dirty="0" smtClean="0"/>
              <a:t> - </a:t>
            </a:r>
            <a:r>
              <a:rPr lang="en-GB" sz="2800" dirty="0"/>
              <a:t>Design &amp; Purchase </a:t>
            </a:r>
            <a:r>
              <a:rPr lang="en-GB" sz="2800" dirty="0" smtClean="0"/>
              <a:t>progress</a:t>
            </a:r>
            <a:endParaRPr lang="en-GB" sz="2800" dirty="0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42576" y="6526096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52576" y="6144698"/>
            <a:ext cx="2854518" cy="345126"/>
          </a:xfrm>
        </p:spPr>
        <p:txBody>
          <a:bodyPr/>
          <a:lstStyle/>
          <a:p>
            <a:r>
              <a:rPr lang="en-US" dirty="0" smtClean="0"/>
              <a:t>Miguel GIL COSTA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3956405"/>
              </p:ext>
            </p:extLst>
          </p:nvPr>
        </p:nvGraphicFramePr>
        <p:xfrm>
          <a:off x="100015" y="741987"/>
          <a:ext cx="8943969" cy="51511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13088">
                  <a:extLst>
                    <a:ext uri="{9D8B030D-6E8A-4147-A177-3AD203B41FA5}">
                      <a16:colId xmlns="" xmlns:a16="http://schemas.microsoft.com/office/drawing/2014/main" val="3133095337"/>
                    </a:ext>
                  </a:extLst>
                </a:gridCol>
                <a:gridCol w="668253">
                  <a:extLst>
                    <a:ext uri="{9D8B030D-6E8A-4147-A177-3AD203B41FA5}">
                      <a16:colId xmlns="" xmlns:a16="http://schemas.microsoft.com/office/drawing/2014/main" val="690623473"/>
                    </a:ext>
                  </a:extLst>
                </a:gridCol>
                <a:gridCol w="1062097">
                  <a:extLst>
                    <a:ext uri="{9D8B030D-6E8A-4147-A177-3AD203B41FA5}">
                      <a16:colId xmlns="" xmlns:a16="http://schemas.microsoft.com/office/drawing/2014/main" val="2169204709"/>
                    </a:ext>
                  </a:extLst>
                </a:gridCol>
                <a:gridCol w="763964">
                  <a:extLst>
                    <a:ext uri="{9D8B030D-6E8A-4147-A177-3AD203B41FA5}">
                      <a16:colId xmlns="" xmlns:a16="http://schemas.microsoft.com/office/drawing/2014/main" val="2351085433"/>
                    </a:ext>
                  </a:extLst>
                </a:gridCol>
                <a:gridCol w="758039">
                  <a:extLst>
                    <a:ext uri="{9D8B030D-6E8A-4147-A177-3AD203B41FA5}">
                      <a16:colId xmlns="" xmlns:a16="http://schemas.microsoft.com/office/drawing/2014/main" val="2407666944"/>
                    </a:ext>
                  </a:extLst>
                </a:gridCol>
                <a:gridCol w="813088">
                  <a:extLst>
                    <a:ext uri="{9D8B030D-6E8A-4147-A177-3AD203B41FA5}">
                      <a16:colId xmlns="" xmlns:a16="http://schemas.microsoft.com/office/drawing/2014/main" val="2988936436"/>
                    </a:ext>
                  </a:extLst>
                </a:gridCol>
                <a:gridCol w="813088">
                  <a:extLst>
                    <a:ext uri="{9D8B030D-6E8A-4147-A177-3AD203B41FA5}">
                      <a16:colId xmlns="" xmlns:a16="http://schemas.microsoft.com/office/drawing/2014/main" val="2588864830"/>
                    </a:ext>
                  </a:extLst>
                </a:gridCol>
                <a:gridCol w="813088">
                  <a:extLst>
                    <a:ext uri="{9D8B030D-6E8A-4147-A177-3AD203B41FA5}">
                      <a16:colId xmlns="" xmlns:a16="http://schemas.microsoft.com/office/drawing/2014/main" val="148793915"/>
                    </a:ext>
                  </a:extLst>
                </a:gridCol>
                <a:gridCol w="813088">
                  <a:extLst>
                    <a:ext uri="{9D8B030D-6E8A-4147-A177-3AD203B41FA5}">
                      <a16:colId xmlns="" xmlns:a16="http://schemas.microsoft.com/office/drawing/2014/main" val="407653806"/>
                    </a:ext>
                  </a:extLst>
                </a:gridCol>
                <a:gridCol w="813088">
                  <a:extLst>
                    <a:ext uri="{9D8B030D-6E8A-4147-A177-3AD203B41FA5}">
                      <a16:colId xmlns="" xmlns:a16="http://schemas.microsoft.com/office/drawing/2014/main" val="2591084749"/>
                    </a:ext>
                  </a:extLst>
                </a:gridCol>
                <a:gridCol w="813088">
                  <a:extLst>
                    <a:ext uri="{9D8B030D-6E8A-4147-A177-3AD203B41FA5}">
                      <a16:colId xmlns="" xmlns:a16="http://schemas.microsoft.com/office/drawing/2014/main" val="1831137058"/>
                    </a:ext>
                  </a:extLst>
                </a:gridCol>
              </a:tblGrid>
              <a:tr h="371783">
                <a:tc gridSpan="2"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Back</a:t>
                      </a:r>
                      <a:r>
                        <a:rPr lang="en-GB" sz="1000" baseline="0" dirty="0" smtClean="0"/>
                        <a:t> Instrumentation Assembly</a:t>
                      </a:r>
                      <a:endParaRPr lang="en-GB" sz="1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Test Bench Vessel</a:t>
                      </a:r>
                      <a:endParaRPr lang="en-GB" sz="1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/>
                        <a:t>Test Bench Supports</a:t>
                      </a:r>
                    </a:p>
                    <a:p>
                      <a:pPr algn="ctr"/>
                      <a:endParaRPr lang="en-GB" sz="1000" baseline="0" dirty="0" smtClean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000" baseline="0" dirty="0" smtClean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/>
                        <a:t>Front </a:t>
                      </a:r>
                      <a:r>
                        <a:rPr lang="en-GB" sz="1000" baseline="0" dirty="0" smtClean="0"/>
                        <a:t>Instrumentation Assembly</a:t>
                      </a:r>
                      <a:endParaRPr lang="en-GB" sz="1000" dirty="0" smtClean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sz="1000" baseline="0" dirty="0" smtClean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 smtClean="0"/>
                        <a:t>Slits</a:t>
                      </a:r>
                      <a:r>
                        <a:rPr lang="en-GB" sz="1000" baseline="0" dirty="0" smtClean="0"/>
                        <a:t> Assembly</a:t>
                      </a:r>
                    </a:p>
                    <a:p>
                      <a:pPr algn="ctr"/>
                      <a:endParaRPr lang="en-GB" sz="1000" baseline="0" dirty="0" smtClean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sz="1000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915897234"/>
                  </a:ext>
                </a:extLst>
              </a:tr>
              <a:tr h="343184"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Chamber</a:t>
                      </a:r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 smtClean="0">
                          <a:solidFill>
                            <a:srgbClr val="00B050"/>
                          </a:solidFill>
                        </a:rPr>
                        <a:t>Ordered</a:t>
                      </a:r>
                      <a:endParaRPr lang="en-GB" sz="9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Chamber</a:t>
                      </a:r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 smtClean="0">
                          <a:solidFill>
                            <a:srgbClr val="00B050"/>
                          </a:solidFill>
                        </a:rPr>
                        <a:t>Ordered</a:t>
                      </a:r>
                      <a:endParaRPr lang="en-GB" sz="9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GB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Rotating stages</a:t>
                      </a:r>
                      <a:endParaRPr kumimoji="0" lang="en-GB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FD9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err="1" smtClean="0"/>
                        <a:t>Rotative</a:t>
                      </a:r>
                      <a:r>
                        <a:rPr lang="en-GB" sz="900" dirty="0" smtClean="0"/>
                        <a:t> flange</a:t>
                      </a:r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dirty="0" smtClean="0">
                          <a:solidFill>
                            <a:srgbClr val="DE8F00"/>
                          </a:solidFill>
                        </a:rPr>
                        <a:t>Design</a:t>
                      </a:r>
                      <a:r>
                        <a:rPr lang="en-GB" sz="900" b="1" baseline="0" dirty="0" smtClean="0">
                          <a:solidFill>
                            <a:srgbClr val="DE8F00"/>
                          </a:solidFill>
                        </a:rPr>
                        <a:t> phase</a:t>
                      </a:r>
                      <a:endParaRPr lang="en-GB" sz="900" b="1" dirty="0" smtClean="0">
                        <a:solidFill>
                          <a:srgbClr val="DE8F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Chamber</a:t>
                      </a:r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 smtClean="0">
                          <a:solidFill>
                            <a:srgbClr val="00B050"/>
                          </a:solidFill>
                        </a:rPr>
                        <a:t>Ordered</a:t>
                      </a:r>
                      <a:endParaRPr lang="en-GB" sz="9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 smtClean="0"/>
                        <a:t>Chamber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 smtClean="0">
                          <a:solidFill>
                            <a:srgbClr val="00B050"/>
                          </a:solidFill>
                        </a:rPr>
                        <a:t>Ordered</a:t>
                      </a:r>
                      <a:endParaRPr lang="en-GB" sz="9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741027106"/>
                  </a:ext>
                </a:extLst>
              </a:tr>
              <a:tr h="343184"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Bayard</a:t>
                      </a:r>
                      <a:r>
                        <a:rPr lang="en-GB" sz="900" baseline="0" dirty="0" smtClean="0"/>
                        <a:t> Alpert</a:t>
                      </a:r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 smtClean="0">
                          <a:solidFill>
                            <a:srgbClr val="00B050"/>
                          </a:solidFill>
                        </a:rPr>
                        <a:t>Existent</a:t>
                      </a:r>
                      <a:endParaRPr lang="en-GB" sz="9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Actuators</a:t>
                      </a:r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 smtClean="0">
                          <a:solidFill>
                            <a:srgbClr val="00B050"/>
                          </a:solidFill>
                        </a:rPr>
                        <a:t>Received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Rolling bearing</a:t>
                      </a:r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dirty="0" smtClean="0">
                          <a:solidFill>
                            <a:srgbClr val="00B050"/>
                          </a:solidFill>
                        </a:rPr>
                        <a:t>Received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Valve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dirty="0" smtClean="0">
                          <a:solidFill>
                            <a:srgbClr val="00B050"/>
                          </a:solidFill>
                        </a:rPr>
                        <a:t>Ordered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Slits</a:t>
                      </a:r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 smtClean="0">
                          <a:solidFill>
                            <a:srgbClr val="00B050"/>
                          </a:solidFill>
                        </a:rPr>
                        <a:t>Existent</a:t>
                      </a:r>
                      <a:endParaRPr lang="en-GB" sz="9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588385992"/>
                  </a:ext>
                </a:extLst>
              </a:tr>
              <a:tr h="343184"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Fluorescent screen</a:t>
                      </a:r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 smtClean="0">
                          <a:solidFill>
                            <a:srgbClr val="00B050"/>
                          </a:solidFill>
                        </a:rPr>
                        <a:t>Ordered</a:t>
                      </a:r>
                      <a:endParaRPr lang="en-GB" sz="9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Thermocouple</a:t>
                      </a:r>
                      <a:r>
                        <a:rPr lang="en-GB" sz="900" baseline="0" dirty="0" smtClean="0"/>
                        <a:t> </a:t>
                      </a:r>
                      <a:r>
                        <a:rPr lang="en-GB" sz="900" dirty="0" smtClean="0"/>
                        <a:t>feedthroughs</a:t>
                      </a:r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 smtClean="0">
                          <a:solidFill>
                            <a:srgbClr val="DE8F00"/>
                          </a:solidFill>
                        </a:rPr>
                        <a:t>To be ordered</a:t>
                      </a:r>
                      <a:endParaRPr lang="en-GB" sz="900" b="1" dirty="0">
                        <a:solidFill>
                          <a:srgbClr val="DE8F00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Base</a:t>
                      </a:r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dirty="0" smtClean="0">
                          <a:solidFill>
                            <a:srgbClr val="DE8F00"/>
                          </a:solidFill>
                        </a:rPr>
                        <a:t>Design</a:t>
                      </a:r>
                      <a:r>
                        <a:rPr lang="en-GB" sz="900" b="1" baseline="0" dirty="0" smtClean="0">
                          <a:solidFill>
                            <a:srgbClr val="DE8F00"/>
                          </a:solidFill>
                        </a:rPr>
                        <a:t> phase</a:t>
                      </a:r>
                      <a:endParaRPr lang="en-GB" sz="900" b="1" dirty="0" smtClean="0">
                        <a:solidFill>
                          <a:srgbClr val="DE8F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Turbo-Pump</a:t>
                      </a:r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dirty="0" smtClean="0">
                          <a:solidFill>
                            <a:srgbClr val="00B050"/>
                          </a:solidFill>
                        </a:rPr>
                        <a:t>Ordered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Fluorescent screen</a:t>
                      </a:r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 smtClean="0">
                          <a:solidFill>
                            <a:srgbClr val="00B050"/>
                          </a:solidFill>
                        </a:rPr>
                        <a:t>Ordered</a:t>
                      </a:r>
                      <a:endParaRPr lang="en-GB" sz="9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968513736"/>
                  </a:ext>
                </a:extLst>
              </a:tr>
              <a:tr h="343184"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Photon collector</a:t>
                      </a:r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 smtClean="0">
                          <a:solidFill>
                            <a:srgbClr val="00B050"/>
                          </a:solidFill>
                        </a:rPr>
                        <a:t>Ordered</a:t>
                      </a:r>
                      <a:endParaRPr lang="en-GB" sz="9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Alignment pin-flange</a:t>
                      </a:r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dirty="0" smtClean="0">
                          <a:solidFill>
                            <a:srgbClr val="DE8F00"/>
                          </a:solidFill>
                        </a:rPr>
                        <a:t>Design</a:t>
                      </a:r>
                      <a:r>
                        <a:rPr lang="en-GB" sz="900" b="1" baseline="0" dirty="0" smtClean="0">
                          <a:solidFill>
                            <a:srgbClr val="DE8F00"/>
                          </a:solidFill>
                        </a:rPr>
                        <a:t> phase</a:t>
                      </a:r>
                      <a:endParaRPr lang="en-GB" sz="900" b="1" dirty="0" smtClean="0">
                        <a:solidFill>
                          <a:srgbClr val="DE8F00"/>
                        </a:solidFill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GB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Free linear stage</a:t>
                      </a:r>
                      <a:endParaRPr kumimoji="0" lang="en-GB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FD9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Linear</a:t>
                      </a:r>
                      <a:r>
                        <a:rPr lang="en-GB" sz="900" baseline="0" dirty="0" smtClean="0"/>
                        <a:t> guides</a:t>
                      </a:r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dirty="0" smtClean="0">
                          <a:solidFill>
                            <a:srgbClr val="00B050"/>
                          </a:solidFill>
                        </a:rPr>
                        <a:t>Ordered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Penning-</a:t>
                      </a:r>
                      <a:r>
                        <a:rPr lang="en-GB" sz="900" dirty="0" err="1" smtClean="0"/>
                        <a:t>piranni</a:t>
                      </a:r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dirty="0" smtClean="0">
                          <a:solidFill>
                            <a:srgbClr val="00B050"/>
                          </a:solidFill>
                        </a:rPr>
                        <a:t>Ordered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Rupture disc</a:t>
                      </a:r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900" b="1" kern="1200" dirty="0" smtClean="0">
                          <a:solidFill>
                            <a:srgbClr val="DE8F00"/>
                          </a:solidFill>
                          <a:latin typeface="+mn-lt"/>
                          <a:ea typeface="+mn-ea"/>
                          <a:cs typeface="+mn-cs"/>
                        </a:rPr>
                        <a:t>To be ordered</a:t>
                      </a:r>
                      <a:endParaRPr kumimoji="0" lang="en-GB" sz="900" b="1" kern="1200" dirty="0">
                        <a:solidFill>
                          <a:srgbClr val="DE8F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4016911696"/>
                  </a:ext>
                </a:extLst>
              </a:tr>
              <a:tr h="343184"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NEX-</a:t>
                      </a:r>
                      <a:r>
                        <a:rPr lang="en-GB" sz="900" dirty="0" err="1" smtClean="0"/>
                        <a:t>Torr</a:t>
                      </a:r>
                      <a:r>
                        <a:rPr lang="en-GB" sz="900" dirty="0" smtClean="0"/>
                        <a:t> pump</a:t>
                      </a:r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 smtClean="0">
                          <a:solidFill>
                            <a:srgbClr val="00B050"/>
                          </a:solidFill>
                        </a:rPr>
                        <a:t>Ordered</a:t>
                      </a:r>
                      <a:endParaRPr lang="en-GB" sz="9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Chimney</a:t>
                      </a:r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dirty="0" smtClean="0">
                          <a:solidFill>
                            <a:srgbClr val="DE8F00"/>
                          </a:solidFill>
                        </a:rPr>
                        <a:t>Design</a:t>
                      </a:r>
                      <a:r>
                        <a:rPr lang="en-GB" sz="900" b="1" baseline="0" dirty="0" smtClean="0">
                          <a:solidFill>
                            <a:srgbClr val="DE8F00"/>
                          </a:solidFill>
                        </a:rPr>
                        <a:t> phase</a:t>
                      </a:r>
                      <a:endParaRPr lang="en-GB" sz="900" b="1" dirty="0" smtClean="0">
                        <a:solidFill>
                          <a:srgbClr val="DE8F00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Base</a:t>
                      </a:r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dirty="0" smtClean="0">
                          <a:solidFill>
                            <a:srgbClr val="DE8F00"/>
                          </a:solidFill>
                        </a:rPr>
                        <a:t>Design</a:t>
                      </a:r>
                      <a:r>
                        <a:rPr lang="en-GB" sz="900" b="1" baseline="0" dirty="0" smtClean="0">
                          <a:solidFill>
                            <a:srgbClr val="DE8F00"/>
                          </a:solidFill>
                        </a:rPr>
                        <a:t> phase</a:t>
                      </a:r>
                      <a:endParaRPr lang="en-GB" sz="900" b="1" dirty="0" smtClean="0">
                        <a:solidFill>
                          <a:srgbClr val="DE8F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NEX-</a:t>
                      </a:r>
                      <a:r>
                        <a:rPr lang="en-GB" sz="900" dirty="0" err="1" smtClean="0"/>
                        <a:t>Torr</a:t>
                      </a:r>
                      <a:r>
                        <a:rPr lang="en-GB" sz="900" baseline="0" dirty="0" smtClean="0"/>
                        <a:t> pump</a:t>
                      </a:r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dirty="0" smtClean="0">
                          <a:solidFill>
                            <a:srgbClr val="00B050"/>
                          </a:solidFill>
                        </a:rPr>
                        <a:t>Ordered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b="1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672366871"/>
                  </a:ext>
                </a:extLst>
              </a:tr>
              <a:tr h="343184"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Interconnection</a:t>
                      </a:r>
                      <a:r>
                        <a:rPr lang="en-GB" sz="900" baseline="0" dirty="0" smtClean="0"/>
                        <a:t> Tee piece</a:t>
                      </a:r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1" kern="1200" dirty="0" smtClean="0">
                          <a:solidFill>
                            <a:srgbClr val="DE8F00"/>
                          </a:solidFill>
                          <a:latin typeface="+mn-lt"/>
                          <a:ea typeface="+mn-ea"/>
                          <a:cs typeface="+mn-cs"/>
                        </a:rPr>
                        <a:t>To be ordered</a:t>
                      </a:r>
                      <a:endParaRPr kumimoji="0" lang="en-GB" sz="900" b="1" kern="1200" dirty="0">
                        <a:solidFill>
                          <a:srgbClr val="DE8F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Motorized</a:t>
                      </a:r>
                      <a:r>
                        <a:rPr lang="en-GB" sz="900" baseline="0" dirty="0" smtClean="0"/>
                        <a:t> linear stages</a:t>
                      </a:r>
                      <a:endParaRPr lang="en-GB" sz="900" dirty="0"/>
                    </a:p>
                  </a:txBody>
                  <a:tcPr anchor="ctr">
                    <a:solidFill>
                      <a:srgbClr val="CFD9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Linear stage</a:t>
                      </a:r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dirty="0" smtClean="0">
                          <a:solidFill>
                            <a:srgbClr val="00B050"/>
                          </a:solidFill>
                        </a:rPr>
                        <a:t>Ordered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Water feedthrough</a:t>
                      </a:r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dirty="0" smtClean="0">
                          <a:solidFill>
                            <a:srgbClr val="DE8F00"/>
                          </a:solidFill>
                        </a:rPr>
                        <a:t>Design</a:t>
                      </a:r>
                      <a:r>
                        <a:rPr lang="en-GB" sz="900" b="1" baseline="0" dirty="0" smtClean="0">
                          <a:solidFill>
                            <a:srgbClr val="DE8F00"/>
                          </a:solidFill>
                        </a:rPr>
                        <a:t> phase</a:t>
                      </a:r>
                      <a:endParaRPr lang="en-GB" sz="900" b="1" dirty="0" smtClean="0">
                        <a:solidFill>
                          <a:srgbClr val="DE8F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b="1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662490674"/>
                  </a:ext>
                </a:extLst>
              </a:tr>
              <a:tr h="343184"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Bayard</a:t>
                      </a:r>
                      <a:r>
                        <a:rPr lang="en-GB" sz="900" baseline="0" dirty="0" smtClean="0"/>
                        <a:t> Alpert</a:t>
                      </a:r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 smtClean="0">
                          <a:solidFill>
                            <a:srgbClr val="00B050"/>
                          </a:solidFill>
                        </a:rPr>
                        <a:t>Existent</a:t>
                      </a:r>
                      <a:endParaRPr lang="en-GB" sz="9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Motor + coupling</a:t>
                      </a:r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dirty="0" smtClean="0">
                          <a:solidFill>
                            <a:srgbClr val="00B050"/>
                          </a:solidFill>
                        </a:rPr>
                        <a:t>Ordered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b="1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661021536"/>
                  </a:ext>
                </a:extLst>
              </a:tr>
              <a:tr h="343184"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RGA</a:t>
                      </a:r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="1" dirty="0" smtClean="0">
                          <a:solidFill>
                            <a:srgbClr val="00B050"/>
                          </a:solidFill>
                        </a:rPr>
                        <a:t>Existent</a:t>
                      </a:r>
                      <a:endParaRPr lang="en-GB" sz="9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Fiducial base</a:t>
                      </a:r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dirty="0" smtClean="0">
                          <a:solidFill>
                            <a:srgbClr val="DE8F00"/>
                          </a:solidFill>
                        </a:rPr>
                        <a:t>Design</a:t>
                      </a:r>
                      <a:r>
                        <a:rPr lang="en-GB" sz="900" b="1" baseline="0" dirty="0" smtClean="0">
                          <a:solidFill>
                            <a:srgbClr val="DE8F00"/>
                          </a:solidFill>
                        </a:rPr>
                        <a:t> phase</a:t>
                      </a:r>
                      <a:endParaRPr lang="en-GB" sz="900" b="1" dirty="0" smtClean="0">
                        <a:solidFill>
                          <a:srgbClr val="DE8F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b="1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186984143"/>
                  </a:ext>
                </a:extLst>
              </a:tr>
              <a:tr h="343184"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b="1" dirty="0"/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dirty="0" smtClean="0"/>
                        <a:t>Planar alignment stages</a:t>
                      </a:r>
                    </a:p>
                  </a:txBody>
                  <a:tcPr anchor="ctr">
                    <a:solidFill>
                      <a:srgbClr val="CFD9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Guiding shafts</a:t>
                      </a:r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dirty="0" smtClean="0">
                          <a:solidFill>
                            <a:srgbClr val="00B050"/>
                          </a:solidFill>
                        </a:rPr>
                        <a:t>Ordered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b="1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793980002"/>
                  </a:ext>
                </a:extLst>
              </a:tr>
              <a:tr h="223083"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b="1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Bushings</a:t>
                      </a:r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dirty="0" smtClean="0">
                          <a:solidFill>
                            <a:srgbClr val="00B050"/>
                          </a:solidFill>
                        </a:rPr>
                        <a:t>Ordered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b="1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814876822"/>
                  </a:ext>
                </a:extLst>
              </a:tr>
              <a:tr h="471878"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b="1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Height </a:t>
                      </a:r>
                      <a:r>
                        <a:rPr lang="en-GB" sz="900" dirty="0" err="1" smtClean="0"/>
                        <a:t>tunning</a:t>
                      </a:r>
                      <a:r>
                        <a:rPr lang="en-GB" sz="900" dirty="0" smtClean="0"/>
                        <a:t> screw</a:t>
                      </a:r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dirty="0" smtClean="0">
                          <a:solidFill>
                            <a:srgbClr val="DE8F00"/>
                          </a:solidFill>
                        </a:rPr>
                        <a:t>Design</a:t>
                      </a:r>
                      <a:r>
                        <a:rPr lang="en-GB" sz="900" b="1" baseline="0" dirty="0" smtClean="0">
                          <a:solidFill>
                            <a:srgbClr val="DE8F00"/>
                          </a:solidFill>
                        </a:rPr>
                        <a:t> phase</a:t>
                      </a:r>
                      <a:endParaRPr lang="en-GB" sz="900" b="1" dirty="0" smtClean="0">
                        <a:solidFill>
                          <a:srgbClr val="DE8F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b="1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4091585141"/>
                  </a:ext>
                </a:extLst>
              </a:tr>
              <a:tr h="343184"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b="1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Base</a:t>
                      </a:r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dirty="0" smtClean="0">
                          <a:solidFill>
                            <a:srgbClr val="DE8F00"/>
                          </a:solidFill>
                        </a:rPr>
                        <a:t>Design</a:t>
                      </a:r>
                      <a:r>
                        <a:rPr lang="en-GB" sz="900" b="1" baseline="0" dirty="0" smtClean="0">
                          <a:solidFill>
                            <a:srgbClr val="DE8F00"/>
                          </a:solidFill>
                        </a:rPr>
                        <a:t> phase</a:t>
                      </a:r>
                      <a:endParaRPr lang="en-GB" sz="900" b="1" dirty="0" smtClean="0">
                        <a:solidFill>
                          <a:srgbClr val="DE8F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b="1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814974803"/>
                  </a:ext>
                </a:extLst>
              </a:tr>
              <a:tr h="343184"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Fixed</a:t>
                      </a:r>
                      <a:r>
                        <a:rPr lang="en-GB" sz="900" baseline="0" dirty="0" smtClean="0"/>
                        <a:t> support</a:t>
                      </a:r>
                      <a:endParaRPr lang="en-GB" sz="900" dirty="0"/>
                    </a:p>
                  </a:txBody>
                  <a:tcPr anchor="ctr">
                    <a:solidFill>
                      <a:srgbClr val="CFD9E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Base</a:t>
                      </a:r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dirty="0" smtClean="0">
                          <a:solidFill>
                            <a:srgbClr val="DE8F00"/>
                          </a:solidFill>
                        </a:rPr>
                        <a:t>Design</a:t>
                      </a:r>
                      <a:r>
                        <a:rPr lang="en-GB" sz="900" b="1" baseline="0" dirty="0" smtClean="0">
                          <a:solidFill>
                            <a:srgbClr val="DE8F00"/>
                          </a:solidFill>
                        </a:rPr>
                        <a:t> phase</a:t>
                      </a:r>
                      <a:endParaRPr lang="en-GB" sz="900" b="1" dirty="0" smtClean="0">
                        <a:solidFill>
                          <a:srgbClr val="DE8F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900" b="1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580482538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85825" y="5865014"/>
            <a:ext cx="72987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*Standard elements from CERN store have not been included (screws, metal sheets, </a:t>
            </a:r>
            <a:r>
              <a:rPr lang="en-GB" sz="1400" dirty="0" err="1" smtClean="0"/>
              <a:t>etc</a:t>
            </a:r>
            <a:r>
              <a:rPr lang="en-GB" sz="1400" dirty="0" smtClean="0"/>
              <a:t>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44250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8" t="4666"/>
          <a:stretch/>
        </p:blipFill>
        <p:spPr>
          <a:xfrm>
            <a:off x="5289452" y="166727"/>
            <a:ext cx="3856920" cy="3421991"/>
          </a:xfrm>
          <a:prstGeom prst="rect">
            <a:avLst/>
          </a:prstGeom>
        </p:spPr>
      </p:pic>
      <p:pic>
        <p:nvPicPr>
          <p:cNvPr id="26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7" t="42247" r="6970" b="38338"/>
          <a:stretch/>
        </p:blipFill>
        <p:spPr>
          <a:xfrm>
            <a:off x="423904" y="4608664"/>
            <a:ext cx="6828410" cy="1223652"/>
          </a:xfrm>
          <a:prstGeom prst="rect">
            <a:avLst/>
          </a:prstGeom>
        </p:spPr>
      </p:pic>
      <p:pic>
        <p:nvPicPr>
          <p:cNvPr id="2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5" t="39077" r="11664" b="47692"/>
          <a:stretch/>
        </p:blipFill>
        <p:spPr>
          <a:xfrm>
            <a:off x="1642703" y="2695487"/>
            <a:ext cx="7069016" cy="90736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346" y="6238873"/>
            <a:ext cx="1719654" cy="331903"/>
          </a:xfrm>
        </p:spPr>
        <p:txBody>
          <a:bodyPr/>
          <a:lstStyle/>
          <a:p>
            <a:fld id="{AC9FC52E-F1E6-421F-B831-1CFFB1E1E989}" type="datetime3">
              <a:rPr lang="en-US" smtClean="0"/>
              <a:t>8 November 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2576" y="6526097"/>
            <a:ext cx="501424" cy="331903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369212"/>
            <a:ext cx="269393" cy="2681854"/>
          </a:xfrm>
          <a:prstGeom prst="rect">
            <a:avLst/>
          </a:prstGeom>
        </p:spPr>
      </p:pic>
      <p:sp>
        <p:nvSpPr>
          <p:cNvPr id="35" name="Title 1"/>
          <p:cNvSpPr txBox="1">
            <a:spLocks/>
          </p:cNvSpPr>
          <p:nvPr/>
        </p:nvSpPr>
        <p:spPr>
          <a:xfrm>
            <a:off x="0" y="-44042"/>
            <a:ext cx="91440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dirty="0"/>
              <a:t>4</a:t>
            </a:r>
            <a:r>
              <a:rPr lang="en-GB" sz="2800" dirty="0" smtClean="0"/>
              <a:t> - </a:t>
            </a:r>
            <a:r>
              <a:rPr lang="en-GB" sz="2800" dirty="0"/>
              <a:t>Mechanical </a:t>
            </a:r>
            <a:r>
              <a:rPr lang="en-GB" sz="2800" dirty="0" smtClean="0"/>
              <a:t>analysis</a:t>
            </a:r>
            <a:endParaRPr lang="en-GB" sz="28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34" t="11878" r="7472" b="19581"/>
          <a:stretch/>
        </p:blipFill>
        <p:spPr>
          <a:xfrm>
            <a:off x="0" y="70087"/>
            <a:ext cx="2207942" cy="190314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799" r="7538" b="37376"/>
          <a:stretch/>
        </p:blipFill>
        <p:spPr>
          <a:xfrm>
            <a:off x="1551600" y="923182"/>
            <a:ext cx="7251223" cy="15103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31852" y="2214103"/>
            <a:ext cx="12522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Z=-0.058 mm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625571" y="954434"/>
            <a:ext cx="12522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Z=-0.029 mm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8082" y="2209124"/>
            <a:ext cx="12522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Z=-0.032 mm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638081" y="954433"/>
            <a:ext cx="12522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Z=-0.014 mm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51801" y="793911"/>
            <a:ext cx="14970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DEFORMATION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248099" y="3943644"/>
            <a:ext cx="904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STRESS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78112" y="5354710"/>
            <a:ext cx="747378" cy="73478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51323" y="637324"/>
            <a:ext cx="747378" cy="73478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8382" y="2917054"/>
            <a:ext cx="492370" cy="464234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610752" y="2565480"/>
            <a:ext cx="12522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Z=-0.026 mm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607044" y="3503374"/>
            <a:ext cx="12522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Z=-0.026 mm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638081" y="3503334"/>
            <a:ext cx="12522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Z=-0.014 mm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638081" y="2565479"/>
            <a:ext cx="12522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Z=-0.013 mm</a:t>
            </a:r>
          </a:p>
        </p:txBody>
      </p:sp>
      <p:sp>
        <p:nvSpPr>
          <p:cNvPr id="2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52576" y="6144698"/>
            <a:ext cx="2854518" cy="345126"/>
          </a:xfrm>
        </p:spPr>
        <p:txBody>
          <a:bodyPr/>
          <a:lstStyle/>
          <a:p>
            <a:r>
              <a:rPr lang="en-US" dirty="0" smtClean="0"/>
              <a:t>Miguel GIL COSTA</a:t>
            </a:r>
            <a:endParaRPr lang="en-US" dirty="0"/>
          </a:p>
        </p:txBody>
      </p:sp>
      <p:pic>
        <p:nvPicPr>
          <p:cNvPr id="29" name="Picture 6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94" t="31889" r="14332" b="17634"/>
          <a:stretch/>
        </p:blipFill>
        <p:spPr>
          <a:xfrm>
            <a:off x="7324888" y="4438186"/>
            <a:ext cx="1821484" cy="1717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602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7" y="9220"/>
            <a:ext cx="7103464" cy="614469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948" y="9220"/>
            <a:ext cx="7116112" cy="6144698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7" y="9220"/>
            <a:ext cx="7103464" cy="6144698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948" y="9220"/>
            <a:ext cx="7116112" cy="6144698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7" y="9220"/>
            <a:ext cx="7103464" cy="6144698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948" y="9220"/>
            <a:ext cx="7128760" cy="6144698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948" y="7951"/>
            <a:ext cx="7117581" cy="614596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346" y="6238873"/>
            <a:ext cx="1719654" cy="331903"/>
          </a:xfrm>
        </p:spPr>
        <p:txBody>
          <a:bodyPr/>
          <a:lstStyle/>
          <a:p>
            <a:fld id="{AC9FC52E-F1E6-421F-B831-1CFFB1E1E989}" type="datetime3">
              <a:rPr lang="en-US" smtClean="0">
                <a:solidFill>
                  <a:prstClr val="white"/>
                </a:solidFill>
              </a:rPr>
              <a:pPr/>
              <a:t>8 November 2016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2576" y="6526097"/>
            <a:ext cx="501424" cy="331903"/>
          </a:xfr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52576" y="6144698"/>
            <a:ext cx="2854518" cy="345126"/>
          </a:xfrm>
        </p:spPr>
        <p:txBody>
          <a:bodyPr/>
          <a:lstStyle/>
          <a:p>
            <a:r>
              <a:rPr lang="en-US" dirty="0" smtClean="0"/>
              <a:t>Miguel GIL COSTA</a:t>
            </a:r>
            <a:endParaRPr lang="en-US" dirty="0"/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0" y="-44042"/>
            <a:ext cx="91440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dirty="0"/>
              <a:t>5 - Installation</a:t>
            </a:r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7" y="0"/>
            <a:ext cx="7087944" cy="614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596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52355</TotalTime>
  <Words>476</Words>
  <Application>Microsoft Office PowerPoint</Application>
  <PresentationFormat>Presentación en pantalla (4:3)</PresentationFormat>
  <Paragraphs>196</Paragraphs>
  <Slides>15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8" baseType="lpstr">
      <vt:lpstr>Arial</vt:lpstr>
      <vt:lpstr>Calibri</vt:lpstr>
      <vt:lpstr>CERN(4-3)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6 – Present &amp; Future Steps</vt:lpstr>
      <vt:lpstr>Presentación de PowerPoint</vt:lpstr>
      <vt:lpstr>EXTRA SLIDES</vt:lpstr>
      <vt:lpstr>Extra Slide – Supports</vt:lpstr>
      <vt:lpstr>Presentación de PowerPoint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Miguel Gil Costa</cp:lastModifiedBy>
  <cp:revision>608</cp:revision>
  <cp:lastPrinted>2016-11-02T09:00:19Z</cp:lastPrinted>
  <dcterms:created xsi:type="dcterms:W3CDTF">2012-11-30T11:04:26Z</dcterms:created>
  <dcterms:modified xsi:type="dcterms:W3CDTF">2016-11-08T15:14:25Z</dcterms:modified>
</cp:coreProperties>
</file>