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2.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270" r:id="rId2"/>
    <p:sldId id="312" r:id="rId3"/>
    <p:sldId id="313" r:id="rId4"/>
    <p:sldId id="306" r:id="rId5"/>
    <p:sldId id="274" r:id="rId6"/>
    <p:sldId id="275" r:id="rId7"/>
    <p:sldId id="276" r:id="rId8"/>
    <p:sldId id="277" r:id="rId9"/>
    <p:sldId id="278" r:id="rId10"/>
    <p:sldId id="279" r:id="rId11"/>
    <p:sldId id="280" r:id="rId12"/>
    <p:sldId id="281" r:id="rId13"/>
    <p:sldId id="282" r:id="rId14"/>
    <p:sldId id="283" r:id="rId15"/>
    <p:sldId id="284" r:id="rId16"/>
    <p:sldId id="285" r:id="rId17"/>
    <p:sldId id="286" r:id="rId18"/>
    <p:sldId id="310" r:id="rId19"/>
    <p:sldId id="307" r:id="rId20"/>
    <p:sldId id="288" r:id="rId21"/>
    <p:sldId id="289" r:id="rId22"/>
    <p:sldId id="290" r:id="rId23"/>
    <p:sldId id="293" r:id="rId24"/>
    <p:sldId id="308" r:id="rId25"/>
    <p:sldId id="291" r:id="rId26"/>
    <p:sldId id="292" r:id="rId27"/>
    <p:sldId id="287" r:id="rId28"/>
    <p:sldId id="309" r:id="rId29"/>
    <p:sldId id="294" r:id="rId30"/>
    <p:sldId id="295" r:id="rId31"/>
    <p:sldId id="298" r:id="rId32"/>
    <p:sldId id="299" r:id="rId33"/>
    <p:sldId id="300" r:id="rId34"/>
    <p:sldId id="30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81988" autoAdjust="0"/>
  </p:normalViewPr>
  <p:slideViewPr>
    <p:cSldViewPr snapToGrid="0" snapToObjects="1">
      <p:cViewPr varScale="1">
        <p:scale>
          <a:sx n="70" d="100"/>
          <a:sy n="70" d="100"/>
        </p:scale>
        <p:origin x="179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FAD328-2336-44E5-9C90-A7156F1B7628}" type="datetimeFigureOut">
              <a:rPr lang="en-GB" smtClean="0"/>
              <a:t>25/10/2017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cms.web.cern.ch/cms/Physics/AcceleratorsAndDetectors/index.htm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jobs.web.cern.ch/content/member-states" TargetMode="External"/><Relationship Id="rId2" Type="http://schemas.openxmlformats.org/officeDocument/2006/relationships/slide" Target="../slides/slide27.xml"/><Relationship Id="rId1" Type="http://schemas.openxmlformats.org/officeDocument/2006/relationships/notesMaster" Target="../notesMasters/notesMaster1.xml"/><Relationship Id="rId4" Type="http://schemas.openxmlformats.org/officeDocument/2006/relationships/hyperlink" Target="https://cdsweb.cern.ch/record/1495729/files/MainDiplomas_CERNMemberStates.pdf" TargetMode="Externa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1</a:t>
            </a:fld>
            <a:endParaRPr lang="en-US"/>
          </a:p>
        </p:txBody>
      </p:sp>
    </p:spTree>
    <p:extLst>
      <p:ext uri="{BB962C8B-B14F-4D97-AF65-F5344CB8AC3E}">
        <p14:creationId xmlns:p14="http://schemas.microsoft.com/office/powerpoint/2010/main" val="9640630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51204" name="Slide Number Placeholder 3"/>
          <p:cNvSpPr>
            <a:spLocks noGrp="1"/>
          </p:cNvSpPr>
          <p:nvPr>
            <p:ph type="sldNum" sz="quarter" idx="5"/>
          </p:nvPr>
        </p:nvSpPr>
        <p:spPr>
          <a:noFill/>
        </p:spPr>
        <p:txBody>
          <a:bodyPr/>
          <a:lstStyle/>
          <a:p>
            <a:fld id="{8BED1CAB-3325-4587-8575-823FBC831A04}" type="slidenum">
              <a:rPr lang="en-US" smtClean="0"/>
              <a:pPr/>
              <a:t>10</a:t>
            </a:fld>
            <a:endParaRPr lang="en-US" smtClean="0"/>
          </a:p>
        </p:txBody>
      </p:sp>
    </p:spTree>
    <p:extLst>
      <p:ext uri="{BB962C8B-B14F-4D97-AF65-F5344CB8AC3E}">
        <p14:creationId xmlns:p14="http://schemas.microsoft.com/office/powerpoint/2010/main" val="5735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r>
              <a:rPr lang="en-US" dirty="0" smtClean="0"/>
              <a:t>ATLAS brings experimental physics into new territory. Most exciting is the completely unknown - new processes and particles that would change our understanding of energy and matter. ATLAS will learn about the basic forces that have shaped our Universe since the beginning of time and will determine its fate. </a:t>
            </a:r>
          </a:p>
          <a:p>
            <a:endParaRPr lang="en-US" dirty="0" smtClean="0"/>
          </a:p>
        </p:txBody>
      </p:sp>
      <p:sp>
        <p:nvSpPr>
          <p:cNvPr id="52228" name="Slide Number Placeholder 3"/>
          <p:cNvSpPr>
            <a:spLocks noGrp="1"/>
          </p:cNvSpPr>
          <p:nvPr>
            <p:ph type="sldNum" sz="quarter" idx="5"/>
          </p:nvPr>
        </p:nvSpPr>
        <p:spPr>
          <a:noFill/>
        </p:spPr>
        <p:txBody>
          <a:bodyPr/>
          <a:lstStyle/>
          <a:p>
            <a:fld id="{71698C44-BD81-430D-B9FA-375F1FD9D42C}" type="slidenum">
              <a:rPr lang="en-US" smtClean="0"/>
              <a:pPr/>
              <a:t>11</a:t>
            </a:fld>
            <a:endParaRPr lang="en-US" smtClean="0"/>
          </a:p>
        </p:txBody>
      </p:sp>
    </p:spTree>
    <p:extLst>
      <p:ext uri="{BB962C8B-B14F-4D97-AF65-F5344CB8AC3E}">
        <p14:creationId xmlns:p14="http://schemas.microsoft.com/office/powerpoint/2010/main" val="51573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r>
              <a:rPr lang="en-US" dirty="0" smtClean="0"/>
              <a:t>Why so big?</a:t>
            </a:r>
          </a:p>
          <a:p>
            <a:r>
              <a:rPr lang="en-US" dirty="0" smtClean="0"/>
              <a:t>because the particles flying out of the collisions have</a:t>
            </a:r>
            <a:r>
              <a:rPr lang="en-US" dirty="0" smtClean="0">
                <a:hlinkClick r:id="rId3"/>
              </a:rPr>
              <a:t> such high energies</a:t>
            </a:r>
            <a:r>
              <a:rPr lang="en-US" dirty="0" smtClean="0"/>
              <a:t> that it takes big distances to absorb them.</a:t>
            </a:r>
          </a:p>
          <a:p>
            <a:r>
              <a:rPr lang="en-US" dirty="0" smtClean="0"/>
              <a:t>more accurate measurements</a:t>
            </a:r>
          </a:p>
          <a:p>
            <a:r>
              <a:rPr lang="en-US" dirty="0" smtClean="0"/>
              <a:t>As a result of all of this, CMS is 15 </a:t>
            </a:r>
            <a:r>
              <a:rPr lang="en-US" dirty="0" err="1" smtClean="0"/>
              <a:t>metres</a:t>
            </a:r>
            <a:r>
              <a:rPr lang="en-US" dirty="0" smtClean="0"/>
              <a:t> in diameter and weighs around the same as 30 jumbo jets or 2,500 African elephants. And though it is the size of a cathedral, it contains detectors as precise as Swiss watches. </a:t>
            </a:r>
          </a:p>
        </p:txBody>
      </p:sp>
      <p:sp>
        <p:nvSpPr>
          <p:cNvPr id="53252" name="Slide Number Placeholder 3"/>
          <p:cNvSpPr>
            <a:spLocks noGrp="1"/>
          </p:cNvSpPr>
          <p:nvPr>
            <p:ph type="sldNum" sz="quarter" idx="5"/>
          </p:nvPr>
        </p:nvSpPr>
        <p:spPr>
          <a:noFill/>
        </p:spPr>
        <p:txBody>
          <a:bodyPr/>
          <a:lstStyle/>
          <a:p>
            <a:fld id="{50D85180-B13D-4748-9655-55033C0C4615}" type="slidenum">
              <a:rPr lang="en-US" smtClean="0"/>
              <a:pPr/>
              <a:t>12</a:t>
            </a:fld>
            <a:endParaRPr lang="en-US" smtClean="0"/>
          </a:p>
        </p:txBody>
      </p:sp>
    </p:spTree>
    <p:extLst>
      <p:ext uri="{BB962C8B-B14F-4D97-AF65-F5344CB8AC3E}">
        <p14:creationId xmlns:p14="http://schemas.microsoft.com/office/powerpoint/2010/main" val="11905061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13</a:t>
            </a:fld>
            <a:endParaRPr lang="en-GB"/>
          </a:p>
        </p:txBody>
      </p:sp>
    </p:spTree>
    <p:extLst>
      <p:ext uri="{BB962C8B-B14F-4D97-AF65-F5344CB8AC3E}">
        <p14:creationId xmlns:p14="http://schemas.microsoft.com/office/powerpoint/2010/main" val="3785925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14</a:t>
            </a:fld>
            <a:endParaRPr lang="en-US"/>
          </a:p>
        </p:txBody>
      </p:sp>
    </p:spTree>
    <p:extLst>
      <p:ext uri="{BB962C8B-B14F-4D97-AF65-F5344CB8AC3E}">
        <p14:creationId xmlns:p14="http://schemas.microsoft.com/office/powerpoint/2010/main" val="13579903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H" dirty="0" err="1" smtClean="0"/>
              <a:t>Add</a:t>
            </a:r>
            <a:r>
              <a:rPr lang="fr-CH" dirty="0" smtClean="0"/>
              <a:t> </a:t>
            </a:r>
            <a:r>
              <a:rPr lang="fr-CH" dirty="0" err="1" smtClean="0"/>
              <a:t>stats</a:t>
            </a:r>
            <a:r>
              <a:rPr lang="fr-CH" baseline="0" dirty="0" smtClean="0"/>
              <a:t> </a:t>
            </a:r>
            <a:r>
              <a:rPr lang="fr-CH" baseline="0" dirty="0" err="1" smtClean="0"/>
              <a:t>according</a:t>
            </a:r>
            <a:r>
              <a:rPr lang="fr-CH" baseline="0" dirty="0" smtClean="0"/>
              <a:t> to the audience (country/profession/</a:t>
            </a:r>
            <a:r>
              <a:rPr lang="fr-CH" baseline="0" dirty="0" err="1" smtClean="0"/>
              <a:t>field</a:t>
            </a:r>
            <a:r>
              <a:rPr lang="fr-CH" baseline="0" dirty="0" smtClean="0"/>
              <a:t> of </a:t>
            </a:r>
            <a:r>
              <a:rPr lang="fr-CH" baseline="0" dirty="0" err="1" smtClean="0"/>
              <a:t>study</a:t>
            </a:r>
            <a:r>
              <a:rPr lang="fr-CH" baseline="0" dirty="0" smtClean="0"/>
              <a:t>…)</a:t>
            </a:r>
            <a:endParaRPr lang="fr-CH" dirty="0"/>
          </a:p>
        </p:txBody>
      </p:sp>
      <p:sp>
        <p:nvSpPr>
          <p:cNvPr id="4" name="Slide Number Placeholder 3"/>
          <p:cNvSpPr>
            <a:spLocks noGrp="1"/>
          </p:cNvSpPr>
          <p:nvPr>
            <p:ph type="sldNum" sz="quarter" idx="10"/>
          </p:nvPr>
        </p:nvSpPr>
        <p:spPr/>
        <p:txBody>
          <a:bodyPr/>
          <a:lstStyle/>
          <a:p>
            <a:pPr>
              <a:defRPr/>
            </a:pPr>
            <a:fld id="{9A0586FA-2147-47AF-8CA0-3A828771F4CA}" type="slidenum">
              <a:rPr lang="en-US" smtClean="0"/>
              <a:pPr>
                <a:defRPr/>
              </a:pPr>
              <a:t>15</a:t>
            </a:fld>
            <a:endParaRPr lang="en-US"/>
          </a:p>
        </p:txBody>
      </p:sp>
    </p:spTree>
    <p:extLst>
      <p:ext uri="{BB962C8B-B14F-4D97-AF65-F5344CB8AC3E}">
        <p14:creationId xmlns:p14="http://schemas.microsoft.com/office/powerpoint/2010/main" val="26875109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Tony</a:t>
            </a:r>
            <a:r>
              <a:rPr lang="en-GB" baseline="0" dirty="0" smtClean="0"/>
              <a:t> Shave: Total of 3000 Members of Staff</a:t>
            </a:r>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16</a:t>
            </a:fld>
            <a:endParaRPr lang="en-US"/>
          </a:p>
        </p:txBody>
      </p:sp>
    </p:spTree>
    <p:extLst>
      <p:ext uri="{BB962C8B-B14F-4D97-AF65-F5344CB8AC3E}">
        <p14:creationId xmlns:p14="http://schemas.microsoft.com/office/powerpoint/2010/main" val="132870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17</a:t>
            </a:fld>
            <a:endParaRPr lang="en-US"/>
          </a:p>
        </p:txBody>
      </p:sp>
    </p:spTree>
    <p:extLst>
      <p:ext uri="{BB962C8B-B14F-4D97-AF65-F5344CB8AC3E}">
        <p14:creationId xmlns:p14="http://schemas.microsoft.com/office/powerpoint/2010/main" val="300077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p>
        </p:txBody>
      </p:sp>
      <p:sp>
        <p:nvSpPr>
          <p:cNvPr id="48132" name="Slide Number Placeholder 3"/>
          <p:cNvSpPr>
            <a:spLocks noGrp="1"/>
          </p:cNvSpPr>
          <p:nvPr>
            <p:ph type="sldNum" sz="quarter" idx="5"/>
          </p:nvPr>
        </p:nvSpPr>
        <p:spPr>
          <a:noFill/>
        </p:spPr>
        <p:txBody>
          <a:bodyPr/>
          <a:lstStyle/>
          <a:p>
            <a:fld id="{80F77759-D37F-46CD-98B3-2F67DAD04EFF}" type="slidenum">
              <a:rPr lang="en-US" smtClean="0"/>
              <a:pPr/>
              <a:t>18</a:t>
            </a:fld>
            <a:endParaRPr lang="en-US" smtClean="0"/>
          </a:p>
        </p:txBody>
      </p:sp>
    </p:spTree>
    <p:extLst>
      <p:ext uri="{BB962C8B-B14F-4D97-AF65-F5344CB8AC3E}">
        <p14:creationId xmlns:p14="http://schemas.microsoft.com/office/powerpoint/2010/main" val="2046738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19</a:t>
            </a:fld>
            <a:endParaRPr lang="en-US"/>
          </a:p>
        </p:txBody>
      </p:sp>
    </p:spTree>
    <p:extLst>
      <p:ext uri="{BB962C8B-B14F-4D97-AF65-F5344CB8AC3E}">
        <p14:creationId xmlns:p14="http://schemas.microsoft.com/office/powerpoint/2010/main" val="614324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fr-CH" dirty="0" smtClean="0"/>
          </a:p>
        </p:txBody>
      </p:sp>
      <p:sp>
        <p:nvSpPr>
          <p:cNvPr id="50180" name="Slide Number Placeholder 3"/>
          <p:cNvSpPr>
            <a:spLocks noGrp="1"/>
          </p:cNvSpPr>
          <p:nvPr>
            <p:ph type="sldNum" sz="quarter" idx="5"/>
          </p:nvPr>
        </p:nvSpPr>
        <p:spPr>
          <a:noFill/>
        </p:spPr>
        <p:txBody>
          <a:bodyPr/>
          <a:lstStyle/>
          <a:p>
            <a:fld id="{5001C783-F959-4A8B-8290-A868F2BDD336}" type="slidenum">
              <a:rPr lang="en-US" smtClean="0"/>
              <a:pPr/>
              <a:t>2</a:t>
            </a:fld>
            <a:endParaRPr lang="en-US" smtClean="0"/>
          </a:p>
        </p:txBody>
      </p:sp>
    </p:spTree>
    <p:extLst>
      <p:ext uri="{BB962C8B-B14F-4D97-AF65-F5344CB8AC3E}">
        <p14:creationId xmlns:p14="http://schemas.microsoft.com/office/powerpoint/2010/main" val="1811677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3709B66A-DA75-40CA-A0C5-0FC165D7778C}" type="slidenum">
              <a:rPr lang="en-US" smtClean="0"/>
              <a:pPr/>
              <a:t>20</a:t>
            </a:fld>
            <a:endParaRPr lang="en-US" smtClean="0"/>
          </a:p>
        </p:txBody>
      </p:sp>
      <p:sp>
        <p:nvSpPr>
          <p:cNvPr id="58371"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ln/>
        </p:spPr>
        <p:txBody>
          <a:bodyPr/>
          <a:lstStyle/>
          <a:p>
            <a:pPr marL="1438275" indent="-1438275">
              <a:spcAft>
                <a:spcPts val="900"/>
              </a:spcAft>
              <a:tabLst>
                <a:tab pos="1438275" algn="l"/>
              </a:tabLst>
              <a:defRPr/>
            </a:pPr>
            <a:r>
              <a:rPr lang="en-US" sz="1000" dirty="0" smtClean="0"/>
              <a:t>For students looking for a practical training period or a place to do your final project</a:t>
            </a:r>
          </a:p>
          <a:p>
            <a:pPr eaLnBrk="1" hangingPunct="1">
              <a:defRPr/>
            </a:pPr>
            <a:endParaRPr lang="fr-FR" sz="1000" dirty="0" smtClean="0"/>
          </a:p>
        </p:txBody>
      </p:sp>
    </p:spTree>
    <p:extLst>
      <p:ext uri="{BB962C8B-B14F-4D97-AF65-F5344CB8AC3E}">
        <p14:creationId xmlns:p14="http://schemas.microsoft.com/office/powerpoint/2010/main" val="30444688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3709B66A-DA75-40CA-A0C5-0FC165D7778C}" type="slidenum">
              <a:rPr lang="en-US" smtClean="0"/>
              <a:pPr/>
              <a:t>21</a:t>
            </a:fld>
            <a:endParaRPr lang="en-US" smtClean="0"/>
          </a:p>
        </p:txBody>
      </p:sp>
      <p:sp>
        <p:nvSpPr>
          <p:cNvPr id="58371"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ln/>
        </p:spPr>
        <p:txBody>
          <a:bodyPr/>
          <a:lstStyle/>
          <a:p>
            <a:pPr marL="1438275" indent="-1438275">
              <a:spcAft>
                <a:spcPts val="900"/>
              </a:spcAft>
              <a:tabLst>
                <a:tab pos="1438275" algn="l"/>
              </a:tabLst>
              <a:defRPr/>
            </a:pPr>
            <a:r>
              <a:rPr lang="en-US" sz="1000" dirty="0" smtClean="0"/>
              <a:t>For students looking for a practical training period or a place to do your final project</a:t>
            </a:r>
          </a:p>
          <a:p>
            <a:pPr eaLnBrk="1" hangingPunct="1">
              <a:defRPr/>
            </a:pPr>
            <a:endParaRPr lang="fr-FR" sz="1000" dirty="0" smtClean="0"/>
          </a:p>
        </p:txBody>
      </p:sp>
    </p:spTree>
    <p:extLst>
      <p:ext uri="{BB962C8B-B14F-4D97-AF65-F5344CB8AC3E}">
        <p14:creationId xmlns:p14="http://schemas.microsoft.com/office/powerpoint/2010/main" val="1545085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63553FD0-7E2D-4E74-8EB0-867051BD44A3}" type="slidenum">
              <a:rPr lang="en-US" smtClean="0"/>
              <a:pPr/>
              <a:t>22</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buFontTx/>
              <a:buChar char="•"/>
            </a:pPr>
            <a:endParaRPr lang="fr-FR" sz="1000" dirty="0" smtClean="0"/>
          </a:p>
        </p:txBody>
      </p:sp>
    </p:spTree>
    <p:extLst>
      <p:ext uri="{BB962C8B-B14F-4D97-AF65-F5344CB8AC3E}">
        <p14:creationId xmlns:p14="http://schemas.microsoft.com/office/powerpoint/2010/main" val="39537054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E4D80292-480A-4160-B06A-48211E1086D2}" type="slidenum">
              <a:rPr lang="en-US" smtClean="0"/>
              <a:pPr/>
              <a:t>23</a:t>
            </a:fld>
            <a:endParaRPr lang="en-US" smtClean="0"/>
          </a:p>
        </p:txBody>
      </p:sp>
      <p:sp>
        <p:nvSpPr>
          <p:cNvPr id="59395"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ln/>
        </p:spPr>
        <p:txBody>
          <a:bodyPr/>
          <a:lstStyle/>
          <a:p>
            <a:pPr marL="1438275" indent="-1438275">
              <a:spcAft>
                <a:spcPts val="900"/>
              </a:spcAft>
              <a:tabLst>
                <a:tab pos="1438275" algn="l"/>
              </a:tabLst>
              <a:defRPr/>
            </a:pPr>
            <a:r>
              <a:rPr lang="en-US" sz="1000" dirty="0" smtClean="0">
                <a:solidFill>
                  <a:schemeClr val="tx2"/>
                </a:solidFill>
                <a:latin typeface="Trebuchet MS" pitchFamily="34" charset="0"/>
              </a:rPr>
              <a:t>CERN offers PhD subjects in collaboration with a University</a:t>
            </a:r>
            <a:endParaRPr lang="en-US" sz="1000" dirty="0" smtClean="0"/>
          </a:p>
          <a:p>
            <a:pPr eaLnBrk="1" hangingPunct="1">
              <a:defRPr/>
            </a:pPr>
            <a:endParaRPr lang="fr-FR" sz="1000" dirty="0" smtClean="0"/>
          </a:p>
        </p:txBody>
      </p:sp>
    </p:spTree>
    <p:extLst>
      <p:ext uri="{BB962C8B-B14F-4D97-AF65-F5344CB8AC3E}">
        <p14:creationId xmlns:p14="http://schemas.microsoft.com/office/powerpoint/2010/main" val="32268840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24</a:t>
            </a:fld>
            <a:endParaRPr lang="en-US"/>
          </a:p>
        </p:txBody>
      </p:sp>
    </p:spTree>
    <p:extLst>
      <p:ext uri="{BB962C8B-B14F-4D97-AF65-F5344CB8AC3E}">
        <p14:creationId xmlns:p14="http://schemas.microsoft.com/office/powerpoint/2010/main" val="7709887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0B3D4C81-F64F-40E0-88B7-EA16181E7505}" type="slidenum">
              <a:rPr lang="en-US" smtClean="0"/>
              <a:pPr/>
              <a:t>25</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r>
              <a:rPr lang="en-US" sz="1000" dirty="0" smtClean="0">
                <a:solidFill>
                  <a:schemeClr val="tx2"/>
                </a:solidFill>
                <a:latin typeface="Trebuchet MS" pitchFamily="34" charset="0"/>
              </a:rPr>
              <a:t>Recent university graduates who typically come for a first work experience</a:t>
            </a:r>
            <a:endParaRPr lang="fr-FR" sz="1000" dirty="0" smtClean="0">
              <a:solidFill>
                <a:schemeClr val="tx2"/>
              </a:solidFill>
              <a:latin typeface="Trebuchet MS" pitchFamily="34" charset="0"/>
            </a:endParaRPr>
          </a:p>
          <a:p>
            <a:pPr eaLnBrk="1" hangingPunct="1">
              <a:buFontTx/>
              <a:buChar char="•"/>
            </a:pPr>
            <a:endParaRPr lang="de-DE" sz="1000" dirty="0" smtClean="0"/>
          </a:p>
          <a:p>
            <a:pPr eaLnBrk="1" hangingPunct="1">
              <a:buFontTx/>
              <a:buChar char="•"/>
            </a:pPr>
            <a:endParaRPr lang="fr-FR" sz="1000" dirty="0" smtClean="0"/>
          </a:p>
        </p:txBody>
      </p:sp>
    </p:spTree>
    <p:extLst>
      <p:ext uri="{BB962C8B-B14F-4D97-AF65-F5344CB8AC3E}">
        <p14:creationId xmlns:p14="http://schemas.microsoft.com/office/powerpoint/2010/main" val="17924231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20E8A408-FB7D-4D16-BA9F-B5F567A982AA}" type="slidenum">
              <a:rPr lang="en-US" smtClean="0"/>
              <a:pPr/>
              <a:t>26</a:t>
            </a:fld>
            <a:endParaRPr 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buFontTx/>
              <a:buChar char="•"/>
            </a:pPr>
            <a:endParaRPr lang="fr-FR" sz="1000" dirty="0" smtClean="0"/>
          </a:p>
        </p:txBody>
      </p:sp>
    </p:spTree>
    <p:extLst>
      <p:ext uri="{BB962C8B-B14F-4D97-AF65-F5344CB8AC3E}">
        <p14:creationId xmlns:p14="http://schemas.microsoft.com/office/powerpoint/2010/main" val="39047220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0B3D4C81-F64F-40E0-88B7-EA16181E7505}" type="slidenum">
              <a:rPr lang="en-US" smtClean="0"/>
              <a:pPr/>
              <a:t>27</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r>
              <a:rPr lang="en-US" sz="1000" dirty="0" smtClean="0"/>
              <a:t>You are a national of a CERN </a:t>
            </a:r>
            <a:r>
              <a:rPr lang="en-US" sz="1000" dirty="0" smtClean="0">
                <a:hlinkClick r:id="rId3"/>
              </a:rPr>
              <a:t>Member State</a:t>
            </a:r>
            <a:r>
              <a:rPr lang="en-US" sz="1000" dirty="0" smtClean="0"/>
              <a:t>.</a:t>
            </a:r>
          </a:p>
          <a:p>
            <a:r>
              <a:rPr lang="en-US" sz="1000" dirty="0" smtClean="0"/>
              <a:t>You have a </a:t>
            </a:r>
            <a:r>
              <a:rPr lang="en-US" sz="1000" dirty="0" smtClean="0">
                <a:hlinkClick r:id="rId4"/>
              </a:rPr>
              <a:t>technical diploma</a:t>
            </a:r>
            <a:r>
              <a:rPr lang="en-US" sz="1000" dirty="0" smtClean="0"/>
              <a:t> in the field of mechanics, electro-mechanics, electricity or electronics.</a:t>
            </a:r>
          </a:p>
          <a:p>
            <a:r>
              <a:rPr lang="en-US" sz="1000" dirty="0" smtClean="0"/>
              <a:t>You have no more than 4 years relevant experience after finishing your diploma.</a:t>
            </a:r>
          </a:p>
          <a:p>
            <a:r>
              <a:rPr lang="en-US" sz="1000" dirty="0" smtClean="0"/>
              <a:t>Candidates who are currently preparing a diploma are eligible to apply. However, they are expected to have obtained their qualification by the time they take up their appointment at CERN.</a:t>
            </a:r>
          </a:p>
          <a:p>
            <a:r>
              <a:rPr lang="en-US" sz="1000" dirty="0" smtClean="0"/>
              <a:t>Applicants with a higher level diploma (BSc, MSc..) </a:t>
            </a:r>
            <a:r>
              <a:rPr lang="en-US" sz="1000" b="1" dirty="0" smtClean="0"/>
              <a:t>are not eligible</a:t>
            </a:r>
            <a:r>
              <a:rPr lang="en-US" sz="1000" dirty="0" smtClean="0"/>
              <a:t>.</a:t>
            </a:r>
          </a:p>
          <a:p>
            <a:r>
              <a:rPr lang="en-US" sz="1000" dirty="0" smtClean="0"/>
              <a:t>You should have at least a basic knowledge of English or French.</a:t>
            </a:r>
          </a:p>
          <a:p>
            <a:pPr eaLnBrk="1" hangingPunct="1">
              <a:buFontTx/>
              <a:buChar char="•"/>
            </a:pPr>
            <a:endParaRPr lang="de-DE" sz="1000" dirty="0" smtClean="0"/>
          </a:p>
          <a:p>
            <a:pPr eaLnBrk="1" hangingPunct="1">
              <a:buFontTx/>
              <a:buChar char="•"/>
            </a:pPr>
            <a:endParaRPr lang="fr-FR" sz="1000" dirty="0" smtClean="0"/>
          </a:p>
        </p:txBody>
      </p:sp>
    </p:spTree>
    <p:extLst>
      <p:ext uri="{BB962C8B-B14F-4D97-AF65-F5344CB8AC3E}">
        <p14:creationId xmlns:p14="http://schemas.microsoft.com/office/powerpoint/2010/main" val="40942155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28</a:t>
            </a:fld>
            <a:endParaRPr lang="en-US"/>
          </a:p>
        </p:txBody>
      </p:sp>
    </p:spTree>
    <p:extLst>
      <p:ext uri="{BB962C8B-B14F-4D97-AF65-F5344CB8AC3E}">
        <p14:creationId xmlns:p14="http://schemas.microsoft.com/office/powerpoint/2010/main" val="5694682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92E7D468-FDEB-444D-8959-7A56409E4C60}" type="slidenum">
              <a:rPr lang="en-US" smtClean="0"/>
              <a:pPr/>
              <a:t>29</a:t>
            </a:fld>
            <a:endParaRPr lang="en-US" smtClean="0"/>
          </a:p>
        </p:txBody>
      </p:sp>
      <p:sp>
        <p:nvSpPr>
          <p:cNvPr id="61443"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ln/>
        </p:spPr>
        <p:txBody>
          <a:bodyPr/>
          <a:lstStyle/>
          <a:p>
            <a:pPr eaLnBrk="1" hangingPunct="1">
              <a:defRPr/>
            </a:pPr>
            <a:r>
              <a:rPr lang="en-US" sz="1000" dirty="0" smtClean="0"/>
              <a:t>The scientific and technical STAFF design and build the laboratory’s technological infrastructure and  ensure its operation. They also help to prepare, run and analyze the scientific experiments.</a:t>
            </a:r>
          </a:p>
          <a:p>
            <a:pPr marL="1438275" indent="-1438275">
              <a:spcAft>
                <a:spcPts val="900"/>
              </a:spcAft>
              <a:tabLst>
                <a:tab pos="1438275" algn="l"/>
              </a:tabLst>
              <a:defRPr/>
            </a:pPr>
            <a:r>
              <a:rPr lang="en-US" altLang="en-US" sz="1000" dirty="0" smtClean="0">
                <a:solidFill>
                  <a:srgbClr val="002060"/>
                </a:solidFill>
                <a:latin typeface="Trebuchet MS" pitchFamily="34" charset="0"/>
              </a:rPr>
              <a:t>Fields: 	Not only physicists, engineers, computer scientists but also technicians, technical engineers as well as administrators and assistants</a:t>
            </a:r>
          </a:p>
          <a:p>
            <a:pPr marL="1438275" indent="-1438275">
              <a:spcAft>
                <a:spcPts val="900"/>
              </a:spcAft>
              <a:tabLst>
                <a:tab pos="1438275" algn="l"/>
              </a:tabLst>
              <a:defRPr/>
            </a:pPr>
            <a:r>
              <a:rPr lang="en-US" altLang="en-US" sz="1000" dirty="0" smtClean="0">
                <a:solidFill>
                  <a:srgbClr val="002060"/>
                </a:solidFill>
                <a:latin typeface="Trebuchet MS" pitchFamily="34" charset="0"/>
              </a:rPr>
              <a:t>Activities:	ranging through the phases of Research and Development, Design, Production, Operation and Maintenance</a:t>
            </a:r>
          </a:p>
          <a:p>
            <a:pPr eaLnBrk="1" hangingPunct="1">
              <a:buFontTx/>
              <a:buChar char="•"/>
              <a:defRPr/>
            </a:pPr>
            <a:endParaRPr lang="de-DE" sz="1000" dirty="0" smtClean="0"/>
          </a:p>
          <a:p>
            <a:pPr eaLnBrk="1" hangingPunct="1">
              <a:buFontTx/>
              <a:buChar char="•"/>
              <a:defRPr/>
            </a:pPr>
            <a:endParaRPr lang="fr-FR" sz="1000" dirty="0" smtClean="0"/>
          </a:p>
        </p:txBody>
      </p:sp>
    </p:spTree>
    <p:extLst>
      <p:ext uri="{BB962C8B-B14F-4D97-AF65-F5344CB8AC3E}">
        <p14:creationId xmlns:p14="http://schemas.microsoft.com/office/powerpoint/2010/main" val="1887946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fr-CH" dirty="0" smtClean="0"/>
          </a:p>
        </p:txBody>
      </p:sp>
      <p:sp>
        <p:nvSpPr>
          <p:cNvPr id="50180" name="Slide Number Placeholder 3"/>
          <p:cNvSpPr>
            <a:spLocks noGrp="1"/>
          </p:cNvSpPr>
          <p:nvPr>
            <p:ph type="sldNum" sz="quarter" idx="5"/>
          </p:nvPr>
        </p:nvSpPr>
        <p:spPr>
          <a:noFill/>
        </p:spPr>
        <p:txBody>
          <a:bodyPr/>
          <a:lstStyle/>
          <a:p>
            <a:fld id="{5001C783-F959-4A8B-8290-A868F2BDD336}" type="slidenum">
              <a:rPr lang="en-US" smtClean="0"/>
              <a:pPr/>
              <a:t>3</a:t>
            </a:fld>
            <a:endParaRPr lang="en-US" smtClean="0"/>
          </a:p>
        </p:txBody>
      </p:sp>
    </p:spTree>
    <p:extLst>
      <p:ext uri="{BB962C8B-B14F-4D97-AF65-F5344CB8AC3E}">
        <p14:creationId xmlns:p14="http://schemas.microsoft.com/office/powerpoint/2010/main" val="42864387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7C9FA6F6-A179-414E-825C-75988DDA5773}" type="slidenum">
              <a:rPr lang="en-US" smtClean="0"/>
              <a:pPr/>
              <a:t>30</a:t>
            </a:fld>
            <a:endParaRPr lang="en-US" smtClean="0"/>
          </a:p>
        </p:txBody>
      </p:sp>
      <p:sp>
        <p:nvSpPr>
          <p:cNvPr id="61443"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ln/>
        </p:spPr>
        <p:txBody>
          <a:bodyPr/>
          <a:lstStyle/>
          <a:p>
            <a:r>
              <a:rPr lang="en-US" sz="1000" b="1" dirty="0" smtClean="0"/>
              <a:t>Allocate time</a:t>
            </a:r>
          </a:p>
          <a:p>
            <a:r>
              <a:rPr lang="en-US" sz="1000" dirty="0" smtClean="0"/>
              <a:t>An application takes time, so only start your form once you have allocated a reasonable time-slot. Don’t worry if you don’t complete the form in one go – you can save it and come back to it later. However don’t rush your form – a rushed application form is unlikely to succeed.</a:t>
            </a:r>
          </a:p>
          <a:p>
            <a:r>
              <a:rPr lang="en-US" sz="1000" b="1" dirty="0" smtClean="0"/>
              <a:t>Check it</a:t>
            </a:r>
          </a:p>
          <a:p>
            <a:r>
              <a:rPr lang="en-US" sz="1000" dirty="0" smtClean="0"/>
              <a:t>Our system doesn’t have a built-in spell checker. Ideally have somebody else re-read your form, or at minimum copy/paste the text into a word processor with a spell-checker. Your application form is a reflection on your work ethic – so an application form which contains basic spelling mistakes or other doesn’t bode well.</a:t>
            </a:r>
          </a:p>
          <a:p>
            <a:r>
              <a:rPr lang="en-US" sz="1000" b="1" dirty="0" smtClean="0"/>
              <a:t>Motivation</a:t>
            </a:r>
          </a:p>
          <a:p>
            <a:r>
              <a:rPr lang="en-US" sz="1000" dirty="0" smtClean="0"/>
              <a:t>Think about your motivation for applying. Don’t leave this blank, but don’t just copy/paste some generic text about working at CERN. Think about why you are interested in the specific position for which you are applying.</a:t>
            </a:r>
          </a:p>
          <a:p>
            <a:r>
              <a:rPr lang="en-US" sz="1000" b="1" dirty="0" smtClean="0"/>
              <a:t>Be Honest</a:t>
            </a:r>
          </a:p>
          <a:p>
            <a:r>
              <a:rPr lang="en-US" sz="1000" dirty="0" smtClean="0"/>
              <a:t>Only detail skills that you actually have. Don’t  list skills you think you may acquire in the future – you can always come back to your application form later and update it once you have demonstrated the skill. </a:t>
            </a:r>
          </a:p>
          <a:p>
            <a:r>
              <a:rPr lang="en-US" sz="1000" dirty="0" smtClean="0"/>
              <a:t>CERN makes use of a diploma verification process so your diplomas will be verified by a third party.</a:t>
            </a:r>
          </a:p>
          <a:p>
            <a:r>
              <a:rPr lang="en-US" sz="1000" b="1" dirty="0" smtClean="0"/>
              <a:t>Finally…</a:t>
            </a:r>
            <a:endParaRPr lang="en-US" sz="1000" dirty="0" smtClean="0"/>
          </a:p>
          <a:p>
            <a:r>
              <a:rPr lang="en-US" sz="1000" dirty="0" smtClean="0"/>
              <a:t>You are not ‘shopping’ at an on-line shop, so the web-interface is not going to be as glamorous and intuitive as other sites you are used to. It is not intended to be this way. Consider your ability to complete our online application process with an excellent result as a 1</a:t>
            </a:r>
            <a:r>
              <a:rPr lang="en-US" sz="1000" baseline="30000" dirty="0" smtClean="0"/>
              <a:t>st</a:t>
            </a:r>
            <a:r>
              <a:rPr lang="en-US" sz="1000" dirty="0" smtClean="0"/>
              <a:t> assessment of your technical &amp; communication skills &amp; abilities :-)</a:t>
            </a:r>
          </a:p>
          <a:p>
            <a:r>
              <a:rPr lang="en-US" sz="1000" dirty="0" smtClean="0"/>
              <a:t>You are potentially only one step towards being invited for an interview. </a:t>
            </a:r>
          </a:p>
          <a:p>
            <a:pPr eaLnBrk="1" hangingPunct="1">
              <a:buFontTx/>
              <a:buChar char="•"/>
              <a:defRPr/>
            </a:pPr>
            <a:endParaRPr lang="fr-FR" sz="1000" dirty="0" smtClean="0"/>
          </a:p>
        </p:txBody>
      </p:sp>
    </p:spTree>
    <p:extLst>
      <p:ext uri="{BB962C8B-B14F-4D97-AF65-F5344CB8AC3E}">
        <p14:creationId xmlns:p14="http://schemas.microsoft.com/office/powerpoint/2010/main" val="32430759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31</a:t>
            </a:fld>
            <a:endParaRPr lang="en-GB"/>
          </a:p>
        </p:txBody>
      </p:sp>
    </p:spTree>
    <p:extLst>
      <p:ext uri="{BB962C8B-B14F-4D97-AF65-F5344CB8AC3E}">
        <p14:creationId xmlns:p14="http://schemas.microsoft.com/office/powerpoint/2010/main" val="41413176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32</a:t>
            </a:fld>
            <a:endParaRPr lang="en-GB"/>
          </a:p>
        </p:txBody>
      </p:sp>
    </p:spTree>
    <p:extLst>
      <p:ext uri="{BB962C8B-B14F-4D97-AF65-F5344CB8AC3E}">
        <p14:creationId xmlns:p14="http://schemas.microsoft.com/office/powerpoint/2010/main" val="10503369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33</a:t>
            </a:fld>
            <a:endParaRPr lang="en-GB"/>
          </a:p>
        </p:txBody>
      </p:sp>
    </p:spTree>
    <p:extLst>
      <p:ext uri="{BB962C8B-B14F-4D97-AF65-F5344CB8AC3E}">
        <p14:creationId xmlns:p14="http://schemas.microsoft.com/office/powerpoint/2010/main" val="41293645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34</a:t>
            </a:fld>
            <a:endParaRPr lang="en-GB"/>
          </a:p>
        </p:txBody>
      </p:sp>
    </p:spTree>
    <p:extLst>
      <p:ext uri="{BB962C8B-B14F-4D97-AF65-F5344CB8AC3E}">
        <p14:creationId xmlns:p14="http://schemas.microsoft.com/office/powerpoint/2010/main" val="1310798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4</a:t>
            </a:fld>
            <a:endParaRPr lang="en-GB"/>
          </a:p>
        </p:txBody>
      </p:sp>
    </p:spTree>
    <p:extLst>
      <p:ext uri="{BB962C8B-B14F-4D97-AF65-F5344CB8AC3E}">
        <p14:creationId xmlns:p14="http://schemas.microsoft.com/office/powerpoint/2010/main" val="1408401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dirty="0" smtClean="0"/>
              <a:t>Trillions of protons race around the 27km ring in opposite directions over 11,000 times a second, travelling at 99.9999991 per cent the speed of light.</a:t>
            </a:r>
          </a:p>
          <a:p>
            <a:endParaRPr lang="en-GB" dirty="0"/>
          </a:p>
        </p:txBody>
      </p:sp>
      <p:sp>
        <p:nvSpPr>
          <p:cNvPr id="4" name="Slide Number Placeholder 3"/>
          <p:cNvSpPr>
            <a:spLocks noGrp="1"/>
          </p:cNvSpPr>
          <p:nvPr>
            <p:ph type="sldNum" sz="quarter" idx="10"/>
          </p:nvPr>
        </p:nvSpPr>
        <p:spPr/>
        <p:txBody>
          <a:bodyPr/>
          <a:lstStyle/>
          <a:p>
            <a:fld id="{521265F8-B4D8-4B3C-98F0-FA4515A52319}" type="slidenum">
              <a:rPr lang="en-GB" smtClean="0"/>
              <a:t>5</a:t>
            </a:fld>
            <a:endParaRPr lang="en-GB"/>
          </a:p>
        </p:txBody>
      </p:sp>
    </p:spTree>
    <p:extLst>
      <p:ext uri="{BB962C8B-B14F-4D97-AF65-F5344CB8AC3E}">
        <p14:creationId xmlns:p14="http://schemas.microsoft.com/office/powerpoint/2010/main" val="610203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t>With an operating temperature of about -271 degrees Celsius, just 1.9 degrees above absolute zero, the LHC is o</a:t>
            </a:r>
            <a:r>
              <a:rPr lang="en-GB" sz="1200" dirty="0" smtClean="0"/>
              <a:t>ne of the </a:t>
            </a:r>
            <a:r>
              <a:rPr lang="en-GB" sz="1200" b="1" dirty="0" smtClean="0"/>
              <a:t>coldest</a:t>
            </a:r>
            <a:r>
              <a:rPr lang="en-GB" sz="1200" dirty="0" smtClean="0"/>
              <a:t> places in the universe</a:t>
            </a:r>
          </a:p>
        </p:txBody>
      </p:sp>
      <p:sp>
        <p:nvSpPr>
          <p:cNvPr id="4" name="Slide Number Placeholder 3"/>
          <p:cNvSpPr>
            <a:spLocks noGrp="1"/>
          </p:cNvSpPr>
          <p:nvPr>
            <p:ph type="sldNum" sz="quarter" idx="10"/>
          </p:nvPr>
        </p:nvSpPr>
        <p:spPr/>
        <p:txBody>
          <a:bodyPr/>
          <a:lstStyle/>
          <a:p>
            <a:fld id="{521265F8-B4D8-4B3C-98F0-FA4515A52319}" type="slidenum">
              <a:rPr lang="en-GB" smtClean="0"/>
              <a:t>6</a:t>
            </a:fld>
            <a:endParaRPr lang="en-GB"/>
          </a:p>
        </p:txBody>
      </p:sp>
    </p:spTree>
    <p:extLst>
      <p:ext uri="{BB962C8B-B14F-4D97-AF65-F5344CB8AC3E}">
        <p14:creationId xmlns:p14="http://schemas.microsoft.com/office/powerpoint/2010/main" val="2941500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t>To sample and record the debris from up to 600 million proton collisions per second, scientists are building gargantuan devices that measure particles with micron precision.</a:t>
            </a:r>
          </a:p>
          <a:p>
            <a:endParaRPr lang="en-GB" dirty="0"/>
          </a:p>
        </p:txBody>
      </p:sp>
      <p:sp>
        <p:nvSpPr>
          <p:cNvPr id="4" name="Slide Number Placeholder 3"/>
          <p:cNvSpPr>
            <a:spLocks noGrp="1"/>
          </p:cNvSpPr>
          <p:nvPr>
            <p:ph type="sldNum" sz="quarter" idx="10"/>
          </p:nvPr>
        </p:nvSpPr>
        <p:spPr/>
        <p:txBody>
          <a:bodyPr/>
          <a:lstStyle/>
          <a:p>
            <a:fld id="{521265F8-B4D8-4B3C-98F0-FA4515A52319}" type="slidenum">
              <a:rPr lang="en-GB" smtClean="0"/>
              <a:t>7</a:t>
            </a:fld>
            <a:endParaRPr lang="en-GB"/>
          </a:p>
        </p:txBody>
      </p:sp>
    </p:spTree>
    <p:extLst>
      <p:ext uri="{BB962C8B-B14F-4D97-AF65-F5344CB8AC3E}">
        <p14:creationId xmlns:p14="http://schemas.microsoft.com/office/powerpoint/2010/main" val="1866482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t>When two beams of protons collide, they generate temperatures 1000 million times hotter than the heart of the sun, but in a minuscule space.</a:t>
            </a:r>
          </a:p>
          <a:p>
            <a:endParaRPr lang="en-GB" dirty="0"/>
          </a:p>
        </p:txBody>
      </p:sp>
      <p:sp>
        <p:nvSpPr>
          <p:cNvPr id="4" name="Slide Number Placeholder 3"/>
          <p:cNvSpPr>
            <a:spLocks noGrp="1"/>
          </p:cNvSpPr>
          <p:nvPr>
            <p:ph type="sldNum" sz="quarter" idx="10"/>
          </p:nvPr>
        </p:nvSpPr>
        <p:spPr/>
        <p:txBody>
          <a:bodyPr/>
          <a:lstStyle/>
          <a:p>
            <a:fld id="{521265F8-B4D8-4B3C-98F0-FA4515A52319}" type="slidenum">
              <a:rPr lang="en-GB" smtClean="0"/>
              <a:t>8</a:t>
            </a:fld>
            <a:endParaRPr lang="en-GB"/>
          </a:p>
        </p:txBody>
      </p:sp>
    </p:spTree>
    <p:extLst>
      <p:ext uri="{BB962C8B-B14F-4D97-AF65-F5344CB8AC3E}">
        <p14:creationId xmlns:p14="http://schemas.microsoft.com/office/powerpoint/2010/main" val="3141268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dirty="0" smtClean="0"/>
              <a:t>To analyse the data, tens of thousands of computers around the world are being harnessed in the Grid. The laboratory that gave the world the web, is now taking distributed computing a big step further.</a:t>
            </a:r>
          </a:p>
          <a:p>
            <a:endParaRPr lang="en-GB" dirty="0"/>
          </a:p>
        </p:txBody>
      </p:sp>
      <p:sp>
        <p:nvSpPr>
          <p:cNvPr id="4" name="Slide Number Placeholder 3"/>
          <p:cNvSpPr>
            <a:spLocks noGrp="1"/>
          </p:cNvSpPr>
          <p:nvPr>
            <p:ph type="sldNum" sz="quarter" idx="10"/>
          </p:nvPr>
        </p:nvSpPr>
        <p:spPr/>
        <p:txBody>
          <a:bodyPr/>
          <a:lstStyle/>
          <a:p>
            <a:fld id="{521265F8-B4D8-4B3C-98F0-FA4515A52319}" type="slidenum">
              <a:rPr lang="en-GB" smtClean="0"/>
              <a:t>9</a:t>
            </a:fld>
            <a:endParaRPr lang="en-GB"/>
          </a:p>
        </p:txBody>
      </p:sp>
    </p:spTree>
    <p:extLst>
      <p:ext uri="{BB962C8B-B14F-4D97-AF65-F5344CB8AC3E}">
        <p14:creationId xmlns:p14="http://schemas.microsoft.com/office/powerpoint/2010/main" val="17779282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75B925-9170-456E-AD7C-C15068836045}" type="datetime1">
              <a:rPr lang="en-US" smtClean="0"/>
              <a:t>10/25/2017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78E756-B571-4367-86F7-53ABE7F5E926}" type="datetime1">
              <a:rPr lang="en-US" smtClean="0"/>
              <a:t>10/25/2017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xfrm>
            <a:off x="3124200" y="6422064"/>
            <a:ext cx="2895600" cy="365125"/>
          </a:xfrm>
          <a:prstGeom prst="rect">
            <a:avLst/>
          </a:prstGeom>
        </p:spPr>
        <p:txBody>
          <a:bodyPr/>
          <a:lstStyle>
            <a:lvl1pPr>
              <a:defRPr/>
            </a:lvl1pPr>
          </a:lstStyle>
          <a:p>
            <a:pPr>
              <a:defRPr/>
            </a:pPr>
            <a:endParaRPr lang="en-US"/>
          </a:p>
        </p:txBody>
      </p:sp>
      <p:sp>
        <p:nvSpPr>
          <p:cNvPr id="5" name="Rectangle 6"/>
          <p:cNvSpPr>
            <a:spLocks noGrp="1" noChangeArrowheads="1"/>
          </p:cNvSpPr>
          <p:nvPr>
            <p:ph type="sldNum" sz="quarter" idx="11"/>
          </p:nvPr>
        </p:nvSpPr>
        <p:spPr/>
        <p:txBody>
          <a:bodyPr/>
          <a:lstStyle>
            <a:lvl1pPr>
              <a:defRPr/>
            </a:lvl1pPr>
          </a:lstStyle>
          <a:p>
            <a:pPr>
              <a:defRPr/>
            </a:pPr>
            <a:fld id="{C2EADAAB-6FA3-4064-BD65-ED47D7E1B68D}" type="slidenum">
              <a:rPr lang="en-US"/>
              <a:pPr>
                <a:defRPr/>
              </a:pPr>
              <a:t>‹#›</a:t>
            </a:fld>
            <a:endParaRPr lang="en-US"/>
          </a:p>
        </p:txBody>
      </p:sp>
    </p:spTree>
    <p:extLst>
      <p:ext uri="{BB962C8B-B14F-4D97-AF65-F5344CB8AC3E}">
        <p14:creationId xmlns:p14="http://schemas.microsoft.com/office/powerpoint/2010/main" val="2980683494"/>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Cliquez et modifiez le titre</a:t>
            </a:r>
            <a:endParaRPr kumimoji="0" lang="en-US"/>
          </a:p>
        </p:txBody>
      </p:sp>
    </p:spTree>
    <p:extLst>
      <p:ext uri="{BB962C8B-B14F-4D97-AF65-F5344CB8AC3E}">
        <p14:creationId xmlns:p14="http://schemas.microsoft.com/office/powerpoint/2010/main" val="11049949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54EC47-D9EF-46FE-AFBA-4088B9CD1E25}" type="datetime1">
              <a:rPr lang="en-US" smtClean="0"/>
              <a:t>10/25/2017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69F2A8-E1FD-49AF-873C-09BC3F048694}" type="datetime1">
              <a:rPr lang="en-US" smtClean="0"/>
              <a:t>10/25/2017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5A9ABB-20B3-42AB-A2F6-4D0515507D10}" type="datetime1">
              <a:rPr lang="en-US" smtClean="0"/>
              <a:t>10/25/2017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46837E-B376-4ABA-8C1B-ED24B6CF7EDA}" type="datetime1">
              <a:rPr lang="en-US" smtClean="0"/>
              <a:t>10/25/2017</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0.png"/></Relationships>
</file>

<file path=ppt/slides/_rels/slide1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8.png"/><Relationship Id="rId7"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15.xml"/><Relationship Id="rId6" Type="http://schemas.openxmlformats.org/officeDocument/2006/relationships/image" Target="../media/image40.png"/><Relationship Id="rId5" Type="http://schemas.openxmlformats.org/officeDocument/2006/relationships/image" Target="../media/image34.png"/><Relationship Id="rId4" Type="http://schemas.openxmlformats.org/officeDocument/2006/relationships/image" Target="../media/image39.png"/><Relationship Id="rId9"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4.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2.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jpe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4544" y="-147547"/>
            <a:ext cx="9793088" cy="6336704"/>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338" name="Rectangle 3"/>
          <p:cNvSpPr>
            <a:spLocks noChangeArrowheads="1"/>
          </p:cNvSpPr>
          <p:nvPr/>
        </p:nvSpPr>
        <p:spPr bwMode="auto">
          <a:xfrm>
            <a:off x="0" y="2349500"/>
            <a:ext cx="9144000" cy="701675"/>
          </a:xfrm>
          <a:prstGeom prst="rect">
            <a:avLst/>
          </a:prstGeom>
          <a:noFill/>
          <a:ln w="9525">
            <a:noFill/>
            <a:miter lim="800000"/>
            <a:headEnd/>
            <a:tailEnd/>
          </a:ln>
        </p:spPr>
        <p:txBody>
          <a:bodyPr>
            <a:spAutoFit/>
          </a:bodyPr>
          <a:lstStyle/>
          <a:p>
            <a:pPr algn="ctr">
              <a:defRPr/>
            </a:pPr>
            <a:endParaRPr lang="fr-FR" altLang="en-US" sz="4000" b="1" u="none">
              <a:solidFill>
                <a:schemeClr val="accent6"/>
              </a:solidFill>
            </a:endParaRPr>
          </a:p>
        </p:txBody>
      </p:sp>
      <p:pic>
        <p:nvPicPr>
          <p:cNvPr id="4" name="Picture 3" descr="Imagery for Powerpoint HR pres.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13371" y="116632"/>
            <a:ext cx="5688683" cy="5708209"/>
          </a:xfrm>
          <a:prstGeom prst="rect">
            <a:avLst/>
          </a:prstGeom>
        </p:spPr>
      </p:pic>
      <p:sp>
        <p:nvSpPr>
          <p:cNvPr id="5" name="Text Box 4"/>
          <p:cNvSpPr txBox="1">
            <a:spLocks noChangeArrowheads="1"/>
          </p:cNvSpPr>
          <p:nvPr/>
        </p:nvSpPr>
        <p:spPr bwMode="auto">
          <a:xfrm>
            <a:off x="3117553" y="1988840"/>
            <a:ext cx="2880320" cy="2062103"/>
          </a:xfrm>
          <a:prstGeom prst="rect">
            <a:avLst/>
          </a:prstGeom>
          <a:noFill/>
          <a:ln w="9525">
            <a:noFill/>
            <a:miter lim="800000"/>
            <a:headEnd/>
            <a:tailEnd/>
          </a:ln>
        </p:spPr>
        <p:txBody>
          <a:bodyPr wrap="square">
            <a:spAutoFit/>
          </a:bodyPr>
          <a:lstStyle/>
          <a:p>
            <a:pPr algn="ctr">
              <a:defRPr/>
            </a:pPr>
            <a:r>
              <a:rPr lang="fr-FR" sz="7200" u="none" dirty="0">
                <a:solidFill>
                  <a:srgbClr val="3861AA"/>
                </a:solidFill>
                <a:latin typeface="Century Gothic"/>
                <a:cs typeface="Century Gothic"/>
              </a:rPr>
              <a:t>CERN</a:t>
            </a:r>
          </a:p>
          <a:p>
            <a:pPr algn="ctr">
              <a:defRPr/>
            </a:pPr>
            <a:r>
              <a:rPr lang="en-US" sz="1400" u="none" dirty="0" smtClean="0">
                <a:solidFill>
                  <a:schemeClr val="bg1"/>
                </a:solidFill>
                <a:latin typeface="Calibri"/>
                <a:cs typeface="Calibri"/>
              </a:rPr>
              <a:t>Probably one </a:t>
            </a:r>
            <a:r>
              <a:rPr lang="en-US" sz="1400" u="none" dirty="0">
                <a:solidFill>
                  <a:schemeClr val="bg1"/>
                </a:solidFill>
                <a:latin typeface="Calibri"/>
                <a:cs typeface="Calibri"/>
              </a:rPr>
              <a:t>of the most </a:t>
            </a:r>
          </a:p>
          <a:p>
            <a:pPr algn="ctr">
              <a:defRPr/>
            </a:pPr>
            <a:r>
              <a:rPr lang="en-US" sz="1400" u="none" dirty="0">
                <a:solidFill>
                  <a:schemeClr val="bg1"/>
                </a:solidFill>
                <a:latin typeface="Calibri"/>
                <a:cs typeface="Calibri"/>
              </a:rPr>
              <a:t>incredible experiments in the </a:t>
            </a:r>
            <a:r>
              <a:rPr lang="en-US" sz="1400" u="none">
                <a:solidFill>
                  <a:schemeClr val="bg1"/>
                </a:solidFill>
                <a:latin typeface="Calibri"/>
                <a:cs typeface="Calibri"/>
              </a:rPr>
              <a:t>world</a:t>
            </a:r>
            <a:r>
              <a:rPr lang="en-US" sz="1400" u="none" smtClean="0">
                <a:solidFill>
                  <a:schemeClr val="bg1"/>
                </a:solidFill>
                <a:latin typeface="Calibri"/>
                <a:cs typeface="Calibri"/>
              </a:rPr>
              <a:t>!</a:t>
            </a:r>
          </a:p>
          <a:p>
            <a:pPr algn="ctr">
              <a:defRPr/>
            </a:pPr>
            <a:endParaRPr lang="en-US" sz="1400" u="none" dirty="0" smtClean="0">
              <a:solidFill>
                <a:schemeClr val="bg1"/>
              </a:solidFill>
              <a:latin typeface="Calibri"/>
              <a:cs typeface="Calibri"/>
            </a:endParaRPr>
          </a:p>
          <a:p>
            <a:pPr algn="ctr">
              <a:defRPr/>
            </a:pPr>
            <a:r>
              <a:rPr lang="en-US" sz="1400" dirty="0" smtClean="0">
                <a:solidFill>
                  <a:schemeClr val="bg1"/>
                </a:solidFill>
                <a:latin typeface="Calibri"/>
                <a:cs typeface="Calibri"/>
              </a:rPr>
              <a:t>Ready to take part?</a:t>
            </a:r>
            <a:r>
              <a:rPr lang="en-US" sz="1400" u="none" dirty="0" smtClean="0">
                <a:solidFill>
                  <a:schemeClr val="bg1"/>
                </a:solidFill>
                <a:latin typeface="Calibri"/>
                <a:cs typeface="Calibri"/>
              </a:rPr>
              <a:t> </a:t>
            </a:r>
            <a:endParaRPr lang="en-US" sz="1400" u="none" dirty="0">
              <a:solidFill>
                <a:schemeClr val="bg1"/>
              </a:solidFill>
              <a:latin typeface="Calibri"/>
              <a:cs typeface="Calibri"/>
            </a:endParaRPr>
          </a:p>
        </p:txBody>
      </p:sp>
    </p:spTree>
    <p:extLst>
      <p:ext uri="{BB962C8B-B14F-4D97-AF65-F5344CB8AC3E}">
        <p14:creationId xmlns:p14="http://schemas.microsoft.com/office/powerpoint/2010/main" val="2259859215"/>
      </p:ext>
    </p:extLst>
  </p:cSld>
  <p:clrMapOvr>
    <a:masterClrMapping/>
  </p:clrMapOvr>
  <mc:AlternateContent xmlns:mc="http://schemas.openxmlformats.org/markup-compatibility/2006" xmlns:p14="http://schemas.microsoft.com/office/powerpoint/2010/main">
    <mc:Choice Requires="p14">
      <p:transition p14:dur="0" advTm="11484"/>
    </mc:Choice>
    <mc:Fallback xmlns="">
      <p:transition advTm="114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21726" y="-45963"/>
            <a:ext cx="9302238" cy="6237312"/>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36" name="Rectangle 35"/>
          <p:cNvSpPr/>
          <p:nvPr/>
        </p:nvSpPr>
        <p:spPr>
          <a:xfrm rot="19800000">
            <a:off x="6668838" y="1113615"/>
            <a:ext cx="9414456" cy="2639449"/>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5" name="Rectangle 4"/>
          <p:cNvSpPr/>
          <p:nvPr/>
        </p:nvSpPr>
        <p:spPr>
          <a:xfrm rot="19800000">
            <a:off x="935949" y="1127594"/>
            <a:ext cx="9415919" cy="2436228"/>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5" name="Rectangle 34"/>
          <p:cNvSpPr/>
          <p:nvPr/>
        </p:nvSpPr>
        <p:spPr>
          <a:xfrm rot="19800000">
            <a:off x="3693172" y="1261997"/>
            <a:ext cx="9414456" cy="2439897"/>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 name="TextBox 1"/>
          <p:cNvSpPr txBox="1"/>
          <p:nvPr/>
        </p:nvSpPr>
        <p:spPr>
          <a:xfrm>
            <a:off x="59188" y="72792"/>
            <a:ext cx="4338787" cy="2144177"/>
          </a:xfrm>
          <a:prstGeom prst="rect">
            <a:avLst/>
          </a:prstGeom>
          <a:noFill/>
        </p:spPr>
        <p:txBody>
          <a:bodyPr wrap="square" rtlCol="0">
            <a:spAutoFit/>
          </a:bodyPr>
          <a:lstStyle/>
          <a:p>
            <a:pPr>
              <a:lnSpc>
                <a:spcPts val="8000"/>
              </a:lnSpc>
            </a:pPr>
            <a:r>
              <a:rPr lang="en-GB" sz="3600" dirty="0" smtClean="0">
                <a:solidFill>
                  <a:schemeClr val="bg1"/>
                </a:solidFill>
                <a:latin typeface="Century Gothic" panose="020B0502020202020204" pitchFamily="34" charset="0"/>
                <a:cs typeface="Calibri"/>
              </a:rPr>
              <a:t>The</a:t>
            </a:r>
            <a:r>
              <a:rPr lang="en-GB" sz="6000" dirty="0" smtClean="0">
                <a:solidFill>
                  <a:schemeClr val="bg1"/>
                </a:solidFill>
                <a:latin typeface="Calibri"/>
                <a:cs typeface="Calibri"/>
              </a:rPr>
              <a:t> </a:t>
            </a:r>
            <a:r>
              <a:rPr lang="en-GB" sz="4800" b="1" dirty="0" smtClean="0">
                <a:solidFill>
                  <a:srgbClr val="F4904C"/>
                </a:solidFill>
                <a:latin typeface="Calibri"/>
                <a:cs typeface="Calibri"/>
              </a:rPr>
              <a:t>EQUIPMENT</a:t>
            </a:r>
            <a:r>
              <a:rPr lang="en-GB" sz="6000" b="1" dirty="0" smtClean="0">
                <a:solidFill>
                  <a:schemeClr val="bg1"/>
                </a:solidFill>
                <a:latin typeface="Calibri"/>
                <a:cs typeface="Calibri"/>
              </a:rPr>
              <a:t> </a:t>
            </a:r>
            <a:r>
              <a:rPr lang="en-US" sz="6000" dirty="0" smtClean="0">
                <a:solidFill>
                  <a:schemeClr val="bg1"/>
                </a:solidFill>
                <a:latin typeface="Calibri"/>
                <a:cs typeface="Calibri"/>
              </a:rPr>
              <a:t> </a:t>
            </a:r>
          </a:p>
          <a:p>
            <a:pPr>
              <a:lnSpc>
                <a:spcPts val="8000"/>
              </a:lnSpc>
            </a:pPr>
            <a:r>
              <a:rPr lang="en-US" sz="2000" dirty="0" smtClean="0"/>
              <a:t> </a:t>
            </a:r>
            <a:endParaRPr lang="en-US" sz="2000" dirty="0"/>
          </a:p>
        </p:txBody>
      </p:sp>
      <p:sp>
        <p:nvSpPr>
          <p:cNvPr id="22" name="Oval 21"/>
          <p:cNvSpPr/>
          <p:nvPr/>
        </p:nvSpPr>
        <p:spPr>
          <a:xfrm>
            <a:off x="218926" y="3475131"/>
            <a:ext cx="2512320" cy="251232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ln w="0"/>
              <a:solidFill>
                <a:schemeClr val="tx1"/>
              </a:solidFill>
              <a:effectLst/>
            </a:endParaRPr>
          </a:p>
        </p:txBody>
      </p:sp>
      <p:pic>
        <p:nvPicPr>
          <p:cNvPr id="24" name="Picture 2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1520" y="3501008"/>
            <a:ext cx="2460569" cy="2460569"/>
          </a:xfrm>
          <a:prstGeom prst="rect">
            <a:avLst/>
          </a:prstGeom>
        </p:spPr>
      </p:pic>
      <p:sp>
        <p:nvSpPr>
          <p:cNvPr id="9" name="Rectangle 8"/>
          <p:cNvSpPr>
            <a:spLocks noChangeArrowheads="1"/>
          </p:cNvSpPr>
          <p:nvPr/>
        </p:nvSpPr>
        <p:spPr bwMode="auto">
          <a:xfrm>
            <a:off x="385583" y="4039421"/>
            <a:ext cx="2107078" cy="1477328"/>
          </a:xfrm>
          <a:prstGeom prst="rect">
            <a:avLst/>
          </a:prstGeom>
          <a:noFill/>
          <a:ln w="9525">
            <a:noFill/>
            <a:miter lim="800000"/>
            <a:headEnd/>
            <a:tailEnd/>
          </a:ln>
        </p:spPr>
        <p:txBody>
          <a:bodyPr wrap="square">
            <a:spAutoFit/>
          </a:bodyPr>
          <a:lstStyle/>
          <a:p>
            <a:pPr algn="ctr">
              <a:defRPr/>
            </a:pPr>
            <a:r>
              <a:rPr lang="en-GB" sz="2400" b="1" u="none" dirty="0" smtClean="0">
                <a:solidFill>
                  <a:srgbClr val="F4904C"/>
                </a:solidFill>
                <a:latin typeface="Century Gothic" panose="020B0502020202020204" pitchFamily="34" charset="0"/>
              </a:rPr>
              <a:t>Accelerators</a:t>
            </a:r>
          </a:p>
          <a:p>
            <a:pPr algn="ctr">
              <a:defRPr/>
            </a:pPr>
            <a:r>
              <a:rPr lang="en-GB" sz="1100" dirty="0">
                <a:solidFill>
                  <a:schemeClr val="bg1"/>
                </a:solidFill>
                <a:latin typeface="Century Gothic" panose="020B0502020202020204" pitchFamily="34" charset="0"/>
              </a:rPr>
              <a:t>A</a:t>
            </a:r>
            <a:r>
              <a:rPr lang="en-GB" sz="1100" dirty="0" smtClean="0">
                <a:solidFill>
                  <a:schemeClr val="bg1"/>
                </a:solidFill>
                <a:latin typeface="Century Gothic" panose="020B0502020202020204" pitchFamily="34" charset="0"/>
              </a:rPr>
              <a:t>re</a:t>
            </a:r>
            <a:r>
              <a:rPr lang="en-GB" sz="1100" u="none" dirty="0" smtClean="0">
                <a:solidFill>
                  <a:srgbClr val="F4904C"/>
                </a:solidFill>
                <a:latin typeface="Century Gothic" panose="020B0502020202020204" pitchFamily="34" charset="0"/>
              </a:rPr>
              <a:t> </a:t>
            </a:r>
            <a:r>
              <a:rPr lang="en-GB" sz="1100" u="none" dirty="0" smtClean="0">
                <a:solidFill>
                  <a:schemeClr val="bg2"/>
                </a:solidFill>
                <a:latin typeface="Century Gothic" panose="020B0502020202020204" pitchFamily="34" charset="0"/>
              </a:rPr>
              <a:t>powerful machines capable of </a:t>
            </a:r>
            <a:r>
              <a:rPr lang="en-GB" sz="1100" u="none" dirty="0" smtClean="0">
                <a:solidFill>
                  <a:schemeClr val="bg1"/>
                </a:solidFill>
                <a:latin typeface="Century Gothic" panose="020B0502020202020204" pitchFamily="34" charset="0"/>
              </a:rPr>
              <a:t>accelerating particles </a:t>
            </a:r>
            <a:r>
              <a:rPr lang="en-GB" sz="1100" u="none" dirty="0" smtClean="0">
                <a:solidFill>
                  <a:schemeClr val="bg2"/>
                </a:solidFill>
                <a:latin typeface="Century Gothic" panose="020B0502020202020204" pitchFamily="34" charset="0"/>
              </a:rPr>
              <a:t>to very high energ</a:t>
            </a:r>
            <a:r>
              <a:rPr lang="en-GB" sz="1100" dirty="0" smtClean="0">
                <a:solidFill>
                  <a:schemeClr val="bg2"/>
                </a:solidFill>
                <a:latin typeface="Century Gothic" panose="020B0502020202020204" pitchFamily="34" charset="0"/>
              </a:rPr>
              <a:t>ies</a:t>
            </a:r>
            <a:r>
              <a:rPr lang="en-GB" sz="1100" u="none" dirty="0" smtClean="0">
                <a:solidFill>
                  <a:schemeClr val="bg2"/>
                </a:solidFill>
                <a:latin typeface="Century Gothic" panose="020B0502020202020204" pitchFamily="34" charset="0"/>
              </a:rPr>
              <a:t> before being collided with other particles </a:t>
            </a:r>
            <a:r>
              <a:rPr lang="en-GB" sz="1100" u="none" dirty="0" smtClean="0">
                <a:solidFill>
                  <a:srgbClr val="000099"/>
                </a:solidFill>
              </a:rPr>
              <a:t/>
            </a:r>
            <a:br>
              <a:rPr lang="en-GB" sz="1100" u="none" dirty="0" smtClean="0">
                <a:solidFill>
                  <a:srgbClr val="000099"/>
                </a:solidFill>
              </a:rPr>
            </a:br>
            <a:endParaRPr lang="en-GB" sz="1100" u="none" dirty="0">
              <a:solidFill>
                <a:srgbClr val="000099"/>
              </a:solidFill>
            </a:endParaRPr>
          </a:p>
        </p:txBody>
      </p:sp>
      <p:sp>
        <p:nvSpPr>
          <p:cNvPr id="34" name="Oval 33"/>
          <p:cNvSpPr/>
          <p:nvPr/>
        </p:nvSpPr>
        <p:spPr>
          <a:xfrm>
            <a:off x="3282589" y="3465972"/>
            <a:ext cx="2512320" cy="251232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ln w="0"/>
              <a:solidFill>
                <a:schemeClr val="tx1"/>
              </a:solidFill>
              <a:effectLst/>
            </a:endParaRPr>
          </a:p>
        </p:txBody>
      </p:sp>
      <p:pic>
        <p:nvPicPr>
          <p:cNvPr id="18" name="Picture 1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08464" y="3491847"/>
            <a:ext cx="2460569" cy="2460569"/>
          </a:xfrm>
          <a:prstGeom prst="rect">
            <a:avLst/>
          </a:prstGeom>
        </p:spPr>
      </p:pic>
      <p:sp>
        <p:nvSpPr>
          <p:cNvPr id="10" name="Text Box 3"/>
          <p:cNvSpPr txBox="1">
            <a:spLocks noChangeArrowheads="1"/>
          </p:cNvSpPr>
          <p:nvPr/>
        </p:nvSpPr>
        <p:spPr bwMode="auto">
          <a:xfrm>
            <a:off x="3378268" y="3941875"/>
            <a:ext cx="2265000" cy="991041"/>
          </a:xfrm>
          <a:prstGeom prst="rect">
            <a:avLst/>
          </a:prstGeom>
          <a:noFill/>
          <a:ln w="9525">
            <a:noFill/>
            <a:miter lim="800000"/>
            <a:headEnd/>
            <a:tailEnd/>
          </a:ln>
        </p:spPr>
        <p:txBody>
          <a:bodyPr wrap="square">
            <a:spAutoFit/>
          </a:bodyPr>
          <a:lstStyle/>
          <a:p>
            <a:pPr algn="ctr">
              <a:spcBef>
                <a:spcPct val="20000"/>
              </a:spcBef>
            </a:pPr>
            <a:r>
              <a:rPr lang="en-GB" sz="2400" b="1" u="none" dirty="0" smtClean="0">
                <a:solidFill>
                  <a:srgbClr val="F4904C"/>
                </a:solidFill>
                <a:latin typeface="Century Gothic" panose="020B0502020202020204" pitchFamily="34" charset="0"/>
              </a:rPr>
              <a:t>Detectors</a:t>
            </a:r>
            <a:r>
              <a:rPr lang="en-GB" sz="3200" b="1" u="none" dirty="0" smtClean="0">
                <a:solidFill>
                  <a:srgbClr val="F4904C"/>
                </a:solidFill>
                <a:latin typeface="Century Gothic" panose="020B0502020202020204" pitchFamily="34" charset="0"/>
              </a:rPr>
              <a:t> </a:t>
            </a:r>
            <a:endParaRPr lang="en-GB" sz="3200" b="1" u="none" dirty="0">
              <a:solidFill>
                <a:srgbClr val="F4904C"/>
              </a:solidFill>
              <a:latin typeface="Century Gothic" panose="020B0502020202020204" pitchFamily="34" charset="0"/>
            </a:endParaRPr>
          </a:p>
          <a:p>
            <a:pPr algn="ctr">
              <a:spcBef>
                <a:spcPct val="20000"/>
              </a:spcBef>
            </a:pPr>
            <a:r>
              <a:rPr lang="en-GB" sz="1100" u="none" dirty="0" smtClean="0">
                <a:solidFill>
                  <a:schemeClr val="accent3">
                    <a:lumMod val="20000"/>
                    <a:lumOff val="80000"/>
                  </a:schemeClr>
                </a:solidFill>
                <a:latin typeface="Century Gothic" panose="020B0502020202020204" pitchFamily="34" charset="0"/>
              </a:rPr>
              <a:t>Gigantic instruments </a:t>
            </a:r>
            <a:r>
              <a:rPr lang="en-GB" sz="1100" u="none" dirty="0">
                <a:solidFill>
                  <a:schemeClr val="accent3">
                    <a:lumMod val="20000"/>
                    <a:lumOff val="80000"/>
                  </a:schemeClr>
                </a:solidFill>
                <a:latin typeface="Century Gothic" panose="020B0502020202020204" pitchFamily="34" charset="0"/>
              </a:rPr>
              <a:t>that record particle collisions</a:t>
            </a:r>
            <a:endParaRPr lang="en-US" sz="1100" u="none" dirty="0">
              <a:solidFill>
                <a:schemeClr val="accent3">
                  <a:lumMod val="20000"/>
                  <a:lumOff val="80000"/>
                </a:schemeClr>
              </a:solidFill>
              <a:latin typeface="Century Gothic" panose="020B0502020202020204" pitchFamily="34" charset="0"/>
            </a:endParaRPr>
          </a:p>
        </p:txBody>
      </p:sp>
      <p:sp>
        <p:nvSpPr>
          <p:cNvPr id="23" name="Oval 22"/>
          <p:cNvSpPr/>
          <p:nvPr/>
        </p:nvSpPr>
        <p:spPr>
          <a:xfrm>
            <a:off x="6195285" y="3548163"/>
            <a:ext cx="2512320" cy="251232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ln w="0"/>
              <a:solidFill>
                <a:schemeClr val="tx1"/>
              </a:solidFill>
              <a:effectLst/>
            </a:endParaRPr>
          </a:p>
        </p:txBody>
      </p:sp>
      <p:pic>
        <p:nvPicPr>
          <p:cNvPr id="19" name="Picture 1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231349" y="3574039"/>
            <a:ext cx="2460569" cy="2460569"/>
          </a:xfrm>
          <a:prstGeom prst="rect">
            <a:avLst/>
          </a:prstGeom>
        </p:spPr>
      </p:pic>
      <p:sp>
        <p:nvSpPr>
          <p:cNvPr id="11" name="Text Box 6"/>
          <p:cNvSpPr txBox="1">
            <a:spLocks noChangeArrowheads="1"/>
          </p:cNvSpPr>
          <p:nvPr/>
        </p:nvSpPr>
        <p:spPr bwMode="auto">
          <a:xfrm>
            <a:off x="6270156" y="4053538"/>
            <a:ext cx="2421762" cy="1154162"/>
          </a:xfrm>
          <a:prstGeom prst="rect">
            <a:avLst/>
          </a:prstGeom>
          <a:noFill/>
          <a:ln w="9525">
            <a:noFill/>
            <a:miter lim="800000"/>
            <a:headEnd/>
            <a:tailEnd/>
          </a:ln>
        </p:spPr>
        <p:txBody>
          <a:bodyPr wrap="square">
            <a:spAutoFit/>
          </a:bodyPr>
          <a:lstStyle/>
          <a:p>
            <a:pPr algn="ctr"/>
            <a:r>
              <a:rPr lang="en-GB" sz="2400" b="1" u="none" dirty="0" smtClean="0">
                <a:solidFill>
                  <a:srgbClr val="F4904C"/>
                </a:solidFill>
                <a:latin typeface="Century Gothic" panose="020B0502020202020204" pitchFamily="34" charset="0"/>
              </a:rPr>
              <a:t>Computers</a:t>
            </a:r>
            <a:r>
              <a:rPr lang="en-GB" sz="2400" b="1" u="none" dirty="0" smtClean="0">
                <a:solidFill>
                  <a:schemeClr val="bg1"/>
                </a:solidFill>
                <a:latin typeface="Century Gothic" panose="020B0502020202020204" pitchFamily="34" charset="0"/>
              </a:rPr>
              <a:t> </a:t>
            </a:r>
            <a:endParaRPr lang="en-GB" sz="2400" b="1" u="none" dirty="0">
              <a:solidFill>
                <a:schemeClr val="bg1"/>
              </a:solidFill>
              <a:latin typeface="Century Gothic" panose="020B0502020202020204" pitchFamily="34" charset="0"/>
            </a:endParaRPr>
          </a:p>
          <a:p>
            <a:pPr algn="ctr"/>
            <a:r>
              <a:rPr lang="en-GB" sz="1100" u="none" dirty="0">
                <a:solidFill>
                  <a:schemeClr val="accent3">
                    <a:lumMod val="20000"/>
                    <a:lumOff val="80000"/>
                  </a:schemeClr>
                </a:solidFill>
                <a:latin typeface="Century Gothic" panose="020B0502020202020204" pitchFamily="34" charset="0"/>
              </a:rPr>
              <a:t>To collect, store, distribute and analyze enormous quantities of data generated by detectors</a:t>
            </a:r>
            <a:r>
              <a:rPr lang="en-GB" sz="1200" dirty="0"/>
              <a:t/>
            </a:r>
            <a:br>
              <a:rPr lang="en-GB" sz="1200" dirty="0"/>
            </a:br>
            <a:endParaRPr lang="en-GB" sz="1200" dirty="0"/>
          </a:p>
        </p:txBody>
      </p:sp>
      <p:pic>
        <p:nvPicPr>
          <p:cNvPr id="8" name="Picture 7"/>
          <p:cNvPicPr>
            <a:picLocks noChangeAspect="1"/>
          </p:cNvPicPr>
          <p:nvPr/>
        </p:nvPicPr>
        <p:blipFill>
          <a:blip r:embed="rId4"/>
          <a:stretch>
            <a:fillRect/>
          </a:stretch>
        </p:blipFill>
        <p:spPr>
          <a:xfrm>
            <a:off x="4574318" y="146523"/>
            <a:ext cx="4117600" cy="31427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3017181"/>
      </p:ext>
    </p:extLst>
  </p:cSld>
  <p:clrMapOvr>
    <a:masterClrMapping/>
  </p:clrMapOvr>
  <p:transition advTm="67431"/>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6512" y="-145130"/>
            <a:ext cx="9338815" cy="6336704"/>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0" name="Rectangle 9"/>
          <p:cNvSpPr/>
          <p:nvPr/>
        </p:nvSpPr>
        <p:spPr>
          <a:xfrm rot="19759981">
            <a:off x="2310" y="-1936298"/>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Rectangle 10"/>
          <p:cNvSpPr/>
          <p:nvPr/>
        </p:nvSpPr>
        <p:spPr>
          <a:xfrm rot="19759981">
            <a:off x="7177350" y="-1522674"/>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6" descr="ATLAS"/>
          <p:cNvPicPr>
            <a:picLocks noChangeAspect="1" noChangeArrowheads="1"/>
          </p:cNvPicPr>
          <p:nvPr/>
        </p:nvPicPr>
        <p:blipFill rotWithShape="1">
          <a:blip r:embed="rId3" cstate="print"/>
          <a:srcRect t="5985" b="6649"/>
          <a:stretch/>
        </p:blipFill>
        <p:spPr bwMode="auto">
          <a:xfrm>
            <a:off x="-36512" y="548681"/>
            <a:ext cx="9236298" cy="5256583"/>
          </a:xfrm>
          <a:prstGeom prst="rect">
            <a:avLst/>
          </a:prstGeom>
          <a:ln>
            <a:noFill/>
          </a:ln>
          <a:effectLst/>
        </p:spPr>
      </p:pic>
      <p:sp>
        <p:nvSpPr>
          <p:cNvPr id="23555" name="Text Box 14"/>
          <p:cNvSpPr txBox="1">
            <a:spLocks noChangeArrowheads="1"/>
          </p:cNvSpPr>
          <p:nvPr/>
        </p:nvSpPr>
        <p:spPr bwMode="auto">
          <a:xfrm>
            <a:off x="7620000" y="6583363"/>
            <a:ext cx="2209800" cy="198437"/>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700" u="none">
              <a:latin typeface="Verdana" pitchFamily="34" charset="0"/>
            </a:endParaRPr>
          </a:p>
        </p:txBody>
      </p:sp>
      <p:sp>
        <p:nvSpPr>
          <p:cNvPr id="23557" name="Oval 4"/>
          <p:cNvSpPr>
            <a:spLocks noChangeArrowheads="1"/>
          </p:cNvSpPr>
          <p:nvPr/>
        </p:nvSpPr>
        <p:spPr bwMode="auto">
          <a:xfrm>
            <a:off x="4140200" y="4797425"/>
            <a:ext cx="719138" cy="935038"/>
          </a:xfrm>
          <a:prstGeom prst="ellipse">
            <a:avLst/>
          </a:prstGeom>
          <a:noFill/>
          <a:ln w="9525" algn="ctr">
            <a:noFill/>
            <a:round/>
            <a:headEnd/>
            <a:tailEnd/>
          </a:ln>
        </p:spPr>
        <p:txBody>
          <a:bodyPr lIns="92075" tIns="46038" rIns="92075" bIns="46038"/>
          <a:lstStyle/>
          <a:p>
            <a:endParaRPr lang="en-US"/>
          </a:p>
        </p:txBody>
      </p:sp>
      <p:sp>
        <p:nvSpPr>
          <p:cNvPr id="4" name="Rectangle 3"/>
          <p:cNvSpPr/>
          <p:nvPr/>
        </p:nvSpPr>
        <p:spPr>
          <a:xfrm>
            <a:off x="272405" y="-79022"/>
            <a:ext cx="1426994" cy="584775"/>
          </a:xfrm>
          <a:prstGeom prst="rect">
            <a:avLst/>
          </a:prstGeom>
        </p:spPr>
        <p:txBody>
          <a:bodyPr wrap="square">
            <a:spAutoFit/>
          </a:bodyPr>
          <a:lstStyle/>
          <a:p>
            <a:pPr algn="ctr" eaLnBrk="0" hangingPunct="0">
              <a:spcBef>
                <a:spcPct val="50000"/>
              </a:spcBef>
            </a:pPr>
            <a:r>
              <a:rPr lang="en-GB" sz="3200" b="1" dirty="0">
                <a:solidFill>
                  <a:schemeClr val="bg1"/>
                </a:solidFill>
                <a:latin typeface="Calibri" panose="020F0502020204030204" pitchFamily="34" charset="0"/>
                <a:cs typeface="Calibri" pitchFamily="34" charset="0"/>
              </a:rPr>
              <a:t>ATLAS: </a:t>
            </a:r>
          </a:p>
        </p:txBody>
      </p:sp>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520" y="2201960"/>
            <a:ext cx="3243264" cy="3243264"/>
          </a:xfrm>
          <a:prstGeom prst="rect">
            <a:avLst/>
          </a:prstGeom>
        </p:spPr>
      </p:pic>
      <p:sp>
        <p:nvSpPr>
          <p:cNvPr id="18436" name="Rectangle 2"/>
          <p:cNvSpPr>
            <a:spLocks noChangeArrowheads="1"/>
          </p:cNvSpPr>
          <p:nvPr/>
        </p:nvSpPr>
        <p:spPr bwMode="auto">
          <a:xfrm>
            <a:off x="90042" y="2340231"/>
            <a:ext cx="3545498" cy="1384995"/>
          </a:xfrm>
          <a:prstGeom prst="rect">
            <a:avLst/>
          </a:prstGeom>
          <a:noFill/>
          <a:ln w="9525">
            <a:noFill/>
            <a:miter lim="800000"/>
            <a:headEnd/>
            <a:tailEnd/>
          </a:ln>
        </p:spPr>
        <p:txBody>
          <a:bodyPr wrap="square">
            <a:spAutoFit/>
          </a:bodyPr>
          <a:lstStyle/>
          <a:p>
            <a:pPr algn="ctr" eaLnBrk="0" hangingPunct="0">
              <a:spcBef>
                <a:spcPct val="50000"/>
              </a:spcBef>
            </a:pPr>
            <a:r>
              <a:rPr lang="en-GB" sz="2000" dirty="0">
                <a:solidFill>
                  <a:schemeClr val="bg1"/>
                </a:solidFill>
                <a:latin typeface="Calibri" pitchFamily="34" charset="0"/>
                <a:cs typeface="Calibri" pitchFamily="34" charset="0"/>
              </a:rPr>
              <a:t>A</a:t>
            </a:r>
            <a:r>
              <a:rPr lang="en-GB" sz="2000" u="none" dirty="0" smtClean="0">
                <a:solidFill>
                  <a:schemeClr val="bg1"/>
                </a:solidFill>
                <a:latin typeface="Calibri" pitchFamily="34" charset="0"/>
                <a:cs typeface="Calibri" pitchFamily="34" charset="0"/>
              </a:rPr>
              <a:t>s </a:t>
            </a:r>
            <a:r>
              <a:rPr lang="en-GB" sz="2400" b="1" dirty="0">
                <a:solidFill>
                  <a:schemeClr val="bg1"/>
                </a:solidFill>
                <a:latin typeface="Century Gothic" panose="020B0502020202020204" pitchFamily="34" charset="0"/>
                <a:cs typeface="Calibri" pitchFamily="34" charset="0"/>
              </a:rPr>
              <a:t>B</a:t>
            </a:r>
            <a:r>
              <a:rPr lang="en-GB" sz="2400" b="1" u="none" dirty="0" smtClean="0">
                <a:solidFill>
                  <a:schemeClr val="bg1"/>
                </a:solidFill>
                <a:latin typeface="Century Gothic" panose="020B0502020202020204" pitchFamily="34" charset="0"/>
                <a:cs typeface="Calibri" pitchFamily="34" charset="0"/>
              </a:rPr>
              <a:t>ig</a:t>
            </a:r>
            <a:r>
              <a:rPr lang="en-GB" sz="2000" u="none" dirty="0" smtClean="0">
                <a:solidFill>
                  <a:schemeClr val="bg1"/>
                </a:solidFill>
                <a:latin typeface="Calibri" pitchFamily="34" charset="0"/>
                <a:cs typeface="Calibri" pitchFamily="34" charset="0"/>
              </a:rPr>
              <a:t> </a:t>
            </a:r>
            <a:r>
              <a:rPr lang="en-GB" sz="2000" u="none" dirty="0">
                <a:solidFill>
                  <a:schemeClr val="bg1"/>
                </a:solidFill>
                <a:latin typeface="Calibri" pitchFamily="34" charset="0"/>
                <a:cs typeface="Calibri" pitchFamily="34" charset="0"/>
              </a:rPr>
              <a:t>as a </a:t>
            </a:r>
            <a:endParaRPr lang="en-GB" sz="2000" u="none" dirty="0" smtClean="0">
              <a:solidFill>
                <a:schemeClr val="bg1"/>
              </a:solidFill>
              <a:latin typeface="Calibri" pitchFamily="34" charset="0"/>
              <a:cs typeface="Calibri" pitchFamily="34" charset="0"/>
            </a:endParaRPr>
          </a:p>
          <a:p>
            <a:pPr algn="ctr" eaLnBrk="0" hangingPunct="0">
              <a:spcBef>
                <a:spcPct val="50000"/>
              </a:spcBef>
            </a:pPr>
            <a:r>
              <a:rPr lang="en-GB" sz="4000" b="1" u="none" dirty="0" smtClean="0">
                <a:solidFill>
                  <a:schemeClr val="bg1"/>
                </a:solidFill>
                <a:latin typeface="Calibri" pitchFamily="34" charset="0"/>
                <a:cs typeface="Calibri" pitchFamily="34" charset="0"/>
              </a:rPr>
              <a:t>  </a:t>
            </a:r>
            <a:endParaRPr lang="en-US" sz="4000" b="1" u="none" dirty="0">
              <a:solidFill>
                <a:schemeClr val="bg1"/>
              </a:solidFill>
              <a:latin typeface="Calibri" pitchFamily="34" charset="0"/>
              <a:cs typeface="Calibri" pitchFamily="34" charset="0"/>
            </a:endParaRPr>
          </a:p>
        </p:txBody>
      </p:sp>
      <p:sp>
        <p:nvSpPr>
          <p:cNvPr id="2" name="Rectangle 1"/>
          <p:cNvSpPr/>
          <p:nvPr/>
        </p:nvSpPr>
        <p:spPr>
          <a:xfrm>
            <a:off x="-423053" y="2501827"/>
            <a:ext cx="4572000" cy="1569660"/>
          </a:xfrm>
          <a:prstGeom prst="rect">
            <a:avLst/>
          </a:prstGeom>
        </p:spPr>
        <p:txBody>
          <a:bodyPr>
            <a:spAutoFit/>
          </a:bodyPr>
          <a:lstStyle/>
          <a:p>
            <a:pPr algn="ctr" eaLnBrk="0" hangingPunct="0">
              <a:spcBef>
                <a:spcPct val="50000"/>
              </a:spcBef>
            </a:pPr>
            <a:r>
              <a:rPr lang="en-GB" sz="9600" b="1" dirty="0" smtClean="0">
                <a:solidFill>
                  <a:srgbClr val="F4904C"/>
                </a:solidFill>
                <a:latin typeface="Calibri" panose="020F0502020204030204" pitchFamily="34" charset="0"/>
                <a:cs typeface="Calibri" pitchFamily="34" charset="0"/>
              </a:rPr>
              <a:t>5</a:t>
            </a:r>
            <a:r>
              <a:rPr lang="en-GB" b="1" dirty="0" smtClean="0">
                <a:solidFill>
                  <a:schemeClr val="bg1"/>
                </a:solidFill>
                <a:latin typeface="Calibri" pitchFamily="34" charset="0"/>
                <a:cs typeface="Calibri" pitchFamily="34" charset="0"/>
              </a:rPr>
              <a:t> </a:t>
            </a:r>
          </a:p>
        </p:txBody>
      </p:sp>
      <p:sp>
        <p:nvSpPr>
          <p:cNvPr id="3" name="Rectangle 2"/>
          <p:cNvSpPr/>
          <p:nvPr/>
        </p:nvSpPr>
        <p:spPr>
          <a:xfrm>
            <a:off x="711632" y="3847504"/>
            <a:ext cx="2302320" cy="1200329"/>
          </a:xfrm>
          <a:prstGeom prst="rect">
            <a:avLst/>
          </a:prstGeom>
        </p:spPr>
        <p:txBody>
          <a:bodyPr wrap="square">
            <a:spAutoFit/>
          </a:bodyPr>
          <a:lstStyle/>
          <a:p>
            <a:pPr algn="ctr" eaLnBrk="0" hangingPunct="0">
              <a:spcBef>
                <a:spcPct val="50000"/>
              </a:spcBef>
            </a:pPr>
            <a:r>
              <a:rPr lang="en-GB" sz="3600" b="1" dirty="0" smtClean="0">
                <a:solidFill>
                  <a:schemeClr val="bg1"/>
                </a:solidFill>
                <a:latin typeface="Century Gothic" panose="020B0502020202020204" pitchFamily="34" charset="0"/>
                <a:cs typeface="Calibri" pitchFamily="34" charset="0"/>
              </a:rPr>
              <a:t>STOREY BUILDING</a:t>
            </a:r>
            <a:endParaRPr lang="en-GB" sz="3600" dirty="0">
              <a:solidFill>
                <a:schemeClr val="bg1"/>
              </a:solidFill>
              <a:latin typeface="Century Gothic" panose="020B0502020202020204" pitchFamily="34" charset="0"/>
            </a:endParaRPr>
          </a:p>
        </p:txBody>
      </p:sp>
      <p:sp>
        <p:nvSpPr>
          <p:cNvPr id="13" name="TextBox 12"/>
          <p:cNvSpPr txBox="1"/>
          <p:nvPr/>
        </p:nvSpPr>
        <p:spPr>
          <a:xfrm>
            <a:off x="5694133" y="5455436"/>
            <a:ext cx="3352800" cy="215444"/>
          </a:xfrm>
          <a:prstGeom prst="rect">
            <a:avLst/>
          </a:prstGeom>
          <a:noFill/>
        </p:spPr>
        <p:txBody>
          <a:bodyPr wrap="square" rtlCol="0">
            <a:spAutoFit/>
          </a:bodyPr>
          <a:lstStyle/>
          <a:p>
            <a:pPr algn="r"/>
            <a:r>
              <a:rPr lang="en-GB" sz="800" dirty="0">
                <a:solidFill>
                  <a:schemeClr val="accent3">
                    <a:lumMod val="20000"/>
                    <a:lumOff val="80000"/>
                  </a:schemeClr>
                </a:solidFill>
              </a:rPr>
              <a:t>Image credit: CERN</a:t>
            </a:r>
          </a:p>
        </p:txBody>
      </p:sp>
    </p:spTree>
    <p:extLst>
      <p:ext uri="{BB962C8B-B14F-4D97-AF65-F5344CB8AC3E}">
        <p14:creationId xmlns:p14="http://schemas.microsoft.com/office/powerpoint/2010/main" val="3241346348"/>
      </p:ext>
    </p:extLst>
  </p:cSld>
  <p:clrMapOvr>
    <a:masterClrMapping/>
  </p:clrMapOvr>
  <p:transition advTm="13959"/>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14"/>
          <p:cNvSpPr txBox="1">
            <a:spLocks noChangeArrowheads="1"/>
          </p:cNvSpPr>
          <p:nvPr/>
        </p:nvSpPr>
        <p:spPr bwMode="auto">
          <a:xfrm>
            <a:off x="7620000" y="6583363"/>
            <a:ext cx="2209800" cy="198437"/>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700" u="none">
              <a:latin typeface="Verdana" pitchFamily="34" charset="0"/>
            </a:endParaRPr>
          </a:p>
        </p:txBody>
      </p:sp>
      <p:sp>
        <p:nvSpPr>
          <p:cNvPr id="6" name="Rectangle 5"/>
          <p:cNvSpPr/>
          <p:nvPr/>
        </p:nvSpPr>
        <p:spPr>
          <a:xfrm>
            <a:off x="-14288" y="-153294"/>
            <a:ext cx="9257987" cy="6336704"/>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7" name="Rectangle 6"/>
          <p:cNvSpPr/>
          <p:nvPr/>
        </p:nvSpPr>
        <p:spPr>
          <a:xfrm rot="19759981">
            <a:off x="220317" y="-1830012"/>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Rectangle 7"/>
          <p:cNvSpPr/>
          <p:nvPr/>
        </p:nvSpPr>
        <p:spPr>
          <a:xfrm rot="19759981">
            <a:off x="6969406" y="-2183053"/>
            <a:ext cx="9651980" cy="5835390"/>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 name="Picture 5" descr="CMS"/>
          <p:cNvPicPr>
            <a:picLocks noChangeAspect="1" noChangeArrowheads="1"/>
          </p:cNvPicPr>
          <p:nvPr/>
        </p:nvPicPr>
        <p:blipFill rotWithShape="1">
          <a:blip r:embed="rId3" cstate="print"/>
          <a:srcRect t="9193" b="5229"/>
          <a:stretch/>
        </p:blipFill>
        <p:spPr bwMode="auto">
          <a:xfrm>
            <a:off x="-36512" y="566370"/>
            <a:ext cx="9180512" cy="5238894"/>
          </a:xfrm>
          <a:prstGeom prst="rect">
            <a:avLst/>
          </a:prstGeom>
          <a:ln>
            <a:noFill/>
          </a:ln>
          <a:effectLst/>
        </p:spPr>
      </p:pic>
      <p:pic>
        <p:nvPicPr>
          <p:cNvPr id="9" name="Picture 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454926" y="686458"/>
            <a:ext cx="3243264" cy="3243264"/>
          </a:xfrm>
          <a:prstGeom prst="rect">
            <a:avLst/>
          </a:prstGeom>
        </p:spPr>
      </p:pic>
      <p:sp>
        <p:nvSpPr>
          <p:cNvPr id="10" name="Rectangle 2"/>
          <p:cNvSpPr>
            <a:spLocks noChangeArrowheads="1"/>
          </p:cNvSpPr>
          <p:nvPr/>
        </p:nvSpPr>
        <p:spPr bwMode="auto">
          <a:xfrm>
            <a:off x="12970" y="-56390"/>
            <a:ext cx="2316191" cy="1508105"/>
          </a:xfrm>
          <a:prstGeom prst="rect">
            <a:avLst/>
          </a:prstGeom>
          <a:noFill/>
          <a:ln w="9525">
            <a:noFill/>
            <a:miter lim="800000"/>
            <a:headEnd/>
            <a:tailEnd/>
          </a:ln>
        </p:spPr>
        <p:txBody>
          <a:bodyPr wrap="square">
            <a:spAutoFit/>
          </a:bodyPr>
          <a:lstStyle/>
          <a:p>
            <a:pPr algn="ctr" eaLnBrk="0" hangingPunct="0">
              <a:spcBef>
                <a:spcPct val="50000"/>
              </a:spcBef>
            </a:pPr>
            <a:r>
              <a:rPr lang="en-GB" sz="3200" b="1" dirty="0" smtClean="0">
                <a:solidFill>
                  <a:schemeClr val="bg1"/>
                </a:solidFill>
                <a:latin typeface="Calibri" panose="020F0502020204030204" pitchFamily="34" charset="0"/>
                <a:cs typeface="Calibri" pitchFamily="34" charset="0"/>
              </a:rPr>
              <a:t>CMS: </a:t>
            </a:r>
          </a:p>
          <a:p>
            <a:pPr algn="ctr" eaLnBrk="0" hangingPunct="0">
              <a:spcBef>
                <a:spcPct val="50000"/>
              </a:spcBef>
            </a:pPr>
            <a:r>
              <a:rPr lang="en-GB" sz="4000" b="1" u="none" dirty="0" smtClean="0">
                <a:solidFill>
                  <a:schemeClr val="bg1"/>
                </a:solidFill>
                <a:latin typeface="Calibri" pitchFamily="34" charset="0"/>
                <a:cs typeface="Calibri" pitchFamily="34" charset="0"/>
              </a:rPr>
              <a:t>  </a:t>
            </a:r>
            <a:endParaRPr lang="en-US" sz="4000" b="1" u="none" dirty="0">
              <a:solidFill>
                <a:schemeClr val="bg1"/>
              </a:solidFill>
              <a:latin typeface="Calibri" pitchFamily="34" charset="0"/>
              <a:cs typeface="Calibri" pitchFamily="34" charset="0"/>
            </a:endParaRPr>
          </a:p>
        </p:txBody>
      </p:sp>
      <p:sp>
        <p:nvSpPr>
          <p:cNvPr id="11" name="Rectangle 10"/>
          <p:cNvSpPr/>
          <p:nvPr/>
        </p:nvSpPr>
        <p:spPr>
          <a:xfrm>
            <a:off x="-423053" y="2501827"/>
            <a:ext cx="4572000" cy="369332"/>
          </a:xfrm>
          <a:prstGeom prst="rect">
            <a:avLst/>
          </a:prstGeom>
        </p:spPr>
        <p:txBody>
          <a:bodyPr>
            <a:spAutoFit/>
          </a:bodyPr>
          <a:lstStyle/>
          <a:p>
            <a:pPr algn="ctr" eaLnBrk="0" hangingPunct="0">
              <a:spcBef>
                <a:spcPct val="50000"/>
              </a:spcBef>
            </a:pPr>
            <a:r>
              <a:rPr lang="en-GB" b="1" dirty="0" smtClean="0">
                <a:solidFill>
                  <a:schemeClr val="bg1"/>
                </a:solidFill>
                <a:latin typeface="Calibri" pitchFamily="34" charset="0"/>
                <a:cs typeface="Calibri" pitchFamily="34" charset="0"/>
              </a:rPr>
              <a:t> </a:t>
            </a:r>
          </a:p>
        </p:txBody>
      </p:sp>
      <p:sp>
        <p:nvSpPr>
          <p:cNvPr id="12" name="Rectangle 11"/>
          <p:cNvSpPr/>
          <p:nvPr/>
        </p:nvSpPr>
        <p:spPr>
          <a:xfrm>
            <a:off x="5925398" y="2288422"/>
            <a:ext cx="2302320" cy="1200329"/>
          </a:xfrm>
          <a:prstGeom prst="rect">
            <a:avLst/>
          </a:prstGeom>
        </p:spPr>
        <p:txBody>
          <a:bodyPr wrap="square">
            <a:spAutoFit/>
          </a:bodyPr>
          <a:lstStyle/>
          <a:p>
            <a:pPr algn="ctr" eaLnBrk="0" hangingPunct="0">
              <a:spcBef>
                <a:spcPct val="50000"/>
              </a:spcBef>
            </a:pPr>
            <a:r>
              <a:rPr lang="en-GB" sz="3600" b="1" dirty="0" smtClean="0">
                <a:solidFill>
                  <a:srgbClr val="F4904C"/>
                </a:solidFill>
                <a:latin typeface="Century Gothic" panose="020B0502020202020204" pitchFamily="34" charset="0"/>
                <a:cs typeface="Calibri" pitchFamily="34" charset="0"/>
              </a:rPr>
              <a:t>EIFFEL TOWER</a:t>
            </a:r>
            <a:endParaRPr lang="en-GB" sz="3600" dirty="0">
              <a:solidFill>
                <a:srgbClr val="F4904C"/>
              </a:solidFill>
              <a:latin typeface="Century Gothic" panose="020B0502020202020204" pitchFamily="34" charset="0"/>
            </a:endParaRPr>
          </a:p>
        </p:txBody>
      </p:sp>
      <p:sp>
        <p:nvSpPr>
          <p:cNvPr id="19459" name="Rectangle 2"/>
          <p:cNvSpPr>
            <a:spLocks noChangeArrowheads="1"/>
          </p:cNvSpPr>
          <p:nvPr/>
        </p:nvSpPr>
        <p:spPr bwMode="auto">
          <a:xfrm>
            <a:off x="8797890" y="843098"/>
            <a:ext cx="2592288" cy="2246769"/>
          </a:xfrm>
          <a:prstGeom prst="rect">
            <a:avLst/>
          </a:prstGeom>
          <a:noFill/>
          <a:ln w="9525">
            <a:noFill/>
            <a:miter lim="800000"/>
            <a:headEnd/>
            <a:tailEnd/>
          </a:ln>
        </p:spPr>
        <p:txBody>
          <a:bodyPr wrap="square">
            <a:spAutoFit/>
          </a:bodyPr>
          <a:lstStyle/>
          <a:p>
            <a:pPr algn="ctr" eaLnBrk="0" hangingPunct="0">
              <a:spcBef>
                <a:spcPct val="50000"/>
              </a:spcBef>
            </a:pPr>
            <a:r>
              <a:rPr lang="en-GB" sz="3200" b="1" u="none" dirty="0" smtClean="0">
                <a:solidFill>
                  <a:schemeClr val="bg1"/>
                </a:solidFill>
                <a:latin typeface="Calibri" pitchFamily="34" charset="0"/>
                <a:cs typeface="Calibri" pitchFamily="34" charset="0"/>
              </a:rPr>
              <a:t>CMS </a:t>
            </a:r>
            <a:endParaRPr lang="en-GB" sz="3200" b="1" dirty="0">
              <a:solidFill>
                <a:schemeClr val="bg1"/>
              </a:solidFill>
              <a:latin typeface="Calibri" pitchFamily="34" charset="0"/>
              <a:cs typeface="Calibri" pitchFamily="34" charset="0"/>
            </a:endParaRPr>
          </a:p>
          <a:p>
            <a:pPr algn="ctr" eaLnBrk="0" hangingPunct="0">
              <a:spcBef>
                <a:spcPct val="50000"/>
              </a:spcBef>
            </a:pPr>
            <a:r>
              <a:rPr lang="en-GB" sz="1600" u="none" dirty="0" smtClean="0">
                <a:solidFill>
                  <a:schemeClr val="bg1"/>
                </a:solidFill>
                <a:latin typeface="Century Gothic" panose="020B0502020202020204" pitchFamily="34" charset="0"/>
                <a:cs typeface="Calibri" pitchFamily="34" charset="0"/>
              </a:rPr>
              <a:t>is</a:t>
            </a:r>
            <a:r>
              <a:rPr lang="en-GB" sz="3200" b="1" u="none" dirty="0" smtClean="0">
                <a:solidFill>
                  <a:schemeClr val="bg1"/>
                </a:solidFill>
                <a:latin typeface="Calibri" pitchFamily="34" charset="0"/>
                <a:cs typeface="Calibri" pitchFamily="34" charset="0"/>
              </a:rPr>
              <a:t> </a:t>
            </a:r>
          </a:p>
          <a:p>
            <a:pPr algn="ctr" eaLnBrk="0" hangingPunct="0">
              <a:spcBef>
                <a:spcPct val="50000"/>
              </a:spcBef>
            </a:pPr>
            <a:r>
              <a:rPr lang="en-GB" sz="2400" b="1" u="none" dirty="0" smtClean="0">
                <a:solidFill>
                  <a:schemeClr val="bg1"/>
                </a:solidFill>
                <a:latin typeface="Calibri" pitchFamily="34" charset="0"/>
                <a:cs typeface="Calibri" pitchFamily="34" charset="0"/>
              </a:rPr>
              <a:t>heavier </a:t>
            </a:r>
          </a:p>
          <a:p>
            <a:pPr algn="ctr" eaLnBrk="0" hangingPunct="0">
              <a:spcBef>
                <a:spcPct val="50000"/>
              </a:spcBef>
            </a:pPr>
            <a:r>
              <a:rPr lang="en-GB" sz="1600" u="none" dirty="0" smtClean="0">
                <a:solidFill>
                  <a:schemeClr val="bg1"/>
                </a:solidFill>
                <a:latin typeface="Century Gothic" panose="020B0502020202020204" pitchFamily="34" charset="0"/>
                <a:cs typeface="Calibri" pitchFamily="34" charset="0"/>
              </a:rPr>
              <a:t>than the </a:t>
            </a:r>
            <a:endParaRPr lang="en-GB" sz="1600" u="none" dirty="0">
              <a:solidFill>
                <a:schemeClr val="bg1"/>
              </a:solidFill>
              <a:latin typeface="Century Gothic" panose="020B0502020202020204" pitchFamily="34" charset="0"/>
              <a:cs typeface="Calibri" pitchFamily="34" charset="0"/>
            </a:endParaRPr>
          </a:p>
        </p:txBody>
      </p:sp>
      <p:sp>
        <p:nvSpPr>
          <p:cNvPr id="3" name="Rectangle 2"/>
          <p:cNvSpPr/>
          <p:nvPr/>
        </p:nvSpPr>
        <p:spPr>
          <a:xfrm>
            <a:off x="9087308" y="2897649"/>
            <a:ext cx="2013451" cy="1323439"/>
          </a:xfrm>
          <a:prstGeom prst="rect">
            <a:avLst/>
          </a:prstGeom>
        </p:spPr>
        <p:txBody>
          <a:bodyPr wrap="square">
            <a:spAutoFit/>
          </a:bodyPr>
          <a:lstStyle/>
          <a:p>
            <a:pPr algn="ctr" eaLnBrk="0" hangingPunct="0">
              <a:spcBef>
                <a:spcPct val="50000"/>
              </a:spcBef>
            </a:pPr>
            <a:r>
              <a:rPr lang="en-GB" sz="4000" b="1" dirty="0">
                <a:solidFill>
                  <a:srgbClr val="F58F4C"/>
                </a:solidFill>
                <a:latin typeface="Calibri" pitchFamily="34" charset="0"/>
                <a:cs typeface="Calibri" pitchFamily="34" charset="0"/>
              </a:rPr>
              <a:t>EIFFEL TOWER</a:t>
            </a:r>
            <a:r>
              <a:rPr lang="en-GB" sz="4000" b="1" dirty="0">
                <a:solidFill>
                  <a:schemeClr val="bg1"/>
                </a:solidFill>
                <a:latin typeface="Calibri" pitchFamily="34" charset="0"/>
                <a:cs typeface="Calibri" pitchFamily="34" charset="0"/>
              </a:rPr>
              <a:t>  </a:t>
            </a:r>
            <a:endParaRPr lang="en-US" sz="4000" b="1" dirty="0">
              <a:solidFill>
                <a:schemeClr val="bg1"/>
              </a:solidFill>
              <a:latin typeface="Calibri" pitchFamily="34" charset="0"/>
              <a:cs typeface="Calibri" pitchFamily="34" charset="0"/>
            </a:endParaRPr>
          </a:p>
        </p:txBody>
      </p:sp>
      <p:sp>
        <p:nvSpPr>
          <p:cNvPr id="4" name="Rectangle 3"/>
          <p:cNvSpPr/>
          <p:nvPr/>
        </p:nvSpPr>
        <p:spPr>
          <a:xfrm>
            <a:off x="4790558" y="1196752"/>
            <a:ext cx="4572000" cy="1077218"/>
          </a:xfrm>
          <a:prstGeom prst="rect">
            <a:avLst/>
          </a:prstGeom>
        </p:spPr>
        <p:txBody>
          <a:bodyPr>
            <a:spAutoFit/>
          </a:bodyPr>
          <a:lstStyle/>
          <a:p>
            <a:pPr algn="ctr" eaLnBrk="0" hangingPunct="0">
              <a:spcBef>
                <a:spcPct val="50000"/>
              </a:spcBef>
            </a:pPr>
            <a:r>
              <a:rPr lang="en-GB" sz="4000" b="1" dirty="0" smtClean="0">
                <a:solidFill>
                  <a:schemeClr val="bg1"/>
                </a:solidFill>
                <a:latin typeface="Calibri" pitchFamily="34" charset="0"/>
                <a:cs typeface="Calibri" pitchFamily="34" charset="0"/>
              </a:rPr>
              <a:t>HEAVIER</a:t>
            </a:r>
            <a:r>
              <a:rPr lang="en-GB" sz="2800" b="1" dirty="0" smtClean="0">
                <a:solidFill>
                  <a:schemeClr val="bg1"/>
                </a:solidFill>
                <a:latin typeface="Calibri" pitchFamily="34" charset="0"/>
                <a:cs typeface="Calibri" pitchFamily="34" charset="0"/>
              </a:rPr>
              <a:t> </a:t>
            </a:r>
            <a:endParaRPr lang="en-GB" sz="2800" b="1" dirty="0">
              <a:solidFill>
                <a:schemeClr val="bg1"/>
              </a:solidFill>
              <a:latin typeface="Calibri" pitchFamily="34" charset="0"/>
              <a:cs typeface="Calibri" pitchFamily="34" charset="0"/>
            </a:endParaRPr>
          </a:p>
          <a:p>
            <a:pPr algn="ctr" eaLnBrk="0" hangingPunct="0">
              <a:spcBef>
                <a:spcPct val="50000"/>
              </a:spcBef>
            </a:pPr>
            <a:r>
              <a:rPr lang="en-GB" sz="1600" dirty="0">
                <a:solidFill>
                  <a:schemeClr val="bg1"/>
                </a:solidFill>
                <a:latin typeface="Century Gothic" panose="020B0502020202020204" pitchFamily="34" charset="0"/>
                <a:cs typeface="Calibri" pitchFamily="34" charset="0"/>
              </a:rPr>
              <a:t>than the </a:t>
            </a:r>
            <a:endParaRPr lang="en-GB" sz="1600" dirty="0" smtClean="0">
              <a:solidFill>
                <a:schemeClr val="bg1"/>
              </a:solidFill>
              <a:latin typeface="Century Gothic" panose="020B0502020202020204" pitchFamily="34" charset="0"/>
              <a:cs typeface="Calibri" pitchFamily="34" charset="0"/>
            </a:endParaRPr>
          </a:p>
        </p:txBody>
      </p:sp>
      <p:sp>
        <p:nvSpPr>
          <p:cNvPr id="15" name="TextBox 14"/>
          <p:cNvSpPr txBox="1"/>
          <p:nvPr/>
        </p:nvSpPr>
        <p:spPr>
          <a:xfrm>
            <a:off x="5694133" y="5455436"/>
            <a:ext cx="3352800" cy="215444"/>
          </a:xfrm>
          <a:prstGeom prst="rect">
            <a:avLst/>
          </a:prstGeom>
          <a:noFill/>
        </p:spPr>
        <p:txBody>
          <a:bodyPr wrap="square" rtlCol="0">
            <a:spAutoFit/>
          </a:bodyPr>
          <a:lstStyle/>
          <a:p>
            <a:pPr algn="r"/>
            <a:r>
              <a:rPr lang="en-GB" sz="800" dirty="0">
                <a:solidFill>
                  <a:schemeClr val="accent3">
                    <a:lumMod val="20000"/>
                    <a:lumOff val="80000"/>
                  </a:schemeClr>
                </a:solidFill>
              </a:rPr>
              <a:t>Image credit: CERN</a:t>
            </a:r>
          </a:p>
        </p:txBody>
      </p:sp>
    </p:spTree>
    <p:extLst>
      <p:ext uri="{BB962C8B-B14F-4D97-AF65-F5344CB8AC3E}">
        <p14:creationId xmlns:p14="http://schemas.microsoft.com/office/powerpoint/2010/main" val="1247686448"/>
      </p:ext>
    </p:extLst>
  </p:cSld>
  <p:clrMapOvr>
    <a:masterClrMapping/>
  </p:clrMapOvr>
  <p:transition advTm="5081"/>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520" y="-163236"/>
            <a:ext cx="9361040" cy="635481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6" name="Rectangle 5"/>
          <p:cNvSpPr/>
          <p:nvPr/>
        </p:nvSpPr>
        <p:spPr>
          <a:xfrm rot="19759981">
            <a:off x="-65779" y="-1675209"/>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 name="Rectangle 6"/>
          <p:cNvSpPr/>
          <p:nvPr/>
        </p:nvSpPr>
        <p:spPr>
          <a:xfrm rot="19759981">
            <a:off x="6969406" y="-1867435"/>
            <a:ext cx="9651980" cy="5835390"/>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1138" name="Picture 2" descr="http://harmonix.ae/images/computer-center-cern-01.jpg"/>
          <p:cNvPicPr>
            <a:picLocks noChangeAspect="1" noChangeArrowheads="1"/>
          </p:cNvPicPr>
          <p:nvPr/>
        </p:nvPicPr>
        <p:blipFill rotWithShape="1">
          <a:blip r:embed="rId3" cstate="print"/>
          <a:srcRect t="-1" b="14027"/>
          <a:stretch/>
        </p:blipFill>
        <p:spPr bwMode="auto">
          <a:xfrm>
            <a:off x="-36512" y="548681"/>
            <a:ext cx="9180512" cy="5256583"/>
          </a:xfrm>
          <a:prstGeom prst="rect">
            <a:avLst/>
          </a:prstGeom>
          <a:ln>
            <a:noFill/>
          </a:ln>
          <a:effectLst/>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67902" y="908720"/>
            <a:ext cx="3243264" cy="3243264"/>
          </a:xfrm>
          <a:prstGeom prst="rect">
            <a:avLst/>
          </a:prstGeom>
        </p:spPr>
      </p:pic>
      <p:sp>
        <p:nvSpPr>
          <p:cNvPr id="5" name="Rectangle 2"/>
          <p:cNvSpPr>
            <a:spLocks noChangeArrowheads="1"/>
          </p:cNvSpPr>
          <p:nvPr/>
        </p:nvSpPr>
        <p:spPr bwMode="auto">
          <a:xfrm>
            <a:off x="-1909827" y="2258860"/>
            <a:ext cx="7988300" cy="1077218"/>
          </a:xfrm>
          <a:prstGeom prst="rect">
            <a:avLst/>
          </a:prstGeom>
          <a:noFill/>
          <a:ln w="9525">
            <a:noFill/>
            <a:miter lim="800000"/>
            <a:headEnd/>
            <a:tailEnd/>
          </a:ln>
        </p:spPr>
        <p:txBody>
          <a:bodyPr>
            <a:spAutoFit/>
          </a:bodyPr>
          <a:lstStyle/>
          <a:p>
            <a:pPr algn="ctr" eaLnBrk="0" hangingPunct="0">
              <a:lnSpc>
                <a:spcPts val="3000"/>
              </a:lnSpc>
              <a:spcBef>
                <a:spcPct val="50000"/>
              </a:spcBef>
            </a:pPr>
            <a:r>
              <a:rPr lang="en-GB" sz="6600" b="1" u="none" dirty="0" smtClean="0">
                <a:solidFill>
                  <a:srgbClr val="F4904C"/>
                </a:solidFill>
                <a:latin typeface="Calibri" pitchFamily="34" charset="0"/>
                <a:cs typeface="Calibri" pitchFamily="34" charset="0"/>
              </a:rPr>
              <a:t>CERN</a:t>
            </a:r>
            <a:r>
              <a:rPr lang="en-GB" sz="6600" b="1" u="none" dirty="0" smtClean="0">
                <a:solidFill>
                  <a:schemeClr val="bg1"/>
                </a:solidFill>
                <a:latin typeface="Calibri" pitchFamily="34" charset="0"/>
                <a:cs typeface="Calibri" pitchFamily="34" charset="0"/>
              </a:rPr>
              <a:t> </a:t>
            </a:r>
          </a:p>
          <a:p>
            <a:pPr algn="ctr" eaLnBrk="0" hangingPunct="0">
              <a:lnSpc>
                <a:spcPts val="3000"/>
              </a:lnSpc>
              <a:spcBef>
                <a:spcPct val="50000"/>
              </a:spcBef>
            </a:pPr>
            <a:r>
              <a:rPr lang="en-GB" sz="2800" b="1" u="none" dirty="0" smtClean="0">
                <a:solidFill>
                  <a:schemeClr val="bg1"/>
                </a:solidFill>
                <a:latin typeface="Calibri" pitchFamily="34" charset="0"/>
                <a:cs typeface="Calibri" pitchFamily="34" charset="0"/>
              </a:rPr>
              <a:t>Data Centre</a:t>
            </a:r>
            <a:endParaRPr lang="en-US" sz="2800" b="1" u="none" dirty="0">
              <a:solidFill>
                <a:schemeClr val="bg1"/>
              </a:solidFill>
              <a:latin typeface="Calibri" pitchFamily="34" charset="0"/>
              <a:cs typeface="Calibri" pitchFamily="34" charset="0"/>
            </a:endParaRPr>
          </a:p>
        </p:txBody>
      </p:sp>
      <p:sp>
        <p:nvSpPr>
          <p:cNvPr id="10" name="TextBox 9"/>
          <p:cNvSpPr txBox="1"/>
          <p:nvPr/>
        </p:nvSpPr>
        <p:spPr>
          <a:xfrm>
            <a:off x="5694133" y="5455436"/>
            <a:ext cx="3352800" cy="215444"/>
          </a:xfrm>
          <a:prstGeom prst="rect">
            <a:avLst/>
          </a:prstGeom>
          <a:noFill/>
        </p:spPr>
        <p:txBody>
          <a:bodyPr wrap="square" rtlCol="0">
            <a:spAutoFit/>
          </a:bodyPr>
          <a:lstStyle/>
          <a:p>
            <a:pPr algn="r"/>
            <a:r>
              <a:rPr lang="en-GB" sz="800" dirty="0">
                <a:solidFill>
                  <a:schemeClr val="accent3">
                    <a:lumMod val="60000"/>
                    <a:lumOff val="40000"/>
                  </a:schemeClr>
                </a:solidFill>
              </a:rPr>
              <a:t>Image credit: CERN</a:t>
            </a:r>
          </a:p>
        </p:txBody>
      </p:sp>
    </p:spTree>
    <p:extLst>
      <p:ext uri="{BB962C8B-B14F-4D97-AF65-F5344CB8AC3E}">
        <p14:creationId xmlns:p14="http://schemas.microsoft.com/office/powerpoint/2010/main" val="2521958640"/>
      </p:ext>
    </p:extLst>
  </p:cSld>
  <p:clrMapOvr>
    <a:masterClrMapping/>
  </p:clrMapOvr>
  <mc:AlternateContent xmlns:mc="http://schemas.openxmlformats.org/markup-compatibility/2006" xmlns:p14="http://schemas.microsoft.com/office/powerpoint/2010/main">
    <mc:Choice Requires="p14">
      <p:transition spd="slow" p14:dur="2000" advTm="14876"/>
    </mc:Choice>
    <mc:Fallback xmlns="">
      <p:transition spd="slow" advTm="14876"/>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3611371" y="736997"/>
            <a:ext cx="3240087" cy="3785652"/>
          </a:xfrm>
          <a:prstGeom prst="rect">
            <a:avLst/>
          </a:prstGeom>
          <a:noFill/>
          <a:ln w="9525">
            <a:noFill/>
            <a:miter lim="800000"/>
            <a:headEnd/>
            <a:tailEnd/>
          </a:ln>
        </p:spPr>
        <p:txBody>
          <a:bodyPr>
            <a:spAutoFit/>
          </a:bodyPr>
          <a:lstStyle/>
          <a:p>
            <a:pPr marL="273050" indent="-273050">
              <a:buFont typeface="Arial" charset="0"/>
              <a:buChar char="•"/>
            </a:pPr>
            <a:r>
              <a:rPr lang="en-US" sz="2400" u="none" dirty="0">
                <a:solidFill>
                  <a:srgbClr val="3861AA"/>
                </a:solidFill>
                <a:latin typeface="Calibri" pitchFamily="34" charset="0"/>
                <a:cs typeface="Calibri" pitchFamily="34" charset="0"/>
              </a:rPr>
              <a:t>Computing/IT</a:t>
            </a:r>
          </a:p>
          <a:p>
            <a:pPr marL="273050" indent="-273050">
              <a:buFont typeface="Arial" charset="0"/>
              <a:buChar char="•"/>
            </a:pPr>
            <a:r>
              <a:rPr lang="en-US" sz="2400" u="none" dirty="0">
                <a:solidFill>
                  <a:srgbClr val="3861AA"/>
                </a:solidFill>
                <a:latin typeface="Calibri" pitchFamily="34" charset="0"/>
                <a:cs typeface="Calibri" pitchFamily="34" charset="0"/>
              </a:rPr>
              <a:t>Vacuum &amp; cryogenics</a:t>
            </a:r>
          </a:p>
          <a:p>
            <a:pPr marL="273050" indent="-273050">
              <a:buFont typeface="Arial" charset="0"/>
              <a:buChar char="•"/>
            </a:pPr>
            <a:r>
              <a:rPr lang="en-US" sz="2400" dirty="0">
                <a:solidFill>
                  <a:srgbClr val="3861AA"/>
                </a:solidFill>
                <a:latin typeface="Calibri" pitchFamily="34" charset="0"/>
                <a:cs typeface="Calibri" pitchFamily="34" charset="0"/>
              </a:rPr>
              <a:t>Electronics</a:t>
            </a:r>
          </a:p>
          <a:p>
            <a:pPr marL="273050" indent="-273050">
              <a:buFont typeface="Arial" charset="0"/>
              <a:buChar char="•"/>
            </a:pPr>
            <a:r>
              <a:rPr lang="en-US" sz="2400" u="none" dirty="0" smtClean="0">
                <a:solidFill>
                  <a:srgbClr val="3861AA"/>
                </a:solidFill>
                <a:latin typeface="Calibri" pitchFamily="34" charset="0"/>
                <a:cs typeface="Calibri" pitchFamily="34" charset="0"/>
              </a:rPr>
              <a:t>Electricity</a:t>
            </a:r>
            <a:endParaRPr lang="en-US" sz="2400" u="none" dirty="0">
              <a:solidFill>
                <a:srgbClr val="3861AA"/>
              </a:solidFill>
              <a:latin typeface="Calibri" pitchFamily="34" charset="0"/>
              <a:cs typeface="Calibri" pitchFamily="34" charset="0"/>
            </a:endParaRPr>
          </a:p>
          <a:p>
            <a:pPr marL="273050" indent="-273050">
              <a:buFont typeface="Arial" charset="0"/>
              <a:buChar char="•"/>
            </a:pPr>
            <a:r>
              <a:rPr lang="en-US" sz="2400" u="none" dirty="0">
                <a:solidFill>
                  <a:srgbClr val="3861AA"/>
                </a:solidFill>
                <a:latin typeface="Calibri" pitchFamily="34" charset="0"/>
                <a:cs typeface="Calibri" pitchFamily="34" charset="0"/>
              </a:rPr>
              <a:t>Magnets</a:t>
            </a:r>
          </a:p>
          <a:p>
            <a:pPr marL="273050" indent="-273050">
              <a:buFont typeface="Arial" charset="0"/>
              <a:buChar char="•"/>
            </a:pPr>
            <a:r>
              <a:rPr lang="en-US" sz="2400" u="none" dirty="0">
                <a:solidFill>
                  <a:srgbClr val="3861AA"/>
                </a:solidFill>
                <a:latin typeface="Calibri" pitchFamily="34" charset="0"/>
                <a:cs typeface="Calibri" pitchFamily="34" charset="0"/>
              </a:rPr>
              <a:t>Mechanics</a:t>
            </a:r>
          </a:p>
          <a:p>
            <a:pPr marL="273050" indent="-273050">
              <a:buFont typeface="Arial" charset="0"/>
              <a:buChar char="•"/>
            </a:pPr>
            <a:r>
              <a:rPr lang="en-US" sz="2400" u="none" dirty="0">
                <a:solidFill>
                  <a:srgbClr val="3861AA"/>
                </a:solidFill>
                <a:latin typeface="Calibri" pitchFamily="34" charset="0"/>
                <a:cs typeface="Calibri" pitchFamily="34" charset="0"/>
              </a:rPr>
              <a:t>Material Science</a:t>
            </a:r>
          </a:p>
          <a:p>
            <a:pPr marL="273050" indent="-273050">
              <a:buFont typeface="Arial" charset="0"/>
              <a:buChar char="•"/>
            </a:pPr>
            <a:r>
              <a:rPr lang="en-US" sz="2400" u="none" dirty="0" smtClean="0">
                <a:solidFill>
                  <a:srgbClr val="3861AA"/>
                </a:solidFill>
                <a:latin typeface="Calibri" pitchFamily="34" charset="0"/>
                <a:cs typeface="Calibri" pitchFamily="34" charset="0"/>
              </a:rPr>
              <a:t>Radiofrequency</a:t>
            </a:r>
          </a:p>
          <a:p>
            <a:pPr marL="273050" indent="-273050">
              <a:buFont typeface="Arial" charset="0"/>
              <a:buChar char="•"/>
            </a:pPr>
            <a:r>
              <a:rPr lang="en-US" sz="2400" u="none" dirty="0" smtClean="0">
                <a:solidFill>
                  <a:srgbClr val="3861AA"/>
                </a:solidFill>
                <a:latin typeface="Calibri" pitchFamily="34" charset="0"/>
                <a:cs typeface="Calibri" pitchFamily="34" charset="0"/>
              </a:rPr>
              <a:t>Control Systems</a:t>
            </a:r>
          </a:p>
          <a:p>
            <a:pPr marL="273050" indent="-273050">
              <a:buFont typeface="Arial" charset="0"/>
              <a:buChar char="•"/>
            </a:pPr>
            <a:r>
              <a:rPr lang="en-US" sz="2400" dirty="0" smtClean="0">
                <a:solidFill>
                  <a:srgbClr val="3861AA"/>
                </a:solidFill>
                <a:latin typeface="Calibri" pitchFamily="34" charset="0"/>
                <a:cs typeface="Calibri" pitchFamily="34" charset="0"/>
              </a:rPr>
              <a:t>Etc.</a:t>
            </a:r>
            <a:endParaRPr lang="en-US" sz="2400" u="none" dirty="0">
              <a:solidFill>
                <a:srgbClr val="3861AA"/>
              </a:solidFill>
              <a:latin typeface="Calibri" pitchFamily="34" charset="0"/>
              <a:cs typeface="Calibri" pitchFamily="34" charset="0"/>
            </a:endParaRPr>
          </a:p>
        </p:txBody>
      </p:sp>
      <p:sp>
        <p:nvSpPr>
          <p:cNvPr id="5" name="Rectangle 4"/>
          <p:cNvSpPr/>
          <p:nvPr/>
        </p:nvSpPr>
        <p:spPr>
          <a:xfrm>
            <a:off x="-182997" y="-171400"/>
            <a:ext cx="9507526" cy="635922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37" name="Oval 36"/>
          <p:cNvSpPr/>
          <p:nvPr/>
        </p:nvSpPr>
        <p:spPr>
          <a:xfrm>
            <a:off x="8500178" y="51392"/>
            <a:ext cx="1547850" cy="154785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7" name="Oval 26"/>
          <p:cNvSpPr/>
          <p:nvPr/>
        </p:nvSpPr>
        <p:spPr>
          <a:xfrm>
            <a:off x="5007558" y="-2018204"/>
            <a:ext cx="1556815" cy="155681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n w="0"/>
              <a:solidFill>
                <a:schemeClr val="tx1"/>
              </a:solidFill>
              <a:effectLst/>
            </a:endParaRPr>
          </a:p>
        </p:txBody>
      </p:sp>
      <p:sp>
        <p:nvSpPr>
          <p:cNvPr id="3" name="Oval 2"/>
          <p:cNvSpPr/>
          <p:nvPr/>
        </p:nvSpPr>
        <p:spPr>
          <a:xfrm>
            <a:off x="6617927" y="-2369104"/>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28" name="Oval 27"/>
          <p:cNvSpPr/>
          <p:nvPr/>
        </p:nvSpPr>
        <p:spPr>
          <a:xfrm>
            <a:off x="8504828" y="-3006129"/>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55" name="Rectangle 54"/>
          <p:cNvSpPr/>
          <p:nvPr/>
        </p:nvSpPr>
        <p:spPr>
          <a:xfrm rot="19800000">
            <a:off x="3915471" y="-371615"/>
            <a:ext cx="9403455" cy="2881497"/>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0" name="Rectangle 2"/>
          <p:cNvSpPr>
            <a:spLocks noChangeArrowheads="1"/>
          </p:cNvSpPr>
          <p:nvPr/>
        </p:nvSpPr>
        <p:spPr bwMode="auto">
          <a:xfrm>
            <a:off x="145335" y="1975575"/>
            <a:ext cx="1906550" cy="348813"/>
          </a:xfrm>
          <a:prstGeom prst="rect">
            <a:avLst/>
          </a:prstGeom>
          <a:noFill/>
          <a:ln w="9525">
            <a:noFill/>
            <a:miter lim="800000"/>
            <a:headEnd/>
            <a:tailEnd/>
          </a:ln>
        </p:spPr>
        <p:txBody>
          <a:bodyPr wrap="square">
            <a:spAutoFit/>
          </a:bodyPr>
          <a:lstStyle/>
          <a:p>
            <a:pPr>
              <a:lnSpc>
                <a:spcPts val="2000"/>
              </a:lnSpc>
            </a:pPr>
            <a:r>
              <a:rPr lang="en-US" sz="1600" u="none" dirty="0" smtClean="0">
                <a:solidFill>
                  <a:schemeClr val="bg1"/>
                </a:solidFill>
                <a:latin typeface="Century Gothic" panose="020B0502020202020204" pitchFamily="34" charset="0"/>
                <a:cs typeface="Calibri" pitchFamily="34" charset="0"/>
              </a:rPr>
              <a:t>Computing / IT</a:t>
            </a:r>
            <a:endParaRPr lang="en-US" sz="1600" u="none" dirty="0">
              <a:solidFill>
                <a:schemeClr val="bg1"/>
              </a:solidFill>
              <a:latin typeface="Century Gothic" panose="020B0502020202020204" pitchFamily="34" charset="0"/>
              <a:cs typeface="Calibri" pitchFamily="34" charset="0"/>
            </a:endParaRPr>
          </a:p>
        </p:txBody>
      </p:sp>
      <p:sp>
        <p:nvSpPr>
          <p:cNvPr id="15" name="Rectangle 2"/>
          <p:cNvSpPr>
            <a:spLocks noChangeArrowheads="1"/>
          </p:cNvSpPr>
          <p:nvPr/>
        </p:nvSpPr>
        <p:spPr bwMode="auto">
          <a:xfrm>
            <a:off x="160547" y="2489011"/>
            <a:ext cx="1825170" cy="605294"/>
          </a:xfrm>
          <a:prstGeom prst="rect">
            <a:avLst/>
          </a:prstGeom>
          <a:noFill/>
          <a:ln w="9525">
            <a:noFill/>
            <a:miter lim="800000"/>
            <a:headEnd/>
            <a:tailEnd/>
          </a:ln>
        </p:spPr>
        <p:txBody>
          <a:bodyPr wrap="square">
            <a:spAutoFit/>
          </a:bodyPr>
          <a:lstStyle/>
          <a:p>
            <a:pPr>
              <a:lnSpc>
                <a:spcPts val="2000"/>
              </a:lnSpc>
            </a:pPr>
            <a:r>
              <a:rPr lang="en-US" sz="1600" dirty="0" smtClean="0">
                <a:solidFill>
                  <a:schemeClr val="bg1"/>
                </a:solidFill>
                <a:latin typeface="Century Gothic" panose="020B0502020202020204" pitchFamily="34" charset="0"/>
                <a:cs typeface="Calibri" pitchFamily="34" charset="0"/>
              </a:rPr>
              <a:t>Vacuum &amp; Cryogenics</a:t>
            </a:r>
            <a:endParaRPr lang="en-US" sz="1600" u="none" dirty="0">
              <a:solidFill>
                <a:schemeClr val="bg1"/>
              </a:solidFill>
              <a:latin typeface="Century Gothic" panose="020B0502020202020204" pitchFamily="34" charset="0"/>
              <a:cs typeface="Calibri" pitchFamily="34" charset="0"/>
            </a:endParaRPr>
          </a:p>
        </p:txBody>
      </p:sp>
      <p:sp>
        <p:nvSpPr>
          <p:cNvPr id="16" name="Rectangle 2"/>
          <p:cNvSpPr>
            <a:spLocks noChangeArrowheads="1"/>
          </p:cNvSpPr>
          <p:nvPr/>
        </p:nvSpPr>
        <p:spPr bwMode="auto">
          <a:xfrm>
            <a:off x="113553" y="5031420"/>
            <a:ext cx="1322739" cy="348813"/>
          </a:xfrm>
          <a:prstGeom prst="rect">
            <a:avLst/>
          </a:prstGeom>
          <a:noFill/>
          <a:ln w="9525">
            <a:noFill/>
            <a:miter lim="800000"/>
            <a:headEnd/>
            <a:tailEnd/>
          </a:ln>
        </p:spPr>
        <p:txBody>
          <a:bodyPr wrap="square">
            <a:spAutoFit/>
          </a:bodyPr>
          <a:lstStyle/>
          <a:p>
            <a:pPr algn="ctr">
              <a:lnSpc>
                <a:spcPts val="2000"/>
              </a:lnSpc>
            </a:pPr>
            <a:r>
              <a:rPr lang="en-US" sz="1600" dirty="0" smtClean="0">
                <a:solidFill>
                  <a:schemeClr val="bg1"/>
                </a:solidFill>
                <a:latin typeface="Century Gothic" panose="020B0502020202020204" pitchFamily="34" charset="0"/>
                <a:cs typeface="Calibri" pitchFamily="34" charset="0"/>
              </a:rPr>
              <a:t>Electronics</a:t>
            </a:r>
            <a:endParaRPr lang="en-US" sz="1600" u="none" dirty="0">
              <a:solidFill>
                <a:schemeClr val="bg1"/>
              </a:solidFill>
              <a:latin typeface="Century Gothic" panose="020B0502020202020204" pitchFamily="34" charset="0"/>
              <a:cs typeface="Calibri" pitchFamily="34" charset="0"/>
            </a:endParaRPr>
          </a:p>
        </p:txBody>
      </p:sp>
      <p:sp>
        <p:nvSpPr>
          <p:cNvPr id="17" name="Rectangle 2"/>
          <p:cNvSpPr>
            <a:spLocks noChangeArrowheads="1"/>
          </p:cNvSpPr>
          <p:nvPr/>
        </p:nvSpPr>
        <p:spPr bwMode="auto">
          <a:xfrm>
            <a:off x="-289" y="3245769"/>
            <a:ext cx="1322739" cy="348813"/>
          </a:xfrm>
          <a:prstGeom prst="rect">
            <a:avLst/>
          </a:prstGeom>
          <a:noFill/>
          <a:ln w="9525">
            <a:noFill/>
            <a:miter lim="800000"/>
            <a:headEnd/>
            <a:tailEnd/>
          </a:ln>
        </p:spPr>
        <p:txBody>
          <a:bodyPr wrap="square">
            <a:spAutoFit/>
          </a:bodyPr>
          <a:lstStyle/>
          <a:p>
            <a:pPr algn="ctr">
              <a:lnSpc>
                <a:spcPts val="2000"/>
              </a:lnSpc>
            </a:pPr>
            <a:r>
              <a:rPr lang="en-US" sz="1600" dirty="0" smtClean="0">
                <a:solidFill>
                  <a:schemeClr val="bg1"/>
                </a:solidFill>
                <a:latin typeface="Century Gothic" panose="020B0502020202020204" pitchFamily="34" charset="0"/>
                <a:cs typeface="Calibri" pitchFamily="34" charset="0"/>
              </a:rPr>
              <a:t>Magnets</a:t>
            </a:r>
            <a:endParaRPr lang="en-US" sz="1600" u="none" dirty="0">
              <a:solidFill>
                <a:schemeClr val="bg1"/>
              </a:solidFill>
              <a:latin typeface="Century Gothic" panose="020B0502020202020204" pitchFamily="34" charset="0"/>
              <a:cs typeface="Calibri" pitchFamily="34" charset="0"/>
            </a:endParaRPr>
          </a:p>
        </p:txBody>
      </p:sp>
      <p:sp>
        <p:nvSpPr>
          <p:cNvPr id="18" name="Rectangle 2"/>
          <p:cNvSpPr>
            <a:spLocks noChangeArrowheads="1"/>
          </p:cNvSpPr>
          <p:nvPr/>
        </p:nvSpPr>
        <p:spPr bwMode="auto">
          <a:xfrm>
            <a:off x="113553" y="4530813"/>
            <a:ext cx="1322739" cy="348813"/>
          </a:xfrm>
          <a:prstGeom prst="rect">
            <a:avLst/>
          </a:prstGeom>
          <a:noFill/>
          <a:ln w="9525">
            <a:noFill/>
            <a:miter lim="800000"/>
            <a:headEnd/>
            <a:tailEnd/>
          </a:ln>
        </p:spPr>
        <p:txBody>
          <a:bodyPr wrap="square">
            <a:spAutoFit/>
          </a:bodyPr>
          <a:lstStyle/>
          <a:p>
            <a:pPr algn="ctr">
              <a:lnSpc>
                <a:spcPts val="2000"/>
              </a:lnSpc>
            </a:pPr>
            <a:r>
              <a:rPr lang="en-US" sz="1600" dirty="0" smtClean="0">
                <a:solidFill>
                  <a:schemeClr val="bg1"/>
                </a:solidFill>
                <a:latin typeface="Century Gothic" panose="020B0502020202020204" pitchFamily="34" charset="0"/>
                <a:cs typeface="Calibri" pitchFamily="34" charset="0"/>
              </a:rPr>
              <a:t>Mechanics</a:t>
            </a:r>
            <a:endParaRPr lang="en-US" sz="1600" u="none" dirty="0">
              <a:solidFill>
                <a:schemeClr val="bg1"/>
              </a:solidFill>
              <a:latin typeface="Century Gothic" panose="020B0502020202020204" pitchFamily="34" charset="0"/>
              <a:cs typeface="Calibri" pitchFamily="34" charset="0"/>
            </a:endParaRPr>
          </a:p>
        </p:txBody>
      </p:sp>
      <p:sp>
        <p:nvSpPr>
          <p:cNvPr id="22" name="Rectangle 2"/>
          <p:cNvSpPr>
            <a:spLocks noChangeArrowheads="1"/>
          </p:cNvSpPr>
          <p:nvPr/>
        </p:nvSpPr>
        <p:spPr bwMode="auto">
          <a:xfrm>
            <a:off x="135937" y="3747023"/>
            <a:ext cx="1322739" cy="605294"/>
          </a:xfrm>
          <a:prstGeom prst="rect">
            <a:avLst/>
          </a:prstGeom>
          <a:noFill/>
          <a:ln w="9525">
            <a:noFill/>
            <a:miter lim="800000"/>
            <a:headEnd/>
            <a:tailEnd/>
          </a:ln>
        </p:spPr>
        <p:txBody>
          <a:bodyPr wrap="square">
            <a:spAutoFit/>
          </a:bodyPr>
          <a:lstStyle/>
          <a:p>
            <a:pPr>
              <a:lnSpc>
                <a:spcPts val="2000"/>
              </a:lnSpc>
            </a:pPr>
            <a:r>
              <a:rPr lang="en-US" sz="1600" dirty="0" smtClean="0">
                <a:solidFill>
                  <a:schemeClr val="bg1"/>
                </a:solidFill>
                <a:latin typeface="Century Gothic" panose="020B0502020202020204" pitchFamily="34" charset="0"/>
                <a:cs typeface="Calibri" pitchFamily="34" charset="0"/>
              </a:rPr>
              <a:t>Material Science</a:t>
            </a:r>
            <a:endParaRPr lang="en-US" sz="1600" u="none" dirty="0">
              <a:solidFill>
                <a:schemeClr val="bg1"/>
              </a:solidFill>
              <a:latin typeface="Century Gothic" panose="020B0502020202020204" pitchFamily="34" charset="0"/>
              <a:cs typeface="Calibri" pitchFamily="34" charset="0"/>
            </a:endParaRPr>
          </a:p>
        </p:txBody>
      </p:sp>
      <p:sp>
        <p:nvSpPr>
          <p:cNvPr id="25" name="Rectangle 2"/>
          <p:cNvSpPr>
            <a:spLocks noChangeArrowheads="1"/>
          </p:cNvSpPr>
          <p:nvPr/>
        </p:nvSpPr>
        <p:spPr bwMode="auto">
          <a:xfrm>
            <a:off x="145335" y="1443143"/>
            <a:ext cx="2044198" cy="369332"/>
          </a:xfrm>
          <a:prstGeom prst="rect">
            <a:avLst/>
          </a:prstGeom>
          <a:noFill/>
          <a:ln w="9525">
            <a:noFill/>
            <a:miter lim="800000"/>
            <a:headEnd/>
            <a:tailEnd/>
          </a:ln>
        </p:spPr>
        <p:txBody>
          <a:bodyPr wrap="square">
            <a:spAutoFit/>
          </a:bodyPr>
          <a:lstStyle/>
          <a:p>
            <a:r>
              <a:rPr lang="en-US" dirty="0">
                <a:solidFill>
                  <a:schemeClr val="bg1"/>
                </a:solidFill>
                <a:latin typeface="Century Gothic" panose="020B0502020202020204" pitchFamily="34" charset="0"/>
                <a:cs typeface="Calibri" pitchFamily="34" charset="0"/>
              </a:rPr>
              <a:t>Radiofrequency</a:t>
            </a:r>
          </a:p>
        </p:txBody>
      </p:sp>
      <p:sp>
        <p:nvSpPr>
          <p:cNvPr id="6" name="Oval 5"/>
          <p:cNvSpPr/>
          <p:nvPr/>
        </p:nvSpPr>
        <p:spPr>
          <a:xfrm>
            <a:off x="2288554" y="1584310"/>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6" name="Oval 25"/>
          <p:cNvSpPr/>
          <p:nvPr/>
        </p:nvSpPr>
        <p:spPr>
          <a:xfrm>
            <a:off x="2288554" y="2097229"/>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38" name="Straight Connector 37"/>
          <p:cNvCxnSpPr/>
          <p:nvPr/>
        </p:nvCxnSpPr>
        <p:spPr>
          <a:xfrm>
            <a:off x="3397705" y="1662566"/>
            <a:ext cx="1174295" cy="121689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0" name="Oval 29"/>
          <p:cNvSpPr/>
          <p:nvPr/>
        </p:nvSpPr>
        <p:spPr>
          <a:xfrm>
            <a:off x="2295654" y="2712861"/>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1" name="Oval 30"/>
          <p:cNvSpPr/>
          <p:nvPr/>
        </p:nvSpPr>
        <p:spPr>
          <a:xfrm>
            <a:off x="2295654" y="3344681"/>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3" name="Oval 32"/>
          <p:cNvSpPr/>
          <p:nvPr/>
        </p:nvSpPr>
        <p:spPr>
          <a:xfrm>
            <a:off x="2296396" y="4076077"/>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4" name="Oval 33"/>
          <p:cNvSpPr/>
          <p:nvPr/>
        </p:nvSpPr>
        <p:spPr>
          <a:xfrm>
            <a:off x="2276021" y="4638011"/>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5" name="Oval 34"/>
          <p:cNvSpPr/>
          <p:nvPr/>
        </p:nvSpPr>
        <p:spPr>
          <a:xfrm>
            <a:off x="2288554" y="5128530"/>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12" name="Straight Connector 11"/>
          <p:cNvCxnSpPr/>
          <p:nvPr/>
        </p:nvCxnSpPr>
        <p:spPr>
          <a:xfrm>
            <a:off x="2348127" y="1663884"/>
            <a:ext cx="1057061"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2375621" y="2174666"/>
            <a:ext cx="760878"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3132492" y="2174845"/>
            <a:ext cx="1155704" cy="1017916"/>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2353187" y="5212165"/>
            <a:ext cx="783312"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flipV="1">
            <a:off x="3139514" y="4635422"/>
            <a:ext cx="747112" cy="573582"/>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2443428" y="4725144"/>
            <a:ext cx="693071"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3136499" y="4146361"/>
            <a:ext cx="741963" cy="57878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3045193" y="2787870"/>
            <a:ext cx="833269" cy="702151"/>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2428475" y="2790298"/>
            <a:ext cx="620162"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2435740" y="3432988"/>
            <a:ext cx="904894"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2428475" y="4149080"/>
            <a:ext cx="708024"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V="1">
            <a:off x="3132392" y="3669471"/>
            <a:ext cx="581924" cy="4751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9" name="Oval 28"/>
          <p:cNvSpPr/>
          <p:nvPr/>
        </p:nvSpPr>
        <p:spPr>
          <a:xfrm>
            <a:off x="3066327" y="1923314"/>
            <a:ext cx="2997609" cy="2997609"/>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43" name="Picture 4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126047" y="1975078"/>
            <a:ext cx="2894082" cy="2894082"/>
          </a:xfrm>
          <a:prstGeom prst="rect">
            <a:avLst/>
          </a:prstGeom>
        </p:spPr>
      </p:pic>
      <p:sp>
        <p:nvSpPr>
          <p:cNvPr id="72" name="Rectangle 2"/>
          <p:cNvSpPr>
            <a:spLocks noChangeArrowheads="1"/>
          </p:cNvSpPr>
          <p:nvPr/>
        </p:nvSpPr>
        <p:spPr bwMode="auto">
          <a:xfrm>
            <a:off x="2865128" y="3140968"/>
            <a:ext cx="3263524" cy="861774"/>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Technology</a:t>
            </a:r>
            <a:endParaRPr lang="en-US" sz="2800" u="none" dirty="0">
              <a:solidFill>
                <a:schemeClr val="bg1"/>
              </a:solidFill>
              <a:latin typeface="Calibri" pitchFamily="34" charset="0"/>
              <a:cs typeface="Calibri" pitchFamily="34" charset="0"/>
            </a:endParaRPr>
          </a:p>
        </p:txBody>
      </p:sp>
      <p:pic>
        <p:nvPicPr>
          <p:cNvPr id="26628" name="Picture 5" descr="welding"/>
          <p:cNvPicPr>
            <a:picLocks noChangeAspect="1" noChangeArrowheads="1"/>
          </p:cNvPicPr>
          <p:nvPr/>
        </p:nvPicPr>
        <p:blipFill>
          <a:blip r:embed="rId4" cstate="print"/>
          <a:srcRect/>
          <a:stretch>
            <a:fillRect/>
          </a:stretch>
        </p:blipFill>
        <p:spPr bwMode="auto">
          <a:xfrm>
            <a:off x="5780172" y="51392"/>
            <a:ext cx="3103813" cy="232816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75750015"/>
      </p:ext>
    </p:extLst>
  </p:cSld>
  <p:clrMapOvr>
    <a:masterClrMapping/>
  </p:clrMapOvr>
  <p:transition advTm="17148"/>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99392"/>
            <a:ext cx="9144000" cy="6290741"/>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40" name="Rectangle 39"/>
          <p:cNvSpPr/>
          <p:nvPr/>
        </p:nvSpPr>
        <p:spPr>
          <a:xfrm rot="19800000">
            <a:off x="7077553" y="618990"/>
            <a:ext cx="9540462" cy="1218738"/>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dirty="0">
              <a:ln w="0"/>
              <a:solidFill>
                <a:schemeClr val="tx1"/>
              </a:solidFill>
              <a:effectLst/>
            </a:endParaRPr>
          </a:p>
        </p:txBody>
      </p:sp>
      <p:sp>
        <p:nvSpPr>
          <p:cNvPr id="38" name="Rectangle 37"/>
          <p:cNvSpPr/>
          <p:nvPr/>
        </p:nvSpPr>
        <p:spPr>
          <a:xfrm rot="19800000">
            <a:off x="6034851" y="2253347"/>
            <a:ext cx="9540462" cy="1218738"/>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5" name="Rectangle 34"/>
          <p:cNvSpPr/>
          <p:nvPr/>
        </p:nvSpPr>
        <p:spPr>
          <a:xfrm rot="19800000">
            <a:off x="4304517" y="-43048"/>
            <a:ext cx="9566622" cy="2392617"/>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3" name="Rectangle 32"/>
          <p:cNvSpPr/>
          <p:nvPr/>
        </p:nvSpPr>
        <p:spPr>
          <a:xfrm rot="19800000">
            <a:off x="6797003" y="393057"/>
            <a:ext cx="9585369" cy="1467548"/>
          </a:xfrm>
          <a:prstGeom prst="rect">
            <a:avLst/>
          </a:prstGeom>
          <a:solidFill>
            <a:srgbClr val="017D7A"/>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5" name="Rectangle 24"/>
          <p:cNvSpPr/>
          <p:nvPr/>
        </p:nvSpPr>
        <p:spPr>
          <a:xfrm rot="19800000">
            <a:off x="764991" y="-1493334"/>
            <a:ext cx="9573012" cy="2423539"/>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8" name="Rectangle 2"/>
          <p:cNvSpPr>
            <a:spLocks noChangeArrowheads="1"/>
          </p:cNvSpPr>
          <p:nvPr/>
        </p:nvSpPr>
        <p:spPr bwMode="auto">
          <a:xfrm>
            <a:off x="3347864" y="559469"/>
            <a:ext cx="2433588" cy="861774"/>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Population </a:t>
            </a:r>
            <a:endParaRPr lang="en-US" sz="2800" u="none" dirty="0">
              <a:solidFill>
                <a:schemeClr val="bg1"/>
              </a:solidFill>
              <a:latin typeface="Calibri" pitchFamily="34" charset="0"/>
              <a:cs typeface="Calibri" pitchFamily="34" charset="0"/>
            </a:endParaRPr>
          </a:p>
        </p:txBody>
      </p:sp>
      <p:sp>
        <p:nvSpPr>
          <p:cNvPr id="31" name="Rectangle 30"/>
          <p:cNvSpPr/>
          <p:nvPr/>
        </p:nvSpPr>
        <p:spPr>
          <a:xfrm rot="19800000">
            <a:off x="1054226" y="1132340"/>
            <a:ext cx="10490505" cy="2043147"/>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41" name="Rectangle 40"/>
          <p:cNvSpPr/>
          <p:nvPr/>
        </p:nvSpPr>
        <p:spPr>
          <a:xfrm rot="19800000">
            <a:off x="6412183" y="-1608148"/>
            <a:ext cx="9485670" cy="1725731"/>
          </a:xfrm>
          <a:prstGeom prst="rect">
            <a:avLst/>
          </a:prstGeom>
          <a:solidFill>
            <a:srgbClr val="017D7A"/>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09173" y="4608780"/>
            <a:ext cx="1462887" cy="2068809"/>
          </a:xfrm>
          <a:prstGeom prst="rect">
            <a:avLst/>
          </a:prstGeom>
        </p:spPr>
      </p:pic>
      <p:sp>
        <p:nvSpPr>
          <p:cNvPr id="30" name="Oval 29"/>
          <p:cNvSpPr/>
          <p:nvPr/>
        </p:nvSpPr>
        <p:spPr>
          <a:xfrm>
            <a:off x="616125" y="3721597"/>
            <a:ext cx="2155675" cy="215567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8" name="Picture 1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31017" y="3766221"/>
            <a:ext cx="2090339" cy="2090339"/>
          </a:xfrm>
          <a:prstGeom prst="rect">
            <a:avLst/>
          </a:prstGeom>
        </p:spPr>
      </p:pic>
      <p:sp>
        <p:nvSpPr>
          <p:cNvPr id="11" name="Rectangle 2"/>
          <p:cNvSpPr>
            <a:spLocks noChangeArrowheads="1"/>
          </p:cNvSpPr>
          <p:nvPr/>
        </p:nvSpPr>
        <p:spPr bwMode="auto">
          <a:xfrm>
            <a:off x="603037" y="4564091"/>
            <a:ext cx="2160718" cy="733534"/>
          </a:xfrm>
          <a:prstGeom prst="rect">
            <a:avLst/>
          </a:prstGeom>
          <a:noFill/>
          <a:ln w="9525">
            <a:noFill/>
            <a:miter lim="800000"/>
            <a:headEnd/>
            <a:tailEnd/>
          </a:ln>
        </p:spPr>
        <p:txBody>
          <a:bodyPr wrap="square">
            <a:spAutoFit/>
          </a:bodyPr>
          <a:lstStyle/>
          <a:p>
            <a:pPr algn="ctr">
              <a:lnSpc>
                <a:spcPts val="2500"/>
              </a:lnSpc>
            </a:pPr>
            <a:r>
              <a:rPr lang="en-US" sz="5400" b="1" u="none" dirty="0" smtClean="0">
                <a:solidFill>
                  <a:srgbClr val="F4904C"/>
                </a:solidFill>
                <a:latin typeface="Calibri" pitchFamily="34" charset="0"/>
                <a:cs typeface="Calibri" pitchFamily="34" charset="0"/>
              </a:rPr>
              <a:t>2,618</a:t>
            </a:r>
            <a:r>
              <a:rPr lang="en-US" sz="6000" b="1" u="none" dirty="0" smtClean="0">
                <a:solidFill>
                  <a:srgbClr val="F4904C"/>
                </a:solidFill>
                <a:latin typeface="Calibri" pitchFamily="34" charset="0"/>
                <a:cs typeface="Calibri" pitchFamily="34" charset="0"/>
              </a:rPr>
              <a:t> </a:t>
            </a:r>
          </a:p>
          <a:p>
            <a:pPr algn="ctr">
              <a:lnSpc>
                <a:spcPts val="2500"/>
              </a:lnSpc>
            </a:pPr>
            <a:r>
              <a:rPr lang="en-US" b="1" dirty="0" smtClean="0">
                <a:solidFill>
                  <a:schemeClr val="bg1"/>
                </a:solidFill>
                <a:latin typeface="Calibri" pitchFamily="34" charset="0"/>
                <a:cs typeface="Calibri" pitchFamily="34" charset="0"/>
              </a:rPr>
              <a:t>Staff Members</a:t>
            </a:r>
            <a:endParaRPr lang="en-US" u="none" dirty="0">
              <a:solidFill>
                <a:schemeClr val="bg1"/>
              </a:solidFill>
              <a:latin typeface="Calibri" pitchFamily="34" charset="0"/>
              <a:cs typeface="Calibri" pitchFamily="34" charset="0"/>
            </a:endParaRPr>
          </a:p>
        </p:txBody>
      </p:sp>
      <p:sp>
        <p:nvSpPr>
          <p:cNvPr id="36" name="Oval 35"/>
          <p:cNvSpPr/>
          <p:nvPr/>
        </p:nvSpPr>
        <p:spPr>
          <a:xfrm>
            <a:off x="6118391" y="716801"/>
            <a:ext cx="1795046" cy="1795046"/>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20" name="Picture 19"/>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155869" y="745871"/>
            <a:ext cx="1736865" cy="1736865"/>
          </a:xfrm>
          <a:prstGeom prst="rect">
            <a:avLst/>
          </a:prstGeom>
        </p:spPr>
      </p:pic>
      <p:sp>
        <p:nvSpPr>
          <p:cNvPr id="12" name="Rectangle 2"/>
          <p:cNvSpPr>
            <a:spLocks noChangeArrowheads="1"/>
          </p:cNvSpPr>
          <p:nvPr/>
        </p:nvSpPr>
        <p:spPr bwMode="auto">
          <a:xfrm>
            <a:off x="5904656" y="1455554"/>
            <a:ext cx="2160718" cy="605294"/>
          </a:xfrm>
          <a:prstGeom prst="rect">
            <a:avLst/>
          </a:prstGeom>
          <a:noFill/>
          <a:ln w="9525">
            <a:noFill/>
            <a:miter lim="800000"/>
            <a:headEnd/>
            <a:tailEnd/>
          </a:ln>
        </p:spPr>
        <p:txBody>
          <a:bodyPr wrap="square">
            <a:spAutoFit/>
          </a:bodyPr>
          <a:lstStyle/>
          <a:p>
            <a:pPr algn="ctr">
              <a:lnSpc>
                <a:spcPts val="2000"/>
              </a:lnSpc>
            </a:pPr>
            <a:r>
              <a:rPr lang="en-US" sz="5400" b="1" u="none" dirty="0" smtClean="0">
                <a:solidFill>
                  <a:srgbClr val="F4904C"/>
                </a:solidFill>
                <a:latin typeface="Calibri" pitchFamily="34" charset="0"/>
                <a:cs typeface="Calibri" pitchFamily="34" charset="0"/>
              </a:rPr>
              <a:t>810</a:t>
            </a:r>
          </a:p>
          <a:p>
            <a:pPr algn="ctr">
              <a:lnSpc>
                <a:spcPts val="2000"/>
              </a:lnSpc>
            </a:pPr>
            <a:r>
              <a:rPr lang="en-US" sz="1600" b="1" dirty="0" smtClean="0">
                <a:solidFill>
                  <a:schemeClr val="bg1"/>
                </a:solidFill>
                <a:latin typeface="Calibri" pitchFamily="34" charset="0"/>
                <a:cs typeface="Calibri" pitchFamily="34" charset="0"/>
              </a:rPr>
              <a:t>Fellows</a:t>
            </a:r>
            <a:endParaRPr lang="en-US" sz="1600" u="none" dirty="0">
              <a:solidFill>
                <a:schemeClr val="bg1"/>
              </a:solidFill>
              <a:latin typeface="Calibri" pitchFamily="34" charset="0"/>
              <a:cs typeface="Calibri" pitchFamily="34" charset="0"/>
            </a:endParaRPr>
          </a:p>
        </p:txBody>
      </p:sp>
      <p:sp>
        <p:nvSpPr>
          <p:cNvPr id="37" name="Oval 36"/>
          <p:cNvSpPr/>
          <p:nvPr/>
        </p:nvSpPr>
        <p:spPr>
          <a:xfrm>
            <a:off x="6680812" y="2778697"/>
            <a:ext cx="1500535" cy="150053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21" name="Picture 20"/>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723561" y="2820476"/>
            <a:ext cx="1416979" cy="1416979"/>
          </a:xfrm>
          <a:prstGeom prst="rect">
            <a:avLst/>
          </a:prstGeom>
        </p:spPr>
      </p:pic>
      <p:sp>
        <p:nvSpPr>
          <p:cNvPr id="13" name="Rectangle 2"/>
          <p:cNvSpPr>
            <a:spLocks noChangeArrowheads="1"/>
          </p:cNvSpPr>
          <p:nvPr/>
        </p:nvSpPr>
        <p:spPr bwMode="auto">
          <a:xfrm>
            <a:off x="6372200" y="3354913"/>
            <a:ext cx="2160718" cy="746358"/>
          </a:xfrm>
          <a:prstGeom prst="rect">
            <a:avLst/>
          </a:prstGeom>
          <a:noFill/>
          <a:ln w="9525">
            <a:noFill/>
            <a:miter lim="800000"/>
            <a:headEnd/>
            <a:tailEnd/>
          </a:ln>
        </p:spPr>
        <p:txBody>
          <a:bodyPr wrap="square">
            <a:spAutoFit/>
          </a:bodyPr>
          <a:lstStyle/>
          <a:p>
            <a:pPr algn="ctr">
              <a:lnSpc>
                <a:spcPts val="1700"/>
              </a:lnSpc>
            </a:pPr>
            <a:r>
              <a:rPr lang="en-US" sz="4400" b="1" dirty="0">
                <a:solidFill>
                  <a:srgbClr val="F4904C"/>
                </a:solidFill>
                <a:latin typeface="Calibri" pitchFamily="34" charset="0"/>
                <a:cs typeface="Calibri" pitchFamily="34" charset="0"/>
              </a:rPr>
              <a:t>7</a:t>
            </a:r>
            <a:r>
              <a:rPr lang="en-US" sz="4400" b="1" u="none" dirty="0" smtClean="0">
                <a:solidFill>
                  <a:srgbClr val="F4904C"/>
                </a:solidFill>
                <a:latin typeface="Calibri" pitchFamily="34" charset="0"/>
                <a:cs typeface="Calibri" pitchFamily="34" charset="0"/>
              </a:rPr>
              <a:t>11</a:t>
            </a:r>
          </a:p>
          <a:p>
            <a:pPr algn="ctr">
              <a:lnSpc>
                <a:spcPts val="1700"/>
              </a:lnSpc>
            </a:pPr>
            <a:r>
              <a:rPr lang="en-US" sz="1400" b="1" dirty="0" smtClean="0">
                <a:solidFill>
                  <a:schemeClr val="bg1"/>
                </a:solidFill>
                <a:latin typeface="Calibri" pitchFamily="34" charset="0"/>
                <a:cs typeface="Calibri" pitchFamily="34" charset="0"/>
              </a:rPr>
              <a:t>Students &amp; </a:t>
            </a:r>
          </a:p>
          <a:p>
            <a:pPr algn="ctr">
              <a:lnSpc>
                <a:spcPts val="1700"/>
              </a:lnSpc>
            </a:pPr>
            <a:r>
              <a:rPr lang="en-US" sz="1400" b="1" dirty="0" smtClean="0">
                <a:solidFill>
                  <a:schemeClr val="bg1"/>
                </a:solidFill>
                <a:latin typeface="Calibri" pitchFamily="34" charset="0"/>
                <a:cs typeface="Calibri" pitchFamily="34" charset="0"/>
              </a:rPr>
              <a:t>trainees</a:t>
            </a:r>
            <a:endParaRPr lang="en-US" sz="1400" u="none" dirty="0">
              <a:solidFill>
                <a:schemeClr val="bg1"/>
              </a:solidFill>
              <a:latin typeface="Calibri" pitchFamily="34" charset="0"/>
              <a:cs typeface="Calibri" pitchFamily="34" charset="0"/>
            </a:endParaRPr>
          </a:p>
        </p:txBody>
      </p:sp>
      <p:sp>
        <p:nvSpPr>
          <p:cNvPr id="39" name="Oval 38"/>
          <p:cNvSpPr/>
          <p:nvPr/>
        </p:nvSpPr>
        <p:spPr>
          <a:xfrm>
            <a:off x="6126411" y="4509120"/>
            <a:ext cx="1283910" cy="128391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22" name="Picture 21"/>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139618" y="4550810"/>
            <a:ext cx="1233873" cy="1233873"/>
          </a:xfrm>
          <a:prstGeom prst="rect">
            <a:avLst/>
          </a:prstGeom>
        </p:spPr>
      </p:pic>
      <p:sp>
        <p:nvSpPr>
          <p:cNvPr id="14" name="Rectangle 2"/>
          <p:cNvSpPr>
            <a:spLocks noChangeArrowheads="1"/>
          </p:cNvSpPr>
          <p:nvPr/>
        </p:nvSpPr>
        <p:spPr bwMode="auto">
          <a:xfrm>
            <a:off x="5651642" y="4992595"/>
            <a:ext cx="2160718" cy="502702"/>
          </a:xfrm>
          <a:prstGeom prst="rect">
            <a:avLst/>
          </a:prstGeom>
          <a:noFill/>
          <a:ln w="9525">
            <a:noFill/>
            <a:miter lim="800000"/>
            <a:headEnd/>
            <a:tailEnd/>
          </a:ln>
        </p:spPr>
        <p:txBody>
          <a:bodyPr wrap="square">
            <a:spAutoFit/>
          </a:bodyPr>
          <a:lstStyle/>
          <a:p>
            <a:pPr algn="ctr">
              <a:lnSpc>
                <a:spcPts val="1600"/>
              </a:lnSpc>
            </a:pPr>
            <a:r>
              <a:rPr lang="en-US" sz="4000" b="1" u="none" dirty="0" smtClean="0">
                <a:solidFill>
                  <a:srgbClr val="F4904C"/>
                </a:solidFill>
                <a:latin typeface="Calibri" pitchFamily="34" charset="0"/>
                <a:cs typeface="Calibri" pitchFamily="34" charset="0"/>
              </a:rPr>
              <a:t>1,395 </a:t>
            </a:r>
          </a:p>
          <a:p>
            <a:pPr algn="ctr">
              <a:lnSpc>
                <a:spcPts val="1600"/>
              </a:lnSpc>
            </a:pPr>
            <a:r>
              <a:rPr lang="en-US" sz="1200" b="1" dirty="0" smtClean="0">
                <a:solidFill>
                  <a:schemeClr val="bg1"/>
                </a:solidFill>
                <a:latin typeface="Calibri" pitchFamily="34" charset="0"/>
                <a:cs typeface="Calibri" pitchFamily="34" charset="0"/>
              </a:rPr>
              <a:t>Associates</a:t>
            </a:r>
            <a:endParaRPr lang="en-US" sz="1200" u="none" dirty="0">
              <a:solidFill>
                <a:schemeClr val="bg1"/>
              </a:solidFill>
              <a:latin typeface="Calibri" pitchFamily="34" charset="0"/>
              <a:cs typeface="Calibri" pitchFamily="34" charset="0"/>
            </a:endParaRPr>
          </a:p>
        </p:txBody>
      </p:sp>
      <p:sp>
        <p:nvSpPr>
          <p:cNvPr id="26" name="Oval 25"/>
          <p:cNvSpPr/>
          <p:nvPr/>
        </p:nvSpPr>
        <p:spPr>
          <a:xfrm>
            <a:off x="107504" y="692696"/>
            <a:ext cx="2704025" cy="270402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9" name="Picture 1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187197" y="768732"/>
            <a:ext cx="2545656" cy="2545656"/>
          </a:xfrm>
          <a:prstGeom prst="rect">
            <a:avLst/>
          </a:prstGeom>
        </p:spPr>
      </p:pic>
      <p:sp>
        <p:nvSpPr>
          <p:cNvPr id="15" name="Rectangle 2"/>
          <p:cNvSpPr>
            <a:spLocks noChangeArrowheads="1"/>
          </p:cNvSpPr>
          <p:nvPr/>
        </p:nvSpPr>
        <p:spPr bwMode="auto">
          <a:xfrm>
            <a:off x="150685" y="1794941"/>
            <a:ext cx="2555298" cy="990015"/>
          </a:xfrm>
          <a:prstGeom prst="rect">
            <a:avLst/>
          </a:prstGeom>
          <a:noFill/>
          <a:ln w="9525">
            <a:noFill/>
            <a:miter lim="800000"/>
            <a:headEnd/>
            <a:tailEnd/>
          </a:ln>
        </p:spPr>
        <p:txBody>
          <a:bodyPr wrap="square">
            <a:spAutoFit/>
          </a:bodyPr>
          <a:lstStyle/>
          <a:p>
            <a:pPr algn="ctr">
              <a:lnSpc>
                <a:spcPts val="3500"/>
              </a:lnSpc>
            </a:pPr>
            <a:r>
              <a:rPr lang="en-US" sz="6000" b="1" u="none" dirty="0" smtClean="0">
                <a:solidFill>
                  <a:srgbClr val="F4904C"/>
                </a:solidFill>
                <a:latin typeface="Calibri" pitchFamily="34" charset="0"/>
                <a:cs typeface="Calibri" pitchFamily="34" charset="0"/>
              </a:rPr>
              <a:t>12,260</a:t>
            </a:r>
            <a:r>
              <a:rPr lang="en-US" sz="6600" b="1" u="none" dirty="0" smtClean="0">
                <a:solidFill>
                  <a:srgbClr val="F4904C"/>
                </a:solidFill>
                <a:latin typeface="Calibri" pitchFamily="34" charset="0"/>
                <a:cs typeface="Calibri" pitchFamily="34" charset="0"/>
              </a:rPr>
              <a:t> </a:t>
            </a:r>
          </a:p>
          <a:p>
            <a:pPr algn="ctr">
              <a:lnSpc>
                <a:spcPts val="3500"/>
              </a:lnSpc>
            </a:pPr>
            <a:r>
              <a:rPr lang="en-US" sz="2400" b="1" dirty="0" smtClean="0">
                <a:solidFill>
                  <a:schemeClr val="bg1"/>
                </a:solidFill>
                <a:latin typeface="Calibri" pitchFamily="34" charset="0"/>
                <a:cs typeface="Calibri" pitchFamily="34" charset="0"/>
              </a:rPr>
              <a:t>Users</a:t>
            </a:r>
            <a:endParaRPr lang="en-US" sz="2400" u="none" dirty="0">
              <a:solidFill>
                <a:schemeClr val="bg1"/>
              </a:solidFill>
              <a:latin typeface="Calibri" pitchFamily="34" charset="0"/>
              <a:cs typeface="Calibri" pitchFamily="34" charset="0"/>
            </a:endParaRPr>
          </a:p>
        </p:txBody>
      </p:sp>
      <p:sp>
        <p:nvSpPr>
          <p:cNvPr id="34" name="Oval 33"/>
          <p:cNvSpPr/>
          <p:nvPr/>
        </p:nvSpPr>
        <p:spPr>
          <a:xfrm>
            <a:off x="3059832" y="1916726"/>
            <a:ext cx="3043560" cy="304356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6" name="Picture 15"/>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126047" y="1975078"/>
            <a:ext cx="2894082" cy="2894082"/>
          </a:xfrm>
          <a:prstGeom prst="rect">
            <a:avLst/>
          </a:prstGeom>
        </p:spPr>
      </p:pic>
      <p:sp>
        <p:nvSpPr>
          <p:cNvPr id="9" name="Rectangle 2"/>
          <p:cNvSpPr>
            <a:spLocks noChangeArrowheads="1"/>
          </p:cNvSpPr>
          <p:nvPr/>
        </p:nvSpPr>
        <p:spPr bwMode="auto">
          <a:xfrm>
            <a:off x="3282572" y="2482736"/>
            <a:ext cx="2577279" cy="1502976"/>
          </a:xfrm>
          <a:prstGeom prst="rect">
            <a:avLst/>
          </a:prstGeom>
          <a:noFill/>
          <a:ln w="9525">
            <a:noFill/>
            <a:miter lim="800000"/>
            <a:headEnd/>
            <a:tailEnd/>
          </a:ln>
        </p:spPr>
        <p:txBody>
          <a:bodyPr wrap="square">
            <a:spAutoFit/>
          </a:bodyPr>
          <a:lstStyle/>
          <a:p>
            <a:pPr>
              <a:lnSpc>
                <a:spcPts val="5500"/>
              </a:lnSpc>
            </a:pPr>
            <a:r>
              <a:rPr lang="en-US" u="none" dirty="0" smtClean="0">
                <a:solidFill>
                  <a:schemeClr val="bg1"/>
                </a:solidFill>
                <a:latin typeface="Calibri" pitchFamily="34" charset="0"/>
                <a:cs typeface="Calibri" pitchFamily="34" charset="0"/>
              </a:rPr>
              <a:t>Total of</a:t>
            </a:r>
          </a:p>
          <a:p>
            <a:pPr>
              <a:lnSpc>
                <a:spcPts val="5500"/>
              </a:lnSpc>
            </a:pPr>
            <a:r>
              <a:rPr lang="en-US" sz="6600" b="1" u="none" dirty="0" smtClean="0">
                <a:solidFill>
                  <a:schemeClr val="bg1"/>
                </a:solidFill>
                <a:latin typeface="Calibri" pitchFamily="34" charset="0"/>
                <a:cs typeface="Calibri" pitchFamily="34" charset="0"/>
              </a:rPr>
              <a:t>17,794</a:t>
            </a:r>
          </a:p>
        </p:txBody>
      </p:sp>
      <p:sp>
        <p:nvSpPr>
          <p:cNvPr id="32" name="TextBox 31"/>
          <p:cNvSpPr txBox="1"/>
          <p:nvPr/>
        </p:nvSpPr>
        <p:spPr>
          <a:xfrm>
            <a:off x="6582611" y="5869590"/>
            <a:ext cx="2661651"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Data: 1 Sept 2017</a:t>
            </a:r>
            <a:endParaRPr lang="en-GB" sz="12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524715000"/>
      </p:ext>
    </p:extLst>
  </p:cSld>
  <p:clrMapOvr>
    <a:masterClrMapping/>
  </p:clrMapOvr>
  <p:transition advTm="29711"/>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72816" y="2589142"/>
            <a:ext cx="2227183" cy="4512266"/>
          </a:xfrm>
          <a:prstGeom prst="rect">
            <a:avLst/>
          </a:prstGeom>
          <a:solidFill>
            <a:srgbClr val="01918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8" name="Rectangle 17"/>
          <p:cNvSpPr/>
          <p:nvPr/>
        </p:nvSpPr>
        <p:spPr>
          <a:xfrm>
            <a:off x="-54715" y="9026"/>
            <a:ext cx="9324528" cy="618077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41" name="Rectangle 40"/>
          <p:cNvSpPr/>
          <p:nvPr/>
        </p:nvSpPr>
        <p:spPr>
          <a:xfrm rot="19800000">
            <a:off x="3404948" y="2841664"/>
            <a:ext cx="9573970" cy="874445"/>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40" name="Rectangle 39"/>
          <p:cNvSpPr/>
          <p:nvPr/>
        </p:nvSpPr>
        <p:spPr>
          <a:xfrm rot="19800000">
            <a:off x="2364908" y="2374305"/>
            <a:ext cx="9573970" cy="1098956"/>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8" name="Rectangle 27"/>
          <p:cNvSpPr/>
          <p:nvPr/>
        </p:nvSpPr>
        <p:spPr>
          <a:xfrm rot="19800000">
            <a:off x="3928130" y="-371712"/>
            <a:ext cx="9507529" cy="2852374"/>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1" name="Rectangle 30"/>
          <p:cNvSpPr/>
          <p:nvPr/>
        </p:nvSpPr>
        <p:spPr>
          <a:xfrm rot="19800000">
            <a:off x="7047960" y="713618"/>
            <a:ext cx="9507529" cy="1252463"/>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5" name="Rectangle 24"/>
          <p:cNvSpPr/>
          <p:nvPr/>
        </p:nvSpPr>
        <p:spPr>
          <a:xfrm rot="19800000">
            <a:off x="915694" y="855198"/>
            <a:ext cx="9733079" cy="176530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45" name="Rectangle 44"/>
          <p:cNvSpPr/>
          <p:nvPr/>
        </p:nvSpPr>
        <p:spPr>
          <a:xfrm rot="19800000">
            <a:off x="6828550" y="289291"/>
            <a:ext cx="9585369" cy="1759143"/>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48" name="Rectangle 47"/>
          <p:cNvSpPr/>
          <p:nvPr/>
        </p:nvSpPr>
        <p:spPr>
          <a:xfrm rot="19800000">
            <a:off x="6820866" y="260612"/>
            <a:ext cx="9585369" cy="1789883"/>
          </a:xfrm>
          <a:prstGeom prst="rect">
            <a:avLst/>
          </a:prstGeom>
          <a:solidFill>
            <a:srgbClr val="017D7A"/>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b="1" dirty="0">
              <a:ln w="0"/>
              <a:solidFill>
                <a:schemeClr val="tx1"/>
              </a:solidFill>
              <a:effectLst/>
            </a:endParaRPr>
          </a:p>
        </p:txBody>
      </p:sp>
      <p:sp>
        <p:nvSpPr>
          <p:cNvPr id="50" name="Rectangle 49"/>
          <p:cNvSpPr/>
          <p:nvPr/>
        </p:nvSpPr>
        <p:spPr>
          <a:xfrm rot="19800000">
            <a:off x="3893028" y="-422386"/>
            <a:ext cx="9585369" cy="2943631"/>
          </a:xfrm>
          <a:prstGeom prst="rect">
            <a:avLst/>
          </a:prstGeom>
          <a:solidFill>
            <a:srgbClr val="017D7A"/>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b="1" dirty="0">
              <a:ln w="0"/>
              <a:solidFill>
                <a:schemeClr val="tx1"/>
              </a:solidFill>
              <a:effectLst/>
            </a:endParaRPr>
          </a:p>
        </p:txBody>
      </p:sp>
      <p:sp>
        <p:nvSpPr>
          <p:cNvPr id="30" name="Oval 29"/>
          <p:cNvSpPr/>
          <p:nvPr/>
        </p:nvSpPr>
        <p:spPr>
          <a:xfrm>
            <a:off x="3064000" y="1911059"/>
            <a:ext cx="3022120" cy="302212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32" name="Rectangle 31"/>
          <p:cNvSpPr/>
          <p:nvPr/>
        </p:nvSpPr>
        <p:spPr>
          <a:xfrm rot="19800000">
            <a:off x="1360968" y="-1672738"/>
            <a:ext cx="8846703" cy="2371053"/>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pic>
        <p:nvPicPr>
          <p:cNvPr id="4" name="Picture 3"/>
          <p:cNvPicPr>
            <a:picLocks noChangeAspect="1"/>
          </p:cNvPicPr>
          <p:nvPr/>
        </p:nvPicPr>
        <p:blipFill>
          <a:blip r:embed="rId3"/>
          <a:stretch>
            <a:fillRect/>
          </a:stretch>
        </p:blipFill>
        <p:spPr>
          <a:xfrm>
            <a:off x="-4714521" y="380181"/>
            <a:ext cx="3524250" cy="2162175"/>
          </a:xfrm>
          <a:prstGeom prst="rect">
            <a:avLst/>
          </a:prstGeom>
        </p:spPr>
      </p:pic>
      <p:sp>
        <p:nvSpPr>
          <p:cNvPr id="5" name="Rectangle 2"/>
          <p:cNvSpPr>
            <a:spLocks noChangeArrowheads="1"/>
          </p:cNvSpPr>
          <p:nvPr/>
        </p:nvSpPr>
        <p:spPr bwMode="auto">
          <a:xfrm>
            <a:off x="3349109" y="574471"/>
            <a:ext cx="2433588"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Professional Categorization </a:t>
            </a:r>
            <a:endParaRPr lang="en-US" sz="2800" u="none" dirty="0">
              <a:solidFill>
                <a:schemeClr val="bg1"/>
              </a:solidFill>
              <a:latin typeface="Calibri" pitchFamily="34" charset="0"/>
              <a:cs typeface="Calibri" pitchFamily="34" charset="0"/>
            </a:endParaRPr>
          </a:p>
        </p:txBody>
      </p:sp>
      <p:grpSp>
        <p:nvGrpSpPr>
          <p:cNvPr id="70" name="Group 69"/>
          <p:cNvGrpSpPr/>
          <p:nvPr/>
        </p:nvGrpSpPr>
        <p:grpSpPr>
          <a:xfrm>
            <a:off x="820886" y="3068960"/>
            <a:ext cx="1950914" cy="1950914"/>
            <a:chOff x="-3912176" y="-2098222"/>
            <a:chExt cx="2240121" cy="2240121"/>
          </a:xfrm>
        </p:grpSpPr>
        <p:sp>
          <p:nvSpPr>
            <p:cNvPr id="26" name="Oval 25"/>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6" name="Pictur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sp>
        <p:nvSpPr>
          <p:cNvPr id="7" name="Rectangle 2"/>
          <p:cNvSpPr>
            <a:spLocks noChangeArrowheads="1"/>
          </p:cNvSpPr>
          <p:nvPr/>
        </p:nvSpPr>
        <p:spPr bwMode="auto">
          <a:xfrm>
            <a:off x="715984" y="3699974"/>
            <a:ext cx="2160718" cy="733534"/>
          </a:xfrm>
          <a:prstGeom prst="rect">
            <a:avLst/>
          </a:prstGeom>
          <a:noFill/>
          <a:ln w="9525">
            <a:noFill/>
            <a:miter lim="800000"/>
            <a:headEnd/>
            <a:tailEnd/>
          </a:ln>
        </p:spPr>
        <p:txBody>
          <a:bodyPr wrap="square">
            <a:spAutoFit/>
          </a:bodyPr>
          <a:lstStyle/>
          <a:p>
            <a:pPr algn="ctr">
              <a:lnSpc>
                <a:spcPts val="2500"/>
              </a:lnSpc>
            </a:pPr>
            <a:r>
              <a:rPr lang="en-US" sz="6000" b="1" u="none" dirty="0" smtClean="0">
                <a:solidFill>
                  <a:srgbClr val="F4904C"/>
                </a:solidFill>
                <a:latin typeface="Calibri" pitchFamily="34" charset="0"/>
                <a:cs typeface="Calibri" pitchFamily="34" charset="0"/>
              </a:rPr>
              <a:t>892 </a:t>
            </a:r>
          </a:p>
          <a:p>
            <a:pPr algn="ctr">
              <a:lnSpc>
                <a:spcPts val="2500"/>
              </a:lnSpc>
            </a:pPr>
            <a:r>
              <a:rPr lang="en-US" b="1" dirty="0" smtClean="0">
                <a:solidFill>
                  <a:schemeClr val="bg1"/>
                </a:solidFill>
                <a:latin typeface="Calibri" pitchFamily="34" charset="0"/>
                <a:cs typeface="Calibri" pitchFamily="34" charset="0"/>
              </a:rPr>
              <a:t>Technical Work</a:t>
            </a:r>
            <a:endParaRPr lang="en-US" u="none" dirty="0">
              <a:solidFill>
                <a:schemeClr val="bg1"/>
              </a:solidFill>
              <a:latin typeface="Calibri" pitchFamily="34" charset="0"/>
              <a:cs typeface="Calibri" pitchFamily="34" charset="0"/>
            </a:endParaRPr>
          </a:p>
        </p:txBody>
      </p:sp>
      <p:grpSp>
        <p:nvGrpSpPr>
          <p:cNvPr id="78" name="Group 77"/>
          <p:cNvGrpSpPr/>
          <p:nvPr/>
        </p:nvGrpSpPr>
        <p:grpSpPr>
          <a:xfrm>
            <a:off x="6664835" y="2589142"/>
            <a:ext cx="1840748" cy="1840748"/>
            <a:chOff x="6664835" y="2589142"/>
            <a:chExt cx="1840748" cy="1840748"/>
          </a:xfrm>
        </p:grpSpPr>
        <p:sp>
          <p:nvSpPr>
            <p:cNvPr id="37" name="Oval 36"/>
            <p:cNvSpPr/>
            <p:nvPr/>
          </p:nvSpPr>
          <p:spPr>
            <a:xfrm>
              <a:off x="6664835" y="2589142"/>
              <a:ext cx="1840748" cy="1840748"/>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8" name="Picture 7"/>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716817" y="2637808"/>
              <a:ext cx="1736865" cy="1736865"/>
            </a:xfrm>
            <a:prstGeom prst="rect">
              <a:avLst/>
            </a:prstGeom>
          </p:spPr>
        </p:pic>
      </p:grpSp>
      <p:sp>
        <p:nvSpPr>
          <p:cNvPr id="9" name="Rectangle 2"/>
          <p:cNvSpPr>
            <a:spLocks noChangeArrowheads="1"/>
          </p:cNvSpPr>
          <p:nvPr/>
        </p:nvSpPr>
        <p:spPr bwMode="auto">
          <a:xfrm>
            <a:off x="6669887" y="3182643"/>
            <a:ext cx="1835696" cy="861774"/>
          </a:xfrm>
          <a:prstGeom prst="rect">
            <a:avLst/>
          </a:prstGeom>
          <a:noFill/>
          <a:ln w="9525">
            <a:noFill/>
            <a:miter lim="800000"/>
            <a:headEnd/>
            <a:tailEnd/>
          </a:ln>
        </p:spPr>
        <p:txBody>
          <a:bodyPr wrap="square">
            <a:spAutoFit/>
          </a:bodyPr>
          <a:lstStyle/>
          <a:p>
            <a:pPr algn="ctr">
              <a:lnSpc>
                <a:spcPts val="2000"/>
              </a:lnSpc>
            </a:pPr>
            <a:r>
              <a:rPr lang="en-US" sz="4800" b="1" u="none" dirty="0" smtClean="0">
                <a:solidFill>
                  <a:schemeClr val="bg1"/>
                </a:solidFill>
                <a:latin typeface="Calibri" pitchFamily="34" charset="0"/>
                <a:cs typeface="Calibri" pitchFamily="34" charset="0"/>
              </a:rPr>
              <a:t>511</a:t>
            </a:r>
            <a:r>
              <a:rPr lang="en-US" sz="5400" b="1" u="none" dirty="0" smtClean="0">
                <a:solidFill>
                  <a:srgbClr val="F4904C"/>
                </a:solidFill>
                <a:latin typeface="Calibri" pitchFamily="34" charset="0"/>
                <a:cs typeface="Calibri" pitchFamily="34" charset="0"/>
              </a:rPr>
              <a:t> </a:t>
            </a:r>
          </a:p>
          <a:p>
            <a:pPr algn="ctr">
              <a:lnSpc>
                <a:spcPts val="2000"/>
              </a:lnSpc>
            </a:pPr>
            <a:r>
              <a:rPr lang="en-US" sz="1400" b="1" dirty="0" smtClean="0">
                <a:solidFill>
                  <a:srgbClr val="F4904C"/>
                </a:solidFill>
                <a:latin typeface="Calibri" pitchFamily="34" charset="0"/>
                <a:cs typeface="Calibri" pitchFamily="34" charset="0"/>
              </a:rPr>
              <a:t>Office and Administrative </a:t>
            </a:r>
            <a:endParaRPr lang="en-US" sz="1400" u="none" dirty="0">
              <a:solidFill>
                <a:srgbClr val="F4904C"/>
              </a:solidFill>
              <a:latin typeface="Calibri" pitchFamily="34" charset="0"/>
              <a:cs typeface="Calibri" pitchFamily="34" charset="0"/>
            </a:endParaRPr>
          </a:p>
        </p:txBody>
      </p:sp>
      <p:grpSp>
        <p:nvGrpSpPr>
          <p:cNvPr id="29" name="Group 28"/>
          <p:cNvGrpSpPr/>
          <p:nvPr/>
        </p:nvGrpSpPr>
        <p:grpSpPr>
          <a:xfrm>
            <a:off x="2436492" y="4734843"/>
            <a:ext cx="1169946" cy="1169946"/>
            <a:chOff x="-1794039" y="-941471"/>
            <a:chExt cx="1515942" cy="1515942"/>
          </a:xfrm>
        </p:grpSpPr>
        <p:sp>
          <p:nvSpPr>
            <p:cNvPr id="39" name="Oval 38"/>
            <p:cNvSpPr/>
            <p:nvPr/>
          </p:nvSpPr>
          <p:spPr>
            <a:xfrm>
              <a:off x="-1794039" y="-941471"/>
              <a:ext cx="1515942" cy="1515942"/>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0" name="Picture 9"/>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755514" y="-890295"/>
              <a:ext cx="1416979" cy="1416979"/>
            </a:xfrm>
            <a:prstGeom prst="rect">
              <a:avLst/>
            </a:prstGeom>
          </p:spPr>
        </p:pic>
      </p:grpSp>
      <p:sp>
        <p:nvSpPr>
          <p:cNvPr id="11" name="Rectangle 2"/>
          <p:cNvSpPr>
            <a:spLocks noChangeArrowheads="1"/>
          </p:cNvSpPr>
          <p:nvPr/>
        </p:nvSpPr>
        <p:spPr bwMode="auto">
          <a:xfrm>
            <a:off x="2452031" y="5064806"/>
            <a:ext cx="1121955" cy="592470"/>
          </a:xfrm>
          <a:prstGeom prst="rect">
            <a:avLst/>
          </a:prstGeom>
          <a:noFill/>
          <a:ln w="9525">
            <a:noFill/>
            <a:miter lim="800000"/>
            <a:headEnd/>
            <a:tailEnd/>
          </a:ln>
        </p:spPr>
        <p:txBody>
          <a:bodyPr wrap="square">
            <a:spAutoFit/>
          </a:bodyPr>
          <a:lstStyle/>
          <a:p>
            <a:pPr algn="ctr">
              <a:lnSpc>
                <a:spcPts val="1300"/>
              </a:lnSpc>
            </a:pPr>
            <a:r>
              <a:rPr lang="en-US" sz="2800" b="1" u="none" dirty="0" smtClean="0">
                <a:solidFill>
                  <a:srgbClr val="F4904C"/>
                </a:solidFill>
                <a:latin typeface="Calibri" pitchFamily="34" charset="0"/>
                <a:cs typeface="Calibri" pitchFamily="34" charset="0"/>
              </a:rPr>
              <a:t>57 </a:t>
            </a:r>
          </a:p>
          <a:p>
            <a:pPr algn="ctr">
              <a:lnSpc>
                <a:spcPts val="1300"/>
              </a:lnSpc>
            </a:pPr>
            <a:r>
              <a:rPr lang="en-US" sz="900" b="1" dirty="0" smtClean="0">
                <a:solidFill>
                  <a:schemeClr val="bg1"/>
                </a:solidFill>
                <a:latin typeface="Calibri" pitchFamily="34" charset="0"/>
                <a:cs typeface="Calibri" pitchFamily="34" charset="0"/>
              </a:rPr>
              <a:t>Manual Work, Craft and Trade</a:t>
            </a:r>
            <a:endParaRPr lang="en-US" sz="900" u="none" dirty="0">
              <a:solidFill>
                <a:schemeClr val="bg1"/>
              </a:solidFill>
              <a:latin typeface="Calibri" pitchFamily="34" charset="0"/>
              <a:cs typeface="Calibri" pitchFamily="34" charset="0"/>
            </a:endParaRPr>
          </a:p>
        </p:txBody>
      </p:sp>
      <p:grpSp>
        <p:nvGrpSpPr>
          <p:cNvPr id="73" name="Group 72"/>
          <p:cNvGrpSpPr/>
          <p:nvPr/>
        </p:nvGrpSpPr>
        <p:grpSpPr>
          <a:xfrm>
            <a:off x="3823748" y="5253925"/>
            <a:ext cx="828401" cy="828401"/>
            <a:chOff x="-1068364" y="682978"/>
            <a:chExt cx="828401" cy="828401"/>
          </a:xfrm>
        </p:grpSpPr>
        <p:sp>
          <p:nvSpPr>
            <p:cNvPr id="42" name="Oval 41"/>
            <p:cNvSpPr/>
            <p:nvPr/>
          </p:nvSpPr>
          <p:spPr>
            <a:xfrm>
              <a:off x="-1068364" y="682978"/>
              <a:ext cx="828401" cy="82840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9" name="Picture 18"/>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025588" y="734488"/>
              <a:ext cx="739600" cy="739600"/>
            </a:xfrm>
            <a:prstGeom prst="rect">
              <a:avLst/>
            </a:prstGeom>
          </p:spPr>
        </p:pic>
      </p:grpSp>
      <p:sp>
        <p:nvSpPr>
          <p:cNvPr id="13" name="Rectangle 2"/>
          <p:cNvSpPr>
            <a:spLocks noChangeArrowheads="1"/>
          </p:cNvSpPr>
          <p:nvPr/>
        </p:nvSpPr>
        <p:spPr bwMode="auto">
          <a:xfrm>
            <a:off x="3744111" y="5469532"/>
            <a:ext cx="980898" cy="477054"/>
          </a:xfrm>
          <a:prstGeom prst="rect">
            <a:avLst/>
          </a:prstGeom>
          <a:noFill/>
          <a:ln w="9525">
            <a:noFill/>
            <a:miter lim="800000"/>
            <a:headEnd/>
            <a:tailEnd/>
          </a:ln>
        </p:spPr>
        <p:txBody>
          <a:bodyPr wrap="square">
            <a:spAutoFit/>
          </a:bodyPr>
          <a:lstStyle/>
          <a:p>
            <a:pPr algn="ctr">
              <a:lnSpc>
                <a:spcPts val="1000"/>
              </a:lnSpc>
            </a:pPr>
            <a:r>
              <a:rPr lang="en-US" sz="2400" b="1" u="none" dirty="0" smtClean="0">
                <a:solidFill>
                  <a:srgbClr val="F4904C"/>
                </a:solidFill>
                <a:latin typeface="Calibri" pitchFamily="34" charset="0"/>
                <a:cs typeface="Calibri" pitchFamily="34" charset="0"/>
              </a:rPr>
              <a:t>86</a:t>
            </a:r>
          </a:p>
          <a:p>
            <a:pPr algn="ctr">
              <a:lnSpc>
                <a:spcPts val="1000"/>
              </a:lnSpc>
            </a:pPr>
            <a:r>
              <a:rPr lang="en-US" sz="900" b="1" dirty="0" smtClean="0">
                <a:solidFill>
                  <a:schemeClr val="bg1"/>
                </a:solidFill>
                <a:latin typeface="Calibri" pitchFamily="34" charset="0"/>
                <a:cs typeface="Calibri" pitchFamily="34" charset="0"/>
              </a:rPr>
              <a:t>Research Physicists</a:t>
            </a:r>
            <a:endParaRPr lang="en-US" sz="900" u="none" dirty="0">
              <a:solidFill>
                <a:schemeClr val="bg1"/>
              </a:solidFill>
              <a:latin typeface="Calibri" pitchFamily="34" charset="0"/>
              <a:cs typeface="Calibri" pitchFamily="34" charset="0"/>
            </a:endParaRPr>
          </a:p>
        </p:txBody>
      </p:sp>
      <p:grpSp>
        <p:nvGrpSpPr>
          <p:cNvPr id="3" name="Group 2"/>
          <p:cNvGrpSpPr/>
          <p:nvPr/>
        </p:nvGrpSpPr>
        <p:grpSpPr>
          <a:xfrm>
            <a:off x="682163" y="496043"/>
            <a:ext cx="2461266" cy="2461266"/>
            <a:chOff x="682163" y="496043"/>
            <a:chExt cx="2461266" cy="2461266"/>
          </a:xfrm>
        </p:grpSpPr>
        <p:sp>
          <p:nvSpPr>
            <p:cNvPr id="33" name="Oval 32"/>
            <p:cNvSpPr/>
            <p:nvPr/>
          </p:nvSpPr>
          <p:spPr>
            <a:xfrm>
              <a:off x="682163" y="496043"/>
              <a:ext cx="2461266" cy="2461266"/>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4" name="Picture 13"/>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27149" y="540735"/>
              <a:ext cx="2363579" cy="2363579"/>
            </a:xfrm>
            <a:prstGeom prst="rect">
              <a:avLst/>
            </a:prstGeom>
          </p:spPr>
        </p:pic>
      </p:grpSp>
      <p:sp>
        <p:nvSpPr>
          <p:cNvPr id="15" name="Rectangle 2"/>
          <p:cNvSpPr>
            <a:spLocks noChangeArrowheads="1"/>
          </p:cNvSpPr>
          <p:nvPr/>
        </p:nvSpPr>
        <p:spPr bwMode="auto">
          <a:xfrm>
            <a:off x="850335" y="1242833"/>
            <a:ext cx="2107252" cy="1054135"/>
          </a:xfrm>
          <a:prstGeom prst="rect">
            <a:avLst/>
          </a:prstGeom>
          <a:noFill/>
          <a:ln w="9525">
            <a:noFill/>
            <a:miter lim="800000"/>
            <a:headEnd/>
            <a:tailEnd/>
          </a:ln>
        </p:spPr>
        <p:txBody>
          <a:bodyPr wrap="square">
            <a:spAutoFit/>
          </a:bodyPr>
          <a:lstStyle/>
          <a:p>
            <a:pPr algn="ctr">
              <a:lnSpc>
                <a:spcPts val="3500"/>
              </a:lnSpc>
            </a:pPr>
            <a:r>
              <a:rPr lang="en-US" sz="6000" b="1" u="none" dirty="0" smtClean="0">
                <a:solidFill>
                  <a:srgbClr val="F4904C"/>
                </a:solidFill>
                <a:latin typeface="Calibri" pitchFamily="34" charset="0"/>
                <a:cs typeface="Calibri" pitchFamily="34" charset="0"/>
              </a:rPr>
              <a:t>1129</a:t>
            </a:r>
            <a:r>
              <a:rPr lang="en-US" sz="6600" b="1" u="none" dirty="0" smtClean="0">
                <a:solidFill>
                  <a:srgbClr val="F4904C"/>
                </a:solidFill>
                <a:latin typeface="Calibri" pitchFamily="34" charset="0"/>
                <a:cs typeface="Calibri" pitchFamily="34" charset="0"/>
              </a:rPr>
              <a:t> </a:t>
            </a:r>
          </a:p>
          <a:p>
            <a:pPr algn="ctr">
              <a:lnSpc>
                <a:spcPts val="2000"/>
              </a:lnSpc>
            </a:pPr>
            <a:r>
              <a:rPr lang="en-US" b="1" dirty="0" smtClean="0">
                <a:solidFill>
                  <a:schemeClr val="bg1"/>
                </a:solidFill>
                <a:latin typeface="Calibri" pitchFamily="34" charset="0"/>
                <a:cs typeface="Calibri" pitchFamily="34" charset="0"/>
              </a:rPr>
              <a:t>Scientific &amp; Engineering work</a:t>
            </a:r>
            <a:endParaRPr lang="en-US" u="none" dirty="0">
              <a:solidFill>
                <a:schemeClr val="bg1"/>
              </a:solidFill>
              <a:latin typeface="Calibri" pitchFamily="34" charset="0"/>
              <a:cs typeface="Calibri" pitchFamily="34" charset="0"/>
            </a:endParaRPr>
          </a:p>
        </p:txBody>
      </p:sp>
      <p:sp>
        <p:nvSpPr>
          <p:cNvPr id="49" name="Rectangle 18"/>
          <p:cNvSpPr>
            <a:spLocks noChangeArrowheads="1"/>
          </p:cNvSpPr>
          <p:nvPr/>
        </p:nvSpPr>
        <p:spPr bwMode="auto">
          <a:xfrm>
            <a:off x="-2703748" y="2764876"/>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u="none" dirty="0">
                <a:solidFill>
                  <a:schemeClr val="bg1"/>
                </a:solidFill>
                <a:latin typeface="Century Gothic" panose="020B0502020202020204" pitchFamily="34" charset="0"/>
              </a:rPr>
              <a:t>Information Officer </a:t>
            </a:r>
          </a:p>
        </p:txBody>
      </p:sp>
      <p:sp>
        <p:nvSpPr>
          <p:cNvPr id="52" name="Rectangle 18"/>
          <p:cNvSpPr>
            <a:spLocks noChangeArrowheads="1"/>
          </p:cNvSpPr>
          <p:nvPr/>
        </p:nvSpPr>
        <p:spPr bwMode="auto">
          <a:xfrm>
            <a:off x="-2706796" y="4160989"/>
            <a:ext cx="1887063" cy="480774"/>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Vacuum</a:t>
            </a:r>
          </a:p>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Technician</a:t>
            </a:r>
            <a:endParaRPr lang="en-US" sz="1400" u="none" dirty="0">
              <a:solidFill>
                <a:schemeClr val="bg1"/>
              </a:solidFill>
              <a:latin typeface="Century Gothic" panose="020B0502020202020204" pitchFamily="34" charset="0"/>
            </a:endParaRPr>
          </a:p>
        </p:txBody>
      </p:sp>
      <p:sp>
        <p:nvSpPr>
          <p:cNvPr id="53" name="Rectangle 18"/>
          <p:cNvSpPr>
            <a:spLocks noChangeArrowheads="1"/>
          </p:cNvSpPr>
          <p:nvPr/>
        </p:nvSpPr>
        <p:spPr bwMode="auto">
          <a:xfrm>
            <a:off x="-2703747" y="3053887"/>
            <a:ext cx="1893352" cy="480774"/>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Computing</a:t>
            </a:r>
          </a:p>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Engineer</a:t>
            </a:r>
            <a:endParaRPr lang="en-US" sz="1400" u="none" dirty="0">
              <a:solidFill>
                <a:schemeClr val="bg1"/>
              </a:solidFill>
              <a:latin typeface="Century Gothic" panose="020B0502020202020204" pitchFamily="34" charset="0"/>
            </a:endParaRPr>
          </a:p>
        </p:txBody>
      </p:sp>
      <p:sp>
        <p:nvSpPr>
          <p:cNvPr id="54" name="Rectangle 18"/>
          <p:cNvSpPr>
            <a:spLocks noChangeArrowheads="1"/>
          </p:cNvSpPr>
          <p:nvPr/>
        </p:nvSpPr>
        <p:spPr bwMode="auto">
          <a:xfrm>
            <a:off x="-2704294" y="3565716"/>
            <a:ext cx="1971322"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Electronics Engineer</a:t>
            </a:r>
            <a:endParaRPr lang="en-US" sz="1400" u="none" dirty="0">
              <a:solidFill>
                <a:schemeClr val="bg1"/>
              </a:solidFill>
              <a:latin typeface="Century Gothic" panose="020B0502020202020204" pitchFamily="34" charset="0"/>
            </a:endParaRPr>
          </a:p>
        </p:txBody>
      </p:sp>
      <p:sp>
        <p:nvSpPr>
          <p:cNvPr id="57" name="Rectangle 11"/>
          <p:cNvSpPr>
            <a:spLocks noChangeArrowheads="1"/>
          </p:cNvSpPr>
          <p:nvPr/>
        </p:nvSpPr>
        <p:spPr bwMode="auto">
          <a:xfrm>
            <a:off x="-2417494" y="7196906"/>
            <a:ext cx="1871861" cy="33655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lIns="92075" tIns="46038" rIns="92075" bIns="46038">
            <a:spAutoFit/>
          </a:bodyPr>
          <a:lstStyle/>
          <a:p>
            <a:pPr marL="342900" indent="-342900" algn="ctr">
              <a:lnSpc>
                <a:spcPct val="80000"/>
              </a:lnSpc>
              <a:spcBef>
                <a:spcPct val="20000"/>
              </a:spcBef>
              <a:defRPr/>
            </a:pPr>
            <a:r>
              <a:rPr lang="en-US" sz="2000" u="none" dirty="0">
                <a:solidFill>
                  <a:srgbClr val="3861AA"/>
                </a:solidFill>
                <a:latin typeface="Trebuchet MS" pitchFamily="34" charset="0"/>
              </a:rPr>
              <a:t>Physicist</a:t>
            </a:r>
          </a:p>
        </p:txBody>
      </p:sp>
      <p:sp>
        <p:nvSpPr>
          <p:cNvPr id="61" name="Rectangle 18"/>
          <p:cNvSpPr>
            <a:spLocks noChangeArrowheads="1"/>
          </p:cNvSpPr>
          <p:nvPr/>
        </p:nvSpPr>
        <p:spPr bwMode="auto">
          <a:xfrm>
            <a:off x="-2706795" y="3865839"/>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Lawyer</a:t>
            </a:r>
            <a:endParaRPr lang="en-US" sz="1400" u="none" dirty="0">
              <a:solidFill>
                <a:schemeClr val="bg1"/>
              </a:solidFill>
              <a:latin typeface="Century Gothic" panose="020B0502020202020204" pitchFamily="34" charset="0"/>
            </a:endParaRPr>
          </a:p>
        </p:txBody>
      </p:sp>
      <p:sp>
        <p:nvSpPr>
          <p:cNvPr id="62" name="Rectangle 18"/>
          <p:cNvSpPr>
            <a:spLocks noChangeArrowheads="1"/>
          </p:cNvSpPr>
          <p:nvPr/>
        </p:nvSpPr>
        <p:spPr bwMode="auto">
          <a:xfrm>
            <a:off x="-2706796" y="4666841"/>
            <a:ext cx="1887063" cy="480774"/>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dirty="0" smtClean="0">
                <a:solidFill>
                  <a:schemeClr val="bg1"/>
                </a:solidFill>
                <a:latin typeface="Century Gothic" panose="020B0502020202020204" pitchFamily="34" charset="0"/>
              </a:rPr>
              <a:t>Radioprotection</a:t>
            </a:r>
          </a:p>
          <a:p>
            <a:pPr marL="342900" indent="-342900">
              <a:lnSpc>
                <a:spcPct val="80000"/>
              </a:lnSpc>
              <a:spcBef>
                <a:spcPct val="20000"/>
              </a:spcBef>
              <a:defRPr/>
            </a:pPr>
            <a:r>
              <a:rPr lang="en-US" sz="1400" dirty="0" smtClean="0">
                <a:solidFill>
                  <a:schemeClr val="bg1"/>
                </a:solidFill>
                <a:latin typeface="Century Gothic" panose="020B0502020202020204" pitchFamily="34" charset="0"/>
              </a:rPr>
              <a:t>Engineer </a:t>
            </a:r>
            <a:endParaRPr lang="en-US" sz="1400" u="none" dirty="0">
              <a:solidFill>
                <a:schemeClr val="bg1"/>
              </a:solidFill>
              <a:latin typeface="Century Gothic" panose="020B0502020202020204" pitchFamily="34" charset="0"/>
            </a:endParaRPr>
          </a:p>
        </p:txBody>
      </p:sp>
      <p:sp>
        <p:nvSpPr>
          <p:cNvPr id="63" name="Rectangle 18"/>
          <p:cNvSpPr>
            <a:spLocks noChangeArrowheads="1"/>
          </p:cNvSpPr>
          <p:nvPr/>
        </p:nvSpPr>
        <p:spPr bwMode="auto">
          <a:xfrm>
            <a:off x="-2711028" y="5181356"/>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dirty="0" smtClean="0">
                <a:solidFill>
                  <a:schemeClr val="bg1"/>
                </a:solidFill>
                <a:latin typeface="Century Gothic" panose="020B0502020202020204" pitchFamily="34" charset="0"/>
              </a:rPr>
              <a:t>Firefighter</a:t>
            </a:r>
            <a:endParaRPr lang="en-US" sz="1400" u="none" dirty="0">
              <a:solidFill>
                <a:schemeClr val="bg1"/>
              </a:solidFill>
              <a:latin typeface="Century Gothic" panose="020B0502020202020204" pitchFamily="34" charset="0"/>
            </a:endParaRPr>
          </a:p>
        </p:txBody>
      </p:sp>
      <p:sp>
        <p:nvSpPr>
          <p:cNvPr id="64" name="Rectangle 18"/>
          <p:cNvSpPr>
            <a:spLocks noChangeArrowheads="1"/>
          </p:cNvSpPr>
          <p:nvPr/>
        </p:nvSpPr>
        <p:spPr bwMode="auto">
          <a:xfrm>
            <a:off x="-2711028" y="5477741"/>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dirty="0" smtClean="0">
                <a:solidFill>
                  <a:schemeClr val="bg1"/>
                </a:solidFill>
                <a:latin typeface="Century Gothic" panose="020B0502020202020204" pitchFamily="34" charset="0"/>
              </a:rPr>
              <a:t>Translator</a:t>
            </a:r>
            <a:endParaRPr lang="en-US" sz="1400" u="none" dirty="0">
              <a:solidFill>
                <a:schemeClr val="bg1"/>
              </a:solidFill>
              <a:latin typeface="Century Gothic" panose="020B0502020202020204" pitchFamily="34" charset="0"/>
            </a:endParaRPr>
          </a:p>
        </p:txBody>
      </p:sp>
      <p:sp>
        <p:nvSpPr>
          <p:cNvPr id="65" name="Rectangle 18"/>
          <p:cNvSpPr>
            <a:spLocks noChangeArrowheads="1"/>
          </p:cNvSpPr>
          <p:nvPr/>
        </p:nvSpPr>
        <p:spPr bwMode="auto">
          <a:xfrm>
            <a:off x="-2705775" y="5733256"/>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dirty="0" smtClean="0">
                <a:solidFill>
                  <a:schemeClr val="bg1"/>
                </a:solidFill>
                <a:latin typeface="Century Gothic" panose="020B0502020202020204" pitchFamily="34" charset="0"/>
              </a:rPr>
              <a:t>Machine Operator</a:t>
            </a:r>
            <a:endParaRPr lang="en-US" sz="1400" u="none" dirty="0">
              <a:solidFill>
                <a:schemeClr val="bg1"/>
              </a:solidFill>
              <a:latin typeface="Century Gothic" panose="020B0502020202020204" pitchFamily="34" charset="0"/>
            </a:endParaRPr>
          </a:p>
        </p:txBody>
      </p:sp>
      <p:sp>
        <p:nvSpPr>
          <p:cNvPr id="66" name="Rectangle 18"/>
          <p:cNvSpPr>
            <a:spLocks noChangeArrowheads="1"/>
          </p:cNvSpPr>
          <p:nvPr/>
        </p:nvSpPr>
        <p:spPr bwMode="auto">
          <a:xfrm>
            <a:off x="-2700778" y="6021288"/>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dirty="0" smtClean="0">
                <a:solidFill>
                  <a:schemeClr val="bg1"/>
                </a:solidFill>
                <a:latin typeface="Century Gothic" panose="020B0502020202020204" pitchFamily="34" charset="0"/>
              </a:rPr>
              <a:t>Physicist</a:t>
            </a:r>
            <a:endParaRPr lang="en-US" sz="1400" u="none" dirty="0">
              <a:solidFill>
                <a:schemeClr val="bg1"/>
              </a:solidFill>
              <a:latin typeface="Century Gothic" panose="020B0502020202020204" pitchFamily="34" charset="0"/>
            </a:endParaRPr>
          </a:p>
        </p:txBody>
      </p:sp>
      <p:pic>
        <p:nvPicPr>
          <p:cNvPr id="16" name="Picture 15"/>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128019" y="1975078"/>
            <a:ext cx="2894082" cy="2894082"/>
          </a:xfrm>
          <a:prstGeom prst="rect">
            <a:avLst/>
          </a:prstGeom>
        </p:spPr>
      </p:pic>
      <p:sp>
        <p:nvSpPr>
          <p:cNvPr id="17" name="Rectangle 2"/>
          <p:cNvSpPr>
            <a:spLocks noChangeArrowheads="1"/>
          </p:cNvSpPr>
          <p:nvPr/>
        </p:nvSpPr>
        <p:spPr bwMode="auto">
          <a:xfrm>
            <a:off x="3281545" y="2387122"/>
            <a:ext cx="2577279" cy="1759456"/>
          </a:xfrm>
          <a:prstGeom prst="rect">
            <a:avLst/>
          </a:prstGeom>
          <a:noFill/>
          <a:ln w="9525">
            <a:noFill/>
            <a:miter lim="800000"/>
            <a:headEnd/>
            <a:tailEnd/>
          </a:ln>
        </p:spPr>
        <p:txBody>
          <a:bodyPr wrap="square">
            <a:spAutoFit/>
          </a:bodyPr>
          <a:lstStyle/>
          <a:p>
            <a:pPr>
              <a:lnSpc>
                <a:spcPts val="5500"/>
              </a:lnSpc>
            </a:pPr>
            <a:r>
              <a:rPr lang="en-US" u="none" dirty="0" smtClean="0">
                <a:solidFill>
                  <a:schemeClr val="bg1"/>
                </a:solidFill>
                <a:latin typeface="Calibri" pitchFamily="34" charset="0"/>
                <a:cs typeface="Calibri" pitchFamily="34" charset="0"/>
              </a:rPr>
              <a:t>     Total of</a:t>
            </a:r>
          </a:p>
          <a:p>
            <a:pPr algn="ctr">
              <a:lnSpc>
                <a:spcPts val="5500"/>
              </a:lnSpc>
            </a:pPr>
            <a:r>
              <a:rPr lang="en-US" sz="6600" b="1" u="none" dirty="0" smtClean="0">
                <a:solidFill>
                  <a:schemeClr val="bg1"/>
                </a:solidFill>
                <a:latin typeface="Calibri" pitchFamily="34" charset="0"/>
                <a:cs typeface="Calibri" pitchFamily="34" charset="0"/>
              </a:rPr>
              <a:t>2,618</a:t>
            </a:r>
          </a:p>
          <a:p>
            <a:pPr algn="ctr">
              <a:lnSpc>
                <a:spcPts val="2000"/>
              </a:lnSpc>
            </a:pPr>
            <a:r>
              <a:rPr lang="en-US" sz="2000" b="1" dirty="0" smtClean="0">
                <a:solidFill>
                  <a:srgbClr val="F58F4C"/>
                </a:solidFill>
                <a:latin typeface="Calibri" pitchFamily="34" charset="0"/>
                <a:cs typeface="Calibri" pitchFamily="34" charset="0"/>
              </a:rPr>
              <a:t>Members of Staff</a:t>
            </a:r>
            <a:endParaRPr lang="en-US" sz="2000" u="none" dirty="0">
              <a:solidFill>
                <a:srgbClr val="F58F4C"/>
              </a:solidFill>
              <a:latin typeface="Calibri" pitchFamily="34" charset="0"/>
              <a:cs typeface="Calibri" pitchFamily="34" charset="0"/>
            </a:endParaRPr>
          </a:p>
        </p:txBody>
      </p:sp>
      <p:sp>
        <p:nvSpPr>
          <p:cNvPr id="55" name="TextBox 54"/>
          <p:cNvSpPr txBox="1"/>
          <p:nvPr/>
        </p:nvSpPr>
        <p:spPr>
          <a:xfrm>
            <a:off x="6582611" y="5869590"/>
            <a:ext cx="2661651"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Data: 1 Sept 2017</a:t>
            </a:r>
            <a:endParaRPr lang="en-GB" sz="12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158111914"/>
      </p:ext>
    </p:extLst>
  </p:cSld>
  <p:clrMapOvr>
    <a:masterClrMapping/>
  </p:clrMapOvr>
  <mc:AlternateContent xmlns:mc="http://schemas.openxmlformats.org/markup-compatibility/2006" xmlns:p14="http://schemas.microsoft.com/office/powerpoint/2010/main">
    <mc:Choice Requires="p14">
      <p:transition spd="slow" p14:dur="2000" advTm="23268"/>
    </mc:Choice>
    <mc:Fallback xmlns="">
      <p:transition spd="slow" advTm="23268"/>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90264" y="-77537"/>
            <a:ext cx="9324528" cy="6266246"/>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86" name="Oval 85"/>
          <p:cNvSpPr/>
          <p:nvPr/>
        </p:nvSpPr>
        <p:spPr>
          <a:xfrm>
            <a:off x="1345830" y="3491261"/>
            <a:ext cx="172590" cy="17259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87" name="Straight Connector 86"/>
          <p:cNvCxnSpPr/>
          <p:nvPr/>
        </p:nvCxnSpPr>
        <p:spPr>
          <a:xfrm>
            <a:off x="1468322" y="3578871"/>
            <a:ext cx="204224"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5" name="Oval 84"/>
          <p:cNvSpPr/>
          <p:nvPr/>
        </p:nvSpPr>
        <p:spPr>
          <a:xfrm>
            <a:off x="1343325" y="4664921"/>
            <a:ext cx="172590" cy="17259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88" name="Straight Connector 87"/>
          <p:cNvCxnSpPr/>
          <p:nvPr/>
        </p:nvCxnSpPr>
        <p:spPr>
          <a:xfrm flipV="1">
            <a:off x="1351528" y="4755759"/>
            <a:ext cx="920612" cy="693"/>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7561953" y="4229960"/>
            <a:ext cx="172590" cy="17259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76" name="Oval 75"/>
          <p:cNvSpPr/>
          <p:nvPr/>
        </p:nvSpPr>
        <p:spPr>
          <a:xfrm>
            <a:off x="1354584" y="1967956"/>
            <a:ext cx="172590" cy="17259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11" name="Straight Connector 10"/>
          <p:cNvCxnSpPr/>
          <p:nvPr/>
        </p:nvCxnSpPr>
        <p:spPr>
          <a:xfrm>
            <a:off x="7643944" y="3981534"/>
            <a:ext cx="0" cy="370679"/>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9" name="Rectangle 148"/>
          <p:cNvSpPr/>
          <p:nvPr/>
        </p:nvSpPr>
        <p:spPr>
          <a:xfrm rot="19800000">
            <a:off x="3928048" y="-189094"/>
            <a:ext cx="8887677" cy="2861704"/>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47" name="Rectangle 146"/>
          <p:cNvSpPr/>
          <p:nvPr/>
        </p:nvSpPr>
        <p:spPr>
          <a:xfrm rot="19800000">
            <a:off x="3177639" y="2727059"/>
            <a:ext cx="9105335" cy="1047433"/>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54" name="Rectangle 153"/>
          <p:cNvSpPr/>
          <p:nvPr/>
        </p:nvSpPr>
        <p:spPr>
          <a:xfrm rot="19800000">
            <a:off x="6829667" y="562129"/>
            <a:ext cx="9585369" cy="1072778"/>
          </a:xfrm>
          <a:prstGeom prst="rect">
            <a:avLst/>
          </a:prstGeom>
          <a:solidFill>
            <a:srgbClr val="017D7A"/>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46" name="Rectangle 145"/>
          <p:cNvSpPr/>
          <p:nvPr/>
        </p:nvSpPr>
        <p:spPr>
          <a:xfrm rot="19800000">
            <a:off x="2369765" y="1990669"/>
            <a:ext cx="8887677" cy="79293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45" name="Rectangle 144"/>
          <p:cNvSpPr/>
          <p:nvPr/>
        </p:nvSpPr>
        <p:spPr>
          <a:xfrm rot="19800000">
            <a:off x="1824686" y="784042"/>
            <a:ext cx="8887677" cy="938135"/>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44" name="Rectangle 143"/>
          <p:cNvSpPr/>
          <p:nvPr/>
        </p:nvSpPr>
        <p:spPr>
          <a:xfrm rot="19800000">
            <a:off x="1843805" y="-760567"/>
            <a:ext cx="8887677" cy="1012105"/>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8" name="Rectangle 2"/>
          <p:cNvSpPr>
            <a:spLocks noChangeArrowheads="1"/>
          </p:cNvSpPr>
          <p:nvPr/>
        </p:nvSpPr>
        <p:spPr bwMode="auto">
          <a:xfrm>
            <a:off x="3355206" y="576107"/>
            <a:ext cx="2433588"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Examples of professions</a:t>
            </a:r>
            <a:endParaRPr lang="en-US" sz="2800" u="none" dirty="0">
              <a:solidFill>
                <a:schemeClr val="bg1"/>
              </a:solidFill>
              <a:latin typeface="Calibri" pitchFamily="34" charset="0"/>
              <a:cs typeface="Calibri" pitchFamily="34" charset="0"/>
            </a:endParaRPr>
          </a:p>
        </p:txBody>
      </p:sp>
      <p:sp>
        <p:nvSpPr>
          <p:cNvPr id="24" name="Oval 23"/>
          <p:cNvSpPr/>
          <p:nvPr/>
        </p:nvSpPr>
        <p:spPr>
          <a:xfrm>
            <a:off x="3064000" y="1911059"/>
            <a:ext cx="3022120" cy="302212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grpSp>
        <p:nvGrpSpPr>
          <p:cNvPr id="58" name="Group 57"/>
          <p:cNvGrpSpPr/>
          <p:nvPr/>
        </p:nvGrpSpPr>
        <p:grpSpPr>
          <a:xfrm>
            <a:off x="1632514" y="3003133"/>
            <a:ext cx="1130192" cy="1130192"/>
            <a:chOff x="-3912176" y="-2098222"/>
            <a:chExt cx="2240121" cy="2240121"/>
          </a:xfrm>
        </p:grpSpPr>
        <p:sp>
          <p:nvSpPr>
            <p:cNvPr id="59" name="Oval 58"/>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60" name="Picture 5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sp>
        <p:nvSpPr>
          <p:cNvPr id="61" name="Rectangle 2"/>
          <p:cNvSpPr>
            <a:spLocks noChangeArrowheads="1"/>
          </p:cNvSpPr>
          <p:nvPr/>
        </p:nvSpPr>
        <p:spPr bwMode="auto">
          <a:xfrm>
            <a:off x="1547664" y="3048867"/>
            <a:ext cx="1279652" cy="823302"/>
          </a:xfrm>
          <a:prstGeom prst="rect">
            <a:avLst/>
          </a:prstGeom>
          <a:noFill/>
          <a:ln w="9525">
            <a:noFill/>
            <a:miter lim="800000"/>
            <a:headEnd/>
            <a:tailEnd/>
          </a:ln>
        </p:spPr>
        <p:txBody>
          <a:bodyPr wrap="square">
            <a:spAutoFit/>
          </a:bodyPr>
          <a:lstStyle/>
          <a:p>
            <a:pPr algn="ctr">
              <a:lnSpc>
                <a:spcPts val="1900"/>
              </a:lnSpc>
            </a:pPr>
            <a:r>
              <a:rPr lang="en-US" sz="6000" b="1" u="none" dirty="0" smtClean="0">
                <a:solidFill>
                  <a:srgbClr val="F4904C"/>
                </a:solidFill>
                <a:latin typeface="Calibri" pitchFamily="34" charset="0"/>
                <a:cs typeface="Calibri" pitchFamily="34" charset="0"/>
              </a:rPr>
              <a:t> </a:t>
            </a:r>
          </a:p>
          <a:p>
            <a:pPr algn="ctr">
              <a:lnSpc>
                <a:spcPts val="1900"/>
              </a:lnSpc>
            </a:pPr>
            <a:r>
              <a:rPr lang="en-US" sz="1400" b="1" dirty="0" smtClean="0">
                <a:solidFill>
                  <a:schemeClr val="bg1"/>
                </a:solidFill>
                <a:latin typeface="Calibri" pitchFamily="34" charset="0"/>
                <a:cs typeface="Calibri" pitchFamily="34" charset="0"/>
              </a:rPr>
              <a:t>Technical Work</a:t>
            </a:r>
            <a:endParaRPr lang="en-US" sz="1400" u="none" dirty="0">
              <a:solidFill>
                <a:schemeClr val="bg1"/>
              </a:solidFill>
              <a:latin typeface="Calibri" pitchFamily="34" charset="0"/>
              <a:cs typeface="Calibri" pitchFamily="34" charset="0"/>
            </a:endParaRPr>
          </a:p>
        </p:txBody>
      </p:sp>
      <p:grpSp>
        <p:nvGrpSpPr>
          <p:cNvPr id="94" name="Group 93"/>
          <p:cNvGrpSpPr/>
          <p:nvPr/>
        </p:nvGrpSpPr>
        <p:grpSpPr>
          <a:xfrm>
            <a:off x="2118790" y="4194336"/>
            <a:ext cx="1130192" cy="1130192"/>
            <a:chOff x="-3912176" y="-2098222"/>
            <a:chExt cx="2240121" cy="2240121"/>
          </a:xfrm>
        </p:grpSpPr>
        <p:sp>
          <p:nvSpPr>
            <p:cNvPr id="95" name="Oval 94"/>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96" name="Picture 9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pic>
        <p:nvPicPr>
          <p:cNvPr id="74" name="Picture 7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128019" y="1975078"/>
            <a:ext cx="2894082" cy="2894082"/>
          </a:xfrm>
          <a:prstGeom prst="rect">
            <a:avLst/>
          </a:prstGeom>
        </p:spPr>
      </p:pic>
      <p:sp>
        <p:nvSpPr>
          <p:cNvPr id="75" name="Rectangle 2"/>
          <p:cNvSpPr>
            <a:spLocks noChangeArrowheads="1"/>
          </p:cNvSpPr>
          <p:nvPr/>
        </p:nvSpPr>
        <p:spPr bwMode="auto">
          <a:xfrm>
            <a:off x="3281545" y="2387122"/>
            <a:ext cx="2577279" cy="1759456"/>
          </a:xfrm>
          <a:prstGeom prst="rect">
            <a:avLst/>
          </a:prstGeom>
          <a:noFill/>
          <a:ln w="9525">
            <a:noFill/>
            <a:miter lim="800000"/>
            <a:headEnd/>
            <a:tailEnd/>
          </a:ln>
        </p:spPr>
        <p:txBody>
          <a:bodyPr wrap="square">
            <a:spAutoFit/>
          </a:bodyPr>
          <a:lstStyle/>
          <a:p>
            <a:pPr>
              <a:lnSpc>
                <a:spcPts val="5500"/>
              </a:lnSpc>
            </a:pPr>
            <a:r>
              <a:rPr lang="en-US" u="none" dirty="0" smtClean="0">
                <a:solidFill>
                  <a:schemeClr val="bg1"/>
                </a:solidFill>
                <a:latin typeface="Calibri" pitchFamily="34" charset="0"/>
                <a:cs typeface="Calibri" pitchFamily="34" charset="0"/>
              </a:rPr>
              <a:t>     Total of</a:t>
            </a:r>
          </a:p>
          <a:p>
            <a:pPr algn="ctr">
              <a:lnSpc>
                <a:spcPts val="5500"/>
              </a:lnSpc>
            </a:pPr>
            <a:r>
              <a:rPr lang="en-US" sz="6600" b="1" u="none" dirty="0" smtClean="0">
                <a:solidFill>
                  <a:schemeClr val="bg1"/>
                </a:solidFill>
                <a:latin typeface="Calibri" pitchFamily="34" charset="0"/>
                <a:cs typeface="Calibri" pitchFamily="34" charset="0"/>
              </a:rPr>
              <a:t>2,618</a:t>
            </a:r>
          </a:p>
          <a:p>
            <a:pPr algn="ctr">
              <a:lnSpc>
                <a:spcPts val="2000"/>
              </a:lnSpc>
            </a:pPr>
            <a:r>
              <a:rPr lang="en-US" sz="2000" b="1" dirty="0" smtClean="0">
                <a:solidFill>
                  <a:srgbClr val="F58F4C"/>
                </a:solidFill>
                <a:latin typeface="Calibri" pitchFamily="34" charset="0"/>
                <a:cs typeface="Calibri" pitchFamily="34" charset="0"/>
              </a:rPr>
              <a:t>Members of Staff</a:t>
            </a:r>
            <a:endParaRPr lang="en-US" sz="2000" u="none" dirty="0">
              <a:solidFill>
                <a:srgbClr val="F58F4C"/>
              </a:solidFill>
              <a:latin typeface="Calibri" pitchFamily="34" charset="0"/>
              <a:cs typeface="Calibri" pitchFamily="34" charset="0"/>
            </a:endParaRPr>
          </a:p>
        </p:txBody>
      </p:sp>
      <p:sp>
        <p:nvSpPr>
          <p:cNvPr id="121" name="Rectangle 120"/>
          <p:cNvSpPr/>
          <p:nvPr/>
        </p:nvSpPr>
        <p:spPr>
          <a:xfrm>
            <a:off x="-3394661" y="1525322"/>
            <a:ext cx="989944" cy="2849351"/>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12" name="TextBox 11"/>
          <p:cNvSpPr txBox="1"/>
          <p:nvPr/>
        </p:nvSpPr>
        <p:spPr>
          <a:xfrm>
            <a:off x="256884" y="1015627"/>
            <a:ext cx="1876440"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Computer </a:t>
            </a:r>
          </a:p>
          <a:p>
            <a:pPr>
              <a:lnSpc>
                <a:spcPts val="1300"/>
              </a:lnSpc>
            </a:pPr>
            <a:r>
              <a:rPr lang="en-GB" sz="1200" dirty="0" smtClean="0">
                <a:solidFill>
                  <a:schemeClr val="bg1"/>
                </a:solidFill>
                <a:latin typeface="Century Gothic" panose="020B0502020202020204" pitchFamily="34" charset="0"/>
              </a:rPr>
              <a:t>Engineer</a:t>
            </a:r>
            <a:endParaRPr lang="en-GB" sz="1200" dirty="0">
              <a:solidFill>
                <a:schemeClr val="bg1"/>
              </a:solidFill>
              <a:latin typeface="Century Gothic" panose="020B0502020202020204" pitchFamily="34" charset="0"/>
            </a:endParaRPr>
          </a:p>
        </p:txBody>
      </p:sp>
      <p:sp>
        <p:nvSpPr>
          <p:cNvPr id="119" name="TextBox 118"/>
          <p:cNvSpPr txBox="1"/>
          <p:nvPr/>
        </p:nvSpPr>
        <p:spPr>
          <a:xfrm>
            <a:off x="258247" y="1425044"/>
            <a:ext cx="1219225" cy="425758"/>
          </a:xfrm>
          <a:prstGeom prst="rect">
            <a:avLst/>
          </a:prstGeom>
          <a:noFill/>
        </p:spPr>
        <p:txBody>
          <a:bodyPr wrap="square" rtlCol="0">
            <a:spAutoFit/>
          </a:bodyPr>
          <a:lstStyle/>
          <a:p>
            <a:pPr>
              <a:lnSpc>
                <a:spcPts val="1300"/>
              </a:lnSpc>
            </a:pPr>
            <a:r>
              <a:rPr lang="en-GB" sz="1200" dirty="0" err="1" smtClean="0">
                <a:solidFill>
                  <a:schemeClr val="bg1"/>
                </a:solidFill>
                <a:latin typeface="Century Gothic" panose="020B0502020202020204" pitchFamily="34" charset="0"/>
              </a:rPr>
              <a:t>Radioprotec</a:t>
            </a:r>
            <a:r>
              <a:rPr lang="en-GB" sz="1200" dirty="0" smtClean="0">
                <a:solidFill>
                  <a:schemeClr val="bg1"/>
                </a:solidFill>
                <a:latin typeface="Century Gothic" panose="020B0502020202020204" pitchFamily="34" charset="0"/>
              </a:rPr>
              <a:t>-</a:t>
            </a:r>
          </a:p>
          <a:p>
            <a:pPr>
              <a:lnSpc>
                <a:spcPts val="1300"/>
              </a:lnSpc>
            </a:pPr>
            <a:r>
              <a:rPr lang="en-GB" sz="1200" dirty="0" err="1" smtClean="0">
                <a:solidFill>
                  <a:schemeClr val="bg1"/>
                </a:solidFill>
                <a:latin typeface="Century Gothic" panose="020B0502020202020204" pitchFamily="34" charset="0"/>
              </a:rPr>
              <a:t>tion</a:t>
            </a:r>
            <a:r>
              <a:rPr lang="en-GB" sz="1200" dirty="0" smtClean="0">
                <a:solidFill>
                  <a:schemeClr val="bg1"/>
                </a:solidFill>
                <a:latin typeface="Century Gothic" panose="020B0502020202020204" pitchFamily="34" charset="0"/>
              </a:rPr>
              <a:t> Engineer</a:t>
            </a:r>
            <a:endParaRPr lang="en-GB" sz="1200" dirty="0">
              <a:solidFill>
                <a:schemeClr val="bg1"/>
              </a:solidFill>
              <a:latin typeface="Century Gothic" panose="020B0502020202020204" pitchFamily="34" charset="0"/>
            </a:endParaRPr>
          </a:p>
        </p:txBody>
      </p:sp>
      <p:sp>
        <p:nvSpPr>
          <p:cNvPr id="120" name="TextBox 119"/>
          <p:cNvSpPr txBox="1"/>
          <p:nvPr/>
        </p:nvSpPr>
        <p:spPr>
          <a:xfrm>
            <a:off x="258482" y="1833897"/>
            <a:ext cx="998039"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Electronics</a:t>
            </a:r>
          </a:p>
          <a:p>
            <a:pPr>
              <a:lnSpc>
                <a:spcPts val="1300"/>
              </a:lnSpc>
            </a:pPr>
            <a:r>
              <a:rPr lang="en-GB" sz="1200" dirty="0" smtClean="0">
                <a:solidFill>
                  <a:schemeClr val="bg1"/>
                </a:solidFill>
                <a:latin typeface="Century Gothic" panose="020B0502020202020204" pitchFamily="34" charset="0"/>
              </a:rPr>
              <a:t>Engineer</a:t>
            </a:r>
            <a:endParaRPr lang="en-GB" sz="1200" dirty="0">
              <a:solidFill>
                <a:schemeClr val="bg1"/>
              </a:solidFill>
              <a:latin typeface="Century Gothic" panose="020B0502020202020204" pitchFamily="34" charset="0"/>
            </a:endParaRPr>
          </a:p>
        </p:txBody>
      </p:sp>
      <p:sp>
        <p:nvSpPr>
          <p:cNvPr id="122" name="TextBox 121"/>
          <p:cNvSpPr txBox="1"/>
          <p:nvPr/>
        </p:nvSpPr>
        <p:spPr>
          <a:xfrm>
            <a:off x="259509" y="2215805"/>
            <a:ext cx="1876440"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Physicist</a:t>
            </a:r>
            <a:endParaRPr lang="en-GB" sz="1200" dirty="0">
              <a:solidFill>
                <a:schemeClr val="bg1"/>
              </a:solidFill>
              <a:latin typeface="Century Gothic" panose="020B0502020202020204" pitchFamily="34" charset="0"/>
            </a:endParaRPr>
          </a:p>
        </p:txBody>
      </p:sp>
      <p:sp>
        <p:nvSpPr>
          <p:cNvPr id="123" name="TextBox 122"/>
          <p:cNvSpPr txBox="1"/>
          <p:nvPr/>
        </p:nvSpPr>
        <p:spPr>
          <a:xfrm>
            <a:off x="255322" y="2470702"/>
            <a:ext cx="1876440" cy="592470"/>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Technical</a:t>
            </a:r>
          </a:p>
          <a:p>
            <a:pPr>
              <a:lnSpc>
                <a:spcPts val="1300"/>
              </a:lnSpc>
            </a:pPr>
            <a:r>
              <a:rPr lang="en-GB" sz="1200" dirty="0" smtClean="0">
                <a:solidFill>
                  <a:schemeClr val="bg1"/>
                </a:solidFill>
                <a:latin typeface="Century Gothic" panose="020B0502020202020204" pitchFamily="34" charset="0"/>
              </a:rPr>
              <a:t>Engineer</a:t>
            </a:r>
          </a:p>
          <a:p>
            <a:pPr>
              <a:lnSpc>
                <a:spcPts val="1300"/>
              </a:lnSpc>
            </a:pPr>
            <a:r>
              <a:rPr lang="en-GB" sz="1200" dirty="0" smtClean="0">
                <a:solidFill>
                  <a:schemeClr val="bg1"/>
                </a:solidFill>
                <a:latin typeface="Century Gothic" panose="020B0502020202020204" pitchFamily="34" charset="0"/>
              </a:rPr>
              <a:t>(Electronics)</a:t>
            </a:r>
            <a:endParaRPr lang="en-GB" sz="1200" dirty="0">
              <a:solidFill>
                <a:schemeClr val="bg1"/>
              </a:solidFill>
              <a:latin typeface="Century Gothic" panose="020B0502020202020204" pitchFamily="34" charset="0"/>
            </a:endParaRPr>
          </a:p>
        </p:txBody>
      </p:sp>
      <p:sp>
        <p:nvSpPr>
          <p:cNvPr id="124" name="TextBox 123"/>
          <p:cNvSpPr txBox="1"/>
          <p:nvPr/>
        </p:nvSpPr>
        <p:spPr>
          <a:xfrm>
            <a:off x="270222" y="3155792"/>
            <a:ext cx="1876440" cy="425758"/>
          </a:xfrm>
          <a:prstGeom prst="rect">
            <a:avLst/>
          </a:prstGeom>
          <a:noFill/>
        </p:spPr>
        <p:txBody>
          <a:bodyPr wrap="square" rtlCol="0">
            <a:spAutoFit/>
          </a:bodyPr>
          <a:lstStyle/>
          <a:p>
            <a:pPr>
              <a:lnSpc>
                <a:spcPts val="1300"/>
              </a:lnSpc>
              <a:defRPr/>
            </a:pPr>
            <a:r>
              <a:rPr lang="en-US" sz="1200" dirty="0">
                <a:solidFill>
                  <a:schemeClr val="bg1"/>
                </a:solidFill>
                <a:latin typeface="Century Gothic" panose="020B0502020202020204" pitchFamily="34" charset="0"/>
              </a:rPr>
              <a:t>Vacuum </a:t>
            </a:r>
          </a:p>
          <a:p>
            <a:pPr>
              <a:lnSpc>
                <a:spcPts val="1300"/>
              </a:lnSpc>
              <a:defRPr/>
            </a:pPr>
            <a:r>
              <a:rPr lang="en-US" sz="1200" dirty="0">
                <a:solidFill>
                  <a:schemeClr val="bg1"/>
                </a:solidFill>
                <a:latin typeface="Century Gothic" panose="020B0502020202020204" pitchFamily="34" charset="0"/>
              </a:rPr>
              <a:t>Technician</a:t>
            </a:r>
          </a:p>
        </p:txBody>
      </p:sp>
      <p:sp>
        <p:nvSpPr>
          <p:cNvPr id="125" name="TextBox 124"/>
          <p:cNvSpPr txBox="1"/>
          <p:nvPr/>
        </p:nvSpPr>
        <p:spPr>
          <a:xfrm>
            <a:off x="264366" y="3535198"/>
            <a:ext cx="992155"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Machine </a:t>
            </a:r>
          </a:p>
          <a:p>
            <a:pPr>
              <a:lnSpc>
                <a:spcPts val="1300"/>
              </a:lnSpc>
            </a:pPr>
            <a:r>
              <a:rPr lang="en-GB" sz="1200" dirty="0" smtClean="0">
                <a:solidFill>
                  <a:schemeClr val="bg1"/>
                </a:solidFill>
                <a:latin typeface="Century Gothic" panose="020B0502020202020204" pitchFamily="34" charset="0"/>
              </a:rPr>
              <a:t>Operator</a:t>
            </a:r>
            <a:endParaRPr lang="en-GB" sz="1200" dirty="0">
              <a:solidFill>
                <a:schemeClr val="bg1"/>
              </a:solidFill>
              <a:latin typeface="Century Gothic" panose="020B0502020202020204" pitchFamily="34" charset="0"/>
            </a:endParaRPr>
          </a:p>
        </p:txBody>
      </p:sp>
      <p:sp>
        <p:nvSpPr>
          <p:cNvPr id="134" name="TextBox 133"/>
          <p:cNvSpPr txBox="1"/>
          <p:nvPr/>
        </p:nvSpPr>
        <p:spPr>
          <a:xfrm>
            <a:off x="262897" y="4135542"/>
            <a:ext cx="1876440"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Electrical </a:t>
            </a:r>
          </a:p>
          <a:p>
            <a:pPr>
              <a:lnSpc>
                <a:spcPts val="1300"/>
              </a:lnSpc>
            </a:pPr>
            <a:r>
              <a:rPr lang="en-GB" sz="1200" dirty="0" smtClean="0">
                <a:solidFill>
                  <a:schemeClr val="bg1"/>
                </a:solidFill>
                <a:latin typeface="Century Gothic" panose="020B0502020202020204" pitchFamily="34" charset="0"/>
              </a:rPr>
              <a:t>Technician</a:t>
            </a:r>
            <a:endParaRPr lang="en-GB" sz="1200" dirty="0">
              <a:solidFill>
                <a:schemeClr val="bg1"/>
              </a:solidFill>
              <a:latin typeface="Century Gothic" panose="020B0502020202020204" pitchFamily="34" charset="0"/>
            </a:endParaRPr>
          </a:p>
        </p:txBody>
      </p:sp>
      <p:sp>
        <p:nvSpPr>
          <p:cNvPr id="138" name="TextBox 137"/>
          <p:cNvSpPr txBox="1"/>
          <p:nvPr/>
        </p:nvSpPr>
        <p:spPr>
          <a:xfrm>
            <a:off x="256884" y="4543516"/>
            <a:ext cx="1135896" cy="610424"/>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Technical </a:t>
            </a:r>
          </a:p>
          <a:p>
            <a:pPr>
              <a:lnSpc>
                <a:spcPts val="1300"/>
              </a:lnSpc>
            </a:pPr>
            <a:r>
              <a:rPr lang="en-GB" sz="1200" dirty="0" smtClean="0">
                <a:solidFill>
                  <a:schemeClr val="bg1"/>
                </a:solidFill>
                <a:latin typeface="Century Gothic" panose="020B0502020202020204" pitchFamily="34" charset="0"/>
              </a:rPr>
              <a:t>Engineer </a:t>
            </a:r>
          </a:p>
          <a:p>
            <a:pPr>
              <a:lnSpc>
                <a:spcPts val="1300"/>
              </a:lnSpc>
            </a:pPr>
            <a:r>
              <a:rPr lang="en-GB" sz="1200" dirty="0" smtClean="0">
                <a:solidFill>
                  <a:schemeClr val="bg1"/>
                </a:solidFill>
                <a:latin typeface="Century Gothic" panose="020B0502020202020204" pitchFamily="34" charset="0"/>
              </a:rPr>
              <a:t>(Electronics)</a:t>
            </a:r>
            <a:endParaRPr lang="en-GB" sz="1200" dirty="0">
              <a:solidFill>
                <a:schemeClr val="bg1"/>
              </a:solidFill>
              <a:latin typeface="Century Gothic" panose="020B0502020202020204" pitchFamily="34" charset="0"/>
            </a:endParaRPr>
          </a:p>
        </p:txBody>
      </p:sp>
      <p:sp>
        <p:nvSpPr>
          <p:cNvPr id="139" name="TextBox 138"/>
          <p:cNvSpPr txBox="1"/>
          <p:nvPr/>
        </p:nvSpPr>
        <p:spPr>
          <a:xfrm>
            <a:off x="269195" y="5117724"/>
            <a:ext cx="1876440"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Firefighter</a:t>
            </a:r>
            <a:endParaRPr lang="en-GB" sz="1200" dirty="0">
              <a:solidFill>
                <a:schemeClr val="bg1"/>
              </a:solidFill>
              <a:latin typeface="Century Gothic" panose="020B0502020202020204" pitchFamily="34" charset="0"/>
            </a:endParaRPr>
          </a:p>
        </p:txBody>
      </p:sp>
      <p:sp>
        <p:nvSpPr>
          <p:cNvPr id="140" name="TextBox 139"/>
          <p:cNvSpPr txBox="1"/>
          <p:nvPr/>
        </p:nvSpPr>
        <p:spPr>
          <a:xfrm>
            <a:off x="4932040" y="5271747"/>
            <a:ext cx="1876440"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Lawyer</a:t>
            </a:r>
            <a:endParaRPr lang="en-GB" sz="1200" dirty="0">
              <a:solidFill>
                <a:schemeClr val="bg1"/>
              </a:solidFill>
              <a:latin typeface="Century Gothic" panose="020B0502020202020204" pitchFamily="34" charset="0"/>
            </a:endParaRPr>
          </a:p>
        </p:txBody>
      </p:sp>
      <p:sp>
        <p:nvSpPr>
          <p:cNvPr id="141" name="TextBox 140"/>
          <p:cNvSpPr txBox="1"/>
          <p:nvPr/>
        </p:nvSpPr>
        <p:spPr>
          <a:xfrm>
            <a:off x="4932040" y="5523364"/>
            <a:ext cx="1876440"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Translator</a:t>
            </a:r>
            <a:endParaRPr lang="en-GB" sz="1200" dirty="0">
              <a:solidFill>
                <a:schemeClr val="bg1"/>
              </a:solidFill>
              <a:latin typeface="Century Gothic" panose="020B0502020202020204" pitchFamily="34" charset="0"/>
            </a:endParaRPr>
          </a:p>
        </p:txBody>
      </p:sp>
      <p:sp>
        <p:nvSpPr>
          <p:cNvPr id="142" name="TextBox 141"/>
          <p:cNvSpPr txBox="1"/>
          <p:nvPr/>
        </p:nvSpPr>
        <p:spPr>
          <a:xfrm>
            <a:off x="7036642" y="4451802"/>
            <a:ext cx="1273363"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Administrative Assistant</a:t>
            </a:r>
            <a:endParaRPr lang="en-GB" sz="1200" dirty="0">
              <a:solidFill>
                <a:schemeClr val="bg1"/>
              </a:solidFill>
              <a:latin typeface="Century Gothic" panose="020B0502020202020204" pitchFamily="34" charset="0"/>
            </a:endParaRPr>
          </a:p>
        </p:txBody>
      </p:sp>
      <p:sp>
        <p:nvSpPr>
          <p:cNvPr id="143" name="TextBox 142"/>
          <p:cNvSpPr txBox="1"/>
          <p:nvPr/>
        </p:nvSpPr>
        <p:spPr>
          <a:xfrm>
            <a:off x="7036642" y="4871372"/>
            <a:ext cx="1273363"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Information </a:t>
            </a:r>
          </a:p>
          <a:p>
            <a:pPr>
              <a:lnSpc>
                <a:spcPts val="1300"/>
              </a:lnSpc>
            </a:pPr>
            <a:r>
              <a:rPr lang="en-GB" sz="1200" dirty="0" smtClean="0">
                <a:solidFill>
                  <a:schemeClr val="bg1"/>
                </a:solidFill>
                <a:latin typeface="Century Gothic" panose="020B0502020202020204" pitchFamily="34" charset="0"/>
              </a:rPr>
              <a:t>Officer</a:t>
            </a:r>
            <a:endParaRPr lang="en-GB" sz="1200" dirty="0">
              <a:solidFill>
                <a:schemeClr val="bg1"/>
              </a:solidFill>
              <a:latin typeface="Century Gothic" panose="020B0502020202020204" pitchFamily="34" charset="0"/>
            </a:endParaRPr>
          </a:p>
        </p:txBody>
      </p:sp>
      <p:cxnSp>
        <p:nvCxnSpPr>
          <p:cNvPr id="155" name="Straight Connector 154"/>
          <p:cNvCxnSpPr/>
          <p:nvPr/>
        </p:nvCxnSpPr>
        <p:spPr>
          <a:xfrm>
            <a:off x="1390806" y="2050731"/>
            <a:ext cx="516898"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Rectangle 2"/>
          <p:cNvSpPr>
            <a:spLocks noChangeArrowheads="1"/>
          </p:cNvSpPr>
          <p:nvPr/>
        </p:nvSpPr>
        <p:spPr bwMode="auto">
          <a:xfrm>
            <a:off x="2203701" y="4168583"/>
            <a:ext cx="1000471" cy="1041311"/>
          </a:xfrm>
          <a:prstGeom prst="rect">
            <a:avLst/>
          </a:prstGeom>
          <a:noFill/>
          <a:ln w="9525">
            <a:noFill/>
            <a:miter lim="800000"/>
            <a:headEnd/>
            <a:tailEnd/>
          </a:ln>
        </p:spPr>
        <p:txBody>
          <a:bodyPr wrap="square">
            <a:spAutoFit/>
          </a:bodyPr>
          <a:lstStyle/>
          <a:p>
            <a:pPr algn="ctr">
              <a:lnSpc>
                <a:spcPts val="1400"/>
              </a:lnSpc>
            </a:pPr>
            <a:r>
              <a:rPr lang="en-US" sz="1400" b="1" u="none" dirty="0" smtClean="0">
                <a:solidFill>
                  <a:srgbClr val="F4904C"/>
                </a:solidFill>
                <a:latin typeface="Calibri" pitchFamily="34" charset="0"/>
                <a:cs typeface="Calibri" pitchFamily="34" charset="0"/>
              </a:rPr>
              <a:t> </a:t>
            </a:r>
          </a:p>
          <a:p>
            <a:pPr algn="ctr">
              <a:lnSpc>
                <a:spcPts val="1500"/>
              </a:lnSpc>
            </a:pPr>
            <a:r>
              <a:rPr lang="en-US" sz="1400" b="1" dirty="0" smtClean="0">
                <a:solidFill>
                  <a:schemeClr val="bg1"/>
                </a:solidFill>
                <a:latin typeface="Calibri" pitchFamily="34" charset="0"/>
                <a:cs typeface="Calibri" pitchFamily="34" charset="0"/>
              </a:rPr>
              <a:t>Manual Work, Craft and Trade</a:t>
            </a:r>
            <a:endParaRPr lang="en-US" sz="1400" u="none" dirty="0">
              <a:solidFill>
                <a:schemeClr val="bg1"/>
              </a:solidFill>
              <a:latin typeface="Calibri" pitchFamily="34" charset="0"/>
              <a:cs typeface="Calibri" pitchFamily="34" charset="0"/>
            </a:endParaRPr>
          </a:p>
        </p:txBody>
      </p:sp>
      <p:grpSp>
        <p:nvGrpSpPr>
          <p:cNvPr id="100" name="Group 99"/>
          <p:cNvGrpSpPr/>
          <p:nvPr/>
        </p:nvGrpSpPr>
        <p:grpSpPr>
          <a:xfrm>
            <a:off x="1759841" y="1487656"/>
            <a:ext cx="1130192" cy="1130192"/>
            <a:chOff x="-3912176" y="-2098222"/>
            <a:chExt cx="2240121" cy="2240121"/>
          </a:xfrm>
        </p:grpSpPr>
        <p:sp>
          <p:nvSpPr>
            <p:cNvPr id="101" name="Oval 100"/>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02" name="Picture 10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sp>
        <p:nvSpPr>
          <p:cNvPr id="73" name="Rectangle 2"/>
          <p:cNvSpPr>
            <a:spLocks noChangeArrowheads="1"/>
          </p:cNvSpPr>
          <p:nvPr/>
        </p:nvSpPr>
        <p:spPr bwMode="auto">
          <a:xfrm>
            <a:off x="1361198" y="1602953"/>
            <a:ext cx="1918573" cy="810478"/>
          </a:xfrm>
          <a:prstGeom prst="rect">
            <a:avLst/>
          </a:prstGeom>
          <a:noFill/>
          <a:ln w="9525">
            <a:noFill/>
            <a:miter lim="800000"/>
            <a:headEnd/>
            <a:tailEnd/>
          </a:ln>
        </p:spPr>
        <p:txBody>
          <a:bodyPr wrap="square">
            <a:spAutoFit/>
          </a:bodyPr>
          <a:lstStyle/>
          <a:p>
            <a:pPr algn="ctr">
              <a:lnSpc>
                <a:spcPts val="1400"/>
              </a:lnSpc>
            </a:pPr>
            <a:r>
              <a:rPr lang="en-US" sz="1400" b="1" u="none" dirty="0" smtClean="0">
                <a:solidFill>
                  <a:srgbClr val="F4904C"/>
                </a:solidFill>
                <a:latin typeface="Calibri" pitchFamily="34" charset="0"/>
                <a:cs typeface="Calibri" pitchFamily="34" charset="0"/>
              </a:rPr>
              <a:t> </a:t>
            </a:r>
          </a:p>
          <a:p>
            <a:pPr algn="ctr">
              <a:lnSpc>
                <a:spcPts val="1400"/>
              </a:lnSpc>
            </a:pPr>
            <a:r>
              <a:rPr lang="en-US" sz="1400" b="1" dirty="0" smtClean="0">
                <a:solidFill>
                  <a:schemeClr val="bg1"/>
                </a:solidFill>
                <a:latin typeface="Calibri" pitchFamily="34" charset="0"/>
                <a:cs typeface="Calibri" pitchFamily="34" charset="0"/>
              </a:rPr>
              <a:t>Scientific &amp; Engineering </a:t>
            </a:r>
          </a:p>
          <a:p>
            <a:pPr algn="ctr">
              <a:lnSpc>
                <a:spcPts val="1400"/>
              </a:lnSpc>
            </a:pPr>
            <a:r>
              <a:rPr lang="en-US" sz="1400" b="1" dirty="0" smtClean="0">
                <a:solidFill>
                  <a:schemeClr val="bg1"/>
                </a:solidFill>
                <a:latin typeface="Calibri" pitchFamily="34" charset="0"/>
                <a:cs typeface="Calibri" pitchFamily="34" charset="0"/>
              </a:rPr>
              <a:t>work</a:t>
            </a:r>
            <a:endParaRPr lang="en-US" sz="1400" u="none" dirty="0">
              <a:solidFill>
                <a:schemeClr val="bg1"/>
              </a:solidFill>
              <a:latin typeface="Calibri" pitchFamily="34" charset="0"/>
              <a:cs typeface="Calibri" pitchFamily="34" charset="0"/>
            </a:endParaRPr>
          </a:p>
        </p:txBody>
      </p:sp>
      <p:sp>
        <p:nvSpPr>
          <p:cNvPr id="106" name="Oval 105"/>
          <p:cNvSpPr/>
          <p:nvPr/>
        </p:nvSpPr>
        <p:spPr>
          <a:xfrm>
            <a:off x="4704539" y="5445013"/>
            <a:ext cx="172590" cy="17259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107" name="Straight Connector 106"/>
          <p:cNvCxnSpPr/>
          <p:nvPr/>
        </p:nvCxnSpPr>
        <p:spPr>
          <a:xfrm flipV="1">
            <a:off x="3822818" y="5536495"/>
            <a:ext cx="920612" cy="693"/>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97" name="Group 96"/>
          <p:cNvGrpSpPr/>
          <p:nvPr/>
        </p:nvGrpSpPr>
        <p:grpSpPr>
          <a:xfrm>
            <a:off x="3232931" y="4963639"/>
            <a:ext cx="1130192" cy="1130192"/>
            <a:chOff x="-3912176" y="-2098222"/>
            <a:chExt cx="2240121" cy="2240121"/>
          </a:xfrm>
        </p:grpSpPr>
        <p:sp>
          <p:nvSpPr>
            <p:cNvPr id="98" name="Oval 97"/>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99" name="Picture 9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sp>
        <p:nvSpPr>
          <p:cNvPr id="92" name="Rectangle 2"/>
          <p:cNvSpPr>
            <a:spLocks noChangeArrowheads="1"/>
          </p:cNvSpPr>
          <p:nvPr/>
        </p:nvSpPr>
        <p:spPr bwMode="auto">
          <a:xfrm>
            <a:off x="3307578" y="5437422"/>
            <a:ext cx="980898" cy="229165"/>
          </a:xfrm>
          <a:prstGeom prst="rect">
            <a:avLst/>
          </a:prstGeom>
          <a:noFill/>
          <a:ln w="9525">
            <a:noFill/>
            <a:miter lim="800000"/>
            <a:headEnd/>
            <a:tailEnd/>
          </a:ln>
        </p:spPr>
        <p:txBody>
          <a:bodyPr wrap="square">
            <a:spAutoFit/>
          </a:bodyPr>
          <a:lstStyle/>
          <a:p>
            <a:pPr algn="ctr">
              <a:lnSpc>
                <a:spcPts val="1000"/>
              </a:lnSpc>
            </a:pPr>
            <a:r>
              <a:rPr lang="en-US" sz="1400" b="1" u="none" dirty="0" smtClean="0">
                <a:solidFill>
                  <a:schemeClr val="bg1"/>
                </a:solidFill>
                <a:latin typeface="Calibri" pitchFamily="34" charset="0"/>
                <a:cs typeface="Calibri" pitchFamily="34" charset="0"/>
              </a:rPr>
              <a:t>Other</a:t>
            </a:r>
            <a:endParaRPr lang="en-US" sz="1400" u="none" dirty="0">
              <a:solidFill>
                <a:schemeClr val="bg1"/>
              </a:solidFill>
              <a:latin typeface="Calibri" pitchFamily="34" charset="0"/>
              <a:cs typeface="Calibri" pitchFamily="34" charset="0"/>
            </a:endParaRPr>
          </a:p>
        </p:txBody>
      </p:sp>
      <p:grpSp>
        <p:nvGrpSpPr>
          <p:cNvPr id="158" name="Group 157"/>
          <p:cNvGrpSpPr/>
          <p:nvPr/>
        </p:nvGrpSpPr>
        <p:grpSpPr>
          <a:xfrm>
            <a:off x="7063191" y="2867281"/>
            <a:ext cx="1130192" cy="1130192"/>
            <a:chOff x="-3912176" y="-2098222"/>
            <a:chExt cx="2240121" cy="2240121"/>
          </a:xfrm>
        </p:grpSpPr>
        <p:sp>
          <p:nvSpPr>
            <p:cNvPr id="159" name="Oval 158"/>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60" name="Picture 15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sp>
        <p:nvSpPr>
          <p:cNvPr id="126" name="Rectangle 2"/>
          <p:cNvSpPr>
            <a:spLocks noChangeArrowheads="1"/>
          </p:cNvSpPr>
          <p:nvPr/>
        </p:nvSpPr>
        <p:spPr bwMode="auto">
          <a:xfrm>
            <a:off x="6922180" y="3161894"/>
            <a:ext cx="1416301" cy="469616"/>
          </a:xfrm>
          <a:prstGeom prst="rect">
            <a:avLst/>
          </a:prstGeom>
          <a:noFill/>
          <a:ln w="9525">
            <a:noFill/>
            <a:miter lim="800000"/>
            <a:headEnd/>
            <a:tailEnd/>
          </a:ln>
        </p:spPr>
        <p:txBody>
          <a:bodyPr wrap="square">
            <a:spAutoFit/>
          </a:bodyPr>
          <a:lstStyle/>
          <a:p>
            <a:pPr algn="ctr">
              <a:lnSpc>
                <a:spcPts val="1500"/>
              </a:lnSpc>
            </a:pPr>
            <a:r>
              <a:rPr lang="en-US" sz="1200" b="1" dirty="0" smtClean="0">
                <a:solidFill>
                  <a:schemeClr val="bg1"/>
                </a:solidFill>
                <a:latin typeface="Calibri" pitchFamily="34" charset="0"/>
                <a:cs typeface="Calibri" pitchFamily="34" charset="0"/>
              </a:rPr>
              <a:t>Office and Administrative </a:t>
            </a:r>
            <a:endParaRPr lang="en-US" sz="1200" u="none" dirty="0">
              <a:solidFill>
                <a:schemeClr val="bg1"/>
              </a:solidFill>
              <a:latin typeface="Calibri" pitchFamily="34" charset="0"/>
              <a:cs typeface="Calibri" pitchFamily="34" charset="0"/>
            </a:endParaRPr>
          </a:p>
        </p:txBody>
      </p:sp>
      <p:sp>
        <p:nvSpPr>
          <p:cNvPr id="63" name="TextBox 62"/>
          <p:cNvSpPr txBox="1"/>
          <p:nvPr/>
        </p:nvSpPr>
        <p:spPr>
          <a:xfrm>
            <a:off x="6582611" y="5869590"/>
            <a:ext cx="2661651"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Data: 1 Sept 2017</a:t>
            </a:r>
            <a:endParaRPr lang="en-GB" sz="12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596516961"/>
      </p:ext>
    </p:extLst>
  </p:cSld>
  <p:clrMapOvr>
    <a:masterClrMapping/>
  </p:clrMapOvr>
  <p:transition advTm="28621"/>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ERN-MOVIE-2010-193-0600-kbps-maxH-360-25-fps-audio-128-kbps-48-kHz-stereo.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71624" y="620688"/>
            <a:ext cx="8438439" cy="4752528"/>
          </a:xfrm>
          <a:prstGeom prst="rect">
            <a:avLst/>
          </a:prstGeom>
        </p:spPr>
      </p:pic>
    </p:spTree>
    <p:extLst>
      <p:ext uri="{BB962C8B-B14F-4D97-AF65-F5344CB8AC3E}">
        <p14:creationId xmlns:p14="http://schemas.microsoft.com/office/powerpoint/2010/main" val="717756121"/>
      </p:ext>
    </p:extLst>
  </p:cSld>
  <p:clrMapOvr>
    <a:masterClrMapping/>
  </p:clrMapOvr>
  <p:transition advTm="12019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886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extLst mod="1">
    <p:ext uri="{E180D4A7-C9FB-4DFB-919C-405C955672EB}">
      <p14:showEvtLst xmlns:p14="http://schemas.microsoft.com/office/powerpoint/2010/main">
        <p14:playEvt time="44" objId="4"/>
        <p14:stopEvt time="119065" objId="4"/>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2997" y="-171400"/>
            <a:ext cx="9507526" cy="635922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27" name="Oval 26"/>
          <p:cNvSpPr/>
          <p:nvPr/>
        </p:nvSpPr>
        <p:spPr>
          <a:xfrm>
            <a:off x="5007558" y="-2018204"/>
            <a:ext cx="1556815" cy="155681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n w="0"/>
              <a:solidFill>
                <a:schemeClr val="tx1"/>
              </a:solidFill>
              <a:effectLst/>
            </a:endParaRPr>
          </a:p>
        </p:txBody>
      </p:sp>
      <p:sp>
        <p:nvSpPr>
          <p:cNvPr id="3" name="Oval 2"/>
          <p:cNvSpPr/>
          <p:nvPr/>
        </p:nvSpPr>
        <p:spPr>
          <a:xfrm>
            <a:off x="6617927" y="-2369104"/>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28" name="Oval 27"/>
          <p:cNvSpPr/>
          <p:nvPr/>
        </p:nvSpPr>
        <p:spPr>
          <a:xfrm>
            <a:off x="8504828" y="-3006129"/>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72" name="Rectangle 2"/>
          <p:cNvSpPr>
            <a:spLocks noChangeArrowheads="1"/>
          </p:cNvSpPr>
          <p:nvPr/>
        </p:nvSpPr>
        <p:spPr bwMode="auto">
          <a:xfrm>
            <a:off x="1524453" y="532966"/>
            <a:ext cx="5864706"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endParaRPr lang="en-US" sz="6600" b="1" u="none" dirty="0" smtClean="0">
              <a:solidFill>
                <a:srgbClr val="F4904C"/>
              </a:solidFill>
              <a:latin typeface="Calibri" pitchFamily="34" charset="0"/>
              <a:cs typeface="Calibri" pitchFamily="34" charset="0"/>
            </a:endParaRPr>
          </a:p>
          <a:p>
            <a:pPr algn="ctr">
              <a:lnSpc>
                <a:spcPts val="3000"/>
              </a:lnSpc>
            </a:pPr>
            <a:r>
              <a:rPr lang="en-US" sz="4000" b="1" u="none" dirty="0" smtClean="0">
                <a:solidFill>
                  <a:schemeClr val="bg1"/>
                </a:solidFill>
                <a:latin typeface="Calibri" pitchFamily="34" charset="0"/>
                <a:cs typeface="Calibri" pitchFamily="34" charset="0"/>
              </a:rPr>
              <a:t>Opportunities for students</a:t>
            </a:r>
            <a:endParaRPr lang="en-US" sz="4000" u="none" dirty="0">
              <a:solidFill>
                <a:schemeClr val="bg1"/>
              </a:solidFill>
              <a:latin typeface="Calibri" pitchFamily="34" charset="0"/>
              <a:cs typeface="Calibri" pitchFamily="34" charset="0"/>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85706" y="1973248"/>
            <a:ext cx="7142199" cy="4020793"/>
          </a:xfrm>
          <a:prstGeom prst="rect">
            <a:avLst/>
          </a:prstGeom>
        </p:spPr>
      </p:pic>
    </p:spTree>
    <p:extLst>
      <p:ext uri="{BB962C8B-B14F-4D97-AF65-F5344CB8AC3E}">
        <p14:creationId xmlns:p14="http://schemas.microsoft.com/office/powerpoint/2010/main" val="3759042815"/>
      </p:ext>
    </p:extLst>
  </p:cSld>
  <p:clrMapOvr>
    <a:masterClrMapping/>
  </p:clrMapOvr>
  <p:transition advTm="18676"/>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520" y="-163236"/>
            <a:ext cx="9361040" cy="635481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6" name="Rectangle 5"/>
          <p:cNvSpPr/>
          <p:nvPr/>
        </p:nvSpPr>
        <p:spPr>
          <a:xfrm rot="19759981">
            <a:off x="222253" y="-1830012"/>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rot="19759981">
            <a:off x="7177350" y="-1378658"/>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506" name="Text Box 14"/>
          <p:cNvSpPr txBox="1">
            <a:spLocks noChangeArrowheads="1"/>
          </p:cNvSpPr>
          <p:nvPr/>
        </p:nvSpPr>
        <p:spPr bwMode="auto">
          <a:xfrm>
            <a:off x="7620000" y="6583363"/>
            <a:ext cx="2209800" cy="198437"/>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700" u="none">
              <a:latin typeface="Calibri" pitchFamily="34" charset="0"/>
              <a:cs typeface="Calibri" pitchFamily="34" charset="0"/>
            </a:endParaRPr>
          </a:p>
        </p:txBody>
      </p:sp>
      <p:grpSp>
        <p:nvGrpSpPr>
          <p:cNvPr id="10" name="Group 9"/>
          <p:cNvGrpSpPr/>
          <p:nvPr/>
        </p:nvGrpSpPr>
        <p:grpSpPr>
          <a:xfrm>
            <a:off x="-53753" y="-10115"/>
            <a:ext cx="3212645" cy="3444768"/>
            <a:chOff x="-53753" y="-10115"/>
            <a:chExt cx="3212645" cy="3444768"/>
          </a:xfrm>
        </p:grpSpPr>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3214" y="-10115"/>
              <a:ext cx="3172106" cy="3172106"/>
            </a:xfrm>
            <a:prstGeom prst="rect">
              <a:avLst/>
            </a:prstGeom>
          </p:spPr>
        </p:pic>
        <p:sp>
          <p:nvSpPr>
            <p:cNvPr id="21507" name="Text Box 15"/>
            <p:cNvSpPr txBox="1">
              <a:spLocks noChangeArrowheads="1"/>
            </p:cNvSpPr>
            <p:nvPr/>
          </p:nvSpPr>
          <p:spPr bwMode="auto">
            <a:xfrm>
              <a:off x="-53753" y="1289450"/>
              <a:ext cx="3058989" cy="2145203"/>
            </a:xfrm>
            <a:prstGeom prst="rect">
              <a:avLst/>
            </a:prstGeom>
            <a:noFill/>
            <a:ln w="12700">
              <a:noFill/>
              <a:miter lim="800000"/>
              <a:headEnd type="none" w="sm" len="sm"/>
              <a:tailEnd type="none" w="sm" len="sm"/>
            </a:ln>
          </p:spPr>
          <p:txBody>
            <a:bodyPr wrap="square">
              <a:spAutoFit/>
            </a:bodyPr>
            <a:lstStyle/>
            <a:p>
              <a:pPr algn="ctr" eaLnBrk="0" hangingPunct="0">
                <a:lnSpc>
                  <a:spcPct val="30000"/>
                </a:lnSpc>
                <a:spcBef>
                  <a:spcPct val="50000"/>
                </a:spcBef>
              </a:pPr>
              <a:r>
                <a:rPr lang="en-US" sz="6600" b="1" dirty="0" smtClean="0">
                  <a:solidFill>
                    <a:srgbClr val="F4904C"/>
                  </a:solidFill>
                  <a:latin typeface="Century Gothic"/>
                  <a:cs typeface="Century Gothic"/>
                </a:rPr>
                <a:t>CERN’s</a:t>
              </a:r>
              <a:endParaRPr lang="en-US" sz="6000" b="1" dirty="0" smtClean="0">
                <a:solidFill>
                  <a:srgbClr val="F4904C"/>
                </a:solidFill>
                <a:latin typeface="Century Gothic"/>
                <a:cs typeface="Century Gothic"/>
              </a:endParaRPr>
            </a:p>
            <a:p>
              <a:pPr algn="ctr" eaLnBrk="0" hangingPunct="0">
                <a:lnSpc>
                  <a:spcPct val="30000"/>
                </a:lnSpc>
                <a:spcBef>
                  <a:spcPct val="50000"/>
                </a:spcBef>
              </a:pPr>
              <a:r>
                <a:rPr lang="en-US" sz="5400" dirty="0" smtClean="0">
                  <a:solidFill>
                    <a:schemeClr val="bg1"/>
                  </a:solidFill>
                  <a:latin typeface="Calibri" panose="020F0502020204030204" pitchFamily="34" charset="0"/>
                  <a:cs typeface="Century Gothic"/>
                </a:rPr>
                <a:t>Mission</a:t>
              </a:r>
              <a:endParaRPr lang="en-US" sz="4000" dirty="0">
                <a:solidFill>
                  <a:schemeClr val="bg1"/>
                </a:solidFill>
                <a:latin typeface="Calibri" panose="020F0502020204030204" pitchFamily="34" charset="0"/>
                <a:cs typeface="Century Gothic"/>
              </a:endParaRPr>
            </a:p>
            <a:p>
              <a:pPr algn="ctr" eaLnBrk="0" hangingPunct="0">
                <a:lnSpc>
                  <a:spcPct val="30000"/>
                </a:lnSpc>
                <a:spcBef>
                  <a:spcPct val="50000"/>
                </a:spcBef>
              </a:pPr>
              <a:endParaRPr lang="en-US" sz="8800" b="1" dirty="0">
                <a:solidFill>
                  <a:srgbClr val="F4904C"/>
                </a:solidFill>
                <a:latin typeface="Century Gothic"/>
                <a:cs typeface="Century Gothic"/>
              </a:endParaRPr>
            </a:p>
          </p:txBody>
        </p:sp>
      </p:grpSp>
      <p:grpSp>
        <p:nvGrpSpPr>
          <p:cNvPr id="11" name="Group 20"/>
          <p:cNvGrpSpPr/>
          <p:nvPr/>
        </p:nvGrpSpPr>
        <p:grpSpPr>
          <a:xfrm>
            <a:off x="459118" y="3068960"/>
            <a:ext cx="2011188" cy="3057203"/>
            <a:chOff x="459118" y="1600200"/>
            <a:chExt cx="2011188" cy="4525963"/>
          </a:xfrm>
        </p:grpSpPr>
        <p:sp>
          <p:nvSpPr>
            <p:cNvPr id="12" name="Freeform 11"/>
            <p:cNvSpPr/>
            <p:nvPr/>
          </p:nvSpPr>
          <p:spPr>
            <a:xfrm>
              <a:off x="459118"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Research</a:t>
              </a:r>
              <a:endParaRPr lang="en-GB" sz="2200" kern="1200" dirty="0">
                <a:solidFill>
                  <a:sysClr val="window" lastClr="FFFFFF"/>
                </a:solidFill>
                <a:latin typeface="Calibri"/>
                <a:ea typeface="+mn-ea"/>
                <a:cs typeface="+mn-cs"/>
              </a:endParaRPr>
            </a:p>
          </p:txBody>
        </p:sp>
        <p:sp>
          <p:nvSpPr>
            <p:cNvPr id="13" name="Oval 12"/>
            <p:cNvSpPr/>
            <p:nvPr/>
          </p:nvSpPr>
          <p:spPr>
            <a:xfrm>
              <a:off x="711140" y="1871758"/>
              <a:ext cx="1507145" cy="1860493"/>
            </a:xfrm>
            <a:prstGeom prst="ellipse">
              <a:avLst/>
            </a:prstGeom>
            <a:blipFill rotWithShape="0">
              <a:blip r:embed="rId5"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grpSp>
        <p:nvGrpSpPr>
          <p:cNvPr id="14" name="Group 19"/>
          <p:cNvGrpSpPr/>
          <p:nvPr/>
        </p:nvGrpSpPr>
        <p:grpSpPr>
          <a:xfrm>
            <a:off x="2530643" y="3068960"/>
            <a:ext cx="2011188" cy="3057203"/>
            <a:chOff x="2530643" y="1600200"/>
            <a:chExt cx="2011188" cy="4525963"/>
          </a:xfrm>
        </p:grpSpPr>
        <p:sp>
          <p:nvSpPr>
            <p:cNvPr id="15" name="Freeform 14"/>
            <p:cNvSpPr/>
            <p:nvPr/>
          </p:nvSpPr>
          <p:spPr>
            <a:xfrm>
              <a:off x="2530643"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Education</a:t>
              </a:r>
              <a:endParaRPr lang="en-GB" sz="2200" kern="1200" dirty="0">
                <a:solidFill>
                  <a:sysClr val="window" lastClr="FFFFFF"/>
                </a:solidFill>
                <a:latin typeface="Calibri"/>
                <a:ea typeface="+mn-ea"/>
                <a:cs typeface="+mn-cs"/>
              </a:endParaRPr>
            </a:p>
          </p:txBody>
        </p:sp>
        <p:sp>
          <p:nvSpPr>
            <p:cNvPr id="16" name="Oval 15"/>
            <p:cNvSpPr/>
            <p:nvPr/>
          </p:nvSpPr>
          <p:spPr>
            <a:xfrm>
              <a:off x="2782664" y="1871758"/>
              <a:ext cx="1507145" cy="1753890"/>
            </a:xfrm>
            <a:prstGeom prst="ellipse">
              <a:avLst/>
            </a:prstGeom>
            <a:blipFill rotWithShape="0">
              <a:blip r:embed="rId6"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grpSp>
        <p:nvGrpSpPr>
          <p:cNvPr id="17" name="Group 18"/>
          <p:cNvGrpSpPr/>
          <p:nvPr/>
        </p:nvGrpSpPr>
        <p:grpSpPr>
          <a:xfrm>
            <a:off x="4602167" y="3068960"/>
            <a:ext cx="2011188" cy="3057203"/>
            <a:chOff x="4602167" y="1600200"/>
            <a:chExt cx="2011188" cy="4525963"/>
          </a:xfrm>
        </p:grpSpPr>
        <p:sp>
          <p:nvSpPr>
            <p:cNvPr id="18" name="Freeform 17"/>
            <p:cNvSpPr/>
            <p:nvPr/>
          </p:nvSpPr>
          <p:spPr>
            <a:xfrm>
              <a:off x="4602167"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8064A2">
                    <a:hueOff val="0"/>
                    <a:satOff val="0"/>
                    <a:lumOff val="0"/>
                    <a:alphaOff val="0"/>
                    <a:shade val="51000"/>
                    <a:satMod val="130000"/>
                  </a:srgbClr>
                </a:gs>
                <a:gs pos="80000">
                  <a:srgbClr val="8064A2">
                    <a:hueOff val="0"/>
                    <a:satOff val="0"/>
                    <a:lumOff val="0"/>
                    <a:alphaOff val="0"/>
                    <a:shade val="93000"/>
                    <a:satMod val="130000"/>
                  </a:srgbClr>
                </a:gs>
                <a:gs pos="100000">
                  <a:srgbClr val="8064A2">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Technology</a:t>
              </a:r>
              <a:endParaRPr lang="en-GB" sz="2200" kern="1200" dirty="0">
                <a:solidFill>
                  <a:sysClr val="window" lastClr="FFFFFF"/>
                </a:solidFill>
                <a:latin typeface="Calibri"/>
                <a:ea typeface="+mn-ea"/>
                <a:cs typeface="+mn-cs"/>
              </a:endParaRPr>
            </a:p>
          </p:txBody>
        </p:sp>
        <p:sp>
          <p:nvSpPr>
            <p:cNvPr id="19" name="Oval 18"/>
            <p:cNvSpPr/>
            <p:nvPr/>
          </p:nvSpPr>
          <p:spPr>
            <a:xfrm>
              <a:off x="4854189" y="1871758"/>
              <a:ext cx="1507145" cy="1753890"/>
            </a:xfrm>
            <a:prstGeom prst="ellipse">
              <a:avLst/>
            </a:prstGeom>
            <a:blipFill rotWithShape="0">
              <a:blip r:embed="rId7"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grpSp>
        <p:nvGrpSpPr>
          <p:cNvPr id="20" name="Group 17"/>
          <p:cNvGrpSpPr/>
          <p:nvPr/>
        </p:nvGrpSpPr>
        <p:grpSpPr>
          <a:xfrm>
            <a:off x="6673692" y="3068960"/>
            <a:ext cx="2011188" cy="3057203"/>
            <a:chOff x="6673692" y="1600200"/>
            <a:chExt cx="2011188" cy="4525963"/>
          </a:xfrm>
        </p:grpSpPr>
        <p:sp>
          <p:nvSpPr>
            <p:cNvPr id="21" name="Freeform 20"/>
            <p:cNvSpPr/>
            <p:nvPr/>
          </p:nvSpPr>
          <p:spPr>
            <a:xfrm>
              <a:off x="6673692"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4BACC6">
                    <a:hueOff val="0"/>
                    <a:satOff val="0"/>
                    <a:lumOff val="0"/>
                    <a:alphaOff val="0"/>
                    <a:shade val="51000"/>
                    <a:satMod val="130000"/>
                  </a:srgbClr>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Collaboration</a:t>
              </a:r>
              <a:endParaRPr lang="en-GB" sz="2200" kern="1200" dirty="0">
                <a:solidFill>
                  <a:sysClr val="window" lastClr="FFFFFF"/>
                </a:solidFill>
                <a:latin typeface="Calibri"/>
                <a:ea typeface="+mn-ea"/>
                <a:cs typeface="+mn-cs"/>
              </a:endParaRPr>
            </a:p>
          </p:txBody>
        </p:sp>
        <p:sp>
          <p:nvSpPr>
            <p:cNvPr id="22" name="Oval 21"/>
            <p:cNvSpPr/>
            <p:nvPr/>
          </p:nvSpPr>
          <p:spPr>
            <a:xfrm>
              <a:off x="6925713" y="1871758"/>
              <a:ext cx="1507145" cy="1753890"/>
            </a:xfrm>
            <a:prstGeom prst="ellipse">
              <a:avLst/>
            </a:prstGeom>
            <a:blipFill rotWithShape="0">
              <a:blip r:embed="rId8"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sp>
        <p:nvSpPr>
          <p:cNvPr id="23" name="TextBox 22"/>
          <p:cNvSpPr txBox="1"/>
          <p:nvPr/>
        </p:nvSpPr>
        <p:spPr>
          <a:xfrm>
            <a:off x="3254198" y="464527"/>
            <a:ext cx="6038861" cy="2585323"/>
          </a:xfrm>
          <a:prstGeom prst="rect">
            <a:avLst/>
          </a:prstGeom>
          <a:noFill/>
        </p:spPr>
        <p:txBody>
          <a:bodyPr wrap="square" rtlCol="0">
            <a:spAutoFit/>
          </a:bodyPr>
          <a:lstStyle/>
          <a:p>
            <a:pPr marL="285750" indent="-285750">
              <a:buFont typeface="Wingdings" panose="05000000000000000000" pitchFamily="2" charset="2"/>
              <a:buChar char="§"/>
            </a:pPr>
            <a:r>
              <a:rPr lang="en-GB" i="1" dirty="0" smtClean="0">
                <a:solidFill>
                  <a:schemeClr val="bg1"/>
                </a:solidFill>
              </a:rPr>
              <a:t>To </a:t>
            </a:r>
            <a:r>
              <a:rPr lang="en-GB" i="1" dirty="0">
                <a:solidFill>
                  <a:schemeClr val="bg1"/>
                </a:solidFill>
              </a:rPr>
              <a:t>provide a unique range of particle accelerator facilities that enable research at the forefront of human knowledge</a:t>
            </a:r>
          </a:p>
          <a:p>
            <a:pPr marL="285750" indent="-285750">
              <a:buFont typeface="Wingdings" panose="05000000000000000000" pitchFamily="2" charset="2"/>
              <a:buChar char="§"/>
            </a:pPr>
            <a:r>
              <a:rPr lang="en-GB" i="1" dirty="0" smtClean="0">
                <a:solidFill>
                  <a:schemeClr val="bg1"/>
                </a:solidFill>
              </a:rPr>
              <a:t>To </a:t>
            </a:r>
            <a:r>
              <a:rPr lang="en-GB" i="1" dirty="0">
                <a:solidFill>
                  <a:schemeClr val="bg1"/>
                </a:solidFill>
              </a:rPr>
              <a:t>perform world-class research in fundamental physics</a:t>
            </a:r>
          </a:p>
          <a:p>
            <a:pPr marL="285750" indent="-285750">
              <a:buFont typeface="Wingdings" panose="05000000000000000000" pitchFamily="2" charset="2"/>
              <a:buChar char="§"/>
            </a:pPr>
            <a:r>
              <a:rPr lang="en-GB" i="1" dirty="0" smtClean="0">
                <a:solidFill>
                  <a:schemeClr val="bg1"/>
                </a:solidFill>
              </a:rPr>
              <a:t>To </a:t>
            </a:r>
            <a:r>
              <a:rPr lang="en-GB" i="1" dirty="0">
                <a:solidFill>
                  <a:schemeClr val="bg1"/>
                </a:solidFill>
              </a:rPr>
              <a:t>unite people from all over the world to push the frontiers of science and technology, for the benefit of all.</a:t>
            </a:r>
          </a:p>
          <a:p>
            <a:endParaRPr lang="en-GB" dirty="0">
              <a:solidFill>
                <a:schemeClr val="bg1"/>
              </a:solidFill>
            </a:endParaRPr>
          </a:p>
        </p:txBody>
      </p:sp>
    </p:spTree>
    <p:custDataLst>
      <p:tags r:id="rId1"/>
    </p:custDataLst>
    <p:extLst>
      <p:ext uri="{BB962C8B-B14F-4D97-AF65-F5344CB8AC3E}">
        <p14:creationId xmlns:p14="http://schemas.microsoft.com/office/powerpoint/2010/main" val="309325165"/>
      </p:ext>
    </p:extLst>
  </p:cSld>
  <p:clrMapOvr>
    <a:masterClrMapping/>
  </p:clrMapOvr>
  <p:transition advTm="34912"/>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ppt_x"/>
                                          </p:val>
                                        </p:tav>
                                        <p:tav tm="100000">
                                          <p:val>
                                            <p:strVal val="#ppt_x"/>
                                          </p:val>
                                        </p:tav>
                                      </p:tavLst>
                                    </p:anim>
                                    <p:anim calcmode="lin" valueType="num">
                                      <p:cBhvr additive="base">
                                        <p:cTn id="18" dur="1000" fill="hold"/>
                                        <p:tgtEl>
                                          <p:spTgt spid="1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1000" fill="hold"/>
                                        <p:tgtEl>
                                          <p:spTgt spid="20"/>
                                        </p:tgtEl>
                                        <p:attrNameLst>
                                          <p:attrName>ppt_x</p:attrName>
                                        </p:attrNameLst>
                                      </p:cBhvr>
                                      <p:tavLst>
                                        <p:tav tm="0">
                                          <p:val>
                                            <p:strVal val="1+#ppt_w/2"/>
                                          </p:val>
                                        </p:tav>
                                        <p:tav tm="100000">
                                          <p:val>
                                            <p:strVal val="#ppt_x"/>
                                          </p:val>
                                        </p:tav>
                                      </p:tavLst>
                                    </p:anim>
                                    <p:anim calcmode="lin" valueType="num">
                                      <p:cBhvr additive="base">
                                        <p:cTn id="23"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92890" y="-307251"/>
            <a:ext cx="9345410" cy="6497536"/>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3733" name="Rectangle 5"/>
          <p:cNvSpPr>
            <a:spLocks noChangeArrowheads="1"/>
          </p:cNvSpPr>
          <p:nvPr/>
        </p:nvSpPr>
        <p:spPr bwMode="auto">
          <a:xfrm>
            <a:off x="4532052" y="2492896"/>
            <a:ext cx="4465637" cy="2377574"/>
          </a:xfrm>
          <a:prstGeom prst="rect">
            <a:avLst/>
          </a:prstGeom>
          <a:noFill/>
          <a:ln w="9525">
            <a:noFill/>
            <a:miter lim="800000"/>
            <a:headEnd/>
            <a:tailEnd/>
          </a:ln>
          <a:effectLst/>
        </p:spPr>
        <p:txBody>
          <a:bodyPr>
            <a:spAutoFit/>
          </a:bodyPr>
          <a:lstStyle/>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FIELDS</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Applied </a:t>
            </a:r>
            <a:r>
              <a:rPr lang="en-US" sz="1200" u="none" dirty="0">
                <a:solidFill>
                  <a:schemeClr val="bg1"/>
                </a:solidFill>
                <a:latin typeface="Calibri" panose="020F0502020204030204" pitchFamily="34" charset="0"/>
              </a:rPr>
              <a:t>physics, engineering, </a:t>
            </a:r>
            <a:r>
              <a:rPr lang="en-US" sz="1200" u="none" dirty="0" smtClean="0">
                <a:solidFill>
                  <a:schemeClr val="bg1"/>
                </a:solidFill>
                <a:latin typeface="Calibri" panose="020F0502020204030204" pitchFamily="34" charset="0"/>
              </a:rPr>
              <a:t>computing</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LENGTH</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4 to 12 </a:t>
            </a:r>
            <a:r>
              <a:rPr lang="en-US" sz="1200" u="none" dirty="0" smtClean="0">
                <a:solidFill>
                  <a:schemeClr val="bg1"/>
                </a:solidFill>
                <a:latin typeface="Calibri" panose="020F0502020204030204" pitchFamily="34" charset="0"/>
              </a:rPr>
              <a:t>months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18 months of technical undergraduate </a:t>
            </a:r>
            <a:r>
              <a:rPr lang="en-US" sz="1200" u="none" dirty="0" smtClean="0">
                <a:solidFill>
                  <a:schemeClr val="bg1"/>
                </a:solidFill>
                <a:latin typeface="Calibri" panose="020F0502020204030204" pitchFamily="34" charset="0"/>
              </a:rPr>
              <a:t>studies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A </a:t>
            </a:r>
            <a:r>
              <a:rPr lang="en-US" sz="1200" u="none" dirty="0">
                <a:solidFill>
                  <a:schemeClr val="bg1"/>
                </a:solidFill>
                <a:latin typeface="Calibri" panose="020F0502020204030204" pitchFamily="34" charset="0"/>
              </a:rPr>
              <a:t>technical project with a CERN supervisor</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A </a:t>
            </a:r>
            <a:r>
              <a:rPr lang="en-US" sz="1200" u="none" dirty="0">
                <a:solidFill>
                  <a:schemeClr val="bg1"/>
                </a:solidFill>
                <a:latin typeface="Calibri" panose="020F0502020204030204" pitchFamily="34" charset="0"/>
              </a:rPr>
              <a:t>living allowance, incl. health </a:t>
            </a:r>
            <a:r>
              <a:rPr lang="en-US" sz="1200" u="none" dirty="0" smtClean="0">
                <a:solidFill>
                  <a:schemeClr val="bg1"/>
                </a:solidFill>
                <a:latin typeface="Calibri" panose="020F0502020204030204" pitchFamily="34" charset="0"/>
              </a:rPr>
              <a:t>insurance</a:t>
            </a:r>
            <a:endParaRPr lang="en-US" sz="1200" u="none" dirty="0">
              <a:solidFill>
                <a:schemeClr val="bg1"/>
              </a:solidFill>
              <a:latin typeface="Calibri" panose="020F0502020204030204" pitchFamily="34" charset="0"/>
            </a:endParaRPr>
          </a:p>
        </p:txBody>
      </p:sp>
      <p:sp>
        <p:nvSpPr>
          <p:cNvPr id="7" name="TextBox 6"/>
          <p:cNvSpPr txBox="1"/>
          <p:nvPr/>
        </p:nvSpPr>
        <p:spPr>
          <a:xfrm>
            <a:off x="683568" y="2365810"/>
            <a:ext cx="3422346" cy="2308324"/>
          </a:xfrm>
          <a:prstGeom prst="rect">
            <a:avLst/>
          </a:prstGeom>
          <a:noFill/>
        </p:spPr>
        <p:txBody>
          <a:bodyPr wrap="square" rtlCol="0">
            <a:spAutoFit/>
          </a:bodyPr>
          <a:lstStyle/>
          <a:p>
            <a:pPr algn="ctr">
              <a:buNone/>
            </a:pPr>
            <a:r>
              <a:rPr lang="en-GB" sz="2400" dirty="0" smtClean="0">
                <a:solidFill>
                  <a:schemeClr val="bg1"/>
                </a:solidFill>
                <a:latin typeface="Century Gothic" panose="020B0502020202020204" pitchFamily="34" charset="0"/>
              </a:rPr>
              <a:t>It’s a great </a:t>
            </a:r>
          </a:p>
          <a:p>
            <a:pPr algn="ctr">
              <a:buNone/>
            </a:pPr>
            <a:r>
              <a:rPr lang="en-GB" sz="2400" dirty="0" smtClean="0">
                <a:solidFill>
                  <a:schemeClr val="bg1"/>
                </a:solidFill>
                <a:latin typeface="Century Gothic" panose="020B0502020202020204" pitchFamily="34" charset="0"/>
              </a:rPr>
              <a:t>place to start a career, it’s a great place to learn new skills and make </a:t>
            </a:r>
          </a:p>
          <a:p>
            <a:pPr algn="ctr">
              <a:buNone/>
            </a:pPr>
            <a:r>
              <a:rPr lang="en-GB" sz="2400" dirty="0" smtClean="0">
                <a:solidFill>
                  <a:schemeClr val="bg1"/>
                </a:solidFill>
                <a:latin typeface="Century Gothic" panose="020B0502020202020204" pitchFamily="34" charset="0"/>
              </a:rPr>
              <a:t>new friends</a:t>
            </a:r>
          </a:p>
        </p:txBody>
      </p:sp>
      <p:sp>
        <p:nvSpPr>
          <p:cNvPr id="10" name="Rectangle 2"/>
          <p:cNvSpPr>
            <a:spLocks noChangeArrowheads="1"/>
          </p:cNvSpPr>
          <p:nvPr/>
        </p:nvSpPr>
        <p:spPr bwMode="auto">
          <a:xfrm>
            <a:off x="2946425" y="598329"/>
            <a:ext cx="3251150"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Technical Student </a:t>
            </a:r>
            <a:r>
              <a:rPr lang="en-US" sz="2800" b="1" u="none" dirty="0" err="1" smtClean="0">
                <a:solidFill>
                  <a:schemeClr val="bg1"/>
                </a:solidFill>
                <a:latin typeface="Calibri" pitchFamily="34" charset="0"/>
                <a:cs typeface="Calibri" pitchFamily="34" charset="0"/>
              </a:rPr>
              <a:t>Programme</a:t>
            </a:r>
            <a:endParaRPr lang="en-US" sz="2800" b="1" u="none" dirty="0" smtClean="0">
              <a:solidFill>
                <a:schemeClr val="bg1"/>
              </a:solidFill>
              <a:latin typeface="Calibri" pitchFamily="34" charset="0"/>
              <a:cs typeface="Calibri" pitchFamily="34" charset="0"/>
            </a:endParaRPr>
          </a:p>
        </p:txBody>
      </p:sp>
      <p:sp>
        <p:nvSpPr>
          <p:cNvPr id="11" name="TextBox 10"/>
          <p:cNvSpPr txBox="1"/>
          <p:nvPr/>
        </p:nvSpPr>
        <p:spPr>
          <a:xfrm>
            <a:off x="3182227" y="4053740"/>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2" name="TextBox 11"/>
          <p:cNvSpPr txBox="1"/>
          <p:nvPr/>
        </p:nvSpPr>
        <p:spPr>
          <a:xfrm>
            <a:off x="1029421" y="2220143"/>
            <a:ext cx="728801"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7" name="Rectangle 16"/>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3" name="Group 12"/>
          <p:cNvGrpSpPr/>
          <p:nvPr/>
        </p:nvGrpSpPr>
        <p:grpSpPr>
          <a:xfrm>
            <a:off x="235729" y="161561"/>
            <a:ext cx="1721632" cy="1721632"/>
            <a:chOff x="-533279" y="-2852232"/>
            <a:chExt cx="2804171" cy="2804171"/>
          </a:xfrm>
        </p:grpSpPr>
        <p:sp>
          <p:nvSpPr>
            <p:cNvPr id="14" name="Oval 13"/>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5" name="Picture 1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2" name="TextBox 1"/>
          <p:cNvSpPr txBox="1"/>
          <p:nvPr/>
        </p:nvSpPr>
        <p:spPr>
          <a:xfrm>
            <a:off x="429245" y="332656"/>
            <a:ext cx="1353469" cy="861774"/>
          </a:xfrm>
          <a:prstGeom prst="rect">
            <a:avLst/>
          </a:prstGeom>
          <a:noFill/>
        </p:spPr>
        <p:txBody>
          <a:bodyPr wrap="square" rtlCol="0">
            <a:spAutoFit/>
          </a:bodyPr>
          <a:lstStyle/>
          <a:p>
            <a:pPr algn="ctr"/>
            <a:r>
              <a:rPr lang="en-US" sz="1600" dirty="0">
                <a:solidFill>
                  <a:srgbClr val="F58F4C"/>
                </a:solidFill>
                <a:latin typeface="Century Gothic" panose="020B0502020202020204" pitchFamily="34" charset="0"/>
              </a:rPr>
              <a:t>We offer ~</a:t>
            </a:r>
          </a:p>
          <a:p>
            <a:pPr algn="ctr"/>
            <a:r>
              <a:rPr lang="en-US" sz="1600" dirty="0" smtClean="0">
                <a:solidFill>
                  <a:srgbClr val="F58F4C"/>
                </a:solidFill>
                <a:latin typeface="Century Gothic" panose="020B0502020202020204" pitchFamily="34" charset="0"/>
              </a:rPr>
              <a:t> </a:t>
            </a:r>
          </a:p>
          <a:p>
            <a:endParaRPr lang="en-GB" dirty="0"/>
          </a:p>
        </p:txBody>
      </p:sp>
      <p:sp>
        <p:nvSpPr>
          <p:cNvPr id="3" name="TextBox 2"/>
          <p:cNvSpPr txBox="1"/>
          <p:nvPr/>
        </p:nvSpPr>
        <p:spPr>
          <a:xfrm>
            <a:off x="-134197" y="452736"/>
            <a:ext cx="2520280" cy="1200329"/>
          </a:xfrm>
          <a:prstGeom prst="rect">
            <a:avLst/>
          </a:prstGeom>
          <a:noFill/>
        </p:spPr>
        <p:txBody>
          <a:bodyPr wrap="square" rtlCol="0">
            <a:spAutoFit/>
          </a:bodyPr>
          <a:lstStyle/>
          <a:p>
            <a:pPr algn="ctr"/>
            <a:r>
              <a:rPr lang="en-US" sz="5400" b="1" dirty="0" smtClean="0">
                <a:solidFill>
                  <a:srgbClr val="F58F4C"/>
                </a:solidFill>
                <a:latin typeface="Century Gothic" panose="020B0502020202020204" pitchFamily="34" charset="0"/>
              </a:rPr>
              <a:t>240</a:t>
            </a:r>
            <a:r>
              <a:rPr lang="en-US" dirty="0" smtClean="0">
                <a:solidFill>
                  <a:srgbClr val="F58F4C"/>
                </a:solidFill>
                <a:latin typeface="Century Gothic" panose="020B0502020202020204" pitchFamily="34" charset="0"/>
              </a:rPr>
              <a:t> </a:t>
            </a:r>
            <a:endParaRPr lang="en-US" dirty="0">
              <a:solidFill>
                <a:srgbClr val="F58F4C"/>
              </a:solidFill>
              <a:latin typeface="Century Gothic" panose="020B0502020202020204" pitchFamily="34" charset="0"/>
            </a:endParaRPr>
          </a:p>
          <a:p>
            <a:endParaRPr lang="en-GB" dirty="0"/>
          </a:p>
        </p:txBody>
      </p:sp>
      <p:sp>
        <p:nvSpPr>
          <p:cNvPr id="4" name="TextBox 3"/>
          <p:cNvSpPr txBox="1"/>
          <p:nvPr/>
        </p:nvSpPr>
        <p:spPr>
          <a:xfrm>
            <a:off x="173279" y="1196752"/>
            <a:ext cx="1846531" cy="748923"/>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positions</a:t>
            </a:r>
            <a:r>
              <a:rPr lang="en-US" sz="1600" dirty="0">
                <a:solidFill>
                  <a:srgbClr val="F58F4C"/>
                </a:solidFill>
                <a:latin typeface="Century Gothic" panose="020B0502020202020204" pitchFamily="34" charset="0"/>
              </a:rPr>
              <a:t> </a:t>
            </a:r>
          </a:p>
          <a:p>
            <a:pPr algn="ctr">
              <a:lnSpc>
                <a:spcPts val="1600"/>
              </a:lnSpc>
            </a:pPr>
            <a:r>
              <a:rPr lang="en-US" sz="1600" dirty="0">
                <a:solidFill>
                  <a:srgbClr val="F58F4C"/>
                </a:solidFill>
                <a:latin typeface="Century Gothic" panose="020B0502020202020204" pitchFamily="34" charset="0"/>
              </a:rPr>
              <a:t>annually </a:t>
            </a:r>
          </a:p>
          <a:p>
            <a:endParaRPr lang="en-GB" sz="1600" dirty="0"/>
          </a:p>
        </p:txBody>
      </p:sp>
      <p:sp>
        <p:nvSpPr>
          <p:cNvPr id="20" name="Rectangle 19"/>
          <p:cNvSpPr>
            <a:spLocks noChangeArrowheads="1"/>
          </p:cNvSpPr>
          <p:nvPr/>
        </p:nvSpPr>
        <p:spPr bwMode="auto">
          <a:xfrm>
            <a:off x="342103" y="4783375"/>
            <a:ext cx="4105275" cy="612988"/>
          </a:xfrm>
          <a:prstGeom prst="rect">
            <a:avLst/>
          </a:prstGeom>
          <a:noFill/>
          <a:ln w="9525">
            <a:noFill/>
            <a:miter lim="800000"/>
            <a:headEnd/>
            <a:tailEnd/>
          </a:ln>
        </p:spPr>
        <p:txBody>
          <a:bodyPr>
            <a:spAutoFit/>
          </a:bodyPr>
          <a:lstStyle/>
          <a:p>
            <a:pPr marL="1438275" indent="-1438275" algn="ctr">
              <a:spcAft>
                <a:spcPts val="900"/>
              </a:spcAft>
              <a:tabLst>
                <a:tab pos="1438275" algn="l"/>
              </a:tabLst>
            </a:pPr>
            <a:r>
              <a:rPr lang="en-US" b="1" dirty="0">
                <a:solidFill>
                  <a:schemeClr val="bg1"/>
                </a:solidFill>
                <a:latin typeface="Calibri" panose="020F0502020204030204" pitchFamily="34" charset="0"/>
              </a:rPr>
              <a:t>Next application deadlines:</a:t>
            </a: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April 2018</a:t>
            </a:r>
            <a:endParaRPr lang="en-US"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1516976262"/>
      </p:ext>
    </p:extLst>
  </p:cSld>
  <p:clrMapOvr>
    <a:masterClrMapping/>
  </p:clrMapOvr>
  <p:transition advTm="30882"/>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0768" y="-163235"/>
            <a:ext cx="9323287" cy="635352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3733" name="Rectangle 5"/>
          <p:cNvSpPr>
            <a:spLocks noChangeArrowheads="1"/>
          </p:cNvSpPr>
          <p:nvPr/>
        </p:nvSpPr>
        <p:spPr bwMode="auto">
          <a:xfrm>
            <a:off x="4572000" y="2545447"/>
            <a:ext cx="4465637" cy="3000821"/>
          </a:xfrm>
          <a:prstGeom prst="rect">
            <a:avLst/>
          </a:prstGeom>
          <a:noFill/>
          <a:ln w="9525">
            <a:noFill/>
            <a:miter lim="800000"/>
            <a:headEnd/>
            <a:tailEnd/>
          </a:ln>
          <a:effectLst/>
        </p:spPr>
        <p:txBody>
          <a:bodyPr>
            <a:spAutoFit/>
          </a:bodyPr>
          <a:lstStyle/>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FIELDS</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dirty="0">
                <a:solidFill>
                  <a:schemeClr val="bg1"/>
                </a:solidFill>
                <a:latin typeface="Calibri" panose="020F0502020204030204" pitchFamily="34" charset="0"/>
              </a:rPr>
              <a:t>Translation, human resources, business administration, law, finance, librarianship, science communication, audiovisual, communication and public relations…</a:t>
            </a: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LENGTH</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2 </a:t>
            </a:r>
            <a:r>
              <a:rPr lang="en-US" sz="1200" u="none" dirty="0">
                <a:solidFill>
                  <a:schemeClr val="bg1"/>
                </a:solidFill>
                <a:latin typeface="Calibri" panose="020F0502020204030204" pitchFamily="34" charset="0"/>
              </a:rPr>
              <a:t>to 12 months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dirty="0">
                <a:solidFill>
                  <a:schemeClr val="bg1"/>
                </a:solidFill>
                <a:latin typeface="Calibri" panose="020F0502020204030204" pitchFamily="34" charset="0"/>
              </a:rPr>
              <a:t>18 months of undergraduate </a:t>
            </a:r>
            <a:r>
              <a:rPr lang="en-US" sz="1200" dirty="0" smtClean="0">
                <a:solidFill>
                  <a:schemeClr val="bg1"/>
                </a:solidFill>
                <a:latin typeface="Calibri" panose="020F0502020204030204" pitchFamily="34" charset="0"/>
              </a:rPr>
              <a:t>studies</a:t>
            </a: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endParaRPr lang="en-US" sz="1200" u="none" dirty="0">
              <a:solidFill>
                <a:schemeClr val="bg1"/>
              </a:solidFill>
              <a:latin typeface="Century Gothic" panose="020B050202020202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dirty="0">
                <a:solidFill>
                  <a:schemeClr val="bg1"/>
                </a:solidFill>
                <a:latin typeface="Calibri" panose="020F0502020204030204" pitchFamily="34" charset="0"/>
              </a:rPr>
              <a:t>A</a:t>
            </a:r>
            <a:r>
              <a:rPr lang="en-US" sz="1200" dirty="0" smtClean="0">
                <a:solidFill>
                  <a:schemeClr val="bg1"/>
                </a:solidFill>
                <a:latin typeface="Calibri" panose="020F0502020204030204" pitchFamily="34" charset="0"/>
              </a:rPr>
              <a:t>n </a:t>
            </a:r>
            <a:r>
              <a:rPr lang="en-US" sz="1200" dirty="0">
                <a:solidFill>
                  <a:schemeClr val="bg1"/>
                </a:solidFill>
                <a:latin typeface="Calibri" panose="020F0502020204030204" pitchFamily="34" charset="0"/>
              </a:rPr>
              <a:t>administrative project with a CERN </a:t>
            </a:r>
            <a:r>
              <a:rPr lang="en-US" sz="1200" dirty="0" smtClean="0">
                <a:solidFill>
                  <a:schemeClr val="bg1"/>
                </a:solidFill>
                <a:latin typeface="Calibri" panose="020F0502020204030204" pitchFamily="34" charset="0"/>
              </a:rPr>
              <a:t>supervisor - a </a:t>
            </a:r>
            <a:r>
              <a:rPr lang="en-US" sz="1200" dirty="0">
                <a:solidFill>
                  <a:schemeClr val="bg1"/>
                </a:solidFill>
                <a:latin typeface="Calibri" panose="020F0502020204030204" pitchFamily="34" charset="0"/>
              </a:rPr>
              <a:t>living allowance, incl. health insurance</a:t>
            </a:r>
          </a:p>
        </p:txBody>
      </p:sp>
      <p:sp>
        <p:nvSpPr>
          <p:cNvPr id="11" name="Rectangle 10"/>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2" name="Group 11"/>
          <p:cNvGrpSpPr/>
          <p:nvPr/>
        </p:nvGrpSpPr>
        <p:grpSpPr>
          <a:xfrm>
            <a:off x="235729" y="161561"/>
            <a:ext cx="1721632" cy="1721632"/>
            <a:chOff x="-533279" y="-2852232"/>
            <a:chExt cx="2804171" cy="2804171"/>
          </a:xfrm>
        </p:grpSpPr>
        <p:sp>
          <p:nvSpPr>
            <p:cNvPr id="13" name="Oval 12"/>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4" name="Picture 1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15" name="TextBox 14"/>
          <p:cNvSpPr txBox="1"/>
          <p:nvPr/>
        </p:nvSpPr>
        <p:spPr>
          <a:xfrm>
            <a:off x="429245" y="332656"/>
            <a:ext cx="1353469" cy="861774"/>
          </a:xfrm>
          <a:prstGeom prst="rect">
            <a:avLst/>
          </a:prstGeom>
          <a:noFill/>
        </p:spPr>
        <p:txBody>
          <a:bodyPr wrap="square" rtlCol="0">
            <a:spAutoFit/>
          </a:bodyPr>
          <a:lstStyle/>
          <a:p>
            <a:pPr algn="ctr"/>
            <a:r>
              <a:rPr lang="en-US" sz="1600" dirty="0">
                <a:solidFill>
                  <a:srgbClr val="F58F4C"/>
                </a:solidFill>
                <a:latin typeface="Century Gothic" panose="020B0502020202020204" pitchFamily="34" charset="0"/>
              </a:rPr>
              <a:t>We offer ~</a:t>
            </a:r>
          </a:p>
          <a:p>
            <a:pPr algn="ctr"/>
            <a:r>
              <a:rPr lang="en-US" sz="1600" dirty="0" smtClean="0">
                <a:solidFill>
                  <a:srgbClr val="F58F4C"/>
                </a:solidFill>
                <a:latin typeface="Century Gothic" panose="020B0502020202020204" pitchFamily="34" charset="0"/>
              </a:rPr>
              <a:t> </a:t>
            </a:r>
          </a:p>
          <a:p>
            <a:endParaRPr lang="en-GB" dirty="0"/>
          </a:p>
        </p:txBody>
      </p:sp>
      <p:sp>
        <p:nvSpPr>
          <p:cNvPr id="16" name="TextBox 15"/>
          <p:cNvSpPr txBox="1"/>
          <p:nvPr/>
        </p:nvSpPr>
        <p:spPr>
          <a:xfrm>
            <a:off x="-134197" y="452736"/>
            <a:ext cx="2520280" cy="1200329"/>
          </a:xfrm>
          <a:prstGeom prst="rect">
            <a:avLst/>
          </a:prstGeom>
          <a:noFill/>
        </p:spPr>
        <p:txBody>
          <a:bodyPr wrap="square" rtlCol="0">
            <a:spAutoFit/>
          </a:bodyPr>
          <a:lstStyle/>
          <a:p>
            <a:pPr algn="ctr"/>
            <a:r>
              <a:rPr lang="en-US" sz="5400" b="1" dirty="0" smtClean="0">
                <a:solidFill>
                  <a:srgbClr val="F58F4C"/>
                </a:solidFill>
                <a:latin typeface="Century Gothic" panose="020B0502020202020204" pitchFamily="34" charset="0"/>
              </a:rPr>
              <a:t>30</a:t>
            </a:r>
            <a:r>
              <a:rPr lang="en-US" dirty="0" smtClean="0">
                <a:solidFill>
                  <a:srgbClr val="F58F4C"/>
                </a:solidFill>
                <a:latin typeface="Century Gothic" panose="020B0502020202020204" pitchFamily="34" charset="0"/>
              </a:rPr>
              <a:t> </a:t>
            </a:r>
            <a:endParaRPr lang="en-US" dirty="0">
              <a:solidFill>
                <a:srgbClr val="F58F4C"/>
              </a:solidFill>
              <a:latin typeface="Century Gothic" panose="020B0502020202020204" pitchFamily="34" charset="0"/>
            </a:endParaRPr>
          </a:p>
          <a:p>
            <a:endParaRPr lang="en-GB" dirty="0"/>
          </a:p>
        </p:txBody>
      </p:sp>
      <p:sp>
        <p:nvSpPr>
          <p:cNvPr id="17" name="TextBox 16"/>
          <p:cNvSpPr txBox="1"/>
          <p:nvPr/>
        </p:nvSpPr>
        <p:spPr>
          <a:xfrm>
            <a:off x="173279" y="1199244"/>
            <a:ext cx="1846531" cy="748923"/>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positions</a:t>
            </a:r>
            <a:r>
              <a:rPr lang="en-US" sz="1600" dirty="0">
                <a:solidFill>
                  <a:srgbClr val="F58F4C"/>
                </a:solidFill>
                <a:latin typeface="Century Gothic" panose="020B0502020202020204" pitchFamily="34" charset="0"/>
              </a:rPr>
              <a:t> </a:t>
            </a:r>
          </a:p>
          <a:p>
            <a:pPr algn="ctr">
              <a:lnSpc>
                <a:spcPts val="1600"/>
              </a:lnSpc>
            </a:pPr>
            <a:r>
              <a:rPr lang="en-US" sz="1600" dirty="0">
                <a:solidFill>
                  <a:srgbClr val="F58F4C"/>
                </a:solidFill>
                <a:latin typeface="Century Gothic" panose="020B0502020202020204" pitchFamily="34" charset="0"/>
              </a:rPr>
              <a:t>annually </a:t>
            </a:r>
          </a:p>
          <a:p>
            <a:endParaRPr lang="en-GB" sz="1600" dirty="0"/>
          </a:p>
        </p:txBody>
      </p:sp>
      <p:sp>
        <p:nvSpPr>
          <p:cNvPr id="18" name="Rectangle 2"/>
          <p:cNvSpPr>
            <a:spLocks noChangeArrowheads="1"/>
          </p:cNvSpPr>
          <p:nvPr/>
        </p:nvSpPr>
        <p:spPr bwMode="auto">
          <a:xfrm>
            <a:off x="2946425" y="598329"/>
            <a:ext cx="3251150"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Admin Student </a:t>
            </a:r>
            <a:r>
              <a:rPr lang="en-US" sz="2800" b="1" u="none" dirty="0" err="1" smtClean="0">
                <a:solidFill>
                  <a:schemeClr val="bg1"/>
                </a:solidFill>
                <a:latin typeface="Calibri" pitchFamily="34" charset="0"/>
                <a:cs typeface="Calibri" pitchFamily="34" charset="0"/>
              </a:rPr>
              <a:t>Programme</a:t>
            </a:r>
            <a:endParaRPr lang="en-US" sz="2800" b="1" u="none" dirty="0" smtClean="0">
              <a:solidFill>
                <a:schemeClr val="bg1"/>
              </a:solidFill>
              <a:latin typeface="Calibri" pitchFamily="34" charset="0"/>
              <a:cs typeface="Calibri" pitchFamily="34" charset="0"/>
            </a:endParaRPr>
          </a:p>
        </p:txBody>
      </p:sp>
      <p:sp>
        <p:nvSpPr>
          <p:cNvPr id="19" name="TextBox 18"/>
          <p:cNvSpPr txBox="1"/>
          <p:nvPr/>
        </p:nvSpPr>
        <p:spPr>
          <a:xfrm>
            <a:off x="539553" y="2364397"/>
            <a:ext cx="3557778" cy="2308324"/>
          </a:xfrm>
          <a:prstGeom prst="rect">
            <a:avLst/>
          </a:prstGeom>
          <a:noFill/>
        </p:spPr>
        <p:txBody>
          <a:bodyPr wrap="square" rtlCol="0">
            <a:spAutoFit/>
          </a:bodyPr>
          <a:lstStyle/>
          <a:p>
            <a:pPr algn="ctr">
              <a:buNone/>
            </a:pPr>
            <a:r>
              <a:rPr lang="en-GB" sz="2400" dirty="0">
                <a:solidFill>
                  <a:schemeClr val="bg1"/>
                </a:solidFill>
                <a:latin typeface="Century Gothic" panose="020B0502020202020204" pitchFamily="34" charset="0"/>
              </a:rPr>
              <a:t>My Admin </a:t>
            </a:r>
            <a:endParaRPr lang="en-GB" sz="2400" dirty="0" smtClean="0">
              <a:solidFill>
                <a:schemeClr val="bg1"/>
              </a:solidFill>
              <a:latin typeface="Century Gothic" panose="020B0502020202020204" pitchFamily="34" charset="0"/>
            </a:endParaRPr>
          </a:p>
          <a:p>
            <a:pPr algn="ctr">
              <a:buNone/>
            </a:pPr>
            <a:r>
              <a:rPr lang="en-GB" sz="2400" dirty="0" smtClean="0">
                <a:solidFill>
                  <a:schemeClr val="bg1"/>
                </a:solidFill>
                <a:latin typeface="Century Gothic" panose="020B0502020202020204" pitchFamily="34" charset="0"/>
              </a:rPr>
              <a:t>Studentship </a:t>
            </a:r>
            <a:r>
              <a:rPr lang="en-GB" sz="2400" dirty="0">
                <a:solidFill>
                  <a:schemeClr val="bg1"/>
                </a:solidFill>
                <a:latin typeface="Century Gothic" panose="020B0502020202020204" pitchFamily="34" charset="0"/>
              </a:rPr>
              <a:t>was </a:t>
            </a:r>
            <a:r>
              <a:rPr lang="en-GB" sz="2400" dirty="0" smtClean="0">
                <a:solidFill>
                  <a:schemeClr val="bg1"/>
                </a:solidFill>
                <a:latin typeface="Century Gothic" panose="020B0502020202020204" pitchFamily="34" charset="0"/>
              </a:rPr>
              <a:t>a great experience</a:t>
            </a:r>
          </a:p>
          <a:p>
            <a:pPr algn="ctr">
              <a:buNone/>
            </a:pPr>
            <a:r>
              <a:rPr lang="en-GB" sz="2400" dirty="0" smtClean="0">
                <a:solidFill>
                  <a:schemeClr val="bg1"/>
                </a:solidFill>
                <a:latin typeface="Century Gothic" panose="020B0502020202020204" pitchFamily="34" charset="0"/>
              </a:rPr>
              <a:t> </a:t>
            </a:r>
            <a:r>
              <a:rPr lang="en-GB" sz="2400" dirty="0">
                <a:solidFill>
                  <a:schemeClr val="bg1"/>
                </a:solidFill>
                <a:latin typeface="Century Gothic" panose="020B0502020202020204" pitchFamily="34" charset="0"/>
              </a:rPr>
              <a:t>– I had exposure </a:t>
            </a:r>
            <a:r>
              <a:rPr lang="en-GB" sz="2400" dirty="0" smtClean="0">
                <a:solidFill>
                  <a:schemeClr val="bg1"/>
                </a:solidFill>
                <a:latin typeface="Century Gothic" panose="020B0502020202020204" pitchFamily="34" charset="0"/>
              </a:rPr>
              <a:t>to more </a:t>
            </a:r>
            <a:r>
              <a:rPr lang="en-GB" sz="2400" dirty="0">
                <a:solidFill>
                  <a:schemeClr val="bg1"/>
                </a:solidFill>
                <a:latin typeface="Century Gothic" panose="020B0502020202020204" pitchFamily="34" charset="0"/>
              </a:rPr>
              <a:t>activities than </a:t>
            </a:r>
            <a:r>
              <a:rPr lang="en-GB" sz="2400" dirty="0" smtClean="0">
                <a:solidFill>
                  <a:schemeClr val="bg1"/>
                </a:solidFill>
                <a:latin typeface="Century Gothic" panose="020B0502020202020204" pitchFamily="34" charset="0"/>
              </a:rPr>
              <a:t>I could </a:t>
            </a:r>
            <a:r>
              <a:rPr lang="en-GB" sz="2400" dirty="0">
                <a:solidFill>
                  <a:schemeClr val="bg1"/>
                </a:solidFill>
                <a:latin typeface="Century Gothic" panose="020B0502020202020204" pitchFamily="34" charset="0"/>
              </a:rPr>
              <a:t>have </a:t>
            </a:r>
            <a:r>
              <a:rPr lang="en-GB" sz="2400" dirty="0" smtClean="0">
                <a:solidFill>
                  <a:schemeClr val="bg1"/>
                </a:solidFill>
                <a:latin typeface="Century Gothic" panose="020B0502020202020204" pitchFamily="34" charset="0"/>
              </a:rPr>
              <a:t>imagined</a:t>
            </a:r>
          </a:p>
        </p:txBody>
      </p:sp>
      <p:sp>
        <p:nvSpPr>
          <p:cNvPr id="21" name="TextBox 20"/>
          <p:cNvSpPr txBox="1"/>
          <p:nvPr/>
        </p:nvSpPr>
        <p:spPr>
          <a:xfrm>
            <a:off x="3859709" y="4035230"/>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22" name="TextBox 21"/>
          <p:cNvSpPr txBox="1"/>
          <p:nvPr/>
        </p:nvSpPr>
        <p:spPr>
          <a:xfrm>
            <a:off x="992578" y="2227580"/>
            <a:ext cx="883143"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23" name="Rectangle 22"/>
          <p:cNvSpPr>
            <a:spLocks noChangeArrowheads="1"/>
          </p:cNvSpPr>
          <p:nvPr/>
        </p:nvSpPr>
        <p:spPr bwMode="auto">
          <a:xfrm>
            <a:off x="264692" y="4768317"/>
            <a:ext cx="4105275" cy="612988"/>
          </a:xfrm>
          <a:prstGeom prst="rect">
            <a:avLst/>
          </a:prstGeom>
          <a:noFill/>
          <a:ln w="9525">
            <a:noFill/>
            <a:miter lim="800000"/>
            <a:headEnd/>
            <a:tailEnd/>
          </a:ln>
        </p:spPr>
        <p:txBody>
          <a:bodyPr>
            <a:spAutoFit/>
          </a:bodyPr>
          <a:lstStyle/>
          <a:p>
            <a:pPr marL="1438275" indent="-1438275" algn="ctr">
              <a:spcAft>
                <a:spcPts val="900"/>
              </a:spcAft>
              <a:tabLst>
                <a:tab pos="1438275" algn="l"/>
              </a:tabLst>
            </a:pPr>
            <a:r>
              <a:rPr lang="en-US" b="1" dirty="0">
                <a:solidFill>
                  <a:schemeClr val="bg1"/>
                </a:solidFill>
                <a:latin typeface="Calibri" panose="020F0502020204030204" pitchFamily="34" charset="0"/>
              </a:rPr>
              <a:t>Next application </a:t>
            </a:r>
            <a:r>
              <a:rPr lang="en-US" b="1" dirty="0" smtClean="0">
                <a:solidFill>
                  <a:schemeClr val="bg1"/>
                </a:solidFill>
                <a:latin typeface="Calibri" panose="020F0502020204030204" pitchFamily="34" charset="0"/>
              </a:rPr>
              <a:t>deadlines:</a:t>
            </a: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April 2018</a:t>
            </a:r>
            <a:endParaRPr lang="en-US"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1272992139"/>
      </p:ext>
    </p:extLst>
  </p:cSld>
  <p:clrMapOvr>
    <a:masterClrMapping/>
  </p:clrMapOvr>
  <p:transition advTm="27738"/>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8520" y="-99392"/>
            <a:ext cx="9361040" cy="6289677"/>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3733" name="Rectangle 5"/>
          <p:cNvSpPr>
            <a:spLocks noChangeArrowheads="1"/>
          </p:cNvSpPr>
          <p:nvPr/>
        </p:nvSpPr>
        <p:spPr bwMode="auto">
          <a:xfrm>
            <a:off x="4572000" y="2276872"/>
            <a:ext cx="3735495" cy="3400931"/>
          </a:xfrm>
          <a:prstGeom prst="rect">
            <a:avLst/>
          </a:prstGeom>
          <a:noFill/>
          <a:ln w="9525">
            <a:noFill/>
            <a:miter lim="800000"/>
            <a:headEnd/>
            <a:tailEnd/>
          </a:ln>
          <a:effectLst/>
        </p:spPr>
        <p:txBody>
          <a:bodyPr wrap="square">
            <a:spAutoFit/>
          </a:bodyPr>
          <a:lstStyle/>
          <a:p>
            <a:pPr marL="1438275" indent="-1438275">
              <a:spcAft>
                <a:spcPts val="900"/>
              </a:spcAft>
              <a:tabLst>
                <a:tab pos="1438275" algn="l"/>
              </a:tabLst>
              <a:defRPr/>
            </a:pPr>
            <a:endParaRPr lang="en-US" sz="1000" u="none" dirty="0">
              <a:solidFill>
                <a:srgbClr val="3861AA"/>
              </a:solidFill>
              <a:latin typeface="Calibri" panose="020F0502020204030204" pitchFamily="34" charset="0"/>
            </a:endParaRPr>
          </a:p>
          <a:p>
            <a:pPr marL="1438275" indent="-1438275">
              <a:spcAft>
                <a:spcPts val="900"/>
              </a:spcAft>
              <a:tabLst>
                <a:tab pos="1438275" algn="l"/>
              </a:tabLst>
              <a:defRPr/>
            </a:pPr>
            <a:r>
              <a:rPr lang="en-US" sz="1000" u="none" dirty="0" smtClean="0">
                <a:solidFill>
                  <a:schemeClr val="bg1"/>
                </a:solidFill>
                <a:latin typeface="Century Gothic" panose="020B0502020202020204" pitchFamily="34" charset="0"/>
              </a:rPr>
              <a:t>FIELDS:</a:t>
            </a:r>
            <a:r>
              <a:rPr lang="en-US" sz="1000" u="none" dirty="0">
                <a:solidFill>
                  <a:schemeClr val="bg1"/>
                </a:solidFill>
                <a:latin typeface="Calibri" panose="020F0502020204030204" pitchFamily="34" charset="0"/>
              </a:rPr>
              <a:t>	physics, engineering, </a:t>
            </a:r>
            <a:r>
              <a:rPr lang="en-US" sz="1000" u="none" dirty="0" smtClean="0">
                <a:solidFill>
                  <a:schemeClr val="bg1"/>
                </a:solidFill>
                <a:latin typeface="Calibri" panose="020F0502020204030204" pitchFamily="34" charset="0"/>
              </a:rPr>
              <a:t>computing</a:t>
            </a:r>
          </a:p>
          <a:p>
            <a:pPr marL="1438275" indent="-1438275">
              <a:spcAft>
                <a:spcPts val="900"/>
              </a:spcAft>
              <a:tabLst>
                <a:tab pos="1438275" algn="l"/>
              </a:tabLst>
              <a:defRPr/>
            </a:pPr>
            <a:endParaRPr lang="en-US" sz="10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000" u="none" dirty="0" smtClean="0">
                <a:solidFill>
                  <a:schemeClr val="bg1"/>
                </a:solidFill>
                <a:latin typeface="Century Gothic" panose="020B0502020202020204" pitchFamily="34" charset="0"/>
              </a:rPr>
              <a:t>ELIGIBILITY:</a:t>
            </a:r>
            <a:r>
              <a:rPr lang="en-US" sz="1000" u="none" dirty="0">
                <a:solidFill>
                  <a:schemeClr val="bg1"/>
                </a:solidFill>
                <a:latin typeface="Calibri" panose="020F0502020204030204" pitchFamily="34" charset="0"/>
              </a:rPr>
              <a:t>	3 years of full-time </a:t>
            </a:r>
            <a:r>
              <a:rPr lang="en-US" sz="1000" u="none" dirty="0" smtClean="0">
                <a:solidFill>
                  <a:schemeClr val="bg1"/>
                </a:solidFill>
                <a:latin typeface="Calibri" panose="020F0502020204030204" pitchFamily="34" charset="0"/>
              </a:rPr>
              <a:t>studies                        </a:t>
            </a:r>
            <a:r>
              <a:rPr lang="en-US" sz="1000" u="none" dirty="0">
                <a:solidFill>
                  <a:schemeClr val="bg1"/>
                </a:solidFill>
                <a:latin typeface="Calibri" panose="020F0502020204030204" pitchFamily="34" charset="0"/>
              </a:rPr>
              <a:t>at </a:t>
            </a:r>
            <a:r>
              <a:rPr lang="en-US" sz="1000" u="none" dirty="0" smtClean="0">
                <a:solidFill>
                  <a:schemeClr val="bg1"/>
                </a:solidFill>
                <a:latin typeface="Calibri" panose="020F0502020204030204" pitchFamily="34" charset="0"/>
              </a:rPr>
              <a:t>university level</a:t>
            </a:r>
          </a:p>
          <a:p>
            <a:pPr marL="1438275" indent="-1438275">
              <a:spcAft>
                <a:spcPts val="900"/>
              </a:spcAft>
              <a:tabLst>
                <a:tab pos="1438275" algn="l"/>
              </a:tabLst>
              <a:defRPr/>
            </a:pPr>
            <a:endParaRPr lang="en-US" sz="1000" u="none" dirty="0" smtClean="0">
              <a:solidFill>
                <a:schemeClr val="bg1"/>
              </a:solidFill>
              <a:latin typeface="Calibri" panose="020F0502020204030204" pitchFamily="34" charset="0"/>
            </a:endParaRPr>
          </a:p>
          <a:p>
            <a:pPr marL="1438275" indent="-1438275">
              <a:spcAft>
                <a:spcPts val="900"/>
              </a:spcAft>
              <a:tabLst>
                <a:tab pos="1438275" algn="l"/>
              </a:tabLst>
              <a:defRPr/>
            </a:pPr>
            <a:r>
              <a:rPr lang="en-US" sz="1000" u="none" dirty="0" smtClean="0">
                <a:solidFill>
                  <a:schemeClr val="bg1"/>
                </a:solidFill>
                <a:latin typeface="Century Gothic" panose="020B0502020202020204" pitchFamily="34" charset="0"/>
              </a:rPr>
              <a:t>LENGTH</a:t>
            </a:r>
            <a:r>
              <a:rPr lang="en-US" sz="1000" dirty="0" smtClean="0">
                <a:solidFill>
                  <a:schemeClr val="bg1"/>
                </a:solidFill>
                <a:latin typeface="Century Gothic" panose="020B0502020202020204" pitchFamily="34" charset="0"/>
              </a:rPr>
              <a:t>:</a:t>
            </a:r>
            <a:r>
              <a:rPr lang="en-US" sz="1000" u="none" dirty="0" smtClean="0">
                <a:solidFill>
                  <a:schemeClr val="bg1"/>
                </a:solidFill>
                <a:latin typeface="Century Gothic" panose="020B0502020202020204" pitchFamily="34" charset="0"/>
              </a:rPr>
              <a:t> </a:t>
            </a:r>
            <a:r>
              <a:rPr lang="en-US" sz="1000" u="none" dirty="0">
                <a:solidFill>
                  <a:schemeClr val="bg1"/>
                </a:solidFill>
                <a:latin typeface="Calibri" panose="020F0502020204030204" pitchFamily="34" charset="0"/>
              </a:rPr>
              <a:t>	8 to 13 weeks, during the </a:t>
            </a:r>
            <a:r>
              <a:rPr lang="en-US" sz="1000" u="none" dirty="0" smtClean="0">
                <a:solidFill>
                  <a:schemeClr val="bg1"/>
                </a:solidFill>
                <a:latin typeface="Calibri" panose="020F0502020204030204" pitchFamily="34" charset="0"/>
              </a:rPr>
              <a:t>summer</a:t>
            </a:r>
          </a:p>
          <a:p>
            <a:pPr marL="1438275" indent="-1438275">
              <a:spcAft>
                <a:spcPts val="900"/>
              </a:spcAft>
              <a:tabLst>
                <a:tab pos="1438275" algn="l"/>
              </a:tabLst>
              <a:defRPr/>
            </a:pPr>
            <a:endParaRPr lang="en-US" sz="10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000" u="none" dirty="0" smtClean="0">
                <a:solidFill>
                  <a:schemeClr val="bg1"/>
                </a:solidFill>
                <a:latin typeface="Century Gothic" panose="020B0502020202020204" pitchFamily="34" charset="0"/>
              </a:rPr>
              <a:t>FEATURES:</a:t>
            </a:r>
            <a:r>
              <a:rPr lang="en-US" sz="1000" u="none" dirty="0">
                <a:solidFill>
                  <a:schemeClr val="bg1"/>
                </a:solidFill>
                <a:latin typeface="Calibri" panose="020F0502020204030204" pitchFamily="34" charset="0"/>
              </a:rPr>
              <a:t>	</a:t>
            </a:r>
            <a:r>
              <a:rPr lang="en-US" sz="1000" dirty="0">
                <a:solidFill>
                  <a:schemeClr val="bg1"/>
                </a:solidFill>
                <a:latin typeface="Calibri" panose="020F0502020204030204" pitchFamily="34" charset="0"/>
              </a:rPr>
              <a:t>H</a:t>
            </a:r>
            <a:r>
              <a:rPr lang="en-US" sz="1000" u="none" dirty="0" smtClean="0">
                <a:solidFill>
                  <a:schemeClr val="bg1"/>
                </a:solidFill>
                <a:latin typeface="Calibri" panose="020F0502020204030204" pitchFamily="34" charset="0"/>
              </a:rPr>
              <a:t>igh-quality </a:t>
            </a:r>
            <a:r>
              <a:rPr lang="en-US" sz="1000" u="none" dirty="0">
                <a:solidFill>
                  <a:schemeClr val="bg1"/>
                </a:solidFill>
                <a:latin typeface="Calibri" panose="020F0502020204030204" pitchFamily="34" charset="0"/>
              </a:rPr>
              <a:t>lecture </a:t>
            </a:r>
            <a:r>
              <a:rPr lang="en-US" sz="1000" u="none" dirty="0" smtClean="0">
                <a:solidFill>
                  <a:schemeClr val="bg1"/>
                </a:solidFill>
                <a:latin typeface="Calibri" panose="020F0502020204030204" pitchFamily="34" charset="0"/>
              </a:rPr>
              <a:t>programs </a:t>
            </a:r>
            <a:endParaRPr lang="en-US" sz="10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000" u="none" dirty="0">
                <a:solidFill>
                  <a:schemeClr val="bg1"/>
                </a:solidFill>
                <a:latin typeface="Calibri" panose="020F0502020204030204" pitchFamily="34" charset="0"/>
              </a:rPr>
              <a:t>	</a:t>
            </a:r>
            <a:r>
              <a:rPr lang="en-US" sz="1000" dirty="0">
                <a:solidFill>
                  <a:schemeClr val="bg1"/>
                </a:solidFill>
                <a:latin typeface="Calibri" panose="020F0502020204030204" pitchFamily="34" charset="0"/>
              </a:rPr>
              <a:t>A</a:t>
            </a:r>
            <a:r>
              <a:rPr lang="en-US" sz="1000" dirty="0" smtClean="0">
                <a:solidFill>
                  <a:schemeClr val="bg1"/>
                </a:solidFill>
                <a:latin typeface="Calibri" panose="020F0502020204030204" pitchFamily="34" charset="0"/>
              </a:rPr>
              <a:t> technical project </a:t>
            </a:r>
            <a:r>
              <a:rPr lang="en-US" sz="1000" dirty="0">
                <a:solidFill>
                  <a:schemeClr val="bg1"/>
                </a:solidFill>
                <a:latin typeface="Calibri" panose="020F0502020204030204" pitchFamily="34" charset="0"/>
              </a:rPr>
              <a:t>with a CERN </a:t>
            </a:r>
            <a:r>
              <a:rPr lang="en-US" sz="1000" dirty="0" smtClean="0">
                <a:solidFill>
                  <a:schemeClr val="bg1"/>
                </a:solidFill>
                <a:latin typeface="Calibri" panose="020F0502020204030204" pitchFamily="34" charset="0"/>
              </a:rPr>
              <a:t/>
            </a:r>
            <a:br>
              <a:rPr lang="en-US" sz="1000" dirty="0" smtClean="0">
                <a:solidFill>
                  <a:schemeClr val="bg1"/>
                </a:solidFill>
                <a:latin typeface="Calibri" panose="020F0502020204030204" pitchFamily="34" charset="0"/>
              </a:rPr>
            </a:br>
            <a:r>
              <a:rPr lang="en-US" sz="1000" dirty="0" smtClean="0">
                <a:solidFill>
                  <a:schemeClr val="bg1"/>
                </a:solidFill>
                <a:latin typeface="Calibri" panose="020F0502020204030204" pitchFamily="34" charset="0"/>
              </a:rPr>
              <a:t>supervisor</a:t>
            </a:r>
            <a:r>
              <a:rPr lang="en-US" sz="1000" u="none" dirty="0" smtClean="0">
                <a:solidFill>
                  <a:schemeClr val="bg1"/>
                </a:solidFill>
                <a:latin typeface="Calibri" panose="020F0502020204030204" pitchFamily="34" charset="0"/>
              </a:rPr>
              <a:t>, visits </a:t>
            </a:r>
            <a:r>
              <a:rPr lang="en-US" sz="1000" u="none" dirty="0">
                <a:solidFill>
                  <a:schemeClr val="bg1"/>
                </a:solidFill>
                <a:latin typeface="Calibri" panose="020F0502020204030204" pitchFamily="34" charset="0"/>
              </a:rPr>
              <a:t>and workshops</a:t>
            </a:r>
          </a:p>
          <a:p>
            <a:pPr marL="1438275" indent="-1438275">
              <a:spcAft>
                <a:spcPts val="900"/>
              </a:spcAft>
              <a:tabLst>
                <a:tab pos="1438275" algn="l"/>
              </a:tabLst>
              <a:defRPr/>
            </a:pPr>
            <a:r>
              <a:rPr lang="en-US" sz="1000" u="none" dirty="0">
                <a:solidFill>
                  <a:schemeClr val="bg1"/>
                </a:solidFill>
                <a:latin typeface="Calibri" panose="020F0502020204030204" pitchFamily="34" charset="0"/>
              </a:rPr>
              <a:t>	</a:t>
            </a:r>
            <a:r>
              <a:rPr lang="en-US" sz="1000" u="none" dirty="0" smtClean="0">
                <a:solidFill>
                  <a:schemeClr val="bg1"/>
                </a:solidFill>
                <a:latin typeface="Calibri" panose="020F0502020204030204" pitchFamily="34" charset="0"/>
              </a:rPr>
              <a:t>Living allowance </a:t>
            </a:r>
            <a:r>
              <a:rPr lang="en-US" sz="1000" dirty="0">
                <a:solidFill>
                  <a:schemeClr val="bg1"/>
                </a:solidFill>
                <a:latin typeface="Calibri" panose="020F0502020204030204" pitchFamily="34" charset="0"/>
              </a:rPr>
              <a:t>, incl. health insurance</a:t>
            </a:r>
          </a:p>
          <a:p>
            <a:pPr marL="1438275" indent="-1438275">
              <a:spcAft>
                <a:spcPts val="900"/>
              </a:spcAft>
              <a:tabLst>
                <a:tab pos="1438275" algn="l"/>
              </a:tabLst>
              <a:defRPr/>
            </a:pPr>
            <a:r>
              <a:rPr lang="en-US" sz="1000" u="none" dirty="0">
                <a:solidFill>
                  <a:schemeClr val="bg1"/>
                </a:solidFill>
                <a:latin typeface="Calibri" panose="020F0502020204030204" pitchFamily="34" charset="0"/>
              </a:rPr>
              <a:t>	</a:t>
            </a:r>
            <a:r>
              <a:rPr lang="en-US" sz="1000" u="none" dirty="0" smtClean="0">
                <a:solidFill>
                  <a:schemeClr val="bg1"/>
                </a:solidFill>
                <a:latin typeface="Calibri" panose="020F0502020204030204" pitchFamily="34" charset="0"/>
              </a:rPr>
              <a:t>Accommodation </a:t>
            </a:r>
            <a:r>
              <a:rPr lang="en-US" sz="1000" u="none" dirty="0">
                <a:solidFill>
                  <a:schemeClr val="bg1"/>
                </a:solidFill>
                <a:latin typeface="Calibri" panose="020F0502020204030204" pitchFamily="34" charset="0"/>
              </a:rPr>
              <a:t>in CERN hostel	</a:t>
            </a:r>
          </a:p>
        </p:txBody>
      </p:sp>
      <p:sp>
        <p:nvSpPr>
          <p:cNvPr id="8" name="TextBox 7"/>
          <p:cNvSpPr txBox="1"/>
          <p:nvPr/>
        </p:nvSpPr>
        <p:spPr>
          <a:xfrm>
            <a:off x="1189497" y="2362660"/>
            <a:ext cx="2431950" cy="1938992"/>
          </a:xfrm>
          <a:prstGeom prst="rect">
            <a:avLst/>
          </a:prstGeom>
          <a:noFill/>
        </p:spPr>
        <p:txBody>
          <a:bodyPr wrap="square" rtlCol="0">
            <a:spAutoFit/>
          </a:bodyPr>
          <a:lstStyle/>
          <a:p>
            <a:pPr algn="ctr">
              <a:buNone/>
            </a:pPr>
            <a:r>
              <a:rPr lang="en-GB" sz="2400" dirty="0" smtClean="0">
                <a:solidFill>
                  <a:schemeClr val="bg1"/>
                </a:solidFill>
                <a:latin typeface="Century Gothic" panose="020B0502020202020204" pitchFamily="34" charset="0"/>
              </a:rPr>
              <a:t>Can’t </a:t>
            </a:r>
          </a:p>
          <a:p>
            <a:pPr algn="ctr">
              <a:buNone/>
            </a:pPr>
            <a:r>
              <a:rPr lang="en-GB" sz="2400" dirty="0" smtClean="0">
                <a:solidFill>
                  <a:schemeClr val="bg1"/>
                </a:solidFill>
                <a:latin typeface="Century Gothic" panose="020B0502020202020204" pitchFamily="34" charset="0"/>
              </a:rPr>
              <a:t>imagine a better way </a:t>
            </a:r>
          </a:p>
          <a:p>
            <a:pPr algn="ctr">
              <a:buNone/>
            </a:pPr>
            <a:r>
              <a:rPr lang="en-GB" sz="2400" dirty="0" smtClean="0">
                <a:solidFill>
                  <a:schemeClr val="bg1"/>
                </a:solidFill>
                <a:latin typeface="Century Gothic" panose="020B0502020202020204" pitchFamily="34" charset="0"/>
              </a:rPr>
              <a:t>to spend my summer</a:t>
            </a:r>
          </a:p>
        </p:txBody>
      </p:sp>
      <p:sp>
        <p:nvSpPr>
          <p:cNvPr id="11" name="Rectangle 2"/>
          <p:cNvSpPr>
            <a:spLocks noChangeArrowheads="1"/>
          </p:cNvSpPr>
          <p:nvPr/>
        </p:nvSpPr>
        <p:spPr bwMode="auto">
          <a:xfrm>
            <a:off x="2946425" y="598329"/>
            <a:ext cx="3251150"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Summer Student </a:t>
            </a:r>
            <a:r>
              <a:rPr lang="en-US" sz="2800" b="1" u="none" dirty="0" err="1" smtClean="0">
                <a:solidFill>
                  <a:schemeClr val="bg1"/>
                </a:solidFill>
                <a:latin typeface="Calibri" pitchFamily="34" charset="0"/>
                <a:cs typeface="Calibri" pitchFamily="34" charset="0"/>
              </a:rPr>
              <a:t>Programme</a:t>
            </a:r>
            <a:endParaRPr lang="en-US" sz="2800" b="1" u="none" dirty="0" smtClean="0">
              <a:solidFill>
                <a:schemeClr val="bg1"/>
              </a:solidFill>
              <a:latin typeface="Calibri" pitchFamily="34" charset="0"/>
              <a:cs typeface="Calibri" pitchFamily="34" charset="0"/>
            </a:endParaRPr>
          </a:p>
        </p:txBody>
      </p:sp>
      <p:sp>
        <p:nvSpPr>
          <p:cNvPr id="12" name="Rectangle 11"/>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3" name="Group 12"/>
          <p:cNvGrpSpPr/>
          <p:nvPr/>
        </p:nvGrpSpPr>
        <p:grpSpPr>
          <a:xfrm>
            <a:off x="235729" y="161561"/>
            <a:ext cx="1721632" cy="1721632"/>
            <a:chOff x="-533279" y="-2852232"/>
            <a:chExt cx="2804171" cy="2804171"/>
          </a:xfrm>
        </p:grpSpPr>
        <p:sp>
          <p:nvSpPr>
            <p:cNvPr id="14" name="Oval 13"/>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5" name="Picture 1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16" name="TextBox 15"/>
          <p:cNvSpPr txBox="1"/>
          <p:nvPr/>
        </p:nvSpPr>
        <p:spPr>
          <a:xfrm>
            <a:off x="363743" y="454078"/>
            <a:ext cx="1366980" cy="923330"/>
          </a:xfrm>
          <a:prstGeom prst="rect">
            <a:avLst/>
          </a:prstGeom>
          <a:noFill/>
        </p:spPr>
        <p:txBody>
          <a:bodyPr wrap="square" rtlCol="0">
            <a:spAutoFit/>
          </a:bodyPr>
          <a:lstStyle/>
          <a:p>
            <a:pPr algn="ctr"/>
            <a:r>
              <a:rPr lang="en-US" sz="5400" b="1" dirty="0" smtClean="0">
                <a:solidFill>
                  <a:srgbClr val="F58F4C"/>
                </a:solidFill>
                <a:latin typeface="Century Gothic" panose="020B0502020202020204" pitchFamily="34" charset="0"/>
              </a:rPr>
              <a:t>300</a:t>
            </a:r>
            <a:endParaRPr lang="en-GB" sz="5400" b="1" dirty="0"/>
          </a:p>
        </p:txBody>
      </p:sp>
      <p:sp>
        <p:nvSpPr>
          <p:cNvPr id="17" name="TextBox 16"/>
          <p:cNvSpPr txBox="1"/>
          <p:nvPr/>
        </p:nvSpPr>
        <p:spPr>
          <a:xfrm>
            <a:off x="475932" y="330609"/>
            <a:ext cx="1251709" cy="584775"/>
          </a:xfrm>
          <a:prstGeom prst="rect">
            <a:avLst/>
          </a:prstGeom>
          <a:noFill/>
        </p:spPr>
        <p:txBody>
          <a:bodyPr wrap="square" rtlCol="0">
            <a:spAutoFit/>
          </a:bodyPr>
          <a:lstStyle/>
          <a:p>
            <a:pPr algn="ctr"/>
            <a:r>
              <a:rPr lang="en-US" sz="1600" dirty="0" smtClean="0">
                <a:solidFill>
                  <a:srgbClr val="F58F4C"/>
                </a:solidFill>
                <a:latin typeface="Century Gothic" panose="020B0502020202020204" pitchFamily="34" charset="0"/>
              </a:rPr>
              <a:t>We </a:t>
            </a:r>
            <a:r>
              <a:rPr lang="en-US" sz="1600" dirty="0">
                <a:solidFill>
                  <a:srgbClr val="F58F4C"/>
                </a:solidFill>
                <a:latin typeface="Century Gothic" panose="020B0502020202020204" pitchFamily="34" charset="0"/>
              </a:rPr>
              <a:t>offer ~</a:t>
            </a:r>
          </a:p>
          <a:p>
            <a:pPr algn="ctr"/>
            <a:endParaRPr lang="en-US" sz="1600" dirty="0" smtClean="0">
              <a:solidFill>
                <a:srgbClr val="F58F4C"/>
              </a:solidFill>
              <a:latin typeface="Century Gothic" panose="020B0502020202020204" pitchFamily="34" charset="0"/>
            </a:endParaRPr>
          </a:p>
        </p:txBody>
      </p:sp>
      <p:sp>
        <p:nvSpPr>
          <p:cNvPr id="18" name="TextBox 17"/>
          <p:cNvSpPr txBox="1"/>
          <p:nvPr/>
        </p:nvSpPr>
        <p:spPr>
          <a:xfrm>
            <a:off x="413872" y="1216700"/>
            <a:ext cx="1365347" cy="779701"/>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a:t>
            </a:r>
            <a:r>
              <a:rPr lang="en-US" sz="1600" dirty="0" smtClean="0">
                <a:solidFill>
                  <a:schemeClr val="bg1"/>
                </a:solidFill>
                <a:latin typeface="Century Gothic" panose="020B0502020202020204" pitchFamily="34" charset="0"/>
              </a:rPr>
              <a:t>ositions</a:t>
            </a:r>
          </a:p>
          <a:p>
            <a:pPr algn="ctr">
              <a:lnSpc>
                <a:spcPts val="1600"/>
              </a:lnSpc>
            </a:pPr>
            <a:r>
              <a:rPr lang="en-US" sz="1600" dirty="0" smtClean="0">
                <a:solidFill>
                  <a:srgbClr val="F58F4C"/>
                </a:solidFill>
                <a:latin typeface="Century Gothic" panose="020B0502020202020204" pitchFamily="34" charset="0"/>
              </a:rPr>
              <a:t>annually</a:t>
            </a:r>
            <a:r>
              <a:rPr lang="en-US" dirty="0" smtClean="0">
                <a:solidFill>
                  <a:srgbClr val="F58F4C"/>
                </a:solidFill>
                <a:latin typeface="Century Gothic" panose="020B0502020202020204" pitchFamily="34" charset="0"/>
              </a:rPr>
              <a:t> </a:t>
            </a:r>
          </a:p>
          <a:p>
            <a:endParaRPr lang="en-GB" dirty="0"/>
          </a:p>
        </p:txBody>
      </p:sp>
      <p:sp>
        <p:nvSpPr>
          <p:cNvPr id="28" name="TextBox 27"/>
          <p:cNvSpPr txBox="1"/>
          <p:nvPr/>
        </p:nvSpPr>
        <p:spPr>
          <a:xfrm>
            <a:off x="2943990" y="3677725"/>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29" name="TextBox 28"/>
          <p:cNvSpPr txBox="1"/>
          <p:nvPr/>
        </p:nvSpPr>
        <p:spPr>
          <a:xfrm>
            <a:off x="1399542" y="2202361"/>
            <a:ext cx="882657"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31" name="Rectangle 30"/>
          <p:cNvSpPr>
            <a:spLocks noChangeArrowheads="1"/>
          </p:cNvSpPr>
          <p:nvPr/>
        </p:nvSpPr>
        <p:spPr bwMode="auto">
          <a:xfrm>
            <a:off x="352834" y="4771286"/>
            <a:ext cx="5141955" cy="856645"/>
          </a:xfrm>
          <a:prstGeom prst="rect">
            <a:avLst/>
          </a:prstGeom>
          <a:noFill/>
          <a:ln w="9525">
            <a:noFill/>
            <a:miter lim="800000"/>
            <a:headEnd/>
            <a:tailEnd/>
          </a:ln>
        </p:spPr>
        <p:txBody>
          <a:bodyPr wrap="square">
            <a:spAutoFit/>
          </a:bodyPr>
          <a:lstStyle/>
          <a:p>
            <a:pPr marL="1438275" indent="-1438275" algn="ctr">
              <a:spcAft>
                <a:spcPts val="900"/>
              </a:spcAft>
              <a:tabLst>
                <a:tab pos="1438275" algn="l"/>
              </a:tabLst>
            </a:pPr>
            <a:r>
              <a:rPr lang="en-US" b="1" dirty="0" smtClean="0">
                <a:solidFill>
                  <a:schemeClr val="bg1"/>
                </a:solidFill>
                <a:latin typeface="Calibri" panose="020F0502020204030204" pitchFamily="34" charset="0"/>
              </a:rPr>
              <a:t>Opening end 2017, next </a:t>
            </a:r>
            <a:r>
              <a:rPr lang="en-US" b="1" dirty="0">
                <a:solidFill>
                  <a:schemeClr val="bg1"/>
                </a:solidFill>
                <a:latin typeface="Calibri" panose="020F0502020204030204" pitchFamily="34" charset="0"/>
              </a:rPr>
              <a:t>application </a:t>
            </a:r>
            <a:r>
              <a:rPr lang="en-US" b="1" dirty="0" smtClean="0">
                <a:solidFill>
                  <a:schemeClr val="bg1"/>
                </a:solidFill>
                <a:latin typeface="Calibri" panose="020F0502020204030204" pitchFamily="34" charset="0"/>
              </a:rPr>
              <a:t>deadline:</a:t>
            </a:r>
            <a:endParaRPr lang="en-US" b="1" dirty="0">
              <a:solidFill>
                <a:schemeClr val="bg1"/>
              </a:solidFill>
              <a:latin typeface="Calibri" panose="020F0502020204030204" pitchFamily="34" charset="0"/>
            </a:endParaRP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January 2018</a:t>
            </a: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Open to Non Member State students</a:t>
            </a:r>
            <a:endParaRPr lang="en-US"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4243421751"/>
      </p:ext>
    </p:extLst>
  </p:cSld>
  <p:clrMapOvr>
    <a:masterClrMapping/>
  </p:clrMapOvr>
  <p:transition advTm="20533"/>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9502" y="-99392"/>
            <a:ext cx="9312021" cy="6290966"/>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10"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a:solidFill>
                  <a:schemeClr val="bg1"/>
                </a:solidFill>
                <a:latin typeface="Calibri" pitchFamily="34" charset="0"/>
                <a:cs typeface="Calibri" pitchFamily="34" charset="0"/>
              </a:rPr>
              <a:t>Doctoral Students</a:t>
            </a:r>
            <a:endParaRPr lang="en-US" sz="2800" dirty="0">
              <a:solidFill>
                <a:schemeClr val="bg1"/>
              </a:solidFill>
              <a:latin typeface="Calibri" pitchFamily="34" charset="0"/>
              <a:cs typeface="Calibri" pitchFamily="34" charset="0"/>
            </a:endParaRPr>
          </a:p>
        </p:txBody>
      </p:sp>
      <p:sp>
        <p:nvSpPr>
          <p:cNvPr id="73733" name="Rectangle 5"/>
          <p:cNvSpPr>
            <a:spLocks noChangeArrowheads="1"/>
          </p:cNvSpPr>
          <p:nvPr/>
        </p:nvSpPr>
        <p:spPr bwMode="auto">
          <a:xfrm>
            <a:off x="4575804" y="2272061"/>
            <a:ext cx="4158622" cy="3716402"/>
          </a:xfrm>
          <a:prstGeom prst="rect">
            <a:avLst/>
          </a:prstGeom>
          <a:noFill/>
          <a:ln w="9525">
            <a:noFill/>
            <a:miter lim="800000"/>
            <a:headEnd/>
            <a:tailEnd/>
          </a:ln>
          <a:effectLst/>
        </p:spPr>
        <p:txBody>
          <a:bodyPr wrap="square">
            <a:spAutoFit/>
          </a:bodyPr>
          <a:lstStyle/>
          <a:p>
            <a:pPr marL="1438275" indent="-1438275">
              <a:spcAft>
                <a:spcPts val="900"/>
              </a:spcAft>
              <a:tabLst>
                <a:tab pos="1438275" algn="l"/>
              </a:tabLst>
              <a:defRPr/>
            </a:pPr>
            <a:endParaRPr lang="en-US" sz="1200" u="none" dirty="0">
              <a:solidFill>
                <a:schemeClr val="bg1"/>
              </a:solidFill>
              <a:latin typeface="Century Gothic" panose="020B050202020202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FIELDS</a:t>
            </a:r>
            <a:r>
              <a:rPr lang="en-US" sz="1200" u="none" dirty="0" smtClean="0">
                <a:solidFill>
                  <a:schemeClr val="bg1"/>
                </a:solidFill>
                <a:latin typeface="Century Gothic" panose="020B0502020202020204" pitchFamily="34" charset="0"/>
              </a:rPr>
              <a:t>: </a:t>
            </a:r>
            <a:r>
              <a:rPr lang="en-US" sz="1200" u="none" dirty="0">
                <a:solidFill>
                  <a:schemeClr val="bg1"/>
                </a:solidFill>
                <a:latin typeface="Trebuchet MS" pitchFamily="34" charset="0"/>
              </a:rPr>
              <a:t>	</a:t>
            </a:r>
            <a:r>
              <a:rPr lang="en-US" sz="1200" u="none" dirty="0">
                <a:solidFill>
                  <a:schemeClr val="bg1"/>
                </a:solidFill>
                <a:latin typeface="Calibri" panose="020F0502020204030204" pitchFamily="34" charset="0"/>
              </a:rPr>
              <a:t>applied physics, engineering, </a:t>
            </a:r>
            <a:r>
              <a:rPr lang="en-US" sz="1200" u="none" dirty="0" smtClean="0">
                <a:solidFill>
                  <a:schemeClr val="bg1"/>
                </a:solidFill>
                <a:latin typeface="Calibri" panose="020F0502020204030204" pitchFamily="34" charset="0"/>
              </a:rPr>
              <a:t>computing</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LENGTH</a:t>
            </a:r>
            <a:r>
              <a:rPr lang="en-US" sz="1200" u="none" dirty="0" smtClean="0">
                <a:solidFill>
                  <a:schemeClr val="bg1"/>
                </a:solidFill>
                <a:latin typeface="Century Gothic" panose="020B0502020202020204" pitchFamily="34" charset="0"/>
              </a:rPr>
              <a:t>: </a:t>
            </a:r>
            <a:r>
              <a:rPr lang="en-US" sz="1200" u="none" dirty="0">
                <a:solidFill>
                  <a:schemeClr val="bg1"/>
                </a:solidFill>
                <a:latin typeface="Trebuchet MS" pitchFamily="34" charset="0"/>
              </a:rPr>
              <a:t>	</a:t>
            </a:r>
            <a:r>
              <a:rPr lang="en-US" sz="1200" u="none" dirty="0">
                <a:solidFill>
                  <a:schemeClr val="bg1"/>
                </a:solidFill>
                <a:latin typeface="Calibri" panose="020F0502020204030204" pitchFamily="34" charset="0"/>
              </a:rPr>
              <a:t>1-3 </a:t>
            </a:r>
            <a:r>
              <a:rPr lang="en-US" sz="1200" u="none" dirty="0" smtClean="0">
                <a:solidFill>
                  <a:schemeClr val="bg1"/>
                </a:solidFill>
                <a:latin typeface="Calibri" panose="020F0502020204030204" pitchFamily="34" charset="0"/>
              </a:rPr>
              <a:t>years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entury Gothic" panose="020B0502020202020204" pitchFamily="34" charset="0"/>
              </a:rPr>
              <a:t>:</a:t>
            </a:r>
            <a:r>
              <a:rPr lang="en-US" sz="1200" u="none" dirty="0">
                <a:solidFill>
                  <a:schemeClr val="bg1"/>
                </a:solidFill>
                <a:latin typeface="Trebuchet MS" pitchFamily="34" charset="0"/>
              </a:rPr>
              <a:t>	</a:t>
            </a:r>
            <a:r>
              <a:rPr lang="en-US" sz="1200" u="none" dirty="0">
                <a:solidFill>
                  <a:schemeClr val="bg1"/>
                </a:solidFill>
                <a:latin typeface="Calibri" panose="020F0502020204030204" pitchFamily="34" charset="0"/>
              </a:rPr>
              <a:t>enrolled  in a doctoral </a:t>
            </a:r>
            <a:r>
              <a:rPr lang="en-US" sz="1200" u="none" dirty="0" smtClean="0">
                <a:solidFill>
                  <a:schemeClr val="bg1"/>
                </a:solidFill>
                <a:latin typeface="Calibri" panose="020F0502020204030204" pitchFamily="34" charset="0"/>
              </a:rPr>
              <a:t>program </a:t>
            </a:r>
            <a:r>
              <a:rPr lang="en-US" sz="1200" u="none" dirty="0">
                <a:solidFill>
                  <a:schemeClr val="bg1"/>
                </a:solidFill>
                <a:latin typeface="Calibri" panose="020F0502020204030204" pitchFamily="34" charset="0"/>
              </a:rPr>
              <a:t>in </a:t>
            </a:r>
            <a:br>
              <a:rPr lang="en-US" sz="1200" u="none" dirty="0">
                <a:solidFill>
                  <a:schemeClr val="bg1"/>
                </a:solidFill>
                <a:latin typeface="Calibri" panose="020F0502020204030204" pitchFamily="34" charset="0"/>
              </a:rPr>
            </a:br>
            <a:r>
              <a:rPr lang="en-US" sz="1200" u="none" dirty="0">
                <a:solidFill>
                  <a:schemeClr val="bg1"/>
                </a:solidFill>
                <a:latin typeface="Calibri" panose="020F0502020204030204" pitchFamily="34" charset="0"/>
              </a:rPr>
              <a:t>a Member State </a:t>
            </a:r>
            <a:r>
              <a:rPr lang="en-US" sz="1200" u="none" dirty="0" smtClean="0">
                <a:solidFill>
                  <a:schemeClr val="bg1"/>
                </a:solidFill>
                <a:latin typeface="Calibri" panose="020F0502020204030204" pitchFamily="34" charset="0"/>
              </a:rPr>
              <a:t>university</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entury Gothic" panose="020B0502020202020204" pitchFamily="34" charset="0"/>
              </a:rPr>
              <a:t>:</a:t>
            </a:r>
            <a:r>
              <a:rPr lang="en-US" sz="1200" u="none" dirty="0">
                <a:solidFill>
                  <a:schemeClr val="bg1"/>
                </a:solidFill>
                <a:latin typeface="Trebuchet MS" pitchFamily="34" charset="0"/>
              </a:rPr>
              <a:t>	</a:t>
            </a:r>
            <a:r>
              <a:rPr lang="en-US" sz="1200" u="none" dirty="0">
                <a:solidFill>
                  <a:schemeClr val="bg1"/>
                </a:solidFill>
                <a:latin typeface="Calibri" panose="020F0502020204030204" pitchFamily="34" charset="0"/>
              </a:rPr>
              <a:t>a technical project, leading to a PhD thesis </a:t>
            </a:r>
            <a:br>
              <a:rPr lang="en-US" sz="1200" u="none" dirty="0">
                <a:solidFill>
                  <a:schemeClr val="bg1"/>
                </a:solidFill>
                <a:latin typeface="Calibri" panose="020F0502020204030204" pitchFamily="34" charset="0"/>
              </a:rPr>
            </a:br>
            <a:r>
              <a:rPr lang="en-US" sz="1200" u="none" dirty="0">
                <a:solidFill>
                  <a:schemeClr val="bg1"/>
                </a:solidFill>
                <a:latin typeface="Calibri" panose="020F0502020204030204" pitchFamily="34" charset="0"/>
              </a:rPr>
              <a:t>co-supervised by the university thesis advisor  and a CERN staff member</a:t>
            </a:r>
          </a:p>
          <a:p>
            <a:pPr marL="1438275" indent="-1438275">
              <a:spcAft>
                <a:spcPts val="900"/>
              </a:spcAft>
              <a:tabLst>
                <a:tab pos="1438275" algn="l"/>
              </a:tabLst>
              <a:defRPr/>
            </a:pPr>
            <a:r>
              <a:rPr lang="en-US" sz="1200" u="none" dirty="0">
                <a:solidFill>
                  <a:schemeClr val="bg1"/>
                </a:solidFill>
                <a:latin typeface="Trebuchet MS" pitchFamily="34" charset="0"/>
              </a:rPr>
              <a:t> 	</a:t>
            </a:r>
            <a:r>
              <a:rPr lang="en-US" sz="1200" u="none" dirty="0">
                <a:solidFill>
                  <a:schemeClr val="bg1"/>
                </a:solidFill>
                <a:latin typeface="Calibri" panose="020F0502020204030204" pitchFamily="34" charset="0"/>
              </a:rPr>
              <a:t>a living allowance incl. Health insurance</a:t>
            </a:r>
          </a:p>
          <a:p>
            <a:pPr marL="1438275" indent="-1438275">
              <a:spcAft>
                <a:spcPts val="900"/>
              </a:spcAft>
              <a:tabLst>
                <a:tab pos="1438275" algn="l"/>
              </a:tabLst>
              <a:defRPr/>
            </a:pPr>
            <a:endParaRPr lang="en-US" sz="1200" u="none" dirty="0">
              <a:solidFill>
                <a:schemeClr val="bg1"/>
              </a:solidFill>
              <a:latin typeface="Trebuchet MS" pitchFamily="34" charset="0"/>
            </a:endParaRPr>
          </a:p>
        </p:txBody>
      </p:sp>
      <p:sp>
        <p:nvSpPr>
          <p:cNvPr id="7" name="TextBox 6"/>
          <p:cNvSpPr txBox="1"/>
          <p:nvPr/>
        </p:nvSpPr>
        <p:spPr>
          <a:xfrm>
            <a:off x="940535" y="2351632"/>
            <a:ext cx="2929256" cy="2308324"/>
          </a:xfrm>
          <a:prstGeom prst="rect">
            <a:avLst/>
          </a:prstGeom>
          <a:noFill/>
        </p:spPr>
        <p:txBody>
          <a:bodyPr wrap="square" rtlCol="0">
            <a:spAutoFit/>
          </a:bodyPr>
          <a:lstStyle/>
          <a:p>
            <a:pPr algn="ctr">
              <a:buNone/>
            </a:pPr>
            <a:r>
              <a:rPr lang="en-GB" sz="2400" dirty="0" smtClean="0">
                <a:solidFill>
                  <a:schemeClr val="bg1"/>
                </a:solidFill>
                <a:latin typeface="Century Gothic" panose="020B0502020202020204" pitchFamily="34" charset="0"/>
              </a:rPr>
              <a:t>Gave me </a:t>
            </a:r>
          </a:p>
          <a:p>
            <a:pPr algn="ctr">
              <a:buNone/>
            </a:pPr>
            <a:r>
              <a:rPr lang="en-GB" sz="2400" dirty="0" smtClean="0">
                <a:solidFill>
                  <a:schemeClr val="bg1"/>
                </a:solidFill>
                <a:latin typeface="Century Gothic" panose="020B0502020202020204" pitchFamily="34" charset="0"/>
              </a:rPr>
              <a:t>the opportunity to meet important people, especially in the research fields</a:t>
            </a:r>
          </a:p>
        </p:txBody>
      </p:sp>
      <p:sp>
        <p:nvSpPr>
          <p:cNvPr id="11" name="Rectangle 10"/>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2" name="Group 11"/>
          <p:cNvGrpSpPr/>
          <p:nvPr/>
        </p:nvGrpSpPr>
        <p:grpSpPr>
          <a:xfrm>
            <a:off x="235729" y="161561"/>
            <a:ext cx="1721632" cy="1721632"/>
            <a:chOff x="-533279" y="-2852232"/>
            <a:chExt cx="2804171" cy="2804171"/>
          </a:xfrm>
        </p:grpSpPr>
        <p:sp>
          <p:nvSpPr>
            <p:cNvPr id="13" name="Oval 12"/>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4" name="Picture 1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15" name="TextBox 14"/>
          <p:cNvSpPr txBox="1"/>
          <p:nvPr/>
        </p:nvSpPr>
        <p:spPr>
          <a:xfrm>
            <a:off x="363743" y="404664"/>
            <a:ext cx="1366980" cy="1015663"/>
          </a:xfrm>
          <a:prstGeom prst="rect">
            <a:avLst/>
          </a:prstGeom>
          <a:noFill/>
        </p:spPr>
        <p:txBody>
          <a:bodyPr wrap="square" rtlCol="0">
            <a:spAutoFit/>
          </a:bodyPr>
          <a:lstStyle/>
          <a:p>
            <a:pPr algn="ctr"/>
            <a:r>
              <a:rPr lang="en-US" sz="6000" b="1" dirty="0">
                <a:solidFill>
                  <a:srgbClr val="F58F4C"/>
                </a:solidFill>
                <a:latin typeface="Century Gothic" panose="020B0502020202020204" pitchFamily="34" charset="0"/>
              </a:rPr>
              <a:t>8</a:t>
            </a:r>
            <a:r>
              <a:rPr lang="en-US" sz="6000" b="1" dirty="0" smtClean="0">
                <a:solidFill>
                  <a:srgbClr val="F58F4C"/>
                </a:solidFill>
                <a:latin typeface="Century Gothic" panose="020B0502020202020204" pitchFamily="34" charset="0"/>
              </a:rPr>
              <a:t>0</a:t>
            </a:r>
            <a:endParaRPr lang="en-GB" sz="6000" b="1" dirty="0"/>
          </a:p>
        </p:txBody>
      </p:sp>
      <p:sp>
        <p:nvSpPr>
          <p:cNvPr id="16" name="TextBox 15"/>
          <p:cNvSpPr txBox="1"/>
          <p:nvPr/>
        </p:nvSpPr>
        <p:spPr>
          <a:xfrm>
            <a:off x="475932" y="314281"/>
            <a:ext cx="1251709" cy="584775"/>
          </a:xfrm>
          <a:prstGeom prst="rect">
            <a:avLst/>
          </a:prstGeom>
          <a:noFill/>
        </p:spPr>
        <p:txBody>
          <a:bodyPr wrap="square" rtlCol="0">
            <a:spAutoFit/>
          </a:bodyPr>
          <a:lstStyle/>
          <a:p>
            <a:pPr algn="ctr"/>
            <a:r>
              <a:rPr lang="en-US" sz="1600" dirty="0" smtClean="0">
                <a:solidFill>
                  <a:srgbClr val="F58F4C"/>
                </a:solidFill>
                <a:latin typeface="Century Gothic" panose="020B0502020202020204" pitchFamily="34" charset="0"/>
              </a:rPr>
              <a:t>We </a:t>
            </a:r>
            <a:r>
              <a:rPr lang="en-US" sz="1600" dirty="0">
                <a:solidFill>
                  <a:srgbClr val="F58F4C"/>
                </a:solidFill>
                <a:latin typeface="Century Gothic" panose="020B0502020202020204" pitchFamily="34" charset="0"/>
              </a:rPr>
              <a:t>offer ~</a:t>
            </a:r>
          </a:p>
          <a:p>
            <a:pPr algn="ctr"/>
            <a:endParaRPr lang="en-US" sz="1600" dirty="0" smtClean="0">
              <a:solidFill>
                <a:srgbClr val="F58F4C"/>
              </a:solidFill>
              <a:latin typeface="Century Gothic" panose="020B0502020202020204" pitchFamily="34" charset="0"/>
            </a:endParaRPr>
          </a:p>
        </p:txBody>
      </p:sp>
      <p:sp>
        <p:nvSpPr>
          <p:cNvPr id="17" name="TextBox 16"/>
          <p:cNvSpPr txBox="1"/>
          <p:nvPr/>
        </p:nvSpPr>
        <p:spPr>
          <a:xfrm>
            <a:off x="413872" y="1192208"/>
            <a:ext cx="1365347" cy="779701"/>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a:t>
            </a:r>
            <a:r>
              <a:rPr lang="en-US" sz="1600" dirty="0" smtClean="0">
                <a:solidFill>
                  <a:schemeClr val="bg1"/>
                </a:solidFill>
                <a:latin typeface="Century Gothic" panose="020B0502020202020204" pitchFamily="34" charset="0"/>
              </a:rPr>
              <a:t>ositions</a:t>
            </a:r>
          </a:p>
          <a:p>
            <a:pPr algn="ctr">
              <a:lnSpc>
                <a:spcPts val="1600"/>
              </a:lnSpc>
            </a:pPr>
            <a:r>
              <a:rPr lang="en-US" sz="1600" dirty="0" smtClean="0">
                <a:solidFill>
                  <a:srgbClr val="F58F4C"/>
                </a:solidFill>
                <a:latin typeface="Century Gothic" panose="020B0502020202020204" pitchFamily="34" charset="0"/>
              </a:rPr>
              <a:t>annually</a:t>
            </a:r>
            <a:r>
              <a:rPr lang="en-US" dirty="0" smtClean="0">
                <a:solidFill>
                  <a:srgbClr val="F58F4C"/>
                </a:solidFill>
                <a:latin typeface="Century Gothic" panose="020B0502020202020204" pitchFamily="34" charset="0"/>
              </a:rPr>
              <a:t> </a:t>
            </a:r>
          </a:p>
          <a:p>
            <a:endParaRPr lang="en-GB" dirty="0"/>
          </a:p>
        </p:txBody>
      </p:sp>
      <p:sp>
        <p:nvSpPr>
          <p:cNvPr id="18" name="Rectangle 17"/>
          <p:cNvSpPr>
            <a:spLocks noChangeArrowheads="1"/>
          </p:cNvSpPr>
          <p:nvPr/>
        </p:nvSpPr>
        <p:spPr bwMode="auto">
          <a:xfrm>
            <a:off x="394717" y="4797152"/>
            <a:ext cx="4105275" cy="612988"/>
          </a:xfrm>
          <a:prstGeom prst="rect">
            <a:avLst/>
          </a:prstGeom>
          <a:noFill/>
          <a:ln w="9525">
            <a:noFill/>
            <a:miter lim="800000"/>
            <a:headEnd/>
            <a:tailEnd/>
          </a:ln>
        </p:spPr>
        <p:txBody>
          <a:bodyPr>
            <a:spAutoFit/>
          </a:bodyPr>
          <a:lstStyle/>
          <a:p>
            <a:pPr marL="1438275" indent="-1438275" algn="ctr">
              <a:spcAft>
                <a:spcPts val="900"/>
              </a:spcAft>
              <a:tabLst>
                <a:tab pos="1438275" algn="l"/>
              </a:tabLst>
            </a:pPr>
            <a:r>
              <a:rPr lang="en-US" b="1" dirty="0">
                <a:solidFill>
                  <a:schemeClr val="bg1"/>
                </a:solidFill>
                <a:latin typeface="Calibri" panose="020F0502020204030204" pitchFamily="34" charset="0"/>
              </a:rPr>
              <a:t>Next application deadlines:</a:t>
            </a: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April 2018</a:t>
            </a:r>
            <a:endParaRPr lang="en-US" b="1" dirty="0">
              <a:solidFill>
                <a:schemeClr val="bg1"/>
              </a:solidFill>
              <a:latin typeface="Calibri" panose="020F0502020204030204" pitchFamily="34" charset="0"/>
            </a:endParaRPr>
          </a:p>
        </p:txBody>
      </p:sp>
      <p:sp>
        <p:nvSpPr>
          <p:cNvPr id="19" name="TextBox 18"/>
          <p:cNvSpPr txBox="1"/>
          <p:nvPr/>
        </p:nvSpPr>
        <p:spPr>
          <a:xfrm>
            <a:off x="2689377" y="4025145"/>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20" name="TextBox 19"/>
          <p:cNvSpPr txBox="1"/>
          <p:nvPr/>
        </p:nvSpPr>
        <p:spPr>
          <a:xfrm>
            <a:off x="1148272" y="2196700"/>
            <a:ext cx="1872208"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Tree>
    <p:extLst>
      <p:ext uri="{BB962C8B-B14F-4D97-AF65-F5344CB8AC3E}">
        <p14:creationId xmlns:p14="http://schemas.microsoft.com/office/powerpoint/2010/main" val="3821445437"/>
      </p:ext>
    </p:extLst>
  </p:cSld>
  <p:clrMapOvr>
    <a:masterClrMapping/>
  </p:clrMapOvr>
  <p:transition advTm="13259"/>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2997" y="-171400"/>
            <a:ext cx="9507526" cy="635922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27" name="Oval 26"/>
          <p:cNvSpPr/>
          <p:nvPr/>
        </p:nvSpPr>
        <p:spPr>
          <a:xfrm>
            <a:off x="5007558" y="-2018204"/>
            <a:ext cx="1556815" cy="155681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n w="0"/>
              <a:solidFill>
                <a:schemeClr val="tx1"/>
              </a:solidFill>
              <a:effectLst/>
            </a:endParaRPr>
          </a:p>
        </p:txBody>
      </p:sp>
      <p:sp>
        <p:nvSpPr>
          <p:cNvPr id="3" name="Oval 2"/>
          <p:cNvSpPr/>
          <p:nvPr/>
        </p:nvSpPr>
        <p:spPr>
          <a:xfrm>
            <a:off x="6617927" y="-2369104"/>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28" name="Oval 27"/>
          <p:cNvSpPr/>
          <p:nvPr/>
        </p:nvSpPr>
        <p:spPr>
          <a:xfrm>
            <a:off x="8504828" y="-3006129"/>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72" name="Rectangle 2"/>
          <p:cNvSpPr>
            <a:spLocks noChangeArrowheads="1"/>
          </p:cNvSpPr>
          <p:nvPr/>
        </p:nvSpPr>
        <p:spPr bwMode="auto">
          <a:xfrm>
            <a:off x="1009445" y="581758"/>
            <a:ext cx="6810251"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endParaRPr lang="en-US" sz="6600" b="1" u="none" dirty="0" smtClean="0">
              <a:solidFill>
                <a:srgbClr val="F4904C"/>
              </a:solidFill>
              <a:latin typeface="Calibri" pitchFamily="34" charset="0"/>
              <a:cs typeface="Calibri" pitchFamily="34" charset="0"/>
            </a:endParaRPr>
          </a:p>
          <a:p>
            <a:pPr algn="ctr">
              <a:lnSpc>
                <a:spcPts val="3000"/>
              </a:lnSpc>
            </a:pPr>
            <a:r>
              <a:rPr lang="en-US" sz="4000" b="1" u="none" dirty="0" smtClean="0">
                <a:solidFill>
                  <a:schemeClr val="bg1"/>
                </a:solidFill>
                <a:latin typeface="Calibri" pitchFamily="34" charset="0"/>
                <a:cs typeface="Calibri" pitchFamily="34" charset="0"/>
              </a:rPr>
              <a:t>Opportunities for Graduates</a:t>
            </a:r>
            <a:endParaRPr lang="en-US" sz="4000" u="none" dirty="0">
              <a:solidFill>
                <a:schemeClr val="bg1"/>
              </a:solidFill>
              <a:latin typeface="Calibri" pitchFamily="34" charset="0"/>
              <a:cs typeface="Calibri" pitchFamily="34" charset="0"/>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85706" y="1973248"/>
            <a:ext cx="7142199" cy="4020793"/>
          </a:xfrm>
          <a:prstGeom prst="rect">
            <a:avLst/>
          </a:prstGeom>
        </p:spPr>
      </p:pic>
    </p:spTree>
    <p:extLst>
      <p:ext uri="{BB962C8B-B14F-4D97-AF65-F5344CB8AC3E}">
        <p14:creationId xmlns:p14="http://schemas.microsoft.com/office/powerpoint/2010/main" val="358996398"/>
      </p:ext>
    </p:extLst>
  </p:cSld>
  <p:clrMapOvr>
    <a:masterClrMapping/>
  </p:clrMapOvr>
  <p:transition advTm="6917"/>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03" y="-99392"/>
            <a:ext cx="9144000" cy="6281512"/>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9" name="Rectangle 2"/>
          <p:cNvSpPr>
            <a:spLocks noChangeArrowheads="1"/>
          </p:cNvSpPr>
          <p:nvPr/>
        </p:nvSpPr>
        <p:spPr bwMode="auto">
          <a:xfrm>
            <a:off x="2869516" y="592053"/>
            <a:ext cx="3471687" cy="1631216"/>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Fellowship &amp; Graduate Engineering Training</a:t>
            </a:r>
          </a:p>
        </p:txBody>
      </p:sp>
      <p:sp>
        <p:nvSpPr>
          <p:cNvPr id="10" name="Rectangle 9"/>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1" name="Group 10"/>
          <p:cNvGrpSpPr/>
          <p:nvPr/>
        </p:nvGrpSpPr>
        <p:grpSpPr>
          <a:xfrm>
            <a:off x="235729" y="161561"/>
            <a:ext cx="1721632" cy="1721632"/>
            <a:chOff x="-533279" y="-2852232"/>
            <a:chExt cx="2804171" cy="2804171"/>
          </a:xfrm>
        </p:grpSpPr>
        <p:sp>
          <p:nvSpPr>
            <p:cNvPr id="12" name="Oval 11"/>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3" name="Picture 1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14" name="TextBox 13"/>
          <p:cNvSpPr txBox="1"/>
          <p:nvPr/>
        </p:nvSpPr>
        <p:spPr>
          <a:xfrm>
            <a:off x="363743" y="429586"/>
            <a:ext cx="1366980" cy="923330"/>
          </a:xfrm>
          <a:prstGeom prst="rect">
            <a:avLst/>
          </a:prstGeom>
          <a:noFill/>
        </p:spPr>
        <p:txBody>
          <a:bodyPr wrap="square" rtlCol="0">
            <a:spAutoFit/>
          </a:bodyPr>
          <a:lstStyle/>
          <a:p>
            <a:pPr algn="ctr"/>
            <a:r>
              <a:rPr lang="en-US" sz="5400" b="1" dirty="0" smtClean="0">
                <a:solidFill>
                  <a:srgbClr val="F58F4C"/>
                </a:solidFill>
                <a:latin typeface="Century Gothic" panose="020B0502020202020204" pitchFamily="34" charset="0"/>
              </a:rPr>
              <a:t>220</a:t>
            </a:r>
            <a:endParaRPr lang="en-GB" sz="5400" b="1" dirty="0"/>
          </a:p>
        </p:txBody>
      </p:sp>
      <p:sp>
        <p:nvSpPr>
          <p:cNvPr id="15" name="TextBox 14"/>
          <p:cNvSpPr txBox="1"/>
          <p:nvPr/>
        </p:nvSpPr>
        <p:spPr>
          <a:xfrm>
            <a:off x="475932" y="314281"/>
            <a:ext cx="1251709" cy="584775"/>
          </a:xfrm>
          <a:prstGeom prst="rect">
            <a:avLst/>
          </a:prstGeom>
          <a:noFill/>
        </p:spPr>
        <p:txBody>
          <a:bodyPr wrap="square" rtlCol="0">
            <a:spAutoFit/>
          </a:bodyPr>
          <a:lstStyle/>
          <a:p>
            <a:pPr algn="ctr"/>
            <a:r>
              <a:rPr lang="en-US" sz="1600" dirty="0" smtClean="0">
                <a:solidFill>
                  <a:srgbClr val="F58F4C"/>
                </a:solidFill>
                <a:latin typeface="Century Gothic" panose="020B0502020202020204" pitchFamily="34" charset="0"/>
              </a:rPr>
              <a:t>We </a:t>
            </a:r>
            <a:r>
              <a:rPr lang="en-US" sz="1600" dirty="0">
                <a:solidFill>
                  <a:srgbClr val="F58F4C"/>
                </a:solidFill>
                <a:latin typeface="Century Gothic" panose="020B0502020202020204" pitchFamily="34" charset="0"/>
              </a:rPr>
              <a:t>offer ~</a:t>
            </a:r>
          </a:p>
          <a:p>
            <a:pPr algn="ctr"/>
            <a:endParaRPr lang="en-US" sz="1600" dirty="0" smtClean="0">
              <a:solidFill>
                <a:srgbClr val="F58F4C"/>
              </a:solidFill>
              <a:latin typeface="Century Gothic" panose="020B0502020202020204" pitchFamily="34" charset="0"/>
            </a:endParaRPr>
          </a:p>
        </p:txBody>
      </p:sp>
      <p:sp>
        <p:nvSpPr>
          <p:cNvPr id="16" name="TextBox 15"/>
          <p:cNvSpPr txBox="1"/>
          <p:nvPr/>
        </p:nvSpPr>
        <p:spPr>
          <a:xfrm>
            <a:off x="413872" y="1192208"/>
            <a:ext cx="1365347" cy="779701"/>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a:t>
            </a:r>
            <a:r>
              <a:rPr lang="en-US" sz="1600" dirty="0" smtClean="0">
                <a:solidFill>
                  <a:schemeClr val="bg1"/>
                </a:solidFill>
                <a:latin typeface="Century Gothic" panose="020B0502020202020204" pitchFamily="34" charset="0"/>
              </a:rPr>
              <a:t>ositions</a:t>
            </a:r>
          </a:p>
          <a:p>
            <a:pPr algn="ctr">
              <a:lnSpc>
                <a:spcPts val="1600"/>
              </a:lnSpc>
            </a:pPr>
            <a:r>
              <a:rPr lang="en-US" sz="1600" dirty="0" smtClean="0">
                <a:solidFill>
                  <a:srgbClr val="F58F4C"/>
                </a:solidFill>
                <a:latin typeface="Century Gothic" panose="020B0502020202020204" pitchFamily="34" charset="0"/>
              </a:rPr>
              <a:t>annually</a:t>
            </a:r>
            <a:r>
              <a:rPr lang="en-US" dirty="0" smtClean="0">
                <a:solidFill>
                  <a:srgbClr val="F58F4C"/>
                </a:solidFill>
                <a:latin typeface="Century Gothic" panose="020B0502020202020204" pitchFamily="34" charset="0"/>
              </a:rPr>
              <a:t> </a:t>
            </a:r>
          </a:p>
          <a:p>
            <a:endParaRPr lang="en-GB" dirty="0"/>
          </a:p>
        </p:txBody>
      </p:sp>
      <p:sp>
        <p:nvSpPr>
          <p:cNvPr id="73733" name="Rectangle 5"/>
          <p:cNvSpPr>
            <a:spLocks noChangeArrowheads="1"/>
          </p:cNvSpPr>
          <p:nvPr/>
        </p:nvSpPr>
        <p:spPr bwMode="auto">
          <a:xfrm>
            <a:off x="4572000" y="2537349"/>
            <a:ext cx="4119140" cy="2954655"/>
          </a:xfrm>
          <a:prstGeom prst="rect">
            <a:avLst/>
          </a:prstGeom>
          <a:noFill/>
          <a:ln w="9525">
            <a:noFill/>
            <a:miter lim="800000"/>
            <a:headEnd/>
            <a:tailEnd/>
          </a:ln>
          <a:effectLst/>
        </p:spPr>
        <p:txBody>
          <a:bodyPr wrap="square">
            <a:spAutoFit/>
          </a:bodyPr>
          <a:lstStyle/>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FIELDS</a:t>
            </a:r>
            <a:r>
              <a:rPr lang="en-US" sz="1200" u="none" dirty="0" smtClean="0">
                <a:solidFill>
                  <a:schemeClr val="bg1"/>
                </a:solidFill>
                <a:latin typeface="Century Gothic" panose="020B0502020202020204" pitchFamily="34" charset="0"/>
              </a:rPr>
              <a:t>: </a:t>
            </a:r>
            <a:r>
              <a:rPr lang="en-US" sz="1200" u="none" dirty="0">
                <a:solidFill>
                  <a:schemeClr val="bg1"/>
                </a:solidFill>
                <a:latin typeface="Calibri" panose="020F0502020204030204" pitchFamily="34" charset="0"/>
              </a:rPr>
              <a:t>	physics, engineering, </a:t>
            </a:r>
            <a:r>
              <a:rPr lang="en-US" sz="1200" u="none" dirty="0" smtClean="0">
                <a:solidFill>
                  <a:schemeClr val="bg1"/>
                </a:solidFill>
                <a:latin typeface="Calibri" panose="020F0502020204030204" pitchFamily="34" charset="0"/>
              </a:rPr>
              <a:t>computing</a:t>
            </a:r>
          </a:p>
          <a:p>
            <a:pPr marL="1438275" indent="-1438275">
              <a:spcAft>
                <a:spcPts val="900"/>
              </a:spcAft>
              <a:tabLst>
                <a:tab pos="1438275" algn="l"/>
              </a:tabLst>
              <a:defRPr/>
            </a:pPr>
            <a:endParaRPr lang="en-US" sz="1200" b="1"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BSc, MSc or PhD</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no more than 10 years relevant post-</a:t>
            </a:r>
            <a:r>
              <a:rPr lang="en-US" sz="1200" u="none" dirty="0" err="1">
                <a:solidFill>
                  <a:schemeClr val="bg1"/>
                </a:solidFill>
                <a:latin typeface="Calibri" panose="020F0502020204030204" pitchFamily="34" charset="0"/>
              </a:rPr>
              <a:t>MSc</a:t>
            </a:r>
            <a:r>
              <a:rPr lang="en-US" sz="1200" u="none" dirty="0">
                <a:solidFill>
                  <a:schemeClr val="bg1"/>
                </a:solidFill>
                <a:latin typeface="Calibri" panose="020F0502020204030204" pitchFamily="34" charset="0"/>
              </a:rPr>
              <a:t> experience</a:t>
            </a:r>
          </a:p>
          <a:p>
            <a:pPr marL="1438275" indent="-1438275">
              <a:spcAft>
                <a:spcPts val="900"/>
              </a:spcAft>
              <a:tabLst>
                <a:tab pos="1438275" algn="l"/>
              </a:tabLst>
              <a:defRPr/>
            </a:pPr>
            <a:endParaRPr lang="en-US" sz="1200" u="none" dirty="0">
              <a:solidFill>
                <a:schemeClr val="bg1"/>
              </a:solidFill>
              <a:latin typeface="Century Gothic" panose="020B050202020202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SELECTION</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2 selection committees per year  </a:t>
            </a:r>
            <a:endParaRPr lang="en-US" sz="1200" u="none" dirty="0" smtClean="0">
              <a:solidFill>
                <a:schemeClr val="bg1"/>
              </a:solidFill>
              <a:latin typeface="Calibri" panose="020F0502020204030204" pitchFamily="34" charset="0"/>
            </a:endParaRPr>
          </a:p>
          <a:p>
            <a:pPr marL="1438275" indent="-1438275">
              <a:spcAft>
                <a:spcPts val="900"/>
              </a:spcAft>
              <a:tabLst>
                <a:tab pos="1438275" algn="l"/>
              </a:tabLst>
              <a:defRPr/>
            </a:pPr>
            <a:endParaRPr lang="en-US" sz="1200" u="none" dirty="0" smtClean="0">
              <a:solidFill>
                <a:schemeClr val="bg1"/>
              </a:solidFill>
              <a:latin typeface="Calibri" panose="020F0502020204030204" pitchFamily="34" charset="0"/>
            </a:endParaRPr>
          </a:p>
          <a:p>
            <a:pPr marL="1438275" indent="-1438275">
              <a:lnSpc>
                <a:spcPts val="900"/>
              </a:lnSpc>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entury Gothic" panose="020B0502020202020204" pitchFamily="34" charset="0"/>
              </a:rPr>
              <a:t>: </a:t>
            </a:r>
            <a:r>
              <a:rPr lang="en-US" sz="1200" u="none" dirty="0">
                <a:solidFill>
                  <a:schemeClr val="bg1"/>
                </a:solidFill>
                <a:latin typeface="Calibri" panose="020F0502020204030204" pitchFamily="34" charset="0"/>
              </a:rPr>
              <a:t>	2-3 year employment </a:t>
            </a:r>
            <a:r>
              <a:rPr lang="en-US" sz="1200" u="none" dirty="0" smtClean="0">
                <a:solidFill>
                  <a:schemeClr val="bg1"/>
                </a:solidFill>
                <a:latin typeface="Calibri" panose="020F0502020204030204" pitchFamily="34" charset="0"/>
              </a:rPr>
              <a:t>contract</a:t>
            </a:r>
            <a:r>
              <a:rPr lang="en-US" sz="1200" u="none" dirty="0">
                <a:solidFill>
                  <a:schemeClr val="bg1"/>
                </a:solidFill>
                <a:latin typeface="Calibri" panose="020F0502020204030204" pitchFamily="34" charset="0"/>
              </a:rPr>
              <a:t>	</a:t>
            </a:r>
          </a:p>
          <a:p>
            <a:pPr marL="1438275" indent="-1438275">
              <a:lnSpc>
                <a:spcPts val="900"/>
              </a:lnSpc>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Attractive </a:t>
            </a:r>
            <a:r>
              <a:rPr lang="en-US" sz="1200" u="none" dirty="0">
                <a:solidFill>
                  <a:schemeClr val="bg1"/>
                </a:solidFill>
                <a:latin typeface="Calibri" panose="020F0502020204030204" pitchFamily="34" charset="0"/>
              </a:rPr>
              <a:t>salary incl. social benefits</a:t>
            </a:r>
          </a:p>
          <a:p>
            <a:pPr marL="1438275" indent="-1438275">
              <a:lnSpc>
                <a:spcPts val="900"/>
              </a:lnSpc>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Training possibilities</a:t>
            </a:r>
            <a:endParaRPr lang="en-US" sz="1200" u="none" dirty="0">
              <a:solidFill>
                <a:schemeClr val="bg1"/>
              </a:solidFill>
              <a:latin typeface="Calibri" panose="020F0502020204030204" pitchFamily="34" charset="0"/>
            </a:endParaRPr>
          </a:p>
        </p:txBody>
      </p:sp>
      <p:sp>
        <p:nvSpPr>
          <p:cNvPr id="2" name="TextBox 1"/>
          <p:cNvSpPr txBox="1"/>
          <p:nvPr/>
        </p:nvSpPr>
        <p:spPr>
          <a:xfrm>
            <a:off x="6084168" y="5485551"/>
            <a:ext cx="2304256" cy="861774"/>
          </a:xfrm>
          <a:prstGeom prst="rect">
            <a:avLst/>
          </a:prstGeom>
          <a:noFill/>
        </p:spPr>
        <p:txBody>
          <a:bodyPr wrap="square" rtlCol="0">
            <a:spAutoFit/>
          </a:bodyPr>
          <a:lstStyle/>
          <a:p>
            <a:r>
              <a:rPr lang="en-US" sz="1000" dirty="0">
                <a:solidFill>
                  <a:schemeClr val="bg1"/>
                </a:solidFill>
                <a:latin typeface="Calibri" panose="020F0502020204030204" pitchFamily="34" charset="0"/>
              </a:rPr>
              <a:t>Fellows are normally nationals of the Member States of CERN. There also exist a limited number of places for Fellows from non-Member States.</a:t>
            </a:r>
          </a:p>
          <a:p>
            <a:endParaRPr lang="en-GB" sz="1000" dirty="0"/>
          </a:p>
        </p:txBody>
      </p:sp>
      <p:sp>
        <p:nvSpPr>
          <p:cNvPr id="6" name="TextBox 5"/>
          <p:cNvSpPr txBox="1"/>
          <p:nvPr/>
        </p:nvSpPr>
        <p:spPr>
          <a:xfrm>
            <a:off x="714709" y="2359944"/>
            <a:ext cx="3394102" cy="1938992"/>
          </a:xfrm>
          <a:prstGeom prst="rect">
            <a:avLst/>
          </a:prstGeom>
          <a:noFill/>
        </p:spPr>
        <p:txBody>
          <a:bodyPr wrap="square" rtlCol="0">
            <a:spAutoFit/>
          </a:bodyPr>
          <a:lstStyle/>
          <a:p>
            <a:pPr algn="ctr">
              <a:buNone/>
            </a:pPr>
            <a:r>
              <a:rPr lang="en-GB" sz="2400" dirty="0" smtClean="0">
                <a:solidFill>
                  <a:schemeClr val="bg1"/>
                </a:solidFill>
                <a:latin typeface="Century Gothic" panose="020B0502020202020204" pitchFamily="34" charset="0"/>
              </a:rPr>
              <a:t>An ideal place </a:t>
            </a:r>
          </a:p>
          <a:p>
            <a:pPr algn="ctr">
              <a:buNone/>
            </a:pPr>
            <a:r>
              <a:rPr lang="en-GB" sz="2400" dirty="0" smtClean="0">
                <a:solidFill>
                  <a:schemeClr val="bg1"/>
                </a:solidFill>
                <a:latin typeface="Century Gothic" panose="020B0502020202020204" pitchFamily="34" charset="0"/>
              </a:rPr>
              <a:t>to follow the most recent ideas in physics and start new collaborations</a:t>
            </a:r>
          </a:p>
        </p:txBody>
      </p:sp>
      <p:sp>
        <p:nvSpPr>
          <p:cNvPr id="18" name="TextBox 17"/>
          <p:cNvSpPr txBox="1"/>
          <p:nvPr/>
        </p:nvSpPr>
        <p:spPr>
          <a:xfrm>
            <a:off x="3404598" y="3653188"/>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9" name="TextBox 18"/>
          <p:cNvSpPr txBox="1"/>
          <p:nvPr/>
        </p:nvSpPr>
        <p:spPr>
          <a:xfrm>
            <a:off x="726225" y="2218429"/>
            <a:ext cx="1872208"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7" name="Rectangle 16"/>
          <p:cNvSpPr>
            <a:spLocks noChangeArrowheads="1"/>
          </p:cNvSpPr>
          <p:nvPr/>
        </p:nvSpPr>
        <p:spPr bwMode="auto">
          <a:xfrm>
            <a:off x="359122" y="4686971"/>
            <a:ext cx="4105275" cy="612988"/>
          </a:xfrm>
          <a:prstGeom prst="rect">
            <a:avLst/>
          </a:prstGeom>
          <a:noFill/>
          <a:ln w="9525">
            <a:noFill/>
            <a:miter lim="800000"/>
            <a:headEnd/>
            <a:tailEnd/>
          </a:ln>
        </p:spPr>
        <p:txBody>
          <a:bodyPr>
            <a:spAutoFit/>
          </a:bodyPr>
          <a:lstStyle/>
          <a:p>
            <a:pPr marL="1438275" indent="-1438275" algn="ctr">
              <a:spcAft>
                <a:spcPts val="900"/>
              </a:spcAft>
              <a:tabLst>
                <a:tab pos="1438275" algn="l"/>
              </a:tabLst>
            </a:pPr>
            <a:r>
              <a:rPr lang="en-US" b="1" dirty="0">
                <a:solidFill>
                  <a:schemeClr val="bg1"/>
                </a:solidFill>
                <a:latin typeface="Calibri" panose="020F0502020204030204" pitchFamily="34" charset="0"/>
              </a:rPr>
              <a:t>Next </a:t>
            </a:r>
            <a:r>
              <a:rPr lang="en-US" b="1" dirty="0" smtClean="0">
                <a:solidFill>
                  <a:schemeClr val="bg1"/>
                </a:solidFill>
                <a:latin typeface="Calibri" panose="020F0502020204030204" pitchFamily="34" charset="0"/>
              </a:rPr>
              <a:t>application deadline:</a:t>
            </a:r>
            <a:endParaRPr lang="en-US" b="1" dirty="0">
              <a:solidFill>
                <a:schemeClr val="bg1"/>
              </a:solidFill>
              <a:latin typeface="Calibri" panose="020F0502020204030204" pitchFamily="34" charset="0"/>
            </a:endParaRP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March 2018</a:t>
            </a:r>
            <a:endParaRPr lang="en-US" b="1" dirty="0" smtClean="0">
              <a:solidFill>
                <a:schemeClr val="bg1"/>
              </a:solidFill>
              <a:latin typeface="Calibri" panose="020F0502020204030204" pitchFamily="34" charset="0"/>
            </a:endParaRPr>
          </a:p>
        </p:txBody>
      </p:sp>
    </p:spTree>
    <p:extLst>
      <p:ext uri="{BB962C8B-B14F-4D97-AF65-F5344CB8AC3E}">
        <p14:creationId xmlns:p14="http://schemas.microsoft.com/office/powerpoint/2010/main" val="1756751856"/>
      </p:ext>
    </p:extLst>
  </p:cSld>
  <p:clrMapOvr>
    <a:masterClrMapping/>
  </p:clrMapOvr>
  <p:transition advTm="30202"/>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03" y="-9278"/>
            <a:ext cx="9144000" cy="619268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3733" name="Rectangle 5"/>
          <p:cNvSpPr>
            <a:spLocks noChangeArrowheads="1"/>
          </p:cNvSpPr>
          <p:nvPr/>
        </p:nvSpPr>
        <p:spPr bwMode="auto">
          <a:xfrm>
            <a:off x="4575803" y="2254686"/>
            <a:ext cx="4502150" cy="3947234"/>
          </a:xfrm>
          <a:prstGeom prst="rect">
            <a:avLst/>
          </a:prstGeom>
          <a:noFill/>
          <a:ln w="9525">
            <a:noFill/>
            <a:miter lim="800000"/>
            <a:headEnd/>
            <a:tailEnd/>
          </a:ln>
          <a:effectLst/>
        </p:spPr>
        <p:txBody>
          <a:bodyPr>
            <a:spAutoFit/>
          </a:bodyPr>
          <a:lstStyle/>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FIELDS</a:t>
            </a:r>
            <a:r>
              <a:rPr lang="en-US" sz="1200" u="none" dirty="0" smtClean="0">
                <a:solidFill>
                  <a:schemeClr val="bg1"/>
                </a:solidFill>
                <a:latin typeface="Century Gothic" panose="020B0502020202020204" pitchFamily="34" charset="0"/>
              </a:rPr>
              <a:t>: </a:t>
            </a:r>
            <a:r>
              <a:rPr lang="en-US" sz="1200" u="none" dirty="0">
                <a:solidFill>
                  <a:schemeClr val="bg1"/>
                </a:solidFill>
                <a:latin typeface="Calibri" panose="020F0502020204030204" pitchFamily="34" charset="0"/>
              </a:rPr>
              <a:t>	physics, engineering, </a:t>
            </a:r>
            <a:r>
              <a:rPr lang="en-US" sz="1200" u="none" dirty="0" smtClean="0">
                <a:solidFill>
                  <a:schemeClr val="bg1"/>
                </a:solidFill>
                <a:latin typeface="Calibri" panose="020F0502020204030204" pitchFamily="34" charset="0"/>
              </a:rPr>
              <a:t>computing</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DURATION</a:t>
            </a:r>
            <a:r>
              <a:rPr lang="en-US" sz="1200" u="none" dirty="0" smtClean="0">
                <a:solidFill>
                  <a:schemeClr val="bg1"/>
                </a:solidFill>
                <a:latin typeface="Century Gothic" panose="020B0502020202020204" pitchFamily="34" charset="0"/>
              </a:rPr>
              <a:t>: </a:t>
            </a:r>
            <a:r>
              <a:rPr lang="en-US" sz="1200" u="none" dirty="0">
                <a:solidFill>
                  <a:schemeClr val="bg1"/>
                </a:solidFill>
                <a:latin typeface="Calibri" panose="020F0502020204030204" pitchFamily="34" charset="0"/>
              </a:rPr>
              <a:t>	up to 3 </a:t>
            </a:r>
            <a:r>
              <a:rPr lang="en-US" sz="1200" u="none" dirty="0" smtClean="0">
                <a:solidFill>
                  <a:schemeClr val="bg1"/>
                </a:solidFill>
                <a:latin typeface="Calibri" panose="020F0502020204030204" pitchFamily="34" charset="0"/>
              </a:rPr>
              <a:t>years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MSc or PhD</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≤5 years post-degree </a:t>
            </a:r>
            <a:r>
              <a:rPr lang="en-US" sz="1200" u="none" dirty="0" smtClean="0">
                <a:solidFill>
                  <a:schemeClr val="bg1"/>
                </a:solidFill>
                <a:latin typeface="Calibri" panose="020F0502020204030204" pitchFamily="34" charset="0"/>
              </a:rPr>
              <a:t>experience</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Funded </a:t>
            </a:r>
            <a:r>
              <a:rPr lang="en-US" sz="1200" u="none" dirty="0">
                <a:solidFill>
                  <a:schemeClr val="bg1"/>
                </a:solidFill>
                <a:latin typeface="Calibri" panose="020F0502020204030204" pitchFamily="34" charset="0"/>
              </a:rPr>
              <a:t>by the European Commission</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An </a:t>
            </a:r>
            <a:r>
              <a:rPr lang="en-US" sz="1200" u="none" dirty="0">
                <a:solidFill>
                  <a:schemeClr val="bg1"/>
                </a:solidFill>
                <a:latin typeface="Calibri" panose="020F0502020204030204" pitchFamily="34" charset="0"/>
              </a:rPr>
              <a:t>employment contract with CERN</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Specific </a:t>
            </a:r>
            <a:r>
              <a:rPr lang="en-US" sz="1200" u="none" dirty="0">
                <a:solidFill>
                  <a:schemeClr val="bg1"/>
                </a:solidFill>
                <a:latin typeface="Calibri" panose="020F0502020204030204" pitchFamily="34" charset="0"/>
              </a:rPr>
              <a:t>Marie-Curie vacancies published on CERN web pages</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An </a:t>
            </a:r>
            <a:r>
              <a:rPr lang="en-US" sz="1200" u="none" dirty="0">
                <a:solidFill>
                  <a:schemeClr val="bg1"/>
                </a:solidFill>
                <a:latin typeface="Calibri" panose="020F0502020204030204" pitchFamily="34" charset="0"/>
              </a:rPr>
              <a:t>attractive salary, social benefits, allowances</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The chance to build an international </a:t>
            </a:r>
            <a:r>
              <a:rPr lang="en-US" sz="1200" u="none" dirty="0">
                <a:solidFill>
                  <a:schemeClr val="bg1"/>
                </a:solidFill>
                <a:latin typeface="Calibri" panose="020F0502020204030204" pitchFamily="34" charset="0"/>
              </a:rPr>
              <a:t>network</a:t>
            </a:r>
          </a:p>
        </p:txBody>
      </p:sp>
      <p:pic>
        <p:nvPicPr>
          <p:cNvPr id="2" name="Picture 1"/>
          <p:cNvPicPr>
            <a:picLocks noChangeAspect="1"/>
          </p:cNvPicPr>
          <p:nvPr/>
        </p:nvPicPr>
        <p:blipFill>
          <a:blip r:embed="rId3"/>
          <a:stretch>
            <a:fillRect/>
          </a:stretch>
        </p:blipFill>
        <p:spPr>
          <a:xfrm>
            <a:off x="771484" y="3036840"/>
            <a:ext cx="3256751" cy="774734"/>
          </a:xfrm>
          <a:prstGeom prst="rect">
            <a:avLst/>
          </a:prstGeom>
        </p:spPr>
      </p:pic>
      <p:sp>
        <p:nvSpPr>
          <p:cNvPr id="3" name="TextBox 2"/>
          <p:cNvSpPr txBox="1"/>
          <p:nvPr/>
        </p:nvSpPr>
        <p:spPr>
          <a:xfrm>
            <a:off x="657983" y="2162323"/>
            <a:ext cx="3483755" cy="1261884"/>
          </a:xfrm>
          <a:prstGeom prst="rect">
            <a:avLst/>
          </a:prstGeom>
          <a:noFill/>
        </p:spPr>
        <p:txBody>
          <a:bodyPr wrap="square" rtlCol="0">
            <a:spAutoFit/>
          </a:bodyPr>
          <a:lstStyle/>
          <a:p>
            <a:r>
              <a:rPr lang="en-US" sz="2400" dirty="0">
                <a:solidFill>
                  <a:schemeClr val="bg1"/>
                </a:solidFill>
                <a:latin typeface="Calibri" panose="020F0502020204030204" pitchFamily="34" charset="0"/>
              </a:rPr>
              <a:t>For university </a:t>
            </a:r>
            <a:r>
              <a:rPr lang="en-US" sz="2400" dirty="0" smtClean="0">
                <a:solidFill>
                  <a:schemeClr val="bg1"/>
                </a:solidFill>
                <a:latin typeface="Calibri" panose="020F0502020204030204" pitchFamily="34" charset="0"/>
              </a:rPr>
              <a:t>graduates. </a:t>
            </a:r>
          </a:p>
          <a:p>
            <a:r>
              <a:rPr lang="en-US" sz="1600" dirty="0" smtClean="0">
                <a:solidFill>
                  <a:schemeClr val="bg1"/>
                </a:solidFill>
                <a:latin typeface="Calibri" panose="020F0502020204030204" pitchFamily="34" charset="0"/>
              </a:rPr>
              <a:t>Non-member </a:t>
            </a:r>
            <a:r>
              <a:rPr lang="en-US" sz="1600" dirty="0">
                <a:solidFill>
                  <a:schemeClr val="bg1"/>
                </a:solidFill>
                <a:latin typeface="Calibri" panose="020F0502020204030204" pitchFamily="34" charset="0"/>
              </a:rPr>
              <a:t>state nationals </a:t>
            </a:r>
            <a:r>
              <a:rPr lang="en-US" sz="1600" dirty="0" smtClean="0">
                <a:solidFill>
                  <a:schemeClr val="bg1"/>
                </a:solidFill>
                <a:latin typeface="Calibri" panose="020F0502020204030204" pitchFamily="34" charset="0"/>
              </a:rPr>
              <a:t>can </a:t>
            </a:r>
            <a:r>
              <a:rPr lang="en-US" sz="1600" dirty="0">
                <a:solidFill>
                  <a:schemeClr val="bg1"/>
                </a:solidFill>
                <a:latin typeface="Calibri" panose="020F0502020204030204" pitchFamily="34" charset="0"/>
              </a:rPr>
              <a:t>apply!</a:t>
            </a:r>
          </a:p>
          <a:p>
            <a:endParaRPr lang="en-US" dirty="0">
              <a:solidFill>
                <a:schemeClr val="bg1"/>
              </a:solidFill>
              <a:latin typeface="Calibri" panose="020F0502020204030204" pitchFamily="34" charset="0"/>
            </a:endParaRPr>
          </a:p>
          <a:p>
            <a:endParaRPr lang="en-GB" dirty="0"/>
          </a:p>
        </p:txBody>
      </p:sp>
      <p:sp>
        <p:nvSpPr>
          <p:cNvPr id="9"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a:solidFill>
                  <a:schemeClr val="bg1"/>
                </a:solidFill>
                <a:latin typeface="Calibri" pitchFamily="34" charset="0"/>
                <a:cs typeface="Calibri" pitchFamily="34" charset="0"/>
              </a:rPr>
              <a:t>Marie </a:t>
            </a:r>
            <a:r>
              <a:rPr lang="en-US" sz="2800" b="1" dirty="0" err="1">
                <a:solidFill>
                  <a:schemeClr val="bg1"/>
                </a:solidFill>
                <a:latin typeface="Calibri" pitchFamily="34" charset="0"/>
                <a:cs typeface="Calibri" pitchFamily="34" charset="0"/>
              </a:rPr>
              <a:t>Sklodowska</a:t>
            </a:r>
            <a:r>
              <a:rPr lang="en-US" sz="2800" b="1" dirty="0">
                <a:solidFill>
                  <a:schemeClr val="bg1"/>
                </a:solidFill>
                <a:latin typeface="Calibri" pitchFamily="34" charset="0"/>
                <a:cs typeface="Calibri" pitchFamily="34" charset="0"/>
              </a:rPr>
              <a:t>-Curie </a:t>
            </a:r>
            <a:endParaRPr lang="en-US" sz="2800" dirty="0">
              <a:solidFill>
                <a:schemeClr val="bg1"/>
              </a:solidFill>
              <a:latin typeface="Calibri" pitchFamily="34" charset="0"/>
              <a:cs typeface="Calibri" pitchFamily="34" charset="0"/>
            </a:endParaRPr>
          </a:p>
        </p:txBody>
      </p:sp>
    </p:spTree>
    <p:extLst>
      <p:ext uri="{BB962C8B-B14F-4D97-AF65-F5344CB8AC3E}">
        <p14:creationId xmlns:p14="http://schemas.microsoft.com/office/powerpoint/2010/main" val="952352477"/>
      </p:ext>
    </p:extLst>
  </p:cSld>
  <p:clrMapOvr>
    <a:masterClrMapping/>
  </p:clrMapOvr>
  <p:transition advTm="19813"/>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8520" y="-99392"/>
            <a:ext cx="9361040" cy="628788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3733" name="Rectangle 5"/>
          <p:cNvSpPr>
            <a:spLocks noChangeArrowheads="1"/>
          </p:cNvSpPr>
          <p:nvPr/>
        </p:nvSpPr>
        <p:spPr bwMode="auto">
          <a:xfrm>
            <a:off x="4181279" y="2334042"/>
            <a:ext cx="4969989" cy="3854901"/>
          </a:xfrm>
          <a:prstGeom prst="rect">
            <a:avLst/>
          </a:prstGeom>
          <a:noFill/>
          <a:ln w="9525">
            <a:noFill/>
            <a:miter lim="800000"/>
            <a:headEnd/>
            <a:tailEnd/>
          </a:ln>
          <a:effectLst/>
        </p:spPr>
        <p:txBody>
          <a:bodyPr wrap="square">
            <a:spAutoFit/>
          </a:bodyPr>
          <a:lstStyle/>
          <a:p>
            <a:pPr marL="1438275" indent="-1438275">
              <a:spcAft>
                <a:spcPts val="900"/>
              </a:spcAft>
              <a:tabLst>
                <a:tab pos="1438275" algn="l"/>
              </a:tabLst>
              <a:defRPr/>
            </a:pPr>
            <a:r>
              <a:rPr lang="en-US" sz="1200" b="1" dirty="0" smtClean="0">
                <a:solidFill>
                  <a:schemeClr val="bg1"/>
                </a:solidFill>
                <a:latin typeface="Century Gothic" panose="020B0502020202020204" pitchFamily="34" charset="0"/>
              </a:rPr>
              <a:t>FIELDS</a:t>
            </a:r>
            <a:r>
              <a:rPr lang="en-US" sz="1200" u="none" dirty="0" smtClean="0">
                <a:solidFill>
                  <a:schemeClr val="bg1"/>
                </a:solidFill>
                <a:latin typeface="Calibri" panose="020F0502020204030204" pitchFamily="34" charset="0"/>
              </a:rPr>
              <a:t>: 	</a:t>
            </a:r>
            <a:r>
              <a:rPr lang="en-US" sz="1200" dirty="0" smtClean="0">
                <a:solidFill>
                  <a:schemeClr val="bg1"/>
                </a:solidFill>
                <a:latin typeface="Calibri" panose="020F0502020204030204" pitchFamily="34" charset="0"/>
              </a:rPr>
              <a:t>Mechanics</a:t>
            </a:r>
            <a:r>
              <a:rPr lang="en-US" sz="1200" dirty="0">
                <a:solidFill>
                  <a:schemeClr val="bg1"/>
                </a:solidFill>
                <a:latin typeface="Calibri" panose="020F0502020204030204" pitchFamily="34" charset="0"/>
              </a:rPr>
              <a:t>, electronics, </a:t>
            </a:r>
            <a:r>
              <a:rPr lang="en-US" sz="1200" dirty="0" smtClean="0">
                <a:solidFill>
                  <a:schemeClr val="bg1"/>
                </a:solidFill>
                <a:latin typeface="Calibri" panose="020F0502020204030204" pitchFamily="34" charset="0"/>
              </a:rPr>
              <a:t>electricity, etc.</a:t>
            </a: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alibri" panose="020F0502020204030204" pitchFamily="34" charset="0"/>
              </a:rPr>
              <a:t>:	Technical diploma (Note: applicants with higher qualifications, BSc</a:t>
            </a:r>
            <a:r>
              <a:rPr lang="en-US" sz="1200" u="none" dirty="0">
                <a:solidFill>
                  <a:schemeClr val="bg1"/>
                </a:solidFill>
                <a:latin typeface="Calibri" panose="020F0502020204030204" pitchFamily="34" charset="0"/>
              </a:rPr>
              <a:t>, MSc or </a:t>
            </a:r>
            <a:r>
              <a:rPr lang="en-US" sz="1200" u="none" dirty="0" smtClean="0">
                <a:solidFill>
                  <a:schemeClr val="bg1"/>
                </a:solidFill>
                <a:latin typeface="Calibri" panose="020F0502020204030204" pitchFamily="34" charset="0"/>
              </a:rPr>
              <a:t>PhD are not eligible)</a:t>
            </a: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dirty="0">
                <a:solidFill>
                  <a:schemeClr val="bg1"/>
                </a:solidFill>
                <a:latin typeface="Calibri" panose="020F0502020204030204" pitchFamily="34" charset="0"/>
              </a:rPr>
              <a:t>no more than 4 years relevant experience after finishing your </a:t>
            </a:r>
            <a:r>
              <a:rPr lang="en-US" sz="1200" dirty="0" smtClean="0">
                <a:solidFill>
                  <a:schemeClr val="bg1"/>
                </a:solidFill>
                <a:latin typeface="Calibri" panose="020F0502020204030204" pitchFamily="34" charset="0"/>
              </a:rPr>
              <a:t>diploma</a:t>
            </a: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SELECTION</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dirty="0">
                <a:solidFill>
                  <a:schemeClr val="bg1"/>
                </a:solidFill>
                <a:latin typeface="Calibri" panose="020F0502020204030204" pitchFamily="34" charset="0"/>
              </a:rPr>
              <a:t>All applications for TTE opportunities will be considered by a panel of CERN specialists. </a:t>
            </a:r>
            <a:r>
              <a:rPr lang="en-US" sz="1200" dirty="0" smtClean="0">
                <a:solidFill>
                  <a:schemeClr val="bg1"/>
                </a:solidFill>
                <a:latin typeface="Calibri" panose="020F0502020204030204" pitchFamily="34" charset="0"/>
              </a:rPr>
              <a:t>The </a:t>
            </a:r>
            <a:r>
              <a:rPr lang="en-US" sz="1200" dirty="0">
                <a:solidFill>
                  <a:schemeClr val="bg1"/>
                </a:solidFill>
                <a:latin typeface="Calibri" panose="020F0502020204030204" pitchFamily="34" charset="0"/>
              </a:rPr>
              <a:t>panel </a:t>
            </a:r>
            <a:r>
              <a:rPr lang="en-US" sz="1200" dirty="0" smtClean="0">
                <a:solidFill>
                  <a:schemeClr val="bg1"/>
                </a:solidFill>
                <a:latin typeface="Calibri" panose="020F0502020204030204" pitchFamily="34" charset="0"/>
              </a:rPr>
              <a:t>meets </a:t>
            </a:r>
            <a:r>
              <a:rPr lang="en-US" sz="1200" smtClean="0">
                <a:solidFill>
                  <a:schemeClr val="bg1"/>
                </a:solidFill>
                <a:latin typeface="Calibri" panose="020F0502020204030204" pitchFamily="34" charset="0"/>
              </a:rPr>
              <a:t>four times a</a:t>
            </a:r>
            <a:r>
              <a:rPr lang="en-US" sz="1200" smtClean="0">
                <a:solidFill>
                  <a:schemeClr val="bg1"/>
                </a:solidFill>
                <a:latin typeface="Calibri" panose="020F0502020204030204" pitchFamily="34" charset="0"/>
              </a:rPr>
              <a:t> </a:t>
            </a:r>
            <a:r>
              <a:rPr lang="en-US" sz="1200" dirty="0">
                <a:solidFill>
                  <a:schemeClr val="bg1"/>
                </a:solidFill>
                <a:latin typeface="Calibri" panose="020F0502020204030204" pitchFamily="34" charset="0"/>
              </a:rPr>
              <a:t>year. </a:t>
            </a:r>
            <a:endParaRPr lang="en-US" sz="1200" dirty="0" smtClean="0">
              <a:solidFill>
                <a:schemeClr val="bg1"/>
              </a:solidFill>
              <a:latin typeface="Calibri" panose="020F0502020204030204" pitchFamily="34" charset="0"/>
            </a:endParaRPr>
          </a:p>
          <a:p>
            <a:pPr marL="1438275" indent="-1438275">
              <a:spcAft>
                <a:spcPts val="900"/>
              </a:spcAft>
              <a:tabLst>
                <a:tab pos="1438275" algn="l"/>
              </a:tabLst>
              <a:defRPr/>
            </a:pPr>
            <a:r>
              <a:rPr lang="en-US" sz="1200" dirty="0">
                <a:solidFill>
                  <a:schemeClr val="bg1"/>
                </a:solidFill>
                <a:latin typeface="Calibri" panose="020F0502020204030204" pitchFamily="34" charset="0"/>
              </a:rPr>
              <a:t>	</a:t>
            </a:r>
            <a:r>
              <a:rPr lang="en-US" sz="1200" dirty="0" smtClean="0">
                <a:solidFill>
                  <a:schemeClr val="bg1"/>
                </a:solidFill>
                <a:latin typeface="Calibri" panose="020F0502020204030204" pitchFamily="34" charset="0"/>
              </a:rPr>
              <a:t>Successful </a:t>
            </a:r>
            <a:r>
              <a:rPr lang="en-US" sz="1200" dirty="0">
                <a:solidFill>
                  <a:schemeClr val="bg1"/>
                </a:solidFill>
                <a:latin typeface="Calibri" panose="020F0502020204030204" pitchFamily="34" charset="0"/>
              </a:rPr>
              <a:t>applicants will be offered appointments which should begin within six months of the meeting</a:t>
            </a:r>
            <a:r>
              <a:rPr lang="en-US" sz="1200" dirty="0" smtClean="0">
                <a:solidFill>
                  <a:schemeClr val="bg1"/>
                </a:solidFill>
                <a:latin typeface="Calibri" panose="020F0502020204030204" pitchFamily="34" charset="0"/>
              </a:rPr>
              <a:t>.</a:t>
            </a:r>
          </a:p>
          <a:p>
            <a:pPr marL="1438275" indent="-1438275">
              <a:spcAft>
                <a:spcPts val="900"/>
              </a:spcAft>
              <a:tabLst>
                <a:tab pos="1438275" algn="l"/>
              </a:tabLst>
              <a:defRPr/>
            </a:pPr>
            <a:r>
              <a:rPr lang="en-US" sz="1200" b="1" dirty="0" smtClean="0">
                <a:solidFill>
                  <a:schemeClr val="bg1"/>
                </a:solidFill>
                <a:latin typeface="Century Gothic" panose="020B0502020202020204" pitchFamily="34" charset="0"/>
              </a:rPr>
              <a:t>FEATURES</a:t>
            </a:r>
            <a:r>
              <a:rPr lang="en-US" sz="1200" u="none" dirty="0" smtClean="0">
                <a:solidFill>
                  <a:schemeClr val="bg1"/>
                </a:solidFill>
                <a:latin typeface="Calibri" panose="020F0502020204030204" pitchFamily="34" charset="0"/>
              </a:rPr>
              <a:t>: </a:t>
            </a:r>
            <a:r>
              <a:rPr lang="en-US" sz="1200" u="none" dirty="0">
                <a:solidFill>
                  <a:schemeClr val="bg1"/>
                </a:solidFill>
                <a:latin typeface="Calibri" panose="020F0502020204030204" pitchFamily="34" charset="0"/>
              </a:rPr>
              <a:t>	</a:t>
            </a:r>
            <a:r>
              <a:rPr lang="en-US" sz="1200" dirty="0" smtClean="0">
                <a:solidFill>
                  <a:schemeClr val="bg1"/>
                </a:solidFill>
                <a:latin typeface="Calibri" panose="020F0502020204030204" pitchFamily="34" charset="0"/>
              </a:rPr>
              <a:t>An </a:t>
            </a:r>
            <a:r>
              <a:rPr lang="en-US" sz="1200" dirty="0">
                <a:solidFill>
                  <a:schemeClr val="bg1"/>
                </a:solidFill>
                <a:latin typeface="Calibri" panose="020F0502020204030204" pitchFamily="34" charset="0"/>
              </a:rPr>
              <a:t>initial contract of one year renewable for a second year</a:t>
            </a:r>
            <a:r>
              <a:rPr lang="en-US" sz="1200" u="none" dirty="0">
                <a:solidFill>
                  <a:schemeClr val="bg1"/>
                </a:solidFill>
                <a:latin typeface="Calibri" panose="020F0502020204030204" pitchFamily="34" charset="0"/>
              </a:rPr>
              <a:t>		</a:t>
            </a:r>
            <a:endParaRPr lang="en-US" sz="1200" u="none" dirty="0" smtClean="0">
              <a:solidFill>
                <a:schemeClr val="bg1"/>
              </a:solidFill>
              <a:latin typeface="Calibri" panose="020F0502020204030204" pitchFamily="34" charset="0"/>
            </a:endParaRPr>
          </a:p>
          <a:p>
            <a:pPr marL="1438275" indent="-1438275">
              <a:spcAft>
                <a:spcPts val="900"/>
              </a:spcAft>
              <a:tabLst>
                <a:tab pos="1438275" algn="l"/>
              </a:tabLst>
              <a:defRPr/>
            </a:pPr>
            <a:r>
              <a:rPr lang="en-US" sz="1200" u="none" dirty="0" smtClean="0">
                <a:solidFill>
                  <a:schemeClr val="bg1"/>
                </a:solidFill>
                <a:latin typeface="Calibri" panose="020F0502020204030204" pitchFamily="34" charset="0"/>
              </a:rPr>
              <a:t>	Attractive salary include social benefits</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dirty="0" smtClean="0">
                <a:solidFill>
                  <a:schemeClr val="bg1"/>
                </a:solidFill>
                <a:latin typeface="Calibri" panose="020F0502020204030204" pitchFamily="34" charset="0"/>
              </a:rPr>
              <a:t>On-the-job </a:t>
            </a:r>
            <a:r>
              <a:rPr lang="en-US" sz="1200" dirty="0">
                <a:solidFill>
                  <a:schemeClr val="bg1"/>
                </a:solidFill>
                <a:latin typeface="Calibri" panose="020F0502020204030204" pitchFamily="34" charset="0"/>
              </a:rPr>
              <a:t>and formal training will be provided at CERN. There are also in-house language courses for English and French</a:t>
            </a:r>
            <a:endParaRPr lang="en-US" sz="1200" u="none" dirty="0">
              <a:solidFill>
                <a:schemeClr val="bg1"/>
              </a:solidFill>
              <a:latin typeface="Calibri" panose="020F0502020204030204" pitchFamily="34" charset="0"/>
            </a:endParaRPr>
          </a:p>
        </p:txBody>
      </p:sp>
      <p:sp>
        <p:nvSpPr>
          <p:cNvPr id="6" name="TextBox 5"/>
          <p:cNvSpPr txBox="1"/>
          <p:nvPr/>
        </p:nvSpPr>
        <p:spPr>
          <a:xfrm>
            <a:off x="1096545" y="2363322"/>
            <a:ext cx="2612337" cy="1938992"/>
          </a:xfrm>
          <a:prstGeom prst="rect">
            <a:avLst/>
          </a:prstGeom>
          <a:noFill/>
        </p:spPr>
        <p:txBody>
          <a:bodyPr wrap="square" rtlCol="0">
            <a:spAutoFit/>
          </a:bodyPr>
          <a:lstStyle/>
          <a:p>
            <a:pPr algn="ctr">
              <a:buNone/>
            </a:pPr>
            <a:r>
              <a:rPr lang="en-GB" sz="2400" dirty="0" smtClean="0">
                <a:solidFill>
                  <a:schemeClr val="bg1"/>
                </a:solidFill>
                <a:latin typeface="Century Gothic" panose="020B0502020202020204" pitchFamily="34" charset="0"/>
              </a:rPr>
              <a:t>   I never imagined the possibilities CERN would offer me</a:t>
            </a:r>
          </a:p>
        </p:txBody>
      </p:sp>
      <p:sp>
        <p:nvSpPr>
          <p:cNvPr id="9" name="Rectangle 2"/>
          <p:cNvSpPr>
            <a:spLocks noChangeArrowheads="1"/>
          </p:cNvSpPr>
          <p:nvPr/>
        </p:nvSpPr>
        <p:spPr bwMode="auto">
          <a:xfrm>
            <a:off x="2946425" y="598329"/>
            <a:ext cx="3251150"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Technician Training Experience</a:t>
            </a:r>
          </a:p>
        </p:txBody>
      </p:sp>
      <p:sp>
        <p:nvSpPr>
          <p:cNvPr id="12" name="TextBox 11"/>
          <p:cNvSpPr txBox="1"/>
          <p:nvPr/>
        </p:nvSpPr>
        <p:spPr>
          <a:xfrm>
            <a:off x="2970917" y="3661329"/>
            <a:ext cx="770621"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9" name="TextBox 18"/>
          <p:cNvSpPr txBox="1"/>
          <p:nvPr/>
        </p:nvSpPr>
        <p:spPr>
          <a:xfrm>
            <a:off x="1462025" y="2221475"/>
            <a:ext cx="792088"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22" name="Rectangle 21"/>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4" name="Group 13"/>
          <p:cNvGrpSpPr/>
          <p:nvPr/>
        </p:nvGrpSpPr>
        <p:grpSpPr>
          <a:xfrm>
            <a:off x="235729" y="161561"/>
            <a:ext cx="1721632" cy="1721632"/>
            <a:chOff x="-533279" y="-2852232"/>
            <a:chExt cx="2804171" cy="2804171"/>
          </a:xfrm>
        </p:grpSpPr>
        <p:sp>
          <p:nvSpPr>
            <p:cNvPr id="15" name="Oval 14"/>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6" name="Picture 1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2" name="TextBox 1"/>
          <p:cNvSpPr txBox="1"/>
          <p:nvPr/>
        </p:nvSpPr>
        <p:spPr>
          <a:xfrm>
            <a:off x="515581" y="421301"/>
            <a:ext cx="1194365" cy="1015663"/>
          </a:xfrm>
          <a:prstGeom prst="rect">
            <a:avLst/>
          </a:prstGeom>
          <a:noFill/>
        </p:spPr>
        <p:txBody>
          <a:bodyPr wrap="square" rtlCol="0">
            <a:spAutoFit/>
          </a:bodyPr>
          <a:lstStyle/>
          <a:p>
            <a:pPr algn="ctr"/>
            <a:r>
              <a:rPr lang="en-US" sz="6000" b="1" dirty="0">
                <a:solidFill>
                  <a:srgbClr val="F58F4C"/>
                </a:solidFill>
                <a:latin typeface="Century Gothic" panose="020B0502020202020204" pitchFamily="34" charset="0"/>
              </a:rPr>
              <a:t>4</a:t>
            </a:r>
            <a:r>
              <a:rPr lang="en-US" sz="6000" b="1" dirty="0" smtClean="0">
                <a:solidFill>
                  <a:srgbClr val="F58F4C"/>
                </a:solidFill>
                <a:latin typeface="Century Gothic" panose="020B0502020202020204" pitchFamily="34" charset="0"/>
              </a:rPr>
              <a:t>0</a:t>
            </a:r>
            <a:endParaRPr lang="en-GB" sz="6000" b="1" dirty="0"/>
          </a:p>
        </p:txBody>
      </p:sp>
      <p:sp>
        <p:nvSpPr>
          <p:cNvPr id="4" name="TextBox 3"/>
          <p:cNvSpPr txBox="1"/>
          <p:nvPr/>
        </p:nvSpPr>
        <p:spPr>
          <a:xfrm>
            <a:off x="475932" y="330183"/>
            <a:ext cx="1251709" cy="615553"/>
          </a:xfrm>
          <a:prstGeom prst="rect">
            <a:avLst/>
          </a:prstGeom>
          <a:noFill/>
        </p:spPr>
        <p:txBody>
          <a:bodyPr wrap="square" rtlCol="0">
            <a:spAutoFit/>
          </a:bodyPr>
          <a:lstStyle/>
          <a:p>
            <a:pPr algn="ctr"/>
            <a:r>
              <a:rPr lang="en-US" sz="1600" dirty="0" smtClean="0">
                <a:solidFill>
                  <a:srgbClr val="F58F4C"/>
                </a:solidFill>
                <a:latin typeface="Century Gothic" panose="020B0502020202020204" pitchFamily="34" charset="0"/>
              </a:rPr>
              <a:t>We offer ~</a:t>
            </a:r>
          </a:p>
          <a:p>
            <a:endParaRPr lang="en-GB" dirty="0">
              <a:solidFill>
                <a:srgbClr val="F58F4C"/>
              </a:solidFill>
            </a:endParaRPr>
          </a:p>
        </p:txBody>
      </p:sp>
      <p:sp>
        <p:nvSpPr>
          <p:cNvPr id="3" name="TextBox 2"/>
          <p:cNvSpPr txBox="1"/>
          <p:nvPr/>
        </p:nvSpPr>
        <p:spPr>
          <a:xfrm>
            <a:off x="413872" y="1208110"/>
            <a:ext cx="1365347" cy="779701"/>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a:t>
            </a:r>
            <a:r>
              <a:rPr lang="en-US" sz="1600" dirty="0" smtClean="0">
                <a:solidFill>
                  <a:schemeClr val="bg1"/>
                </a:solidFill>
                <a:latin typeface="Century Gothic" panose="020B0502020202020204" pitchFamily="34" charset="0"/>
              </a:rPr>
              <a:t>ositions</a:t>
            </a:r>
          </a:p>
          <a:p>
            <a:pPr algn="ctr">
              <a:lnSpc>
                <a:spcPts val="1600"/>
              </a:lnSpc>
            </a:pPr>
            <a:r>
              <a:rPr lang="en-US" sz="1600" dirty="0" smtClean="0">
                <a:solidFill>
                  <a:srgbClr val="F58F4C"/>
                </a:solidFill>
                <a:latin typeface="Century Gothic" panose="020B0502020202020204" pitchFamily="34" charset="0"/>
              </a:rPr>
              <a:t>annually</a:t>
            </a:r>
            <a:r>
              <a:rPr lang="en-US" dirty="0" smtClean="0">
                <a:solidFill>
                  <a:srgbClr val="F58F4C"/>
                </a:solidFill>
                <a:latin typeface="Century Gothic" panose="020B0502020202020204" pitchFamily="34" charset="0"/>
              </a:rPr>
              <a:t> </a:t>
            </a:r>
          </a:p>
          <a:p>
            <a:endParaRPr lang="en-GB" dirty="0"/>
          </a:p>
        </p:txBody>
      </p:sp>
      <p:sp>
        <p:nvSpPr>
          <p:cNvPr id="24" name="Rectangle 23"/>
          <p:cNvSpPr>
            <a:spLocks noChangeArrowheads="1"/>
          </p:cNvSpPr>
          <p:nvPr/>
        </p:nvSpPr>
        <p:spPr bwMode="auto">
          <a:xfrm>
            <a:off x="350075" y="4764516"/>
            <a:ext cx="4105275" cy="612988"/>
          </a:xfrm>
          <a:prstGeom prst="rect">
            <a:avLst/>
          </a:prstGeom>
          <a:noFill/>
          <a:ln w="9525">
            <a:noFill/>
            <a:miter lim="800000"/>
            <a:headEnd/>
            <a:tailEnd/>
          </a:ln>
        </p:spPr>
        <p:txBody>
          <a:bodyPr>
            <a:spAutoFit/>
          </a:bodyPr>
          <a:lstStyle/>
          <a:p>
            <a:pPr marL="1438275" indent="-1438275" algn="ctr">
              <a:spcAft>
                <a:spcPts val="900"/>
              </a:spcAft>
              <a:tabLst>
                <a:tab pos="1438275" algn="l"/>
              </a:tabLst>
            </a:pPr>
            <a:r>
              <a:rPr lang="en-US" b="1" dirty="0">
                <a:solidFill>
                  <a:schemeClr val="bg1"/>
                </a:solidFill>
                <a:latin typeface="Calibri" panose="020F0502020204030204" pitchFamily="34" charset="0"/>
              </a:rPr>
              <a:t>Next application deadlines:</a:t>
            </a: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February 2018</a:t>
            </a:r>
            <a:endParaRPr lang="en-US"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484249143"/>
      </p:ext>
    </p:extLst>
  </p:cSld>
  <p:clrMapOvr>
    <a:masterClrMapping/>
  </p:clrMapOvr>
  <p:transition advTm="20848"/>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2997" y="-171400"/>
            <a:ext cx="9507526" cy="635922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27" name="Oval 26"/>
          <p:cNvSpPr/>
          <p:nvPr/>
        </p:nvSpPr>
        <p:spPr>
          <a:xfrm>
            <a:off x="5007558" y="-2018204"/>
            <a:ext cx="1556815" cy="155681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n w="0"/>
              <a:solidFill>
                <a:schemeClr val="tx1"/>
              </a:solidFill>
              <a:effectLst/>
            </a:endParaRPr>
          </a:p>
        </p:txBody>
      </p:sp>
      <p:sp>
        <p:nvSpPr>
          <p:cNvPr id="3" name="Oval 2"/>
          <p:cNvSpPr/>
          <p:nvPr/>
        </p:nvSpPr>
        <p:spPr>
          <a:xfrm>
            <a:off x="6617927" y="-2369104"/>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28" name="Oval 27"/>
          <p:cNvSpPr/>
          <p:nvPr/>
        </p:nvSpPr>
        <p:spPr>
          <a:xfrm>
            <a:off x="8504828" y="-3006129"/>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72" name="Rectangle 2"/>
          <p:cNvSpPr>
            <a:spLocks noChangeArrowheads="1"/>
          </p:cNvSpPr>
          <p:nvPr/>
        </p:nvSpPr>
        <p:spPr bwMode="auto">
          <a:xfrm>
            <a:off x="1009445" y="531397"/>
            <a:ext cx="6810251"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endParaRPr lang="en-US" sz="6600" b="1" u="none" dirty="0" smtClean="0">
              <a:solidFill>
                <a:srgbClr val="F4904C"/>
              </a:solidFill>
              <a:latin typeface="Calibri" pitchFamily="34" charset="0"/>
              <a:cs typeface="Calibri" pitchFamily="34" charset="0"/>
            </a:endParaRPr>
          </a:p>
          <a:p>
            <a:pPr algn="ctr">
              <a:lnSpc>
                <a:spcPts val="3000"/>
              </a:lnSpc>
            </a:pPr>
            <a:r>
              <a:rPr lang="en-US" sz="4000" b="1" u="none" dirty="0" smtClean="0">
                <a:solidFill>
                  <a:schemeClr val="bg1"/>
                </a:solidFill>
                <a:latin typeface="Calibri" pitchFamily="34" charset="0"/>
                <a:cs typeface="Calibri" pitchFamily="34" charset="0"/>
              </a:rPr>
              <a:t>Opportunities for Professionals</a:t>
            </a:r>
            <a:endParaRPr lang="en-US" sz="4000" u="none" dirty="0">
              <a:solidFill>
                <a:schemeClr val="bg1"/>
              </a:solidFill>
              <a:latin typeface="Calibri" pitchFamily="34" charset="0"/>
              <a:cs typeface="Calibri" pitchFamily="34" charset="0"/>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85706" y="1973248"/>
            <a:ext cx="7142199" cy="4020793"/>
          </a:xfrm>
          <a:prstGeom prst="rect">
            <a:avLst/>
          </a:prstGeom>
        </p:spPr>
      </p:pic>
    </p:spTree>
    <p:extLst>
      <p:ext uri="{BB962C8B-B14F-4D97-AF65-F5344CB8AC3E}">
        <p14:creationId xmlns:p14="http://schemas.microsoft.com/office/powerpoint/2010/main" val="1960787086"/>
      </p:ext>
    </p:extLst>
  </p:cSld>
  <p:clrMapOvr>
    <a:masterClrMapping/>
  </p:clrMapOvr>
  <p:transition advTm="5711"/>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520" y="-99392"/>
            <a:ext cx="9361040" cy="6290966"/>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Staff positions</a:t>
            </a:r>
            <a:endParaRPr lang="en-US" sz="2800" dirty="0">
              <a:solidFill>
                <a:schemeClr val="bg1"/>
              </a:solidFill>
              <a:latin typeface="Calibri" pitchFamily="34" charset="0"/>
              <a:cs typeface="Calibri" pitchFamily="34" charset="0"/>
            </a:endParaRPr>
          </a:p>
        </p:txBody>
      </p:sp>
      <p:sp>
        <p:nvSpPr>
          <p:cNvPr id="8" name="Rectangle 7"/>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9" name="Group 8"/>
          <p:cNvGrpSpPr/>
          <p:nvPr/>
        </p:nvGrpSpPr>
        <p:grpSpPr>
          <a:xfrm>
            <a:off x="235729" y="161561"/>
            <a:ext cx="1721632" cy="1721632"/>
            <a:chOff x="-533279" y="-2852232"/>
            <a:chExt cx="2804171" cy="2804171"/>
          </a:xfrm>
        </p:grpSpPr>
        <p:sp>
          <p:nvSpPr>
            <p:cNvPr id="10" name="Oval 9"/>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12" name="TextBox 11"/>
          <p:cNvSpPr txBox="1"/>
          <p:nvPr/>
        </p:nvSpPr>
        <p:spPr>
          <a:xfrm>
            <a:off x="1922" y="712729"/>
            <a:ext cx="2189241" cy="553998"/>
          </a:xfrm>
          <a:prstGeom prst="rect">
            <a:avLst/>
          </a:prstGeom>
          <a:noFill/>
        </p:spPr>
        <p:txBody>
          <a:bodyPr wrap="square" rtlCol="0">
            <a:spAutoFit/>
          </a:bodyPr>
          <a:lstStyle/>
          <a:p>
            <a:pPr algn="ctr"/>
            <a:r>
              <a:rPr lang="en-US" sz="3000" b="1" dirty="0" smtClean="0">
                <a:solidFill>
                  <a:srgbClr val="F58F4C"/>
                </a:solidFill>
                <a:latin typeface="Century Gothic" panose="020B0502020202020204" pitchFamily="34" charset="0"/>
              </a:rPr>
              <a:t>100-150</a:t>
            </a:r>
            <a:endParaRPr lang="en-GB" sz="3000" b="1" dirty="0"/>
          </a:p>
        </p:txBody>
      </p:sp>
      <p:sp>
        <p:nvSpPr>
          <p:cNvPr id="13" name="TextBox 12"/>
          <p:cNvSpPr txBox="1"/>
          <p:nvPr/>
        </p:nvSpPr>
        <p:spPr>
          <a:xfrm>
            <a:off x="470689" y="462229"/>
            <a:ext cx="1251709" cy="584775"/>
          </a:xfrm>
          <a:prstGeom prst="rect">
            <a:avLst/>
          </a:prstGeom>
          <a:noFill/>
        </p:spPr>
        <p:txBody>
          <a:bodyPr wrap="square" rtlCol="0">
            <a:spAutoFit/>
          </a:bodyPr>
          <a:lstStyle/>
          <a:p>
            <a:pPr algn="ctr"/>
            <a:r>
              <a:rPr lang="en-US" sz="1600" dirty="0" smtClean="0">
                <a:solidFill>
                  <a:srgbClr val="F58F4C"/>
                </a:solidFill>
                <a:latin typeface="Century Gothic" panose="020B0502020202020204" pitchFamily="34" charset="0"/>
              </a:rPr>
              <a:t>We </a:t>
            </a:r>
            <a:r>
              <a:rPr lang="en-US" sz="1600" dirty="0">
                <a:solidFill>
                  <a:srgbClr val="F58F4C"/>
                </a:solidFill>
                <a:latin typeface="Century Gothic" panose="020B0502020202020204" pitchFamily="34" charset="0"/>
              </a:rPr>
              <a:t>offer ~</a:t>
            </a:r>
          </a:p>
          <a:p>
            <a:pPr algn="ctr"/>
            <a:endParaRPr lang="en-US" sz="1600" dirty="0" smtClean="0">
              <a:solidFill>
                <a:srgbClr val="F58F4C"/>
              </a:solidFill>
              <a:latin typeface="Century Gothic" panose="020B0502020202020204" pitchFamily="34" charset="0"/>
            </a:endParaRPr>
          </a:p>
        </p:txBody>
      </p:sp>
      <p:sp>
        <p:nvSpPr>
          <p:cNvPr id="14" name="TextBox 13"/>
          <p:cNvSpPr txBox="1"/>
          <p:nvPr/>
        </p:nvSpPr>
        <p:spPr>
          <a:xfrm>
            <a:off x="413872" y="1137131"/>
            <a:ext cx="1365347" cy="779701"/>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a:t>
            </a:r>
            <a:r>
              <a:rPr lang="en-US" sz="1600" dirty="0" smtClean="0">
                <a:solidFill>
                  <a:schemeClr val="bg1"/>
                </a:solidFill>
                <a:latin typeface="Century Gothic" panose="020B0502020202020204" pitchFamily="34" charset="0"/>
              </a:rPr>
              <a:t>ositions</a:t>
            </a:r>
          </a:p>
          <a:p>
            <a:pPr algn="ctr">
              <a:lnSpc>
                <a:spcPts val="1600"/>
              </a:lnSpc>
            </a:pPr>
            <a:r>
              <a:rPr lang="en-US" sz="1600" dirty="0" smtClean="0">
                <a:solidFill>
                  <a:srgbClr val="F58F4C"/>
                </a:solidFill>
                <a:latin typeface="Century Gothic" panose="020B0502020202020204" pitchFamily="34" charset="0"/>
              </a:rPr>
              <a:t>annually</a:t>
            </a:r>
            <a:r>
              <a:rPr lang="en-US" dirty="0" smtClean="0">
                <a:solidFill>
                  <a:srgbClr val="F58F4C"/>
                </a:solidFill>
                <a:latin typeface="Century Gothic" panose="020B0502020202020204" pitchFamily="34" charset="0"/>
              </a:rPr>
              <a:t> </a:t>
            </a:r>
          </a:p>
          <a:p>
            <a:endParaRPr lang="en-GB" dirty="0"/>
          </a:p>
        </p:txBody>
      </p:sp>
      <p:sp>
        <p:nvSpPr>
          <p:cNvPr id="73733" name="Rectangle 5"/>
          <p:cNvSpPr>
            <a:spLocks noChangeArrowheads="1"/>
          </p:cNvSpPr>
          <p:nvPr/>
        </p:nvSpPr>
        <p:spPr bwMode="auto">
          <a:xfrm>
            <a:off x="4583258" y="2391806"/>
            <a:ext cx="3866120" cy="3300904"/>
          </a:xfrm>
          <a:prstGeom prst="rect">
            <a:avLst/>
          </a:prstGeom>
          <a:noFill/>
          <a:ln w="9525">
            <a:noFill/>
            <a:miter lim="800000"/>
            <a:headEnd/>
            <a:tailEnd/>
          </a:ln>
          <a:effectLst/>
        </p:spPr>
        <p:txBody>
          <a:bodyPr wrap="square">
            <a:spAutoFit/>
          </a:bodyPr>
          <a:lstStyle/>
          <a:p>
            <a:pPr>
              <a:defRPr/>
            </a:pPr>
            <a:endParaRPr lang="en-US" sz="1200" u="none" dirty="0">
              <a:solidFill>
                <a:schemeClr val="bg1"/>
              </a:solidFill>
              <a:latin typeface="Calibri" panose="020F0502020204030204" pitchFamily="34" charset="0"/>
            </a:endParaRPr>
          </a:p>
          <a:p>
            <a:pPr>
              <a:defRPr/>
            </a:pPr>
            <a:r>
              <a:rPr lang="en-US" sz="1200" u="none" dirty="0">
                <a:solidFill>
                  <a:schemeClr val="bg1"/>
                </a:solidFill>
                <a:latin typeface="Calibri" panose="020F0502020204030204" pitchFamily="34" charset="0"/>
              </a:rPr>
              <a:t>EMPLOYED MEMBERS OF PERSONNEL RECRUITED </a:t>
            </a:r>
            <a:endParaRPr lang="en-US" sz="1200" dirty="0">
              <a:solidFill>
                <a:schemeClr val="bg1"/>
              </a:solidFill>
              <a:latin typeface="Calibri" panose="020F0502020204030204" pitchFamily="34" charset="0"/>
            </a:endParaRPr>
          </a:p>
          <a:p>
            <a:pPr>
              <a:defRPr/>
            </a:pPr>
            <a:r>
              <a:rPr lang="en-US" sz="1200" u="none" dirty="0" smtClean="0">
                <a:solidFill>
                  <a:schemeClr val="bg1"/>
                </a:solidFill>
                <a:latin typeface="Calibri" panose="020F0502020204030204" pitchFamily="34" charset="0"/>
              </a:rPr>
              <a:t>FROM </a:t>
            </a:r>
            <a:r>
              <a:rPr lang="en-US" sz="1200" u="none" dirty="0">
                <a:solidFill>
                  <a:schemeClr val="bg1"/>
                </a:solidFill>
                <a:latin typeface="Calibri" panose="020F0502020204030204" pitchFamily="34" charset="0"/>
              </a:rPr>
              <a:t>OUR </a:t>
            </a:r>
            <a:r>
              <a:rPr lang="en-US" sz="1200" u="none" dirty="0" smtClean="0">
                <a:solidFill>
                  <a:schemeClr val="bg1"/>
                </a:solidFill>
                <a:latin typeface="Calibri" panose="020F0502020204030204" pitchFamily="34" charset="0"/>
              </a:rPr>
              <a:t>22 </a:t>
            </a:r>
            <a:r>
              <a:rPr lang="en-US" sz="1200" u="none" dirty="0">
                <a:solidFill>
                  <a:schemeClr val="bg1"/>
                </a:solidFill>
                <a:latin typeface="Calibri" panose="020F0502020204030204" pitchFamily="34" charset="0"/>
              </a:rPr>
              <a:t>MEMBER STATES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&gt; from apprenticeship to PhD</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Selection</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&gt; vacancies published on the WEB</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 </a:t>
            </a:r>
            <a:r>
              <a:rPr lang="en-US" sz="1200" u="none" dirty="0" smtClean="0">
                <a:solidFill>
                  <a:schemeClr val="bg1"/>
                </a:solidFill>
                <a:latin typeface="Calibri" panose="020F0502020204030204" pitchFamily="34" charset="0"/>
              </a:rPr>
              <a:t>Maximum</a:t>
            </a:r>
            <a:r>
              <a:rPr lang="en-US" altLang="en-US" sz="1200" u="none" dirty="0" smtClean="0">
                <a:solidFill>
                  <a:schemeClr val="bg1"/>
                </a:solidFill>
                <a:latin typeface="Calibri" panose="020F0502020204030204" pitchFamily="34" charset="0"/>
              </a:rPr>
              <a:t> </a:t>
            </a:r>
            <a:r>
              <a:rPr lang="en-US" altLang="en-US" sz="1200" u="none" dirty="0">
                <a:solidFill>
                  <a:schemeClr val="bg1"/>
                </a:solidFill>
                <a:latin typeface="Calibri" panose="020F0502020204030204" pitchFamily="34" charset="0"/>
              </a:rPr>
              <a:t>5 year </a:t>
            </a:r>
            <a:r>
              <a:rPr lang="en-US" altLang="en-US" sz="1200" u="none" dirty="0" smtClean="0">
                <a:solidFill>
                  <a:schemeClr val="bg1"/>
                </a:solidFill>
                <a:latin typeface="Calibri" panose="020F0502020204030204" pitchFamily="34" charset="0"/>
              </a:rPr>
              <a:t>contract </a:t>
            </a:r>
          </a:p>
          <a:p>
            <a:pPr marL="1438275" indent="-1438275">
              <a:spcAft>
                <a:spcPts val="900"/>
              </a:spcAft>
              <a:tabLst>
                <a:tab pos="1438275" algn="l"/>
              </a:tabLst>
              <a:defRPr/>
            </a:pPr>
            <a:r>
              <a:rPr lang="en-US" altLang="en-US" sz="1200" u="none" dirty="0">
                <a:solidFill>
                  <a:schemeClr val="bg1"/>
                </a:solidFill>
                <a:latin typeface="Calibri" panose="020F0502020204030204" pitchFamily="34" charset="0"/>
              </a:rPr>
              <a:t>	- </a:t>
            </a:r>
            <a:r>
              <a:rPr lang="en-US" altLang="en-US" sz="1200" u="none" dirty="0" smtClean="0">
                <a:solidFill>
                  <a:schemeClr val="bg1"/>
                </a:solidFill>
                <a:latin typeface="Calibri" panose="020F0502020204030204" pitchFamily="34" charset="0"/>
              </a:rPr>
              <a:t>Competitive </a:t>
            </a:r>
            <a:r>
              <a:rPr lang="en-US" altLang="en-US" sz="1200" u="none" dirty="0">
                <a:solidFill>
                  <a:schemeClr val="bg1"/>
                </a:solidFill>
                <a:latin typeface="Calibri" panose="020F0502020204030204" pitchFamily="34" charset="0"/>
              </a:rPr>
              <a:t>salaries incl. social benefits</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 </a:t>
            </a:r>
            <a:r>
              <a:rPr lang="en-US" sz="1200" u="none" dirty="0" smtClean="0">
                <a:solidFill>
                  <a:schemeClr val="bg1"/>
                </a:solidFill>
                <a:latin typeface="Calibri" panose="020F0502020204030204" pitchFamily="34" charset="0"/>
              </a:rPr>
              <a:t>Training </a:t>
            </a:r>
            <a:r>
              <a:rPr lang="en-US" sz="1200" u="none" dirty="0">
                <a:solidFill>
                  <a:schemeClr val="bg1"/>
                </a:solidFill>
                <a:latin typeface="Calibri" panose="020F0502020204030204" pitchFamily="34" charset="0"/>
              </a:rPr>
              <a:t>possibilities (language courses, technical training)</a:t>
            </a:r>
          </a:p>
        </p:txBody>
      </p:sp>
      <p:sp>
        <p:nvSpPr>
          <p:cNvPr id="3" name="TextBox 2"/>
          <p:cNvSpPr txBox="1"/>
          <p:nvPr/>
        </p:nvSpPr>
        <p:spPr>
          <a:xfrm>
            <a:off x="827584" y="2356138"/>
            <a:ext cx="3145603" cy="1569660"/>
          </a:xfrm>
          <a:prstGeom prst="rect">
            <a:avLst/>
          </a:prstGeom>
          <a:noFill/>
        </p:spPr>
        <p:txBody>
          <a:bodyPr wrap="square" rtlCol="0">
            <a:spAutoFit/>
          </a:bodyPr>
          <a:lstStyle/>
          <a:p>
            <a:pPr algn="ctr"/>
            <a:r>
              <a:rPr lang="en-GB" sz="2400" dirty="0" smtClean="0">
                <a:solidFill>
                  <a:schemeClr val="bg1"/>
                </a:solidFill>
                <a:latin typeface="Century Gothic" panose="020B0502020202020204" pitchFamily="34" charset="0"/>
              </a:rPr>
              <a:t>Imagine </a:t>
            </a:r>
          </a:p>
          <a:p>
            <a:pPr algn="ctr"/>
            <a:r>
              <a:rPr lang="en-GB" sz="2400" dirty="0" smtClean="0">
                <a:solidFill>
                  <a:schemeClr val="bg1"/>
                </a:solidFill>
                <a:latin typeface="Century Gothic" panose="020B0502020202020204" pitchFamily="34" charset="0"/>
              </a:rPr>
              <a:t>the answer suddenly becomes clear</a:t>
            </a:r>
            <a:endParaRPr lang="en-GB" sz="2400" dirty="0">
              <a:solidFill>
                <a:schemeClr val="bg1"/>
              </a:solidFill>
              <a:latin typeface="Century Gothic" panose="020B0502020202020204" pitchFamily="34" charset="0"/>
            </a:endParaRPr>
          </a:p>
        </p:txBody>
      </p:sp>
      <p:sp>
        <p:nvSpPr>
          <p:cNvPr id="15" name="TextBox 14"/>
          <p:cNvSpPr txBox="1"/>
          <p:nvPr/>
        </p:nvSpPr>
        <p:spPr>
          <a:xfrm>
            <a:off x="2710476" y="3307910"/>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6" name="TextBox 15"/>
          <p:cNvSpPr txBox="1"/>
          <p:nvPr/>
        </p:nvSpPr>
        <p:spPr>
          <a:xfrm>
            <a:off x="1241485" y="2211032"/>
            <a:ext cx="1872208"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7" name="Rectangle 16"/>
          <p:cNvSpPr>
            <a:spLocks noChangeArrowheads="1"/>
          </p:cNvSpPr>
          <p:nvPr/>
        </p:nvSpPr>
        <p:spPr bwMode="auto">
          <a:xfrm>
            <a:off x="394717" y="4797152"/>
            <a:ext cx="4105275" cy="761747"/>
          </a:xfrm>
          <a:prstGeom prst="rect">
            <a:avLst/>
          </a:prstGeom>
          <a:noFill/>
          <a:ln w="9525">
            <a:noFill/>
            <a:miter lim="800000"/>
            <a:headEnd/>
            <a:tailEnd/>
          </a:ln>
        </p:spPr>
        <p:txBody>
          <a:bodyPr>
            <a:spAutoFit/>
          </a:bodyPr>
          <a:lstStyle/>
          <a:p>
            <a:pPr marL="1438275" indent="-1438275" algn="ctr">
              <a:spcAft>
                <a:spcPts val="900"/>
              </a:spcAft>
              <a:tabLst>
                <a:tab pos="1438275" algn="l"/>
              </a:tabLst>
            </a:pPr>
            <a:r>
              <a:rPr lang="en-US" b="1" dirty="0" smtClean="0">
                <a:solidFill>
                  <a:schemeClr val="bg1"/>
                </a:solidFill>
                <a:latin typeface="Calibri" panose="020F0502020204030204" pitchFamily="34" charset="0"/>
              </a:rPr>
              <a:t>Regular publications, posts open on</a:t>
            </a:r>
          </a:p>
          <a:p>
            <a:pPr marL="1438275" indent="-1438275" algn="ctr">
              <a:spcAft>
                <a:spcPts val="900"/>
              </a:spcAft>
              <a:tabLst>
                <a:tab pos="1438275" algn="l"/>
              </a:tabLst>
            </a:pPr>
            <a:r>
              <a:rPr lang="en-US" b="1" dirty="0" smtClean="0">
                <a:solidFill>
                  <a:schemeClr val="bg1"/>
                </a:solidFill>
                <a:latin typeface="Calibri" panose="020F0502020204030204" pitchFamily="34" charset="0"/>
              </a:rPr>
              <a:t>average 4 weeks </a:t>
            </a:r>
            <a:endParaRPr lang="en-US"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2717070799"/>
      </p:ext>
    </p:extLst>
  </p:cSld>
  <p:clrMapOvr>
    <a:masterClrMapping/>
  </p:clrMapOvr>
  <p:transition advTm="36945"/>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520" y="-163236"/>
            <a:ext cx="9361040" cy="635481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6" name="Rectangle 5"/>
          <p:cNvSpPr/>
          <p:nvPr/>
        </p:nvSpPr>
        <p:spPr>
          <a:xfrm rot="19759981">
            <a:off x="222253" y="-1830012"/>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rot="19759981">
            <a:off x="7177350" y="-1378658"/>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506" name="Text Box 14"/>
          <p:cNvSpPr txBox="1">
            <a:spLocks noChangeArrowheads="1"/>
          </p:cNvSpPr>
          <p:nvPr/>
        </p:nvSpPr>
        <p:spPr bwMode="auto">
          <a:xfrm>
            <a:off x="7620000" y="6583363"/>
            <a:ext cx="2209800" cy="198437"/>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700" u="none">
              <a:latin typeface="Calibri" pitchFamily="34" charset="0"/>
              <a:cs typeface="Calibri" pitchFamily="34" charset="0"/>
            </a:endParaRPr>
          </a:p>
        </p:txBody>
      </p:sp>
      <p:pic>
        <p:nvPicPr>
          <p:cNvPr id="9" name="Picture 8"/>
          <p:cNvPicPr>
            <a:picLocks noChangeAspect="1"/>
          </p:cNvPicPr>
          <p:nvPr/>
        </p:nvPicPr>
        <p:blipFill>
          <a:blip r:embed="rId3"/>
          <a:stretch>
            <a:fillRect/>
          </a:stretch>
        </p:blipFill>
        <p:spPr>
          <a:xfrm>
            <a:off x="1149007" y="672446"/>
            <a:ext cx="7647663" cy="5367359"/>
          </a:xfrm>
          <a:prstGeom prst="rect">
            <a:avLst/>
          </a:prstGeom>
        </p:spPr>
      </p:pic>
      <p:grpSp>
        <p:nvGrpSpPr>
          <p:cNvPr id="10" name="Group 9"/>
          <p:cNvGrpSpPr/>
          <p:nvPr/>
        </p:nvGrpSpPr>
        <p:grpSpPr>
          <a:xfrm>
            <a:off x="-4262" y="104023"/>
            <a:ext cx="3172106" cy="3172106"/>
            <a:chOff x="-4262" y="104023"/>
            <a:chExt cx="3172106" cy="3172106"/>
          </a:xfrm>
        </p:grpSpPr>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262" y="104023"/>
              <a:ext cx="3172106" cy="3172106"/>
            </a:xfrm>
            <a:prstGeom prst="rect">
              <a:avLst/>
            </a:prstGeom>
          </p:spPr>
        </p:pic>
        <p:sp>
          <p:nvSpPr>
            <p:cNvPr id="21507" name="Text Box 15"/>
            <p:cNvSpPr txBox="1">
              <a:spLocks noChangeArrowheads="1"/>
            </p:cNvSpPr>
            <p:nvPr/>
          </p:nvSpPr>
          <p:spPr bwMode="auto">
            <a:xfrm>
              <a:off x="36132" y="952155"/>
              <a:ext cx="3058989" cy="1538883"/>
            </a:xfrm>
            <a:prstGeom prst="rect">
              <a:avLst/>
            </a:prstGeom>
            <a:noFill/>
            <a:ln w="12700">
              <a:noFill/>
              <a:miter lim="800000"/>
              <a:headEnd type="none" w="sm" len="sm"/>
              <a:tailEnd type="none" w="sm" len="sm"/>
            </a:ln>
          </p:spPr>
          <p:txBody>
            <a:bodyPr wrap="square">
              <a:spAutoFit/>
            </a:bodyPr>
            <a:lstStyle/>
            <a:p>
              <a:pPr algn="ctr" eaLnBrk="0" hangingPunct="0">
                <a:lnSpc>
                  <a:spcPct val="30000"/>
                </a:lnSpc>
                <a:spcBef>
                  <a:spcPct val="50000"/>
                </a:spcBef>
              </a:pPr>
              <a:r>
                <a:rPr lang="en-US" sz="3600" u="none" dirty="0" smtClean="0">
                  <a:solidFill>
                    <a:schemeClr val="bg1"/>
                  </a:solidFill>
                  <a:latin typeface="Calibri" panose="020F0502020204030204" pitchFamily="34" charset="0"/>
                  <a:cs typeface="Century Gothic"/>
                </a:rPr>
                <a:t>An aerial </a:t>
              </a:r>
              <a:r>
                <a:rPr lang="en-US" sz="3600" dirty="0" smtClean="0">
                  <a:solidFill>
                    <a:schemeClr val="bg1"/>
                  </a:solidFill>
                  <a:latin typeface="Calibri" panose="020F0502020204030204" pitchFamily="34" charset="0"/>
                  <a:cs typeface="Century Gothic"/>
                </a:rPr>
                <a:t>v</a:t>
              </a:r>
              <a:r>
                <a:rPr lang="en-US" sz="3600" u="none" dirty="0" smtClean="0">
                  <a:solidFill>
                    <a:schemeClr val="bg1"/>
                  </a:solidFill>
                  <a:latin typeface="Calibri" panose="020F0502020204030204" pitchFamily="34" charset="0"/>
                  <a:cs typeface="Century Gothic"/>
                </a:rPr>
                <a:t>iew</a:t>
              </a:r>
            </a:p>
            <a:p>
              <a:pPr algn="ctr" eaLnBrk="0" hangingPunct="0">
                <a:lnSpc>
                  <a:spcPct val="30000"/>
                </a:lnSpc>
                <a:spcBef>
                  <a:spcPct val="50000"/>
                </a:spcBef>
              </a:pPr>
              <a:r>
                <a:rPr lang="en-US" sz="2000" u="none" dirty="0" smtClean="0">
                  <a:solidFill>
                    <a:schemeClr val="bg1"/>
                  </a:solidFill>
                  <a:latin typeface="Calibri" panose="020F0502020204030204" pitchFamily="34" charset="0"/>
                  <a:cs typeface="Century Gothic"/>
                </a:rPr>
                <a:t>of</a:t>
              </a:r>
              <a:r>
                <a:rPr lang="en-US" sz="2400" u="none" dirty="0" smtClean="0">
                  <a:solidFill>
                    <a:schemeClr val="bg1"/>
                  </a:solidFill>
                  <a:latin typeface="Calibri" panose="020F0502020204030204" pitchFamily="34" charset="0"/>
                  <a:cs typeface="Century Gothic"/>
                </a:rPr>
                <a:t> </a:t>
              </a:r>
            </a:p>
            <a:p>
              <a:pPr algn="ctr" eaLnBrk="0" hangingPunct="0">
                <a:lnSpc>
                  <a:spcPct val="30000"/>
                </a:lnSpc>
                <a:spcBef>
                  <a:spcPct val="50000"/>
                </a:spcBef>
              </a:pPr>
              <a:r>
                <a:rPr lang="en-US" sz="8000" b="1" dirty="0" smtClean="0">
                  <a:solidFill>
                    <a:srgbClr val="F4904C"/>
                  </a:solidFill>
                  <a:latin typeface="Century Gothic"/>
                  <a:cs typeface="Century Gothic"/>
                </a:rPr>
                <a:t>CERN</a:t>
              </a:r>
              <a:endParaRPr lang="en-US" sz="8000" b="1" dirty="0">
                <a:solidFill>
                  <a:srgbClr val="F4904C"/>
                </a:solidFill>
                <a:latin typeface="Century Gothic"/>
                <a:cs typeface="Century Gothic"/>
              </a:endParaRPr>
            </a:p>
          </p:txBody>
        </p:sp>
      </p:grpSp>
    </p:spTree>
    <p:extLst>
      <p:ext uri="{BB962C8B-B14F-4D97-AF65-F5344CB8AC3E}">
        <p14:creationId xmlns:p14="http://schemas.microsoft.com/office/powerpoint/2010/main" val="667688209"/>
      </p:ext>
    </p:extLst>
  </p:cSld>
  <p:clrMapOvr>
    <a:masterClrMapping/>
  </p:clrMapOvr>
  <p:transition advTm="22918"/>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8520" y="-91228"/>
            <a:ext cx="9361040" cy="6282802"/>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11" name="Rectangle 10"/>
          <p:cNvSpPr/>
          <p:nvPr/>
        </p:nvSpPr>
        <p:spPr>
          <a:xfrm>
            <a:off x="827584" y="1916832"/>
            <a:ext cx="4464495" cy="861774"/>
          </a:xfrm>
          <a:prstGeom prst="rect">
            <a:avLst/>
          </a:prstGeom>
        </p:spPr>
        <p:txBody>
          <a:bodyPr wrap="square">
            <a:spAutoFit/>
          </a:bodyPr>
          <a:lstStyle/>
          <a:p>
            <a:pPr>
              <a:buFont typeface="Wingdings" pitchFamily="2" charset="2"/>
              <a:buChar char="ü"/>
            </a:pPr>
            <a:r>
              <a:rPr lang="en-US" b="1" u="none" dirty="0" smtClean="0">
                <a:solidFill>
                  <a:schemeClr val="bg1"/>
                </a:solidFill>
                <a:latin typeface="Calibri" panose="020F0502020204030204" pitchFamily="34" charset="0"/>
              </a:rPr>
              <a:t> Allocate time</a:t>
            </a:r>
          </a:p>
          <a:p>
            <a:r>
              <a:rPr lang="en-US" sz="1600" u="none" dirty="0" smtClean="0">
                <a:solidFill>
                  <a:schemeClr val="bg1"/>
                </a:solidFill>
                <a:latin typeface="Century Gothic" panose="020B0502020202020204" pitchFamily="34" charset="0"/>
              </a:rPr>
              <a:t>A rushed application form is unlikely </a:t>
            </a:r>
          </a:p>
          <a:p>
            <a:r>
              <a:rPr lang="en-US" sz="1600" u="none" dirty="0" smtClean="0">
                <a:solidFill>
                  <a:schemeClr val="bg1"/>
                </a:solidFill>
                <a:latin typeface="Century Gothic" panose="020B0502020202020204" pitchFamily="34" charset="0"/>
              </a:rPr>
              <a:t>to succeed!</a:t>
            </a:r>
            <a:endParaRPr lang="en-US" b="1" u="none" dirty="0" smtClean="0">
              <a:solidFill>
                <a:schemeClr val="bg1"/>
              </a:solidFill>
              <a:latin typeface="Century Gothic" panose="020B0502020202020204" pitchFamily="34" charset="0"/>
            </a:endParaRPr>
          </a:p>
        </p:txBody>
      </p:sp>
      <p:sp>
        <p:nvSpPr>
          <p:cNvPr id="12" name="Rectangle 11"/>
          <p:cNvSpPr/>
          <p:nvPr/>
        </p:nvSpPr>
        <p:spPr>
          <a:xfrm>
            <a:off x="827583" y="2985887"/>
            <a:ext cx="4464496" cy="861774"/>
          </a:xfrm>
          <a:prstGeom prst="rect">
            <a:avLst/>
          </a:prstGeom>
        </p:spPr>
        <p:txBody>
          <a:bodyPr wrap="square">
            <a:spAutoFit/>
          </a:bodyPr>
          <a:lstStyle/>
          <a:p>
            <a:pPr>
              <a:buFont typeface="Wingdings" pitchFamily="2" charset="2"/>
              <a:buChar char="ü"/>
            </a:pPr>
            <a:r>
              <a:rPr lang="en-US" b="1" u="none" dirty="0" smtClean="0">
                <a:solidFill>
                  <a:schemeClr val="bg1"/>
                </a:solidFill>
                <a:latin typeface="Calibri" panose="020F0502020204030204" pitchFamily="34" charset="0"/>
              </a:rPr>
              <a:t> Check it</a:t>
            </a:r>
          </a:p>
          <a:p>
            <a:r>
              <a:rPr lang="en-US" sz="1600" u="none" dirty="0" smtClean="0">
                <a:solidFill>
                  <a:schemeClr val="bg1"/>
                </a:solidFill>
                <a:latin typeface="Century Gothic" panose="020B0502020202020204" pitchFamily="34" charset="0"/>
              </a:rPr>
              <a:t>An application form with basic spelling mistakes doesn’t bode well!</a:t>
            </a:r>
            <a:endParaRPr lang="en-US" sz="1600" b="1" u="none" dirty="0" smtClean="0">
              <a:solidFill>
                <a:schemeClr val="bg1"/>
              </a:solidFill>
              <a:latin typeface="Century Gothic" panose="020B0502020202020204" pitchFamily="34" charset="0"/>
            </a:endParaRPr>
          </a:p>
        </p:txBody>
      </p:sp>
      <p:sp>
        <p:nvSpPr>
          <p:cNvPr id="13" name="Rectangle 12"/>
          <p:cNvSpPr/>
          <p:nvPr/>
        </p:nvSpPr>
        <p:spPr>
          <a:xfrm>
            <a:off x="827583" y="4038614"/>
            <a:ext cx="4507179" cy="861774"/>
          </a:xfrm>
          <a:prstGeom prst="rect">
            <a:avLst/>
          </a:prstGeom>
        </p:spPr>
        <p:txBody>
          <a:bodyPr wrap="square">
            <a:spAutoFit/>
          </a:bodyPr>
          <a:lstStyle/>
          <a:p>
            <a:pPr>
              <a:buFont typeface="Wingdings" pitchFamily="2" charset="2"/>
              <a:buChar char="ü"/>
            </a:pPr>
            <a:r>
              <a:rPr lang="en-US" b="1" u="none" dirty="0" smtClean="0">
                <a:solidFill>
                  <a:schemeClr val="bg1"/>
                </a:solidFill>
                <a:latin typeface="Calibri" panose="020F0502020204030204" pitchFamily="34" charset="0"/>
              </a:rPr>
              <a:t> Motivation</a:t>
            </a:r>
          </a:p>
          <a:p>
            <a:r>
              <a:rPr lang="en-US" sz="1600" u="none" dirty="0" smtClean="0">
                <a:solidFill>
                  <a:schemeClr val="bg1"/>
                </a:solidFill>
                <a:latin typeface="Century Gothic" panose="020B0502020202020204" pitchFamily="34" charset="0"/>
              </a:rPr>
              <a:t>Think about why you are interested in the specific position for which you are applying</a:t>
            </a:r>
          </a:p>
        </p:txBody>
      </p:sp>
      <p:sp>
        <p:nvSpPr>
          <p:cNvPr id="14" name="Rectangle 13"/>
          <p:cNvSpPr/>
          <p:nvPr/>
        </p:nvSpPr>
        <p:spPr>
          <a:xfrm>
            <a:off x="827583" y="5090854"/>
            <a:ext cx="4464496" cy="861774"/>
          </a:xfrm>
          <a:prstGeom prst="rect">
            <a:avLst/>
          </a:prstGeom>
        </p:spPr>
        <p:txBody>
          <a:bodyPr wrap="square">
            <a:spAutoFit/>
          </a:bodyPr>
          <a:lstStyle/>
          <a:p>
            <a:pPr>
              <a:buFont typeface="Wingdings" pitchFamily="2" charset="2"/>
              <a:buChar char="ü"/>
            </a:pPr>
            <a:r>
              <a:rPr lang="en-US" b="1" u="none" dirty="0" smtClean="0">
                <a:solidFill>
                  <a:schemeClr val="bg1"/>
                </a:solidFill>
                <a:latin typeface="Calibri" panose="020F0502020204030204" pitchFamily="34" charset="0"/>
              </a:rPr>
              <a:t> Be Honest</a:t>
            </a:r>
          </a:p>
          <a:p>
            <a:r>
              <a:rPr lang="en-US" sz="1600" u="none" dirty="0" smtClean="0">
                <a:solidFill>
                  <a:schemeClr val="bg1"/>
                </a:solidFill>
                <a:latin typeface="Century Gothic" panose="020B0502020202020204" pitchFamily="34" charset="0"/>
              </a:rPr>
              <a:t>Only detail skills that you actually have, not that you may acquire in the future</a:t>
            </a:r>
          </a:p>
        </p:txBody>
      </p:sp>
      <p:sp>
        <p:nvSpPr>
          <p:cNvPr id="8"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Application Process  </a:t>
            </a:r>
            <a:endParaRPr lang="en-US" sz="2800" dirty="0">
              <a:solidFill>
                <a:schemeClr val="bg1"/>
              </a:solidFill>
              <a:latin typeface="Calibri" pitchFamily="34" charset="0"/>
              <a:cs typeface="Calibri" pitchFamily="34" charset="0"/>
            </a:endParaRPr>
          </a:p>
        </p:txBody>
      </p:sp>
      <p:pic>
        <p:nvPicPr>
          <p:cNvPr id="4" name="Picture 3"/>
          <p:cNvPicPr>
            <a:picLocks noChangeAspect="1"/>
          </p:cNvPicPr>
          <p:nvPr/>
        </p:nvPicPr>
        <p:blipFill rotWithShape="1">
          <a:blip r:embed="rId4" cstate="email">
            <a:extLst>
              <a:ext uri="{28A0092B-C50C-407E-A947-70E740481C1C}">
                <a14:useLocalDpi xmlns:a14="http://schemas.microsoft.com/office/drawing/2010/main" val="0"/>
              </a:ext>
            </a:extLst>
          </a:blip>
          <a:srcRect l="23764" t="44945" r="42076" b="34055"/>
          <a:stretch/>
        </p:blipFill>
        <p:spPr>
          <a:xfrm>
            <a:off x="5292080" y="2420888"/>
            <a:ext cx="3397138" cy="2954033"/>
          </a:xfrm>
          <a:prstGeom prst="rect">
            <a:avLst/>
          </a:prstGeom>
        </p:spPr>
      </p:pic>
      <p:sp>
        <p:nvSpPr>
          <p:cNvPr id="6" name="TextBox 5"/>
          <p:cNvSpPr txBox="1"/>
          <p:nvPr/>
        </p:nvSpPr>
        <p:spPr>
          <a:xfrm>
            <a:off x="6140274" y="3134410"/>
            <a:ext cx="691238" cy="307777"/>
          </a:xfrm>
          <a:prstGeom prst="rect">
            <a:avLst/>
          </a:prstGeom>
          <a:noFill/>
        </p:spPr>
        <p:txBody>
          <a:bodyPr wrap="square" rtlCol="0">
            <a:spAutoFit/>
          </a:bodyPr>
          <a:lstStyle/>
          <a:p>
            <a:r>
              <a:rPr lang="en-GB" sz="1400" dirty="0" smtClean="0">
                <a:solidFill>
                  <a:schemeClr val="bg1"/>
                </a:solidFill>
                <a:latin typeface="Century Gothic" panose="020B0502020202020204" pitchFamily="34" charset="0"/>
              </a:rPr>
              <a:t>ALICE</a:t>
            </a:r>
            <a:endParaRPr lang="en-GB" sz="1400" dirty="0">
              <a:solidFill>
                <a:schemeClr val="bg1"/>
              </a:solidFill>
              <a:latin typeface="Century Gothic" panose="020B0502020202020204" pitchFamily="34" charset="0"/>
            </a:endParaRPr>
          </a:p>
        </p:txBody>
      </p:sp>
    </p:spTree>
    <p:custDataLst>
      <p:tags r:id="rId1"/>
    </p:custDataLst>
    <p:extLst>
      <p:ext uri="{BB962C8B-B14F-4D97-AF65-F5344CB8AC3E}">
        <p14:creationId xmlns:p14="http://schemas.microsoft.com/office/powerpoint/2010/main" val="1409643143"/>
      </p:ext>
    </p:extLst>
  </p:cSld>
  <p:clrMapOvr>
    <a:masterClrMapping/>
  </p:clrMapOvr>
  <p:transition advTm="3549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512" y="-27384"/>
            <a:ext cx="9289032" cy="6220072"/>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4" name="Rectangle 2"/>
          <p:cNvSpPr>
            <a:spLocks noChangeArrowheads="1"/>
          </p:cNvSpPr>
          <p:nvPr/>
        </p:nvSpPr>
        <p:spPr bwMode="auto">
          <a:xfrm>
            <a:off x="2550533" y="4678661"/>
            <a:ext cx="4028645" cy="1168539"/>
          </a:xfrm>
          <a:prstGeom prst="roundRect">
            <a:avLst>
              <a:gd name="adj" fmla="val 50000"/>
            </a:avLst>
          </a:prstGeom>
          <a:noFill/>
          <a:ln>
            <a:solidFill>
              <a:schemeClr val="bg1"/>
            </a:solidFill>
            <a:headEnd/>
            <a:tailEnd/>
          </a:ln>
          <a:effectLst/>
          <a:scene3d>
            <a:camera prst="orthographicFront" fov="0">
              <a:rot lat="0" lon="0" rev="0"/>
            </a:camera>
            <a:lightRig rig="harsh" dir="t">
              <a:rot lat="6000000" lon="6000000" rev="0"/>
            </a:lightRig>
          </a:scene3d>
        </p:spPr>
        <p:style>
          <a:lnRef idx="0">
            <a:schemeClr val="accent1"/>
          </a:lnRef>
          <a:fillRef idx="3">
            <a:schemeClr val="accent1"/>
          </a:fillRef>
          <a:effectRef idx="3">
            <a:schemeClr val="accent1"/>
          </a:effectRef>
          <a:fontRef idx="minor">
            <a:schemeClr val="lt1"/>
          </a:fontRef>
        </p:style>
        <p:txBody>
          <a:bodyPr wrap="square">
            <a:spAutoFit/>
          </a:bodyPr>
          <a:lstStyle/>
          <a:p>
            <a:pPr algn="ctr">
              <a:defRPr/>
            </a:pPr>
            <a:r>
              <a:rPr lang="en-US" sz="4800" b="1" u="none" dirty="0" smtClean="0">
                <a:solidFill>
                  <a:schemeClr val="bg1"/>
                </a:solidFill>
                <a:latin typeface="Calibri" pitchFamily="34" charset="0"/>
                <a:cs typeface="Calibri" pitchFamily="34" charset="0"/>
              </a:rPr>
              <a:t>cern.ch/jobs</a:t>
            </a:r>
            <a:endParaRPr lang="en-US" sz="4800" u="none" dirty="0">
              <a:solidFill>
                <a:schemeClr val="bg1"/>
              </a:solidFill>
              <a:latin typeface="Calibri" pitchFamily="34" charset="0"/>
              <a:cs typeface="Calibri" pitchFamily="34" charset="0"/>
            </a:endParaRPr>
          </a:p>
        </p:txBody>
      </p:sp>
      <p:pic>
        <p:nvPicPr>
          <p:cNvPr id="2050"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087"/>
          <a:stretch/>
        </p:blipFill>
        <p:spPr bwMode="auto">
          <a:xfrm>
            <a:off x="1281349" y="1772816"/>
            <a:ext cx="6552728" cy="2560357"/>
          </a:xfrm>
          <a:prstGeom prst="rect">
            <a:avLst/>
          </a:prstGeom>
          <a:noFill/>
          <a:ln>
            <a:noFill/>
          </a:ln>
          <a:effectLst>
            <a:softEdge rad="3175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Careers Website</a:t>
            </a:r>
            <a:endParaRPr lang="en-US" sz="2800" dirty="0">
              <a:solidFill>
                <a:schemeClr val="bg1"/>
              </a:solidFill>
              <a:latin typeface="Calibri" pitchFamily="34" charset="0"/>
              <a:cs typeface="Calibri" pitchFamily="34" charset="0"/>
            </a:endParaRPr>
          </a:p>
        </p:txBody>
      </p:sp>
    </p:spTree>
    <p:extLst>
      <p:ext uri="{BB962C8B-B14F-4D97-AF65-F5344CB8AC3E}">
        <p14:creationId xmlns:p14="http://schemas.microsoft.com/office/powerpoint/2010/main" val="2591079880"/>
      </p:ext>
    </p:extLst>
  </p:cSld>
  <p:clrMapOvr>
    <a:masterClrMapping/>
  </p:clrMapOvr>
  <p:transition advTm="12284"/>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7449" y="-135804"/>
            <a:ext cx="9239249" cy="629208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9"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Employment </a:t>
            </a:r>
            <a:endParaRPr lang="en-US" sz="2800" dirty="0">
              <a:solidFill>
                <a:schemeClr val="bg1"/>
              </a:solidFill>
              <a:latin typeface="Calibri" pitchFamily="34" charset="0"/>
              <a:cs typeface="Calibri" pitchFamily="34" charset="0"/>
            </a:endParaRPr>
          </a:p>
        </p:txBody>
      </p:sp>
      <p:sp>
        <p:nvSpPr>
          <p:cNvPr id="3" name="TextBox 2"/>
          <p:cNvSpPr txBox="1"/>
          <p:nvPr/>
        </p:nvSpPr>
        <p:spPr>
          <a:xfrm>
            <a:off x="3096533" y="3554432"/>
            <a:ext cx="1296144" cy="523220"/>
          </a:xfrm>
          <a:prstGeom prst="rect">
            <a:avLst/>
          </a:prstGeom>
          <a:noFill/>
        </p:spPr>
        <p:txBody>
          <a:bodyPr wrap="square" rtlCol="0">
            <a:spAutoFit/>
          </a:bodyPr>
          <a:lstStyle/>
          <a:p>
            <a:r>
              <a:rPr lang="en-US" sz="1400" dirty="0">
                <a:solidFill>
                  <a:schemeClr val="bg1"/>
                </a:solidFill>
                <a:latin typeface="Century Gothic" panose="020B0502020202020204" pitchFamily="34" charset="0"/>
                <a:cs typeface="Calibri" pitchFamily="34" charset="0"/>
              </a:rPr>
              <a:t>follow </a:t>
            </a:r>
            <a:r>
              <a:rPr lang="en-US" sz="1400" dirty="0" smtClean="0">
                <a:solidFill>
                  <a:schemeClr val="bg1"/>
                </a:solidFill>
                <a:latin typeface="Century Gothic" panose="020B0502020202020204" pitchFamily="34" charset="0"/>
                <a:cs typeface="Calibri" pitchFamily="34" charset="0"/>
              </a:rPr>
              <a:t>us :</a:t>
            </a:r>
            <a:endParaRPr lang="en-US" sz="1400" dirty="0">
              <a:solidFill>
                <a:schemeClr val="bg1"/>
              </a:solidFill>
              <a:latin typeface="Century Gothic" panose="020B0502020202020204" pitchFamily="34" charset="0"/>
              <a:cs typeface="Calibri" pitchFamily="34" charset="0"/>
            </a:endParaRPr>
          </a:p>
          <a:p>
            <a:endParaRPr lang="en-GB" sz="1400" dirty="0">
              <a:latin typeface="Century Gothic" panose="020B0502020202020204" pitchFamily="34" charset="0"/>
            </a:endParaRPr>
          </a:p>
        </p:txBody>
      </p:sp>
      <p:sp>
        <p:nvSpPr>
          <p:cNvPr id="4" name="TextBox 3"/>
          <p:cNvSpPr txBox="1"/>
          <p:nvPr/>
        </p:nvSpPr>
        <p:spPr>
          <a:xfrm>
            <a:off x="1979713" y="1844824"/>
            <a:ext cx="5472607" cy="1200329"/>
          </a:xfrm>
          <a:prstGeom prst="rect">
            <a:avLst/>
          </a:prstGeom>
          <a:noFill/>
        </p:spPr>
        <p:txBody>
          <a:bodyPr wrap="square" rtlCol="0">
            <a:spAutoFit/>
          </a:bodyPr>
          <a:lstStyle/>
          <a:p>
            <a:pPr algn="ctr"/>
            <a:r>
              <a:rPr lang="en-US" sz="3600" b="1" dirty="0">
                <a:solidFill>
                  <a:schemeClr val="bg1"/>
                </a:solidFill>
                <a:latin typeface="Calibri" pitchFamily="34" charset="0"/>
                <a:cs typeface="Calibri" pitchFamily="34" charset="0"/>
              </a:rPr>
              <a:t>CERN </a:t>
            </a:r>
            <a:r>
              <a:rPr lang="en-US" sz="3600" b="1" dirty="0" smtClean="0">
                <a:solidFill>
                  <a:schemeClr val="bg1"/>
                </a:solidFill>
                <a:latin typeface="Calibri" pitchFamily="34" charset="0"/>
                <a:cs typeface="Calibri" pitchFamily="34" charset="0"/>
              </a:rPr>
              <a:t>offers opportunities in </a:t>
            </a:r>
            <a:r>
              <a:rPr lang="en-US" sz="3600" b="1" dirty="0">
                <a:solidFill>
                  <a:schemeClr val="bg1"/>
                </a:solidFill>
                <a:latin typeface="Calibri" pitchFamily="34" charset="0"/>
                <a:cs typeface="Calibri" pitchFamily="34" charset="0"/>
              </a:rPr>
              <a:t>all </a:t>
            </a:r>
            <a:r>
              <a:rPr lang="en-US" sz="3600" b="1" dirty="0" smtClean="0">
                <a:solidFill>
                  <a:schemeClr val="bg1"/>
                </a:solidFill>
                <a:latin typeface="Calibri" pitchFamily="34" charset="0"/>
                <a:cs typeface="Calibri" pitchFamily="34" charset="0"/>
              </a:rPr>
              <a:t>fields</a:t>
            </a:r>
            <a:endParaRPr lang="en-US" sz="3600" b="1" dirty="0">
              <a:solidFill>
                <a:schemeClr val="bg1"/>
              </a:solidFill>
              <a:latin typeface="Calibri" pitchFamily="34" charset="0"/>
              <a:cs typeface="Calibri" pitchFamily="34" charset="0"/>
            </a:endParaRPr>
          </a:p>
        </p:txBody>
      </p:sp>
      <p:pic>
        <p:nvPicPr>
          <p:cNvPr id="11" name="Picture 2" descr="http://www.admissiblesicn.com/uploaded/facebook-logo.png"/>
          <p:cNvPicPr>
            <a:picLocks noChangeAspect="1" noChangeArrowheads="1"/>
          </p:cNvPicPr>
          <p:nvPr/>
        </p:nvPicPr>
        <p:blipFill>
          <a:blip r:embed="rId3" cstate="print"/>
          <a:srcRect/>
          <a:stretch>
            <a:fillRect/>
          </a:stretch>
        </p:blipFill>
        <p:spPr bwMode="auto">
          <a:xfrm>
            <a:off x="2200486" y="4092775"/>
            <a:ext cx="957688" cy="957688"/>
          </a:xfrm>
          <a:prstGeom prst="rect">
            <a:avLst/>
          </a:prstGeom>
          <a:noFill/>
          <a:ln>
            <a:noFill/>
          </a:ln>
        </p:spPr>
      </p:pic>
      <p:pic>
        <p:nvPicPr>
          <p:cNvPr id="12" name="Picture 6" descr="http://www.jelia.fr/linkedin-logo.png"/>
          <p:cNvPicPr>
            <a:picLocks noChangeAspect="1" noChangeArrowheads="1"/>
          </p:cNvPicPr>
          <p:nvPr/>
        </p:nvPicPr>
        <p:blipFill>
          <a:blip r:embed="rId4" cstate="print"/>
          <a:srcRect/>
          <a:stretch>
            <a:fillRect/>
          </a:stretch>
        </p:blipFill>
        <p:spPr bwMode="auto">
          <a:xfrm>
            <a:off x="4256965" y="4153872"/>
            <a:ext cx="918102" cy="918103"/>
          </a:xfrm>
          <a:prstGeom prst="rect">
            <a:avLst/>
          </a:prstGeom>
          <a:noFill/>
          <a:ln>
            <a:noFill/>
          </a:ln>
        </p:spPr>
      </p:pic>
      <p:pic>
        <p:nvPicPr>
          <p:cNvPr id="13" name="Picture 8" descr="http://img.over-blog.com/512x512/3/75/88/58/youtube-logo.png"/>
          <p:cNvPicPr>
            <a:picLocks noChangeAspect="1" noChangeArrowheads="1"/>
          </p:cNvPicPr>
          <p:nvPr/>
        </p:nvPicPr>
        <p:blipFill>
          <a:blip r:embed="rId5" cstate="print"/>
          <a:srcRect/>
          <a:stretch>
            <a:fillRect/>
          </a:stretch>
        </p:blipFill>
        <p:spPr bwMode="auto">
          <a:xfrm>
            <a:off x="5285870" y="4124519"/>
            <a:ext cx="947456" cy="947456"/>
          </a:xfrm>
          <a:prstGeom prst="rect">
            <a:avLst/>
          </a:prstGeom>
          <a:noFill/>
          <a:ln>
            <a:noFill/>
          </a:ln>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2019" y="4153872"/>
            <a:ext cx="835497" cy="835497"/>
          </a:xfrm>
          <a:prstGeom prst="rect">
            <a:avLst/>
          </a:prstGeom>
          <a:noFill/>
          <a:ln>
            <a:noFill/>
          </a:ln>
          <a:effectLst/>
        </p:spPr>
      </p:pic>
      <p:pic>
        <p:nvPicPr>
          <p:cNvPr id="16" name="Picture 4" descr="http://www.lesitedelevenementiel.com/wp-content/uploads/twitter-logo.jpg"/>
          <p:cNvPicPr>
            <a:picLocks noChangeAspect="1" noChangeArrowheads="1"/>
          </p:cNvPicPr>
          <p:nvPr/>
        </p:nvPicPr>
        <p:blipFill>
          <a:blip r:embed="rId7" cstate="print"/>
          <a:srcRect/>
          <a:stretch>
            <a:fillRect/>
          </a:stretch>
        </p:blipFill>
        <p:spPr bwMode="auto">
          <a:xfrm>
            <a:off x="3285768" y="4141422"/>
            <a:ext cx="860394" cy="860395"/>
          </a:xfrm>
          <a:prstGeom prst="rect">
            <a:avLst/>
          </a:prstGeom>
          <a:noFill/>
          <a:ln>
            <a:noFill/>
          </a:ln>
        </p:spPr>
      </p:pic>
      <p:sp>
        <p:nvSpPr>
          <p:cNvPr id="17" name="Rectangle 16"/>
          <p:cNvSpPr/>
          <p:nvPr/>
        </p:nvSpPr>
        <p:spPr>
          <a:xfrm>
            <a:off x="3058721" y="5050463"/>
            <a:ext cx="1447832" cy="300082"/>
          </a:xfrm>
          <a:prstGeom prst="rect">
            <a:avLst/>
          </a:prstGeom>
        </p:spPr>
        <p:txBody>
          <a:bodyPr wrap="none">
            <a:spAutoFit/>
          </a:bodyPr>
          <a:lstStyle/>
          <a:p>
            <a:r>
              <a:rPr lang="en-GB" sz="1350" dirty="0">
                <a:solidFill>
                  <a:schemeClr val="bg1"/>
                </a:solidFill>
              </a:rPr>
              <a:t>@CERN_JOBS </a:t>
            </a:r>
          </a:p>
        </p:txBody>
      </p:sp>
      <p:sp>
        <p:nvSpPr>
          <p:cNvPr id="19" name="Rectangle 18"/>
          <p:cNvSpPr/>
          <p:nvPr/>
        </p:nvSpPr>
        <p:spPr>
          <a:xfrm>
            <a:off x="2064865" y="5065586"/>
            <a:ext cx="1175322" cy="300082"/>
          </a:xfrm>
          <a:prstGeom prst="rect">
            <a:avLst/>
          </a:prstGeom>
        </p:spPr>
        <p:txBody>
          <a:bodyPr wrap="none">
            <a:spAutoFit/>
          </a:bodyPr>
          <a:lstStyle/>
          <a:p>
            <a:r>
              <a:rPr lang="en-GB" sz="1350" dirty="0" smtClean="0">
                <a:solidFill>
                  <a:schemeClr val="bg1"/>
                </a:solidFill>
              </a:rPr>
              <a:t>CERNJOBS</a:t>
            </a:r>
            <a:r>
              <a:rPr lang="en-GB" sz="1350" dirty="0">
                <a:solidFill>
                  <a:schemeClr val="bg1"/>
                </a:solidFill>
              </a:rPr>
              <a:t> </a:t>
            </a:r>
          </a:p>
        </p:txBody>
      </p:sp>
      <p:sp>
        <p:nvSpPr>
          <p:cNvPr id="20" name="Rectangle 19"/>
          <p:cNvSpPr/>
          <p:nvPr/>
        </p:nvSpPr>
        <p:spPr>
          <a:xfrm>
            <a:off x="5028736" y="5065586"/>
            <a:ext cx="1396536" cy="300082"/>
          </a:xfrm>
          <a:prstGeom prst="rect">
            <a:avLst/>
          </a:prstGeom>
        </p:spPr>
        <p:txBody>
          <a:bodyPr wrap="none">
            <a:spAutoFit/>
          </a:bodyPr>
          <a:lstStyle/>
          <a:p>
            <a:r>
              <a:rPr lang="en-GB" sz="1350" dirty="0" smtClean="0">
                <a:solidFill>
                  <a:schemeClr val="bg1"/>
                </a:solidFill>
              </a:rPr>
              <a:t>CERNJOBSTV</a:t>
            </a:r>
            <a:r>
              <a:rPr lang="en-GB" sz="1350" dirty="0">
                <a:solidFill>
                  <a:schemeClr val="bg1"/>
                </a:solidFill>
              </a:rPr>
              <a:t> </a:t>
            </a:r>
          </a:p>
        </p:txBody>
      </p:sp>
    </p:spTree>
    <p:extLst>
      <p:ext uri="{BB962C8B-B14F-4D97-AF65-F5344CB8AC3E}">
        <p14:creationId xmlns:p14="http://schemas.microsoft.com/office/powerpoint/2010/main" val="832499798"/>
      </p:ext>
    </p:extLst>
  </p:cSld>
  <p:clrMapOvr>
    <a:masterClrMapping/>
  </p:clrMapOvr>
  <p:transition advTm="897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737" y="-99392"/>
            <a:ext cx="9239249" cy="629208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6" name="Rectangle 4"/>
          <p:cNvSpPr txBox="1">
            <a:spLocks noChangeArrowheads="1"/>
          </p:cNvSpPr>
          <p:nvPr/>
        </p:nvSpPr>
        <p:spPr bwMode="auto">
          <a:xfrm>
            <a:off x="128824" y="1628800"/>
            <a:ext cx="4443176" cy="5472113"/>
          </a:xfrm>
          <a:prstGeom prst="rect">
            <a:avLst/>
          </a:prstGeom>
          <a:noFill/>
          <a:ln w="9525">
            <a:noFill/>
            <a:miter lim="800000"/>
            <a:headEnd/>
            <a:tailEnd/>
          </a:ln>
        </p:spPr>
        <p:txBody>
          <a:bodyPr lIns="92075" tIns="46038" rIns="92075" bIns="46038"/>
          <a:lstStyle/>
          <a:p>
            <a:pPr>
              <a:lnSpc>
                <a:spcPct val="150000"/>
              </a:lnSpc>
              <a:spcBef>
                <a:spcPct val="20000"/>
              </a:spcBef>
              <a:spcAft>
                <a:spcPts val="500"/>
              </a:spcAft>
              <a:defRPr/>
            </a:pPr>
            <a:endParaRPr lang="en-US" u="none" kern="0" dirty="0">
              <a:solidFill>
                <a:schemeClr val="bg1"/>
              </a:solidFill>
              <a:latin typeface="Calibri" pitchFamily="34" charset="0"/>
              <a:cs typeface="Calibri" pitchFamily="34" charset="0"/>
            </a:endParaRPr>
          </a:p>
          <a:p>
            <a:pPr marL="457200" indent="-457200">
              <a:lnSpc>
                <a:spcPct val="150000"/>
              </a:lnSpc>
              <a:spcBef>
                <a:spcPct val="20000"/>
              </a:spcBef>
              <a:spcAft>
                <a:spcPts val="500"/>
              </a:spcAft>
              <a:buFont typeface="Arial" pitchFamily="34" charset="0"/>
              <a:buChar char="•"/>
              <a:defRPr/>
            </a:pPr>
            <a:r>
              <a:rPr lang="en-US" sz="1400" u="none" kern="0" dirty="0">
                <a:solidFill>
                  <a:schemeClr val="bg1"/>
                </a:solidFill>
                <a:latin typeface="Calibri" pitchFamily="34" charset="0"/>
                <a:cs typeface="Calibri" pitchFamily="34" charset="0"/>
              </a:rPr>
              <a:t>Be at the forefront of technology and </a:t>
            </a:r>
            <a:r>
              <a:rPr lang="en-US" sz="1400" u="none" kern="0" dirty="0" smtClean="0">
                <a:solidFill>
                  <a:schemeClr val="bg1"/>
                </a:solidFill>
                <a:latin typeface="Calibri" pitchFamily="34" charset="0"/>
                <a:cs typeface="Calibri" pitchFamily="34" charset="0"/>
              </a:rPr>
              <a:t>physics</a:t>
            </a:r>
            <a:endParaRPr lang="en-US" sz="1400" u="none" kern="0" dirty="0">
              <a:solidFill>
                <a:schemeClr val="bg1"/>
              </a:solidFill>
              <a:latin typeface="Calibri" pitchFamily="34" charset="0"/>
              <a:cs typeface="Calibri" pitchFamily="34" charset="0"/>
            </a:endParaRPr>
          </a:p>
          <a:p>
            <a:pPr marL="457200" indent="-457200">
              <a:spcBef>
                <a:spcPct val="20000"/>
              </a:spcBef>
              <a:spcAft>
                <a:spcPts val="500"/>
              </a:spcAft>
              <a:buFont typeface="Arial" pitchFamily="34" charset="0"/>
              <a:buChar char="•"/>
              <a:defRPr/>
            </a:pPr>
            <a:r>
              <a:rPr lang="en-US" sz="1400" u="none" kern="0" dirty="0">
                <a:solidFill>
                  <a:schemeClr val="bg1"/>
                </a:solidFill>
                <a:latin typeface="Calibri" pitchFamily="34" charset="0"/>
                <a:cs typeface="Calibri" pitchFamily="34" charset="0"/>
              </a:rPr>
              <a:t>Collaborate with multicultural and multidisciplinary teams, </a:t>
            </a:r>
            <a:r>
              <a:rPr lang="en-US" sz="1400" u="none" kern="0" dirty="0" smtClean="0">
                <a:solidFill>
                  <a:schemeClr val="bg1"/>
                </a:solidFill>
                <a:latin typeface="Calibri" pitchFamily="34" charset="0"/>
                <a:cs typeface="Calibri" pitchFamily="34" charset="0"/>
              </a:rPr>
              <a:t>without  </a:t>
            </a:r>
            <a:r>
              <a:rPr lang="en-US" sz="1400" u="none" kern="0" dirty="0">
                <a:solidFill>
                  <a:schemeClr val="bg1"/>
                </a:solidFill>
                <a:latin typeface="Calibri" pitchFamily="34" charset="0"/>
                <a:cs typeface="Calibri" pitchFamily="34" charset="0"/>
              </a:rPr>
              <a:t>political or religious barriers </a:t>
            </a:r>
          </a:p>
          <a:p>
            <a:pPr marL="457200" indent="-457200">
              <a:lnSpc>
                <a:spcPct val="150000"/>
              </a:lnSpc>
              <a:spcBef>
                <a:spcPct val="20000"/>
              </a:spcBef>
              <a:spcAft>
                <a:spcPts val="500"/>
              </a:spcAft>
              <a:buFont typeface="Arial" pitchFamily="34" charset="0"/>
              <a:buChar char="•"/>
              <a:defRPr/>
            </a:pPr>
            <a:r>
              <a:rPr lang="en-US" sz="1400" u="none" kern="0" dirty="0">
                <a:solidFill>
                  <a:schemeClr val="bg1"/>
                </a:solidFill>
                <a:latin typeface="Calibri" pitchFamily="34" charset="0"/>
                <a:cs typeface="Calibri" pitchFamily="34" charset="0"/>
              </a:rPr>
              <a:t>Follow experts in their technical </a:t>
            </a:r>
            <a:r>
              <a:rPr lang="en-US" sz="1400" u="none" kern="0" dirty="0" smtClean="0">
                <a:solidFill>
                  <a:schemeClr val="bg1"/>
                </a:solidFill>
                <a:latin typeface="Calibri" pitchFamily="34" charset="0"/>
                <a:cs typeface="Calibri" pitchFamily="34" charset="0"/>
              </a:rPr>
              <a:t>domain</a:t>
            </a:r>
            <a:endParaRPr lang="en-US" sz="1400" u="none" kern="0" dirty="0">
              <a:solidFill>
                <a:schemeClr val="bg1"/>
              </a:solidFill>
              <a:latin typeface="Calibri" pitchFamily="34" charset="0"/>
              <a:cs typeface="Calibri" pitchFamily="34" charset="0"/>
            </a:endParaRPr>
          </a:p>
          <a:p>
            <a:pPr marL="457200" indent="-457200">
              <a:spcBef>
                <a:spcPct val="20000"/>
              </a:spcBef>
              <a:spcAft>
                <a:spcPts val="500"/>
              </a:spcAft>
              <a:buFont typeface="Arial" pitchFamily="34" charset="0"/>
              <a:buChar char="•"/>
              <a:defRPr/>
            </a:pPr>
            <a:r>
              <a:rPr lang="en-US" sz="1400" u="none" kern="0" dirty="0">
                <a:solidFill>
                  <a:schemeClr val="bg1"/>
                </a:solidFill>
                <a:latin typeface="Calibri" pitchFamily="34" charset="0"/>
                <a:cs typeface="Calibri" pitchFamily="34" charset="0"/>
              </a:rPr>
              <a:t>Be part of a dynamic environment with training </a:t>
            </a:r>
            <a:r>
              <a:rPr lang="en-US" sz="1400" u="none" kern="0" dirty="0" smtClean="0">
                <a:solidFill>
                  <a:schemeClr val="bg1"/>
                </a:solidFill>
                <a:latin typeface="Calibri" pitchFamily="34" charset="0"/>
                <a:cs typeface="Calibri" pitchFamily="34" charset="0"/>
              </a:rPr>
              <a:t>opportunities</a:t>
            </a:r>
          </a:p>
          <a:p>
            <a:pPr marL="457200" indent="-457200">
              <a:spcBef>
                <a:spcPct val="20000"/>
              </a:spcBef>
              <a:spcAft>
                <a:spcPts val="500"/>
              </a:spcAft>
              <a:buFont typeface="Arial" pitchFamily="34" charset="0"/>
              <a:buChar char="•"/>
              <a:defRPr/>
            </a:pPr>
            <a:r>
              <a:rPr lang="en-US" sz="1400" kern="0" dirty="0">
                <a:solidFill>
                  <a:schemeClr val="bg1"/>
                </a:solidFill>
                <a:latin typeface="Calibri" pitchFamily="34" charset="0"/>
                <a:cs typeface="Calibri" pitchFamily="34" charset="0"/>
              </a:rPr>
              <a:t>Benefit from an attractive remuneration package</a:t>
            </a:r>
          </a:p>
          <a:p>
            <a:pPr marL="457200" indent="-457200">
              <a:spcBef>
                <a:spcPct val="20000"/>
              </a:spcBef>
              <a:spcAft>
                <a:spcPts val="500"/>
              </a:spcAft>
              <a:buFont typeface="Arial" pitchFamily="34" charset="0"/>
              <a:buChar char="•"/>
              <a:defRPr/>
            </a:pPr>
            <a:r>
              <a:rPr lang="en-US" sz="1400" u="none" kern="0" dirty="0" smtClean="0">
                <a:solidFill>
                  <a:schemeClr val="bg1"/>
                </a:solidFill>
                <a:latin typeface="Calibri" pitchFamily="34" charset="0"/>
                <a:cs typeface="Calibri" pitchFamily="34" charset="0"/>
              </a:rPr>
              <a:t>Make </a:t>
            </a:r>
            <a:r>
              <a:rPr lang="en-US" sz="1400" u="none" kern="0" dirty="0">
                <a:solidFill>
                  <a:schemeClr val="bg1"/>
                </a:solidFill>
                <a:latin typeface="Calibri" pitchFamily="34" charset="0"/>
                <a:cs typeface="Calibri" pitchFamily="34" charset="0"/>
              </a:rPr>
              <a:t>valuable and long-lasting contacts from </a:t>
            </a:r>
            <a:r>
              <a:rPr lang="en-US" sz="1400" u="none" kern="0" dirty="0" smtClean="0">
                <a:solidFill>
                  <a:schemeClr val="bg1"/>
                </a:solidFill>
                <a:latin typeface="Calibri" pitchFamily="34" charset="0"/>
                <a:cs typeface="Calibri" pitchFamily="34" charset="0"/>
              </a:rPr>
              <a:t>all over the world</a:t>
            </a:r>
          </a:p>
          <a:p>
            <a:pPr marL="457200" indent="-457200">
              <a:spcBef>
                <a:spcPct val="20000"/>
              </a:spcBef>
              <a:spcAft>
                <a:spcPts val="500"/>
              </a:spcAft>
              <a:buFont typeface="Arial" pitchFamily="34" charset="0"/>
              <a:buChar char="•"/>
              <a:defRPr/>
            </a:pPr>
            <a:r>
              <a:rPr lang="en-US" sz="1400" u="none" kern="0" dirty="0" smtClean="0">
                <a:solidFill>
                  <a:schemeClr val="bg1"/>
                </a:solidFill>
                <a:latin typeface="Calibri" pitchFamily="34" charset="0"/>
                <a:cs typeface="Calibri" pitchFamily="34" charset="0"/>
              </a:rPr>
              <a:t>Learn </a:t>
            </a:r>
            <a:r>
              <a:rPr lang="en-US" sz="1400" u="none" kern="0" dirty="0">
                <a:solidFill>
                  <a:schemeClr val="bg1"/>
                </a:solidFill>
                <a:latin typeface="Calibri" pitchFamily="34" charset="0"/>
                <a:cs typeface="Calibri" pitchFamily="34" charset="0"/>
              </a:rPr>
              <a:t>languages: </a:t>
            </a:r>
            <a:r>
              <a:rPr lang="en-US" sz="1400" u="none" kern="0" dirty="0" smtClean="0">
                <a:solidFill>
                  <a:schemeClr val="bg1"/>
                </a:solidFill>
                <a:latin typeface="Calibri" pitchFamily="34" charset="0"/>
                <a:cs typeface="Calibri" pitchFamily="34" charset="0"/>
              </a:rPr>
              <a:t>CERN is a </a:t>
            </a:r>
            <a:r>
              <a:rPr lang="en-US" sz="1400" u="none" kern="0" dirty="0">
                <a:solidFill>
                  <a:schemeClr val="bg1"/>
                </a:solidFill>
                <a:latin typeface="Calibri" pitchFamily="34" charset="0"/>
                <a:cs typeface="Calibri" pitchFamily="34" charset="0"/>
              </a:rPr>
              <a:t>bi-lingual organization </a:t>
            </a:r>
            <a:r>
              <a:rPr lang="en-US" sz="1400" kern="0" dirty="0">
                <a:solidFill>
                  <a:schemeClr val="bg1"/>
                </a:solidFill>
                <a:latin typeface="Calibri" pitchFamily="34" charset="0"/>
                <a:cs typeface="Calibri" pitchFamily="34" charset="0"/>
              </a:rPr>
              <a:t> </a:t>
            </a:r>
            <a:r>
              <a:rPr lang="en-US" sz="1400" kern="0" dirty="0" smtClean="0">
                <a:solidFill>
                  <a:schemeClr val="bg1"/>
                </a:solidFill>
                <a:latin typeface="Calibri" pitchFamily="34" charset="0"/>
                <a:cs typeface="Calibri" pitchFamily="34" charset="0"/>
              </a:rPr>
              <a:t>          </a:t>
            </a:r>
            <a:r>
              <a:rPr lang="en-US" sz="1400" u="none" kern="0" dirty="0" smtClean="0">
                <a:solidFill>
                  <a:schemeClr val="bg1"/>
                </a:solidFill>
                <a:latin typeface="Calibri" pitchFamily="34" charset="0"/>
                <a:cs typeface="Calibri" pitchFamily="34" charset="0"/>
              </a:rPr>
              <a:t>(</a:t>
            </a:r>
            <a:r>
              <a:rPr lang="en-US" sz="1400" u="none" kern="0" dirty="0">
                <a:solidFill>
                  <a:schemeClr val="bg1"/>
                </a:solidFill>
                <a:latin typeface="Calibri" pitchFamily="34" charset="0"/>
                <a:cs typeface="Calibri" pitchFamily="34" charset="0"/>
              </a:rPr>
              <a:t>English and French</a:t>
            </a:r>
            <a:r>
              <a:rPr lang="en-US" sz="1400" u="none" kern="0" dirty="0" smtClean="0">
                <a:solidFill>
                  <a:schemeClr val="bg1"/>
                </a:solidFill>
                <a:latin typeface="Calibri" pitchFamily="34" charset="0"/>
                <a:cs typeface="Calibri" pitchFamily="34" charset="0"/>
              </a:rPr>
              <a:t>)</a:t>
            </a:r>
            <a:endParaRPr lang="en-US" sz="1400" u="none" kern="0" dirty="0">
              <a:solidFill>
                <a:schemeClr val="bg1"/>
              </a:solidFill>
              <a:latin typeface="Calibri" pitchFamily="34" charset="0"/>
              <a:cs typeface="Calibri" pitchFamily="34" charset="0"/>
            </a:endParaRPr>
          </a:p>
        </p:txBody>
      </p:sp>
      <p:sp>
        <p:nvSpPr>
          <p:cNvPr id="5" name="Rectangle 2"/>
          <p:cNvSpPr>
            <a:spLocks noChangeArrowheads="1"/>
          </p:cNvSpPr>
          <p:nvPr/>
        </p:nvSpPr>
        <p:spPr bwMode="auto">
          <a:xfrm>
            <a:off x="2627784" y="766620"/>
            <a:ext cx="3848784" cy="1338828"/>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What </a:t>
            </a:r>
            <a:r>
              <a:rPr lang="en-US" sz="2800" b="1" dirty="0">
                <a:solidFill>
                  <a:schemeClr val="bg1"/>
                </a:solidFill>
                <a:latin typeface="Calibri" pitchFamily="34" charset="0"/>
                <a:cs typeface="Calibri" pitchFamily="34" charset="0"/>
              </a:rPr>
              <a:t>y</a:t>
            </a:r>
            <a:r>
              <a:rPr lang="en-US" sz="2800" b="1" dirty="0" smtClean="0">
                <a:solidFill>
                  <a:schemeClr val="bg1"/>
                </a:solidFill>
                <a:latin typeface="Calibri" pitchFamily="34" charset="0"/>
                <a:cs typeface="Calibri" pitchFamily="34" charset="0"/>
              </a:rPr>
              <a:t>ou will Experience </a:t>
            </a:r>
            <a:endParaRPr lang="en-US" sz="2800" dirty="0">
              <a:solidFill>
                <a:schemeClr val="bg1"/>
              </a:solidFill>
              <a:latin typeface="Calibri" pitchFamily="34" charset="0"/>
              <a:cs typeface="Calibri" pitchFamily="34" charset="0"/>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24083" t="19114" r="46212" b="55901"/>
          <a:stretch/>
        </p:blipFill>
        <p:spPr>
          <a:xfrm>
            <a:off x="5076056" y="1772816"/>
            <a:ext cx="3643255" cy="4334701"/>
          </a:xfrm>
          <a:prstGeom prst="rect">
            <a:avLst/>
          </a:prstGeom>
        </p:spPr>
      </p:pic>
      <p:sp>
        <p:nvSpPr>
          <p:cNvPr id="3" name="TextBox 2"/>
          <p:cNvSpPr txBox="1"/>
          <p:nvPr/>
        </p:nvSpPr>
        <p:spPr>
          <a:xfrm>
            <a:off x="5396448" y="4725144"/>
            <a:ext cx="1224136" cy="307777"/>
          </a:xfrm>
          <a:prstGeom prst="rect">
            <a:avLst/>
          </a:prstGeom>
          <a:noFill/>
        </p:spPr>
        <p:txBody>
          <a:bodyPr wrap="square" rtlCol="0">
            <a:spAutoFit/>
          </a:bodyPr>
          <a:lstStyle/>
          <a:p>
            <a:r>
              <a:rPr lang="en-GB" sz="1400" dirty="0" smtClean="0">
                <a:solidFill>
                  <a:schemeClr val="bg1"/>
                </a:solidFill>
                <a:latin typeface="Century Gothic" panose="020B0502020202020204" pitchFamily="34" charset="0"/>
              </a:rPr>
              <a:t>LHC </a:t>
            </a:r>
            <a:r>
              <a:rPr lang="en-GB" sz="1400" dirty="0">
                <a:solidFill>
                  <a:schemeClr val="bg1"/>
                </a:solidFill>
                <a:latin typeface="Century Gothic" panose="020B0502020202020204" pitchFamily="34" charset="0"/>
              </a:rPr>
              <a:t>b</a:t>
            </a:r>
          </a:p>
        </p:txBody>
      </p:sp>
      <p:sp>
        <p:nvSpPr>
          <p:cNvPr id="7" name="TextBox 6"/>
          <p:cNvSpPr txBox="1"/>
          <p:nvPr/>
        </p:nvSpPr>
        <p:spPr>
          <a:xfrm>
            <a:off x="92312" y="-16625"/>
            <a:ext cx="9051688" cy="369332"/>
          </a:xfrm>
          <a:prstGeom prst="rect">
            <a:avLst/>
          </a:prstGeom>
          <a:solidFill>
            <a:schemeClr val="bg1"/>
          </a:solidFill>
        </p:spPr>
        <p:txBody>
          <a:bodyPr wrap="square" rtlCol="0">
            <a:spAutoFit/>
          </a:bodyPr>
          <a:lstStyle/>
          <a:p>
            <a:r>
              <a:rPr lang="en-US" dirty="0" smtClean="0"/>
              <a:t>Challenge	Purpose 	Imagination 	Collaboration 	Quality of Life</a:t>
            </a:r>
            <a:endParaRPr lang="en-GB" dirty="0"/>
          </a:p>
        </p:txBody>
      </p:sp>
    </p:spTree>
    <p:extLst>
      <p:ext uri="{BB962C8B-B14F-4D97-AF65-F5344CB8AC3E}">
        <p14:creationId xmlns:p14="http://schemas.microsoft.com/office/powerpoint/2010/main" val="4265885486"/>
      </p:ext>
    </p:extLst>
  </p:cSld>
  <p:clrMapOvr>
    <a:masterClrMapping/>
  </p:clrMapOvr>
  <p:transition advTm="43172"/>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10" y="-64258"/>
            <a:ext cx="9202737" cy="629208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40962" name="Rectangle 2"/>
          <p:cNvSpPr>
            <a:spLocks noChangeArrowheads="1"/>
          </p:cNvSpPr>
          <p:nvPr/>
        </p:nvSpPr>
        <p:spPr bwMode="auto">
          <a:xfrm>
            <a:off x="0" y="4504273"/>
            <a:ext cx="9144000" cy="1723549"/>
          </a:xfrm>
          <a:prstGeom prst="rect">
            <a:avLst/>
          </a:prstGeom>
          <a:noFill/>
          <a:ln w="9525">
            <a:noFill/>
            <a:miter lim="800000"/>
            <a:headEnd/>
            <a:tailEnd/>
          </a:ln>
        </p:spPr>
        <p:txBody>
          <a:bodyPr wrap="square">
            <a:spAutoFit/>
          </a:bodyPr>
          <a:lstStyle/>
          <a:p>
            <a:pPr algn="ctr"/>
            <a:r>
              <a:rPr lang="en-US" sz="6600" b="1" dirty="0" smtClean="0">
                <a:solidFill>
                  <a:schemeClr val="bg1"/>
                </a:solidFill>
                <a:latin typeface="Calibri" pitchFamily="34" charset="0"/>
                <a:cs typeface="Calibri" pitchFamily="34" charset="0"/>
              </a:rPr>
              <a:t>Q</a:t>
            </a:r>
            <a:r>
              <a:rPr lang="en-US" sz="6600" b="1" u="none" dirty="0" smtClean="0">
                <a:solidFill>
                  <a:schemeClr val="bg1"/>
                </a:solidFill>
                <a:latin typeface="Calibri" pitchFamily="34" charset="0"/>
                <a:cs typeface="Calibri" pitchFamily="34" charset="0"/>
              </a:rPr>
              <a:t>uestions</a:t>
            </a:r>
            <a:r>
              <a:rPr lang="en-US" sz="6000" b="1" u="none" dirty="0" smtClean="0">
                <a:solidFill>
                  <a:schemeClr val="bg1"/>
                </a:solidFill>
                <a:latin typeface="Calibri" pitchFamily="34" charset="0"/>
                <a:cs typeface="Calibri" pitchFamily="34" charset="0"/>
              </a:rPr>
              <a:t>?</a:t>
            </a:r>
          </a:p>
          <a:p>
            <a:pPr algn="ctr"/>
            <a:r>
              <a:rPr lang="en-US" sz="4000" dirty="0">
                <a:solidFill>
                  <a:srgbClr val="F4904C"/>
                </a:solidFill>
                <a:latin typeface="Calibri" pitchFamily="34" charset="0"/>
                <a:cs typeface="Calibri" pitchFamily="34" charset="0"/>
              </a:rPr>
              <a:t>Contact us: </a:t>
            </a:r>
            <a:r>
              <a:rPr lang="en-US" sz="4000" b="1" dirty="0" smtClean="0">
                <a:solidFill>
                  <a:schemeClr val="bg1"/>
                </a:solidFill>
                <a:latin typeface="Calibri" pitchFamily="34" charset="0"/>
                <a:cs typeface="Calibri" pitchFamily="34" charset="0"/>
              </a:rPr>
              <a:t>recruitment.service@cern.ch</a:t>
            </a:r>
            <a:endParaRPr lang="en-US" sz="4000" u="none" dirty="0">
              <a:solidFill>
                <a:schemeClr val="bg1"/>
              </a:solidFill>
              <a:latin typeface="Calibri" pitchFamily="34" charset="0"/>
              <a:cs typeface="Calibri" pitchFamily="34" charset="0"/>
            </a:endParaRPr>
          </a:p>
        </p:txBody>
      </p:sp>
      <p:sp>
        <p:nvSpPr>
          <p:cNvPr id="4" name="Rectangle 2"/>
          <p:cNvSpPr>
            <a:spLocks noChangeArrowheads="1"/>
          </p:cNvSpPr>
          <p:nvPr/>
        </p:nvSpPr>
        <p:spPr bwMode="auto">
          <a:xfrm>
            <a:off x="2438314" y="526151"/>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THANK YOU!</a:t>
            </a:r>
            <a:endParaRPr lang="en-US" sz="2800" dirty="0">
              <a:solidFill>
                <a:schemeClr val="bg1"/>
              </a:solidFill>
              <a:latin typeface="Calibri" pitchFamily="34" charset="0"/>
              <a:cs typeface="Calibri" pitchFamily="34" charset="0"/>
            </a:endParaRPr>
          </a:p>
        </p:txBody>
      </p:sp>
      <p:pic>
        <p:nvPicPr>
          <p:cNvPr id="5" name="Picture 4"/>
          <p:cNvPicPr>
            <a:picLocks noChangeAspect="1"/>
          </p:cNvPicPr>
          <p:nvPr/>
        </p:nvPicPr>
        <p:blipFill>
          <a:blip r:embed="rId3"/>
          <a:stretch>
            <a:fillRect/>
          </a:stretch>
        </p:blipFill>
        <p:spPr>
          <a:xfrm>
            <a:off x="2069869" y="1481899"/>
            <a:ext cx="4859394" cy="3022374"/>
          </a:xfrm>
          <a:prstGeom prst="rect">
            <a:avLst/>
          </a:prstGeom>
        </p:spPr>
      </p:pic>
    </p:spTree>
    <p:extLst>
      <p:ext uri="{BB962C8B-B14F-4D97-AF65-F5344CB8AC3E}">
        <p14:creationId xmlns:p14="http://schemas.microsoft.com/office/powerpoint/2010/main" val="1468874342"/>
      </p:ext>
    </p:extLst>
  </p:cSld>
  <p:clrMapOvr>
    <a:masterClrMapping/>
  </p:clrMapOvr>
  <p:transition advTm="20845"/>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5784" y="-155072"/>
            <a:ext cx="9506992" cy="635481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 name="Slide Number Placeholder 1"/>
          <p:cNvSpPr>
            <a:spLocks noGrp="1"/>
          </p:cNvSpPr>
          <p:nvPr>
            <p:ph type="sldNum" sz="quarter" idx="4"/>
          </p:nvPr>
        </p:nvSpPr>
        <p:spPr/>
        <p:txBody>
          <a:bodyPr/>
          <a:lstStyle/>
          <a:p>
            <a:fld id="{17918391-D411-FE40-AAD7-861AE5233E0E}" type="slidenum">
              <a:rPr lang="en-US" smtClean="0"/>
              <a:pPr/>
              <a:t>4</a:t>
            </a:fld>
            <a:endParaRPr lang="en-US" dirty="0"/>
          </a:p>
        </p:txBody>
      </p:sp>
      <p:sp>
        <p:nvSpPr>
          <p:cNvPr id="4" name="Rectangle 3"/>
          <p:cNvSpPr/>
          <p:nvPr/>
        </p:nvSpPr>
        <p:spPr>
          <a:xfrm rot="19759981">
            <a:off x="222253" y="-1830012"/>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3"/>
          <a:stretch>
            <a:fillRect/>
          </a:stretch>
        </p:blipFill>
        <p:spPr>
          <a:xfrm>
            <a:off x="3351177" y="2264798"/>
            <a:ext cx="5677959" cy="378116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Pictur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76932" y="463518"/>
            <a:ext cx="3172106" cy="3172106"/>
          </a:xfrm>
          <a:prstGeom prst="rect">
            <a:avLst/>
          </a:prstGeom>
        </p:spPr>
      </p:pic>
      <p:sp>
        <p:nvSpPr>
          <p:cNvPr id="7" name="Text Box 15"/>
          <p:cNvSpPr txBox="1">
            <a:spLocks noChangeArrowheads="1"/>
          </p:cNvSpPr>
          <p:nvPr/>
        </p:nvSpPr>
        <p:spPr bwMode="auto">
          <a:xfrm>
            <a:off x="276932" y="1613307"/>
            <a:ext cx="3058989" cy="2874633"/>
          </a:xfrm>
          <a:prstGeom prst="rect">
            <a:avLst/>
          </a:prstGeom>
          <a:noFill/>
          <a:ln w="12700">
            <a:noFill/>
            <a:miter lim="800000"/>
            <a:headEnd type="none" w="sm" len="sm"/>
            <a:tailEnd type="none" w="sm" len="sm"/>
          </a:ln>
        </p:spPr>
        <p:txBody>
          <a:bodyPr wrap="square">
            <a:spAutoFit/>
          </a:bodyPr>
          <a:lstStyle/>
          <a:p>
            <a:pPr algn="ctr" eaLnBrk="0" hangingPunct="0">
              <a:lnSpc>
                <a:spcPct val="30000"/>
              </a:lnSpc>
              <a:spcBef>
                <a:spcPct val="50000"/>
              </a:spcBef>
            </a:pPr>
            <a:r>
              <a:rPr lang="en-US" sz="8000" b="1" dirty="0" smtClean="0">
                <a:solidFill>
                  <a:srgbClr val="F4904C"/>
                </a:solidFill>
                <a:latin typeface="Century Gothic"/>
                <a:cs typeface="Century Gothic"/>
              </a:rPr>
              <a:t>CERN</a:t>
            </a:r>
          </a:p>
          <a:p>
            <a:pPr algn="ctr" eaLnBrk="0" hangingPunct="0">
              <a:lnSpc>
                <a:spcPct val="30000"/>
              </a:lnSpc>
              <a:spcBef>
                <a:spcPct val="50000"/>
              </a:spcBef>
            </a:pPr>
            <a:r>
              <a:rPr lang="en-US" sz="3200" dirty="0" smtClean="0">
                <a:solidFill>
                  <a:schemeClr val="bg1"/>
                </a:solidFill>
                <a:latin typeface="Calibri" panose="020F0502020204030204" pitchFamily="34" charset="0"/>
                <a:cs typeface="Century Gothic"/>
              </a:rPr>
              <a:t>A Worldwide</a:t>
            </a:r>
          </a:p>
          <a:p>
            <a:pPr algn="ctr" eaLnBrk="0" hangingPunct="0">
              <a:lnSpc>
                <a:spcPct val="30000"/>
              </a:lnSpc>
              <a:spcBef>
                <a:spcPct val="50000"/>
              </a:spcBef>
            </a:pPr>
            <a:r>
              <a:rPr lang="en-US" sz="3200" dirty="0" smtClean="0">
                <a:solidFill>
                  <a:schemeClr val="bg1"/>
                </a:solidFill>
                <a:latin typeface="Calibri" panose="020F0502020204030204" pitchFamily="34" charset="0"/>
                <a:cs typeface="Century Gothic"/>
              </a:rPr>
              <a:t> collaboration</a:t>
            </a:r>
          </a:p>
          <a:p>
            <a:pPr algn="ctr" eaLnBrk="0" hangingPunct="0">
              <a:lnSpc>
                <a:spcPct val="30000"/>
              </a:lnSpc>
              <a:spcBef>
                <a:spcPct val="50000"/>
              </a:spcBef>
            </a:pPr>
            <a:r>
              <a:rPr lang="en-US" sz="2000" dirty="0" smtClean="0">
                <a:solidFill>
                  <a:schemeClr val="bg1"/>
                </a:solidFill>
                <a:latin typeface="Calibri" panose="020F0502020204030204" pitchFamily="34" charset="0"/>
                <a:cs typeface="Century Gothic"/>
              </a:rPr>
              <a:t>Funded by 22 Member </a:t>
            </a:r>
          </a:p>
          <a:p>
            <a:pPr algn="ctr" eaLnBrk="0" hangingPunct="0">
              <a:lnSpc>
                <a:spcPct val="30000"/>
              </a:lnSpc>
              <a:spcBef>
                <a:spcPct val="50000"/>
              </a:spcBef>
            </a:pPr>
            <a:r>
              <a:rPr lang="en-US" sz="2000" dirty="0" smtClean="0">
                <a:solidFill>
                  <a:schemeClr val="bg1"/>
                </a:solidFill>
                <a:latin typeface="Calibri" panose="020F0502020204030204" pitchFamily="34" charset="0"/>
                <a:cs typeface="Century Gothic"/>
              </a:rPr>
              <a:t>States</a:t>
            </a:r>
            <a:r>
              <a:rPr lang="en-US" sz="3200" dirty="0" smtClean="0">
                <a:solidFill>
                  <a:schemeClr val="bg1"/>
                </a:solidFill>
                <a:latin typeface="Calibri" panose="020F0502020204030204" pitchFamily="34" charset="0"/>
                <a:cs typeface="Century Gothic"/>
              </a:rPr>
              <a:t> </a:t>
            </a:r>
            <a:endParaRPr lang="en-US" sz="3200" dirty="0">
              <a:solidFill>
                <a:schemeClr val="bg1"/>
              </a:solidFill>
              <a:latin typeface="Calibri" panose="020F0502020204030204" pitchFamily="34" charset="0"/>
              <a:cs typeface="Century Gothic"/>
            </a:endParaRPr>
          </a:p>
          <a:p>
            <a:pPr algn="ctr" eaLnBrk="0" hangingPunct="0">
              <a:lnSpc>
                <a:spcPct val="30000"/>
              </a:lnSpc>
              <a:spcBef>
                <a:spcPct val="50000"/>
              </a:spcBef>
            </a:pPr>
            <a:endParaRPr lang="en-US" sz="8000" b="1" dirty="0">
              <a:solidFill>
                <a:srgbClr val="F4904C"/>
              </a:solidFill>
              <a:latin typeface="Century Gothic"/>
              <a:cs typeface="Century Gothic"/>
            </a:endParaRPr>
          </a:p>
        </p:txBody>
      </p:sp>
      <p:pic>
        <p:nvPicPr>
          <p:cNvPr id="8" name="Picture 7"/>
          <p:cNvPicPr>
            <a:picLocks noChangeAspect="1"/>
          </p:cNvPicPr>
          <p:nvPr/>
        </p:nvPicPr>
        <p:blipFill>
          <a:blip r:embed="rId5"/>
          <a:stretch>
            <a:fillRect/>
          </a:stretch>
        </p:blipFill>
        <p:spPr>
          <a:xfrm>
            <a:off x="4359563" y="39031"/>
            <a:ext cx="4784437" cy="2468404"/>
          </a:xfrm>
          <a:prstGeom prst="ellipse">
            <a:avLst/>
          </a:prstGeom>
          <a:ln>
            <a:noFill/>
          </a:ln>
          <a:effectLst>
            <a:softEdge rad="112500"/>
          </a:effectLst>
        </p:spPr>
      </p:pic>
    </p:spTree>
    <p:extLst>
      <p:ext uri="{BB962C8B-B14F-4D97-AF65-F5344CB8AC3E}">
        <p14:creationId xmlns:p14="http://schemas.microsoft.com/office/powerpoint/2010/main" val="1863102261"/>
      </p:ext>
    </p:extLst>
  </p:cSld>
  <p:clrMapOvr>
    <a:masterClrMapping/>
  </p:clrMapOvr>
  <mc:AlternateContent xmlns:mc="http://schemas.openxmlformats.org/markup-compatibility/2006" xmlns:p14="http://schemas.microsoft.com/office/powerpoint/2010/main">
    <mc:Choice Requires="p14">
      <p:transition spd="slow" p14:dur="2000" advTm="14459"/>
    </mc:Choice>
    <mc:Fallback xmlns="">
      <p:transition spd="slow" advTm="14459"/>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520" y="-99392"/>
            <a:ext cx="9361040" cy="628918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9" name="Rectangle 8"/>
          <p:cNvSpPr/>
          <p:nvPr/>
        </p:nvSpPr>
        <p:spPr>
          <a:xfrm rot="19759981">
            <a:off x="-140370" y="-1630313"/>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rot="19759981">
            <a:off x="7249357" y="-1396284"/>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1" descr="1209200_10.jpg"/>
          <p:cNvPicPr>
            <a:picLocks noChangeAspect="1"/>
          </p:cNvPicPr>
          <p:nvPr/>
        </p:nvPicPr>
        <p:blipFill rotWithShape="1">
          <a:blip r:embed="rId3" cstate="email">
            <a:extLst>
              <a:ext uri="{28A0092B-C50C-407E-A947-70E740481C1C}">
                <a14:useLocalDpi xmlns:a14="http://schemas.microsoft.com/office/drawing/2010/main"/>
              </a:ext>
            </a:extLst>
          </a:blip>
          <a:srcRect l="6749"/>
          <a:stretch/>
        </p:blipFill>
        <p:spPr bwMode="auto">
          <a:xfrm>
            <a:off x="-473927" y="548679"/>
            <a:ext cx="9942471" cy="51829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5685969" y="5445224"/>
            <a:ext cx="3352800" cy="215444"/>
          </a:xfrm>
          <a:prstGeom prst="rect">
            <a:avLst/>
          </a:prstGeom>
          <a:noFill/>
        </p:spPr>
        <p:txBody>
          <a:bodyPr wrap="square" rtlCol="0">
            <a:spAutoFit/>
          </a:bodyPr>
          <a:lstStyle/>
          <a:p>
            <a:pPr algn="r"/>
            <a:r>
              <a:rPr lang="en-GB" sz="800" dirty="0">
                <a:solidFill>
                  <a:schemeClr val="accent2">
                    <a:lumMod val="60000"/>
                    <a:lumOff val="40000"/>
                  </a:schemeClr>
                </a:solidFill>
              </a:rPr>
              <a:t>Image credit: CERN</a:t>
            </a:r>
          </a:p>
        </p:txBody>
      </p:sp>
      <p:sp>
        <p:nvSpPr>
          <p:cNvPr id="2" name="Title 1"/>
          <p:cNvSpPr>
            <a:spLocks noGrp="1"/>
          </p:cNvSpPr>
          <p:nvPr>
            <p:ph type="title"/>
          </p:nvPr>
        </p:nvSpPr>
        <p:spPr>
          <a:xfrm>
            <a:off x="5854228" y="44624"/>
            <a:ext cx="2264016" cy="1143000"/>
          </a:xfrm>
        </p:spPr>
        <p:txBody>
          <a:bodyPr>
            <a:normAutofit fontScale="90000"/>
          </a:bodyPr>
          <a:lstStyle/>
          <a:p>
            <a:pPr algn="ctr"/>
            <a:r>
              <a:rPr lang="en-GB" sz="2400" dirty="0" smtClean="0">
                <a:solidFill>
                  <a:schemeClr val="bg1"/>
                </a:solidFill>
                <a:latin typeface="Century Gothic"/>
                <a:cs typeface="Century Gothic"/>
              </a:rPr>
              <a:t>CERN FEATURES</a:t>
            </a:r>
            <a:r>
              <a:rPr lang="en-GB" sz="2400" b="1" dirty="0" smtClean="0">
                <a:solidFill>
                  <a:schemeClr val="bg1"/>
                </a:solidFill>
                <a:latin typeface="Century Gothic"/>
                <a:cs typeface="Century Gothic"/>
              </a:rPr>
              <a:t>: </a:t>
            </a:r>
            <a:r>
              <a:rPr lang="en-GB" sz="2400" b="1" dirty="0" smtClean="0"/>
              <a:t/>
            </a:r>
            <a:br>
              <a:rPr lang="en-GB" sz="2400" b="1" dirty="0" smtClean="0"/>
            </a:br>
            <a:r>
              <a:rPr lang="en-GB" sz="2400" b="1" dirty="0" smtClean="0"/>
              <a:t/>
            </a:r>
            <a:br>
              <a:rPr lang="en-GB" sz="2400" b="1" dirty="0" smtClean="0"/>
            </a:br>
            <a:endParaRPr lang="en-GB" sz="2200" dirty="0">
              <a:latin typeface="Calibri"/>
              <a:cs typeface="Calibri"/>
            </a:endParaRPr>
          </a:p>
        </p:txBody>
      </p:sp>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72073" y="786409"/>
            <a:ext cx="3228324" cy="3228324"/>
          </a:xfrm>
          <a:prstGeom prst="rect">
            <a:avLst/>
          </a:prstGeom>
        </p:spPr>
      </p:pic>
      <p:sp>
        <p:nvSpPr>
          <p:cNvPr id="4" name="TextBox 3"/>
          <p:cNvSpPr txBox="1"/>
          <p:nvPr/>
        </p:nvSpPr>
        <p:spPr>
          <a:xfrm>
            <a:off x="5574861" y="764704"/>
            <a:ext cx="2822749" cy="2923877"/>
          </a:xfrm>
          <a:prstGeom prst="rect">
            <a:avLst/>
          </a:prstGeom>
          <a:noFill/>
        </p:spPr>
        <p:txBody>
          <a:bodyPr wrap="square" rtlCol="0">
            <a:spAutoFit/>
          </a:bodyPr>
          <a:lstStyle/>
          <a:p>
            <a:pPr algn="ctr"/>
            <a:r>
              <a:rPr lang="en-GB" sz="2000" dirty="0">
                <a:solidFill>
                  <a:schemeClr val="bg1"/>
                </a:solidFill>
                <a:latin typeface="Calibri"/>
                <a:cs typeface="Calibri"/>
              </a:rPr>
              <a:t>The</a:t>
            </a:r>
            <a:r>
              <a:rPr lang="en-GB" sz="4000" b="1" dirty="0">
                <a:solidFill>
                  <a:schemeClr val="bg1"/>
                </a:solidFill>
                <a:latin typeface="Calibri"/>
                <a:cs typeface="Calibri"/>
              </a:rPr>
              <a:t> </a:t>
            </a:r>
            <a:endParaRPr lang="en-GB" sz="4000" b="1" dirty="0" smtClean="0">
              <a:solidFill>
                <a:schemeClr val="bg1"/>
              </a:solidFill>
              <a:latin typeface="Calibri"/>
              <a:cs typeface="Calibri"/>
            </a:endParaRPr>
          </a:p>
          <a:p>
            <a:pPr algn="ctr"/>
            <a:r>
              <a:rPr lang="en-GB" sz="6000" b="1" dirty="0" smtClean="0">
                <a:solidFill>
                  <a:srgbClr val="F58F4C"/>
                </a:solidFill>
                <a:latin typeface="Calibri"/>
                <a:cs typeface="Calibri"/>
              </a:rPr>
              <a:t>FASTEST</a:t>
            </a:r>
            <a:r>
              <a:rPr lang="en-GB" sz="4000" b="1" dirty="0" smtClean="0">
                <a:solidFill>
                  <a:schemeClr val="bg1"/>
                </a:solidFill>
                <a:latin typeface="Calibri"/>
                <a:cs typeface="Calibri"/>
              </a:rPr>
              <a:t> </a:t>
            </a:r>
            <a:r>
              <a:rPr lang="en-GB" sz="4000" dirty="0" smtClean="0">
                <a:solidFill>
                  <a:schemeClr val="bg1"/>
                </a:solidFill>
                <a:latin typeface="Calibri"/>
                <a:cs typeface="Calibri"/>
              </a:rPr>
              <a:t>RACETRACK</a:t>
            </a:r>
            <a:r>
              <a:rPr lang="en-GB" sz="4000" b="1" dirty="0" smtClean="0">
                <a:solidFill>
                  <a:schemeClr val="bg1"/>
                </a:solidFill>
                <a:latin typeface="Calibri"/>
                <a:cs typeface="Calibri"/>
              </a:rPr>
              <a:t> </a:t>
            </a:r>
          </a:p>
          <a:p>
            <a:pPr algn="ctr"/>
            <a:r>
              <a:rPr lang="en-GB" sz="1600" dirty="0" smtClean="0">
                <a:solidFill>
                  <a:schemeClr val="bg1"/>
                </a:solidFill>
                <a:latin typeface="Century Gothic" panose="020B0502020202020204" pitchFamily="34" charset="0"/>
                <a:cs typeface="Calibri"/>
              </a:rPr>
              <a:t>on </a:t>
            </a:r>
            <a:r>
              <a:rPr lang="en-GB" sz="1600" dirty="0">
                <a:solidFill>
                  <a:schemeClr val="bg1"/>
                </a:solidFill>
                <a:latin typeface="Century Gothic" panose="020B0502020202020204" pitchFamily="34" charset="0"/>
                <a:cs typeface="Calibri"/>
              </a:rPr>
              <a:t>the </a:t>
            </a:r>
            <a:endParaRPr lang="en-GB" sz="1600" dirty="0" smtClean="0">
              <a:solidFill>
                <a:schemeClr val="bg1"/>
              </a:solidFill>
              <a:latin typeface="Century Gothic" panose="020B0502020202020204" pitchFamily="34" charset="0"/>
              <a:cs typeface="Calibri"/>
            </a:endParaRPr>
          </a:p>
          <a:p>
            <a:pPr algn="ctr"/>
            <a:r>
              <a:rPr lang="en-GB" sz="2800" dirty="0">
                <a:solidFill>
                  <a:schemeClr val="bg1"/>
                </a:solidFill>
                <a:latin typeface="Century Gothic" panose="020B0502020202020204" pitchFamily="34" charset="0"/>
                <a:cs typeface="Calibri"/>
              </a:rPr>
              <a:t>P</a:t>
            </a:r>
            <a:r>
              <a:rPr lang="en-GB" sz="2800" dirty="0" smtClean="0">
                <a:solidFill>
                  <a:schemeClr val="bg1"/>
                </a:solidFill>
                <a:latin typeface="Century Gothic" panose="020B0502020202020204" pitchFamily="34" charset="0"/>
                <a:cs typeface="Calibri"/>
              </a:rPr>
              <a:t>lanet</a:t>
            </a:r>
            <a:endParaRPr lang="en-US" sz="28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53672401"/>
      </p:ext>
    </p:extLst>
  </p:cSld>
  <p:clrMapOvr>
    <a:masterClrMapping/>
  </p:clrMapOvr>
  <mc:AlternateContent xmlns:mc="http://schemas.openxmlformats.org/markup-compatibility/2006" xmlns:p14="http://schemas.microsoft.com/office/powerpoint/2010/main">
    <mc:Choice Requires="p14">
      <p:transition spd="slow" p14:dur="2000" advTm="7114"/>
    </mc:Choice>
    <mc:Fallback xmlns="">
      <p:transition spd="slow" advTm="7114"/>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6512" y="-163236"/>
            <a:ext cx="9289032" cy="635481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2" name="Rectangle 11"/>
          <p:cNvSpPr/>
          <p:nvPr/>
        </p:nvSpPr>
        <p:spPr>
          <a:xfrm rot="19759981">
            <a:off x="-139723" y="-1613985"/>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rot="19759981">
            <a:off x="7177349" y="-1450665"/>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1" descr="0606020_02.tiff"/>
          <p:cNvPicPr>
            <a:picLocks noChangeAspect="1"/>
          </p:cNvPicPr>
          <p:nvPr/>
        </p:nvPicPr>
        <p:blipFill rotWithShape="1">
          <a:blip r:embed="rId3" cstate="email">
            <a:extLst>
              <a:ext uri="{28A0092B-C50C-407E-A947-70E740481C1C}">
                <a14:useLocalDpi xmlns:a14="http://schemas.microsoft.com/office/drawing/2010/main"/>
              </a:ext>
            </a:extLst>
          </a:blip>
          <a:srcRect l="7634" t="9973" r="15251" b="3914"/>
          <a:stretch/>
        </p:blipFill>
        <p:spPr bwMode="auto">
          <a:xfrm>
            <a:off x="-108520" y="548680"/>
            <a:ext cx="9492886" cy="51845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p:cNvSpPr txBox="1"/>
          <p:nvPr/>
        </p:nvSpPr>
        <p:spPr>
          <a:xfrm>
            <a:off x="5691860" y="5453388"/>
            <a:ext cx="3352800" cy="215444"/>
          </a:xfrm>
          <a:prstGeom prst="rect">
            <a:avLst/>
          </a:prstGeom>
          <a:noFill/>
        </p:spPr>
        <p:txBody>
          <a:bodyPr wrap="square" rtlCol="0">
            <a:spAutoFit/>
          </a:bodyPr>
          <a:lstStyle/>
          <a:p>
            <a:pPr algn="r"/>
            <a:r>
              <a:rPr lang="en-GB" sz="800" dirty="0">
                <a:solidFill>
                  <a:srgbClr val="808080"/>
                </a:solidFill>
              </a:rPr>
              <a:t>Image credit: CERN</a:t>
            </a:r>
          </a:p>
        </p:txBody>
      </p:sp>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91877" y="2294668"/>
            <a:ext cx="3184775" cy="3184775"/>
          </a:xfrm>
          <a:prstGeom prst="rect">
            <a:avLst/>
          </a:prstGeom>
        </p:spPr>
      </p:pic>
      <p:sp>
        <p:nvSpPr>
          <p:cNvPr id="2" name="Title 1"/>
          <p:cNvSpPr>
            <a:spLocks noGrp="1"/>
          </p:cNvSpPr>
          <p:nvPr>
            <p:ph type="title"/>
          </p:nvPr>
        </p:nvSpPr>
        <p:spPr>
          <a:xfrm>
            <a:off x="5154439" y="2679512"/>
            <a:ext cx="3659653" cy="2415088"/>
          </a:xfrm>
        </p:spPr>
        <p:txBody>
          <a:bodyPr>
            <a:noAutofit/>
          </a:bodyPr>
          <a:lstStyle/>
          <a:p>
            <a:pPr algn="ctr">
              <a:lnSpc>
                <a:spcPts val="5000"/>
              </a:lnSpc>
            </a:pPr>
            <a:r>
              <a:rPr lang="en-GB" sz="6000" b="1" dirty="0" smtClean="0">
                <a:solidFill>
                  <a:srgbClr val="01918E"/>
                </a:solidFill>
                <a:latin typeface="Calibri"/>
                <a:cs typeface="Calibri"/>
              </a:rPr>
              <a:t>COLDER </a:t>
            </a:r>
            <a:r>
              <a:rPr lang="en-GB" sz="3200" b="1" dirty="0" smtClean="0">
                <a:solidFill>
                  <a:srgbClr val="F4904C"/>
                </a:solidFill>
                <a:latin typeface="Century Gothic" panose="020B0502020202020204" pitchFamily="34" charset="0"/>
                <a:cs typeface="Calibri"/>
              </a:rPr>
              <a:t>TEMPERATURES</a:t>
            </a:r>
            <a:r>
              <a:rPr lang="en-GB" sz="4000" dirty="0" smtClean="0">
                <a:solidFill>
                  <a:srgbClr val="01918E"/>
                </a:solidFill>
                <a:latin typeface="Calibri"/>
                <a:cs typeface="Calibri"/>
              </a:rPr>
              <a:t> </a:t>
            </a:r>
            <a:br>
              <a:rPr lang="en-GB" sz="4000" dirty="0" smtClean="0">
                <a:solidFill>
                  <a:srgbClr val="01918E"/>
                </a:solidFill>
                <a:latin typeface="Calibri"/>
                <a:cs typeface="Calibri"/>
              </a:rPr>
            </a:br>
            <a:r>
              <a:rPr lang="en-GB" sz="2400" dirty="0" smtClean="0">
                <a:solidFill>
                  <a:srgbClr val="01918E"/>
                </a:solidFill>
                <a:latin typeface="Century Gothic" panose="020B0502020202020204" pitchFamily="34" charset="0"/>
                <a:cs typeface="Calibri"/>
              </a:rPr>
              <a:t>than outer space</a:t>
            </a:r>
            <a:endParaRPr lang="en-GB" sz="2400" dirty="0">
              <a:solidFill>
                <a:srgbClr val="01918E"/>
              </a:solidFill>
              <a:latin typeface="Century Gothic" panose="020B0502020202020204" pitchFamily="34" charset="0"/>
              <a:cs typeface="Calibri"/>
            </a:endParaRPr>
          </a:p>
        </p:txBody>
      </p:sp>
    </p:spTree>
    <p:extLst>
      <p:ext uri="{BB962C8B-B14F-4D97-AF65-F5344CB8AC3E}">
        <p14:creationId xmlns:p14="http://schemas.microsoft.com/office/powerpoint/2010/main" val="4244218827"/>
      </p:ext>
    </p:extLst>
  </p:cSld>
  <p:clrMapOvr>
    <a:masterClrMapping/>
  </p:clrMapOvr>
  <mc:AlternateContent xmlns:mc="http://schemas.openxmlformats.org/markup-compatibility/2006" xmlns:p14="http://schemas.microsoft.com/office/powerpoint/2010/main">
    <mc:Choice Requires="p14">
      <p:transition spd="slow" p14:dur="2000" advTm="3528"/>
    </mc:Choice>
    <mc:Fallback xmlns="">
      <p:transition spd="slow" advTm="3528"/>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520" y="-145130"/>
            <a:ext cx="9361040" cy="6336704"/>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6" name="Rectangle 5"/>
          <p:cNvSpPr/>
          <p:nvPr/>
        </p:nvSpPr>
        <p:spPr>
          <a:xfrm rot="19759981">
            <a:off x="294261" y="-1902020"/>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rot="19759981">
            <a:off x="7218169" y="-1378658"/>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6725934" y="4941168"/>
            <a:ext cx="1223962" cy="184666"/>
          </a:xfrm>
          <a:prstGeom prst="rect">
            <a:avLst/>
          </a:prstGeom>
          <a:noFill/>
        </p:spPr>
        <p:txBody>
          <a:bodyPr wrap="square" rtlCol="0">
            <a:spAutoFit/>
          </a:bodyPr>
          <a:lstStyle/>
          <a:p>
            <a:pPr algn="r"/>
            <a:r>
              <a:rPr lang="en-GB" sz="600" dirty="0">
                <a:solidFill>
                  <a:schemeClr val="bg1"/>
                </a:solidFill>
              </a:rPr>
              <a:t>Image credit: CERN</a:t>
            </a:r>
          </a:p>
        </p:txBody>
      </p:sp>
      <p:pic>
        <p:nvPicPr>
          <p:cNvPr id="19" name="Picture 18"/>
          <p:cNvPicPr>
            <a:picLocks noChangeAspect="1"/>
          </p:cNvPicPr>
          <p:nvPr/>
        </p:nvPicPr>
        <p:blipFill rotWithShape="1">
          <a:blip r:embed="rId3">
            <a:extLst>
              <a:ext uri="{28A0092B-C50C-407E-A947-70E740481C1C}">
                <a14:useLocalDpi xmlns:a14="http://schemas.microsoft.com/office/drawing/2010/main" val="0"/>
              </a:ext>
            </a:extLst>
          </a:blip>
          <a:srcRect t="5795" b="9661"/>
          <a:stretch/>
        </p:blipFill>
        <p:spPr>
          <a:xfrm>
            <a:off x="-18207" y="548679"/>
            <a:ext cx="9270727" cy="5225161"/>
          </a:xfrm>
          <a:prstGeom prst="rect">
            <a:avLst/>
          </a:prstGeom>
        </p:spPr>
      </p:pic>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23528" y="772680"/>
            <a:ext cx="3349928" cy="3349928"/>
          </a:xfrm>
          <a:prstGeom prst="rect">
            <a:avLst/>
          </a:prstGeom>
        </p:spPr>
      </p:pic>
      <p:sp>
        <p:nvSpPr>
          <p:cNvPr id="2" name="Title 1"/>
          <p:cNvSpPr>
            <a:spLocks noGrp="1"/>
          </p:cNvSpPr>
          <p:nvPr>
            <p:ph type="title"/>
          </p:nvPr>
        </p:nvSpPr>
        <p:spPr>
          <a:xfrm>
            <a:off x="42965" y="1700808"/>
            <a:ext cx="3844719" cy="1215009"/>
          </a:xfrm>
        </p:spPr>
        <p:txBody>
          <a:bodyPr>
            <a:noAutofit/>
          </a:bodyPr>
          <a:lstStyle/>
          <a:p>
            <a:pPr algn="ctr"/>
            <a:r>
              <a:rPr lang="en-GB" sz="2000" dirty="0" smtClean="0">
                <a:solidFill>
                  <a:schemeClr val="bg1"/>
                </a:solidFill>
                <a:latin typeface="Century Gothic" panose="020B0502020202020204" pitchFamily="34" charset="0"/>
                <a:cs typeface="Calibri"/>
              </a:rPr>
              <a:t>The</a:t>
            </a:r>
            <a:r>
              <a:rPr lang="en-GB" sz="4400" dirty="0" smtClean="0">
                <a:solidFill>
                  <a:schemeClr val="bg1"/>
                </a:solidFill>
                <a:latin typeface="Calibri"/>
                <a:cs typeface="Calibri"/>
              </a:rPr>
              <a:t> </a:t>
            </a:r>
            <a:r>
              <a:rPr lang="en-GB" sz="2400" b="1" dirty="0" smtClean="0">
                <a:solidFill>
                  <a:schemeClr val="bg1"/>
                </a:solidFill>
                <a:latin typeface="Century Gothic" panose="020B0502020202020204" pitchFamily="34" charset="0"/>
                <a:cs typeface="Calibri"/>
              </a:rPr>
              <a:t>Most</a:t>
            </a:r>
            <a:r>
              <a:rPr lang="en-GB" sz="4400" b="1" dirty="0" smtClean="0">
                <a:solidFill>
                  <a:schemeClr val="bg1"/>
                </a:solidFill>
                <a:latin typeface="Calibri"/>
                <a:cs typeface="Calibri"/>
              </a:rPr>
              <a:t> </a:t>
            </a:r>
            <a:r>
              <a:rPr lang="en-GB" sz="3200" dirty="0" smtClean="0">
                <a:solidFill>
                  <a:schemeClr val="bg1"/>
                </a:solidFill>
                <a:latin typeface="Century Gothic" panose="020B0502020202020204" pitchFamily="34" charset="0"/>
                <a:cs typeface="Calibri"/>
              </a:rPr>
              <a:t>SOPHISTICATED</a:t>
            </a:r>
            <a:r>
              <a:rPr lang="en-GB" sz="4400" b="1" dirty="0" smtClean="0">
                <a:solidFill>
                  <a:schemeClr val="bg1"/>
                </a:solidFill>
                <a:latin typeface="Calibri"/>
                <a:cs typeface="Calibri"/>
              </a:rPr>
              <a:t> </a:t>
            </a:r>
            <a:r>
              <a:rPr lang="en-GB" sz="4800" b="1" dirty="0" smtClean="0">
                <a:solidFill>
                  <a:srgbClr val="F4904C"/>
                </a:solidFill>
                <a:latin typeface="Calibri" panose="020F0502020204030204" pitchFamily="34" charset="0"/>
                <a:cs typeface="Calibri"/>
              </a:rPr>
              <a:t>DETECTORS</a:t>
            </a:r>
            <a:r>
              <a:rPr lang="en-GB" sz="4400" dirty="0" smtClean="0">
                <a:solidFill>
                  <a:schemeClr val="bg1"/>
                </a:solidFill>
                <a:latin typeface="Calibri"/>
                <a:cs typeface="Calibri"/>
              </a:rPr>
              <a:t> </a:t>
            </a:r>
            <a:br>
              <a:rPr lang="en-GB" sz="4400" dirty="0" smtClean="0">
                <a:solidFill>
                  <a:schemeClr val="bg1"/>
                </a:solidFill>
                <a:latin typeface="Calibri"/>
                <a:cs typeface="Calibri"/>
              </a:rPr>
            </a:br>
            <a:r>
              <a:rPr lang="en-GB" sz="2800" dirty="0" smtClean="0">
                <a:solidFill>
                  <a:schemeClr val="bg1"/>
                </a:solidFill>
                <a:latin typeface="Century Gothic" panose="020B0502020202020204" pitchFamily="34" charset="0"/>
                <a:cs typeface="Calibri"/>
              </a:rPr>
              <a:t>ever built</a:t>
            </a:r>
            <a:endParaRPr lang="en-GB" sz="2800" dirty="0">
              <a:solidFill>
                <a:schemeClr val="bg1"/>
              </a:solidFill>
              <a:latin typeface="Century Gothic" panose="020B0502020202020204" pitchFamily="34" charset="0"/>
              <a:cs typeface="Calibri"/>
            </a:endParaRPr>
          </a:p>
        </p:txBody>
      </p:sp>
      <p:sp>
        <p:nvSpPr>
          <p:cNvPr id="10" name="TextBox 9"/>
          <p:cNvSpPr txBox="1"/>
          <p:nvPr/>
        </p:nvSpPr>
        <p:spPr>
          <a:xfrm>
            <a:off x="5685969" y="5455436"/>
            <a:ext cx="3352800" cy="215444"/>
          </a:xfrm>
          <a:prstGeom prst="rect">
            <a:avLst/>
          </a:prstGeom>
          <a:noFill/>
        </p:spPr>
        <p:txBody>
          <a:bodyPr wrap="square" rtlCol="0">
            <a:spAutoFit/>
          </a:bodyPr>
          <a:lstStyle/>
          <a:p>
            <a:pPr algn="r"/>
            <a:r>
              <a:rPr lang="en-GB" sz="800" dirty="0">
                <a:solidFill>
                  <a:schemeClr val="accent3"/>
                </a:solidFill>
              </a:rPr>
              <a:t>Image credit: CERN</a:t>
            </a:r>
          </a:p>
        </p:txBody>
      </p:sp>
    </p:spTree>
    <p:extLst>
      <p:ext uri="{BB962C8B-B14F-4D97-AF65-F5344CB8AC3E}">
        <p14:creationId xmlns:p14="http://schemas.microsoft.com/office/powerpoint/2010/main" val="4124584247"/>
      </p:ext>
    </p:extLst>
  </p:cSld>
  <p:clrMapOvr>
    <a:masterClrMapping/>
  </p:clrMapOvr>
  <mc:AlternateContent xmlns:mc="http://schemas.openxmlformats.org/markup-compatibility/2006" xmlns:p14="http://schemas.microsoft.com/office/powerpoint/2010/main">
    <mc:Choice Requires="p14">
      <p:transition spd="slow" p14:dur="2000" advTm="3801"/>
    </mc:Choice>
    <mc:Fallback xmlns="">
      <p:transition spd="slow" advTm="3801"/>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81496" y="-218916"/>
            <a:ext cx="9434015" cy="6408712"/>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2" name="Rectangle 11"/>
          <p:cNvSpPr/>
          <p:nvPr/>
        </p:nvSpPr>
        <p:spPr>
          <a:xfrm rot="19759981">
            <a:off x="6423249" y="-3626699"/>
            <a:ext cx="11716216" cy="7083385"/>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rot="19759981">
            <a:off x="221285" y="-1872248"/>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TextBox 7"/>
          <p:cNvSpPr txBox="1"/>
          <p:nvPr/>
        </p:nvSpPr>
        <p:spPr>
          <a:xfrm>
            <a:off x="5595938" y="5372282"/>
            <a:ext cx="3352800" cy="215444"/>
          </a:xfrm>
          <a:prstGeom prst="rect">
            <a:avLst/>
          </a:prstGeom>
          <a:noFill/>
        </p:spPr>
        <p:txBody>
          <a:bodyPr wrap="square" rtlCol="0">
            <a:spAutoFit/>
          </a:bodyPr>
          <a:lstStyle/>
          <a:p>
            <a:pPr algn="r"/>
            <a:r>
              <a:rPr lang="en-GB" sz="800" dirty="0">
                <a:solidFill>
                  <a:schemeClr val="bg2"/>
                </a:solidFill>
              </a:rPr>
              <a:t>Image credit: CERN</a:t>
            </a:r>
          </a:p>
        </p:txBody>
      </p:sp>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l="8064" t="1976" r="-1586" b="6767"/>
          <a:stretch/>
        </p:blipFill>
        <p:spPr>
          <a:xfrm rot="10800000">
            <a:off x="-324547" y="548678"/>
            <a:ext cx="9577065" cy="5256586"/>
          </a:xfrm>
          <a:prstGeom prst="rect">
            <a:avLst/>
          </a:prstGeom>
        </p:spPr>
      </p:pic>
      <p:pic>
        <p:nvPicPr>
          <p:cNvPr id="22" name="Picture 21"/>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520" y="2450659"/>
            <a:ext cx="3168352" cy="3168352"/>
          </a:xfrm>
          <a:prstGeom prst="rect">
            <a:avLst/>
          </a:prstGeom>
        </p:spPr>
      </p:pic>
      <p:sp>
        <p:nvSpPr>
          <p:cNvPr id="2" name="Title 1"/>
          <p:cNvSpPr>
            <a:spLocks noGrp="1"/>
          </p:cNvSpPr>
          <p:nvPr>
            <p:ph type="title"/>
          </p:nvPr>
        </p:nvSpPr>
        <p:spPr>
          <a:xfrm>
            <a:off x="539552" y="2919846"/>
            <a:ext cx="2592288" cy="2452436"/>
          </a:xfrm>
        </p:spPr>
        <p:txBody>
          <a:bodyPr>
            <a:normAutofit/>
          </a:bodyPr>
          <a:lstStyle/>
          <a:p>
            <a:pPr algn="ctr"/>
            <a:r>
              <a:rPr lang="en-GB" sz="4400" b="1" dirty="0" smtClean="0">
                <a:solidFill>
                  <a:srgbClr val="F4904C"/>
                </a:solidFill>
                <a:latin typeface="Calibri"/>
                <a:cs typeface="Calibri"/>
              </a:rPr>
              <a:t>HOTTEST</a:t>
            </a:r>
            <a:r>
              <a:rPr lang="en-GB" sz="4000" b="1" dirty="0" smtClean="0">
                <a:solidFill>
                  <a:srgbClr val="F4904C"/>
                </a:solidFill>
                <a:latin typeface="Calibri"/>
                <a:cs typeface="Calibri"/>
              </a:rPr>
              <a:t> </a:t>
            </a:r>
            <a:r>
              <a:rPr lang="en-GB" sz="3600" dirty="0" smtClean="0">
                <a:solidFill>
                  <a:schemeClr val="bg1"/>
                </a:solidFill>
                <a:latin typeface="Calibri"/>
                <a:cs typeface="Calibri"/>
              </a:rPr>
              <a:t>spots</a:t>
            </a:r>
            <a:r>
              <a:rPr lang="en-GB" sz="4000" dirty="0" smtClean="0">
                <a:solidFill>
                  <a:schemeClr val="bg1"/>
                </a:solidFill>
                <a:latin typeface="Calibri"/>
                <a:cs typeface="Calibri"/>
              </a:rPr>
              <a:t> </a:t>
            </a:r>
            <a:br>
              <a:rPr lang="en-GB" sz="4000" dirty="0" smtClean="0">
                <a:solidFill>
                  <a:schemeClr val="bg1"/>
                </a:solidFill>
                <a:latin typeface="Calibri"/>
                <a:cs typeface="Calibri"/>
              </a:rPr>
            </a:br>
            <a:r>
              <a:rPr lang="en-GB" sz="2000" dirty="0" smtClean="0">
                <a:solidFill>
                  <a:schemeClr val="bg1"/>
                </a:solidFill>
                <a:latin typeface="Calibri"/>
                <a:cs typeface="Calibri"/>
              </a:rPr>
              <a:t>in </a:t>
            </a:r>
            <a:r>
              <a:rPr lang="en-GB" sz="2000" dirty="0">
                <a:solidFill>
                  <a:schemeClr val="bg1"/>
                </a:solidFill>
                <a:latin typeface="Calibri"/>
                <a:cs typeface="Calibri"/>
              </a:rPr>
              <a:t>the </a:t>
            </a:r>
            <a:r>
              <a:rPr lang="en-GB" sz="4000" dirty="0" smtClean="0">
                <a:solidFill>
                  <a:schemeClr val="bg1"/>
                </a:solidFill>
                <a:latin typeface="Calibri"/>
                <a:cs typeface="Calibri"/>
              </a:rPr>
              <a:t/>
            </a:r>
            <a:br>
              <a:rPr lang="en-GB" sz="4000" dirty="0" smtClean="0">
                <a:solidFill>
                  <a:schemeClr val="bg1"/>
                </a:solidFill>
                <a:latin typeface="Calibri"/>
                <a:cs typeface="Calibri"/>
              </a:rPr>
            </a:br>
            <a:r>
              <a:rPr lang="en-GB" sz="4000" dirty="0" smtClean="0">
                <a:solidFill>
                  <a:srgbClr val="01A4A2"/>
                </a:solidFill>
                <a:latin typeface="Century Gothic" panose="020B0502020202020204" pitchFamily="34" charset="0"/>
                <a:cs typeface="Calibri"/>
              </a:rPr>
              <a:t>galaxy</a:t>
            </a:r>
            <a:endParaRPr lang="en-GB" sz="4000" dirty="0">
              <a:solidFill>
                <a:srgbClr val="01A4A2"/>
              </a:solidFill>
              <a:latin typeface="Century Gothic" panose="020B0502020202020204" pitchFamily="34" charset="0"/>
              <a:cs typeface="Calibri"/>
            </a:endParaRPr>
          </a:p>
        </p:txBody>
      </p:sp>
      <p:sp>
        <p:nvSpPr>
          <p:cNvPr id="9" name="TextBox 8"/>
          <p:cNvSpPr txBox="1"/>
          <p:nvPr/>
        </p:nvSpPr>
        <p:spPr>
          <a:xfrm>
            <a:off x="5706720" y="5453968"/>
            <a:ext cx="3352800" cy="215444"/>
          </a:xfrm>
          <a:prstGeom prst="rect">
            <a:avLst/>
          </a:prstGeom>
          <a:noFill/>
        </p:spPr>
        <p:txBody>
          <a:bodyPr wrap="square" rtlCol="0">
            <a:spAutoFit/>
          </a:bodyPr>
          <a:lstStyle/>
          <a:p>
            <a:pPr algn="r"/>
            <a:r>
              <a:rPr lang="en-GB" sz="800" dirty="0">
                <a:solidFill>
                  <a:schemeClr val="accent5">
                    <a:lumMod val="60000"/>
                    <a:lumOff val="40000"/>
                  </a:schemeClr>
                </a:solidFill>
              </a:rPr>
              <a:t>Image credit: </a:t>
            </a:r>
            <a:r>
              <a:rPr lang="en-GB" sz="800" b="1" dirty="0" smtClean="0">
                <a:solidFill>
                  <a:schemeClr val="accent2"/>
                </a:solidFill>
              </a:rPr>
              <a:t>David Tyner</a:t>
            </a:r>
            <a:endParaRPr lang="en-GB" sz="800" b="1" dirty="0">
              <a:solidFill>
                <a:schemeClr val="accent2"/>
              </a:solidFill>
            </a:endParaRPr>
          </a:p>
        </p:txBody>
      </p:sp>
    </p:spTree>
    <p:extLst>
      <p:ext uri="{BB962C8B-B14F-4D97-AF65-F5344CB8AC3E}">
        <p14:creationId xmlns:p14="http://schemas.microsoft.com/office/powerpoint/2010/main" val="2157113675"/>
      </p:ext>
    </p:extLst>
  </p:cSld>
  <p:clrMapOvr>
    <a:masterClrMapping/>
  </p:clrMapOvr>
  <mc:AlternateContent xmlns:mc="http://schemas.openxmlformats.org/markup-compatibility/2006" xmlns:p14="http://schemas.microsoft.com/office/powerpoint/2010/main">
    <mc:Choice Requires="p14">
      <p:transition spd="slow" p14:dur="2000" advTm="2480"/>
    </mc:Choice>
    <mc:Fallback xmlns="">
      <p:transition spd="slow" advTm="248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520" y="-145130"/>
            <a:ext cx="9289032" cy="6336704"/>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6" name="Rectangle 5"/>
          <p:cNvSpPr/>
          <p:nvPr/>
        </p:nvSpPr>
        <p:spPr>
          <a:xfrm rot="19759981">
            <a:off x="76302" y="-1731320"/>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rot="19759981">
            <a:off x="7187724" y="-1416343"/>
            <a:ext cx="8824563" cy="5335151"/>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descr="1008289_02.jpg"/>
          <p:cNvPicPr>
            <a:picLocks noChangeAspect="1"/>
          </p:cNvPicPr>
          <p:nvPr/>
        </p:nvPicPr>
        <p:blipFill rotWithShape="1">
          <a:blip r:embed="rId3" cstate="email">
            <a:extLst>
              <a:ext uri="{28A0092B-C50C-407E-A947-70E740481C1C}">
                <a14:useLocalDpi xmlns:a14="http://schemas.microsoft.com/office/drawing/2010/main"/>
              </a:ext>
            </a:extLst>
          </a:blip>
          <a:srcRect r="7055"/>
          <a:stretch/>
        </p:blipFill>
        <p:spPr bwMode="auto">
          <a:xfrm>
            <a:off x="-791543" y="548680"/>
            <a:ext cx="9972055" cy="5247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92080" y="774183"/>
            <a:ext cx="3168352" cy="3168352"/>
          </a:xfrm>
          <a:prstGeom prst="rect">
            <a:avLst/>
          </a:prstGeom>
        </p:spPr>
      </p:pic>
      <p:sp>
        <p:nvSpPr>
          <p:cNvPr id="2" name="Title 1"/>
          <p:cNvSpPr>
            <a:spLocks noGrp="1"/>
          </p:cNvSpPr>
          <p:nvPr>
            <p:ph type="title"/>
          </p:nvPr>
        </p:nvSpPr>
        <p:spPr>
          <a:xfrm>
            <a:off x="5392601" y="989694"/>
            <a:ext cx="2967310" cy="2448843"/>
          </a:xfrm>
        </p:spPr>
        <p:txBody>
          <a:bodyPr>
            <a:normAutofit fontScale="90000"/>
          </a:bodyPr>
          <a:lstStyle/>
          <a:p>
            <a:pPr algn="ctr"/>
            <a:r>
              <a:rPr lang="en-US" sz="2200" dirty="0" smtClean="0">
                <a:solidFill>
                  <a:schemeClr val="bg1"/>
                </a:solidFill>
                <a:latin typeface="Calibri"/>
                <a:cs typeface="Calibri"/>
              </a:rPr>
              <a:t>The</a:t>
            </a:r>
            <a:r>
              <a:rPr lang="en-US" sz="4000" dirty="0" smtClean="0">
                <a:solidFill>
                  <a:schemeClr val="bg1"/>
                </a:solidFill>
                <a:latin typeface="Calibri"/>
                <a:cs typeface="Calibri"/>
              </a:rPr>
              <a:t> </a:t>
            </a:r>
            <a:br>
              <a:rPr lang="en-US" sz="4000" dirty="0" smtClean="0">
                <a:solidFill>
                  <a:schemeClr val="bg1"/>
                </a:solidFill>
                <a:latin typeface="Calibri"/>
                <a:cs typeface="Calibri"/>
              </a:rPr>
            </a:br>
            <a:r>
              <a:rPr lang="en-US" sz="4000" b="1" dirty="0" smtClean="0">
                <a:solidFill>
                  <a:srgbClr val="01A4A2"/>
                </a:solidFill>
                <a:latin typeface="Century Gothic" panose="020B0502020202020204" pitchFamily="34" charset="0"/>
                <a:cs typeface="Calibri"/>
              </a:rPr>
              <a:t>Birthplace</a:t>
            </a:r>
            <a:r>
              <a:rPr lang="en-US" sz="4000" dirty="0" smtClean="0">
                <a:solidFill>
                  <a:schemeClr val="bg1"/>
                </a:solidFill>
                <a:latin typeface="Calibri"/>
                <a:cs typeface="Calibri"/>
              </a:rPr>
              <a:t> </a:t>
            </a:r>
            <a:br>
              <a:rPr lang="en-US" sz="4000" dirty="0" smtClean="0">
                <a:solidFill>
                  <a:schemeClr val="bg1"/>
                </a:solidFill>
                <a:latin typeface="Calibri"/>
                <a:cs typeface="Calibri"/>
              </a:rPr>
            </a:br>
            <a:r>
              <a:rPr lang="en-US" sz="2200" dirty="0" smtClean="0">
                <a:solidFill>
                  <a:schemeClr val="bg1"/>
                </a:solidFill>
                <a:latin typeface="Calibri"/>
                <a:cs typeface="Calibri"/>
              </a:rPr>
              <a:t>of </a:t>
            </a:r>
            <a:r>
              <a:rPr lang="en-US" sz="2200" dirty="0">
                <a:solidFill>
                  <a:schemeClr val="bg1"/>
                </a:solidFill>
                <a:latin typeface="Calibri"/>
                <a:cs typeface="Calibri"/>
              </a:rPr>
              <a:t>the </a:t>
            </a:r>
            <a:r>
              <a:rPr lang="en-US" sz="4000" dirty="0" smtClean="0">
                <a:solidFill>
                  <a:schemeClr val="bg1"/>
                </a:solidFill>
                <a:latin typeface="Calibri"/>
                <a:cs typeface="Calibri"/>
              </a:rPr>
              <a:t/>
            </a:r>
            <a:br>
              <a:rPr lang="en-US" sz="4000" dirty="0" smtClean="0">
                <a:solidFill>
                  <a:schemeClr val="bg1"/>
                </a:solidFill>
                <a:latin typeface="Calibri"/>
                <a:cs typeface="Calibri"/>
              </a:rPr>
            </a:br>
            <a:r>
              <a:rPr lang="en-US" sz="4000" b="1" dirty="0" smtClean="0">
                <a:solidFill>
                  <a:srgbClr val="F4904C"/>
                </a:solidFill>
                <a:latin typeface="Calibri"/>
                <a:cs typeface="Calibri"/>
              </a:rPr>
              <a:t>WORLD WIDE WEB</a:t>
            </a:r>
            <a:endParaRPr lang="en-GB" sz="4000" dirty="0">
              <a:solidFill>
                <a:srgbClr val="F4904C"/>
              </a:solidFill>
              <a:latin typeface="Calibri"/>
              <a:cs typeface="Calibri"/>
            </a:endParaRPr>
          </a:p>
        </p:txBody>
      </p:sp>
      <p:sp>
        <p:nvSpPr>
          <p:cNvPr id="10" name="TextBox 9"/>
          <p:cNvSpPr txBox="1"/>
          <p:nvPr/>
        </p:nvSpPr>
        <p:spPr>
          <a:xfrm>
            <a:off x="5694133" y="5455436"/>
            <a:ext cx="3352800" cy="215444"/>
          </a:xfrm>
          <a:prstGeom prst="rect">
            <a:avLst/>
          </a:prstGeom>
          <a:noFill/>
        </p:spPr>
        <p:txBody>
          <a:bodyPr wrap="square" rtlCol="0">
            <a:spAutoFit/>
          </a:bodyPr>
          <a:lstStyle/>
          <a:p>
            <a:pPr algn="r"/>
            <a:r>
              <a:rPr lang="en-GB" sz="800" dirty="0">
                <a:solidFill>
                  <a:schemeClr val="accent3">
                    <a:lumMod val="60000"/>
                    <a:lumOff val="40000"/>
                  </a:schemeClr>
                </a:solidFill>
              </a:rPr>
              <a:t>Image credit: CERN</a:t>
            </a:r>
          </a:p>
        </p:txBody>
      </p:sp>
    </p:spTree>
    <p:extLst>
      <p:ext uri="{BB962C8B-B14F-4D97-AF65-F5344CB8AC3E}">
        <p14:creationId xmlns:p14="http://schemas.microsoft.com/office/powerpoint/2010/main" val="187333961"/>
      </p:ext>
    </p:extLst>
  </p:cSld>
  <p:clrMapOvr>
    <a:masterClrMapping/>
  </p:clrMapOvr>
  <mc:AlternateContent xmlns:mc="http://schemas.openxmlformats.org/markup-compatibility/2006" xmlns:p14="http://schemas.microsoft.com/office/powerpoint/2010/main">
    <mc:Choice Requires="p14">
      <p:transition spd="slow" p14:dur="2000" advTm="5698"/>
    </mc:Choice>
    <mc:Fallback xmlns="">
      <p:transition spd="slow" advTm="5698"/>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1.8"/>
</p:tagLst>
</file>

<file path=ppt/tags/tag2.xml><?xml version="1.0" encoding="utf-8"?>
<p:tagLst xmlns:a="http://schemas.openxmlformats.org/drawingml/2006/main" xmlns:r="http://schemas.openxmlformats.org/officeDocument/2006/relationships" xmlns:p="http://schemas.openxmlformats.org/presentationml/2006/main">
  <p:tag name="TIMING" val="|9.6|6.7|12.2"/>
</p:tagLst>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3688</TotalTime>
  <Words>1470</Words>
  <Application>Microsoft Office PowerPoint</Application>
  <PresentationFormat>On-screen Show (4:3)</PresentationFormat>
  <Paragraphs>461</Paragraphs>
  <Slides>34</Slides>
  <Notes>34</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Arial</vt:lpstr>
      <vt:lpstr>Calibri</vt:lpstr>
      <vt:lpstr>Century Gothic</vt:lpstr>
      <vt:lpstr>Optima</vt:lpstr>
      <vt:lpstr>Trebuchet MS</vt:lpstr>
      <vt:lpstr>Verdana</vt:lpstr>
      <vt:lpstr>Wingdings</vt:lpstr>
      <vt:lpstr>CERNCorporate4-3</vt:lpstr>
      <vt:lpstr>PowerPoint Presentation</vt:lpstr>
      <vt:lpstr>PowerPoint Presentation</vt:lpstr>
      <vt:lpstr>PowerPoint Presentation</vt:lpstr>
      <vt:lpstr>PowerPoint Presentation</vt:lpstr>
      <vt:lpstr>CERN FEATURES:   </vt:lpstr>
      <vt:lpstr>COLDER TEMPERATURES  than outer space</vt:lpstr>
      <vt:lpstr>The Most SOPHISTICATED DETECTORS  ever built</vt:lpstr>
      <vt:lpstr>HOTTEST spots  in the  galaxy</vt:lpstr>
      <vt:lpstr>The  Birthplace  of the  WORLD WIDE WEB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Muriel Colson</cp:lastModifiedBy>
  <cp:revision>64</cp:revision>
  <dcterms:created xsi:type="dcterms:W3CDTF">2012-11-30T11:04:26Z</dcterms:created>
  <dcterms:modified xsi:type="dcterms:W3CDTF">2017-10-25T20:21:54Z</dcterms:modified>
</cp:coreProperties>
</file>