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15" r:id="rId1"/>
  </p:sldMasterIdLst>
  <p:notesMasterIdLst>
    <p:notesMasterId r:id="rId55"/>
  </p:notesMasterIdLst>
  <p:handoutMasterIdLst>
    <p:handoutMasterId r:id="rId56"/>
  </p:handoutMasterIdLst>
  <p:sldIdLst>
    <p:sldId id="365" r:id="rId2"/>
    <p:sldId id="368" r:id="rId3"/>
    <p:sldId id="360" r:id="rId4"/>
    <p:sldId id="379" r:id="rId5"/>
    <p:sldId id="369" r:id="rId6"/>
    <p:sldId id="370" r:id="rId7"/>
    <p:sldId id="467" r:id="rId8"/>
    <p:sldId id="468" r:id="rId9"/>
    <p:sldId id="469" r:id="rId10"/>
    <p:sldId id="470" r:id="rId11"/>
    <p:sldId id="471" r:id="rId12"/>
    <p:sldId id="472" r:id="rId13"/>
    <p:sldId id="473" r:id="rId14"/>
    <p:sldId id="474" r:id="rId15"/>
    <p:sldId id="475" r:id="rId16"/>
    <p:sldId id="476" r:id="rId17"/>
    <p:sldId id="477" r:id="rId18"/>
    <p:sldId id="478" r:id="rId19"/>
    <p:sldId id="479" r:id="rId20"/>
    <p:sldId id="480" r:id="rId21"/>
    <p:sldId id="481" r:id="rId22"/>
    <p:sldId id="482" r:id="rId23"/>
    <p:sldId id="483" r:id="rId24"/>
    <p:sldId id="484" r:id="rId25"/>
    <p:sldId id="485" r:id="rId26"/>
    <p:sldId id="486" r:id="rId27"/>
    <p:sldId id="487" r:id="rId28"/>
    <p:sldId id="488" r:id="rId29"/>
    <p:sldId id="489" r:id="rId30"/>
    <p:sldId id="490" r:id="rId31"/>
    <p:sldId id="491" r:id="rId32"/>
    <p:sldId id="381" r:id="rId33"/>
    <p:sldId id="432" r:id="rId34"/>
    <p:sldId id="447" r:id="rId35"/>
    <p:sldId id="448" r:id="rId36"/>
    <p:sldId id="449" r:id="rId37"/>
    <p:sldId id="458" r:id="rId38"/>
    <p:sldId id="459" r:id="rId39"/>
    <p:sldId id="450" r:id="rId40"/>
    <p:sldId id="460" r:id="rId41"/>
    <p:sldId id="461" r:id="rId42"/>
    <p:sldId id="462" r:id="rId43"/>
    <p:sldId id="463" r:id="rId44"/>
    <p:sldId id="464" r:id="rId45"/>
    <p:sldId id="465" r:id="rId46"/>
    <p:sldId id="466" r:id="rId47"/>
    <p:sldId id="451" r:id="rId48"/>
    <p:sldId id="452" r:id="rId49"/>
    <p:sldId id="453" r:id="rId50"/>
    <p:sldId id="454" r:id="rId51"/>
    <p:sldId id="455" r:id="rId52"/>
    <p:sldId id="456" r:id="rId53"/>
    <p:sldId id="457" r:id="rId54"/>
  </p:sldIdLst>
  <p:sldSz cx="9144000" cy="6858000" type="screen4x3"/>
  <p:notesSz cx="6731000" cy="9856788"/>
  <p:custDataLst>
    <p:tags r:id="rId57"/>
  </p:custDataLst>
  <p:defaultTextStyle>
    <a:defPPr>
      <a:defRPr lang="en-US"/>
    </a:defPPr>
    <a:lvl1pPr algn="l" rtl="0" fontAlgn="base">
      <a:spcBef>
        <a:spcPct val="0"/>
      </a:spcBef>
      <a:spcAft>
        <a:spcPct val="0"/>
      </a:spcAft>
      <a:defRPr sz="2400" b="1" kern="1200">
        <a:solidFill>
          <a:schemeClr val="tx1"/>
        </a:solidFill>
        <a:latin typeface="Arial" charset="0"/>
        <a:ea typeface="ＭＳ Ｐゴシック" charset="-128"/>
        <a:cs typeface="ＭＳ Ｐゴシック" charset="-128"/>
      </a:defRPr>
    </a:lvl1pPr>
    <a:lvl2pPr marL="455613" indent="1588" algn="l" rtl="0" fontAlgn="base">
      <a:spcBef>
        <a:spcPct val="0"/>
      </a:spcBef>
      <a:spcAft>
        <a:spcPct val="0"/>
      </a:spcAft>
      <a:defRPr sz="2400" b="1" kern="1200">
        <a:solidFill>
          <a:schemeClr val="tx1"/>
        </a:solidFill>
        <a:latin typeface="Arial" charset="0"/>
        <a:ea typeface="ＭＳ Ｐゴシック" charset="-128"/>
        <a:cs typeface="ＭＳ Ｐゴシック" charset="-128"/>
      </a:defRPr>
    </a:lvl2pPr>
    <a:lvl3pPr marL="912813" indent="1588" algn="l" rtl="0" fontAlgn="base">
      <a:spcBef>
        <a:spcPct val="0"/>
      </a:spcBef>
      <a:spcAft>
        <a:spcPct val="0"/>
      </a:spcAft>
      <a:defRPr sz="2400" b="1" kern="1200">
        <a:solidFill>
          <a:schemeClr val="tx1"/>
        </a:solidFill>
        <a:latin typeface="Arial" charset="0"/>
        <a:ea typeface="ＭＳ Ｐゴシック" charset="-128"/>
        <a:cs typeface="ＭＳ Ｐゴシック" charset="-128"/>
      </a:defRPr>
    </a:lvl3pPr>
    <a:lvl4pPr marL="1370013" indent="1588" algn="l" rtl="0" fontAlgn="base">
      <a:spcBef>
        <a:spcPct val="0"/>
      </a:spcBef>
      <a:spcAft>
        <a:spcPct val="0"/>
      </a:spcAft>
      <a:defRPr sz="2400" b="1" kern="1200">
        <a:solidFill>
          <a:schemeClr val="tx1"/>
        </a:solidFill>
        <a:latin typeface="Arial" charset="0"/>
        <a:ea typeface="ＭＳ Ｐゴシック" charset="-128"/>
        <a:cs typeface="ＭＳ Ｐゴシック" charset="-128"/>
      </a:defRPr>
    </a:lvl4pPr>
    <a:lvl5pPr marL="1827213" indent="1588" algn="l" rtl="0" fontAlgn="base">
      <a:spcBef>
        <a:spcPct val="0"/>
      </a:spcBef>
      <a:spcAft>
        <a:spcPct val="0"/>
      </a:spcAft>
      <a:defRPr sz="2400" b="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b="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b="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b="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b="1"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3">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5B05"/>
    <a:srgbClr val="FF9F16"/>
    <a:srgbClr val="FF6E2E"/>
    <a:srgbClr val="0000FF"/>
    <a:srgbClr val="008000"/>
    <a:srgbClr val="00CCFF"/>
    <a:srgbClr val="800080"/>
    <a:srgbClr val="66FF33"/>
    <a:srgbClr val="FF33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665"/>
  </p:normalViewPr>
  <p:slideViewPr>
    <p:cSldViewPr>
      <p:cViewPr varScale="1">
        <p:scale>
          <a:sx n="107" d="100"/>
          <a:sy n="107" d="100"/>
        </p:scale>
        <p:origin x="560"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2856" y="-104"/>
      </p:cViewPr>
      <p:guideLst>
        <p:guide orient="horz" pos="3103"/>
        <p:guide pos="211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tags" Target="tags/tag1.xml"/><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6238" cy="492125"/>
          </a:xfrm>
          <a:prstGeom prst="rect">
            <a:avLst/>
          </a:prstGeom>
          <a:noFill/>
          <a:ln w="9525">
            <a:noFill/>
            <a:miter lim="800000"/>
            <a:headEnd/>
            <a:tailEnd/>
          </a:ln>
          <a:effectLst/>
        </p:spPr>
        <p:txBody>
          <a:bodyPr vert="horz" wrap="square" lIns="92842" tIns="46422" rIns="92842" bIns="46422" numCol="1" anchor="t" anchorCtr="0" compatLnSpc="1">
            <a:prstTxWarp prst="textNoShape">
              <a:avLst/>
            </a:prstTxWarp>
          </a:bodyPr>
          <a:lstStyle>
            <a:lvl1pPr defTabSz="925513">
              <a:defRPr sz="1200" b="0">
                <a:latin typeface="Helvetica" charset="0"/>
                <a:cs typeface="ＭＳ Ｐゴシック" charset="-128"/>
              </a:defRPr>
            </a:lvl1pPr>
          </a:lstStyle>
          <a:p>
            <a:pPr>
              <a:defRPr/>
            </a:pPr>
            <a:endParaRPr lang="en-US"/>
          </a:p>
        </p:txBody>
      </p:sp>
      <p:sp>
        <p:nvSpPr>
          <p:cNvPr id="8195" name="Rectangle 3"/>
          <p:cNvSpPr>
            <a:spLocks noGrp="1" noChangeArrowheads="1"/>
          </p:cNvSpPr>
          <p:nvPr>
            <p:ph type="dt" sz="quarter" idx="1"/>
          </p:nvPr>
        </p:nvSpPr>
        <p:spPr bwMode="auto">
          <a:xfrm>
            <a:off x="3814763" y="0"/>
            <a:ext cx="2916237" cy="492125"/>
          </a:xfrm>
          <a:prstGeom prst="rect">
            <a:avLst/>
          </a:prstGeom>
          <a:noFill/>
          <a:ln w="9525">
            <a:noFill/>
            <a:miter lim="800000"/>
            <a:headEnd/>
            <a:tailEnd/>
          </a:ln>
          <a:effectLst/>
        </p:spPr>
        <p:txBody>
          <a:bodyPr vert="horz" wrap="square" lIns="92842" tIns="46422" rIns="92842" bIns="46422" numCol="1" anchor="t" anchorCtr="0" compatLnSpc="1">
            <a:prstTxWarp prst="textNoShape">
              <a:avLst/>
            </a:prstTxWarp>
          </a:bodyPr>
          <a:lstStyle>
            <a:lvl1pPr algn="r" defTabSz="925513">
              <a:defRPr sz="1200" b="0">
                <a:latin typeface="Helvetica" charset="0"/>
                <a:cs typeface="ＭＳ Ｐゴシック" charset="-128"/>
              </a:defRPr>
            </a:lvl1pPr>
          </a:lstStyle>
          <a:p>
            <a:pPr>
              <a:defRPr/>
            </a:pPr>
            <a:endParaRPr lang="en-US"/>
          </a:p>
        </p:txBody>
      </p:sp>
      <p:sp>
        <p:nvSpPr>
          <p:cNvPr id="8196" name="Rectangle 4"/>
          <p:cNvSpPr>
            <a:spLocks noGrp="1" noChangeArrowheads="1"/>
          </p:cNvSpPr>
          <p:nvPr>
            <p:ph type="ftr" sz="quarter" idx="2"/>
          </p:nvPr>
        </p:nvSpPr>
        <p:spPr bwMode="auto">
          <a:xfrm>
            <a:off x="0" y="9364663"/>
            <a:ext cx="2916238" cy="492125"/>
          </a:xfrm>
          <a:prstGeom prst="rect">
            <a:avLst/>
          </a:prstGeom>
          <a:noFill/>
          <a:ln w="9525">
            <a:noFill/>
            <a:miter lim="800000"/>
            <a:headEnd/>
            <a:tailEnd/>
          </a:ln>
          <a:effectLst/>
        </p:spPr>
        <p:txBody>
          <a:bodyPr vert="horz" wrap="square" lIns="92842" tIns="46422" rIns="92842" bIns="46422" numCol="1" anchor="b" anchorCtr="0" compatLnSpc="1">
            <a:prstTxWarp prst="textNoShape">
              <a:avLst/>
            </a:prstTxWarp>
          </a:bodyPr>
          <a:lstStyle>
            <a:lvl1pPr defTabSz="925513">
              <a:defRPr sz="1200" b="0">
                <a:latin typeface="Helvetica" charset="0"/>
                <a:cs typeface="ＭＳ Ｐゴシック" charset="-128"/>
              </a:defRPr>
            </a:lvl1pPr>
          </a:lstStyle>
          <a:p>
            <a:pPr>
              <a:defRPr/>
            </a:pPr>
            <a:endParaRPr lang="en-US"/>
          </a:p>
        </p:txBody>
      </p:sp>
      <p:sp>
        <p:nvSpPr>
          <p:cNvPr id="8197" name="Rectangle 5"/>
          <p:cNvSpPr>
            <a:spLocks noGrp="1" noChangeArrowheads="1"/>
          </p:cNvSpPr>
          <p:nvPr>
            <p:ph type="sldNum" sz="quarter" idx="3"/>
          </p:nvPr>
        </p:nvSpPr>
        <p:spPr bwMode="auto">
          <a:xfrm>
            <a:off x="3814763" y="9364663"/>
            <a:ext cx="2916237" cy="492125"/>
          </a:xfrm>
          <a:prstGeom prst="rect">
            <a:avLst/>
          </a:prstGeom>
          <a:noFill/>
          <a:ln w="9525">
            <a:noFill/>
            <a:miter lim="800000"/>
            <a:headEnd/>
            <a:tailEnd/>
          </a:ln>
          <a:effectLst/>
        </p:spPr>
        <p:txBody>
          <a:bodyPr vert="horz" wrap="square" lIns="92842" tIns="46422" rIns="92842" bIns="46422" numCol="1" anchor="b" anchorCtr="0" compatLnSpc="1">
            <a:prstTxWarp prst="textNoShape">
              <a:avLst/>
            </a:prstTxWarp>
          </a:bodyPr>
          <a:lstStyle>
            <a:lvl1pPr algn="r" defTabSz="925513">
              <a:defRPr sz="1200" b="0">
                <a:latin typeface="Helvetica" charset="0"/>
              </a:defRPr>
            </a:lvl1pPr>
          </a:lstStyle>
          <a:p>
            <a:pPr>
              <a:defRPr/>
            </a:pPr>
            <a:fld id="{FC131969-F7D1-3E44-A540-719D0CA94731}" type="slidenum">
              <a:rPr lang="en-US"/>
              <a:pPr>
                <a:defRPr/>
              </a:pPr>
              <a:t>‹#›</a:t>
            </a:fld>
            <a:endParaRPr lang="en-US"/>
          </a:p>
        </p:txBody>
      </p:sp>
    </p:spTree>
    <p:extLst>
      <p:ext uri="{BB962C8B-B14F-4D97-AF65-F5344CB8AC3E}">
        <p14:creationId xmlns:p14="http://schemas.microsoft.com/office/powerpoint/2010/main" val="37441230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3700" cy="485775"/>
          </a:xfrm>
          <a:prstGeom prst="rect">
            <a:avLst/>
          </a:prstGeom>
          <a:noFill/>
          <a:ln w="9525">
            <a:noFill/>
            <a:miter lim="800000"/>
            <a:headEnd/>
            <a:tailEnd/>
          </a:ln>
          <a:effectLst/>
        </p:spPr>
        <p:txBody>
          <a:bodyPr vert="horz" wrap="square" lIns="91311" tIns="45655" rIns="91311" bIns="45655" numCol="1" anchor="t" anchorCtr="0" compatLnSpc="1">
            <a:prstTxWarp prst="textNoShape">
              <a:avLst/>
            </a:prstTxWarp>
          </a:bodyPr>
          <a:lstStyle>
            <a:lvl1pPr defTabSz="911225">
              <a:defRPr sz="1200" b="0">
                <a:latin typeface="Helvetica" charset="0"/>
                <a:cs typeface="ＭＳ Ｐゴシック" charset="-128"/>
              </a:defRPr>
            </a:lvl1pPr>
          </a:lstStyle>
          <a:p>
            <a:pPr>
              <a:defRPr/>
            </a:pPr>
            <a:endParaRPr lang="en-US"/>
          </a:p>
        </p:txBody>
      </p:sp>
      <p:sp>
        <p:nvSpPr>
          <p:cNvPr id="23555" name="Rectangle 3"/>
          <p:cNvSpPr>
            <a:spLocks noGrp="1" noChangeArrowheads="1"/>
          </p:cNvSpPr>
          <p:nvPr>
            <p:ph type="dt" idx="1"/>
          </p:nvPr>
        </p:nvSpPr>
        <p:spPr bwMode="auto">
          <a:xfrm>
            <a:off x="3813175" y="0"/>
            <a:ext cx="2933700" cy="485775"/>
          </a:xfrm>
          <a:prstGeom prst="rect">
            <a:avLst/>
          </a:prstGeom>
          <a:noFill/>
          <a:ln w="9525">
            <a:noFill/>
            <a:miter lim="800000"/>
            <a:headEnd/>
            <a:tailEnd/>
          </a:ln>
          <a:effectLst/>
        </p:spPr>
        <p:txBody>
          <a:bodyPr vert="horz" wrap="square" lIns="91311" tIns="45655" rIns="91311" bIns="45655" numCol="1" anchor="t" anchorCtr="0" compatLnSpc="1">
            <a:prstTxWarp prst="textNoShape">
              <a:avLst/>
            </a:prstTxWarp>
          </a:bodyPr>
          <a:lstStyle>
            <a:lvl1pPr algn="r" defTabSz="911225">
              <a:defRPr sz="1200" b="0">
                <a:latin typeface="Helvetica" charset="0"/>
                <a:cs typeface="ＭＳ Ｐゴシック" charset="-128"/>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892175" y="725488"/>
            <a:ext cx="4967288" cy="3725862"/>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879475" y="4694238"/>
            <a:ext cx="4987925" cy="4454525"/>
          </a:xfrm>
          <a:prstGeom prst="rect">
            <a:avLst/>
          </a:prstGeom>
          <a:noFill/>
          <a:ln w="9525">
            <a:noFill/>
            <a:miter lim="800000"/>
            <a:headEnd/>
            <a:tailEnd/>
          </a:ln>
          <a:effectLst/>
        </p:spPr>
        <p:txBody>
          <a:bodyPr vert="horz" wrap="square" lIns="91311" tIns="45655" rIns="91311" bIns="4565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0063"/>
            <a:ext cx="2933700" cy="485775"/>
          </a:xfrm>
          <a:prstGeom prst="rect">
            <a:avLst/>
          </a:prstGeom>
          <a:noFill/>
          <a:ln w="9525">
            <a:noFill/>
            <a:miter lim="800000"/>
            <a:headEnd/>
            <a:tailEnd/>
          </a:ln>
          <a:effectLst/>
        </p:spPr>
        <p:txBody>
          <a:bodyPr vert="horz" wrap="square" lIns="91311" tIns="45655" rIns="91311" bIns="45655" numCol="1" anchor="b" anchorCtr="0" compatLnSpc="1">
            <a:prstTxWarp prst="textNoShape">
              <a:avLst/>
            </a:prstTxWarp>
          </a:bodyPr>
          <a:lstStyle>
            <a:lvl1pPr defTabSz="911225">
              <a:defRPr sz="1200" b="0">
                <a:latin typeface="Helvetica" charset="0"/>
                <a:cs typeface="ＭＳ Ｐゴシック" charset="-128"/>
              </a:defRPr>
            </a:lvl1pPr>
          </a:lstStyle>
          <a:p>
            <a:pPr>
              <a:defRPr/>
            </a:pPr>
            <a:endParaRPr lang="en-US"/>
          </a:p>
        </p:txBody>
      </p:sp>
      <p:sp>
        <p:nvSpPr>
          <p:cNvPr id="23559" name="Rectangle 7"/>
          <p:cNvSpPr>
            <a:spLocks noGrp="1" noChangeArrowheads="1"/>
          </p:cNvSpPr>
          <p:nvPr>
            <p:ph type="sldNum" sz="quarter" idx="5"/>
          </p:nvPr>
        </p:nvSpPr>
        <p:spPr bwMode="auto">
          <a:xfrm>
            <a:off x="3813175" y="9390063"/>
            <a:ext cx="2933700" cy="485775"/>
          </a:xfrm>
          <a:prstGeom prst="rect">
            <a:avLst/>
          </a:prstGeom>
          <a:noFill/>
          <a:ln w="9525">
            <a:noFill/>
            <a:miter lim="800000"/>
            <a:headEnd/>
            <a:tailEnd/>
          </a:ln>
          <a:effectLst/>
        </p:spPr>
        <p:txBody>
          <a:bodyPr vert="horz" wrap="square" lIns="91311" tIns="45655" rIns="91311" bIns="45655" numCol="1" anchor="b" anchorCtr="0" compatLnSpc="1">
            <a:prstTxWarp prst="textNoShape">
              <a:avLst/>
            </a:prstTxWarp>
          </a:bodyPr>
          <a:lstStyle>
            <a:lvl1pPr algn="r" defTabSz="911225">
              <a:defRPr sz="1200" b="0">
                <a:latin typeface="Helvetica" charset="0"/>
              </a:defRPr>
            </a:lvl1pPr>
          </a:lstStyle>
          <a:p>
            <a:pPr>
              <a:defRPr/>
            </a:pPr>
            <a:fld id="{50266002-7337-9F4E-AB61-6691C26299C1}" type="slidenum">
              <a:rPr lang="en-US"/>
              <a:pPr>
                <a:defRPr/>
              </a:pPr>
              <a:t>‹#›</a:t>
            </a:fld>
            <a:endParaRPr lang="en-US"/>
          </a:p>
        </p:txBody>
      </p:sp>
    </p:spTree>
    <p:extLst>
      <p:ext uri="{BB962C8B-B14F-4D97-AF65-F5344CB8AC3E}">
        <p14:creationId xmlns:p14="http://schemas.microsoft.com/office/powerpoint/2010/main" val="1336367270"/>
      </p:ext>
    </p:extLst>
  </p:cSld>
  <p:clrMap bg1="lt1" tx1="dk1" bg2="lt2" tx2="dk2" accent1="accent1" accent2="accent2" accent3="accent3" accent4="accent4" accent5="accent5" accent6="accent6" hlink="hlink" folHlink="folHlink"/>
  <p:hf hdr="0" ftr="0" dt="0"/>
  <p:notesStyle>
    <a:lvl1pPr algn="l" defTabSz="912813" rtl="0" eaLnBrk="0" fontAlgn="base" hangingPunct="0">
      <a:spcBef>
        <a:spcPct val="30000"/>
      </a:spcBef>
      <a:spcAft>
        <a:spcPct val="0"/>
      </a:spcAft>
      <a:defRPr sz="1200" kern="1200">
        <a:solidFill>
          <a:schemeClr val="tx1"/>
        </a:solidFill>
        <a:latin typeface="Times New Roman" pitchFamily="18" charset="0"/>
        <a:ea typeface="ＭＳ Ｐゴシック" pitchFamily="22" charset="-128"/>
        <a:cs typeface="ＭＳ Ｐゴシック" pitchFamily="22" charset="-128"/>
      </a:defRPr>
    </a:lvl1pPr>
    <a:lvl2pPr marL="455613" algn="l" defTabSz="912813" rtl="0" eaLnBrk="0" fontAlgn="base" hangingPunct="0">
      <a:spcBef>
        <a:spcPct val="30000"/>
      </a:spcBef>
      <a:spcAft>
        <a:spcPct val="0"/>
      </a:spcAft>
      <a:defRPr sz="1200" kern="1200">
        <a:solidFill>
          <a:schemeClr val="tx1"/>
        </a:solidFill>
        <a:latin typeface="Times New Roman" pitchFamily="18" charset="0"/>
        <a:ea typeface="ＭＳ Ｐゴシック" pitchFamily="22" charset="-128"/>
        <a:cs typeface="+mn-cs"/>
      </a:defRPr>
    </a:lvl2pPr>
    <a:lvl3pPr marL="912813" algn="l" defTabSz="912813" rtl="0" eaLnBrk="0" fontAlgn="base" hangingPunct="0">
      <a:spcBef>
        <a:spcPct val="30000"/>
      </a:spcBef>
      <a:spcAft>
        <a:spcPct val="0"/>
      </a:spcAft>
      <a:defRPr sz="1200" kern="1200">
        <a:solidFill>
          <a:schemeClr val="tx1"/>
        </a:solidFill>
        <a:latin typeface="Times New Roman" pitchFamily="18" charset="0"/>
        <a:ea typeface="ＭＳ Ｐゴシック" pitchFamily="22" charset="-128"/>
        <a:cs typeface="+mn-cs"/>
      </a:defRPr>
    </a:lvl3pPr>
    <a:lvl4pPr marL="1370013" algn="l" defTabSz="912813" rtl="0" eaLnBrk="0" fontAlgn="base" hangingPunct="0">
      <a:spcBef>
        <a:spcPct val="30000"/>
      </a:spcBef>
      <a:spcAft>
        <a:spcPct val="0"/>
      </a:spcAft>
      <a:defRPr sz="1200" kern="1200">
        <a:solidFill>
          <a:schemeClr val="tx1"/>
        </a:solidFill>
        <a:latin typeface="Times New Roman" pitchFamily="18" charset="0"/>
        <a:ea typeface="ＭＳ Ｐゴシック" pitchFamily="22" charset="-128"/>
        <a:cs typeface="+mn-cs"/>
      </a:defRPr>
    </a:lvl4pPr>
    <a:lvl5pPr marL="1827213" algn="l" defTabSz="912813" rtl="0" eaLnBrk="0" fontAlgn="base" hangingPunct="0">
      <a:spcBef>
        <a:spcPct val="30000"/>
      </a:spcBef>
      <a:spcAft>
        <a:spcPct val="0"/>
      </a:spcAft>
      <a:defRPr sz="1200" kern="1200">
        <a:solidFill>
          <a:schemeClr val="tx1"/>
        </a:solidFill>
        <a:latin typeface="Times New Roman" pitchFamily="18" charset="0"/>
        <a:ea typeface="ＭＳ Ｐゴシック" pitchFamily="2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05BB7713-E25A-4C20-980C-A4E7BB6D5FB3}" type="slidenum">
              <a:rPr lang="el-GR" smtClean="0">
                <a:solidFill>
                  <a:prstClr val="black"/>
                </a:solidFill>
              </a:rPr>
              <a:pPr/>
              <a:t>9</a:t>
            </a:fld>
            <a:endParaRPr lang="el-GR">
              <a:solidFill>
                <a:prstClr val="black"/>
              </a:solidFill>
            </a:endParaRPr>
          </a:p>
        </p:txBody>
      </p:sp>
    </p:spTree>
    <p:extLst>
      <p:ext uri="{BB962C8B-B14F-4D97-AF65-F5344CB8AC3E}">
        <p14:creationId xmlns:p14="http://schemas.microsoft.com/office/powerpoint/2010/main" val="1881441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EE831A53-4F38-439C-B929-898995272826}" type="datetime1">
              <a:rPr lang="en-GB" smtClean="0">
                <a:solidFill>
                  <a:prstClr val="black"/>
                </a:solidFill>
              </a:rPr>
              <a:pPr/>
              <a:t>03/11/2016</a:t>
            </a:fld>
            <a:endParaRPr lang="en-GB">
              <a:solidFill>
                <a:prstClr val="black"/>
              </a:solidFill>
            </a:endParaRPr>
          </a:p>
        </p:txBody>
      </p:sp>
      <p:sp>
        <p:nvSpPr>
          <p:cNvPr id="5" name="Footer Placeholder 4"/>
          <p:cNvSpPr>
            <a:spLocks noGrp="1"/>
          </p:cNvSpPr>
          <p:nvPr>
            <p:ph type="ftr" sz="quarter" idx="11"/>
          </p:nvPr>
        </p:nvSpPr>
        <p:spPr/>
        <p:txBody>
          <a:bodyPr/>
          <a:lstStyle/>
          <a:p>
            <a:r>
              <a:rPr lang="en-GB" smtClean="0">
                <a:solidFill>
                  <a:prstClr val="black"/>
                </a:solidFill>
              </a:rPr>
              <a:t>cgncghncghnj</a:t>
            </a:r>
            <a:endParaRPr lang="en-GB">
              <a:solidFill>
                <a:prstClr val="black"/>
              </a:solidFill>
            </a:endParaRPr>
          </a:p>
        </p:txBody>
      </p:sp>
      <p:sp>
        <p:nvSpPr>
          <p:cNvPr id="6" name="Slide Number Placeholder 5"/>
          <p:cNvSpPr>
            <a:spLocks noGrp="1"/>
          </p:cNvSpPr>
          <p:nvPr>
            <p:ph type="sldNum" sz="quarter" idx="12"/>
          </p:nvPr>
        </p:nvSpPr>
        <p:spPr/>
        <p:txBody>
          <a:bodyPr/>
          <a:lstStyle/>
          <a:p>
            <a:fld id="{5EA76257-A2CA-4024-B0EE-41CD3195BCF8}"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1690739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B70C73-66E5-4237-AE2D-4A4C9ED66A64}" type="slidenum">
              <a:rPr lang="en-US" smtClean="0"/>
              <a:t>35</a:t>
            </a:fld>
            <a:endParaRPr lang="en-US"/>
          </a:p>
        </p:txBody>
      </p:sp>
    </p:spTree>
    <p:extLst>
      <p:ext uri="{BB962C8B-B14F-4D97-AF65-F5344CB8AC3E}">
        <p14:creationId xmlns:p14="http://schemas.microsoft.com/office/powerpoint/2010/main" val="1193870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F23C23-B53C-4D9D-8C90-C3690BFBF8F3}" type="slidenum">
              <a:rPr lang="en-US" smtClean="0"/>
              <a:t>36</a:t>
            </a:fld>
            <a:endParaRPr lang="en-US"/>
          </a:p>
        </p:txBody>
      </p:sp>
    </p:spTree>
    <p:extLst>
      <p:ext uri="{BB962C8B-B14F-4D97-AF65-F5344CB8AC3E}">
        <p14:creationId xmlns:p14="http://schemas.microsoft.com/office/powerpoint/2010/main" val="345617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3074"/>
          <p:cNvGrpSpPr>
            <a:grpSpLocks/>
          </p:cNvGrpSpPr>
          <p:nvPr/>
        </p:nvGrpSpPr>
        <p:grpSpPr bwMode="auto">
          <a:xfrm>
            <a:off x="0" y="1066800"/>
            <a:ext cx="9144000" cy="3157538"/>
            <a:chOff x="0" y="672"/>
            <a:chExt cx="5760" cy="1989"/>
          </a:xfrm>
        </p:grpSpPr>
        <p:sp>
          <p:nvSpPr>
            <p:cNvPr id="5" name="Rectangle 3076"/>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defRPr/>
              </a:pPr>
              <a:endParaRPr lang="en-GB" b="0">
                <a:solidFill>
                  <a:srgbClr val="000000"/>
                </a:solidFill>
                <a:latin typeface="Times New Roman" charset="0"/>
              </a:endParaRPr>
            </a:p>
          </p:txBody>
        </p:sp>
        <p:grpSp>
          <p:nvGrpSpPr>
            <p:cNvPr id="6" name="Group 3077"/>
            <p:cNvGrpSpPr>
              <a:grpSpLocks/>
            </p:cNvGrpSpPr>
            <p:nvPr/>
          </p:nvGrpSpPr>
          <p:grpSpPr bwMode="auto">
            <a:xfrm>
              <a:off x="0" y="672"/>
              <a:ext cx="1806" cy="1989"/>
              <a:chOff x="0" y="672"/>
              <a:chExt cx="1806" cy="1989"/>
            </a:xfrm>
          </p:grpSpPr>
          <p:sp>
            <p:nvSpPr>
              <p:cNvPr id="7" name="Rectangle 3078"/>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en-GB" b="0">
                  <a:solidFill>
                    <a:srgbClr val="000000"/>
                  </a:solidFill>
                  <a:latin typeface="Times New Roman" charset="0"/>
                </a:endParaRPr>
              </a:p>
            </p:txBody>
          </p:sp>
          <p:sp>
            <p:nvSpPr>
              <p:cNvPr id="8" name="Rectangle 3079"/>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en-GB" b="0">
                  <a:solidFill>
                    <a:srgbClr val="000000"/>
                  </a:solidFill>
                  <a:latin typeface="Times New Roman" charset="0"/>
                </a:endParaRPr>
              </a:p>
            </p:txBody>
          </p:sp>
          <p:sp>
            <p:nvSpPr>
              <p:cNvPr id="9" name="Rectangle 3080"/>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en-GB" b="0">
                  <a:solidFill>
                    <a:srgbClr val="000000"/>
                  </a:solidFill>
                  <a:latin typeface="Times New Roman" charset="0"/>
                </a:endParaRPr>
              </a:p>
            </p:txBody>
          </p:sp>
          <p:sp>
            <p:nvSpPr>
              <p:cNvPr id="10" name="Rectangle 3081"/>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en-GB" b="0">
                  <a:solidFill>
                    <a:srgbClr val="000000"/>
                  </a:solidFill>
                  <a:latin typeface="Times New Roman" charset="0"/>
                </a:endParaRPr>
              </a:p>
            </p:txBody>
          </p:sp>
          <p:sp>
            <p:nvSpPr>
              <p:cNvPr id="11" name="Rectangle 3082"/>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en-GB" b="0">
                  <a:solidFill>
                    <a:srgbClr val="000000"/>
                  </a:solidFill>
                  <a:latin typeface="Times New Roman" charset="0"/>
                </a:endParaRPr>
              </a:p>
            </p:txBody>
          </p:sp>
          <p:sp>
            <p:nvSpPr>
              <p:cNvPr id="12" name="Rectangle 3083"/>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en-GB" b="0">
                  <a:solidFill>
                    <a:srgbClr val="000000"/>
                  </a:solidFill>
                  <a:latin typeface="Times New Roman" charset="0"/>
                </a:endParaRPr>
              </a:p>
            </p:txBody>
          </p:sp>
          <p:sp>
            <p:nvSpPr>
              <p:cNvPr id="13" name="Rectangle 3084"/>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en-GB" b="0">
                  <a:solidFill>
                    <a:srgbClr val="000000"/>
                  </a:solidFill>
                  <a:latin typeface="Times New Roman" charset="0"/>
                </a:endParaRPr>
              </a:p>
            </p:txBody>
          </p:sp>
          <p:sp>
            <p:nvSpPr>
              <p:cNvPr id="14" name="Rectangle 3085"/>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en-GB" b="0">
                  <a:solidFill>
                    <a:srgbClr val="000000"/>
                  </a:solidFill>
                  <a:latin typeface="Times New Roman" charset="0"/>
                </a:endParaRPr>
              </a:p>
            </p:txBody>
          </p:sp>
          <p:sp>
            <p:nvSpPr>
              <p:cNvPr id="15" name="Rectangle 3086"/>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en-GB" b="0">
                  <a:solidFill>
                    <a:srgbClr val="000000"/>
                  </a:solidFill>
                  <a:latin typeface="Times New Roman" charset="0"/>
                </a:endParaRPr>
              </a:p>
            </p:txBody>
          </p:sp>
          <p:sp>
            <p:nvSpPr>
              <p:cNvPr id="16" name="Rectangle 3087"/>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en-GB" b="0">
                  <a:solidFill>
                    <a:srgbClr val="000000"/>
                  </a:solidFill>
                  <a:latin typeface="Times New Roman" charset="0"/>
                </a:endParaRPr>
              </a:p>
            </p:txBody>
          </p:sp>
        </p:grpSp>
      </p:grpSp>
      <p:sp>
        <p:nvSpPr>
          <p:cNvPr id="17" name="Rectangle 3130"/>
          <p:cNvSpPr>
            <a:spLocks noChangeArrowheads="1"/>
          </p:cNvSpPr>
          <p:nvPr/>
        </p:nvSpPr>
        <p:spPr bwMode="auto">
          <a:xfrm>
            <a:off x="4060825" y="3017838"/>
            <a:ext cx="9144000" cy="0"/>
          </a:xfrm>
          <a:prstGeom prst="rect">
            <a:avLst/>
          </a:prstGeom>
          <a:noFill/>
          <a:ln w="9525">
            <a:noFill/>
            <a:miter lim="800000"/>
            <a:headEnd/>
            <a:tailEnd/>
          </a:ln>
          <a:effectLst/>
        </p:spPr>
        <p:txBody>
          <a:bodyPr>
            <a:spAutoFit/>
          </a:bodyPr>
          <a:lstStyle/>
          <a:p>
            <a:pPr algn="ctr" eaLnBrk="0" hangingPunct="0">
              <a:defRPr/>
            </a:pPr>
            <a:endParaRPr lang="en-US" sz="1800" b="0">
              <a:solidFill>
                <a:srgbClr val="000000"/>
              </a:solidFill>
            </a:endParaRPr>
          </a:p>
        </p:txBody>
      </p:sp>
      <p:sp>
        <p:nvSpPr>
          <p:cNvPr id="18" name="Rectangle 3131"/>
          <p:cNvSpPr>
            <a:spLocks noChangeArrowheads="1"/>
          </p:cNvSpPr>
          <p:nvPr/>
        </p:nvSpPr>
        <p:spPr bwMode="auto">
          <a:xfrm>
            <a:off x="3678238" y="2630488"/>
            <a:ext cx="9144000" cy="0"/>
          </a:xfrm>
          <a:prstGeom prst="rect">
            <a:avLst/>
          </a:prstGeom>
          <a:noFill/>
          <a:ln w="9525">
            <a:noFill/>
            <a:miter lim="800000"/>
            <a:headEnd/>
            <a:tailEnd/>
          </a:ln>
          <a:effectLst/>
        </p:spPr>
        <p:txBody>
          <a:bodyPr>
            <a:spAutoFit/>
          </a:bodyPr>
          <a:lstStyle/>
          <a:p>
            <a:pPr algn="ctr" eaLnBrk="0" hangingPunct="0">
              <a:defRPr/>
            </a:pPr>
            <a:endParaRPr lang="en-US" sz="1800" b="0">
              <a:solidFill>
                <a:srgbClr val="000000"/>
              </a:solidFill>
            </a:endParaRPr>
          </a:p>
        </p:txBody>
      </p:sp>
      <p:pic>
        <p:nvPicPr>
          <p:cNvPr id="19" name="Picture 23" descr="Logo CERN width=144,      height=144"/>
          <p:cNvPicPr>
            <a:picLocks noChangeAspect="1" noChangeArrowheads="1"/>
          </p:cNvPicPr>
          <p:nvPr/>
        </p:nvPicPr>
        <p:blipFill>
          <a:blip r:embed="rId2"/>
          <a:srcRect/>
          <a:stretch>
            <a:fillRect/>
          </a:stretch>
        </p:blipFill>
        <p:spPr bwMode="auto">
          <a:xfrm>
            <a:off x="8027988" y="0"/>
            <a:ext cx="1116012" cy="1116013"/>
          </a:xfrm>
          <a:prstGeom prst="rect">
            <a:avLst/>
          </a:prstGeom>
          <a:noFill/>
          <a:ln w="9525">
            <a:noFill/>
            <a:miter lim="800000"/>
            <a:headEnd/>
            <a:tailEnd/>
          </a:ln>
        </p:spPr>
      </p:pic>
      <p:pic>
        <p:nvPicPr>
          <p:cNvPr id="20" name="Picture 26"/>
          <p:cNvPicPr>
            <a:picLocks noChangeAspect="1"/>
          </p:cNvPicPr>
          <p:nvPr userDrawn="1"/>
        </p:nvPicPr>
        <p:blipFill>
          <a:blip r:embed="rId3">
            <a:alphaModFix/>
          </a:blip>
          <a:srcRect l="13901" t="13901" r="11969" b="11969"/>
          <a:stretch>
            <a:fillRect/>
          </a:stretch>
        </p:blipFill>
        <p:spPr bwMode="auto">
          <a:xfrm>
            <a:off x="0" y="0"/>
            <a:ext cx="1219200" cy="1219200"/>
          </a:xfrm>
          <a:prstGeom prst="rect">
            <a:avLst/>
          </a:prstGeom>
          <a:solidFill>
            <a:schemeClr val="bg1"/>
          </a:solidFill>
          <a:ln w="9525">
            <a:noFill/>
            <a:miter lim="800000"/>
            <a:headEnd/>
            <a:tailEnd/>
          </a:ln>
        </p:spPr>
      </p:pic>
      <p:sp>
        <p:nvSpPr>
          <p:cNvPr id="278547" name="Rectangle 3091"/>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278548" name="Rectangle 3092"/>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
        <p:nvSpPr>
          <p:cNvPr id="21" name="Rectangle 3088"/>
          <p:cNvSpPr>
            <a:spLocks noGrp="1" noChangeArrowheads="1"/>
          </p:cNvSpPr>
          <p:nvPr>
            <p:ph type="dt" sz="half" idx="10"/>
          </p:nvPr>
        </p:nvSpPr>
        <p:spPr>
          <a:xfrm>
            <a:off x="457200" y="6248400"/>
            <a:ext cx="2133600" cy="457200"/>
          </a:xfrm>
        </p:spPr>
        <p:txBody>
          <a:bodyPr/>
          <a:lstStyle>
            <a:lvl1pPr>
              <a:defRPr sz="1200" smtClean="0">
                <a:latin typeface="Arial" pitchFamily="34" charset="0"/>
              </a:defRPr>
            </a:lvl1pPr>
          </a:lstStyle>
          <a:p>
            <a:pPr>
              <a:defRPr/>
            </a:pPr>
            <a:r>
              <a:rPr lang="en-US" smtClean="0">
                <a:solidFill>
                  <a:srgbClr val="000000"/>
                </a:solidFill>
              </a:rPr>
              <a:t>Y.P., 21-22/02/2012</a:t>
            </a:r>
            <a:endParaRPr lang="en-US">
              <a:solidFill>
                <a:srgbClr val="000000"/>
              </a:solidFill>
            </a:endParaRPr>
          </a:p>
        </p:txBody>
      </p:sp>
      <p:sp>
        <p:nvSpPr>
          <p:cNvPr id="22" name="Rectangle 3089"/>
          <p:cNvSpPr>
            <a:spLocks noGrp="1" noChangeArrowheads="1"/>
          </p:cNvSpPr>
          <p:nvPr>
            <p:ph type="ftr" sz="quarter" idx="11"/>
          </p:nvPr>
        </p:nvSpPr>
        <p:spPr/>
        <p:txBody>
          <a:bodyPr/>
          <a:lstStyle>
            <a:lvl1pPr>
              <a:defRPr sz="1200" smtClean="0">
                <a:latin typeface="Arial" pitchFamily="34" charset="0"/>
              </a:defRPr>
            </a:lvl1pPr>
          </a:lstStyle>
          <a:p>
            <a:pPr>
              <a:defRPr/>
            </a:pPr>
            <a:r>
              <a:rPr lang="en-US" smtClean="0">
                <a:solidFill>
                  <a:srgbClr val="000000"/>
                </a:solidFill>
              </a:rPr>
              <a:t>DR cost</a:t>
            </a:r>
            <a:endParaRPr lang="en-US">
              <a:solidFill>
                <a:srgbClr val="000000"/>
              </a:solidFill>
            </a:endParaRPr>
          </a:p>
        </p:txBody>
      </p:sp>
      <p:sp>
        <p:nvSpPr>
          <p:cNvPr id="23" name="Rectangle 3090"/>
          <p:cNvSpPr>
            <a:spLocks noGrp="1" noChangeArrowheads="1"/>
          </p:cNvSpPr>
          <p:nvPr>
            <p:ph type="sldNum" sz="quarter" idx="12"/>
          </p:nvPr>
        </p:nvSpPr>
        <p:spPr/>
        <p:txBody>
          <a:bodyPr/>
          <a:lstStyle>
            <a:lvl1pPr>
              <a:defRPr sz="1200">
                <a:latin typeface="Arial Black" charset="0"/>
              </a:defRPr>
            </a:lvl1pPr>
          </a:lstStyle>
          <a:p>
            <a:pPr>
              <a:defRPr/>
            </a:pPr>
            <a:fld id="{A7422BB0-2A40-C94D-B9A9-0B4FEE8DA21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94372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6" name="Rectangle 3"/>
          <p:cNvSpPr>
            <a:spLocks noGrp="1" noChangeArrowheads="1"/>
          </p:cNvSpPr>
          <p:nvPr>
            <p:ph type="sldNum" sz="quarter" idx="11"/>
          </p:nvPr>
        </p:nvSpPr>
        <p:spPr/>
        <p:txBody>
          <a:bodyPr/>
          <a:lstStyle>
            <a:lvl1pPr>
              <a:defRPr/>
            </a:lvl1pPr>
          </a:lstStyle>
          <a:p>
            <a:pPr>
              <a:defRPr/>
            </a:pPr>
            <a:fld id="{000A699F-36A6-054A-9C09-9E1818603C7D}"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1659104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a:xfrm>
            <a:off x="457200" y="457200"/>
            <a:ext cx="8229600" cy="13716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457200" y="1981200"/>
            <a:ext cx="8229600" cy="3886200"/>
          </a:xfrm>
        </p:spPr>
        <p:txBody>
          <a:bodyPr/>
          <a:lstStyle/>
          <a:p>
            <a:pPr lvl="0"/>
            <a:endParaRPr lang="en-US" noProof="0"/>
          </a:p>
        </p:txBody>
      </p:sp>
      <p:sp>
        <p:nvSpPr>
          <p:cNvPr id="5"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6" name="Rectangle 3"/>
          <p:cNvSpPr>
            <a:spLocks noGrp="1" noChangeArrowheads="1"/>
          </p:cNvSpPr>
          <p:nvPr>
            <p:ph type="sldNum" sz="quarter" idx="11"/>
          </p:nvPr>
        </p:nvSpPr>
        <p:spPr/>
        <p:txBody>
          <a:bodyPr/>
          <a:lstStyle>
            <a:lvl1pPr>
              <a:defRPr/>
            </a:lvl1pPr>
          </a:lstStyle>
          <a:p>
            <a:pPr>
              <a:defRPr/>
            </a:pPr>
            <a:fld id="{18865DDA-B50D-4245-BCB1-996166AFD2C5}"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3804799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pic>
        <p:nvPicPr>
          <p:cNvPr id="5"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a:xfrm>
            <a:off x="3071802" y="0"/>
            <a:ext cx="5357850" cy="614346"/>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7" name="Rectangle 3"/>
          <p:cNvSpPr>
            <a:spLocks noGrp="1" noChangeArrowheads="1"/>
          </p:cNvSpPr>
          <p:nvPr>
            <p:ph type="sldNum" sz="quarter" idx="11"/>
          </p:nvPr>
        </p:nvSpPr>
        <p:spPr/>
        <p:txBody>
          <a:bodyPr/>
          <a:lstStyle>
            <a:lvl1pPr>
              <a:defRPr/>
            </a:lvl1pPr>
          </a:lstStyle>
          <a:p>
            <a:pPr>
              <a:defRPr/>
            </a:pPr>
            <a:fld id="{29235182-C02F-C141-BF2F-EC68A9B1DB1C}"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34738501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2"/>
          <p:cNvSpPr>
            <a:spLocks noGrp="1"/>
          </p:cNvSpPr>
          <p:nvPr>
            <p:ph sz="half" idx="13"/>
          </p:nvPr>
        </p:nvSpPr>
        <p:spPr>
          <a:xfrm>
            <a:off x="530514" y="1183966"/>
            <a:ext cx="4038600" cy="2602224"/>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2"/>
          <p:cNvSpPr>
            <a:spLocks noGrp="1"/>
          </p:cNvSpPr>
          <p:nvPr>
            <p:ph sz="half" idx="14"/>
          </p:nvPr>
        </p:nvSpPr>
        <p:spPr>
          <a:xfrm>
            <a:off x="533400" y="3929066"/>
            <a:ext cx="4038600" cy="2602224"/>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2"/>
          <p:cNvSpPr>
            <a:spLocks noGrp="1"/>
          </p:cNvSpPr>
          <p:nvPr>
            <p:ph sz="half" idx="15"/>
          </p:nvPr>
        </p:nvSpPr>
        <p:spPr>
          <a:xfrm>
            <a:off x="4714876" y="1214422"/>
            <a:ext cx="4038600" cy="2602224"/>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2"/>
          <p:cNvSpPr>
            <a:spLocks noGrp="1"/>
          </p:cNvSpPr>
          <p:nvPr>
            <p:ph sz="half" idx="16"/>
          </p:nvPr>
        </p:nvSpPr>
        <p:spPr>
          <a:xfrm>
            <a:off x="4717762" y="3959522"/>
            <a:ext cx="4038600" cy="2602224"/>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09569484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40891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6" name="Rectangle 3"/>
          <p:cNvSpPr>
            <a:spLocks noGrp="1" noChangeArrowheads="1"/>
          </p:cNvSpPr>
          <p:nvPr>
            <p:ph type="sldNum" sz="quarter" idx="11"/>
          </p:nvPr>
        </p:nvSpPr>
        <p:spPr/>
        <p:txBody>
          <a:bodyPr/>
          <a:lstStyle>
            <a:lvl1pPr>
              <a:defRPr/>
            </a:lvl1pPr>
          </a:lstStyle>
          <a:p>
            <a:pPr>
              <a:defRPr/>
            </a:pPr>
            <a:fld id="{52ABBD3D-0831-9444-BC35-A71AEB7864A0}"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3865166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6" name="Rectangle 3"/>
          <p:cNvSpPr>
            <a:spLocks noGrp="1" noChangeArrowheads="1"/>
          </p:cNvSpPr>
          <p:nvPr>
            <p:ph type="sldNum" sz="quarter" idx="11"/>
          </p:nvPr>
        </p:nvSpPr>
        <p:spPr/>
        <p:txBody>
          <a:bodyPr/>
          <a:lstStyle>
            <a:lvl1pPr>
              <a:defRPr/>
            </a:lvl1pPr>
          </a:lstStyle>
          <a:p>
            <a:pPr>
              <a:defRPr/>
            </a:pPr>
            <a:fld id="{C50105E4-041A-9B45-AD0B-31B26F48B686}"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3304723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6"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7" name="Rectangle 3"/>
          <p:cNvSpPr>
            <a:spLocks noGrp="1" noChangeArrowheads="1"/>
          </p:cNvSpPr>
          <p:nvPr>
            <p:ph type="sldNum" sz="quarter" idx="11"/>
          </p:nvPr>
        </p:nvSpPr>
        <p:spPr/>
        <p:txBody>
          <a:bodyPr/>
          <a:lstStyle>
            <a:lvl1pPr>
              <a:defRPr/>
            </a:lvl1pPr>
          </a:lstStyle>
          <a:p>
            <a:pPr>
              <a:defRPr/>
            </a:pPr>
            <a:fld id="{8FCF3E2F-6572-CD47-B209-E2DD8DF67007}"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4001841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9" name="Rectangle 3"/>
          <p:cNvSpPr>
            <a:spLocks noGrp="1" noChangeArrowheads="1"/>
          </p:cNvSpPr>
          <p:nvPr>
            <p:ph type="sldNum" sz="quarter" idx="11"/>
          </p:nvPr>
        </p:nvSpPr>
        <p:spPr/>
        <p:txBody>
          <a:bodyPr/>
          <a:lstStyle>
            <a:lvl1pPr>
              <a:defRPr/>
            </a:lvl1pPr>
          </a:lstStyle>
          <a:p>
            <a:pPr>
              <a:defRPr/>
            </a:pPr>
            <a:fld id="{B0AD6399-DD79-3542-82DB-466F41C3E6C8}" type="slidenum">
              <a:rPr lang="en-US">
                <a:solidFill>
                  <a:srgbClr val="000000"/>
                </a:solidFill>
              </a:rPr>
              <a:pPr>
                <a:defRPr/>
              </a:pPr>
              <a:t>‹#›</a:t>
            </a:fld>
            <a:endParaRPr lang="en-US">
              <a:solidFill>
                <a:srgbClr val="000000"/>
              </a:solidFill>
            </a:endParaRPr>
          </a:p>
        </p:txBody>
      </p:sp>
      <p:sp>
        <p:nvSpPr>
          <p:cNvPr id="10"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1549081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5" name="Rectangle 4"/>
          <p:cNvSpPr>
            <a:spLocks noGrp="1" noChangeArrowheads="1"/>
          </p:cNvSpPr>
          <p:nvPr>
            <p:ph type="sldNum" sz="quarter" idx="11"/>
          </p:nvPr>
        </p:nvSpPr>
        <p:spPr/>
        <p:txBody>
          <a:bodyPr/>
          <a:lstStyle>
            <a:lvl1pPr>
              <a:defRPr/>
            </a:lvl1pPr>
          </a:lstStyle>
          <a:p>
            <a:pPr>
              <a:defRPr/>
            </a:pPr>
            <a:fld id="{D77BFB43-03CF-AB4C-85EA-2E0843623AE0}"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3259838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7" name="Rectangle 3"/>
          <p:cNvSpPr>
            <a:spLocks noGrp="1" noChangeArrowheads="1"/>
          </p:cNvSpPr>
          <p:nvPr>
            <p:ph type="sldNum" sz="quarter" idx="11"/>
          </p:nvPr>
        </p:nvSpPr>
        <p:spPr/>
        <p:txBody>
          <a:bodyPr/>
          <a:lstStyle>
            <a:lvl1pPr>
              <a:defRPr/>
            </a:lvl1pPr>
          </a:lstStyle>
          <a:p>
            <a:pPr>
              <a:defRPr/>
            </a:pPr>
            <a:fld id="{FD6D7BE8-9550-BF4F-B8A5-84C32FEFC336}"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3606162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7" name="Rectangle 3"/>
          <p:cNvSpPr>
            <a:spLocks noGrp="1" noChangeArrowheads="1"/>
          </p:cNvSpPr>
          <p:nvPr>
            <p:ph type="sldNum" sz="quarter" idx="11"/>
          </p:nvPr>
        </p:nvSpPr>
        <p:spPr/>
        <p:txBody>
          <a:bodyPr/>
          <a:lstStyle>
            <a:lvl1pPr>
              <a:defRPr/>
            </a:lvl1pPr>
          </a:lstStyle>
          <a:p>
            <a:pPr>
              <a:defRPr/>
            </a:pPr>
            <a:fld id="{27CCEDAB-39A6-5F4C-A34F-5F2253AE74E0}"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2674725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2"/>
          <a:srcRect l="13901" t="13901" r="11969" b="11969"/>
          <a:stretch>
            <a:fillRect/>
          </a:stretch>
        </p:blipFill>
        <p:spPr bwMode="auto">
          <a:xfrm>
            <a:off x="0" y="0"/>
            <a:ext cx="609600" cy="6096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p:txBody>
          <a:bodyPr/>
          <a:lstStyle>
            <a:lvl1pPr>
              <a:defRPr smtClean="0"/>
            </a:lvl1pPr>
          </a:lstStyle>
          <a:p>
            <a:pPr>
              <a:defRPr/>
            </a:pPr>
            <a:r>
              <a:rPr lang="en-US" smtClean="0">
                <a:solidFill>
                  <a:srgbClr val="000000"/>
                </a:solidFill>
              </a:rPr>
              <a:t>DR cost</a:t>
            </a:r>
            <a:endParaRPr lang="en-US">
              <a:solidFill>
                <a:srgbClr val="000000"/>
              </a:solidFill>
            </a:endParaRPr>
          </a:p>
        </p:txBody>
      </p:sp>
      <p:sp>
        <p:nvSpPr>
          <p:cNvPr id="6" name="Rectangle 3"/>
          <p:cNvSpPr>
            <a:spLocks noGrp="1" noChangeArrowheads="1"/>
          </p:cNvSpPr>
          <p:nvPr>
            <p:ph type="sldNum" sz="quarter" idx="11"/>
          </p:nvPr>
        </p:nvSpPr>
        <p:spPr/>
        <p:txBody>
          <a:bodyPr/>
          <a:lstStyle>
            <a:lvl1pPr>
              <a:defRPr/>
            </a:lvl1pPr>
          </a:lstStyle>
          <a:p>
            <a:pPr>
              <a:defRPr/>
            </a:pPr>
            <a:fld id="{B40EBF12-C965-0146-BB05-C6FB863A951E}"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en-US" smtClean="0">
                <a:solidFill>
                  <a:srgbClr val="000000"/>
                </a:solidFill>
              </a:rPr>
              <a:t>Y.P., 21-22/02/2012</a:t>
            </a:r>
            <a:endParaRPr lang="en-US">
              <a:solidFill>
                <a:srgbClr val="000000"/>
              </a:solidFill>
            </a:endParaRPr>
          </a:p>
        </p:txBody>
      </p:sp>
    </p:spTree>
    <p:extLst>
      <p:ext uri="{BB962C8B-B14F-4D97-AF65-F5344CB8AC3E}">
        <p14:creationId xmlns:p14="http://schemas.microsoft.com/office/powerpoint/2010/main" val="6194889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b="0" smtClean="0">
                <a:latin typeface="Garamond" pitchFamily="18" charset="0"/>
                <a:cs typeface="+mn-cs"/>
              </a:defRPr>
            </a:lvl1pPr>
          </a:lstStyle>
          <a:p>
            <a:pPr>
              <a:defRPr/>
            </a:pPr>
            <a:r>
              <a:rPr lang="en-US" smtClean="0">
                <a:solidFill>
                  <a:srgbClr val="000000"/>
                </a:solidFill>
              </a:rPr>
              <a:t>DR cost</a:t>
            </a:r>
            <a:endParaRPr lang="en-US" dirty="0">
              <a:solidFill>
                <a:srgbClr val="000000"/>
              </a:solidFill>
            </a:endParaRPr>
          </a:p>
        </p:txBody>
      </p:sp>
      <p:sp>
        <p:nvSpPr>
          <p:cNvPr id="2775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b="0">
                <a:latin typeface="Garamond" charset="0"/>
              </a:defRPr>
            </a:lvl1pPr>
          </a:lstStyle>
          <a:p>
            <a:pPr>
              <a:defRPr/>
            </a:pPr>
            <a:fld id="{A41F3C84-A9EB-D347-8E16-A30637A09D54}" type="slidenum">
              <a:rPr lang="en-US">
                <a:solidFill>
                  <a:srgbClr val="000000"/>
                </a:solidFill>
              </a:rPr>
              <a:pPr>
                <a:defRPr/>
              </a:pPr>
              <a:t>‹#›</a:t>
            </a:fld>
            <a:endParaRPr lang="en-US">
              <a:solidFill>
                <a:srgbClr val="000000"/>
              </a:solidFill>
            </a:endParaRPr>
          </a:p>
        </p:txBody>
      </p:sp>
      <p:sp>
        <p:nvSpPr>
          <p:cNvPr id="1029"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75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b="0" smtClean="0">
                <a:latin typeface="Garamond" pitchFamily="18" charset="0"/>
                <a:cs typeface="+mn-cs"/>
              </a:defRPr>
            </a:lvl1pPr>
          </a:lstStyle>
          <a:p>
            <a:pPr>
              <a:defRPr/>
            </a:pPr>
            <a:r>
              <a:rPr lang="en-US" smtClean="0">
                <a:solidFill>
                  <a:srgbClr val="000000"/>
                </a:solidFill>
              </a:rPr>
              <a:t>Y.P., 21-22/02/2012</a:t>
            </a:r>
            <a:endParaRPr lang="en-US">
              <a:solidFill>
                <a:srgbClr val="000000"/>
              </a:solidFill>
            </a:endParaRPr>
          </a:p>
        </p:txBody>
      </p:sp>
      <p:sp>
        <p:nvSpPr>
          <p:cNvPr id="277558" name="Rectangle 54"/>
          <p:cNvSpPr>
            <a:spLocks noChangeArrowheads="1"/>
          </p:cNvSpPr>
          <p:nvPr/>
        </p:nvSpPr>
        <p:spPr bwMode="auto">
          <a:xfrm>
            <a:off x="4060825" y="3017838"/>
            <a:ext cx="9144000" cy="0"/>
          </a:xfrm>
          <a:prstGeom prst="rect">
            <a:avLst/>
          </a:prstGeom>
          <a:noFill/>
          <a:ln w="9525">
            <a:noFill/>
            <a:miter lim="800000"/>
            <a:headEnd/>
            <a:tailEnd/>
          </a:ln>
          <a:effectLst/>
        </p:spPr>
        <p:txBody>
          <a:bodyPr>
            <a:spAutoFit/>
          </a:bodyPr>
          <a:lstStyle/>
          <a:p>
            <a:pPr algn="ctr" eaLnBrk="0" hangingPunct="0">
              <a:defRPr/>
            </a:pPr>
            <a:endParaRPr lang="en-US" sz="1800" b="0">
              <a:solidFill>
                <a:srgbClr val="000000"/>
              </a:solidFill>
            </a:endParaRPr>
          </a:p>
        </p:txBody>
      </p:sp>
      <p:sp>
        <p:nvSpPr>
          <p:cNvPr id="277559" name="Rectangle 55"/>
          <p:cNvSpPr>
            <a:spLocks noChangeArrowheads="1"/>
          </p:cNvSpPr>
          <p:nvPr/>
        </p:nvSpPr>
        <p:spPr bwMode="auto">
          <a:xfrm>
            <a:off x="3678238" y="2630488"/>
            <a:ext cx="9144000" cy="0"/>
          </a:xfrm>
          <a:prstGeom prst="rect">
            <a:avLst/>
          </a:prstGeom>
          <a:noFill/>
          <a:ln w="9525">
            <a:noFill/>
            <a:miter lim="800000"/>
            <a:headEnd/>
            <a:tailEnd/>
          </a:ln>
          <a:effectLst/>
        </p:spPr>
        <p:txBody>
          <a:bodyPr>
            <a:spAutoFit/>
          </a:bodyPr>
          <a:lstStyle/>
          <a:p>
            <a:pPr algn="ctr" eaLnBrk="0" hangingPunct="0">
              <a:defRPr/>
            </a:pPr>
            <a:endParaRPr lang="en-US" sz="1800" b="0">
              <a:solidFill>
                <a:srgbClr val="000000"/>
              </a:solidFill>
            </a:endParaRPr>
          </a:p>
        </p:txBody>
      </p:sp>
      <p:pic>
        <p:nvPicPr>
          <p:cNvPr id="1034" name="Picture 19" descr="Logo CERN width=144,      height=144"/>
          <p:cNvPicPr>
            <a:picLocks noChangeAspect="1" noChangeArrowheads="1"/>
          </p:cNvPicPr>
          <p:nvPr/>
        </p:nvPicPr>
        <p:blipFill>
          <a:blip r:embed="rId16"/>
          <a:srcRect/>
          <a:stretch>
            <a:fillRect/>
          </a:stretch>
        </p:blipFill>
        <p:spPr bwMode="auto">
          <a:xfrm>
            <a:off x="8572500" y="0"/>
            <a:ext cx="571500" cy="571500"/>
          </a:xfrm>
          <a:prstGeom prst="rect">
            <a:avLst/>
          </a:prstGeom>
          <a:noFill/>
          <a:ln w="9525">
            <a:noFill/>
            <a:miter lim="800000"/>
            <a:headEnd/>
            <a:tailEnd/>
          </a:ln>
        </p:spPr>
      </p:pic>
      <p:pic>
        <p:nvPicPr>
          <p:cNvPr id="10" name="Picture 10"/>
          <p:cNvPicPr>
            <a:picLocks noChangeAspect="1"/>
          </p:cNvPicPr>
          <p:nvPr userDrawn="1"/>
        </p:nvPicPr>
        <p:blipFill>
          <a:blip r:embed="rId17"/>
          <a:srcRect l="13901" t="13901" r="11969" b="11969"/>
          <a:stretch>
            <a:fillRect/>
          </a:stretch>
        </p:blipFill>
        <p:spPr bwMode="auto">
          <a:xfrm>
            <a:off x="0" y="0"/>
            <a:ext cx="609600" cy="609600"/>
          </a:xfrm>
          <a:prstGeom prst="rect">
            <a:avLst/>
          </a:prstGeom>
          <a:noFill/>
          <a:ln w="9525">
            <a:noFill/>
            <a:miter lim="800000"/>
            <a:headEnd/>
            <a:tailEnd/>
          </a:ln>
        </p:spPr>
      </p:pic>
    </p:spTree>
    <p:extLst>
      <p:ext uri="{BB962C8B-B14F-4D97-AF65-F5344CB8AC3E}">
        <p14:creationId xmlns:p14="http://schemas.microsoft.com/office/powerpoint/2010/main" val="2773715184"/>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3" r:id="rId7"/>
    <p:sldLayoutId id="2147483924" r:id="rId8"/>
    <p:sldLayoutId id="2147483925" r:id="rId9"/>
    <p:sldLayoutId id="2147483926" r:id="rId10"/>
    <p:sldLayoutId id="2147483927" r:id="rId11"/>
    <p:sldLayoutId id="2147483928" r:id="rId12"/>
    <p:sldLayoutId id="2147483929" r:id="rId13"/>
    <p:sldLayoutId id="2147483967" r:id="rId14"/>
  </p:sldLayoutIdLst>
  <p:hf hdr="0"/>
  <p:txStyles>
    <p:titleStyle>
      <a:lvl1pPr algn="ctr" rtl="0" eaLnBrk="0" fontAlgn="base" hangingPunct="0">
        <a:spcBef>
          <a:spcPct val="0"/>
        </a:spcBef>
        <a:spcAft>
          <a:spcPct val="0"/>
        </a:spcAft>
        <a:defRPr sz="5400" b="1">
          <a:solidFill>
            <a:schemeClr val="bg2"/>
          </a:solidFill>
          <a:latin typeface="+mj-lt"/>
          <a:ea typeface="ＭＳ Ｐゴシック" pitchFamily="22" charset="-128"/>
          <a:cs typeface="ＭＳ Ｐゴシック" pitchFamily="22" charset="-128"/>
        </a:defRPr>
      </a:lvl1pPr>
      <a:lvl2pPr algn="ctr" rtl="0" eaLnBrk="0" fontAlgn="base" hangingPunct="0">
        <a:spcBef>
          <a:spcPct val="0"/>
        </a:spcBef>
        <a:spcAft>
          <a:spcPct val="0"/>
        </a:spcAft>
        <a:defRPr sz="5400" b="1">
          <a:solidFill>
            <a:schemeClr val="bg2"/>
          </a:solidFill>
          <a:latin typeface="Garamond" pitchFamily="18" charset="0"/>
          <a:ea typeface="ＭＳ Ｐゴシック" pitchFamily="22" charset="-128"/>
          <a:cs typeface="ＭＳ Ｐゴシック" pitchFamily="22" charset="-128"/>
        </a:defRPr>
      </a:lvl2pPr>
      <a:lvl3pPr algn="ctr" rtl="0" eaLnBrk="0" fontAlgn="base" hangingPunct="0">
        <a:spcBef>
          <a:spcPct val="0"/>
        </a:spcBef>
        <a:spcAft>
          <a:spcPct val="0"/>
        </a:spcAft>
        <a:defRPr sz="5400" b="1">
          <a:solidFill>
            <a:schemeClr val="bg2"/>
          </a:solidFill>
          <a:latin typeface="Garamond" pitchFamily="18" charset="0"/>
          <a:ea typeface="ＭＳ Ｐゴシック" pitchFamily="22" charset="-128"/>
          <a:cs typeface="ＭＳ Ｐゴシック" pitchFamily="22" charset="-128"/>
        </a:defRPr>
      </a:lvl3pPr>
      <a:lvl4pPr algn="ctr" rtl="0" eaLnBrk="0" fontAlgn="base" hangingPunct="0">
        <a:spcBef>
          <a:spcPct val="0"/>
        </a:spcBef>
        <a:spcAft>
          <a:spcPct val="0"/>
        </a:spcAft>
        <a:defRPr sz="5400" b="1">
          <a:solidFill>
            <a:schemeClr val="bg2"/>
          </a:solidFill>
          <a:latin typeface="Garamond" pitchFamily="18" charset="0"/>
          <a:ea typeface="ＭＳ Ｐゴシック" pitchFamily="22" charset="-128"/>
          <a:cs typeface="ＭＳ Ｐゴシック" pitchFamily="22" charset="-128"/>
        </a:defRPr>
      </a:lvl4pPr>
      <a:lvl5pPr algn="ctr" rtl="0" eaLnBrk="0" fontAlgn="base" hangingPunct="0">
        <a:spcBef>
          <a:spcPct val="0"/>
        </a:spcBef>
        <a:spcAft>
          <a:spcPct val="0"/>
        </a:spcAft>
        <a:defRPr sz="5400" b="1">
          <a:solidFill>
            <a:schemeClr val="bg2"/>
          </a:solidFill>
          <a:latin typeface="Garamond" pitchFamily="18" charset="0"/>
          <a:ea typeface="ＭＳ Ｐゴシック" pitchFamily="22" charset="-128"/>
          <a:cs typeface="ＭＳ Ｐゴシック" pitchFamily="22" charset="-128"/>
        </a:defRPr>
      </a:lvl5pPr>
      <a:lvl6pPr marL="457200" algn="l" rtl="0" fontAlgn="base">
        <a:spcBef>
          <a:spcPct val="0"/>
        </a:spcBef>
        <a:spcAft>
          <a:spcPct val="0"/>
        </a:spcAft>
        <a:defRPr sz="4400" b="1">
          <a:solidFill>
            <a:schemeClr val="bg2"/>
          </a:solidFill>
          <a:latin typeface="Garamond" pitchFamily="18" charset="0"/>
        </a:defRPr>
      </a:lvl6pPr>
      <a:lvl7pPr marL="914400" algn="l" rtl="0" fontAlgn="base">
        <a:spcBef>
          <a:spcPct val="0"/>
        </a:spcBef>
        <a:spcAft>
          <a:spcPct val="0"/>
        </a:spcAft>
        <a:defRPr sz="4400" b="1">
          <a:solidFill>
            <a:schemeClr val="bg2"/>
          </a:solidFill>
          <a:latin typeface="Garamond" pitchFamily="18" charset="0"/>
        </a:defRPr>
      </a:lvl7pPr>
      <a:lvl8pPr marL="1371600" algn="l" rtl="0" fontAlgn="base">
        <a:spcBef>
          <a:spcPct val="0"/>
        </a:spcBef>
        <a:spcAft>
          <a:spcPct val="0"/>
        </a:spcAft>
        <a:defRPr sz="4400" b="1">
          <a:solidFill>
            <a:schemeClr val="bg2"/>
          </a:solidFill>
          <a:latin typeface="Garamond" pitchFamily="18" charset="0"/>
        </a:defRPr>
      </a:lvl8pPr>
      <a:lvl9pPr marL="1828800" algn="l" rtl="0" fontAlgn="base">
        <a:spcBef>
          <a:spcPct val="0"/>
        </a:spcBef>
        <a:spcAft>
          <a:spcPct val="0"/>
        </a:spcAft>
        <a:defRPr sz="4400" b="1">
          <a:solidFill>
            <a:schemeClr val="bg2"/>
          </a:solidFill>
          <a:latin typeface="Garamond" pitchFamily="18" charset="0"/>
        </a:defRPr>
      </a:lvl9pPr>
    </p:titleStyle>
    <p:bodyStyle>
      <a:lvl1pPr marL="341313" indent="-341313" algn="l" rtl="0" eaLnBrk="0" fontAlgn="base" hangingPunct="0">
        <a:spcBef>
          <a:spcPct val="20000"/>
        </a:spcBef>
        <a:spcAft>
          <a:spcPct val="0"/>
        </a:spcAft>
        <a:buClr>
          <a:schemeClr val="bg2"/>
        </a:buClr>
        <a:buSzPct val="75000"/>
        <a:buFont typeface="Wingdings" charset="2"/>
        <a:buChar char="n"/>
        <a:defRPr sz="3200">
          <a:solidFill>
            <a:schemeClr val="tx1"/>
          </a:solidFill>
          <a:latin typeface="+mn-lt"/>
          <a:ea typeface="ＭＳ Ｐゴシック" pitchFamily="22" charset="-128"/>
          <a:cs typeface="ＭＳ Ｐゴシック" pitchFamily="22" charset="-128"/>
        </a:defRPr>
      </a:lvl1pPr>
      <a:lvl2pPr marL="741363" indent="-284163" algn="l" rtl="0" eaLnBrk="0" fontAlgn="base" hangingPunct="0">
        <a:spcBef>
          <a:spcPct val="20000"/>
        </a:spcBef>
        <a:spcAft>
          <a:spcPct val="0"/>
        </a:spcAft>
        <a:buClr>
          <a:schemeClr val="accent2"/>
        </a:buClr>
        <a:buSzPct val="80000"/>
        <a:buFont typeface="Wingdings" charset="2"/>
        <a:buChar char="¨"/>
        <a:defRPr sz="2800">
          <a:solidFill>
            <a:schemeClr val="tx1"/>
          </a:solidFill>
          <a:latin typeface="+mn-lt"/>
          <a:ea typeface="ＭＳ Ｐゴシック" pitchFamily="22" charset="-128"/>
        </a:defRPr>
      </a:lvl2pPr>
      <a:lvl3pPr marL="1141413" indent="-227013" algn="l" rtl="0" eaLnBrk="0" fontAlgn="base" hangingPunct="0">
        <a:spcBef>
          <a:spcPct val="20000"/>
        </a:spcBef>
        <a:spcAft>
          <a:spcPct val="0"/>
        </a:spcAft>
        <a:buClr>
          <a:schemeClr val="bg2"/>
        </a:buClr>
        <a:buSzPct val="65000"/>
        <a:buFont typeface="Wingdings" charset="2"/>
        <a:buChar char="n"/>
        <a:defRPr sz="2400">
          <a:solidFill>
            <a:schemeClr val="tx1"/>
          </a:solidFill>
          <a:latin typeface="+mn-lt"/>
          <a:ea typeface="ＭＳ Ｐゴシック" pitchFamily="22" charset="-128"/>
        </a:defRPr>
      </a:lvl3pPr>
      <a:lvl4pPr marL="1598613" indent="-227013" algn="l" rtl="0" eaLnBrk="0" fontAlgn="base" hangingPunct="0">
        <a:spcBef>
          <a:spcPct val="20000"/>
        </a:spcBef>
        <a:spcAft>
          <a:spcPct val="0"/>
        </a:spcAft>
        <a:buClr>
          <a:schemeClr val="accent2"/>
        </a:buClr>
        <a:buSzPct val="70000"/>
        <a:buFont typeface="Wingdings" charset="2"/>
        <a:buChar char="¨"/>
        <a:defRPr sz="2000">
          <a:solidFill>
            <a:schemeClr val="tx1"/>
          </a:solidFill>
          <a:latin typeface="+mn-lt"/>
          <a:ea typeface="ＭＳ Ｐゴシック" pitchFamily="22" charset="-128"/>
        </a:defRPr>
      </a:lvl4pPr>
      <a:lvl5pPr marL="2055813" indent="-227013" algn="l" rtl="0" eaLnBrk="0" fontAlgn="base" hangingPunct="0">
        <a:spcBef>
          <a:spcPct val="20000"/>
        </a:spcBef>
        <a:spcAft>
          <a:spcPct val="0"/>
        </a:spcAft>
        <a:buClr>
          <a:schemeClr val="bg2"/>
        </a:buClr>
        <a:buFont typeface="Wingdings" charset="2"/>
        <a:buChar char="§"/>
        <a:defRPr sz="2000">
          <a:solidFill>
            <a:schemeClr val="tx1"/>
          </a:solidFill>
          <a:latin typeface="+mn-lt"/>
          <a:ea typeface="ＭＳ Ｐゴシック" pitchFamily="22" charset="-128"/>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14.xml"/><Relationship Id="rId2"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14.xml"/><Relationship Id="rId2"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1" Type="http://schemas.openxmlformats.org/officeDocument/2006/relationships/slideLayout" Target="../slideLayouts/slideLayout14.xml"/><Relationship Id="rId2"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7" Type="http://schemas.openxmlformats.org/officeDocument/2006/relationships/image" Target="../media/image36.png"/><Relationship Id="rId8" Type="http://schemas.openxmlformats.org/officeDocument/2006/relationships/image" Target="../media/image37.png"/><Relationship Id="rId9" Type="http://schemas.openxmlformats.org/officeDocument/2006/relationships/image" Target="../media/image38.png"/><Relationship Id="rId10" Type="http://schemas.openxmlformats.org/officeDocument/2006/relationships/image" Target="../media/image39.png"/><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png"/><Relationship Id="rId7" Type="http://schemas.openxmlformats.org/officeDocument/2006/relationships/image" Target="../media/image45.png"/><Relationship Id="rId1" Type="http://schemas.openxmlformats.org/officeDocument/2006/relationships/slideLayout" Target="../slideLayouts/slideLayout14.xml"/><Relationship Id="rId2"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slideLayout" Target="../slideLayouts/slideLayout14.xml"/><Relationship Id="rId2" Type="http://schemas.openxmlformats.org/officeDocument/2006/relationships/image" Target="../media/image410.png"/></Relationships>
</file>

<file path=ppt/slides/_rels/slide19.xml.rels><?xml version="1.0" encoding="UTF-8" standalone="yes"?>
<Relationships xmlns="http://schemas.openxmlformats.org/package/2006/relationships"><Relationship Id="rId3" Type="http://schemas.openxmlformats.org/officeDocument/2006/relationships/image" Target="../media/image471.png"/><Relationship Id="rId4" Type="http://schemas.openxmlformats.org/officeDocument/2006/relationships/image" Target="../media/image481.png"/><Relationship Id="rId1" Type="http://schemas.openxmlformats.org/officeDocument/2006/relationships/slideLayout" Target="../slideLayouts/slideLayout14.xml"/><Relationship Id="rId2" Type="http://schemas.openxmlformats.org/officeDocument/2006/relationships/image" Target="../media/image46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440.png"/><Relationship Id="rId1" Type="http://schemas.openxmlformats.org/officeDocument/2006/relationships/slideLayout" Target="../slideLayouts/slideLayout14.xml"/><Relationship Id="rId2" Type="http://schemas.openxmlformats.org/officeDocument/2006/relationships/image" Target="../media/image491.pn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450.png"/><Relationship Id="rId5" Type="http://schemas.openxmlformats.org/officeDocument/2006/relationships/image" Target="../media/image51.png"/><Relationship Id="rId1" Type="http://schemas.openxmlformats.org/officeDocument/2006/relationships/slideLayout" Target="../slideLayouts/slideLayout14.xml"/><Relationship Id="rId2" Type="http://schemas.openxmlformats.org/officeDocument/2006/relationships/image" Target="../media/image52.pn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56.png"/><Relationship Id="rId1" Type="http://schemas.openxmlformats.org/officeDocument/2006/relationships/slideLayout" Target="../slideLayouts/slideLayout14.xml"/><Relationship Id="rId2"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1" Type="http://schemas.openxmlformats.org/officeDocument/2006/relationships/slideLayout" Target="../slideLayouts/slideLayout14.xml"/><Relationship Id="rId2"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66.png"/><Relationship Id="rId1" Type="http://schemas.openxmlformats.org/officeDocument/2006/relationships/slideLayout" Target="../slideLayouts/slideLayout14.xml"/><Relationship Id="rId2"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5" Type="http://schemas.openxmlformats.org/officeDocument/2006/relationships/image" Target="../media/image69.png"/><Relationship Id="rId6" Type="http://schemas.openxmlformats.org/officeDocument/2006/relationships/image" Target="../media/image70.png"/><Relationship Id="rId1" Type="http://schemas.openxmlformats.org/officeDocument/2006/relationships/slideLayout" Target="../slideLayouts/slideLayout14.xml"/><Relationship Id="rId2"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png"/><Relationship Id="rId6" Type="http://schemas.openxmlformats.org/officeDocument/2006/relationships/image" Target="../media/image75.png"/><Relationship Id="rId1" Type="http://schemas.openxmlformats.org/officeDocument/2006/relationships/slideLayout" Target="../slideLayouts/slideLayout14.xml"/><Relationship Id="rId2" Type="http://schemas.openxmlformats.org/officeDocument/2006/relationships/image" Target="../media/image71.png"/></Relationships>
</file>

<file path=ppt/slides/_rels/slide27.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9.png"/><Relationship Id="rId6" Type="http://schemas.openxmlformats.org/officeDocument/2006/relationships/image" Target="../media/image80.png"/><Relationship Id="rId1" Type="http://schemas.openxmlformats.org/officeDocument/2006/relationships/slideLayout" Target="../slideLayouts/slideLayout14.xml"/><Relationship Id="rId2" Type="http://schemas.openxmlformats.org/officeDocument/2006/relationships/image" Target="../media/image76.png"/></Relationships>
</file>

<file path=ppt/slides/_rels/slide28.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6" Type="http://schemas.openxmlformats.org/officeDocument/2006/relationships/image" Target="../media/image85.png"/><Relationship Id="rId1" Type="http://schemas.openxmlformats.org/officeDocument/2006/relationships/slideLayout" Target="../slideLayouts/slideLayout14.xml"/><Relationship Id="rId2" Type="http://schemas.openxmlformats.org/officeDocument/2006/relationships/image" Target="../media/image81.png"/></Relationships>
</file>

<file path=ppt/slides/_rels/slide29.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5" Type="http://schemas.openxmlformats.org/officeDocument/2006/relationships/image" Target="../media/image89.png"/><Relationship Id="rId6" Type="http://schemas.openxmlformats.org/officeDocument/2006/relationships/image" Target="../media/image90.png"/><Relationship Id="rId1" Type="http://schemas.openxmlformats.org/officeDocument/2006/relationships/slideLayout" Target="../slideLayouts/slideLayout14.xml"/><Relationship Id="rId2" Type="http://schemas.openxmlformats.org/officeDocument/2006/relationships/image" Target="../media/image8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png"/><Relationship Id="rId5" Type="http://schemas.openxmlformats.org/officeDocument/2006/relationships/image" Target="../media/image94.png"/><Relationship Id="rId6" Type="http://schemas.openxmlformats.org/officeDocument/2006/relationships/image" Target="../media/image95.png"/><Relationship Id="rId1" Type="http://schemas.openxmlformats.org/officeDocument/2006/relationships/slideLayout" Target="../slideLayouts/slideLayout14.xml"/><Relationship Id="rId2" Type="http://schemas.openxmlformats.org/officeDocument/2006/relationships/image" Target="../media/image9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00.png"/></Relationships>
</file>

<file path=ppt/slides/_rels/slide38.xml.rels><?xml version="1.0" encoding="UTF-8" standalone="yes"?>
<Relationships xmlns="http://schemas.openxmlformats.org/package/2006/relationships"><Relationship Id="rId3" Type="http://schemas.openxmlformats.org/officeDocument/2006/relationships/image" Target="../media/image102.png"/><Relationship Id="rId4" Type="http://schemas.openxmlformats.org/officeDocument/2006/relationships/image" Target="../media/image103.png"/><Relationship Id="rId5" Type="http://schemas.openxmlformats.org/officeDocument/2006/relationships/image" Target="../media/image104.png"/><Relationship Id="rId6" Type="http://schemas.openxmlformats.org/officeDocument/2006/relationships/image" Target="../media/image105.png"/><Relationship Id="rId7" Type="http://schemas.openxmlformats.org/officeDocument/2006/relationships/image" Target="../media/image106.png"/><Relationship Id="rId1" Type="http://schemas.openxmlformats.org/officeDocument/2006/relationships/slideLayout" Target="../slideLayouts/slideLayout14.xml"/><Relationship Id="rId2" Type="http://schemas.openxmlformats.org/officeDocument/2006/relationships/image" Target="../media/image101.png"/></Relationships>
</file>

<file path=ppt/slides/_rels/slide39.xml.rels><?xml version="1.0" encoding="UTF-8" standalone="yes"?>
<Relationships xmlns="http://schemas.openxmlformats.org/package/2006/relationships"><Relationship Id="rId3" Type="http://schemas.openxmlformats.org/officeDocument/2006/relationships/image" Target="../media/image108.png"/><Relationship Id="rId4" Type="http://schemas.openxmlformats.org/officeDocument/2006/relationships/image" Target="../media/image109.png"/><Relationship Id="rId5" Type="http://schemas.openxmlformats.org/officeDocument/2006/relationships/image" Target="../media/image110.png"/><Relationship Id="rId6" Type="http://schemas.openxmlformats.org/officeDocument/2006/relationships/image" Target="../media/image111.png"/><Relationship Id="rId7" Type="http://schemas.openxmlformats.org/officeDocument/2006/relationships/image" Target="../media/image112.png"/><Relationship Id="rId1" Type="http://schemas.openxmlformats.org/officeDocument/2006/relationships/slideLayout" Target="../slideLayouts/slideLayout14.xml"/><Relationship Id="rId2" Type="http://schemas.openxmlformats.org/officeDocument/2006/relationships/image" Target="../media/image10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4.png"/><Relationship Id="rId4" Type="http://schemas.openxmlformats.org/officeDocument/2006/relationships/image" Target="../media/image115.png"/><Relationship Id="rId5" Type="http://schemas.openxmlformats.org/officeDocument/2006/relationships/image" Target="../media/image116.png"/><Relationship Id="rId6" Type="http://schemas.openxmlformats.org/officeDocument/2006/relationships/image" Target="../media/image117.png"/><Relationship Id="rId7" Type="http://schemas.openxmlformats.org/officeDocument/2006/relationships/image" Target="../media/image430.png"/><Relationship Id="rId1" Type="http://schemas.openxmlformats.org/officeDocument/2006/relationships/slideLayout" Target="../slideLayouts/slideLayout14.xml"/><Relationship Id="rId2" Type="http://schemas.openxmlformats.org/officeDocument/2006/relationships/image" Target="../media/image11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18.png"/><Relationship Id="rId3" Type="http://schemas.openxmlformats.org/officeDocument/2006/relationships/image" Target="../media/image119.png"/></Relationships>
</file>

<file path=ppt/slides/_rels/slide42.xml.rels><?xml version="1.0" encoding="UTF-8" standalone="yes"?>
<Relationships xmlns="http://schemas.openxmlformats.org/package/2006/relationships"><Relationship Id="rId3" Type="http://schemas.openxmlformats.org/officeDocument/2006/relationships/image" Target="../media/image121.png"/><Relationship Id="rId4" Type="http://schemas.openxmlformats.org/officeDocument/2006/relationships/image" Target="../media/image122.png"/><Relationship Id="rId5" Type="http://schemas.openxmlformats.org/officeDocument/2006/relationships/image" Target="../media/image123.png"/><Relationship Id="rId6" Type="http://schemas.openxmlformats.org/officeDocument/2006/relationships/image" Target="../media/image124.png"/><Relationship Id="rId7" Type="http://schemas.openxmlformats.org/officeDocument/2006/relationships/image" Target="../media/image125.png"/><Relationship Id="rId8" Type="http://schemas.openxmlformats.org/officeDocument/2006/relationships/image" Target="../media/image126.png"/><Relationship Id="rId9" Type="http://schemas.openxmlformats.org/officeDocument/2006/relationships/image" Target="../media/image127.png"/><Relationship Id="rId10" Type="http://schemas.openxmlformats.org/officeDocument/2006/relationships/image" Target="../media/image128.png"/><Relationship Id="rId1" Type="http://schemas.openxmlformats.org/officeDocument/2006/relationships/slideLayout" Target="../slideLayouts/slideLayout14.xml"/><Relationship Id="rId2" Type="http://schemas.openxmlformats.org/officeDocument/2006/relationships/image" Target="../media/image12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29.png"/><Relationship Id="rId3" Type="http://schemas.openxmlformats.org/officeDocument/2006/relationships/image" Target="../media/image130.png"/></Relationships>
</file>

<file path=ppt/slides/_rels/slide44.xml.rels><?xml version="1.0" encoding="UTF-8" standalone="yes"?>
<Relationships xmlns="http://schemas.openxmlformats.org/package/2006/relationships"><Relationship Id="rId3" Type="http://schemas.openxmlformats.org/officeDocument/2006/relationships/image" Target="../media/image132.png"/><Relationship Id="rId4" Type="http://schemas.openxmlformats.org/officeDocument/2006/relationships/image" Target="../media/image133.png"/><Relationship Id="rId5" Type="http://schemas.openxmlformats.org/officeDocument/2006/relationships/image" Target="../media/image134.png"/><Relationship Id="rId6" Type="http://schemas.openxmlformats.org/officeDocument/2006/relationships/image" Target="../media/image135.png"/><Relationship Id="rId7" Type="http://schemas.openxmlformats.org/officeDocument/2006/relationships/image" Target="../media/image136.png"/><Relationship Id="rId8" Type="http://schemas.openxmlformats.org/officeDocument/2006/relationships/image" Target="../media/image137.png"/><Relationship Id="rId9" Type="http://schemas.openxmlformats.org/officeDocument/2006/relationships/image" Target="../media/image138.png"/><Relationship Id="rId1" Type="http://schemas.openxmlformats.org/officeDocument/2006/relationships/slideLayout" Target="../slideLayouts/slideLayout14.xml"/><Relationship Id="rId2" Type="http://schemas.openxmlformats.org/officeDocument/2006/relationships/image" Target="../media/image1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39.png"/><Relationship Id="rId3" Type="http://schemas.openxmlformats.org/officeDocument/2006/relationships/image" Target="../media/image140.png"/></Relationships>
</file>

<file path=ppt/slides/_rels/slide46.xml.rels><?xml version="1.0" encoding="UTF-8" standalone="yes"?>
<Relationships xmlns="http://schemas.openxmlformats.org/package/2006/relationships"><Relationship Id="rId3" Type="http://schemas.openxmlformats.org/officeDocument/2006/relationships/image" Target="../media/image142.png"/><Relationship Id="rId4" Type="http://schemas.openxmlformats.org/officeDocument/2006/relationships/image" Target="../media/image143.png"/><Relationship Id="rId1" Type="http://schemas.openxmlformats.org/officeDocument/2006/relationships/slideLayout" Target="../slideLayouts/slideLayout14.xml"/><Relationship Id="rId2" Type="http://schemas.openxmlformats.org/officeDocument/2006/relationships/image" Target="../media/image141.png"/></Relationships>
</file>

<file path=ppt/slides/_rels/slide47.xml.rels><?xml version="1.0" encoding="UTF-8" standalone="yes"?>
<Relationships xmlns="http://schemas.openxmlformats.org/package/2006/relationships"><Relationship Id="rId3" Type="http://schemas.openxmlformats.org/officeDocument/2006/relationships/image" Target="../media/image470.png"/><Relationship Id="rId4" Type="http://schemas.openxmlformats.org/officeDocument/2006/relationships/image" Target="../media/image480.png"/><Relationship Id="rId5" Type="http://schemas.openxmlformats.org/officeDocument/2006/relationships/image" Target="../media/image490.png"/><Relationship Id="rId6" Type="http://schemas.openxmlformats.org/officeDocument/2006/relationships/image" Target="../media/image500.png"/><Relationship Id="rId7" Type="http://schemas.openxmlformats.org/officeDocument/2006/relationships/image" Target="../media/image510.png"/><Relationship Id="rId1" Type="http://schemas.openxmlformats.org/officeDocument/2006/relationships/slideLayout" Target="../slideLayouts/slideLayout14.xml"/><Relationship Id="rId2" Type="http://schemas.openxmlformats.org/officeDocument/2006/relationships/image" Target="../media/image46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44.png"/></Relationships>
</file>

<file path=ppt/slides/_rels/slide49.xml.rels><?xml version="1.0" encoding="UTF-8" standalone="yes"?>
<Relationships xmlns="http://schemas.openxmlformats.org/package/2006/relationships"><Relationship Id="rId3" Type="http://schemas.openxmlformats.org/officeDocument/2006/relationships/image" Target="../media/image146.png"/><Relationship Id="rId4" Type="http://schemas.openxmlformats.org/officeDocument/2006/relationships/image" Target="../media/image147.png"/><Relationship Id="rId5" Type="http://schemas.openxmlformats.org/officeDocument/2006/relationships/image" Target="../media/image148.png"/><Relationship Id="rId6" Type="http://schemas.openxmlformats.org/officeDocument/2006/relationships/image" Target="../media/image149.png"/><Relationship Id="rId7" Type="http://schemas.openxmlformats.org/officeDocument/2006/relationships/image" Target="../media/image150.png"/><Relationship Id="rId8" Type="http://schemas.openxmlformats.org/officeDocument/2006/relationships/image" Target="../media/image151.png"/><Relationship Id="rId9" Type="http://schemas.openxmlformats.org/officeDocument/2006/relationships/image" Target="../media/image152.png"/><Relationship Id="rId10" Type="http://schemas.openxmlformats.org/officeDocument/2006/relationships/image" Target="../media/image153.png"/><Relationship Id="rId1" Type="http://schemas.openxmlformats.org/officeDocument/2006/relationships/slideLayout" Target="../slideLayouts/slideLayout14.xml"/><Relationship Id="rId2" Type="http://schemas.openxmlformats.org/officeDocument/2006/relationships/image" Target="../media/image14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 Id="rId3" Type="http://schemas.openxmlformats.org/officeDocument/2006/relationships/image" Target="../media/image5.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54.png"/><Relationship Id="rId3" Type="http://schemas.openxmlformats.org/officeDocument/2006/relationships/image" Target="../media/image155.png"/></Relationships>
</file>

<file path=ppt/slides/_rels/slide51.xml.rels><?xml version="1.0" encoding="UTF-8" standalone="yes"?>
<Relationships xmlns="http://schemas.openxmlformats.org/package/2006/relationships"><Relationship Id="rId3" Type="http://schemas.openxmlformats.org/officeDocument/2006/relationships/image" Target="../media/image157.png"/><Relationship Id="rId4" Type="http://schemas.openxmlformats.org/officeDocument/2006/relationships/image" Target="../media/image158.png"/><Relationship Id="rId5" Type="http://schemas.openxmlformats.org/officeDocument/2006/relationships/image" Target="../media/image159.png"/><Relationship Id="rId6" Type="http://schemas.openxmlformats.org/officeDocument/2006/relationships/image" Target="../media/image160.png"/><Relationship Id="rId7" Type="http://schemas.openxmlformats.org/officeDocument/2006/relationships/image" Target="../media/image161.png"/><Relationship Id="rId8" Type="http://schemas.openxmlformats.org/officeDocument/2006/relationships/image" Target="../media/image162.png"/><Relationship Id="rId9" Type="http://schemas.openxmlformats.org/officeDocument/2006/relationships/image" Target="../media/image163.png"/><Relationship Id="rId1" Type="http://schemas.openxmlformats.org/officeDocument/2006/relationships/slideLayout" Target="../slideLayouts/slideLayout14.xml"/><Relationship Id="rId2" Type="http://schemas.openxmlformats.org/officeDocument/2006/relationships/image" Target="../media/image15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64.png"/><Relationship Id="rId3" Type="http://schemas.openxmlformats.org/officeDocument/2006/relationships/image" Target="../media/image165.png"/></Relationships>
</file>

<file path=ppt/slides/_rels/slide53.xml.rels><?xml version="1.0" encoding="UTF-8" standalone="yes"?>
<Relationships xmlns="http://schemas.openxmlformats.org/package/2006/relationships"><Relationship Id="rId3" Type="http://schemas.openxmlformats.org/officeDocument/2006/relationships/image" Target="../media/image167.png"/><Relationship Id="rId4" Type="http://schemas.openxmlformats.org/officeDocument/2006/relationships/image" Target="../media/image168.png"/><Relationship Id="rId1" Type="http://schemas.openxmlformats.org/officeDocument/2006/relationships/slideLayout" Target="../slideLayouts/slideLayout14.xml"/><Relationship Id="rId2" Type="http://schemas.openxmlformats.org/officeDocument/2006/relationships/image" Target="../media/image16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0" Type="http://schemas.openxmlformats.org/officeDocument/2006/relationships/image" Target="../media/image14.png"/><Relationship Id="rId11" Type="http://schemas.openxmlformats.org/officeDocument/2006/relationships/image" Target="../media/image15.png"/><Relationship Id="rId1" Type="http://schemas.openxmlformats.org/officeDocument/2006/relationships/slideLayout" Target="../slideLayouts/slideLayout14.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9792" y="1828800"/>
            <a:ext cx="6291808" cy="2209800"/>
          </a:xfrm>
        </p:spPr>
        <p:txBody>
          <a:bodyPr>
            <a:normAutofit fontScale="90000"/>
          </a:bodyPr>
          <a:lstStyle/>
          <a:p>
            <a:r>
              <a:rPr lang="en-US" dirty="0" err="1"/>
              <a:t>Optimisation</a:t>
            </a:r>
            <a:r>
              <a:rPr lang="en-US" dirty="0"/>
              <a:t> of the CLIC Damping rings for the project re-baselining</a:t>
            </a:r>
            <a:endParaRPr lang="en-US" dirty="0"/>
          </a:p>
        </p:txBody>
      </p:sp>
      <p:sp>
        <p:nvSpPr>
          <p:cNvPr id="3" name="Subtitle 2"/>
          <p:cNvSpPr>
            <a:spLocks noGrp="1"/>
          </p:cNvSpPr>
          <p:nvPr>
            <p:ph type="subTitle" idx="1"/>
          </p:nvPr>
        </p:nvSpPr>
        <p:spPr>
          <a:xfrm>
            <a:off x="179512" y="4267200"/>
            <a:ext cx="8812088" cy="1178024"/>
          </a:xfrm>
        </p:spPr>
        <p:txBody>
          <a:bodyPr/>
          <a:lstStyle/>
          <a:p>
            <a:pPr algn="ctr"/>
            <a:r>
              <a:rPr lang="en-US" b="1" dirty="0" smtClean="0"/>
              <a:t>H. </a:t>
            </a:r>
            <a:r>
              <a:rPr lang="en-US" b="1" dirty="0" err="1" smtClean="0"/>
              <a:t>Ghasem</a:t>
            </a:r>
            <a:r>
              <a:rPr lang="en-US" b="1" dirty="0" smtClean="0"/>
              <a:t>, S. </a:t>
            </a:r>
            <a:r>
              <a:rPr lang="en-US" b="1" dirty="0" err="1" smtClean="0"/>
              <a:t>Papadopoulou</a:t>
            </a:r>
            <a:r>
              <a:rPr lang="en-US" dirty="0" smtClean="0"/>
              <a:t>, </a:t>
            </a:r>
          </a:p>
          <a:p>
            <a:pPr algn="ctr"/>
            <a:r>
              <a:rPr lang="en-US" dirty="0" smtClean="0"/>
              <a:t>F. Antoniou and Y</a:t>
            </a:r>
            <a:r>
              <a:rPr lang="en-US" dirty="0" smtClean="0"/>
              <a:t>. </a:t>
            </a:r>
            <a:r>
              <a:rPr lang="en-US" dirty="0" err="1" smtClean="0"/>
              <a:t>Papaphilippou</a:t>
            </a:r>
            <a:endParaRPr lang="en-US" dirty="0"/>
          </a:p>
          <a:p>
            <a:pPr algn="ctr"/>
            <a:endParaRPr lang="en-US" dirty="0" smtClean="0"/>
          </a:p>
          <a:p>
            <a:pPr algn="ctr"/>
            <a:r>
              <a:rPr lang="en-US" sz="2000" dirty="0" smtClean="0"/>
              <a:t>CLIC</a:t>
            </a:r>
            <a:r>
              <a:rPr lang="en-US" sz="2000" dirty="0"/>
              <a:t> </a:t>
            </a:r>
            <a:r>
              <a:rPr lang="en-US" sz="2000" dirty="0" smtClean="0"/>
              <a:t>implementation meeting</a:t>
            </a:r>
          </a:p>
          <a:p>
            <a:pPr algn="ctr"/>
            <a:r>
              <a:rPr lang="en-US" sz="2000" dirty="0" smtClean="0"/>
              <a:t>November 4</a:t>
            </a:r>
            <a:r>
              <a:rPr lang="en-US" sz="2000" baseline="30000" dirty="0" smtClean="0"/>
              <a:t>th</a:t>
            </a:r>
            <a:r>
              <a:rPr lang="en-US" sz="2000" dirty="0" smtClean="0"/>
              <a:t>, 2016</a:t>
            </a:r>
            <a:endParaRPr lang="en-US" sz="2000" dirty="0"/>
          </a:p>
        </p:txBody>
      </p:sp>
    </p:spTree>
    <p:extLst>
      <p:ext uri="{BB962C8B-B14F-4D97-AF65-F5344CB8AC3E}">
        <p14:creationId xmlns:p14="http://schemas.microsoft.com/office/powerpoint/2010/main" val="33221031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57331" y="-83653"/>
            <a:ext cx="5638800" cy="461665"/>
          </a:xfrm>
          <a:prstGeom prst="rect">
            <a:avLst/>
          </a:prstGeom>
        </p:spPr>
        <p:txBody>
          <a:bodyPr wrap="square">
            <a:spAutoFit/>
          </a:bodyPr>
          <a:lstStyle/>
          <a:p>
            <a:pPr fontAlgn="auto">
              <a:spcBef>
                <a:spcPts val="0"/>
              </a:spcBef>
              <a:spcAft>
                <a:spcPts val="0"/>
              </a:spcAft>
            </a:pPr>
            <a:r>
              <a:rPr lang="en-GB" dirty="0">
                <a:solidFill>
                  <a:srgbClr val="968C8C">
                    <a:lumMod val="75000"/>
                  </a:srgbClr>
                </a:solidFill>
                <a:latin typeface="Calibri" panose="020F0502020204030204"/>
                <a:ea typeface=""/>
                <a:cs typeface=""/>
              </a:rPr>
              <a:t>Optimization of the arc TME cell</a:t>
            </a:r>
          </a:p>
        </p:txBody>
      </p:sp>
      <p:pic>
        <p:nvPicPr>
          <p:cNvPr id="2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8439" y="365675"/>
            <a:ext cx="4100450" cy="1534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972951" y="3361997"/>
            <a:ext cx="7439025" cy="2718173"/>
            <a:chOff x="1316670" y="2659766"/>
            <a:chExt cx="7439024" cy="2718173"/>
          </a:xfrm>
        </p:grpSpPr>
        <p:sp>
          <p:nvSpPr>
            <p:cNvPr id="7" name="Rectangle 6"/>
            <p:cNvSpPr/>
            <p:nvPr/>
          </p:nvSpPr>
          <p:spPr>
            <a:xfrm>
              <a:off x="1316670" y="2659766"/>
              <a:ext cx="7439024" cy="1200329"/>
            </a:xfrm>
            <a:prstGeom prst="rect">
              <a:avLst/>
            </a:prstGeom>
            <a:ln>
              <a:solidFill>
                <a:schemeClr val="tx2">
                  <a:lumMod val="50000"/>
                </a:schemeClr>
              </a:solidFill>
            </a:ln>
          </p:spPr>
          <p:txBody>
            <a:bodyPr wrap="square">
              <a:spAutoFit/>
            </a:bodyPr>
            <a:lstStyle/>
            <a:p>
              <a:pPr fontAlgn="auto">
                <a:spcBef>
                  <a:spcPts val="0"/>
                </a:spcBef>
                <a:spcAft>
                  <a:spcPts val="0"/>
                </a:spcAft>
              </a:pPr>
              <a:r>
                <a:rPr lang="en-GB" sz="1800" b="0" dirty="0">
                  <a:solidFill>
                    <a:prstClr val="black"/>
                  </a:solidFill>
                  <a:latin typeface="Calibri" panose="020F0502020204030204"/>
                  <a:ea typeface=""/>
                  <a:cs typeface=""/>
                </a:rPr>
                <a:t>When properly using the variable bends, lower emittances than the current design’s ones are reached. This gives us the flexibility to reduce the existing arcs’ TME cells, till the point we get the required output parameters (</a:t>
              </a:r>
              <a:r>
                <a:rPr lang="en-GB" sz="1800" dirty="0">
                  <a:solidFill>
                    <a:prstClr val="black"/>
                  </a:solidFill>
                  <a:latin typeface="Calibri" panose="020F0502020204030204"/>
                  <a:ea typeface=""/>
                  <a:cs typeface=""/>
                </a:rPr>
                <a:t>because the aim is not only to get a lower emittance, but also a shorter ring</a:t>
              </a:r>
              <a:r>
                <a:rPr lang="en-GB" sz="1800" b="0" dirty="0">
                  <a:solidFill>
                    <a:prstClr val="black"/>
                  </a:solidFill>
                  <a:latin typeface="Calibri" panose="020F0502020204030204"/>
                  <a:ea typeface=""/>
                  <a:cs typeface=""/>
                </a:rPr>
                <a:t>).</a:t>
              </a:r>
            </a:p>
          </p:txBody>
        </p:sp>
        <p:sp>
          <p:nvSpPr>
            <p:cNvPr id="8" name="Rectangle 7"/>
            <p:cNvSpPr/>
            <p:nvPr/>
          </p:nvSpPr>
          <p:spPr>
            <a:xfrm>
              <a:off x="3277739" y="4731608"/>
              <a:ext cx="3284725" cy="646331"/>
            </a:xfrm>
            <a:prstGeom prst="rect">
              <a:avLst/>
            </a:prstGeom>
            <a:ln>
              <a:noFill/>
            </a:ln>
          </p:spPr>
          <p:txBody>
            <a:bodyPr wrap="square">
              <a:spAutoFit/>
            </a:bodyPr>
            <a:lstStyle/>
            <a:p>
              <a:pPr fontAlgn="auto">
                <a:spcBef>
                  <a:spcPts val="0"/>
                </a:spcBef>
                <a:spcAft>
                  <a:spcPts val="0"/>
                </a:spcAft>
              </a:pPr>
              <a:r>
                <a:rPr lang="en-GB" sz="1800" b="0" dirty="0">
                  <a:solidFill>
                    <a:prstClr val="black"/>
                  </a:solidFill>
                  <a:latin typeface="Calibri" panose="020F0502020204030204"/>
                  <a:ea typeface=""/>
                  <a:cs typeface=""/>
                </a:rPr>
                <a:t>removing TME cells</a:t>
              </a:r>
            </a:p>
            <a:p>
              <a:pPr fontAlgn="auto">
                <a:spcBef>
                  <a:spcPts val="0"/>
                </a:spcBef>
                <a:spcAft>
                  <a:spcPts val="0"/>
                </a:spcAft>
              </a:pPr>
              <a:r>
                <a:rPr lang="en-GB" sz="1800" b="0" dirty="0">
                  <a:solidFill>
                    <a:prstClr val="black"/>
                  </a:solidFill>
                  <a:latin typeface="Calibri" panose="020F0502020204030204"/>
                  <a:ea typeface=""/>
                  <a:cs typeface=""/>
                </a:rPr>
                <a:t>checking the output parameters</a:t>
              </a:r>
              <a:endParaRPr lang="el-GR" sz="1800" b="0" dirty="0">
                <a:solidFill>
                  <a:prstClr val="black"/>
                </a:solidFill>
                <a:latin typeface="Calibri" panose="020F0502020204030204"/>
                <a:ea typeface=""/>
                <a:cs typeface=""/>
              </a:endParaRPr>
            </a:p>
          </p:txBody>
        </p:sp>
        <p:sp>
          <p:nvSpPr>
            <p:cNvPr id="9" name="Curved Right Arrow 8"/>
            <p:cNvSpPr/>
            <p:nvPr/>
          </p:nvSpPr>
          <p:spPr>
            <a:xfrm>
              <a:off x="2764471" y="4837815"/>
              <a:ext cx="444586" cy="465918"/>
            </a:xfrm>
            <a:prstGeom prst="curvedRight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black"/>
                </a:solidFill>
              </a:endParaRPr>
            </a:p>
          </p:txBody>
        </p:sp>
        <p:sp>
          <p:nvSpPr>
            <p:cNvPr id="10" name="Curved Right Arrow 9"/>
            <p:cNvSpPr/>
            <p:nvPr/>
          </p:nvSpPr>
          <p:spPr>
            <a:xfrm rot="10800000">
              <a:off x="6439101" y="4795282"/>
              <a:ext cx="472158" cy="453528"/>
            </a:xfrm>
            <a:prstGeom prst="curvedRight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black"/>
                </a:solidFill>
              </a:endParaRPr>
            </a:p>
          </p:txBody>
        </p:sp>
        <p:sp>
          <p:nvSpPr>
            <p:cNvPr id="11" name="Down Arrow 10"/>
            <p:cNvSpPr/>
            <p:nvPr/>
          </p:nvSpPr>
          <p:spPr>
            <a:xfrm>
              <a:off x="2902783" y="3865226"/>
              <a:ext cx="4008475" cy="80092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2" name="Rectangle 11"/>
            <p:cNvSpPr/>
            <p:nvPr/>
          </p:nvSpPr>
          <p:spPr>
            <a:xfrm>
              <a:off x="3719957" y="4179558"/>
              <a:ext cx="2632452" cy="338554"/>
            </a:xfrm>
            <a:prstGeom prst="rect">
              <a:avLst/>
            </a:prstGeom>
          </p:spPr>
          <p:txBody>
            <a:bodyPr wrap="none">
              <a:spAutoFit/>
            </a:bodyPr>
            <a:lstStyle/>
            <a:p>
              <a:pPr fontAlgn="auto">
                <a:spcBef>
                  <a:spcPts val="0"/>
                </a:spcBef>
                <a:spcAft>
                  <a:spcPts val="0"/>
                </a:spcAft>
              </a:pPr>
              <a:r>
                <a:rPr lang="en-GB" sz="1600" b="0" dirty="0">
                  <a:solidFill>
                    <a:srgbClr val="94B6D2">
                      <a:lumMod val="40000"/>
                      <a:lumOff val="60000"/>
                    </a:srgbClr>
                  </a:solidFill>
                  <a:latin typeface="Calibri" panose="020F0502020204030204"/>
                  <a:ea typeface=""/>
                  <a:cs typeface=""/>
                </a:rPr>
                <a:t>procedure followed in MADX </a:t>
              </a:r>
              <a:endParaRPr lang="en-US" sz="1600" b="0" dirty="0">
                <a:solidFill>
                  <a:srgbClr val="94B6D2">
                    <a:lumMod val="40000"/>
                    <a:lumOff val="60000"/>
                  </a:srgbClr>
                </a:solidFill>
                <a:latin typeface="Calibri" panose="020F0502020204030204"/>
                <a:ea typeface=""/>
                <a:cs typeface=""/>
              </a:endParaRPr>
            </a:p>
          </p:txBody>
        </p:sp>
      </p:grpSp>
      <p:sp>
        <p:nvSpPr>
          <p:cNvPr id="13" name="Rectangle 12"/>
          <p:cNvSpPr/>
          <p:nvPr/>
        </p:nvSpPr>
        <p:spPr>
          <a:xfrm>
            <a:off x="509533" y="6182570"/>
            <a:ext cx="8277339" cy="584775"/>
          </a:xfrm>
          <a:prstGeom prst="rect">
            <a:avLst/>
          </a:prstGeom>
          <a:solidFill>
            <a:schemeClr val="accent1">
              <a:lumMod val="20000"/>
              <a:lumOff val="80000"/>
            </a:schemeClr>
          </a:solidFill>
          <a:ln w="38100">
            <a:solidFill>
              <a:schemeClr val="accent6">
                <a:lumMod val="75000"/>
              </a:schemeClr>
            </a:solidFill>
          </a:ln>
        </p:spPr>
        <p:txBody>
          <a:bodyPr wrap="square">
            <a:spAutoFit/>
          </a:bodyPr>
          <a:lstStyle/>
          <a:p>
            <a:pPr fontAlgn="auto">
              <a:spcBef>
                <a:spcPts val="0"/>
              </a:spcBef>
              <a:spcAft>
                <a:spcPts val="0"/>
              </a:spcAft>
            </a:pPr>
            <a:r>
              <a:rPr lang="en-GB" sz="1600" b="0" dirty="0">
                <a:solidFill>
                  <a:prstClr val="black"/>
                </a:solidFill>
                <a:latin typeface="Calibri" panose="020F0502020204030204"/>
                <a:ea typeface=""/>
                <a:cs typeface=""/>
              </a:rPr>
              <a:t>The optimal solutions are found to be </a:t>
            </a:r>
            <a:r>
              <a:rPr lang="en-GB" sz="1600" b="0" dirty="0" err="1">
                <a:solidFill>
                  <a:srgbClr val="775F55"/>
                </a:solidFill>
                <a:effectLst>
                  <a:outerShdw blurRad="38100" dist="38100" dir="2700000" algn="tl">
                    <a:srgbClr val="000000">
                      <a:alpha val="43137"/>
                    </a:srgbClr>
                  </a:outerShdw>
                </a:effectLst>
                <a:latin typeface="Calibri" panose="020F0502020204030204"/>
                <a:ea typeface=""/>
                <a:cs typeface=""/>
              </a:rPr>
              <a:t>N</a:t>
            </a:r>
            <a:r>
              <a:rPr lang="en-GB" sz="1600" b="0" baseline="-25000" dirty="0" err="1">
                <a:solidFill>
                  <a:srgbClr val="775F55"/>
                </a:solidFill>
                <a:effectLst>
                  <a:outerShdw blurRad="38100" dist="38100" dir="2700000" algn="tl">
                    <a:srgbClr val="000000">
                      <a:alpha val="43137"/>
                    </a:srgbClr>
                  </a:outerShdw>
                </a:effectLst>
                <a:latin typeface="Calibri" panose="020F0502020204030204"/>
                <a:ea typeface=""/>
                <a:cs typeface=""/>
              </a:rPr>
              <a:t>d</a:t>
            </a:r>
            <a:r>
              <a:rPr lang="en-GB" sz="1600" b="0" dirty="0">
                <a:solidFill>
                  <a:prstClr val="black"/>
                </a:solidFill>
                <a:latin typeface="Calibri" panose="020F0502020204030204"/>
                <a:ea typeface=""/>
                <a:cs typeface=""/>
              </a:rPr>
              <a:t>=96 for the step and </a:t>
            </a:r>
            <a:r>
              <a:rPr lang="en-GB" sz="1600" b="0" dirty="0" err="1">
                <a:solidFill>
                  <a:srgbClr val="775F55"/>
                </a:solidFill>
                <a:effectLst>
                  <a:outerShdw blurRad="38100" dist="38100" dir="2700000" algn="tl">
                    <a:srgbClr val="000000">
                      <a:alpha val="43137"/>
                    </a:srgbClr>
                  </a:outerShdw>
                </a:effectLst>
                <a:latin typeface="Calibri" panose="020F0502020204030204"/>
                <a:ea typeface=""/>
                <a:cs typeface=""/>
              </a:rPr>
              <a:t>N</a:t>
            </a:r>
            <a:r>
              <a:rPr lang="en-GB" sz="1600" b="0" baseline="-25000" dirty="0" err="1">
                <a:solidFill>
                  <a:srgbClr val="775F55"/>
                </a:solidFill>
                <a:effectLst>
                  <a:outerShdw blurRad="38100" dist="38100" dir="2700000" algn="tl">
                    <a:srgbClr val="000000">
                      <a:alpha val="43137"/>
                    </a:srgbClr>
                  </a:outerShdw>
                </a:effectLst>
                <a:latin typeface="Calibri" panose="020F0502020204030204"/>
                <a:ea typeface=""/>
                <a:cs typeface=""/>
              </a:rPr>
              <a:t>d</a:t>
            </a:r>
            <a:r>
              <a:rPr lang="en-GB" sz="1600" b="0" dirty="0">
                <a:solidFill>
                  <a:prstClr val="black"/>
                </a:solidFill>
                <a:latin typeface="Calibri" panose="020F0502020204030204"/>
                <a:ea typeface=""/>
                <a:cs typeface=""/>
              </a:rPr>
              <a:t>=90 for the trapezium profile, instead of the existing arc’s cell that are </a:t>
            </a:r>
            <a:r>
              <a:rPr lang="en-GB" sz="1600" b="0" dirty="0" err="1">
                <a:solidFill>
                  <a:srgbClr val="775F55"/>
                </a:solidFill>
                <a:effectLst>
                  <a:outerShdw blurRad="38100" dist="38100" dir="2700000" algn="tl">
                    <a:srgbClr val="000000">
                      <a:alpha val="43137"/>
                    </a:srgbClr>
                  </a:outerShdw>
                </a:effectLst>
                <a:latin typeface="Calibri" panose="020F0502020204030204"/>
                <a:ea typeface=""/>
                <a:cs typeface=""/>
              </a:rPr>
              <a:t>N</a:t>
            </a:r>
            <a:r>
              <a:rPr lang="en-GB" sz="1600" b="0" baseline="-25000" dirty="0" err="1">
                <a:solidFill>
                  <a:srgbClr val="775F55"/>
                </a:solidFill>
                <a:effectLst>
                  <a:outerShdw blurRad="38100" dist="38100" dir="2700000" algn="tl">
                    <a:srgbClr val="000000">
                      <a:alpha val="43137"/>
                    </a:srgbClr>
                  </a:outerShdw>
                </a:effectLst>
                <a:latin typeface="Calibri" panose="020F0502020204030204"/>
                <a:ea typeface=""/>
                <a:cs typeface=""/>
              </a:rPr>
              <a:t>d</a:t>
            </a:r>
            <a:r>
              <a:rPr lang="en-GB" sz="1600" b="0" dirty="0">
                <a:solidFill>
                  <a:prstClr val="black"/>
                </a:solidFill>
                <a:latin typeface="Calibri" panose="020F0502020204030204"/>
                <a:ea typeface=""/>
                <a:cs typeface=""/>
              </a:rPr>
              <a:t>=100.</a:t>
            </a:r>
            <a:endParaRPr lang="el-GR" sz="1600" b="0" dirty="0">
              <a:solidFill>
                <a:prstClr val="black"/>
              </a:solidFill>
              <a:latin typeface="Calibri" panose="020F0502020204030204"/>
              <a:ea typeface=""/>
              <a:cs typeface=""/>
            </a:endParaRPr>
          </a:p>
        </p:txBody>
      </p:sp>
      <p:grpSp>
        <p:nvGrpSpPr>
          <p:cNvPr id="14" name="Group 13"/>
          <p:cNvGrpSpPr/>
          <p:nvPr/>
        </p:nvGrpSpPr>
        <p:grpSpPr>
          <a:xfrm>
            <a:off x="757821" y="2242127"/>
            <a:ext cx="7903822" cy="776620"/>
            <a:chOff x="613258" y="742950"/>
            <a:chExt cx="7903822" cy="776620"/>
          </a:xfrm>
        </p:grpSpPr>
        <p:grpSp>
          <p:nvGrpSpPr>
            <p:cNvPr id="15" name="Group 14"/>
            <p:cNvGrpSpPr/>
            <p:nvPr/>
          </p:nvGrpSpPr>
          <p:grpSpPr>
            <a:xfrm>
              <a:off x="613258" y="818393"/>
              <a:ext cx="7903822" cy="628650"/>
              <a:chOff x="1112255" y="6197705"/>
              <a:chExt cx="7903822" cy="628650"/>
            </a:xfrm>
          </p:grpSpPr>
          <p:sp>
            <p:nvSpPr>
              <p:cNvPr id="17" name="Right Arrow 16"/>
              <p:cNvSpPr/>
              <p:nvPr/>
            </p:nvSpPr>
            <p:spPr>
              <a:xfrm>
                <a:off x="2370330" y="6326352"/>
                <a:ext cx="4805917" cy="350088"/>
              </a:xfrm>
              <a:prstGeom prst="rightArrow">
                <a:avLst/>
              </a:prstGeom>
              <a:solidFill>
                <a:schemeClr val="tx2">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l-GR" sz="1800" b="0">
                  <a:solidFill>
                    <a:prstClr val="white"/>
                  </a:solidFill>
                </a:endParaRPr>
              </a:p>
            </p:txBody>
          </p:sp>
          <p:pic>
            <p:nvPicPr>
              <p:cNvPr id="18" name="Picture 17"/>
              <p:cNvPicPr>
                <a:picLocks noChangeAspect="1"/>
              </p:cNvPicPr>
              <p:nvPr/>
            </p:nvPicPr>
            <p:blipFill>
              <a:blip r:embed="rId3"/>
              <a:stretch>
                <a:fillRect/>
              </a:stretch>
            </p:blipFill>
            <p:spPr>
              <a:xfrm>
                <a:off x="1112255" y="6251471"/>
                <a:ext cx="1134505" cy="574884"/>
              </a:xfrm>
              <a:prstGeom prst="rect">
                <a:avLst/>
              </a:prstGeom>
            </p:spPr>
          </p:pic>
          <p:pic>
            <p:nvPicPr>
              <p:cNvPr id="19" name="Picture 18"/>
              <p:cNvPicPr>
                <a:picLocks noChangeAspect="1"/>
              </p:cNvPicPr>
              <p:nvPr/>
            </p:nvPicPr>
            <p:blipFill>
              <a:blip r:embed="rId4"/>
              <a:stretch>
                <a:fillRect/>
              </a:stretch>
            </p:blipFill>
            <p:spPr>
              <a:xfrm>
                <a:off x="2732345" y="6197705"/>
                <a:ext cx="4019550" cy="628650"/>
              </a:xfrm>
              <a:prstGeom prst="rect">
                <a:avLst/>
              </a:prstGeom>
            </p:spPr>
          </p:pic>
          <p:pic>
            <p:nvPicPr>
              <p:cNvPr id="20" name="Picture 19"/>
              <p:cNvPicPr>
                <a:picLocks noChangeAspect="1"/>
              </p:cNvPicPr>
              <p:nvPr/>
            </p:nvPicPr>
            <p:blipFill>
              <a:blip r:embed="rId5"/>
              <a:stretch>
                <a:fillRect/>
              </a:stretch>
            </p:blipFill>
            <p:spPr>
              <a:xfrm>
                <a:off x="7273002" y="6221517"/>
                <a:ext cx="1743075" cy="581025"/>
              </a:xfrm>
              <a:prstGeom prst="rect">
                <a:avLst/>
              </a:prstGeom>
            </p:spPr>
          </p:pic>
        </p:grpSp>
        <p:sp>
          <p:nvSpPr>
            <p:cNvPr id="16" name="Rectangle 15"/>
            <p:cNvSpPr/>
            <p:nvPr/>
          </p:nvSpPr>
          <p:spPr>
            <a:xfrm>
              <a:off x="6774005" y="742950"/>
              <a:ext cx="1743075" cy="776620"/>
            </a:xfrm>
            <a:prstGeom prst="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grpSp>
    </p:spTree>
    <p:extLst>
      <p:ext uri="{BB962C8B-B14F-4D97-AF65-F5344CB8AC3E}">
        <p14:creationId xmlns:p14="http://schemas.microsoft.com/office/powerpoint/2010/main" val="1838878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045342" y="3562691"/>
            <a:ext cx="4069799" cy="2993065"/>
          </a:xfrm>
          <a:prstGeom prst="rect">
            <a:avLst/>
          </a:prstGeom>
        </p:spPr>
      </p:pic>
      <p:pic>
        <p:nvPicPr>
          <p:cNvPr id="4" name="Picture 3"/>
          <p:cNvPicPr>
            <a:picLocks noChangeAspect="1"/>
          </p:cNvPicPr>
          <p:nvPr/>
        </p:nvPicPr>
        <p:blipFill>
          <a:blip r:embed="rId3"/>
          <a:stretch>
            <a:fillRect/>
          </a:stretch>
        </p:blipFill>
        <p:spPr>
          <a:xfrm>
            <a:off x="0" y="3562691"/>
            <a:ext cx="4147713" cy="2990514"/>
          </a:xfrm>
          <a:prstGeom prst="rect">
            <a:avLst/>
          </a:prstGeom>
        </p:spPr>
      </p:pic>
      <p:sp>
        <p:nvSpPr>
          <p:cNvPr id="3" name="Rectangle 2"/>
          <p:cNvSpPr/>
          <p:nvPr/>
        </p:nvSpPr>
        <p:spPr>
          <a:xfrm>
            <a:off x="2405582" y="-103088"/>
            <a:ext cx="6629400" cy="461665"/>
          </a:xfrm>
          <a:prstGeom prst="rect">
            <a:avLst/>
          </a:prstGeom>
        </p:spPr>
        <p:txBody>
          <a:bodyPr wrap="square">
            <a:spAutoFit/>
          </a:bodyPr>
          <a:lstStyle/>
          <a:p>
            <a:pPr fontAlgn="auto">
              <a:spcBef>
                <a:spcPts val="0"/>
              </a:spcBef>
              <a:spcAft>
                <a:spcPts val="0"/>
              </a:spcAft>
            </a:pPr>
            <a:r>
              <a:rPr lang="en-GB" dirty="0">
                <a:solidFill>
                  <a:srgbClr val="968C8C">
                    <a:lumMod val="75000"/>
                  </a:srgbClr>
                </a:solidFill>
                <a:latin typeface="Calibri" panose="020F0502020204030204"/>
                <a:ea typeface=""/>
                <a:cs typeface=""/>
              </a:rPr>
              <a:t>Optimization of the wiggler FODO cell</a:t>
            </a:r>
          </a:p>
        </p:txBody>
      </p:sp>
      <p:sp>
        <p:nvSpPr>
          <p:cNvPr id="7" name="Rectangle 6"/>
          <p:cNvSpPr/>
          <p:nvPr/>
        </p:nvSpPr>
        <p:spPr>
          <a:xfrm>
            <a:off x="1826387" y="1099939"/>
            <a:ext cx="1912633" cy="1569660"/>
          </a:xfrm>
          <a:prstGeom prst="rect">
            <a:avLst/>
          </a:prstGeom>
          <a:ln>
            <a:solidFill>
              <a:schemeClr val="accent1">
                <a:lumMod val="20000"/>
                <a:lumOff val="80000"/>
              </a:schemeClr>
            </a:solidFill>
          </a:ln>
        </p:spPr>
        <p:txBody>
          <a:bodyPr wrap="square">
            <a:spAutoFit/>
          </a:bodyPr>
          <a:lstStyle/>
          <a:p>
            <a:pPr fontAlgn="auto">
              <a:spcBef>
                <a:spcPts val="0"/>
              </a:spcBef>
              <a:spcAft>
                <a:spcPts val="0"/>
              </a:spcAft>
            </a:pPr>
            <a:r>
              <a:rPr lang="en-GB" sz="1600" b="0" dirty="0">
                <a:solidFill>
                  <a:prstClr val="black"/>
                </a:solidFill>
                <a:latin typeface="Calibri" panose="020F0502020204030204"/>
                <a:ea typeface=""/>
                <a:cs typeface=""/>
              </a:rPr>
              <a:t>When increasing the wigglers’ peak field </a:t>
            </a:r>
            <a:r>
              <a:rPr lang="en-GB" sz="1600" b="0" dirty="0" err="1">
                <a:solidFill>
                  <a:prstClr val="black"/>
                </a:solidFill>
                <a:latin typeface="Calibri" panose="020F0502020204030204"/>
                <a:ea typeface=""/>
                <a:cs typeface=""/>
              </a:rPr>
              <a:t>B</a:t>
            </a:r>
            <a:r>
              <a:rPr lang="en-GB" sz="1600" b="0" baseline="-25000" dirty="0" err="1">
                <a:solidFill>
                  <a:prstClr val="black"/>
                </a:solidFill>
                <a:effectLst>
                  <a:outerShdw blurRad="38100" dist="38100" dir="2700000" algn="tl">
                    <a:srgbClr val="000000">
                      <a:alpha val="43137"/>
                    </a:srgbClr>
                  </a:outerShdw>
                </a:effectLst>
                <a:latin typeface="Calibri" panose="020F0502020204030204"/>
                <a:ea typeface=""/>
                <a:cs typeface=""/>
              </a:rPr>
              <a:t>w</a:t>
            </a:r>
            <a:r>
              <a:rPr lang="en-GB" sz="1600" b="0" baseline="-25000" dirty="0">
                <a:solidFill>
                  <a:prstClr val="black"/>
                </a:solidFill>
                <a:effectLst>
                  <a:outerShdw blurRad="38100" dist="38100" dir="2700000" algn="tl">
                    <a:srgbClr val="000000">
                      <a:alpha val="43137"/>
                    </a:srgbClr>
                  </a:outerShdw>
                </a:effectLst>
                <a:latin typeface="Calibri" panose="020F0502020204030204"/>
                <a:ea typeface=""/>
                <a:cs typeface=""/>
              </a:rPr>
              <a:t>  </a:t>
            </a:r>
            <a:r>
              <a:rPr lang="en-GB" sz="1600" b="0" dirty="0">
                <a:solidFill>
                  <a:prstClr val="black"/>
                </a:solidFill>
                <a:latin typeface="Calibri" panose="020F0502020204030204"/>
                <a:ea typeface=""/>
                <a:cs typeface=""/>
              </a:rPr>
              <a:t>up to a certain point, the emittance and the IBS effect are lowered </a:t>
            </a:r>
            <a:r>
              <a:rPr lang="en-GB" sz="1600" b="0" baseline="30000" dirty="0">
                <a:solidFill>
                  <a:prstClr val="black"/>
                </a:solidFill>
                <a:latin typeface="Calibri" panose="020F0502020204030204"/>
                <a:ea typeface=""/>
                <a:cs typeface=""/>
              </a:rPr>
              <a:t>[3]</a:t>
            </a:r>
            <a:r>
              <a:rPr lang="en-GB" sz="1600" b="0" dirty="0">
                <a:solidFill>
                  <a:prstClr val="black"/>
                </a:solidFill>
                <a:latin typeface="Calibri" panose="020F0502020204030204"/>
                <a:ea typeface=""/>
                <a:cs typeface=""/>
              </a:rPr>
              <a:t>.</a:t>
            </a:r>
          </a:p>
        </p:txBody>
      </p:sp>
      <p:sp>
        <p:nvSpPr>
          <p:cNvPr id="20" name="Rectangle 19"/>
          <p:cNvSpPr/>
          <p:nvPr/>
        </p:nvSpPr>
        <p:spPr>
          <a:xfrm>
            <a:off x="7292439" y="1082999"/>
            <a:ext cx="1828800" cy="1569660"/>
          </a:xfrm>
          <a:prstGeom prst="rect">
            <a:avLst/>
          </a:prstGeom>
          <a:ln>
            <a:solidFill>
              <a:schemeClr val="accent1">
                <a:lumMod val="60000"/>
                <a:lumOff val="40000"/>
              </a:schemeClr>
            </a:solidFill>
          </a:ln>
        </p:spPr>
        <p:txBody>
          <a:bodyPr wrap="square">
            <a:spAutoFit/>
          </a:bodyPr>
          <a:lstStyle/>
          <a:p>
            <a:pPr fontAlgn="auto">
              <a:spcBef>
                <a:spcPts val="0"/>
              </a:spcBef>
              <a:spcAft>
                <a:spcPts val="0"/>
              </a:spcAft>
            </a:pPr>
            <a:r>
              <a:rPr lang="en-GB" sz="1600" b="0" dirty="0">
                <a:solidFill>
                  <a:prstClr val="black"/>
                </a:solidFill>
                <a:latin typeface="Calibri" panose="020F0502020204030204"/>
                <a:ea typeface=""/>
                <a:cs typeface=""/>
              </a:rPr>
              <a:t>Removing some FODO cells from the existing straight section (</a:t>
            </a:r>
            <a:r>
              <a:rPr lang="en-GB" sz="1600" dirty="0">
                <a:solidFill>
                  <a:prstClr val="black"/>
                </a:solidFill>
                <a:latin typeface="Calibri" panose="020F0502020204030204"/>
                <a:ea typeface=""/>
                <a:cs typeface=""/>
              </a:rPr>
              <a:t>N</a:t>
            </a:r>
            <a:r>
              <a:rPr lang="en-GB" sz="1600" baseline="-25000" dirty="0">
                <a:solidFill>
                  <a:srgbClr val="775F55"/>
                </a:solidFill>
                <a:effectLst>
                  <a:outerShdw blurRad="38100" dist="38100" dir="2700000" algn="tl">
                    <a:srgbClr val="000000">
                      <a:alpha val="43137"/>
                    </a:srgbClr>
                  </a:outerShdw>
                </a:effectLst>
                <a:latin typeface="Calibri" panose="020F0502020204030204"/>
                <a:ea typeface=""/>
                <a:cs typeface=""/>
              </a:rPr>
              <a:t>FODO</a:t>
            </a:r>
            <a:r>
              <a:rPr lang="en-GB" sz="1600" dirty="0">
                <a:solidFill>
                  <a:prstClr val="black"/>
                </a:solidFill>
                <a:latin typeface="Calibri" panose="020F0502020204030204"/>
                <a:ea typeface=""/>
                <a:cs typeface=""/>
              </a:rPr>
              <a:t>=13 per section</a:t>
            </a:r>
            <a:r>
              <a:rPr lang="en-GB" sz="1600" b="0" dirty="0">
                <a:solidFill>
                  <a:prstClr val="black"/>
                </a:solidFill>
                <a:latin typeface="Calibri" panose="020F0502020204030204"/>
                <a:ea typeface=""/>
                <a:cs typeface=""/>
              </a:rPr>
              <a:t>) is possible.</a:t>
            </a:r>
            <a:endParaRPr lang="el-GR" sz="1600" b="0" dirty="0">
              <a:solidFill>
                <a:prstClr val="black"/>
              </a:solidFill>
              <a:latin typeface="Calibri" panose="020F0502020204030204"/>
              <a:ea typeface=""/>
              <a:cs typeface=""/>
            </a:endParaRPr>
          </a:p>
        </p:txBody>
      </p:sp>
      <p:sp>
        <p:nvSpPr>
          <p:cNvPr id="24" name="Rectangle 23"/>
          <p:cNvSpPr/>
          <p:nvPr/>
        </p:nvSpPr>
        <p:spPr>
          <a:xfrm>
            <a:off x="3028760" y="2900283"/>
            <a:ext cx="2950741" cy="369332"/>
          </a:xfrm>
          <a:prstGeom prst="rect">
            <a:avLst/>
          </a:prstGeom>
          <a:solidFill>
            <a:schemeClr val="accent1">
              <a:lumMod val="20000"/>
              <a:lumOff val="80000"/>
            </a:schemeClr>
          </a:solidFill>
          <a:ln w="38100">
            <a:solidFill>
              <a:schemeClr val="accent6">
                <a:lumMod val="75000"/>
              </a:schemeClr>
            </a:solidFill>
          </a:ln>
        </p:spPr>
        <p:txBody>
          <a:bodyPr wrap="square">
            <a:spAutoFit/>
          </a:bodyPr>
          <a:lstStyle/>
          <a:p>
            <a:pPr fontAlgn="auto">
              <a:spcBef>
                <a:spcPts val="0"/>
              </a:spcBef>
              <a:spcAft>
                <a:spcPts val="0"/>
              </a:spcAft>
            </a:pPr>
            <a:r>
              <a:rPr lang="en-GB" sz="1800" b="0" dirty="0">
                <a:solidFill>
                  <a:prstClr val="black"/>
                </a:solidFill>
                <a:latin typeface="Calibri" panose="020F0502020204030204"/>
                <a:ea typeface=""/>
                <a:cs typeface=""/>
              </a:rPr>
              <a:t>N</a:t>
            </a:r>
            <a:r>
              <a:rPr lang="en-GB" sz="1800" b="0" baseline="-25000" dirty="0">
                <a:solidFill>
                  <a:srgbClr val="775F55"/>
                </a:solidFill>
                <a:effectLst>
                  <a:outerShdw blurRad="38100" dist="38100" dir="2700000" algn="tl">
                    <a:srgbClr val="000000">
                      <a:alpha val="43137"/>
                    </a:srgbClr>
                  </a:outerShdw>
                </a:effectLst>
                <a:latin typeface="Calibri" panose="020F0502020204030204"/>
                <a:ea typeface=""/>
                <a:cs typeface=""/>
              </a:rPr>
              <a:t>FODO</a:t>
            </a:r>
            <a:r>
              <a:rPr lang="en-GB" sz="1800" b="0" dirty="0">
                <a:solidFill>
                  <a:prstClr val="black"/>
                </a:solidFill>
                <a:latin typeface="Calibri" panose="020F0502020204030204"/>
                <a:ea typeface=""/>
                <a:cs typeface=""/>
              </a:rPr>
              <a:t>=10 per straight section </a:t>
            </a:r>
            <a:endParaRPr lang="el-GR" sz="1800" b="0" dirty="0">
              <a:solidFill>
                <a:prstClr val="black"/>
              </a:solidFill>
              <a:latin typeface="Calibri" panose="020F0502020204030204"/>
              <a:ea typeface=""/>
              <a:cs typeface=""/>
            </a:endParaRPr>
          </a:p>
        </p:txBody>
      </p:sp>
      <p:sp>
        <p:nvSpPr>
          <p:cNvPr id="21" name="Rectangle 20"/>
          <p:cNvSpPr/>
          <p:nvPr/>
        </p:nvSpPr>
        <p:spPr>
          <a:xfrm>
            <a:off x="36472" y="1099939"/>
            <a:ext cx="1240293" cy="1569660"/>
          </a:xfrm>
          <a:prstGeom prst="rect">
            <a:avLst/>
          </a:prstGeom>
          <a:ln>
            <a:solidFill>
              <a:schemeClr val="accent1">
                <a:lumMod val="20000"/>
                <a:lumOff val="80000"/>
              </a:schemeClr>
            </a:solidFill>
          </a:ln>
        </p:spPr>
        <p:txBody>
          <a:bodyPr wrap="square">
            <a:spAutoFit/>
          </a:bodyPr>
          <a:lstStyle/>
          <a:p>
            <a:pPr fontAlgn="auto">
              <a:spcBef>
                <a:spcPts val="0"/>
              </a:spcBef>
              <a:spcAft>
                <a:spcPts val="0"/>
              </a:spcAft>
            </a:pPr>
            <a:r>
              <a:rPr lang="en-GB" sz="1600" b="0" dirty="0">
                <a:solidFill>
                  <a:prstClr val="black"/>
                </a:solidFill>
                <a:latin typeface="Calibri" panose="020F0502020204030204"/>
                <a:ea typeface=""/>
                <a:cs typeface=""/>
              </a:rPr>
              <a:t>Results obtained after the optimization of the arc TME cell.</a:t>
            </a:r>
          </a:p>
        </p:txBody>
      </p:sp>
      <p:sp>
        <p:nvSpPr>
          <p:cNvPr id="11" name="Rectangle 10"/>
          <p:cNvSpPr/>
          <p:nvPr/>
        </p:nvSpPr>
        <p:spPr>
          <a:xfrm>
            <a:off x="4283609" y="1104265"/>
            <a:ext cx="2479688" cy="1569660"/>
          </a:xfrm>
          <a:prstGeom prst="rect">
            <a:avLst/>
          </a:prstGeom>
          <a:ln>
            <a:solidFill>
              <a:schemeClr val="accent1">
                <a:lumMod val="20000"/>
                <a:lumOff val="80000"/>
              </a:schemeClr>
            </a:solidFill>
          </a:ln>
        </p:spPr>
        <p:txBody>
          <a:bodyPr wrap="square">
            <a:spAutoFit/>
          </a:bodyPr>
          <a:lstStyle/>
          <a:p>
            <a:pPr fontAlgn="auto">
              <a:spcBef>
                <a:spcPts val="0"/>
              </a:spcBef>
              <a:spcAft>
                <a:spcPts val="0"/>
              </a:spcAft>
            </a:pPr>
            <a:r>
              <a:rPr lang="en-GB" sz="1600" b="0" dirty="0">
                <a:solidFill>
                  <a:prstClr val="black"/>
                </a:solidFill>
                <a:latin typeface="Calibri" panose="020F0502020204030204"/>
                <a:ea typeface=""/>
                <a:cs typeface=""/>
              </a:rPr>
              <a:t>Based on the technological restrictions, a new working point for the damp. wiggler is proposed to be at </a:t>
            </a:r>
            <a:r>
              <a:rPr lang="en-GB" sz="1600" b="0" dirty="0">
                <a:solidFill>
                  <a:prstClr val="black"/>
                </a:solidFill>
                <a:effectLst>
                  <a:outerShdw blurRad="38100" dist="38100" dir="2700000" algn="tl">
                    <a:srgbClr val="000000">
                      <a:alpha val="43137"/>
                    </a:srgbClr>
                  </a:outerShdw>
                </a:effectLst>
                <a:latin typeface="Calibri" panose="020F0502020204030204"/>
                <a:ea typeface=""/>
                <a:cs typeface=""/>
              </a:rPr>
              <a:t>3.5T</a:t>
            </a:r>
            <a:r>
              <a:rPr lang="en-GB" sz="1600" b="0" dirty="0">
                <a:solidFill>
                  <a:prstClr val="black"/>
                </a:solidFill>
                <a:latin typeface="Calibri" panose="020F0502020204030204"/>
                <a:ea typeface=""/>
                <a:cs typeface=""/>
              </a:rPr>
              <a:t> (prev. 2.5T), with 49mm period length</a:t>
            </a:r>
            <a:r>
              <a:rPr lang="en-GB" sz="1600" b="0" baseline="30000" dirty="0">
                <a:solidFill>
                  <a:prstClr val="black"/>
                </a:solidFill>
                <a:latin typeface="Calibri" panose="020F0502020204030204"/>
                <a:ea typeface=""/>
                <a:cs typeface=""/>
              </a:rPr>
              <a:t>[4]</a:t>
            </a:r>
            <a:endParaRPr lang="el-GR" sz="1600" b="0" dirty="0">
              <a:solidFill>
                <a:prstClr val="black"/>
              </a:solidFill>
              <a:latin typeface="Calibri" panose="020F0502020204030204"/>
              <a:ea typeface=""/>
              <a:cs typeface=""/>
            </a:endParaRPr>
          </a:p>
        </p:txBody>
      </p:sp>
      <p:sp>
        <p:nvSpPr>
          <p:cNvPr id="17" name="Right Arrow 16"/>
          <p:cNvSpPr/>
          <p:nvPr/>
        </p:nvSpPr>
        <p:spPr>
          <a:xfrm>
            <a:off x="6848363" y="1705240"/>
            <a:ext cx="408819" cy="3251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l-GR" sz="1800" b="0">
              <a:solidFill>
                <a:prstClr val="white"/>
              </a:solidFill>
            </a:endParaRPr>
          </a:p>
        </p:txBody>
      </p:sp>
      <p:sp>
        <p:nvSpPr>
          <p:cNvPr id="13" name="Plus 12"/>
          <p:cNvSpPr/>
          <p:nvPr/>
        </p:nvSpPr>
        <p:spPr>
          <a:xfrm>
            <a:off x="3779867" y="1656951"/>
            <a:ext cx="473526" cy="42175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l-GR" sz="1800" b="0">
              <a:solidFill>
                <a:prstClr val="white"/>
              </a:solidFill>
            </a:endParaRPr>
          </a:p>
        </p:txBody>
      </p:sp>
      <p:sp>
        <p:nvSpPr>
          <p:cNvPr id="14" name="Plus 13"/>
          <p:cNvSpPr/>
          <p:nvPr/>
        </p:nvSpPr>
        <p:spPr>
          <a:xfrm>
            <a:off x="1304178" y="1647056"/>
            <a:ext cx="473526" cy="42175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l-GR" sz="1800" b="0">
              <a:solidFill>
                <a:prstClr val="white"/>
              </a:solidFill>
            </a:endParaRPr>
          </a:p>
        </p:txBody>
      </p:sp>
      <p:sp>
        <p:nvSpPr>
          <p:cNvPr id="19" name="Title 1"/>
          <p:cNvSpPr txBox="1">
            <a:spLocks/>
          </p:cNvSpPr>
          <p:nvPr/>
        </p:nvSpPr>
        <p:spPr>
          <a:xfrm>
            <a:off x="1229608" y="3312230"/>
            <a:ext cx="1742192" cy="380999"/>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fontAlgn="auto">
              <a:spcAft>
                <a:spcPts val="0"/>
              </a:spcAft>
            </a:pPr>
            <a:r>
              <a:rPr lang="en-GB" sz="2200" b="0" dirty="0">
                <a:solidFill>
                  <a:srgbClr val="00B050"/>
                </a:solidFill>
                <a:latin typeface="Calibri" panose="020F0502020204030204"/>
              </a:rPr>
              <a:t>Step profile</a:t>
            </a:r>
            <a:endParaRPr lang="el-GR" sz="2200" b="0" dirty="0">
              <a:solidFill>
                <a:srgbClr val="00B050"/>
              </a:solidFill>
              <a:latin typeface="Calibri" panose="020F0502020204030204"/>
            </a:endParaRPr>
          </a:p>
        </p:txBody>
      </p:sp>
      <p:sp>
        <p:nvSpPr>
          <p:cNvPr id="22" name="Rectangle 21"/>
          <p:cNvSpPr/>
          <p:nvPr/>
        </p:nvSpPr>
        <p:spPr>
          <a:xfrm>
            <a:off x="5988616" y="3289759"/>
            <a:ext cx="2183253" cy="430887"/>
          </a:xfrm>
          <a:prstGeom prst="rect">
            <a:avLst/>
          </a:prstGeom>
        </p:spPr>
        <p:txBody>
          <a:bodyPr vert="horz" wrap="square">
            <a:spAutoFit/>
          </a:bodyPr>
          <a:lstStyle/>
          <a:p>
            <a:pPr fontAlgn="auto">
              <a:spcBef>
                <a:spcPts val="0"/>
              </a:spcBef>
              <a:spcAft>
                <a:spcPts val="0"/>
              </a:spcAft>
            </a:pPr>
            <a:r>
              <a:rPr lang="en-GB" sz="2200" b="0" dirty="0">
                <a:solidFill>
                  <a:srgbClr val="1D0FD3"/>
                </a:solidFill>
                <a:latin typeface="Calibri" panose="020F0502020204030204"/>
                <a:ea typeface=""/>
                <a:cs typeface=""/>
              </a:rPr>
              <a:t>Trapezium profile</a:t>
            </a:r>
            <a:endParaRPr lang="el-GR" sz="2200" b="0" dirty="0">
              <a:solidFill>
                <a:srgbClr val="1D0FD3"/>
              </a:solidFill>
              <a:latin typeface="Calibri" panose="020F0502020204030204"/>
              <a:ea typeface=""/>
              <a:cs typeface=""/>
            </a:endParaRPr>
          </a:p>
        </p:txBody>
      </p:sp>
      <p:sp>
        <p:nvSpPr>
          <p:cNvPr id="23" name="Oval 22"/>
          <p:cNvSpPr/>
          <p:nvPr/>
        </p:nvSpPr>
        <p:spPr>
          <a:xfrm>
            <a:off x="159432" y="5791200"/>
            <a:ext cx="533400" cy="228600"/>
          </a:xfrm>
          <a:prstGeom prst="ellipse">
            <a:avLst/>
          </a:prstGeom>
          <a:solidFill>
            <a:schemeClr val="accent1">
              <a:lumMod val="75000"/>
              <a:alpha val="3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l-GR" sz="1800" b="0">
              <a:solidFill>
                <a:prstClr val="white"/>
              </a:solidFill>
            </a:endParaRPr>
          </a:p>
        </p:txBody>
      </p:sp>
      <p:sp>
        <p:nvSpPr>
          <p:cNvPr id="25" name="Oval 24"/>
          <p:cNvSpPr/>
          <p:nvPr/>
        </p:nvSpPr>
        <p:spPr>
          <a:xfrm>
            <a:off x="5186882" y="5811192"/>
            <a:ext cx="533400" cy="228600"/>
          </a:xfrm>
          <a:prstGeom prst="ellipse">
            <a:avLst/>
          </a:prstGeom>
          <a:solidFill>
            <a:schemeClr val="accent1">
              <a:lumMod val="75000"/>
              <a:alpha val="3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l-GR" sz="1800" b="0">
              <a:solidFill>
                <a:prstClr val="white"/>
              </a:solidFill>
            </a:endParaRPr>
          </a:p>
        </p:txBody>
      </p:sp>
      <p:sp>
        <p:nvSpPr>
          <p:cNvPr id="26" name="Rectangle 25"/>
          <p:cNvSpPr/>
          <p:nvPr/>
        </p:nvSpPr>
        <p:spPr>
          <a:xfrm>
            <a:off x="1066805" y="6553204"/>
            <a:ext cx="7093439" cy="307777"/>
          </a:xfrm>
          <a:prstGeom prst="rect">
            <a:avLst/>
          </a:prstGeom>
        </p:spPr>
        <p:txBody>
          <a:bodyPr wrap="square">
            <a:spAutoFit/>
          </a:bodyPr>
          <a:lstStyle/>
          <a:p>
            <a:pPr fontAlgn="auto">
              <a:spcBef>
                <a:spcPts val="0"/>
              </a:spcBef>
              <a:spcAft>
                <a:spcPts val="0"/>
              </a:spcAft>
            </a:pPr>
            <a:r>
              <a:rPr lang="en-GB" sz="1400" b="0" dirty="0">
                <a:solidFill>
                  <a:prstClr val="black"/>
                </a:solidFill>
                <a:effectLst>
                  <a:outerShdw blurRad="38100" dist="38100" dir="2700000" algn="tl">
                    <a:srgbClr val="000000">
                      <a:alpha val="43137"/>
                    </a:srgbClr>
                  </a:outerShdw>
                </a:effectLst>
                <a:latin typeface="Calibri" panose="020F0502020204030204"/>
                <a:ea typeface=""/>
                <a:cs typeface=""/>
              </a:rPr>
              <a:t>Parametrization of the steady state emittance and the IBS effect with the wiggler’s peak field </a:t>
            </a:r>
            <a:r>
              <a:rPr lang="en-GB" sz="1400" b="0" dirty="0" err="1">
                <a:solidFill>
                  <a:prstClr val="black"/>
                </a:solidFill>
                <a:latin typeface="Calibri" panose="020F0502020204030204"/>
                <a:ea typeface=""/>
                <a:cs typeface=""/>
              </a:rPr>
              <a:t>B</a:t>
            </a:r>
            <a:r>
              <a:rPr lang="en-GB" sz="1400" b="0" baseline="-25000" dirty="0" err="1">
                <a:solidFill>
                  <a:prstClr val="black"/>
                </a:solidFill>
                <a:effectLst>
                  <a:outerShdw blurRad="38100" dist="38100" dir="2700000" algn="tl">
                    <a:srgbClr val="000000">
                      <a:alpha val="43137"/>
                    </a:srgbClr>
                  </a:outerShdw>
                </a:effectLst>
                <a:latin typeface="Calibri" panose="020F0502020204030204"/>
                <a:ea typeface=""/>
                <a:cs typeface=""/>
              </a:rPr>
              <a:t>w</a:t>
            </a:r>
            <a:endParaRPr lang="el-GR" sz="1400" b="0" dirty="0">
              <a:solidFill>
                <a:prstClr val="black"/>
              </a:solidFill>
              <a:effectLst>
                <a:outerShdw blurRad="38100" dist="38100" dir="2700000" algn="tl">
                  <a:srgbClr val="000000">
                    <a:alpha val="43137"/>
                  </a:srgbClr>
                </a:outerShdw>
              </a:effectLst>
              <a:latin typeface="Calibri" panose="020F0502020204030204"/>
              <a:ea typeface=""/>
              <a:cs typeface=""/>
            </a:endParaRPr>
          </a:p>
        </p:txBody>
      </p:sp>
      <p:pic>
        <p:nvPicPr>
          <p:cNvPr id="2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2460" y="421470"/>
            <a:ext cx="3180079" cy="568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56618" y="566534"/>
            <a:ext cx="1701107" cy="369332"/>
          </a:xfrm>
          <a:prstGeom prst="rect">
            <a:avLst/>
          </a:prstGeom>
          <a:solidFill>
            <a:schemeClr val="accent1">
              <a:lumMod val="40000"/>
              <a:lumOff val="60000"/>
            </a:schemeClr>
          </a:solidFill>
        </p:spPr>
        <p:txBody>
          <a:bodyPr wrap="none">
            <a:spAutoFit/>
          </a:bodyPr>
          <a:lstStyle/>
          <a:p>
            <a:pPr fontAlgn="auto">
              <a:spcBef>
                <a:spcPts val="0"/>
              </a:spcBef>
              <a:spcAft>
                <a:spcPts val="0"/>
              </a:spcAft>
            </a:pPr>
            <a:r>
              <a:rPr lang="en-GB" sz="1800" dirty="0" err="1">
                <a:solidFill>
                  <a:prstClr val="black"/>
                </a:solidFill>
                <a:latin typeface="Courier New" panose="02070309020205020404" pitchFamily="49" charset="0"/>
                <a:ea typeface=""/>
                <a:cs typeface=""/>
              </a:rPr>
              <a:t>Nb</a:t>
            </a:r>
            <a:r>
              <a:rPr lang="en-GB" sz="1800" dirty="0">
                <a:solidFill>
                  <a:prstClr val="black"/>
                </a:solidFill>
                <a:latin typeface="Courier New" panose="02070309020205020404" pitchFamily="49" charset="0"/>
                <a:ea typeface=""/>
                <a:cs typeface=""/>
              </a:rPr>
              <a:t>=4.07e+09</a:t>
            </a:r>
            <a:endParaRPr lang="en-US" sz="1800"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1598962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638835" y="622459"/>
          <a:ext cx="7804300" cy="5120640"/>
        </p:xfrm>
        <a:graphic>
          <a:graphicData uri="http://schemas.openxmlformats.org/drawingml/2006/table">
            <a:tbl>
              <a:tblPr firstRow="1" bandRow="1">
                <a:tableStyleId>{5C22544A-7EE6-4342-B048-85BDC9FD1C3A}</a:tableStyleId>
              </a:tblPr>
              <a:tblGrid>
                <a:gridCol w="3866488"/>
                <a:gridCol w="1352550"/>
                <a:gridCol w="1304925"/>
                <a:gridCol w="1280337"/>
              </a:tblGrid>
              <a:tr h="304559">
                <a:tc>
                  <a:txBody>
                    <a:bodyPr/>
                    <a:lstStyle/>
                    <a:p>
                      <a:pPr algn="l">
                        <a:defRPr/>
                      </a:pPr>
                      <a:r>
                        <a:rPr lang="en-GB" sz="1500" b="0" dirty="0" smtClean="0">
                          <a:solidFill>
                            <a:schemeClr val="bg1"/>
                          </a:solidFill>
                          <a:effectLst/>
                        </a:rPr>
                        <a:t>Parameters, Symbol [Unit]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bg1"/>
                          </a:solidFill>
                          <a:effectLst/>
                        </a:rPr>
                        <a:t>uniform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bg1"/>
                          </a:solidFill>
                          <a:effectLst/>
                        </a:rPr>
                        <a:t>step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bg1"/>
                          </a:solidFill>
                          <a:effectLst/>
                        </a:rPr>
                        <a:t>trapezium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effectLst/>
                          <a:latin typeface="+mn-lt"/>
                          <a:ea typeface="+mn-ea"/>
                          <a:cs typeface="+mn-cs"/>
                        </a:rPr>
                        <a:t>Number of arc cells/wigglers</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0" dirty="0" smtClean="0">
                          <a:effectLst/>
                        </a:rPr>
                        <a:t>100/52</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0" dirty="0" smtClean="0">
                          <a:effectLst/>
                        </a:rPr>
                        <a:t>96/40</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90/40</a:t>
                      </a:r>
                      <a:endParaRPr lang="el-GR" sz="1500" b="0"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tx1"/>
                          </a:solidFill>
                          <a:effectLst/>
                        </a:rPr>
                        <a:t>Dipole field (max/min), B</a:t>
                      </a:r>
                      <a:r>
                        <a:rPr lang="en-GB" sz="1500" b="0" baseline="0" dirty="0" smtClean="0">
                          <a:solidFill>
                            <a:schemeClr val="tx1"/>
                          </a:solidFill>
                          <a:effectLst/>
                        </a:rPr>
                        <a:t> </a:t>
                      </a:r>
                      <a:r>
                        <a:rPr lang="en-GB" sz="1500" b="0" dirty="0" smtClean="0">
                          <a:solidFill>
                            <a:schemeClr val="tx1"/>
                          </a:solidFill>
                          <a:effectLst/>
                        </a:rPr>
                        <a:t>[T]</a:t>
                      </a:r>
                      <a:endParaRPr lang="el-GR" sz="1500" b="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0.97/0.97</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1.77/1.01 </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1.77/0.73</a:t>
                      </a:r>
                      <a:endParaRPr lang="el-GR" sz="1500" b="0"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algn="l"/>
                      <a:r>
                        <a:rPr lang="en-GB" sz="1500" b="0" dirty="0" err="1" smtClean="0">
                          <a:solidFill>
                            <a:schemeClr val="tx1"/>
                          </a:solidFill>
                          <a:effectLst/>
                        </a:rPr>
                        <a:t>horiz</a:t>
                      </a:r>
                      <a:r>
                        <a:rPr lang="en-GB" sz="1500" b="0" dirty="0" smtClean="0">
                          <a:solidFill>
                            <a:schemeClr val="tx1"/>
                          </a:solidFill>
                          <a:effectLst/>
                        </a:rPr>
                        <a:t>. /vert.</a:t>
                      </a:r>
                      <a:r>
                        <a:rPr lang="en-GB" sz="1500" b="0" baseline="0" dirty="0" smtClean="0">
                          <a:solidFill>
                            <a:schemeClr val="tx1"/>
                          </a:solidFill>
                          <a:effectLst/>
                        </a:rPr>
                        <a:t> </a:t>
                      </a:r>
                      <a:r>
                        <a:rPr lang="en-GB" sz="1500" b="0" baseline="0" dirty="0" err="1" smtClean="0">
                          <a:solidFill>
                            <a:schemeClr val="tx1"/>
                          </a:solidFill>
                          <a:effectLst/>
                        </a:rPr>
                        <a:t>chromaticities</a:t>
                      </a:r>
                      <a:r>
                        <a:rPr lang="en-GB" sz="1500" b="0" baseline="0" dirty="0" smtClean="0">
                          <a:solidFill>
                            <a:schemeClr val="tx1"/>
                          </a:solidFill>
                          <a:effectLst/>
                        </a:rPr>
                        <a:t>  </a:t>
                      </a:r>
                      <a:r>
                        <a:rPr lang="en-GB" sz="1500" b="0" kern="1200" baseline="0" dirty="0" smtClean="0">
                          <a:solidFill>
                            <a:schemeClr val="tx1"/>
                          </a:solidFill>
                          <a:effectLst/>
                          <a:latin typeface="Symbol" panose="05050102010706020507" pitchFamily="18" charset="2"/>
                          <a:ea typeface="+mn-ea"/>
                          <a:cs typeface="+mn-cs"/>
                        </a:rPr>
                        <a:t>x</a:t>
                      </a:r>
                      <a:r>
                        <a:rPr lang="en-GB" sz="1500" b="0" kern="1200" baseline="-25000" dirty="0" smtClean="0">
                          <a:solidFill>
                            <a:schemeClr val="tx1"/>
                          </a:solidFill>
                          <a:effectLst/>
                          <a:latin typeface="+mn-lt"/>
                          <a:ea typeface="+mn-ea"/>
                          <a:cs typeface="+mn-cs"/>
                        </a:rPr>
                        <a:t>x</a:t>
                      </a:r>
                      <a:r>
                        <a:rPr lang="en-GB" sz="1500" b="0" dirty="0" smtClean="0">
                          <a:solidFill>
                            <a:schemeClr val="tx1"/>
                          </a:solidFill>
                          <a:effectLst/>
                        </a:rPr>
                        <a:t>/</a:t>
                      </a:r>
                      <a:r>
                        <a:rPr lang="en-GB" sz="1500" b="0" kern="1200" baseline="0" dirty="0" err="1" smtClean="0">
                          <a:solidFill>
                            <a:schemeClr val="tx1"/>
                          </a:solidFill>
                          <a:effectLst/>
                          <a:latin typeface="Symbol" panose="05050102010706020507" pitchFamily="18" charset="2"/>
                          <a:ea typeface="+mn-ea"/>
                          <a:cs typeface="+mn-cs"/>
                        </a:rPr>
                        <a:t>x</a:t>
                      </a:r>
                      <a:r>
                        <a:rPr lang="en-GB" sz="1500" b="0" kern="1200" baseline="-25000" dirty="0" err="1" smtClean="0">
                          <a:solidFill>
                            <a:schemeClr val="tx1"/>
                          </a:solidFill>
                          <a:effectLst/>
                          <a:latin typeface="+mn-lt"/>
                          <a:ea typeface="+mn-ea"/>
                          <a:cs typeface="+mn-cs"/>
                        </a:rPr>
                        <a:t>y</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-113/-82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-135/-76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-126/-72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effectLst/>
                          <a:latin typeface="+mn-lt"/>
                          <a:ea typeface="+mn-ea"/>
                          <a:cs typeface="+mn-cs"/>
                        </a:rPr>
                        <a:t>Wiggler peak field </a:t>
                      </a:r>
                      <a:r>
                        <a:rPr lang="en-GB" sz="1500" b="0" dirty="0" err="1" smtClean="0">
                          <a:solidFill>
                            <a:schemeClr val="tx1"/>
                          </a:solidFill>
                          <a:effectLst/>
                        </a:rPr>
                        <a:t>B</a:t>
                      </a:r>
                      <a:r>
                        <a:rPr lang="en-GB" sz="1500" b="0" baseline="-25000" dirty="0" err="1" smtClean="0">
                          <a:solidFill>
                            <a:schemeClr val="tx1"/>
                          </a:solidFill>
                          <a:effectLst/>
                        </a:rPr>
                        <a:t>w</a:t>
                      </a:r>
                      <a:r>
                        <a:rPr lang="en-GB" sz="1500" b="0" baseline="0" dirty="0" smtClean="0">
                          <a:solidFill>
                            <a:schemeClr val="tx1"/>
                          </a:solidFill>
                          <a:effectLst/>
                        </a:rPr>
                        <a:t> </a:t>
                      </a:r>
                      <a:r>
                        <a:rPr lang="en-GB" sz="1500" b="0" i="0" u="none" strike="noStrike" kern="1200" baseline="0" dirty="0" smtClean="0">
                          <a:solidFill>
                            <a:schemeClr val="tx1"/>
                          </a:solidFill>
                          <a:effectLst/>
                          <a:latin typeface="+mn-lt"/>
                          <a:ea typeface="+mn-ea"/>
                          <a:cs typeface="+mn-cs"/>
                        </a:rPr>
                        <a:t>[T] for length </a:t>
                      </a:r>
                      <a:r>
                        <a:rPr lang="en-GB" sz="1500" b="0" i="0" u="none" strike="noStrike" kern="1200" baseline="0" dirty="0" err="1" smtClean="0">
                          <a:solidFill>
                            <a:schemeClr val="tx1"/>
                          </a:solidFill>
                          <a:effectLst/>
                          <a:latin typeface="+mn-lt"/>
                          <a:ea typeface="+mn-ea"/>
                          <a:cs typeface="+mn-cs"/>
                        </a:rPr>
                        <a:t>L</a:t>
                      </a:r>
                      <a:r>
                        <a:rPr lang="en-GB" sz="1500" b="0" baseline="-25000" dirty="0" err="1" smtClean="0">
                          <a:solidFill>
                            <a:schemeClr val="tx1"/>
                          </a:solidFill>
                          <a:effectLst/>
                        </a:rPr>
                        <a:t>w</a:t>
                      </a:r>
                      <a:r>
                        <a:rPr lang="en-GB" sz="1500" b="0" baseline="-25000" dirty="0" smtClean="0">
                          <a:solidFill>
                            <a:schemeClr val="tx1"/>
                          </a:solidFill>
                          <a:effectLst/>
                        </a:rPr>
                        <a:t> </a:t>
                      </a:r>
                      <a:r>
                        <a:rPr lang="en-GB" sz="1500" b="0" i="0" u="none" strike="noStrike" kern="1200" baseline="0" dirty="0" smtClean="0">
                          <a:solidFill>
                            <a:schemeClr val="tx1"/>
                          </a:solidFill>
                          <a:effectLst/>
                          <a:latin typeface="+mn-lt"/>
                          <a:ea typeface="+mn-ea"/>
                          <a:cs typeface="+mn-cs"/>
                        </a:rPr>
                        <a:t>=2m</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 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effectLst/>
                          <a:latin typeface="+mn-lt"/>
                          <a:ea typeface="+mn-ea"/>
                          <a:cs typeface="+mn-cs"/>
                        </a:rPr>
                        <a:t>Wiggler period, </a:t>
                      </a:r>
                      <a:r>
                        <a:rPr lang="en-GB" sz="1500" b="0" dirty="0" err="1" smtClean="0">
                          <a:solidFill>
                            <a:schemeClr val="tx1"/>
                          </a:solidFill>
                          <a:effectLst/>
                          <a:latin typeface="Symbol" panose="05050102010706020507" pitchFamily="18" charset="2"/>
                        </a:rPr>
                        <a:t>l</a:t>
                      </a:r>
                      <a:r>
                        <a:rPr lang="en-GB" sz="1500" b="0" baseline="-25000" dirty="0" err="1" smtClean="0">
                          <a:solidFill>
                            <a:schemeClr val="tx1"/>
                          </a:solidFill>
                          <a:effectLst/>
                        </a:rPr>
                        <a:t>w</a:t>
                      </a:r>
                      <a:r>
                        <a:rPr lang="en-GB" sz="1500" b="0" baseline="0" dirty="0" smtClean="0">
                          <a:solidFill>
                            <a:schemeClr val="tx1"/>
                          </a:solidFill>
                          <a:effectLst/>
                        </a:rPr>
                        <a:t> </a:t>
                      </a:r>
                      <a:r>
                        <a:rPr lang="en-GB" sz="1500" b="0" i="0" u="none" strike="noStrike" kern="1200" baseline="0" dirty="0" smtClean="0">
                          <a:solidFill>
                            <a:schemeClr val="tx1"/>
                          </a:solidFill>
                          <a:effectLst/>
                          <a:latin typeface="+mn-lt"/>
                          <a:ea typeface="+mn-ea"/>
                          <a:cs typeface="+mn-cs"/>
                        </a:rPr>
                        <a:t>[cm]</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latin typeface="+mn-lt"/>
                          <a:ea typeface="+mn-ea"/>
                          <a:cs typeface="+mn-cs"/>
                        </a:rPr>
                        <a:t>Mom. compaction, </a:t>
                      </a:r>
                      <a:r>
                        <a:rPr lang="en-GB" sz="1500" b="0" i="0" u="none" strike="noStrike" kern="1200" baseline="0" dirty="0" smtClean="0">
                          <a:solidFill>
                            <a:schemeClr val="tx1"/>
                          </a:solidFill>
                          <a:effectLst/>
                          <a:latin typeface="Symbol" panose="05050102010706020507" pitchFamily="18" charset="2"/>
                          <a:ea typeface="+mn-ea"/>
                          <a:cs typeface="+mn-cs"/>
                        </a:rPr>
                        <a:t>a</a:t>
                      </a:r>
                      <a:r>
                        <a:rPr lang="en-GB" sz="1500" b="0" i="0" u="none" strike="noStrike" kern="1200" baseline="-25000" dirty="0" smtClean="0">
                          <a:solidFill>
                            <a:schemeClr val="tx1"/>
                          </a:solidFill>
                          <a:effectLst/>
                          <a:latin typeface="+mn-lt"/>
                          <a:ea typeface="+mn-ea"/>
                          <a:cs typeface="+mn-cs"/>
                        </a:rPr>
                        <a:t>c</a:t>
                      </a:r>
                      <a:r>
                        <a:rPr lang="en-GB" sz="1500" b="0" i="0" u="none" strike="noStrike" kern="1200" baseline="0" dirty="0" smtClean="0">
                          <a:solidFill>
                            <a:schemeClr val="tx1"/>
                          </a:solidFill>
                          <a:latin typeface="+mn-lt"/>
                          <a:ea typeface="+mn-ea"/>
                          <a:cs typeface="+mn-cs"/>
                        </a:rPr>
                        <a:t> [</a:t>
                      </a:r>
                      <a:r>
                        <a:rPr lang="el-GR" sz="1500" b="0" i="0" kern="1200" dirty="0" smtClean="0">
                          <a:solidFill>
                            <a:schemeClr val="tx1"/>
                          </a:solidFill>
                          <a:effectLst/>
                          <a:latin typeface="+mn-lt"/>
                          <a:ea typeface="+mn-ea"/>
                          <a:cs typeface="+mn-cs"/>
                        </a:rPr>
                        <a:t>10</a:t>
                      </a:r>
                      <a:r>
                        <a:rPr lang="el-GR" sz="1500" b="0" i="0" kern="1200" baseline="30000" dirty="0" smtClean="0">
                          <a:solidFill>
                            <a:schemeClr val="tx1"/>
                          </a:solidFill>
                          <a:effectLst/>
                          <a:latin typeface="+mn-lt"/>
                          <a:ea typeface="+mn-ea"/>
                          <a:cs typeface="+mn-cs"/>
                        </a:rPr>
                        <a:t>-</a:t>
                      </a:r>
                      <a:r>
                        <a:rPr lang="en-GB" sz="1500" b="0" i="0" kern="1200" baseline="30000" dirty="0" smtClean="0">
                          <a:solidFill>
                            <a:schemeClr val="tx1"/>
                          </a:solidFill>
                          <a:effectLst/>
                          <a:latin typeface="+mn-lt"/>
                          <a:ea typeface="+mn-ea"/>
                          <a:cs typeface="+mn-cs"/>
                        </a:rPr>
                        <a:t>4</a:t>
                      </a:r>
                      <a:r>
                        <a:rPr lang="en-GB" sz="1500" b="0" i="0" u="none" strike="noStrike" kern="1200" baseline="0" dirty="0" smtClean="0">
                          <a:solidFill>
                            <a:schemeClr val="tx1"/>
                          </a:solidFill>
                          <a:latin typeface="+mn-lt"/>
                          <a:ea typeface="+mn-ea"/>
                          <a:cs typeface="+mn-cs"/>
                        </a:rPr>
                        <a:t>]</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tx1"/>
                          </a:solidFill>
                          <a:effectLst/>
                        </a:rPr>
                        <a:t>Energy loss/turn, U [MeV/turn]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algn="l"/>
                      <a:r>
                        <a:rPr lang="en-GB" sz="1500" b="0" dirty="0" smtClean="0">
                          <a:solidFill>
                            <a:schemeClr val="tx1"/>
                          </a:solidFill>
                          <a:effectLst/>
                        </a:rPr>
                        <a:t>Energy spread </a:t>
                      </a:r>
                      <a:r>
                        <a:rPr lang="en-GB" sz="1500" b="0" i="0" u="none" strike="noStrike" kern="1200" baseline="0" dirty="0" smtClean="0">
                          <a:solidFill>
                            <a:schemeClr val="tx1"/>
                          </a:solidFill>
                          <a:latin typeface="+mn-lt"/>
                          <a:ea typeface="+mn-ea"/>
                          <a:cs typeface="+mn-cs"/>
                        </a:rPr>
                        <a:t>(</a:t>
                      </a:r>
                      <a:r>
                        <a:rPr lang="en-GB" sz="1500" b="0" i="0" u="none" strike="noStrike" kern="1200" baseline="0" dirty="0" err="1" smtClean="0">
                          <a:solidFill>
                            <a:schemeClr val="tx1"/>
                          </a:solidFill>
                          <a:latin typeface="+mn-lt"/>
                          <a:ea typeface="+mn-ea"/>
                          <a:cs typeface="+mn-cs"/>
                        </a:rPr>
                        <a:t>rms</a:t>
                      </a:r>
                      <a:r>
                        <a:rPr lang="en-GB" sz="1500" b="0" i="0" u="none" strike="noStrike" kern="1200" baseline="0" dirty="0" smtClean="0">
                          <a:solidFill>
                            <a:schemeClr val="tx1"/>
                          </a:solidFill>
                          <a:latin typeface="+mn-lt"/>
                          <a:ea typeface="+mn-ea"/>
                          <a:cs typeface="+mn-cs"/>
                        </a:rPr>
                        <a:t>), </a:t>
                      </a:r>
                      <a:r>
                        <a:rPr lang="en-GB" sz="1500" b="0" i="0" u="none" strike="noStrike" kern="1200" baseline="0" dirty="0" err="1" smtClean="0">
                          <a:solidFill>
                            <a:schemeClr val="tx1"/>
                          </a:solidFill>
                          <a:effectLst/>
                          <a:latin typeface="Symbol" panose="05050102010706020507" pitchFamily="18" charset="2"/>
                          <a:ea typeface="+mn-ea"/>
                          <a:cs typeface="+mn-cs"/>
                        </a:rPr>
                        <a:t>s</a:t>
                      </a:r>
                      <a:r>
                        <a:rPr lang="en-GB" sz="1500" b="0" i="0" u="none" strike="noStrike" kern="1200" baseline="-25000" dirty="0" err="1" smtClean="0">
                          <a:solidFill>
                            <a:schemeClr val="tx1"/>
                          </a:solidFill>
                          <a:effectLst/>
                          <a:latin typeface="Symbol" panose="05050102010706020507" pitchFamily="18" charset="2"/>
                          <a:ea typeface="+mn-ea"/>
                          <a:cs typeface="+mn-cs"/>
                        </a:rPr>
                        <a:t>d</a:t>
                      </a:r>
                      <a:r>
                        <a:rPr lang="en-GB" sz="1500" b="0" kern="1200" baseline="-25000" dirty="0" smtClean="0">
                          <a:solidFill>
                            <a:schemeClr val="tx1"/>
                          </a:solidFill>
                          <a:effectLst/>
                          <a:latin typeface="+mn-lt"/>
                          <a:ea typeface="+mn-ea"/>
                          <a:cs typeface="+mn-cs"/>
                        </a:rPr>
                        <a:t> </a:t>
                      </a:r>
                      <a:r>
                        <a:rPr lang="en-GB" sz="1500" b="0" i="0" u="none" strike="noStrike" kern="1200" baseline="0" dirty="0" smtClean="0">
                          <a:solidFill>
                            <a:schemeClr val="tx1"/>
                          </a:solidFill>
                          <a:latin typeface="+mn-lt"/>
                          <a:ea typeface="+mn-ea"/>
                          <a:cs typeface="+mn-cs"/>
                        </a:rPr>
                        <a:t>[%]</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0" dirty="0" smtClean="0">
                          <a:effectLst/>
                        </a:rPr>
                        <a:t>0.12</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l-GR" sz="1500" b="0" i="0" u="none" strike="noStrike" dirty="0" smtClean="0">
                          <a:effectLst/>
                        </a:rPr>
                        <a:t> </a:t>
                      </a:r>
                      <a:r>
                        <a:rPr lang="en-GB" sz="1500" b="0" i="0" u="none" strike="noStrike" dirty="0" smtClean="0">
                          <a:effectLst/>
                        </a:rPr>
                        <a:t>0.13</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dirty="0" smtClean="0"/>
                        <a:t>0.13</a:t>
                      </a:r>
                      <a:endParaRPr lang="el-GR"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algn="l"/>
                      <a:r>
                        <a:rPr lang="en-GB" sz="1500" b="0" dirty="0" smtClean="0">
                          <a:solidFill>
                            <a:schemeClr val="tx1"/>
                          </a:solidFill>
                          <a:effectLst/>
                        </a:rPr>
                        <a:t>Bunch</a:t>
                      </a:r>
                      <a:r>
                        <a:rPr lang="en-GB" sz="1500" b="0" baseline="0" dirty="0" smtClean="0">
                          <a:solidFill>
                            <a:schemeClr val="tx1"/>
                          </a:solidFill>
                          <a:effectLst/>
                        </a:rPr>
                        <a:t> length (</a:t>
                      </a:r>
                      <a:r>
                        <a:rPr lang="en-GB" sz="1500" b="0" baseline="0" dirty="0" err="1" smtClean="0">
                          <a:solidFill>
                            <a:schemeClr val="tx1"/>
                          </a:solidFill>
                          <a:effectLst/>
                        </a:rPr>
                        <a:t>rms</a:t>
                      </a:r>
                      <a:r>
                        <a:rPr lang="en-GB" sz="1500" b="0" baseline="0" dirty="0" smtClean="0">
                          <a:solidFill>
                            <a:schemeClr val="tx1"/>
                          </a:solidFill>
                          <a:effectLst/>
                        </a:rPr>
                        <a:t>), </a:t>
                      </a:r>
                      <a:r>
                        <a:rPr lang="en-GB" sz="1500" b="0" i="0" u="none" strike="noStrike" kern="1200" baseline="0" dirty="0" err="1" smtClean="0">
                          <a:solidFill>
                            <a:schemeClr val="tx1"/>
                          </a:solidFill>
                          <a:effectLst/>
                          <a:latin typeface="Symbol" panose="05050102010706020507" pitchFamily="18" charset="2"/>
                          <a:ea typeface="+mn-ea"/>
                          <a:cs typeface="+mn-cs"/>
                        </a:rPr>
                        <a:t>s</a:t>
                      </a:r>
                      <a:r>
                        <a:rPr lang="en-GB" sz="1500" b="0" i="0" u="none" strike="noStrike" kern="1200" baseline="-25000" dirty="0" err="1" smtClean="0">
                          <a:solidFill>
                            <a:schemeClr val="tx1"/>
                          </a:solidFill>
                          <a:effectLst/>
                          <a:latin typeface="+mn-lt"/>
                          <a:ea typeface="+mn-ea"/>
                          <a:cs typeface="+mn-cs"/>
                        </a:rPr>
                        <a:t>s</a:t>
                      </a:r>
                      <a:r>
                        <a:rPr lang="en-GB" sz="1500" b="0" baseline="0" dirty="0" smtClean="0">
                          <a:solidFill>
                            <a:schemeClr val="tx1"/>
                          </a:solidFill>
                          <a:effectLst/>
                        </a:rPr>
                        <a:t> [mm] </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l-GR" sz="1500" b="0" i="0" u="none" strike="noStrike" dirty="0" smtClean="0">
                          <a:effectLst/>
                        </a:rPr>
                        <a:t> </a:t>
                      </a:r>
                      <a:r>
                        <a:rPr lang="en-GB" sz="1500" b="0" i="0" u="none" strike="noStrike" dirty="0" smtClean="0">
                          <a:effectLst/>
                        </a:rPr>
                        <a:t>1.6</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dirty="0" smtClean="0"/>
                        <a:t>1.6</a:t>
                      </a:r>
                      <a:endParaRPr lang="el-GR"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effectLst/>
                          <a:latin typeface="+mn-lt"/>
                          <a:ea typeface="+mn-ea"/>
                          <a:cs typeface="+mn-cs"/>
                        </a:rPr>
                        <a:t>Long. emittance , </a:t>
                      </a:r>
                      <a:r>
                        <a:rPr lang="en-GB" sz="1500" b="0" kern="1200" baseline="0" dirty="0" smtClean="0">
                          <a:solidFill>
                            <a:schemeClr val="tx1"/>
                          </a:solidFill>
                          <a:effectLst/>
                          <a:latin typeface="Symbol" panose="05050102010706020507" pitchFamily="18" charset="2"/>
                          <a:ea typeface="+mn-ea"/>
                          <a:cs typeface="+mn-cs"/>
                        </a:rPr>
                        <a:t>e</a:t>
                      </a:r>
                      <a:r>
                        <a:rPr lang="en-GB" sz="1500" b="0" kern="1200" baseline="-25000" dirty="0" smtClean="0">
                          <a:solidFill>
                            <a:schemeClr val="tx1"/>
                          </a:solidFill>
                          <a:effectLst/>
                          <a:latin typeface="+mn-lt"/>
                          <a:ea typeface="+mn-ea"/>
                          <a:cs typeface="+mn-cs"/>
                        </a:rPr>
                        <a:t>l </a:t>
                      </a:r>
                      <a:r>
                        <a:rPr lang="en-GB" sz="1500" b="0" dirty="0" smtClean="0">
                          <a:solidFill>
                            <a:schemeClr val="tx1"/>
                          </a:solidFill>
                          <a:effectLst/>
                        </a:rPr>
                        <a:t>[</a:t>
                      </a:r>
                      <a:r>
                        <a:rPr lang="en-GB" sz="1500" b="0" i="0" u="none" strike="noStrike" kern="1200" baseline="0" dirty="0" err="1" smtClean="0">
                          <a:solidFill>
                            <a:schemeClr val="tx1"/>
                          </a:solidFill>
                          <a:effectLst/>
                          <a:latin typeface="+mn-lt"/>
                          <a:ea typeface="+mn-ea"/>
                          <a:cs typeface="+mn-cs"/>
                        </a:rPr>
                        <a:t>keV</a:t>
                      </a:r>
                      <a:r>
                        <a:rPr lang="en-GB" sz="1500" b="0" i="0" u="none" strike="noStrike" kern="1200" baseline="0" dirty="0" smtClean="0">
                          <a:solidFill>
                            <a:schemeClr val="tx1"/>
                          </a:solidFill>
                          <a:effectLst/>
                          <a:latin typeface="+mn-lt"/>
                          <a:ea typeface="+mn-ea"/>
                          <a:cs typeface="+mn-cs"/>
                        </a:rPr>
                        <a:t> </a:t>
                      </a:r>
                      <a:r>
                        <a:rPr lang="en-GB" sz="1500" b="0" dirty="0" smtClean="0">
                          <a:solidFill>
                            <a:schemeClr val="tx1"/>
                          </a:solidFill>
                          <a:effectLst/>
                        </a:rPr>
                        <a:t>m]</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0" dirty="0" smtClean="0">
                          <a:effectLst/>
                        </a:rPr>
                        <a:t>5.9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6.1</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dirty="0" smtClean="0"/>
                        <a:t>6.0</a:t>
                      </a:r>
                      <a:endParaRPr lang="el-GR"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latin typeface="+mn-lt"/>
                          <a:ea typeface="+mn-ea"/>
                          <a:cs typeface="+mn-cs"/>
                        </a:rPr>
                        <a:t>Damp. times, (</a:t>
                      </a:r>
                      <a:r>
                        <a:rPr lang="en-GB" sz="1500" b="0" i="0" u="none" strike="noStrike" kern="1200" baseline="0" dirty="0" err="1" smtClean="0">
                          <a:solidFill>
                            <a:schemeClr val="tx1"/>
                          </a:solidFill>
                          <a:effectLst/>
                          <a:latin typeface="Symbol" panose="05050102010706020507" pitchFamily="18" charset="2"/>
                          <a:ea typeface="+mn-ea"/>
                          <a:cs typeface="+mn-cs"/>
                        </a:rPr>
                        <a:t>t</a:t>
                      </a:r>
                      <a:r>
                        <a:rPr lang="en-GB" sz="1500" b="0" kern="1200" baseline="-25000" dirty="0" err="1" smtClean="0">
                          <a:solidFill>
                            <a:schemeClr val="tx1"/>
                          </a:solidFill>
                          <a:effectLst/>
                          <a:latin typeface="+mn-lt"/>
                          <a:ea typeface="+mn-ea"/>
                          <a:cs typeface="+mn-cs"/>
                        </a:rPr>
                        <a:t>x</a:t>
                      </a:r>
                      <a:r>
                        <a:rPr lang="en-GB" sz="1500" b="0" i="0" u="none" strike="noStrike" kern="1200" baseline="0" dirty="0" smtClean="0">
                          <a:solidFill>
                            <a:schemeClr val="tx1"/>
                          </a:solidFill>
                          <a:latin typeface="+mn-lt"/>
                          <a:ea typeface="+mn-ea"/>
                          <a:cs typeface="+mn-cs"/>
                        </a:rPr>
                        <a:t>, </a:t>
                      </a:r>
                      <a:r>
                        <a:rPr lang="en-GB" sz="1500" b="0" i="0" u="none" strike="noStrike" kern="1200" baseline="0" dirty="0" smtClean="0">
                          <a:solidFill>
                            <a:schemeClr val="tx1"/>
                          </a:solidFill>
                          <a:effectLst/>
                          <a:latin typeface="Symbol" panose="05050102010706020507" pitchFamily="18" charset="2"/>
                          <a:ea typeface="+mn-ea"/>
                          <a:cs typeface="+mn-cs"/>
                        </a:rPr>
                        <a:t>t</a:t>
                      </a:r>
                      <a:r>
                        <a:rPr lang="en-GB" sz="1500" b="0" i="0" u="none" strike="noStrike" kern="1200" baseline="-25000" dirty="0" smtClean="0">
                          <a:solidFill>
                            <a:schemeClr val="tx1"/>
                          </a:solidFill>
                          <a:effectLst/>
                          <a:latin typeface="+mn-lt"/>
                          <a:ea typeface="+mn-ea"/>
                          <a:cs typeface="+mn-cs"/>
                        </a:rPr>
                        <a:t>y</a:t>
                      </a:r>
                      <a:r>
                        <a:rPr lang="en-GB" sz="1500" b="0" i="0" u="none" strike="noStrike" kern="1200" baseline="0" dirty="0" smtClean="0">
                          <a:solidFill>
                            <a:schemeClr val="tx1"/>
                          </a:solidFill>
                          <a:latin typeface="+mn-lt"/>
                          <a:ea typeface="+mn-ea"/>
                          <a:cs typeface="+mn-cs"/>
                        </a:rPr>
                        <a:t>, </a:t>
                      </a:r>
                      <a:r>
                        <a:rPr lang="en-GB" sz="1500" b="0" i="0" u="none" strike="noStrike" kern="1200" baseline="0" dirty="0" err="1" smtClean="0">
                          <a:solidFill>
                            <a:schemeClr val="tx1"/>
                          </a:solidFill>
                          <a:effectLst/>
                          <a:latin typeface="Symbol" panose="05050102010706020507" pitchFamily="18" charset="2"/>
                          <a:ea typeface="+mn-ea"/>
                          <a:cs typeface="+mn-cs"/>
                        </a:rPr>
                        <a:t>t</a:t>
                      </a:r>
                      <a:r>
                        <a:rPr lang="en-GB" sz="1500" b="0" i="0" u="none" strike="noStrike" kern="1200" baseline="-25000" dirty="0" err="1" smtClean="0">
                          <a:solidFill>
                            <a:schemeClr val="tx1"/>
                          </a:solidFill>
                          <a:effectLst/>
                          <a:latin typeface="+mn-lt"/>
                          <a:ea typeface="+mn-ea"/>
                          <a:cs typeface="+mn-cs"/>
                        </a:rPr>
                        <a:t>l</a:t>
                      </a:r>
                      <a:r>
                        <a:rPr lang="en-GB" sz="1500" b="0" i="0" u="none" strike="noStrike" kern="1200" baseline="0" dirty="0" smtClean="0">
                          <a:solidFill>
                            <a:schemeClr val="tx1"/>
                          </a:solidFill>
                          <a:latin typeface="+mn-lt"/>
                          <a:ea typeface="+mn-ea"/>
                          <a:cs typeface="+mn-cs"/>
                        </a:rPr>
                        <a:t>)  [</a:t>
                      </a:r>
                      <a:r>
                        <a:rPr lang="en-GB" sz="1500" b="0" i="0" u="none" strike="noStrike" kern="1200" baseline="0" dirty="0" err="1" smtClean="0">
                          <a:solidFill>
                            <a:schemeClr val="tx1"/>
                          </a:solidFill>
                          <a:latin typeface="+mn-lt"/>
                          <a:ea typeface="+mn-ea"/>
                          <a:cs typeface="+mn-cs"/>
                        </a:rPr>
                        <a:t>ms</a:t>
                      </a:r>
                      <a:r>
                        <a:rPr lang="en-GB" sz="1500" b="0" i="0" u="none" strike="noStrike" kern="1200" baseline="0" dirty="0" smtClean="0">
                          <a:solidFill>
                            <a:schemeClr val="tx1"/>
                          </a:solidFill>
                          <a:latin typeface="+mn-lt"/>
                          <a:ea typeface="+mn-ea"/>
                          <a:cs typeface="+mn-cs"/>
                        </a:rPr>
                        <a:t>]</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latin typeface="+mn-lt"/>
                          <a:ea typeface="+mn-ea"/>
                          <a:cs typeface="+mn-cs"/>
                        </a:rPr>
                        <a:t>(2.0, 2.0, 1.0)</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latin typeface="+mn-lt"/>
                          <a:ea typeface="+mn-ea"/>
                          <a:cs typeface="+mn-cs"/>
                        </a:rPr>
                        <a:t>(1.2, 1.3, 0.6)</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latin typeface="+mn-lt"/>
                          <a:ea typeface="+mn-ea"/>
                          <a:cs typeface="+mn-cs"/>
                        </a:rPr>
                        <a:t>(1.2, 1.2, 0.6)</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latin typeface="+mn-lt"/>
                          <a:ea typeface="+mn-ea"/>
                          <a:cs typeface="+mn-cs"/>
                        </a:rPr>
                        <a:t>IBS factors hor./ver./long.</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l-GR" sz="1500" b="1" i="0" u="none" strike="noStrike" kern="1200" baseline="0" dirty="0" smtClean="0">
                          <a:solidFill>
                            <a:schemeClr val="dk1"/>
                          </a:solidFill>
                          <a:latin typeface="+mn-lt"/>
                          <a:ea typeface="+mn-ea"/>
                          <a:cs typeface="+mn-cs"/>
                        </a:rPr>
                        <a:t>2.</a:t>
                      </a:r>
                      <a:r>
                        <a:rPr lang="en-GB" sz="1500" b="1" i="0" u="none" strike="noStrike" kern="1200" baseline="0" dirty="0" smtClean="0">
                          <a:solidFill>
                            <a:schemeClr val="dk1"/>
                          </a:solidFill>
                          <a:latin typeface="+mn-lt"/>
                          <a:ea typeface="+mn-ea"/>
                          <a:cs typeface="+mn-cs"/>
                        </a:rPr>
                        <a:t>2</a:t>
                      </a:r>
                      <a:r>
                        <a:rPr lang="el-GR" sz="1500" b="1" i="0" u="none" strike="noStrike" kern="1200" baseline="0" dirty="0" smtClean="0">
                          <a:solidFill>
                            <a:schemeClr val="dk1"/>
                          </a:solidFill>
                          <a:latin typeface="+mn-lt"/>
                          <a:ea typeface="+mn-ea"/>
                          <a:cs typeface="+mn-cs"/>
                        </a:rPr>
                        <a:t>/1.</a:t>
                      </a:r>
                      <a:r>
                        <a:rPr lang="en-GB" sz="1500" b="1" i="0" u="none" strike="noStrike" kern="1200" baseline="0" dirty="0" smtClean="0">
                          <a:solidFill>
                            <a:schemeClr val="dk1"/>
                          </a:solidFill>
                          <a:latin typeface="+mn-lt"/>
                          <a:ea typeface="+mn-ea"/>
                          <a:cs typeface="+mn-cs"/>
                        </a:rPr>
                        <a:t>5</a:t>
                      </a:r>
                      <a:r>
                        <a:rPr lang="el-GR" sz="1500" b="1" i="0" u="none" strike="noStrike" kern="1200" baseline="0" dirty="0" smtClean="0">
                          <a:solidFill>
                            <a:schemeClr val="dk1"/>
                          </a:solidFill>
                          <a:latin typeface="+mn-lt"/>
                          <a:ea typeface="+mn-ea"/>
                          <a:cs typeface="+mn-cs"/>
                        </a:rPr>
                        <a:t>/1.2</a:t>
                      </a:r>
                      <a:endParaRPr lang="en-GB" sz="1500" b="1"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1" i="0" u="none" strike="noStrike" kern="1200" baseline="0" dirty="0" smtClean="0">
                          <a:solidFill>
                            <a:schemeClr val="dk1"/>
                          </a:solidFill>
                          <a:latin typeface="+mn-lt"/>
                          <a:ea typeface="+mn-ea"/>
                          <a:cs typeface="+mn-cs"/>
                        </a:rPr>
                        <a:t>1.</a:t>
                      </a:r>
                      <a:r>
                        <a:rPr lang="en-GB" sz="1500" b="1" i="0" u="none" strike="noStrike" kern="1200" baseline="0" dirty="0" smtClean="0">
                          <a:solidFill>
                            <a:schemeClr val="dk1"/>
                          </a:solidFill>
                          <a:latin typeface="+mn-lt"/>
                          <a:ea typeface="+mn-ea"/>
                          <a:cs typeface="+mn-cs"/>
                        </a:rPr>
                        <a:t>4</a:t>
                      </a:r>
                      <a:r>
                        <a:rPr lang="el-GR" sz="1500" b="1" i="0" u="none" strike="noStrike" kern="1200" baseline="0" dirty="0" smtClean="0">
                          <a:solidFill>
                            <a:schemeClr val="dk1"/>
                          </a:solidFill>
                          <a:latin typeface="+mn-lt"/>
                          <a:ea typeface="+mn-ea"/>
                          <a:cs typeface="+mn-cs"/>
                        </a:rPr>
                        <a:t>/1.</a:t>
                      </a:r>
                      <a:r>
                        <a:rPr lang="en-GB" sz="1500" b="1" i="0" u="none" strike="noStrike" kern="1200" baseline="0" dirty="0" smtClean="0">
                          <a:solidFill>
                            <a:schemeClr val="dk1"/>
                          </a:solidFill>
                          <a:latin typeface="+mn-lt"/>
                          <a:ea typeface="+mn-ea"/>
                          <a:cs typeface="+mn-cs"/>
                        </a:rPr>
                        <a:t>5</a:t>
                      </a:r>
                      <a:r>
                        <a:rPr lang="el-GR" sz="1500" b="1" i="0" u="none" strike="noStrike" kern="1200" baseline="0" dirty="0" smtClean="0">
                          <a:solidFill>
                            <a:schemeClr val="dk1"/>
                          </a:solidFill>
                          <a:latin typeface="+mn-lt"/>
                          <a:ea typeface="+mn-ea"/>
                          <a:cs typeface="+mn-cs"/>
                        </a:rPr>
                        <a:t>/1.1</a:t>
                      </a:r>
                      <a:endParaRPr lang="el-GR" sz="1500" b="1"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1" dirty="0" smtClean="0">
                          <a:effectLst/>
                        </a:rPr>
                        <a:t>1.</a:t>
                      </a:r>
                      <a:r>
                        <a:rPr lang="en-GB" sz="1500" b="1" dirty="0" smtClean="0">
                          <a:effectLst/>
                        </a:rPr>
                        <a:t>4</a:t>
                      </a:r>
                      <a:r>
                        <a:rPr lang="el-GR" sz="1500" b="1" dirty="0" smtClean="0">
                          <a:effectLst/>
                        </a:rPr>
                        <a:t>/1.</a:t>
                      </a:r>
                      <a:r>
                        <a:rPr lang="en-GB" sz="1500" b="1" dirty="0" smtClean="0">
                          <a:effectLst/>
                        </a:rPr>
                        <a:t>5</a:t>
                      </a:r>
                      <a:r>
                        <a:rPr lang="el-GR" sz="1500" b="1" dirty="0" smtClean="0">
                          <a:effectLst/>
                        </a:rPr>
                        <a:t>/1.1</a:t>
                      </a:r>
                      <a:endParaRPr lang="el-GR" sz="1500" b="1"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baseline="0" dirty="0" smtClean="0">
                          <a:solidFill>
                            <a:schemeClr val="tx1"/>
                          </a:solidFill>
                          <a:effectLst/>
                        </a:rPr>
                        <a:t>Norm. horizontal emittance (with IBS), </a:t>
                      </a:r>
                      <a:r>
                        <a:rPr lang="en-GB" sz="1500" b="0" baseline="0" dirty="0" err="1" smtClean="0">
                          <a:solidFill>
                            <a:schemeClr val="tx1"/>
                          </a:solidFill>
                          <a:effectLst/>
                          <a:latin typeface="Symbol" panose="05050102010706020507" pitchFamily="18" charset="2"/>
                        </a:rPr>
                        <a:t>g</a:t>
                      </a:r>
                      <a:r>
                        <a:rPr lang="en-GB" sz="1500" b="0" kern="1200" baseline="0" dirty="0" err="1" smtClean="0">
                          <a:solidFill>
                            <a:schemeClr val="tx1"/>
                          </a:solidFill>
                          <a:effectLst/>
                          <a:latin typeface="Symbol" panose="05050102010706020507" pitchFamily="18" charset="2"/>
                          <a:ea typeface="+mn-ea"/>
                          <a:cs typeface="+mn-cs"/>
                        </a:rPr>
                        <a:t>e</a:t>
                      </a:r>
                      <a:r>
                        <a:rPr lang="en-GB" sz="1500" b="0" kern="1200" baseline="-25000" dirty="0" err="1" smtClean="0">
                          <a:solidFill>
                            <a:schemeClr val="tx1"/>
                          </a:solidFill>
                          <a:effectLst/>
                          <a:latin typeface="+mn-lt"/>
                          <a:ea typeface="+mn-ea"/>
                          <a:cs typeface="+mn-cs"/>
                        </a:rPr>
                        <a:t>x</a:t>
                      </a:r>
                      <a:r>
                        <a:rPr lang="en-GB" sz="1500" b="0" kern="1200" baseline="-25000" dirty="0" smtClean="0">
                          <a:solidFill>
                            <a:schemeClr val="tx1"/>
                          </a:solidFill>
                          <a:effectLst/>
                          <a:latin typeface="+mn-lt"/>
                          <a:ea typeface="+mn-ea"/>
                          <a:cs typeface="+mn-cs"/>
                        </a:rPr>
                        <a:t> </a:t>
                      </a:r>
                      <a:r>
                        <a:rPr lang="en-GB" sz="1500" b="0" dirty="0" smtClean="0">
                          <a:solidFill>
                            <a:schemeClr val="tx1"/>
                          </a:solidFill>
                          <a:effectLst/>
                        </a:rPr>
                        <a:t>[nm] </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effectLst/>
                        </a:rPr>
                        <a:t>681</a:t>
                      </a:r>
                      <a:endParaRPr lang="el-GR" sz="1500" b="1"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1" i="0" kern="1200" dirty="0" smtClean="0">
                          <a:solidFill>
                            <a:schemeClr val="dk1"/>
                          </a:solidFill>
                          <a:effectLst/>
                          <a:latin typeface="+mn-lt"/>
                          <a:ea typeface="+mn-ea"/>
                          <a:cs typeface="+mn-cs"/>
                        </a:rPr>
                        <a:t>502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1500" b="1" dirty="0" smtClean="0"/>
                        <a:t>500</a:t>
                      </a:r>
                      <a:endParaRPr lang="el-GR" sz="15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baseline="0" dirty="0" smtClean="0">
                          <a:solidFill>
                            <a:schemeClr val="tx1"/>
                          </a:solidFill>
                          <a:effectLst/>
                        </a:rPr>
                        <a:t>Norm. vertical emittance (with IBS), </a:t>
                      </a:r>
                      <a:r>
                        <a:rPr lang="en-GB" sz="1500" b="0" baseline="0" dirty="0" err="1" smtClean="0">
                          <a:solidFill>
                            <a:schemeClr val="tx1"/>
                          </a:solidFill>
                          <a:effectLst/>
                          <a:latin typeface="Symbol" panose="05050102010706020507" pitchFamily="18" charset="2"/>
                        </a:rPr>
                        <a:t>g</a:t>
                      </a:r>
                      <a:r>
                        <a:rPr lang="en-GB" sz="1500" b="0" kern="1200" baseline="0" dirty="0" err="1" smtClean="0">
                          <a:solidFill>
                            <a:schemeClr val="tx1"/>
                          </a:solidFill>
                          <a:effectLst/>
                          <a:latin typeface="Symbol" panose="05050102010706020507" pitchFamily="18" charset="2"/>
                          <a:ea typeface="+mn-ea"/>
                          <a:cs typeface="+mn-cs"/>
                        </a:rPr>
                        <a:t>e</a:t>
                      </a:r>
                      <a:r>
                        <a:rPr lang="en-GB" sz="1500" b="0" kern="1200" baseline="-25000" dirty="0" err="1" smtClean="0">
                          <a:solidFill>
                            <a:schemeClr val="tx1"/>
                          </a:solidFill>
                          <a:effectLst/>
                          <a:latin typeface="+mn-lt"/>
                          <a:ea typeface="+mn-ea"/>
                          <a:cs typeface="+mn-cs"/>
                        </a:rPr>
                        <a:t>y</a:t>
                      </a:r>
                      <a:r>
                        <a:rPr lang="en-GB" sz="1500" b="0" kern="1200" baseline="-25000" dirty="0" smtClean="0">
                          <a:solidFill>
                            <a:schemeClr val="tx1"/>
                          </a:solidFill>
                          <a:effectLst/>
                          <a:latin typeface="+mn-lt"/>
                          <a:ea typeface="+mn-ea"/>
                          <a:cs typeface="+mn-cs"/>
                        </a:rPr>
                        <a:t> </a:t>
                      </a:r>
                      <a:r>
                        <a:rPr lang="en-GB" sz="1500" b="0" dirty="0" smtClean="0">
                          <a:solidFill>
                            <a:schemeClr val="tx1"/>
                          </a:solidFill>
                          <a:effectLst/>
                        </a:rPr>
                        <a:t>[nm] </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effectLst/>
                        </a:rPr>
                        <a:t>5</a:t>
                      </a:r>
                      <a:endParaRPr lang="el-GR" sz="1500" b="1"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1" i="0" kern="1200" dirty="0" smtClean="0">
                          <a:solidFill>
                            <a:schemeClr val="dk1"/>
                          </a:solidFill>
                          <a:effectLst/>
                          <a:latin typeface="+mn-lt"/>
                          <a:ea typeface="+mn-ea"/>
                          <a:cs typeface="+mn-cs"/>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1500" b="1" dirty="0" smtClean="0"/>
                        <a:t>5</a:t>
                      </a:r>
                      <a:endParaRPr lang="el-GR" sz="15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tx1"/>
                          </a:solidFill>
                          <a:effectLst/>
                        </a:rPr>
                        <a:t>Circumference, C [m]</a:t>
                      </a:r>
                      <a:endParaRPr lang="el-GR" sz="1500" b="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427.5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effectLst/>
                          <a:latin typeface="+mn-lt"/>
                          <a:ea typeface="+mn-ea"/>
                          <a:cs typeface="+mn-cs"/>
                        </a:rPr>
                        <a:t>374.1</a:t>
                      </a:r>
                      <a:r>
                        <a:rPr lang="en-GB" sz="1500" b="0" i="0" u="none" strike="noStrike" kern="1200" baseline="0" dirty="0" smtClean="0">
                          <a:solidFill>
                            <a:schemeClr val="dk1"/>
                          </a:solidFill>
                          <a:effectLst/>
                          <a:latin typeface="+mn-lt"/>
                          <a:ea typeface="+mn-ea"/>
                          <a:cs typeface="+mn-cs"/>
                        </a:rPr>
                        <a:t> (</a:t>
                      </a:r>
                      <a:r>
                        <a:rPr lang="en-GB" sz="1500" dirty="0" smtClean="0">
                          <a:solidFill>
                            <a:schemeClr val="dk1"/>
                          </a:solidFill>
                        </a:rPr>
                        <a:t>-14%</a:t>
                      </a:r>
                      <a:r>
                        <a:rPr lang="en-GB" sz="1500" b="0" i="0" u="none" strike="noStrike" kern="1200" baseline="0" dirty="0" smtClean="0">
                          <a:solidFill>
                            <a:schemeClr val="dk1"/>
                          </a:solidFill>
                          <a:effectLst/>
                          <a:latin typeface="+mn-lt"/>
                          <a:ea typeface="+mn-ea"/>
                          <a:cs typeface="+mn-cs"/>
                        </a:rPr>
                        <a:t>)</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effectLst/>
                          <a:latin typeface="+mn-lt"/>
                          <a:ea typeface="+mn-ea"/>
                          <a:cs typeface="+mn-cs"/>
                        </a:rPr>
                        <a:t>359.4</a:t>
                      </a:r>
                      <a:r>
                        <a:rPr lang="en-GB" sz="1500" b="0" i="0" u="none" strike="noStrike" kern="1200" baseline="0" dirty="0" smtClean="0">
                          <a:solidFill>
                            <a:schemeClr val="dk1"/>
                          </a:solidFill>
                          <a:effectLst/>
                          <a:latin typeface="+mn-lt"/>
                          <a:ea typeface="+mn-ea"/>
                          <a:cs typeface="+mn-cs"/>
                        </a:rPr>
                        <a:t> (</a:t>
                      </a:r>
                      <a:r>
                        <a:rPr lang="en-GB" sz="1500" dirty="0" smtClean="0">
                          <a:solidFill>
                            <a:schemeClr val="dk1"/>
                          </a:solidFill>
                        </a:rPr>
                        <a:t>-19%</a:t>
                      </a:r>
                      <a:r>
                        <a:rPr lang="en-GB" sz="1500" b="0" i="0" u="none" strike="noStrike" kern="1200" baseline="0" dirty="0" smtClean="0">
                          <a:solidFill>
                            <a:schemeClr val="dk1"/>
                          </a:solidFill>
                          <a:effectLst/>
                          <a:latin typeface="+mn-lt"/>
                          <a:ea typeface="+mn-ea"/>
                          <a:cs typeface="+mn-cs"/>
                        </a:rPr>
                        <a:t>)</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bl>
          </a:graphicData>
        </a:graphic>
      </p:graphicFrame>
      <p:sp>
        <p:nvSpPr>
          <p:cNvPr id="6" name="Rectangle 5"/>
          <p:cNvSpPr/>
          <p:nvPr/>
        </p:nvSpPr>
        <p:spPr>
          <a:xfrm>
            <a:off x="0" y="5903893"/>
            <a:ext cx="9144000" cy="523220"/>
          </a:xfrm>
          <a:prstGeom prst="rect">
            <a:avLst/>
          </a:prstGeom>
        </p:spPr>
        <p:txBody>
          <a:bodyPr wrap="square">
            <a:spAutoFit/>
          </a:bodyPr>
          <a:lstStyle/>
          <a:p>
            <a:pPr fontAlgn="auto">
              <a:spcBef>
                <a:spcPts val="0"/>
              </a:spcBef>
              <a:spcAft>
                <a:spcPts val="0"/>
              </a:spcAft>
            </a:pPr>
            <a:r>
              <a:rPr lang="en-GB" sz="1400" b="0" dirty="0">
                <a:solidFill>
                  <a:srgbClr val="CF7B0B"/>
                </a:solidFill>
                <a:latin typeface="Calibri" panose="020F0502020204030204"/>
                <a:ea typeface=""/>
                <a:cs typeface=""/>
              </a:rPr>
              <a:t>-</a:t>
            </a:r>
            <a:r>
              <a:rPr lang="en-GB" sz="1400" b="0" dirty="0" smtClean="0">
                <a:solidFill>
                  <a:srgbClr val="CF7B0B"/>
                </a:solidFill>
                <a:latin typeface="Calibri" panose="020F0502020204030204"/>
                <a:ea typeface=""/>
                <a:cs typeface=""/>
              </a:rPr>
              <a:t>Collaboration </a:t>
            </a:r>
            <a:r>
              <a:rPr lang="en-GB" sz="1400" b="0" dirty="0">
                <a:solidFill>
                  <a:srgbClr val="CF7B0B"/>
                </a:solidFill>
                <a:latin typeface="Calibri" panose="020F0502020204030204"/>
                <a:ea typeface=""/>
                <a:cs typeface=""/>
              </a:rPr>
              <a:t>with the Advanced Light Source ALS </a:t>
            </a:r>
            <a:r>
              <a:rPr lang="en-GB" sz="1400" b="0" dirty="0" smtClean="0">
                <a:solidFill>
                  <a:srgbClr val="CF7B0B"/>
                </a:solidFill>
                <a:latin typeface="Calibri" panose="020F0502020204030204"/>
                <a:ea typeface=""/>
                <a:cs typeface=""/>
              </a:rPr>
              <a:t>(</a:t>
            </a:r>
            <a:r>
              <a:rPr lang="en-GB" sz="1400" b="0" dirty="0">
                <a:solidFill>
                  <a:srgbClr val="CF7B0B"/>
                </a:solidFill>
                <a:latin typeface="Calibri" panose="020F0502020204030204"/>
                <a:ea typeface=""/>
                <a:cs typeface=""/>
              </a:rPr>
              <a:t>LBNL) for their machine upgrade</a:t>
            </a:r>
            <a:r>
              <a:rPr lang="en-GB" sz="1400" b="0" dirty="0" smtClean="0">
                <a:solidFill>
                  <a:srgbClr val="CF7B0B"/>
                </a:solidFill>
                <a:latin typeface="Calibri" panose="020F0502020204030204"/>
                <a:ea typeface=""/>
                <a:cs typeface=""/>
              </a:rPr>
              <a:t>.</a:t>
            </a:r>
          </a:p>
          <a:p>
            <a:pPr fontAlgn="auto">
              <a:spcBef>
                <a:spcPts val="0"/>
              </a:spcBef>
              <a:spcAft>
                <a:spcPts val="0"/>
              </a:spcAft>
            </a:pPr>
            <a:r>
              <a:rPr lang="en-GB" sz="1400" b="0" dirty="0" smtClean="0">
                <a:solidFill>
                  <a:srgbClr val="CF7B0B"/>
                </a:solidFill>
                <a:latin typeface="Calibri" panose="020F0502020204030204"/>
                <a:ea typeface=""/>
                <a:cs typeface=""/>
              </a:rPr>
              <a:t>-</a:t>
            </a:r>
            <a:r>
              <a:rPr lang="en-GB" sz="1400" b="0" dirty="0">
                <a:solidFill>
                  <a:srgbClr val="CF7B0B"/>
                </a:solidFill>
                <a:latin typeface="Calibri" panose="020F0502020204030204"/>
                <a:ea typeface=""/>
                <a:cs typeface=""/>
              </a:rPr>
              <a:t>Magnet design, based on the variable bends specifications,  is studied in CIEMAT, Spain. </a:t>
            </a:r>
          </a:p>
        </p:txBody>
      </p:sp>
      <p:sp>
        <p:nvSpPr>
          <p:cNvPr id="7" name="Rectangle 6"/>
          <p:cNvSpPr/>
          <p:nvPr/>
        </p:nvSpPr>
        <p:spPr>
          <a:xfrm>
            <a:off x="827584" y="48362"/>
            <a:ext cx="1701107" cy="369332"/>
          </a:xfrm>
          <a:prstGeom prst="rect">
            <a:avLst/>
          </a:prstGeom>
          <a:solidFill>
            <a:schemeClr val="accent1">
              <a:lumMod val="40000"/>
              <a:lumOff val="60000"/>
            </a:schemeClr>
          </a:solidFill>
        </p:spPr>
        <p:txBody>
          <a:bodyPr wrap="none">
            <a:spAutoFit/>
          </a:bodyPr>
          <a:lstStyle/>
          <a:p>
            <a:pPr fontAlgn="auto">
              <a:spcBef>
                <a:spcPts val="0"/>
              </a:spcBef>
              <a:spcAft>
                <a:spcPts val="0"/>
              </a:spcAft>
            </a:pPr>
            <a:r>
              <a:rPr lang="en-GB" sz="1800" dirty="0" err="1">
                <a:solidFill>
                  <a:prstClr val="black"/>
                </a:solidFill>
                <a:latin typeface="Courier New" panose="02070309020205020404" pitchFamily="49" charset="0"/>
                <a:ea typeface=""/>
                <a:cs typeface=""/>
              </a:rPr>
              <a:t>Nb</a:t>
            </a:r>
            <a:r>
              <a:rPr lang="en-GB" sz="1800" dirty="0">
                <a:solidFill>
                  <a:prstClr val="black"/>
                </a:solidFill>
                <a:latin typeface="Courier New" panose="02070309020205020404" pitchFamily="49" charset="0"/>
                <a:ea typeface=""/>
                <a:cs typeface=""/>
              </a:rPr>
              <a:t>=4.07e+09</a:t>
            </a:r>
            <a:endParaRPr lang="en-US" sz="1800" dirty="0">
              <a:solidFill>
                <a:prstClr val="black"/>
              </a:solidFill>
              <a:latin typeface="Calibri" panose="020F0502020204030204"/>
              <a:ea typeface=""/>
              <a:cs typeface=""/>
            </a:endParaRPr>
          </a:p>
        </p:txBody>
      </p:sp>
      <p:sp>
        <p:nvSpPr>
          <p:cNvPr id="8" name="Rectangle 7"/>
          <p:cNvSpPr/>
          <p:nvPr/>
        </p:nvSpPr>
        <p:spPr>
          <a:xfrm>
            <a:off x="2987824" y="120595"/>
            <a:ext cx="5787483" cy="461665"/>
          </a:xfrm>
          <a:prstGeom prst="rect">
            <a:avLst/>
          </a:prstGeom>
        </p:spPr>
        <p:txBody>
          <a:bodyPr wrap="square">
            <a:spAutoFit/>
          </a:bodyPr>
          <a:lstStyle/>
          <a:p>
            <a:pPr fontAlgn="auto">
              <a:spcBef>
                <a:spcPts val="0"/>
              </a:spcBef>
              <a:spcAft>
                <a:spcPts val="0"/>
              </a:spcAft>
            </a:pPr>
            <a:r>
              <a:rPr lang="en-GB" smtClean="0">
                <a:solidFill>
                  <a:srgbClr val="FFC000"/>
                </a:solidFill>
                <a:latin typeface="Calibri" panose="020F0502020204030204"/>
                <a:ea typeface=""/>
                <a:cs typeface=""/>
              </a:rPr>
              <a:t>DRs parameters,  </a:t>
            </a:r>
            <a:r>
              <a:rPr lang="en-GB" dirty="0" smtClean="0">
                <a:solidFill>
                  <a:srgbClr val="FFC000"/>
                </a:solidFill>
                <a:latin typeface="Calibri" panose="020F0502020204030204"/>
                <a:ea typeface=""/>
                <a:cs typeface=""/>
              </a:rPr>
              <a:t>2GHz and E=2.86 </a:t>
            </a:r>
            <a:r>
              <a:rPr lang="en-GB" dirty="0">
                <a:solidFill>
                  <a:srgbClr val="FFC000"/>
                </a:solidFill>
                <a:latin typeface="Calibri" panose="020F0502020204030204"/>
                <a:ea typeface=""/>
                <a:cs typeface=""/>
              </a:rPr>
              <a:t>GeV</a:t>
            </a:r>
            <a:endParaRPr lang="el-GR" dirty="0">
              <a:solidFill>
                <a:srgbClr val="FFC000"/>
              </a:solidFill>
              <a:latin typeface="Calibri" panose="020F0502020204030204"/>
              <a:ea typeface=""/>
              <a:cs typeface=""/>
            </a:endParaRPr>
          </a:p>
        </p:txBody>
      </p:sp>
    </p:spTree>
    <p:extLst>
      <p:ext uri="{BB962C8B-B14F-4D97-AF65-F5344CB8AC3E}">
        <p14:creationId xmlns:p14="http://schemas.microsoft.com/office/powerpoint/2010/main" val="145303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638835" y="622459"/>
          <a:ext cx="7804300" cy="5120640"/>
        </p:xfrm>
        <a:graphic>
          <a:graphicData uri="http://schemas.openxmlformats.org/drawingml/2006/table">
            <a:tbl>
              <a:tblPr firstRow="1" bandRow="1">
                <a:tableStyleId>{5C22544A-7EE6-4342-B048-85BDC9FD1C3A}</a:tableStyleId>
              </a:tblPr>
              <a:tblGrid>
                <a:gridCol w="3866488"/>
                <a:gridCol w="1352550"/>
                <a:gridCol w="1304925"/>
                <a:gridCol w="1280337"/>
              </a:tblGrid>
              <a:tr h="304559">
                <a:tc>
                  <a:txBody>
                    <a:bodyPr/>
                    <a:lstStyle/>
                    <a:p>
                      <a:pPr algn="l">
                        <a:defRPr/>
                      </a:pPr>
                      <a:r>
                        <a:rPr lang="en-GB" sz="1500" b="0" dirty="0" smtClean="0">
                          <a:solidFill>
                            <a:schemeClr val="bg1"/>
                          </a:solidFill>
                          <a:effectLst/>
                        </a:rPr>
                        <a:t>Parameters, Symbol [Unit]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bg1"/>
                          </a:solidFill>
                          <a:effectLst/>
                        </a:rPr>
                        <a:t>uniform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bg1"/>
                          </a:solidFill>
                          <a:effectLst/>
                        </a:rPr>
                        <a:t>step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bg1"/>
                          </a:solidFill>
                          <a:effectLst/>
                        </a:rPr>
                        <a:t>trapezium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effectLst/>
                          <a:latin typeface="+mn-lt"/>
                          <a:ea typeface="+mn-ea"/>
                          <a:cs typeface="+mn-cs"/>
                        </a:rPr>
                        <a:t>Number of arc cells/wigglers</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0" dirty="0" smtClean="0">
                          <a:effectLst/>
                        </a:rPr>
                        <a:t>100/52</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0" dirty="0" smtClean="0">
                          <a:effectLst/>
                        </a:rPr>
                        <a:t>96/40</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90/40</a:t>
                      </a:r>
                      <a:endParaRPr lang="el-GR" sz="1500" b="0"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tx1"/>
                          </a:solidFill>
                          <a:effectLst/>
                        </a:rPr>
                        <a:t>Dipole field (max/min), B</a:t>
                      </a:r>
                      <a:r>
                        <a:rPr lang="en-GB" sz="1500" b="0" baseline="0" dirty="0" smtClean="0">
                          <a:solidFill>
                            <a:schemeClr val="tx1"/>
                          </a:solidFill>
                          <a:effectLst/>
                        </a:rPr>
                        <a:t> </a:t>
                      </a:r>
                      <a:r>
                        <a:rPr lang="en-GB" sz="1500" b="0" dirty="0" smtClean="0">
                          <a:solidFill>
                            <a:schemeClr val="tx1"/>
                          </a:solidFill>
                          <a:effectLst/>
                        </a:rPr>
                        <a:t>[T]</a:t>
                      </a:r>
                      <a:endParaRPr lang="el-GR" sz="1500" b="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0.97/0.97</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1.77/1.01 </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1.77/0.73</a:t>
                      </a:r>
                      <a:endParaRPr lang="el-GR" sz="1500" b="0"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algn="l"/>
                      <a:r>
                        <a:rPr lang="en-GB" sz="1500" b="0" dirty="0" err="1" smtClean="0">
                          <a:solidFill>
                            <a:schemeClr val="tx1"/>
                          </a:solidFill>
                          <a:effectLst/>
                        </a:rPr>
                        <a:t>horiz</a:t>
                      </a:r>
                      <a:r>
                        <a:rPr lang="en-GB" sz="1500" b="0" dirty="0" smtClean="0">
                          <a:solidFill>
                            <a:schemeClr val="tx1"/>
                          </a:solidFill>
                          <a:effectLst/>
                        </a:rPr>
                        <a:t>. /vert.</a:t>
                      </a:r>
                      <a:r>
                        <a:rPr lang="en-GB" sz="1500" b="0" baseline="0" dirty="0" smtClean="0">
                          <a:solidFill>
                            <a:schemeClr val="tx1"/>
                          </a:solidFill>
                          <a:effectLst/>
                        </a:rPr>
                        <a:t> </a:t>
                      </a:r>
                      <a:r>
                        <a:rPr lang="en-GB" sz="1500" b="0" baseline="0" dirty="0" err="1" smtClean="0">
                          <a:solidFill>
                            <a:schemeClr val="tx1"/>
                          </a:solidFill>
                          <a:effectLst/>
                        </a:rPr>
                        <a:t>chromaticities</a:t>
                      </a:r>
                      <a:r>
                        <a:rPr lang="en-GB" sz="1500" b="0" baseline="0" dirty="0" smtClean="0">
                          <a:solidFill>
                            <a:schemeClr val="tx1"/>
                          </a:solidFill>
                          <a:effectLst/>
                        </a:rPr>
                        <a:t>  </a:t>
                      </a:r>
                      <a:r>
                        <a:rPr lang="en-GB" sz="1500" b="0" kern="1200" baseline="0" dirty="0" smtClean="0">
                          <a:solidFill>
                            <a:schemeClr val="tx1"/>
                          </a:solidFill>
                          <a:effectLst/>
                          <a:latin typeface="Symbol" panose="05050102010706020507" pitchFamily="18" charset="2"/>
                          <a:ea typeface="+mn-ea"/>
                          <a:cs typeface="+mn-cs"/>
                        </a:rPr>
                        <a:t>x</a:t>
                      </a:r>
                      <a:r>
                        <a:rPr lang="en-GB" sz="1500" b="0" kern="1200" baseline="-25000" dirty="0" smtClean="0">
                          <a:solidFill>
                            <a:schemeClr val="tx1"/>
                          </a:solidFill>
                          <a:effectLst/>
                          <a:latin typeface="+mn-lt"/>
                          <a:ea typeface="+mn-ea"/>
                          <a:cs typeface="+mn-cs"/>
                        </a:rPr>
                        <a:t>x</a:t>
                      </a:r>
                      <a:r>
                        <a:rPr lang="en-GB" sz="1500" b="0" dirty="0" smtClean="0">
                          <a:solidFill>
                            <a:schemeClr val="tx1"/>
                          </a:solidFill>
                          <a:effectLst/>
                        </a:rPr>
                        <a:t>/</a:t>
                      </a:r>
                      <a:r>
                        <a:rPr lang="en-GB" sz="1500" b="0" kern="1200" baseline="0" dirty="0" err="1" smtClean="0">
                          <a:solidFill>
                            <a:schemeClr val="tx1"/>
                          </a:solidFill>
                          <a:effectLst/>
                          <a:latin typeface="Symbol" panose="05050102010706020507" pitchFamily="18" charset="2"/>
                          <a:ea typeface="+mn-ea"/>
                          <a:cs typeface="+mn-cs"/>
                        </a:rPr>
                        <a:t>x</a:t>
                      </a:r>
                      <a:r>
                        <a:rPr lang="en-GB" sz="1500" b="0" kern="1200" baseline="-25000" dirty="0" err="1" smtClean="0">
                          <a:solidFill>
                            <a:schemeClr val="tx1"/>
                          </a:solidFill>
                          <a:effectLst/>
                          <a:latin typeface="+mn-lt"/>
                          <a:ea typeface="+mn-ea"/>
                          <a:cs typeface="+mn-cs"/>
                        </a:rPr>
                        <a:t>y</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-113/-82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-135/-76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-126/-72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effectLst/>
                          <a:latin typeface="+mn-lt"/>
                          <a:ea typeface="+mn-ea"/>
                          <a:cs typeface="+mn-cs"/>
                        </a:rPr>
                        <a:t>Wiggler peak field </a:t>
                      </a:r>
                      <a:r>
                        <a:rPr lang="en-GB" sz="1500" b="0" dirty="0" err="1" smtClean="0">
                          <a:solidFill>
                            <a:schemeClr val="tx1"/>
                          </a:solidFill>
                          <a:effectLst/>
                        </a:rPr>
                        <a:t>B</a:t>
                      </a:r>
                      <a:r>
                        <a:rPr lang="en-GB" sz="1500" b="0" baseline="-25000" dirty="0" err="1" smtClean="0">
                          <a:solidFill>
                            <a:schemeClr val="tx1"/>
                          </a:solidFill>
                          <a:effectLst/>
                        </a:rPr>
                        <a:t>w</a:t>
                      </a:r>
                      <a:r>
                        <a:rPr lang="en-GB" sz="1500" b="0" baseline="0" dirty="0" smtClean="0">
                          <a:solidFill>
                            <a:schemeClr val="tx1"/>
                          </a:solidFill>
                          <a:effectLst/>
                        </a:rPr>
                        <a:t> </a:t>
                      </a:r>
                      <a:r>
                        <a:rPr lang="en-GB" sz="1500" b="0" i="0" u="none" strike="noStrike" kern="1200" baseline="0" dirty="0" smtClean="0">
                          <a:solidFill>
                            <a:schemeClr val="tx1"/>
                          </a:solidFill>
                          <a:effectLst/>
                          <a:latin typeface="+mn-lt"/>
                          <a:ea typeface="+mn-ea"/>
                          <a:cs typeface="+mn-cs"/>
                        </a:rPr>
                        <a:t>[T] for length </a:t>
                      </a:r>
                      <a:r>
                        <a:rPr lang="en-GB" sz="1500" b="0" i="0" u="none" strike="noStrike" kern="1200" baseline="0" dirty="0" err="1" smtClean="0">
                          <a:solidFill>
                            <a:schemeClr val="tx1"/>
                          </a:solidFill>
                          <a:effectLst/>
                          <a:latin typeface="+mn-lt"/>
                          <a:ea typeface="+mn-ea"/>
                          <a:cs typeface="+mn-cs"/>
                        </a:rPr>
                        <a:t>L</a:t>
                      </a:r>
                      <a:r>
                        <a:rPr lang="en-GB" sz="1500" b="0" baseline="-25000" dirty="0" err="1" smtClean="0">
                          <a:solidFill>
                            <a:schemeClr val="tx1"/>
                          </a:solidFill>
                          <a:effectLst/>
                        </a:rPr>
                        <a:t>w</a:t>
                      </a:r>
                      <a:r>
                        <a:rPr lang="en-GB" sz="1500" b="0" baseline="-25000" dirty="0" smtClean="0">
                          <a:solidFill>
                            <a:schemeClr val="tx1"/>
                          </a:solidFill>
                          <a:effectLst/>
                        </a:rPr>
                        <a:t> </a:t>
                      </a:r>
                      <a:r>
                        <a:rPr lang="en-GB" sz="1500" b="0" i="0" u="none" strike="noStrike" kern="1200" baseline="0" dirty="0" smtClean="0">
                          <a:solidFill>
                            <a:schemeClr val="tx1"/>
                          </a:solidFill>
                          <a:effectLst/>
                          <a:latin typeface="+mn-lt"/>
                          <a:ea typeface="+mn-ea"/>
                          <a:cs typeface="+mn-cs"/>
                        </a:rPr>
                        <a:t>=2m</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 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effectLst/>
                          <a:latin typeface="+mn-lt"/>
                          <a:ea typeface="+mn-ea"/>
                          <a:cs typeface="+mn-cs"/>
                        </a:rPr>
                        <a:t>Wiggler period, </a:t>
                      </a:r>
                      <a:r>
                        <a:rPr lang="en-GB" sz="1500" b="0" dirty="0" err="1" smtClean="0">
                          <a:solidFill>
                            <a:schemeClr val="tx1"/>
                          </a:solidFill>
                          <a:effectLst/>
                          <a:latin typeface="Symbol" panose="05050102010706020507" pitchFamily="18" charset="2"/>
                        </a:rPr>
                        <a:t>l</a:t>
                      </a:r>
                      <a:r>
                        <a:rPr lang="en-GB" sz="1500" b="0" baseline="-25000" dirty="0" err="1" smtClean="0">
                          <a:solidFill>
                            <a:schemeClr val="tx1"/>
                          </a:solidFill>
                          <a:effectLst/>
                        </a:rPr>
                        <a:t>w</a:t>
                      </a:r>
                      <a:r>
                        <a:rPr lang="en-GB" sz="1500" b="0" baseline="0" dirty="0" smtClean="0">
                          <a:solidFill>
                            <a:schemeClr val="tx1"/>
                          </a:solidFill>
                          <a:effectLst/>
                        </a:rPr>
                        <a:t> </a:t>
                      </a:r>
                      <a:r>
                        <a:rPr lang="en-GB" sz="1500" b="0" i="0" u="none" strike="noStrike" kern="1200" baseline="0" dirty="0" smtClean="0">
                          <a:solidFill>
                            <a:schemeClr val="tx1"/>
                          </a:solidFill>
                          <a:effectLst/>
                          <a:latin typeface="+mn-lt"/>
                          <a:ea typeface="+mn-ea"/>
                          <a:cs typeface="+mn-cs"/>
                        </a:rPr>
                        <a:t>[cm]</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latin typeface="+mn-lt"/>
                          <a:ea typeface="+mn-ea"/>
                          <a:cs typeface="+mn-cs"/>
                        </a:rPr>
                        <a:t>Mom. compaction, </a:t>
                      </a:r>
                      <a:r>
                        <a:rPr lang="en-GB" sz="1500" b="0" i="0" u="none" strike="noStrike" kern="1200" baseline="0" dirty="0" smtClean="0">
                          <a:solidFill>
                            <a:schemeClr val="tx1"/>
                          </a:solidFill>
                          <a:effectLst/>
                          <a:latin typeface="Symbol" panose="05050102010706020507" pitchFamily="18" charset="2"/>
                          <a:ea typeface="+mn-ea"/>
                          <a:cs typeface="+mn-cs"/>
                        </a:rPr>
                        <a:t>a</a:t>
                      </a:r>
                      <a:r>
                        <a:rPr lang="en-GB" sz="1500" b="0" i="0" u="none" strike="noStrike" kern="1200" baseline="-25000" dirty="0" smtClean="0">
                          <a:solidFill>
                            <a:schemeClr val="tx1"/>
                          </a:solidFill>
                          <a:effectLst/>
                          <a:latin typeface="+mn-lt"/>
                          <a:ea typeface="+mn-ea"/>
                          <a:cs typeface="+mn-cs"/>
                        </a:rPr>
                        <a:t>c</a:t>
                      </a:r>
                      <a:r>
                        <a:rPr lang="en-GB" sz="1500" b="0" i="0" u="none" strike="noStrike" kern="1200" baseline="0" dirty="0" smtClean="0">
                          <a:solidFill>
                            <a:schemeClr val="tx1"/>
                          </a:solidFill>
                          <a:latin typeface="+mn-lt"/>
                          <a:ea typeface="+mn-ea"/>
                          <a:cs typeface="+mn-cs"/>
                        </a:rPr>
                        <a:t> [</a:t>
                      </a:r>
                      <a:r>
                        <a:rPr lang="el-GR" sz="1500" b="0" i="0" kern="1200" dirty="0" smtClean="0">
                          <a:solidFill>
                            <a:schemeClr val="tx1"/>
                          </a:solidFill>
                          <a:effectLst/>
                          <a:latin typeface="+mn-lt"/>
                          <a:ea typeface="+mn-ea"/>
                          <a:cs typeface="+mn-cs"/>
                        </a:rPr>
                        <a:t>10</a:t>
                      </a:r>
                      <a:r>
                        <a:rPr lang="el-GR" sz="1500" b="0" i="0" kern="1200" baseline="30000" dirty="0" smtClean="0">
                          <a:solidFill>
                            <a:schemeClr val="tx1"/>
                          </a:solidFill>
                          <a:effectLst/>
                          <a:latin typeface="+mn-lt"/>
                          <a:ea typeface="+mn-ea"/>
                          <a:cs typeface="+mn-cs"/>
                        </a:rPr>
                        <a:t>-</a:t>
                      </a:r>
                      <a:r>
                        <a:rPr lang="en-GB" sz="1500" b="0" i="0" kern="1200" baseline="30000" dirty="0" smtClean="0">
                          <a:solidFill>
                            <a:schemeClr val="tx1"/>
                          </a:solidFill>
                          <a:effectLst/>
                          <a:latin typeface="+mn-lt"/>
                          <a:ea typeface="+mn-ea"/>
                          <a:cs typeface="+mn-cs"/>
                        </a:rPr>
                        <a:t>4</a:t>
                      </a:r>
                      <a:r>
                        <a:rPr lang="en-GB" sz="1500" b="0" i="0" u="none" strike="noStrike" kern="1200" baseline="0" dirty="0" smtClean="0">
                          <a:solidFill>
                            <a:schemeClr val="tx1"/>
                          </a:solidFill>
                          <a:latin typeface="+mn-lt"/>
                          <a:ea typeface="+mn-ea"/>
                          <a:cs typeface="+mn-cs"/>
                        </a:rPr>
                        <a:t>]</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tx1"/>
                          </a:solidFill>
                          <a:effectLst/>
                        </a:rPr>
                        <a:t>Energy loss/turn, U [MeV/turn]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algn="l"/>
                      <a:r>
                        <a:rPr lang="en-GB" sz="1500" b="0" dirty="0" smtClean="0">
                          <a:solidFill>
                            <a:schemeClr val="tx1"/>
                          </a:solidFill>
                          <a:effectLst/>
                        </a:rPr>
                        <a:t>Energy spread </a:t>
                      </a:r>
                      <a:r>
                        <a:rPr lang="en-GB" sz="1500" b="0" i="0" u="none" strike="noStrike" kern="1200" baseline="0" dirty="0" smtClean="0">
                          <a:solidFill>
                            <a:schemeClr val="tx1"/>
                          </a:solidFill>
                          <a:latin typeface="+mn-lt"/>
                          <a:ea typeface="+mn-ea"/>
                          <a:cs typeface="+mn-cs"/>
                        </a:rPr>
                        <a:t>(</a:t>
                      </a:r>
                      <a:r>
                        <a:rPr lang="en-GB" sz="1500" b="0" i="0" u="none" strike="noStrike" kern="1200" baseline="0" dirty="0" err="1" smtClean="0">
                          <a:solidFill>
                            <a:schemeClr val="tx1"/>
                          </a:solidFill>
                          <a:latin typeface="+mn-lt"/>
                          <a:ea typeface="+mn-ea"/>
                          <a:cs typeface="+mn-cs"/>
                        </a:rPr>
                        <a:t>rms</a:t>
                      </a:r>
                      <a:r>
                        <a:rPr lang="en-GB" sz="1500" b="0" i="0" u="none" strike="noStrike" kern="1200" baseline="0" dirty="0" smtClean="0">
                          <a:solidFill>
                            <a:schemeClr val="tx1"/>
                          </a:solidFill>
                          <a:latin typeface="+mn-lt"/>
                          <a:ea typeface="+mn-ea"/>
                          <a:cs typeface="+mn-cs"/>
                        </a:rPr>
                        <a:t>), </a:t>
                      </a:r>
                      <a:r>
                        <a:rPr lang="en-GB" sz="1500" b="0" i="0" u="none" strike="noStrike" kern="1200" baseline="0" dirty="0" err="1" smtClean="0">
                          <a:solidFill>
                            <a:schemeClr val="tx1"/>
                          </a:solidFill>
                          <a:effectLst/>
                          <a:latin typeface="Symbol" panose="05050102010706020507" pitchFamily="18" charset="2"/>
                          <a:ea typeface="+mn-ea"/>
                          <a:cs typeface="+mn-cs"/>
                        </a:rPr>
                        <a:t>s</a:t>
                      </a:r>
                      <a:r>
                        <a:rPr lang="en-GB" sz="1500" b="0" i="0" u="none" strike="noStrike" kern="1200" baseline="-25000" dirty="0" err="1" smtClean="0">
                          <a:solidFill>
                            <a:schemeClr val="tx1"/>
                          </a:solidFill>
                          <a:effectLst/>
                          <a:latin typeface="Symbol" panose="05050102010706020507" pitchFamily="18" charset="2"/>
                          <a:ea typeface="+mn-ea"/>
                          <a:cs typeface="+mn-cs"/>
                        </a:rPr>
                        <a:t>d</a:t>
                      </a:r>
                      <a:r>
                        <a:rPr lang="en-GB" sz="1500" b="0" kern="1200" baseline="-25000" dirty="0" smtClean="0">
                          <a:solidFill>
                            <a:schemeClr val="tx1"/>
                          </a:solidFill>
                          <a:effectLst/>
                          <a:latin typeface="+mn-lt"/>
                          <a:ea typeface="+mn-ea"/>
                          <a:cs typeface="+mn-cs"/>
                        </a:rPr>
                        <a:t> </a:t>
                      </a:r>
                      <a:r>
                        <a:rPr lang="en-GB" sz="1500" b="0" i="0" u="none" strike="noStrike" kern="1200" baseline="0" dirty="0" smtClean="0">
                          <a:solidFill>
                            <a:schemeClr val="tx1"/>
                          </a:solidFill>
                          <a:latin typeface="+mn-lt"/>
                          <a:ea typeface="+mn-ea"/>
                          <a:cs typeface="+mn-cs"/>
                        </a:rPr>
                        <a:t>[%]</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0" dirty="0" smtClean="0">
                          <a:effectLst/>
                        </a:rPr>
                        <a:t>0.12</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l-GR" sz="1500" b="0" i="0" u="none" strike="noStrike" dirty="0" smtClean="0">
                          <a:effectLst/>
                        </a:rPr>
                        <a:t> </a:t>
                      </a:r>
                      <a:r>
                        <a:rPr lang="en-GB" sz="1500" b="0" i="0" u="none" strike="noStrike" dirty="0" smtClean="0">
                          <a:effectLst/>
                        </a:rPr>
                        <a:t>0.13</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dirty="0" smtClean="0"/>
                        <a:t>0.13</a:t>
                      </a:r>
                      <a:endParaRPr lang="el-GR"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algn="l"/>
                      <a:r>
                        <a:rPr lang="en-GB" sz="1500" b="0" dirty="0" smtClean="0">
                          <a:solidFill>
                            <a:schemeClr val="tx1"/>
                          </a:solidFill>
                          <a:effectLst/>
                        </a:rPr>
                        <a:t>Bunch</a:t>
                      </a:r>
                      <a:r>
                        <a:rPr lang="en-GB" sz="1500" b="0" baseline="0" dirty="0" smtClean="0">
                          <a:solidFill>
                            <a:schemeClr val="tx1"/>
                          </a:solidFill>
                          <a:effectLst/>
                        </a:rPr>
                        <a:t> length (</a:t>
                      </a:r>
                      <a:r>
                        <a:rPr lang="en-GB" sz="1500" b="0" baseline="0" dirty="0" err="1" smtClean="0">
                          <a:solidFill>
                            <a:schemeClr val="tx1"/>
                          </a:solidFill>
                          <a:effectLst/>
                        </a:rPr>
                        <a:t>rms</a:t>
                      </a:r>
                      <a:r>
                        <a:rPr lang="en-GB" sz="1500" b="0" baseline="0" dirty="0" smtClean="0">
                          <a:solidFill>
                            <a:schemeClr val="tx1"/>
                          </a:solidFill>
                          <a:effectLst/>
                        </a:rPr>
                        <a:t>), </a:t>
                      </a:r>
                      <a:r>
                        <a:rPr lang="en-GB" sz="1500" b="0" i="0" u="none" strike="noStrike" kern="1200" baseline="0" dirty="0" err="1" smtClean="0">
                          <a:solidFill>
                            <a:schemeClr val="tx1"/>
                          </a:solidFill>
                          <a:effectLst/>
                          <a:latin typeface="Symbol" panose="05050102010706020507" pitchFamily="18" charset="2"/>
                          <a:ea typeface="+mn-ea"/>
                          <a:cs typeface="+mn-cs"/>
                        </a:rPr>
                        <a:t>s</a:t>
                      </a:r>
                      <a:r>
                        <a:rPr lang="en-GB" sz="1500" b="0" i="0" u="none" strike="noStrike" kern="1200" baseline="-25000" dirty="0" err="1" smtClean="0">
                          <a:solidFill>
                            <a:schemeClr val="tx1"/>
                          </a:solidFill>
                          <a:effectLst/>
                          <a:latin typeface="+mn-lt"/>
                          <a:ea typeface="+mn-ea"/>
                          <a:cs typeface="+mn-cs"/>
                        </a:rPr>
                        <a:t>s</a:t>
                      </a:r>
                      <a:r>
                        <a:rPr lang="en-GB" sz="1500" b="0" baseline="0" dirty="0" smtClean="0">
                          <a:solidFill>
                            <a:schemeClr val="tx1"/>
                          </a:solidFill>
                          <a:effectLst/>
                        </a:rPr>
                        <a:t> [mm] </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l-GR" sz="1500" b="0" i="0" u="none" strike="noStrike" dirty="0" smtClean="0">
                          <a:effectLst/>
                        </a:rPr>
                        <a:t> </a:t>
                      </a:r>
                      <a:r>
                        <a:rPr lang="en-GB" sz="1500" b="0" i="0" u="none" strike="noStrike" dirty="0" smtClean="0">
                          <a:effectLst/>
                        </a:rPr>
                        <a:t>1.6</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dirty="0" smtClean="0"/>
                        <a:t>1.6</a:t>
                      </a:r>
                      <a:endParaRPr lang="el-GR"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effectLst/>
                          <a:latin typeface="+mn-lt"/>
                          <a:ea typeface="+mn-ea"/>
                          <a:cs typeface="+mn-cs"/>
                        </a:rPr>
                        <a:t>Long. emittance , </a:t>
                      </a:r>
                      <a:r>
                        <a:rPr lang="en-GB" sz="1500" b="0" kern="1200" baseline="0" dirty="0" smtClean="0">
                          <a:solidFill>
                            <a:schemeClr val="tx1"/>
                          </a:solidFill>
                          <a:effectLst/>
                          <a:latin typeface="Symbol" panose="05050102010706020507" pitchFamily="18" charset="2"/>
                          <a:ea typeface="+mn-ea"/>
                          <a:cs typeface="+mn-cs"/>
                        </a:rPr>
                        <a:t>e</a:t>
                      </a:r>
                      <a:r>
                        <a:rPr lang="en-GB" sz="1500" b="0" kern="1200" baseline="-25000" dirty="0" smtClean="0">
                          <a:solidFill>
                            <a:schemeClr val="tx1"/>
                          </a:solidFill>
                          <a:effectLst/>
                          <a:latin typeface="+mn-lt"/>
                          <a:ea typeface="+mn-ea"/>
                          <a:cs typeface="+mn-cs"/>
                        </a:rPr>
                        <a:t>l </a:t>
                      </a:r>
                      <a:r>
                        <a:rPr lang="en-GB" sz="1500" b="0" dirty="0" smtClean="0">
                          <a:solidFill>
                            <a:schemeClr val="tx1"/>
                          </a:solidFill>
                          <a:effectLst/>
                        </a:rPr>
                        <a:t>[</a:t>
                      </a:r>
                      <a:r>
                        <a:rPr lang="en-GB" sz="1500" b="0" i="0" u="none" strike="noStrike" kern="1200" baseline="0" dirty="0" err="1" smtClean="0">
                          <a:solidFill>
                            <a:schemeClr val="tx1"/>
                          </a:solidFill>
                          <a:effectLst/>
                          <a:latin typeface="+mn-lt"/>
                          <a:ea typeface="+mn-ea"/>
                          <a:cs typeface="+mn-cs"/>
                        </a:rPr>
                        <a:t>keV</a:t>
                      </a:r>
                      <a:r>
                        <a:rPr lang="en-GB" sz="1500" b="0" i="0" u="none" strike="noStrike" kern="1200" baseline="0" dirty="0" smtClean="0">
                          <a:solidFill>
                            <a:schemeClr val="tx1"/>
                          </a:solidFill>
                          <a:effectLst/>
                          <a:latin typeface="+mn-lt"/>
                          <a:ea typeface="+mn-ea"/>
                          <a:cs typeface="+mn-cs"/>
                        </a:rPr>
                        <a:t> </a:t>
                      </a:r>
                      <a:r>
                        <a:rPr lang="en-GB" sz="1500" b="0" dirty="0" smtClean="0">
                          <a:solidFill>
                            <a:schemeClr val="tx1"/>
                          </a:solidFill>
                          <a:effectLst/>
                        </a:rPr>
                        <a:t>m]</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0" dirty="0" smtClean="0">
                          <a:effectLst/>
                        </a:rPr>
                        <a:t>5.9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6.1</a:t>
                      </a:r>
                      <a:endParaRPr lang="el-GR" sz="15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dirty="0" smtClean="0"/>
                        <a:t>6.0</a:t>
                      </a:r>
                      <a:endParaRPr lang="el-GR"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latin typeface="+mn-lt"/>
                          <a:ea typeface="+mn-ea"/>
                          <a:cs typeface="+mn-cs"/>
                        </a:rPr>
                        <a:t>Damp. times, (</a:t>
                      </a:r>
                      <a:r>
                        <a:rPr lang="en-GB" sz="1500" b="0" i="0" u="none" strike="noStrike" kern="1200" baseline="0" dirty="0" err="1" smtClean="0">
                          <a:solidFill>
                            <a:schemeClr val="tx1"/>
                          </a:solidFill>
                          <a:effectLst/>
                          <a:latin typeface="Symbol" panose="05050102010706020507" pitchFamily="18" charset="2"/>
                          <a:ea typeface="+mn-ea"/>
                          <a:cs typeface="+mn-cs"/>
                        </a:rPr>
                        <a:t>t</a:t>
                      </a:r>
                      <a:r>
                        <a:rPr lang="en-GB" sz="1500" b="0" kern="1200" baseline="-25000" dirty="0" err="1" smtClean="0">
                          <a:solidFill>
                            <a:schemeClr val="tx1"/>
                          </a:solidFill>
                          <a:effectLst/>
                          <a:latin typeface="+mn-lt"/>
                          <a:ea typeface="+mn-ea"/>
                          <a:cs typeface="+mn-cs"/>
                        </a:rPr>
                        <a:t>x</a:t>
                      </a:r>
                      <a:r>
                        <a:rPr lang="en-GB" sz="1500" b="0" i="0" u="none" strike="noStrike" kern="1200" baseline="0" dirty="0" smtClean="0">
                          <a:solidFill>
                            <a:schemeClr val="tx1"/>
                          </a:solidFill>
                          <a:latin typeface="+mn-lt"/>
                          <a:ea typeface="+mn-ea"/>
                          <a:cs typeface="+mn-cs"/>
                        </a:rPr>
                        <a:t>, </a:t>
                      </a:r>
                      <a:r>
                        <a:rPr lang="en-GB" sz="1500" b="0" i="0" u="none" strike="noStrike" kern="1200" baseline="0" dirty="0" smtClean="0">
                          <a:solidFill>
                            <a:schemeClr val="tx1"/>
                          </a:solidFill>
                          <a:effectLst/>
                          <a:latin typeface="Symbol" panose="05050102010706020507" pitchFamily="18" charset="2"/>
                          <a:ea typeface="+mn-ea"/>
                          <a:cs typeface="+mn-cs"/>
                        </a:rPr>
                        <a:t>t</a:t>
                      </a:r>
                      <a:r>
                        <a:rPr lang="en-GB" sz="1500" b="0" i="0" u="none" strike="noStrike" kern="1200" baseline="-25000" dirty="0" smtClean="0">
                          <a:solidFill>
                            <a:schemeClr val="tx1"/>
                          </a:solidFill>
                          <a:effectLst/>
                          <a:latin typeface="+mn-lt"/>
                          <a:ea typeface="+mn-ea"/>
                          <a:cs typeface="+mn-cs"/>
                        </a:rPr>
                        <a:t>y</a:t>
                      </a:r>
                      <a:r>
                        <a:rPr lang="en-GB" sz="1500" b="0" i="0" u="none" strike="noStrike" kern="1200" baseline="0" dirty="0" smtClean="0">
                          <a:solidFill>
                            <a:schemeClr val="tx1"/>
                          </a:solidFill>
                          <a:latin typeface="+mn-lt"/>
                          <a:ea typeface="+mn-ea"/>
                          <a:cs typeface="+mn-cs"/>
                        </a:rPr>
                        <a:t>, </a:t>
                      </a:r>
                      <a:r>
                        <a:rPr lang="en-GB" sz="1500" b="0" i="0" u="none" strike="noStrike" kern="1200" baseline="0" dirty="0" err="1" smtClean="0">
                          <a:solidFill>
                            <a:schemeClr val="tx1"/>
                          </a:solidFill>
                          <a:effectLst/>
                          <a:latin typeface="Symbol" panose="05050102010706020507" pitchFamily="18" charset="2"/>
                          <a:ea typeface="+mn-ea"/>
                          <a:cs typeface="+mn-cs"/>
                        </a:rPr>
                        <a:t>t</a:t>
                      </a:r>
                      <a:r>
                        <a:rPr lang="en-GB" sz="1500" b="0" i="0" u="none" strike="noStrike" kern="1200" baseline="-25000" dirty="0" err="1" smtClean="0">
                          <a:solidFill>
                            <a:schemeClr val="tx1"/>
                          </a:solidFill>
                          <a:effectLst/>
                          <a:latin typeface="+mn-lt"/>
                          <a:ea typeface="+mn-ea"/>
                          <a:cs typeface="+mn-cs"/>
                        </a:rPr>
                        <a:t>l</a:t>
                      </a:r>
                      <a:r>
                        <a:rPr lang="en-GB" sz="1500" b="0" i="0" u="none" strike="noStrike" kern="1200" baseline="0" dirty="0" smtClean="0">
                          <a:solidFill>
                            <a:schemeClr val="tx1"/>
                          </a:solidFill>
                          <a:latin typeface="+mn-lt"/>
                          <a:ea typeface="+mn-ea"/>
                          <a:cs typeface="+mn-cs"/>
                        </a:rPr>
                        <a:t>)  [</a:t>
                      </a:r>
                      <a:r>
                        <a:rPr lang="en-GB" sz="1500" b="0" i="0" u="none" strike="noStrike" kern="1200" baseline="0" dirty="0" err="1" smtClean="0">
                          <a:solidFill>
                            <a:schemeClr val="tx1"/>
                          </a:solidFill>
                          <a:latin typeface="+mn-lt"/>
                          <a:ea typeface="+mn-ea"/>
                          <a:cs typeface="+mn-cs"/>
                        </a:rPr>
                        <a:t>ms</a:t>
                      </a:r>
                      <a:r>
                        <a:rPr lang="en-GB" sz="1500" b="0" i="0" u="none" strike="noStrike" kern="1200" baseline="0" dirty="0" smtClean="0">
                          <a:solidFill>
                            <a:schemeClr val="tx1"/>
                          </a:solidFill>
                          <a:latin typeface="+mn-lt"/>
                          <a:ea typeface="+mn-ea"/>
                          <a:cs typeface="+mn-cs"/>
                        </a:rPr>
                        <a:t>]</a:t>
                      </a:r>
                      <a:endParaRPr lang="el-GR" sz="15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latin typeface="+mn-lt"/>
                          <a:ea typeface="+mn-ea"/>
                          <a:cs typeface="+mn-cs"/>
                        </a:rPr>
                        <a:t>(2.0, 2.0, 1.0)</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latin typeface="+mn-lt"/>
                          <a:ea typeface="+mn-ea"/>
                          <a:cs typeface="+mn-cs"/>
                        </a:rPr>
                        <a:t>(1.2, 1.3, 0.6)</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latin typeface="+mn-lt"/>
                          <a:ea typeface="+mn-ea"/>
                          <a:cs typeface="+mn-cs"/>
                        </a:rPr>
                        <a:t>(1.2, 1.2, 0.6)</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baseline="0" dirty="0" smtClean="0">
                          <a:solidFill>
                            <a:schemeClr val="tx1"/>
                          </a:solidFill>
                          <a:latin typeface="+mn-lt"/>
                          <a:ea typeface="+mn-ea"/>
                          <a:cs typeface="+mn-cs"/>
                        </a:rPr>
                        <a:t>IBS factors hor./ver./long.</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l-GR" sz="1500" b="1" i="0" u="none" strike="noStrike" kern="1200" baseline="0" dirty="0" smtClean="0">
                          <a:solidFill>
                            <a:schemeClr val="dk1"/>
                          </a:solidFill>
                          <a:latin typeface="+mn-lt"/>
                          <a:ea typeface="+mn-ea"/>
                          <a:cs typeface="+mn-cs"/>
                        </a:rPr>
                        <a:t>2.</a:t>
                      </a:r>
                      <a:r>
                        <a:rPr lang="en-GB" sz="1500" b="1" i="0" u="none" strike="noStrike" kern="1200" baseline="0" dirty="0" smtClean="0">
                          <a:solidFill>
                            <a:schemeClr val="dk1"/>
                          </a:solidFill>
                          <a:latin typeface="+mn-lt"/>
                          <a:ea typeface="+mn-ea"/>
                          <a:cs typeface="+mn-cs"/>
                        </a:rPr>
                        <a:t>8</a:t>
                      </a:r>
                      <a:r>
                        <a:rPr lang="el-GR" sz="1500" b="1" i="0" u="none" strike="noStrike" kern="1200" baseline="0" dirty="0" smtClean="0">
                          <a:solidFill>
                            <a:schemeClr val="dk1"/>
                          </a:solidFill>
                          <a:latin typeface="+mn-lt"/>
                          <a:ea typeface="+mn-ea"/>
                          <a:cs typeface="+mn-cs"/>
                        </a:rPr>
                        <a:t>/1.</a:t>
                      </a:r>
                      <a:r>
                        <a:rPr lang="en-GB" sz="1500" b="1" i="0" u="none" strike="noStrike" kern="1200" baseline="0" dirty="0" smtClean="0">
                          <a:solidFill>
                            <a:schemeClr val="dk1"/>
                          </a:solidFill>
                          <a:latin typeface="+mn-lt"/>
                          <a:ea typeface="+mn-ea"/>
                          <a:cs typeface="+mn-cs"/>
                        </a:rPr>
                        <a:t>8</a:t>
                      </a:r>
                      <a:r>
                        <a:rPr lang="el-GR" sz="1500" b="1" i="0" u="none" strike="noStrike" kern="1200" baseline="0" dirty="0" smtClean="0">
                          <a:solidFill>
                            <a:schemeClr val="dk1"/>
                          </a:solidFill>
                          <a:latin typeface="+mn-lt"/>
                          <a:ea typeface="+mn-ea"/>
                          <a:cs typeface="+mn-cs"/>
                        </a:rPr>
                        <a:t>/1.2</a:t>
                      </a:r>
                      <a:endParaRPr lang="en-GB" sz="1500" b="1"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1" i="0" u="none" strike="noStrike" kern="1200" baseline="0" dirty="0" smtClean="0">
                          <a:solidFill>
                            <a:schemeClr val="dk1"/>
                          </a:solidFill>
                          <a:latin typeface="+mn-lt"/>
                          <a:ea typeface="+mn-ea"/>
                          <a:cs typeface="+mn-cs"/>
                        </a:rPr>
                        <a:t>1.</a:t>
                      </a:r>
                      <a:r>
                        <a:rPr lang="en-GB" sz="1500" b="1" i="0" u="none" strike="noStrike" kern="1200" baseline="0" dirty="0" smtClean="0">
                          <a:solidFill>
                            <a:schemeClr val="dk1"/>
                          </a:solidFill>
                          <a:latin typeface="+mn-lt"/>
                          <a:ea typeface="+mn-ea"/>
                          <a:cs typeface="+mn-cs"/>
                        </a:rPr>
                        <a:t>6</a:t>
                      </a:r>
                      <a:r>
                        <a:rPr lang="el-GR" sz="1500" b="1" i="0" u="none" strike="noStrike" kern="1200" baseline="0" dirty="0" smtClean="0">
                          <a:solidFill>
                            <a:schemeClr val="dk1"/>
                          </a:solidFill>
                          <a:latin typeface="+mn-lt"/>
                          <a:ea typeface="+mn-ea"/>
                          <a:cs typeface="+mn-cs"/>
                        </a:rPr>
                        <a:t>/1.</a:t>
                      </a:r>
                      <a:r>
                        <a:rPr lang="en-GB" sz="1500" b="1" i="0" u="none" strike="noStrike" kern="1200" baseline="0" dirty="0" smtClean="0">
                          <a:solidFill>
                            <a:schemeClr val="dk1"/>
                          </a:solidFill>
                          <a:latin typeface="+mn-lt"/>
                          <a:ea typeface="+mn-ea"/>
                          <a:cs typeface="+mn-cs"/>
                        </a:rPr>
                        <a:t>8</a:t>
                      </a:r>
                      <a:r>
                        <a:rPr lang="el-GR" sz="1500" b="1" i="0" u="none" strike="noStrike" kern="1200" baseline="0" dirty="0" smtClean="0">
                          <a:solidFill>
                            <a:schemeClr val="dk1"/>
                          </a:solidFill>
                          <a:latin typeface="+mn-lt"/>
                          <a:ea typeface="+mn-ea"/>
                          <a:cs typeface="+mn-cs"/>
                        </a:rPr>
                        <a:t>/1.1</a:t>
                      </a:r>
                      <a:endParaRPr lang="el-GR" sz="1500" b="1"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1" dirty="0" smtClean="0">
                          <a:effectLst/>
                        </a:rPr>
                        <a:t>1.</a:t>
                      </a:r>
                      <a:r>
                        <a:rPr lang="en-GB" sz="1500" b="1" dirty="0" smtClean="0">
                          <a:effectLst/>
                        </a:rPr>
                        <a:t>3</a:t>
                      </a:r>
                      <a:r>
                        <a:rPr lang="el-GR" sz="1500" b="1" dirty="0" smtClean="0">
                          <a:effectLst/>
                        </a:rPr>
                        <a:t>/1.</a:t>
                      </a:r>
                      <a:r>
                        <a:rPr lang="en-GB" sz="1500" b="1" dirty="0" smtClean="0">
                          <a:effectLst/>
                        </a:rPr>
                        <a:t>8</a:t>
                      </a:r>
                      <a:r>
                        <a:rPr lang="el-GR" sz="1500" b="1" dirty="0" smtClean="0">
                          <a:effectLst/>
                        </a:rPr>
                        <a:t>/1.1</a:t>
                      </a:r>
                      <a:endParaRPr lang="el-GR" sz="1500" b="1"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baseline="0" dirty="0" smtClean="0">
                          <a:solidFill>
                            <a:schemeClr val="tx1"/>
                          </a:solidFill>
                          <a:effectLst/>
                        </a:rPr>
                        <a:t>Norm. horizontal emittance (with IBS), </a:t>
                      </a:r>
                      <a:r>
                        <a:rPr lang="en-GB" sz="1500" b="0" baseline="0" dirty="0" err="1" smtClean="0">
                          <a:solidFill>
                            <a:schemeClr val="tx1"/>
                          </a:solidFill>
                          <a:effectLst/>
                          <a:latin typeface="Symbol" panose="05050102010706020507" pitchFamily="18" charset="2"/>
                        </a:rPr>
                        <a:t>g</a:t>
                      </a:r>
                      <a:r>
                        <a:rPr lang="en-GB" sz="1500" b="0" kern="1200" baseline="0" dirty="0" err="1" smtClean="0">
                          <a:solidFill>
                            <a:schemeClr val="tx1"/>
                          </a:solidFill>
                          <a:effectLst/>
                          <a:latin typeface="Symbol" panose="05050102010706020507" pitchFamily="18" charset="2"/>
                          <a:ea typeface="+mn-ea"/>
                          <a:cs typeface="+mn-cs"/>
                        </a:rPr>
                        <a:t>e</a:t>
                      </a:r>
                      <a:r>
                        <a:rPr lang="en-GB" sz="1500" b="0" kern="1200" baseline="-25000" dirty="0" err="1" smtClean="0">
                          <a:solidFill>
                            <a:schemeClr val="tx1"/>
                          </a:solidFill>
                          <a:effectLst/>
                          <a:latin typeface="+mn-lt"/>
                          <a:ea typeface="+mn-ea"/>
                          <a:cs typeface="+mn-cs"/>
                        </a:rPr>
                        <a:t>x</a:t>
                      </a:r>
                      <a:r>
                        <a:rPr lang="en-GB" sz="1500" b="0" kern="1200" baseline="-25000" dirty="0" smtClean="0">
                          <a:solidFill>
                            <a:schemeClr val="tx1"/>
                          </a:solidFill>
                          <a:effectLst/>
                          <a:latin typeface="+mn-lt"/>
                          <a:ea typeface="+mn-ea"/>
                          <a:cs typeface="+mn-cs"/>
                        </a:rPr>
                        <a:t> </a:t>
                      </a:r>
                      <a:r>
                        <a:rPr lang="en-GB" sz="1500" b="0" dirty="0" smtClean="0">
                          <a:solidFill>
                            <a:schemeClr val="tx1"/>
                          </a:solidFill>
                          <a:effectLst/>
                        </a:rPr>
                        <a:t>[nm] </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effectLst/>
                        </a:rPr>
                        <a:t>883</a:t>
                      </a:r>
                      <a:endParaRPr lang="el-GR" sz="1500" b="1"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1" i="0" kern="1200" dirty="0" smtClean="0">
                          <a:solidFill>
                            <a:schemeClr val="dk1"/>
                          </a:solidFill>
                          <a:effectLst/>
                          <a:latin typeface="+mn-lt"/>
                          <a:ea typeface="+mn-ea"/>
                          <a:cs typeface="+mn-cs"/>
                        </a:rPr>
                        <a:t>568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1500" b="1" dirty="0" smtClean="0"/>
                        <a:t>541</a:t>
                      </a:r>
                      <a:endParaRPr lang="el-GR" sz="15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baseline="0" dirty="0" smtClean="0">
                          <a:solidFill>
                            <a:schemeClr val="tx1"/>
                          </a:solidFill>
                          <a:effectLst/>
                        </a:rPr>
                        <a:t>Norm. vertical emittance (with IBS), </a:t>
                      </a:r>
                      <a:r>
                        <a:rPr lang="en-GB" sz="1500" b="0" baseline="0" dirty="0" err="1" smtClean="0">
                          <a:solidFill>
                            <a:schemeClr val="tx1"/>
                          </a:solidFill>
                          <a:effectLst/>
                          <a:latin typeface="Symbol" panose="05050102010706020507" pitchFamily="18" charset="2"/>
                        </a:rPr>
                        <a:t>g</a:t>
                      </a:r>
                      <a:r>
                        <a:rPr lang="en-GB" sz="1500" b="0" kern="1200" baseline="0" dirty="0" err="1" smtClean="0">
                          <a:solidFill>
                            <a:schemeClr val="tx1"/>
                          </a:solidFill>
                          <a:effectLst/>
                          <a:latin typeface="Symbol" panose="05050102010706020507" pitchFamily="18" charset="2"/>
                          <a:ea typeface="+mn-ea"/>
                          <a:cs typeface="+mn-cs"/>
                        </a:rPr>
                        <a:t>e</a:t>
                      </a:r>
                      <a:r>
                        <a:rPr lang="en-GB" sz="1500" b="0" kern="1200" baseline="-25000" dirty="0" err="1" smtClean="0">
                          <a:solidFill>
                            <a:schemeClr val="tx1"/>
                          </a:solidFill>
                          <a:effectLst/>
                          <a:latin typeface="+mn-lt"/>
                          <a:ea typeface="+mn-ea"/>
                          <a:cs typeface="+mn-cs"/>
                        </a:rPr>
                        <a:t>y</a:t>
                      </a:r>
                      <a:r>
                        <a:rPr lang="en-GB" sz="1500" b="0" kern="1200" baseline="-25000" dirty="0" smtClean="0">
                          <a:solidFill>
                            <a:schemeClr val="tx1"/>
                          </a:solidFill>
                          <a:effectLst/>
                          <a:latin typeface="+mn-lt"/>
                          <a:ea typeface="+mn-ea"/>
                          <a:cs typeface="+mn-cs"/>
                        </a:rPr>
                        <a:t> </a:t>
                      </a:r>
                      <a:r>
                        <a:rPr lang="en-GB" sz="1500" b="0" dirty="0" smtClean="0">
                          <a:solidFill>
                            <a:schemeClr val="tx1"/>
                          </a:solidFill>
                          <a:effectLst/>
                        </a:rPr>
                        <a:t>[nm] </a:t>
                      </a:r>
                      <a:endParaRPr lang="el-GR" sz="1500" b="0" baseline="-2500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effectLst/>
                        </a:rPr>
                        <a:t>6</a:t>
                      </a:r>
                      <a:endParaRPr lang="el-GR" sz="1500" b="1"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500" b="1" i="0" kern="1200" dirty="0" smtClean="0">
                          <a:solidFill>
                            <a:schemeClr val="dk1"/>
                          </a:solidFill>
                          <a:effectLst/>
                          <a:latin typeface="+mn-lt"/>
                          <a:ea typeface="+mn-ea"/>
                          <a:cs typeface="+mn-cs"/>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1500" b="1" dirty="0" smtClean="0"/>
                        <a:t>6</a:t>
                      </a:r>
                      <a:endParaRPr lang="el-GR" sz="15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304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tx1"/>
                          </a:solidFill>
                          <a:effectLst/>
                        </a:rPr>
                        <a:t>Circumference, C [m]</a:t>
                      </a:r>
                      <a:endParaRPr lang="el-GR" sz="1500" b="0" dirty="0" smtClean="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427.5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effectLst/>
                          <a:latin typeface="+mn-lt"/>
                          <a:ea typeface="+mn-ea"/>
                          <a:cs typeface="+mn-cs"/>
                        </a:rPr>
                        <a:t>374.1</a:t>
                      </a:r>
                      <a:r>
                        <a:rPr lang="en-GB" sz="1500" b="0" i="0" u="none" strike="noStrike" kern="1200" baseline="0" dirty="0" smtClean="0">
                          <a:solidFill>
                            <a:schemeClr val="dk1"/>
                          </a:solidFill>
                          <a:effectLst/>
                          <a:latin typeface="+mn-lt"/>
                          <a:ea typeface="+mn-ea"/>
                          <a:cs typeface="+mn-cs"/>
                        </a:rPr>
                        <a:t> (</a:t>
                      </a:r>
                      <a:r>
                        <a:rPr lang="en-GB" sz="1500" dirty="0" smtClean="0">
                          <a:solidFill>
                            <a:schemeClr val="dk1"/>
                          </a:solidFill>
                        </a:rPr>
                        <a:t>-14%</a:t>
                      </a:r>
                      <a:r>
                        <a:rPr lang="en-GB" sz="1500" b="0" i="0" u="none" strike="noStrike" kern="1200" baseline="0" dirty="0" smtClean="0">
                          <a:solidFill>
                            <a:schemeClr val="dk1"/>
                          </a:solidFill>
                          <a:effectLst/>
                          <a:latin typeface="+mn-lt"/>
                          <a:ea typeface="+mn-ea"/>
                          <a:cs typeface="+mn-cs"/>
                        </a:rPr>
                        <a:t>)</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500" b="0" i="0" u="none" strike="noStrike" kern="1200" baseline="0" dirty="0" smtClean="0">
                          <a:solidFill>
                            <a:schemeClr val="dk1"/>
                          </a:solidFill>
                          <a:effectLst/>
                          <a:latin typeface="+mn-lt"/>
                          <a:ea typeface="+mn-ea"/>
                          <a:cs typeface="+mn-cs"/>
                        </a:rPr>
                        <a:t>359.4</a:t>
                      </a:r>
                      <a:r>
                        <a:rPr lang="en-GB" sz="1500" b="0" i="0" u="none" strike="noStrike" kern="1200" baseline="0" dirty="0" smtClean="0">
                          <a:solidFill>
                            <a:schemeClr val="dk1"/>
                          </a:solidFill>
                          <a:effectLst/>
                          <a:latin typeface="+mn-lt"/>
                          <a:ea typeface="+mn-ea"/>
                          <a:cs typeface="+mn-cs"/>
                        </a:rPr>
                        <a:t> (</a:t>
                      </a:r>
                      <a:r>
                        <a:rPr lang="en-GB" sz="1500" dirty="0" smtClean="0">
                          <a:solidFill>
                            <a:schemeClr val="dk1"/>
                          </a:solidFill>
                        </a:rPr>
                        <a:t>-19%</a:t>
                      </a:r>
                      <a:r>
                        <a:rPr lang="en-GB" sz="1500" b="0" i="0" u="none" strike="noStrike" kern="1200" baseline="0" dirty="0" smtClean="0">
                          <a:solidFill>
                            <a:schemeClr val="dk1"/>
                          </a:solidFill>
                          <a:effectLst/>
                          <a:latin typeface="+mn-lt"/>
                          <a:ea typeface="+mn-ea"/>
                          <a:cs typeface="+mn-cs"/>
                        </a:rPr>
                        <a:t>)</a:t>
                      </a:r>
                      <a:endParaRPr lang="en-GB" sz="15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bl>
          </a:graphicData>
        </a:graphic>
      </p:graphicFrame>
      <p:sp>
        <p:nvSpPr>
          <p:cNvPr id="5" name="Rectangle 4"/>
          <p:cNvSpPr/>
          <p:nvPr/>
        </p:nvSpPr>
        <p:spPr>
          <a:xfrm>
            <a:off x="2655652" y="113902"/>
            <a:ext cx="5787483" cy="461665"/>
          </a:xfrm>
          <a:prstGeom prst="rect">
            <a:avLst/>
          </a:prstGeom>
        </p:spPr>
        <p:txBody>
          <a:bodyPr wrap="square">
            <a:spAutoFit/>
          </a:bodyPr>
          <a:lstStyle/>
          <a:p>
            <a:pPr fontAlgn="auto">
              <a:spcBef>
                <a:spcPts val="0"/>
              </a:spcBef>
              <a:spcAft>
                <a:spcPts val="0"/>
              </a:spcAft>
            </a:pPr>
            <a:r>
              <a:rPr lang="en-GB" smtClean="0">
                <a:solidFill>
                  <a:srgbClr val="FFC000"/>
                </a:solidFill>
                <a:latin typeface="Calibri" panose="020F0502020204030204"/>
                <a:ea typeface=""/>
                <a:cs typeface=""/>
              </a:rPr>
              <a:t>DRs parameters,  </a:t>
            </a:r>
            <a:r>
              <a:rPr lang="en-GB" dirty="0" smtClean="0">
                <a:solidFill>
                  <a:srgbClr val="FFC000"/>
                </a:solidFill>
                <a:latin typeface="Calibri" panose="020F0502020204030204"/>
                <a:ea typeface=""/>
                <a:cs typeface=""/>
              </a:rPr>
              <a:t>2GHz and E=2.86 </a:t>
            </a:r>
            <a:r>
              <a:rPr lang="en-GB" dirty="0">
                <a:solidFill>
                  <a:srgbClr val="FFC000"/>
                </a:solidFill>
                <a:latin typeface="Calibri" panose="020F0502020204030204"/>
                <a:ea typeface=""/>
                <a:cs typeface=""/>
              </a:rPr>
              <a:t>GeV</a:t>
            </a:r>
            <a:endParaRPr lang="el-GR" dirty="0">
              <a:solidFill>
                <a:srgbClr val="FFC000"/>
              </a:solidFill>
              <a:latin typeface="Calibri" panose="020F0502020204030204"/>
              <a:ea typeface=""/>
              <a:cs typeface=""/>
            </a:endParaRPr>
          </a:p>
        </p:txBody>
      </p:sp>
      <p:sp>
        <p:nvSpPr>
          <p:cNvPr id="6" name="Rectangle 5"/>
          <p:cNvSpPr/>
          <p:nvPr/>
        </p:nvSpPr>
        <p:spPr>
          <a:xfrm>
            <a:off x="0" y="5903893"/>
            <a:ext cx="9144000" cy="523220"/>
          </a:xfrm>
          <a:prstGeom prst="rect">
            <a:avLst/>
          </a:prstGeom>
        </p:spPr>
        <p:txBody>
          <a:bodyPr wrap="square">
            <a:spAutoFit/>
          </a:bodyPr>
          <a:lstStyle/>
          <a:p>
            <a:pPr fontAlgn="auto">
              <a:spcBef>
                <a:spcPts val="0"/>
              </a:spcBef>
              <a:spcAft>
                <a:spcPts val="0"/>
              </a:spcAft>
            </a:pPr>
            <a:r>
              <a:rPr lang="en-GB" sz="1400" b="0" dirty="0">
                <a:solidFill>
                  <a:srgbClr val="CF7B0B"/>
                </a:solidFill>
                <a:latin typeface="Calibri" panose="020F0502020204030204"/>
                <a:ea typeface=""/>
                <a:cs typeface=""/>
              </a:rPr>
              <a:t>-</a:t>
            </a:r>
            <a:r>
              <a:rPr lang="en-GB" sz="1400" b="0" dirty="0" smtClean="0">
                <a:solidFill>
                  <a:srgbClr val="CF7B0B"/>
                </a:solidFill>
                <a:latin typeface="Calibri" panose="020F0502020204030204"/>
                <a:ea typeface=""/>
                <a:cs typeface=""/>
              </a:rPr>
              <a:t>Collaboration </a:t>
            </a:r>
            <a:r>
              <a:rPr lang="en-GB" sz="1400" b="0" dirty="0">
                <a:solidFill>
                  <a:srgbClr val="CF7B0B"/>
                </a:solidFill>
                <a:latin typeface="Calibri" panose="020F0502020204030204"/>
                <a:ea typeface=""/>
                <a:cs typeface=""/>
              </a:rPr>
              <a:t>with the Advanced Light Source ALS </a:t>
            </a:r>
            <a:r>
              <a:rPr lang="en-GB" sz="1400" b="0" dirty="0" smtClean="0">
                <a:solidFill>
                  <a:srgbClr val="CF7B0B"/>
                </a:solidFill>
                <a:latin typeface="Calibri" panose="020F0502020204030204"/>
                <a:ea typeface=""/>
                <a:cs typeface=""/>
              </a:rPr>
              <a:t>(</a:t>
            </a:r>
            <a:r>
              <a:rPr lang="en-GB" sz="1400" b="0" dirty="0">
                <a:solidFill>
                  <a:srgbClr val="CF7B0B"/>
                </a:solidFill>
                <a:latin typeface="Calibri" panose="020F0502020204030204"/>
                <a:ea typeface=""/>
                <a:cs typeface=""/>
              </a:rPr>
              <a:t>LBNL) for their machine upgrade</a:t>
            </a:r>
            <a:r>
              <a:rPr lang="en-GB" sz="1400" b="0" dirty="0" smtClean="0">
                <a:solidFill>
                  <a:srgbClr val="CF7B0B"/>
                </a:solidFill>
                <a:latin typeface="Calibri" panose="020F0502020204030204"/>
                <a:ea typeface=""/>
                <a:cs typeface=""/>
              </a:rPr>
              <a:t>.</a:t>
            </a:r>
          </a:p>
          <a:p>
            <a:pPr fontAlgn="auto">
              <a:spcBef>
                <a:spcPts val="0"/>
              </a:spcBef>
              <a:spcAft>
                <a:spcPts val="0"/>
              </a:spcAft>
            </a:pPr>
            <a:r>
              <a:rPr lang="en-GB" sz="1400" b="0" dirty="0" smtClean="0">
                <a:solidFill>
                  <a:srgbClr val="CF7B0B"/>
                </a:solidFill>
                <a:latin typeface="Calibri" panose="020F0502020204030204"/>
                <a:ea typeface=""/>
                <a:cs typeface=""/>
              </a:rPr>
              <a:t>-</a:t>
            </a:r>
            <a:r>
              <a:rPr lang="en-GB" sz="1400" b="0" dirty="0">
                <a:solidFill>
                  <a:srgbClr val="CF7B0B"/>
                </a:solidFill>
                <a:latin typeface="Calibri" panose="020F0502020204030204"/>
                <a:ea typeface=""/>
                <a:cs typeface=""/>
              </a:rPr>
              <a:t>Magnet design, based on the variable bends specifications,  is studied in CIEMAT, Spain. </a:t>
            </a:r>
          </a:p>
        </p:txBody>
      </p:sp>
      <p:sp>
        <p:nvSpPr>
          <p:cNvPr id="7" name="Rectangle 6"/>
          <p:cNvSpPr/>
          <p:nvPr/>
        </p:nvSpPr>
        <p:spPr>
          <a:xfrm>
            <a:off x="827584" y="172730"/>
            <a:ext cx="1563248" cy="369332"/>
          </a:xfrm>
          <a:prstGeom prst="rect">
            <a:avLst/>
          </a:prstGeom>
          <a:solidFill>
            <a:schemeClr val="accent1">
              <a:lumMod val="40000"/>
              <a:lumOff val="60000"/>
            </a:schemeClr>
          </a:solidFill>
        </p:spPr>
        <p:txBody>
          <a:bodyPr wrap="none">
            <a:spAutoFit/>
          </a:bodyPr>
          <a:lstStyle/>
          <a:p>
            <a:pPr fontAlgn="auto">
              <a:spcBef>
                <a:spcPts val="0"/>
              </a:spcBef>
              <a:spcAft>
                <a:spcPts val="0"/>
              </a:spcAft>
            </a:pPr>
            <a:r>
              <a:rPr lang="en-GB" sz="1800" dirty="0" err="1" smtClean="0">
                <a:solidFill>
                  <a:prstClr val="black"/>
                </a:solidFill>
                <a:latin typeface="Courier New" panose="02070309020205020404" pitchFamily="49" charset="0"/>
                <a:ea typeface=""/>
                <a:cs typeface=""/>
              </a:rPr>
              <a:t>Nb</a:t>
            </a:r>
            <a:r>
              <a:rPr lang="en-GB" sz="1800" dirty="0" smtClean="0">
                <a:solidFill>
                  <a:prstClr val="black"/>
                </a:solidFill>
                <a:latin typeface="Courier New" panose="02070309020205020404" pitchFamily="49" charset="0"/>
                <a:ea typeface=""/>
                <a:cs typeface=""/>
              </a:rPr>
              <a:t>=5.7e+09</a:t>
            </a:r>
            <a:endParaRPr lang="en-US" sz="1800"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421891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14</a:t>
            </a:fld>
            <a:endParaRPr lang="en-GB">
              <a:solidFill>
                <a:prstClr val="white"/>
              </a:solidFill>
            </a:endParaRPr>
          </a:p>
        </p:txBody>
      </p:sp>
      <p:sp>
        <p:nvSpPr>
          <p:cNvPr id="6" name="TextBox 5"/>
          <p:cNvSpPr txBox="1"/>
          <p:nvPr/>
        </p:nvSpPr>
        <p:spPr>
          <a:xfrm>
            <a:off x="-1" y="4444799"/>
            <a:ext cx="8931350" cy="2062103"/>
          </a:xfrm>
          <a:prstGeom prst="rect">
            <a:avLst/>
          </a:prstGeom>
          <a:noFill/>
        </p:spPr>
        <p:txBody>
          <a:bodyPr wrap="square" rtlCol="0">
            <a:spAutoFit/>
          </a:bodyPr>
          <a:lstStyle/>
          <a:p>
            <a:pPr marL="285750" indent="-285750" fontAlgn="auto">
              <a:spcBef>
                <a:spcPts val="600"/>
              </a:spcBef>
              <a:spcAft>
                <a:spcPts val="600"/>
              </a:spcAft>
              <a:buFont typeface="Courier New" panose="02070309020205020404" pitchFamily="49" charset="0"/>
              <a:buChar char="o"/>
            </a:pPr>
            <a:r>
              <a:rPr lang="en-GB" sz="1400" b="0" dirty="0">
                <a:solidFill>
                  <a:prstClr val="black"/>
                </a:solidFill>
                <a:latin typeface="Calibri" panose="020F0502020204030204"/>
                <a:ea typeface=""/>
                <a:cs typeface="Arial" panose="020B0604020202020204" pitchFamily="34" charset="0"/>
              </a:rPr>
              <a:t>The </a:t>
            </a:r>
            <a:r>
              <a:rPr lang="en-GB" sz="1400" b="0" dirty="0" err="1">
                <a:solidFill>
                  <a:prstClr val="black"/>
                </a:solidFill>
                <a:latin typeface="Calibri" panose="020F0502020204030204"/>
                <a:ea typeface=""/>
                <a:cs typeface="Arial" panose="020B0604020202020204" pitchFamily="34" charset="0"/>
              </a:rPr>
              <a:t>DRs’</a:t>
            </a:r>
            <a:r>
              <a:rPr lang="en-GB" sz="1400" b="0" dirty="0">
                <a:solidFill>
                  <a:prstClr val="black"/>
                </a:solidFill>
                <a:latin typeface="Calibri" panose="020F0502020204030204"/>
                <a:ea typeface=""/>
                <a:cs typeface="Arial" panose="020B0604020202020204" pitchFamily="34" charset="0"/>
              </a:rPr>
              <a:t> layout has a racetrack shape and consists of two arcs and two long straight </a:t>
            </a:r>
            <a:r>
              <a:rPr lang="en-GB" sz="1400" b="0" dirty="0" smtClean="0">
                <a:solidFill>
                  <a:prstClr val="black"/>
                </a:solidFill>
                <a:latin typeface="Calibri" panose="020F0502020204030204"/>
                <a:ea typeface=""/>
                <a:cs typeface="Arial" panose="020B0604020202020204" pitchFamily="34" charset="0"/>
              </a:rPr>
              <a:t>sections. </a:t>
            </a:r>
          </a:p>
          <a:p>
            <a:pPr marL="285750" indent="-285750" fontAlgn="auto">
              <a:spcBef>
                <a:spcPts val="600"/>
              </a:spcBef>
              <a:spcAft>
                <a:spcPts val="600"/>
              </a:spcAft>
              <a:buFont typeface="Courier New" panose="02070309020205020404" pitchFamily="49" charset="0"/>
              <a:buChar char="o"/>
            </a:pPr>
            <a:r>
              <a:rPr lang="en-GB" sz="1400" b="0" dirty="0" smtClean="0">
                <a:solidFill>
                  <a:prstClr val="black"/>
                </a:solidFill>
                <a:latin typeface="Calibri" panose="020F0502020204030204"/>
                <a:ea typeface=""/>
                <a:cs typeface="Arial" panose="020B0604020202020204" pitchFamily="34" charset="0"/>
              </a:rPr>
              <a:t>The </a:t>
            </a:r>
            <a:r>
              <a:rPr lang="en-GB" sz="1400" b="0" dirty="0">
                <a:solidFill>
                  <a:prstClr val="black"/>
                </a:solidFill>
                <a:latin typeface="Calibri" panose="020F0502020204030204"/>
                <a:ea typeface=""/>
                <a:cs typeface="Arial" panose="020B0604020202020204" pitchFamily="34" charset="0"/>
              </a:rPr>
              <a:t>arcs are </a:t>
            </a:r>
            <a:r>
              <a:rPr lang="en-GB" sz="1400" b="0" dirty="0" smtClean="0">
                <a:solidFill>
                  <a:prstClr val="black"/>
                </a:solidFill>
                <a:latin typeface="Calibri" panose="020F0502020204030204"/>
                <a:ea typeface=""/>
                <a:cs typeface="Arial" panose="020B0604020202020204" pitchFamily="34" charset="0"/>
              </a:rPr>
              <a:t>composed of </a:t>
            </a:r>
            <a:r>
              <a:rPr lang="en-GB" sz="1400" b="0" dirty="0">
                <a:solidFill>
                  <a:prstClr val="black"/>
                </a:solidFill>
                <a:latin typeface="Calibri" panose="020F0502020204030204"/>
                <a:ea typeface=""/>
                <a:cs typeface="Arial" panose="020B0604020202020204" pitchFamily="34" charset="0"/>
              </a:rPr>
              <a:t>theoretical minimum emittance (TME) cell with longitudinally variable bends and the straight sections are based on FODO cell filled with high field super conducting damping wigglers. </a:t>
            </a:r>
            <a:endParaRPr lang="en-GB" sz="1400" b="0" dirty="0" smtClean="0">
              <a:solidFill>
                <a:prstClr val="black"/>
              </a:solidFill>
              <a:latin typeface="Calibri" panose="020F0502020204030204"/>
              <a:ea typeface=""/>
              <a:cs typeface="Arial" panose="020B0604020202020204" pitchFamily="34" charset="0"/>
            </a:endParaRPr>
          </a:p>
          <a:p>
            <a:pPr marL="285750" indent="-285750" fontAlgn="auto">
              <a:spcBef>
                <a:spcPts val="600"/>
              </a:spcBef>
              <a:spcAft>
                <a:spcPts val="600"/>
              </a:spcAft>
              <a:buFont typeface="Courier New" panose="02070309020205020404" pitchFamily="49" charset="0"/>
              <a:buChar char="o"/>
            </a:pPr>
            <a:r>
              <a:rPr lang="en-GB" sz="1400" b="0" dirty="0" smtClean="0">
                <a:solidFill>
                  <a:prstClr val="black"/>
                </a:solidFill>
                <a:latin typeface="Calibri" panose="020F0502020204030204"/>
                <a:ea typeface=""/>
                <a:cs typeface="Arial" panose="020B0604020202020204" pitchFamily="34" charset="0"/>
              </a:rPr>
              <a:t>Each </a:t>
            </a:r>
            <a:r>
              <a:rPr lang="en-GB" sz="1400" b="0" dirty="0">
                <a:solidFill>
                  <a:prstClr val="black"/>
                </a:solidFill>
                <a:latin typeface="Calibri" panose="020F0502020204030204"/>
                <a:ea typeface=""/>
                <a:cs typeface="Arial" panose="020B0604020202020204" pitchFamily="34" charset="0"/>
              </a:rPr>
              <a:t>arc/straight section includes of 42 TME/10 FODO cells and there are totally </a:t>
            </a:r>
            <a:r>
              <a:rPr lang="en-GB" sz="1400" b="0" dirty="0" smtClean="0">
                <a:solidFill>
                  <a:prstClr val="black"/>
                </a:solidFill>
                <a:latin typeface="Calibri" panose="020F0502020204030204"/>
                <a:ea typeface=""/>
                <a:cs typeface="Arial" panose="020B0604020202020204" pitchFamily="34" charset="0"/>
              </a:rPr>
              <a:t>90 </a:t>
            </a:r>
            <a:r>
              <a:rPr lang="en-GB" sz="1400" b="0" dirty="0">
                <a:solidFill>
                  <a:prstClr val="black"/>
                </a:solidFill>
                <a:latin typeface="Calibri" panose="020F0502020204030204"/>
                <a:ea typeface=""/>
                <a:cs typeface="Arial" panose="020B0604020202020204" pitchFamily="34" charset="0"/>
              </a:rPr>
              <a:t>dipoles and 40 superconducting wiggler magnets in the whole DR. </a:t>
            </a:r>
            <a:endParaRPr lang="en-GB" sz="1400" b="0" dirty="0" smtClean="0">
              <a:solidFill>
                <a:prstClr val="black"/>
              </a:solidFill>
              <a:latin typeface="Calibri" panose="020F0502020204030204"/>
              <a:ea typeface=""/>
              <a:cs typeface="Arial" panose="020B0604020202020204" pitchFamily="34" charset="0"/>
            </a:endParaRPr>
          </a:p>
          <a:p>
            <a:pPr marL="285750" indent="-285750" fontAlgn="auto">
              <a:spcBef>
                <a:spcPts val="600"/>
              </a:spcBef>
              <a:spcAft>
                <a:spcPts val="600"/>
              </a:spcAft>
              <a:buFont typeface="Courier New" panose="02070309020205020404" pitchFamily="49" charset="0"/>
              <a:buChar char="o"/>
            </a:pPr>
            <a:r>
              <a:rPr lang="en-GB" sz="1400" b="0" dirty="0" smtClean="0">
                <a:solidFill>
                  <a:prstClr val="black"/>
                </a:solidFill>
                <a:latin typeface="Calibri" panose="020F0502020204030204"/>
                <a:ea typeface=""/>
                <a:cs typeface="Arial" panose="020B0604020202020204" pitchFamily="34" charset="0"/>
              </a:rPr>
              <a:t>There are four matching sections grouped in two types to match the optics of straight section to the optics of arc section and vice versa.</a:t>
            </a:r>
          </a:p>
        </p:txBody>
      </p:sp>
      <p:pic>
        <p:nvPicPr>
          <p:cNvPr id="7" name="Picture 6"/>
          <p:cNvPicPr>
            <a:picLocks noChangeAspect="1"/>
          </p:cNvPicPr>
          <p:nvPr/>
        </p:nvPicPr>
        <p:blipFill>
          <a:blip r:embed="rId2"/>
          <a:stretch>
            <a:fillRect/>
          </a:stretch>
        </p:blipFill>
        <p:spPr>
          <a:xfrm>
            <a:off x="1212281" y="470055"/>
            <a:ext cx="6529008" cy="3788436"/>
          </a:xfrm>
          <a:prstGeom prst="rect">
            <a:avLst/>
          </a:prstGeom>
        </p:spPr>
      </p:pic>
      <p:sp>
        <p:nvSpPr>
          <p:cNvPr id="8" name="TextBox 7"/>
          <p:cNvSpPr txBox="1"/>
          <p:nvPr/>
        </p:nvSpPr>
        <p:spPr>
          <a:xfrm>
            <a:off x="1691680" y="-53165"/>
            <a:ext cx="6262576"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General layout of CLIC damping ring (DR)</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18907201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7" y="6624000"/>
            <a:ext cx="4966737" cy="365125"/>
          </a:xfrm>
        </p:spPr>
        <p:txBody>
          <a:bodyPr/>
          <a:lstStyle/>
          <a:p>
            <a:r>
              <a:rPr lang="en-GB" dirty="0" smtClean="0">
                <a:solidFill>
                  <a:prstClr val="white"/>
                </a:solidFill>
              </a:rPr>
              <a:t>H. </a:t>
            </a:r>
            <a:r>
              <a:rPr lang="en-GB" dirty="0" err="1" smtClean="0">
                <a:solidFill>
                  <a:prstClr val="white"/>
                </a:solidFill>
              </a:rPr>
              <a:t>Ghasem</a:t>
            </a:r>
            <a:r>
              <a:rPr lang="en-GB" dirty="0" smtClean="0">
                <a:solidFill>
                  <a:prstClr val="white"/>
                </a:solidFill>
              </a:rPr>
              <a:t>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15</a:t>
            </a:fld>
            <a:endParaRPr lang="en-GB">
              <a:solidFill>
                <a:prstClr val="white"/>
              </a:solidFill>
            </a:endParaRPr>
          </a:p>
        </p:txBody>
      </p:sp>
      <p:graphicFrame>
        <p:nvGraphicFramePr>
          <p:cNvPr id="5" name="Table 4"/>
          <p:cNvGraphicFramePr>
            <a:graphicFrameLocks noGrp="1"/>
          </p:cNvGraphicFramePr>
          <p:nvPr>
            <p:extLst/>
          </p:nvPr>
        </p:nvGraphicFramePr>
        <p:xfrm>
          <a:off x="4209827" y="613560"/>
          <a:ext cx="4774681" cy="2438400"/>
        </p:xfrm>
        <a:graphic>
          <a:graphicData uri="http://schemas.openxmlformats.org/drawingml/2006/table">
            <a:tbl>
              <a:tblPr firstRow="1" firstCol="1" bandRow="1">
                <a:tableStyleId>{5940675A-B579-460E-94D1-54222C63F5DA}</a:tableStyleId>
              </a:tblPr>
              <a:tblGrid>
                <a:gridCol w="2990860"/>
                <a:gridCol w="1783821"/>
              </a:tblGrid>
              <a:tr h="235043">
                <a:tc>
                  <a:txBody>
                    <a:bodyPr/>
                    <a:lstStyle/>
                    <a:p>
                      <a:pPr>
                        <a:spcAft>
                          <a:spcPts val="0"/>
                        </a:spcAft>
                      </a:pPr>
                      <a:r>
                        <a:rPr lang="en-GB" sz="1600" b="1" dirty="0">
                          <a:effectLst/>
                        </a:rPr>
                        <a:t>Parameters</a:t>
                      </a:r>
                      <a:endParaRPr lang="en-GB" sz="16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b="1" dirty="0">
                          <a:effectLst/>
                        </a:rPr>
                        <a:t>Value</a:t>
                      </a:r>
                      <a:endParaRPr lang="en-GB" sz="16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a:effectLst/>
                        </a:rPr>
                        <a:t>Energy (GeV)</a:t>
                      </a:r>
                      <a:endParaRPr lang="en-GB" sz="16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smtClean="0">
                          <a:effectLst/>
                        </a:rPr>
                        <a:t>2.860</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dirty="0">
                          <a:effectLst/>
                        </a:rPr>
                        <a:t>Circumference (m)</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smtClean="0">
                          <a:effectLst/>
                        </a:rPr>
                        <a:t>359.440</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dirty="0">
                          <a:effectLst/>
                        </a:rPr>
                        <a:t>Tune (-/-)</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smtClean="0">
                          <a:effectLst/>
                        </a:rPr>
                        <a:t>45.2895/8.3133</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dirty="0">
                          <a:effectLst/>
                        </a:rPr>
                        <a:t>Natural emittance (</a:t>
                      </a:r>
                      <a:r>
                        <a:rPr lang="en-GB" sz="1600" dirty="0" err="1">
                          <a:effectLst/>
                        </a:rPr>
                        <a:t>pm.rad</a:t>
                      </a:r>
                      <a:r>
                        <a:rPr lang="en-GB" sz="1600" dirty="0">
                          <a:effectLst/>
                        </a:rPr>
                        <a:t>)</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smtClean="0">
                          <a:effectLst/>
                        </a:rPr>
                        <a:t>75.8924</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dirty="0">
                          <a:effectLst/>
                        </a:rPr>
                        <a:t>Natural chromaticity</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a:effectLst/>
                        </a:rPr>
                        <a:t>-</a:t>
                      </a:r>
                      <a:r>
                        <a:rPr lang="en-GB" sz="1600" dirty="0" smtClean="0">
                          <a:effectLst/>
                        </a:rPr>
                        <a:t>128.789/-61.832</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a:effectLst/>
                        </a:rPr>
                        <a:t>1</a:t>
                      </a:r>
                      <a:r>
                        <a:rPr lang="en-GB" sz="1600" baseline="30000">
                          <a:effectLst/>
                        </a:rPr>
                        <a:t>st</a:t>
                      </a:r>
                      <a:r>
                        <a:rPr lang="en-GB" sz="1600">
                          <a:effectLst/>
                        </a:rPr>
                        <a:t> order mom. com. factor</a:t>
                      </a:r>
                      <a:endParaRPr lang="en-GB" sz="16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smtClean="0">
                          <a:effectLst/>
                        </a:rPr>
                        <a:t>1.2478E-4</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a:effectLst/>
                        </a:rPr>
                        <a:t>Energy spread</a:t>
                      </a:r>
                      <a:endParaRPr lang="en-GB" sz="16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smtClean="0">
                          <a:effectLst/>
                        </a:rPr>
                        <a:t>1.2745E-3</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a:effectLst/>
                        </a:rPr>
                        <a:t>Energy loss per turn (MeV)</a:t>
                      </a:r>
                      <a:endParaRPr lang="en-GB" sz="16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a:effectLst/>
                        </a:rPr>
                        <a:t>5.721</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35043">
                <a:tc>
                  <a:txBody>
                    <a:bodyPr/>
                    <a:lstStyle/>
                    <a:p>
                      <a:pPr>
                        <a:spcAft>
                          <a:spcPts val="0"/>
                        </a:spcAft>
                      </a:pPr>
                      <a:r>
                        <a:rPr lang="en-GB" sz="1600" dirty="0">
                          <a:effectLst/>
                        </a:rPr>
                        <a:t>Damping time (</a:t>
                      </a:r>
                      <a:r>
                        <a:rPr lang="en-GB" sz="1600" dirty="0" err="1">
                          <a:effectLst/>
                        </a:rPr>
                        <a:t>ms</a:t>
                      </a:r>
                      <a:r>
                        <a:rPr lang="en-GB" sz="1600" dirty="0">
                          <a:effectLst/>
                        </a:rPr>
                        <a:t>/</a:t>
                      </a:r>
                      <a:r>
                        <a:rPr lang="en-GB" sz="1600" dirty="0" err="1">
                          <a:effectLst/>
                        </a:rPr>
                        <a:t>ms</a:t>
                      </a:r>
                      <a:r>
                        <a:rPr lang="en-GB" sz="1600" dirty="0">
                          <a:effectLst/>
                        </a:rPr>
                        <a:t>/</a:t>
                      </a:r>
                      <a:r>
                        <a:rPr lang="en-GB" sz="1600" dirty="0" err="1">
                          <a:effectLst/>
                        </a:rPr>
                        <a:t>ms</a:t>
                      </a:r>
                      <a:r>
                        <a:rPr lang="en-GB" sz="1600" dirty="0">
                          <a:effectLst/>
                        </a:rPr>
                        <a:t>)</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600" dirty="0">
                          <a:effectLst/>
                        </a:rPr>
                        <a:t>1.179/1.199/0.604</a:t>
                      </a:r>
                      <a:endParaRPr lang="en-GB" sz="16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pic>
        <p:nvPicPr>
          <p:cNvPr id="6" name="Picture 5" descr="C:\Users\hghasem\Downloads\Trapezium design\SBEND or RBEND\Final\RBEND\ELEGANT\selected tune\correct ch by elegant\test-1\Optics\TME\TM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348000"/>
            <a:ext cx="2340000" cy="1908000"/>
          </a:xfrm>
          <a:prstGeom prst="rect">
            <a:avLst/>
          </a:prstGeom>
          <a:noFill/>
          <a:ln>
            <a:noFill/>
          </a:ln>
        </p:spPr>
      </p:pic>
      <p:pic>
        <p:nvPicPr>
          <p:cNvPr id="7" name="Picture 6" descr="C:\Users\hghasem\Downloads\Trapezium design\SBEND or RBEND\Final\RBEND\ELEGANT\selected tune\correct ch by elegant\test-1\Optics\FODO\FODO.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78" y="3348000"/>
            <a:ext cx="2340000" cy="1908000"/>
          </a:xfrm>
          <a:prstGeom prst="rect">
            <a:avLst/>
          </a:prstGeom>
          <a:noFill/>
          <a:ln>
            <a:noFill/>
          </a:ln>
        </p:spPr>
      </p:pic>
      <p:pic>
        <p:nvPicPr>
          <p:cNvPr id="8" name="Picture 7" descr="C:\Users\hghasem\Downloads\Trapezium design\SBEND or RBEND\Final\RBEND\ELEGANT\selected tune\correct ch by elegant\test-1\Optics\DISP-I\DS-TypeI.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8688" y="3348000"/>
            <a:ext cx="2340000" cy="1908000"/>
          </a:xfrm>
          <a:prstGeom prst="rect">
            <a:avLst/>
          </a:prstGeom>
          <a:noFill/>
          <a:ln>
            <a:noFill/>
          </a:ln>
        </p:spPr>
      </p:pic>
      <p:pic>
        <p:nvPicPr>
          <p:cNvPr id="9" name="Picture 8" descr="C:\Users\hghasem\Downloads\Trapezium design\SBEND or RBEND\Final\RBEND\ELEGANT\selected tune\correct ch by elegant\test-1\Optics\DISP-II\DS-TypeII.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5304" y="3348000"/>
            <a:ext cx="2340000" cy="1908000"/>
          </a:xfrm>
          <a:prstGeom prst="rect">
            <a:avLst/>
          </a:prstGeom>
          <a:noFill/>
          <a:ln>
            <a:noFill/>
          </a:ln>
        </p:spPr>
      </p:pic>
      <p:pic>
        <p:nvPicPr>
          <p:cNvPr id="10" name="Picture 9" descr="C:\Users\hghasem\Downloads\Trapezium design\SBEND or RBEND\Final\RBEND\ELEGANT\selected tune\correct ch by elegant\test-1\Parameters\Ring.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503" y="487007"/>
            <a:ext cx="4036230" cy="2926040"/>
          </a:xfrm>
          <a:prstGeom prst="rect">
            <a:avLst/>
          </a:prstGeom>
          <a:noFill/>
          <a:ln>
            <a:noFill/>
          </a:ln>
        </p:spPr>
      </p:pic>
      <p:sp>
        <p:nvSpPr>
          <p:cNvPr id="11" name="TextBox 10"/>
          <p:cNvSpPr txBox="1"/>
          <p:nvPr/>
        </p:nvSpPr>
        <p:spPr>
          <a:xfrm>
            <a:off x="42532" y="5256000"/>
            <a:ext cx="2721935" cy="1015663"/>
          </a:xfrm>
          <a:prstGeom prst="rect">
            <a:avLst/>
          </a:prstGeom>
          <a:noFill/>
        </p:spPr>
        <p:txBody>
          <a:bodyPr wrap="square" rtlCol="0">
            <a:spAutoFit/>
          </a:bodyPr>
          <a:lstStyle/>
          <a:p>
            <a:pPr fontAlgn="auto">
              <a:spcBef>
                <a:spcPts val="0"/>
              </a:spcBef>
              <a:spcAft>
                <a:spcPts val="0"/>
              </a:spcAft>
            </a:pPr>
            <a:r>
              <a:rPr lang="en-GB" sz="1200" dirty="0" smtClean="0">
                <a:solidFill>
                  <a:prstClr val="black"/>
                </a:solidFill>
                <a:latin typeface="Calibri" panose="020F0502020204030204"/>
                <a:ea typeface=""/>
                <a:cs typeface=""/>
              </a:rPr>
              <a:t>TME cell;</a:t>
            </a:r>
          </a:p>
          <a:p>
            <a:pPr fontAlgn="auto">
              <a:spcBef>
                <a:spcPts val="0"/>
              </a:spcBef>
              <a:spcAft>
                <a:spcPts val="0"/>
              </a:spcAft>
            </a:pPr>
            <a:r>
              <a:rPr lang="en-GB" sz="1200" b="0" dirty="0" smtClean="0">
                <a:solidFill>
                  <a:prstClr val="black"/>
                </a:solidFill>
                <a:latin typeface="Calibri" panose="020F0502020204030204"/>
                <a:ea typeface=""/>
                <a:cs typeface=""/>
              </a:rPr>
              <a:t>Length= 2.45 m</a:t>
            </a:r>
          </a:p>
          <a:p>
            <a:pPr fontAlgn="auto">
              <a:spcBef>
                <a:spcPts val="0"/>
              </a:spcBef>
              <a:spcAft>
                <a:spcPts val="0"/>
              </a:spcAft>
            </a:pPr>
            <a:r>
              <a:rPr lang="el-GR" sz="1200" b="0" dirty="0" smtClean="0">
                <a:solidFill>
                  <a:prstClr val="black"/>
                </a:solidFill>
                <a:latin typeface="Calibri" panose="020F0502020204030204"/>
                <a:ea typeface=""/>
                <a:cs typeface=""/>
              </a:rPr>
              <a:t>ψ</a:t>
            </a:r>
            <a:r>
              <a:rPr lang="en-GB" sz="1200" b="0" baseline="-25000" dirty="0" smtClean="0">
                <a:solidFill>
                  <a:prstClr val="black"/>
                </a:solidFill>
                <a:latin typeface="Calibri" panose="020F0502020204030204"/>
                <a:ea typeface=""/>
                <a:cs typeface=""/>
              </a:rPr>
              <a:t>x</a:t>
            </a:r>
            <a:r>
              <a:rPr lang="en-GB" sz="1200" b="0" dirty="0" smtClean="0">
                <a:solidFill>
                  <a:prstClr val="black"/>
                </a:solidFill>
                <a:latin typeface="Calibri" panose="020F0502020204030204"/>
                <a:ea typeface=""/>
                <a:cs typeface=""/>
              </a:rPr>
              <a:t>/2</a:t>
            </a:r>
            <a:r>
              <a:rPr lang="el-GR" sz="1200" b="0" dirty="0" smtClean="0">
                <a:solidFill>
                  <a:prstClr val="black"/>
                </a:solidFill>
                <a:latin typeface="Calibri" panose="020F0502020204030204"/>
                <a:ea typeface=""/>
                <a:cs typeface=""/>
              </a:rPr>
              <a:t>π</a:t>
            </a:r>
            <a:r>
              <a:rPr lang="en-GB" sz="1200" b="0" dirty="0" smtClean="0">
                <a:solidFill>
                  <a:prstClr val="black"/>
                </a:solidFill>
                <a:latin typeface="Calibri" panose="020F0502020204030204"/>
                <a:ea typeface=""/>
                <a:cs typeface=""/>
              </a:rPr>
              <a:t>= 0.442</a:t>
            </a:r>
          </a:p>
          <a:p>
            <a:pPr fontAlgn="auto">
              <a:spcBef>
                <a:spcPts val="0"/>
              </a:spcBef>
              <a:spcAft>
                <a:spcPts val="0"/>
              </a:spcAft>
            </a:pPr>
            <a:r>
              <a:rPr lang="el-GR" sz="1200" b="0" dirty="0" smtClean="0">
                <a:solidFill>
                  <a:prstClr val="black"/>
                </a:solidFill>
                <a:latin typeface="Calibri" panose="020F0502020204030204"/>
                <a:ea typeface=""/>
                <a:cs typeface=""/>
              </a:rPr>
              <a:t>ψ</a:t>
            </a:r>
            <a:r>
              <a:rPr lang="en-GB" sz="1200" b="0" baseline="-25000" dirty="0" smtClean="0">
                <a:solidFill>
                  <a:prstClr val="black"/>
                </a:solidFill>
                <a:latin typeface="Calibri" panose="020F0502020204030204"/>
                <a:ea typeface=""/>
                <a:cs typeface=""/>
              </a:rPr>
              <a:t>y</a:t>
            </a:r>
            <a:r>
              <a:rPr lang="en-GB" sz="1200" b="0" dirty="0" smtClean="0">
                <a:solidFill>
                  <a:prstClr val="black"/>
                </a:solidFill>
                <a:latin typeface="Calibri" panose="020F0502020204030204"/>
                <a:ea typeface=""/>
                <a:cs typeface=""/>
              </a:rPr>
              <a:t>/2</a:t>
            </a:r>
            <a:r>
              <a:rPr lang="el-GR" sz="1200" b="0" dirty="0" smtClean="0">
                <a:solidFill>
                  <a:prstClr val="black"/>
                </a:solidFill>
                <a:latin typeface="Calibri" panose="020F0502020204030204"/>
                <a:ea typeface=""/>
                <a:cs typeface=""/>
              </a:rPr>
              <a:t>π</a:t>
            </a:r>
            <a:r>
              <a:rPr lang="en-GB" sz="1200" b="0" dirty="0" smtClean="0">
                <a:solidFill>
                  <a:prstClr val="black"/>
                </a:solidFill>
                <a:latin typeface="Calibri" panose="020F0502020204030204"/>
                <a:ea typeface=""/>
                <a:cs typeface=""/>
              </a:rPr>
              <a:t>= 0.042</a:t>
            </a:r>
          </a:p>
          <a:p>
            <a:pPr fontAlgn="auto">
              <a:spcBef>
                <a:spcPts val="0"/>
              </a:spcBef>
              <a:spcAft>
                <a:spcPts val="0"/>
              </a:spcAft>
            </a:pPr>
            <a:endParaRPr lang="en-GB" sz="1200" b="0" dirty="0">
              <a:solidFill>
                <a:prstClr val="black"/>
              </a:solidFill>
              <a:latin typeface="Calibri" panose="020F0502020204030204"/>
              <a:ea typeface=""/>
              <a:cs typeface=""/>
            </a:endParaRPr>
          </a:p>
        </p:txBody>
      </p:sp>
      <p:sp>
        <p:nvSpPr>
          <p:cNvPr id="12" name="TextBox 11"/>
          <p:cNvSpPr txBox="1"/>
          <p:nvPr/>
        </p:nvSpPr>
        <p:spPr>
          <a:xfrm>
            <a:off x="2267052" y="5256000"/>
            <a:ext cx="2803221" cy="1015663"/>
          </a:xfrm>
          <a:prstGeom prst="rect">
            <a:avLst/>
          </a:prstGeom>
          <a:noFill/>
        </p:spPr>
        <p:txBody>
          <a:bodyPr wrap="square" rtlCol="0">
            <a:spAutoFit/>
          </a:bodyPr>
          <a:lstStyle/>
          <a:p>
            <a:pPr fontAlgn="auto">
              <a:spcBef>
                <a:spcPts val="0"/>
              </a:spcBef>
              <a:spcAft>
                <a:spcPts val="0"/>
              </a:spcAft>
            </a:pPr>
            <a:r>
              <a:rPr lang="en-GB" sz="1200" dirty="0" smtClean="0">
                <a:solidFill>
                  <a:prstClr val="black"/>
                </a:solidFill>
                <a:latin typeface="Calibri" panose="020F0502020204030204"/>
                <a:ea typeface=""/>
                <a:cs typeface=""/>
              </a:rPr>
              <a:t>FODO cell;</a:t>
            </a:r>
          </a:p>
          <a:p>
            <a:pPr fontAlgn="auto">
              <a:spcBef>
                <a:spcPts val="0"/>
              </a:spcBef>
              <a:spcAft>
                <a:spcPts val="0"/>
              </a:spcAft>
            </a:pPr>
            <a:r>
              <a:rPr lang="en-GB" sz="1200" b="0" dirty="0" smtClean="0">
                <a:solidFill>
                  <a:prstClr val="black"/>
                </a:solidFill>
                <a:latin typeface="Calibri" panose="020F0502020204030204"/>
                <a:ea typeface=""/>
                <a:cs typeface=""/>
              </a:rPr>
              <a:t>Length= 5.969 </a:t>
            </a:r>
          </a:p>
          <a:p>
            <a:pPr fontAlgn="auto">
              <a:spcBef>
                <a:spcPts val="0"/>
              </a:spcBef>
              <a:spcAft>
                <a:spcPts val="0"/>
              </a:spcAft>
            </a:pPr>
            <a:r>
              <a:rPr lang="el-GR" sz="1200" b="0" dirty="0" smtClean="0">
                <a:solidFill>
                  <a:prstClr val="black"/>
                </a:solidFill>
                <a:latin typeface="Calibri" panose="020F0502020204030204"/>
                <a:ea typeface=""/>
                <a:cs typeface=""/>
              </a:rPr>
              <a:t>ψ</a:t>
            </a:r>
            <a:r>
              <a:rPr lang="en-GB" sz="1200" b="0" baseline="-25000" dirty="0" smtClean="0">
                <a:solidFill>
                  <a:prstClr val="black"/>
                </a:solidFill>
                <a:latin typeface="Calibri" panose="020F0502020204030204"/>
                <a:ea typeface=""/>
                <a:cs typeface=""/>
              </a:rPr>
              <a:t>x</a:t>
            </a:r>
            <a:r>
              <a:rPr lang="en-GB" sz="1200" b="0" dirty="0" smtClean="0">
                <a:solidFill>
                  <a:prstClr val="black"/>
                </a:solidFill>
                <a:latin typeface="Calibri" panose="020F0502020204030204"/>
                <a:ea typeface=""/>
                <a:cs typeface=""/>
              </a:rPr>
              <a:t>/2</a:t>
            </a:r>
            <a:r>
              <a:rPr lang="el-GR" sz="1200" b="0" dirty="0" smtClean="0">
                <a:solidFill>
                  <a:prstClr val="black"/>
                </a:solidFill>
                <a:latin typeface="Calibri" panose="020F0502020204030204"/>
                <a:ea typeface=""/>
                <a:cs typeface=""/>
              </a:rPr>
              <a:t>π</a:t>
            </a:r>
            <a:r>
              <a:rPr lang="en-GB" sz="1200" b="0" dirty="0" smtClean="0">
                <a:solidFill>
                  <a:prstClr val="black"/>
                </a:solidFill>
                <a:latin typeface="Calibri" panose="020F0502020204030204"/>
                <a:ea typeface=""/>
                <a:cs typeface=""/>
              </a:rPr>
              <a:t>= 0.238</a:t>
            </a:r>
          </a:p>
          <a:p>
            <a:pPr fontAlgn="auto">
              <a:spcBef>
                <a:spcPts val="0"/>
              </a:spcBef>
              <a:spcAft>
                <a:spcPts val="0"/>
              </a:spcAft>
            </a:pPr>
            <a:r>
              <a:rPr lang="el-GR" sz="1200" b="0" dirty="0" smtClean="0">
                <a:solidFill>
                  <a:prstClr val="black"/>
                </a:solidFill>
                <a:latin typeface="Calibri" panose="020F0502020204030204"/>
                <a:ea typeface=""/>
                <a:cs typeface=""/>
              </a:rPr>
              <a:t>ψ</a:t>
            </a:r>
            <a:r>
              <a:rPr lang="en-GB" sz="1200" b="0" baseline="-25000" dirty="0" smtClean="0">
                <a:solidFill>
                  <a:prstClr val="black"/>
                </a:solidFill>
                <a:latin typeface="Calibri" panose="020F0502020204030204"/>
                <a:ea typeface=""/>
                <a:cs typeface=""/>
              </a:rPr>
              <a:t>y</a:t>
            </a:r>
            <a:r>
              <a:rPr lang="en-GB" sz="1200" b="0" dirty="0" smtClean="0">
                <a:solidFill>
                  <a:prstClr val="black"/>
                </a:solidFill>
                <a:latin typeface="Calibri" panose="020F0502020204030204"/>
                <a:ea typeface=""/>
                <a:cs typeface=""/>
              </a:rPr>
              <a:t>/2</a:t>
            </a:r>
            <a:r>
              <a:rPr lang="el-GR" sz="1200" b="0" dirty="0" smtClean="0">
                <a:solidFill>
                  <a:prstClr val="black"/>
                </a:solidFill>
                <a:latin typeface="Calibri" panose="020F0502020204030204"/>
                <a:ea typeface=""/>
                <a:cs typeface=""/>
              </a:rPr>
              <a:t>π</a:t>
            </a:r>
            <a:r>
              <a:rPr lang="en-GB" sz="1200" b="0" dirty="0" smtClean="0">
                <a:solidFill>
                  <a:prstClr val="black"/>
                </a:solidFill>
                <a:latin typeface="Calibri" panose="020F0502020204030204"/>
                <a:ea typeface=""/>
                <a:cs typeface=""/>
              </a:rPr>
              <a:t>= 0.096</a:t>
            </a:r>
          </a:p>
          <a:p>
            <a:pPr fontAlgn="auto">
              <a:spcBef>
                <a:spcPts val="0"/>
              </a:spcBef>
              <a:spcAft>
                <a:spcPts val="0"/>
              </a:spcAft>
            </a:pPr>
            <a:r>
              <a:rPr lang="en-GB" sz="1200" b="0" dirty="0" smtClean="0">
                <a:solidFill>
                  <a:prstClr val="black"/>
                </a:solidFill>
                <a:latin typeface="Calibri" panose="020F0502020204030204"/>
                <a:ea typeface=""/>
                <a:cs typeface=""/>
              </a:rPr>
              <a:t>wiggler (l=2 m, B=3.5 T, </a:t>
            </a:r>
            <a:r>
              <a:rPr lang="el-GR" sz="1200" b="0" dirty="0" smtClean="0">
                <a:solidFill>
                  <a:prstClr val="black"/>
                </a:solidFill>
                <a:latin typeface="Calibri" panose="020F0502020204030204"/>
                <a:ea typeface=""/>
                <a:cs typeface=""/>
              </a:rPr>
              <a:t>λ</a:t>
            </a:r>
            <a:r>
              <a:rPr lang="en-GB" sz="1200" b="0" dirty="0" smtClean="0">
                <a:solidFill>
                  <a:prstClr val="black"/>
                </a:solidFill>
                <a:latin typeface="Calibri" panose="020F0502020204030204"/>
                <a:ea typeface=""/>
                <a:cs typeface=""/>
              </a:rPr>
              <a:t>=49 mm)</a:t>
            </a:r>
            <a:endParaRPr lang="en-GB" sz="1200" b="0" dirty="0">
              <a:solidFill>
                <a:prstClr val="black"/>
              </a:solidFill>
              <a:latin typeface="Calibri" panose="020F0502020204030204"/>
              <a:ea typeface=""/>
              <a:cs typeface=""/>
            </a:endParaRPr>
          </a:p>
        </p:txBody>
      </p:sp>
      <p:sp>
        <p:nvSpPr>
          <p:cNvPr id="13" name="TextBox 12"/>
          <p:cNvSpPr txBox="1"/>
          <p:nvPr/>
        </p:nvSpPr>
        <p:spPr>
          <a:xfrm>
            <a:off x="7202672" y="5256000"/>
            <a:ext cx="2717503" cy="830997"/>
          </a:xfrm>
          <a:prstGeom prst="rect">
            <a:avLst/>
          </a:prstGeom>
          <a:noFill/>
        </p:spPr>
        <p:txBody>
          <a:bodyPr wrap="square" rtlCol="0">
            <a:spAutoFit/>
          </a:bodyPr>
          <a:lstStyle/>
          <a:p>
            <a:pPr fontAlgn="auto">
              <a:spcBef>
                <a:spcPts val="0"/>
              </a:spcBef>
              <a:spcAft>
                <a:spcPts val="0"/>
              </a:spcAft>
            </a:pPr>
            <a:r>
              <a:rPr lang="en-GB" sz="1200" dirty="0" smtClean="0">
                <a:solidFill>
                  <a:prstClr val="black"/>
                </a:solidFill>
                <a:latin typeface="Calibri" panose="020F0502020204030204"/>
                <a:ea typeface=""/>
                <a:cs typeface=""/>
              </a:rPr>
              <a:t>Dispersion suppressor;</a:t>
            </a:r>
          </a:p>
          <a:p>
            <a:pPr fontAlgn="auto">
              <a:spcBef>
                <a:spcPts val="0"/>
              </a:spcBef>
              <a:spcAft>
                <a:spcPts val="0"/>
              </a:spcAft>
            </a:pPr>
            <a:r>
              <a:rPr lang="en-GB" sz="1200" b="0" dirty="0" smtClean="0">
                <a:solidFill>
                  <a:prstClr val="black"/>
                </a:solidFill>
                <a:latin typeface="Calibri" panose="020F0502020204030204"/>
                <a:ea typeface=""/>
                <a:cs typeface=""/>
              </a:rPr>
              <a:t>Length= 8.56</a:t>
            </a:r>
          </a:p>
          <a:p>
            <a:pPr fontAlgn="auto">
              <a:spcBef>
                <a:spcPts val="0"/>
              </a:spcBef>
              <a:spcAft>
                <a:spcPts val="0"/>
              </a:spcAft>
            </a:pPr>
            <a:r>
              <a:rPr lang="el-GR" sz="1200" b="0" dirty="0" smtClean="0">
                <a:solidFill>
                  <a:prstClr val="black"/>
                </a:solidFill>
                <a:latin typeface="Calibri" panose="020F0502020204030204"/>
                <a:ea typeface=""/>
                <a:cs typeface=""/>
              </a:rPr>
              <a:t>ψ</a:t>
            </a:r>
            <a:r>
              <a:rPr lang="en-GB" sz="1200" b="0" baseline="-25000" dirty="0" smtClean="0">
                <a:solidFill>
                  <a:prstClr val="black"/>
                </a:solidFill>
                <a:latin typeface="Calibri" panose="020F0502020204030204"/>
                <a:ea typeface=""/>
                <a:cs typeface=""/>
              </a:rPr>
              <a:t>x</a:t>
            </a:r>
            <a:r>
              <a:rPr lang="en-GB" sz="1200" b="0" dirty="0" smtClean="0">
                <a:solidFill>
                  <a:prstClr val="black"/>
                </a:solidFill>
                <a:latin typeface="Calibri" panose="020F0502020204030204"/>
                <a:ea typeface=""/>
                <a:cs typeface=""/>
              </a:rPr>
              <a:t>/2</a:t>
            </a:r>
            <a:r>
              <a:rPr lang="el-GR" sz="1200" b="0" dirty="0" smtClean="0">
                <a:solidFill>
                  <a:prstClr val="black"/>
                </a:solidFill>
                <a:latin typeface="Calibri" panose="020F0502020204030204"/>
                <a:ea typeface=""/>
                <a:cs typeface=""/>
              </a:rPr>
              <a:t>π</a:t>
            </a:r>
            <a:r>
              <a:rPr lang="en-GB" sz="1200" b="0" dirty="0" smtClean="0">
                <a:solidFill>
                  <a:prstClr val="black"/>
                </a:solidFill>
                <a:latin typeface="Calibri" panose="020F0502020204030204"/>
                <a:ea typeface=""/>
                <a:cs typeface=""/>
              </a:rPr>
              <a:t>= 0.851</a:t>
            </a:r>
          </a:p>
          <a:p>
            <a:pPr fontAlgn="auto">
              <a:spcBef>
                <a:spcPts val="0"/>
              </a:spcBef>
              <a:spcAft>
                <a:spcPts val="0"/>
              </a:spcAft>
            </a:pPr>
            <a:r>
              <a:rPr lang="el-GR" sz="1200" b="0" dirty="0" smtClean="0">
                <a:solidFill>
                  <a:prstClr val="black"/>
                </a:solidFill>
                <a:latin typeface="Calibri" panose="020F0502020204030204"/>
                <a:ea typeface=""/>
                <a:cs typeface=""/>
              </a:rPr>
              <a:t>ψ</a:t>
            </a:r>
            <a:r>
              <a:rPr lang="en-GB" sz="1200" b="0" baseline="-25000" dirty="0" smtClean="0">
                <a:solidFill>
                  <a:prstClr val="black"/>
                </a:solidFill>
                <a:latin typeface="Calibri" panose="020F0502020204030204"/>
                <a:ea typeface=""/>
                <a:cs typeface=""/>
              </a:rPr>
              <a:t>y</a:t>
            </a:r>
            <a:r>
              <a:rPr lang="en-GB" sz="1200" b="0" dirty="0" smtClean="0">
                <a:solidFill>
                  <a:prstClr val="black"/>
                </a:solidFill>
                <a:latin typeface="Calibri" panose="020F0502020204030204"/>
                <a:ea typeface=""/>
                <a:cs typeface=""/>
              </a:rPr>
              <a:t>/2</a:t>
            </a:r>
            <a:r>
              <a:rPr lang="el-GR" sz="1200" b="0" dirty="0" smtClean="0">
                <a:solidFill>
                  <a:prstClr val="black"/>
                </a:solidFill>
                <a:latin typeface="Calibri" panose="020F0502020204030204"/>
                <a:ea typeface=""/>
                <a:cs typeface=""/>
              </a:rPr>
              <a:t>π</a:t>
            </a:r>
            <a:r>
              <a:rPr lang="en-GB" sz="1200" b="0" dirty="0" smtClean="0">
                <a:solidFill>
                  <a:prstClr val="black"/>
                </a:solidFill>
                <a:latin typeface="Calibri" panose="020F0502020204030204"/>
                <a:ea typeface=""/>
                <a:cs typeface=""/>
              </a:rPr>
              <a:t>= 0.709</a:t>
            </a:r>
          </a:p>
        </p:txBody>
      </p:sp>
      <p:sp>
        <p:nvSpPr>
          <p:cNvPr id="14" name="TextBox 13"/>
          <p:cNvSpPr txBox="1"/>
          <p:nvPr/>
        </p:nvSpPr>
        <p:spPr>
          <a:xfrm>
            <a:off x="4862899" y="5256000"/>
            <a:ext cx="2750016" cy="830997"/>
          </a:xfrm>
          <a:prstGeom prst="rect">
            <a:avLst/>
          </a:prstGeom>
          <a:noFill/>
        </p:spPr>
        <p:txBody>
          <a:bodyPr wrap="square" rtlCol="0">
            <a:spAutoFit/>
          </a:bodyPr>
          <a:lstStyle/>
          <a:p>
            <a:pPr fontAlgn="auto">
              <a:spcBef>
                <a:spcPts val="0"/>
              </a:spcBef>
              <a:spcAft>
                <a:spcPts val="0"/>
              </a:spcAft>
            </a:pPr>
            <a:r>
              <a:rPr lang="en-GB" sz="1200" dirty="0" smtClean="0">
                <a:solidFill>
                  <a:prstClr val="black"/>
                </a:solidFill>
                <a:latin typeface="Calibri" panose="020F0502020204030204"/>
                <a:ea typeface=""/>
                <a:cs typeface=""/>
              </a:rPr>
              <a:t>Dispersion suppressor;</a:t>
            </a:r>
          </a:p>
          <a:p>
            <a:pPr fontAlgn="auto">
              <a:spcBef>
                <a:spcPts val="0"/>
              </a:spcBef>
              <a:spcAft>
                <a:spcPts val="0"/>
              </a:spcAft>
            </a:pPr>
            <a:r>
              <a:rPr lang="en-GB" sz="1200" b="0" dirty="0" smtClean="0">
                <a:solidFill>
                  <a:prstClr val="black"/>
                </a:solidFill>
                <a:latin typeface="Calibri" panose="020F0502020204030204"/>
                <a:ea typeface=""/>
                <a:cs typeface=""/>
              </a:rPr>
              <a:t>Length=8.57 </a:t>
            </a:r>
          </a:p>
          <a:p>
            <a:pPr fontAlgn="auto">
              <a:spcBef>
                <a:spcPts val="0"/>
              </a:spcBef>
              <a:spcAft>
                <a:spcPts val="0"/>
              </a:spcAft>
            </a:pPr>
            <a:r>
              <a:rPr lang="el-GR" sz="1200" b="0" dirty="0" smtClean="0">
                <a:solidFill>
                  <a:prstClr val="black"/>
                </a:solidFill>
                <a:latin typeface="Calibri" panose="020F0502020204030204"/>
                <a:ea typeface=""/>
                <a:cs typeface=""/>
              </a:rPr>
              <a:t>ψ</a:t>
            </a:r>
            <a:r>
              <a:rPr lang="en-GB" sz="1200" b="0" baseline="-25000" dirty="0" smtClean="0">
                <a:solidFill>
                  <a:prstClr val="black"/>
                </a:solidFill>
                <a:latin typeface="Calibri" panose="020F0502020204030204"/>
                <a:ea typeface=""/>
                <a:cs typeface=""/>
              </a:rPr>
              <a:t>x</a:t>
            </a:r>
            <a:r>
              <a:rPr lang="en-GB" sz="1200" b="0" dirty="0" smtClean="0">
                <a:solidFill>
                  <a:prstClr val="black"/>
                </a:solidFill>
                <a:latin typeface="Calibri" panose="020F0502020204030204"/>
                <a:ea typeface=""/>
                <a:cs typeface=""/>
              </a:rPr>
              <a:t>/2</a:t>
            </a:r>
            <a:r>
              <a:rPr lang="el-GR" sz="1200" b="0" dirty="0" smtClean="0">
                <a:solidFill>
                  <a:prstClr val="black"/>
                </a:solidFill>
                <a:latin typeface="Calibri" panose="020F0502020204030204"/>
                <a:ea typeface=""/>
                <a:cs typeface=""/>
              </a:rPr>
              <a:t>π</a:t>
            </a:r>
            <a:r>
              <a:rPr lang="en-GB" sz="1200" b="0" dirty="0" smtClean="0">
                <a:solidFill>
                  <a:prstClr val="black"/>
                </a:solidFill>
                <a:latin typeface="Calibri" panose="020F0502020204030204"/>
                <a:ea typeface=""/>
                <a:cs typeface=""/>
              </a:rPr>
              <a:t>= 0.851</a:t>
            </a:r>
          </a:p>
          <a:p>
            <a:pPr fontAlgn="auto">
              <a:spcBef>
                <a:spcPts val="0"/>
              </a:spcBef>
              <a:spcAft>
                <a:spcPts val="0"/>
              </a:spcAft>
            </a:pPr>
            <a:r>
              <a:rPr lang="el-GR" sz="1200" b="0" dirty="0" smtClean="0">
                <a:solidFill>
                  <a:prstClr val="black"/>
                </a:solidFill>
                <a:latin typeface="Calibri" panose="020F0502020204030204"/>
                <a:ea typeface=""/>
                <a:cs typeface=""/>
              </a:rPr>
              <a:t>ψ</a:t>
            </a:r>
            <a:r>
              <a:rPr lang="en-GB" sz="1200" b="0" baseline="-25000" dirty="0" smtClean="0">
                <a:solidFill>
                  <a:prstClr val="black"/>
                </a:solidFill>
                <a:latin typeface="Calibri" panose="020F0502020204030204"/>
                <a:ea typeface=""/>
                <a:cs typeface=""/>
              </a:rPr>
              <a:t>y</a:t>
            </a:r>
            <a:r>
              <a:rPr lang="en-GB" sz="1200" b="0" dirty="0" smtClean="0">
                <a:solidFill>
                  <a:prstClr val="black"/>
                </a:solidFill>
                <a:latin typeface="Calibri" panose="020F0502020204030204"/>
                <a:ea typeface=""/>
                <a:cs typeface=""/>
              </a:rPr>
              <a:t>/2</a:t>
            </a:r>
            <a:r>
              <a:rPr lang="el-GR" sz="1200" b="0" dirty="0" smtClean="0">
                <a:solidFill>
                  <a:prstClr val="black"/>
                </a:solidFill>
                <a:latin typeface="Calibri" panose="020F0502020204030204"/>
                <a:ea typeface=""/>
                <a:cs typeface=""/>
              </a:rPr>
              <a:t>π</a:t>
            </a:r>
            <a:r>
              <a:rPr lang="en-GB" sz="1200" b="0" dirty="0" smtClean="0">
                <a:solidFill>
                  <a:prstClr val="black"/>
                </a:solidFill>
                <a:latin typeface="Calibri" panose="020F0502020204030204"/>
                <a:ea typeface=""/>
                <a:cs typeface=""/>
              </a:rPr>
              <a:t>=0.726</a:t>
            </a:r>
          </a:p>
        </p:txBody>
      </p:sp>
      <p:sp>
        <p:nvSpPr>
          <p:cNvPr id="15" name="TextBox 14"/>
          <p:cNvSpPr txBox="1"/>
          <p:nvPr/>
        </p:nvSpPr>
        <p:spPr>
          <a:xfrm>
            <a:off x="1547664" y="-53165"/>
            <a:ext cx="6552728"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Optical functions and parameters</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10177842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16</a:t>
            </a:fld>
            <a:endParaRPr lang="en-GB">
              <a:solidFill>
                <a:prstClr val="white"/>
              </a:solidFill>
            </a:endParaRPr>
          </a:p>
        </p:txBody>
      </p:sp>
      <p:pic>
        <p:nvPicPr>
          <p:cNvPr id="5" name="Picture 51" descr="DA-sigma"/>
          <p:cNvPicPr preferRelativeResize="0">
            <a:picLocks noChangeArrowheads="1"/>
          </p:cNvPicPr>
          <p:nvPr/>
        </p:nvPicPr>
        <p:blipFill>
          <a:blip r:embed="rId3">
            <a:extLst>
              <a:ext uri="{28A0092B-C50C-407E-A947-70E740481C1C}">
                <a14:useLocalDpi xmlns:a14="http://schemas.microsoft.com/office/drawing/2010/main" val="0"/>
              </a:ext>
            </a:extLst>
          </a:blip>
          <a:srcRect l="6239" t="5569" r="8029" b="1598"/>
          <a:stretch>
            <a:fillRect/>
          </a:stretch>
        </p:blipFill>
        <p:spPr bwMode="auto">
          <a:xfrm>
            <a:off x="6058633" y="1254878"/>
            <a:ext cx="3060000" cy="2484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2" descr="DA-sigma"/>
          <p:cNvPicPr preferRelativeResize="0">
            <a:picLocks noChangeArrowheads="1"/>
          </p:cNvPicPr>
          <p:nvPr/>
        </p:nvPicPr>
        <p:blipFill>
          <a:blip r:embed="rId4">
            <a:extLst>
              <a:ext uri="{28A0092B-C50C-407E-A947-70E740481C1C}">
                <a14:useLocalDpi xmlns:a14="http://schemas.microsoft.com/office/drawing/2010/main" val="0"/>
              </a:ext>
            </a:extLst>
          </a:blip>
          <a:srcRect l="6595" t="5569" r="7851" b="1837"/>
          <a:stretch>
            <a:fillRect/>
          </a:stretch>
        </p:blipFill>
        <p:spPr bwMode="auto">
          <a:xfrm>
            <a:off x="6058633" y="3967467"/>
            <a:ext cx="3060000" cy="2484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preferRelativeResize="0">
            <a:picLocks/>
          </p:cNvPicPr>
          <p:nvPr/>
        </p:nvPicPr>
        <p:blipFill rotWithShape="1">
          <a:blip r:embed="rId5" cstate="print">
            <a:extLst>
              <a:ext uri="{28A0092B-C50C-407E-A947-70E740481C1C}">
                <a14:useLocalDpi xmlns:a14="http://schemas.microsoft.com/office/drawing/2010/main" val="0"/>
              </a:ext>
            </a:extLst>
          </a:blip>
          <a:srcRect t="6575" r="14405" b="7315"/>
          <a:stretch/>
        </p:blipFill>
        <p:spPr>
          <a:xfrm>
            <a:off x="23151" y="2318142"/>
            <a:ext cx="1980000" cy="1800000"/>
          </a:xfrm>
          <a:prstGeom prst="rect">
            <a:avLst/>
          </a:prstGeom>
        </p:spPr>
      </p:pic>
      <p:pic>
        <p:nvPicPr>
          <p:cNvPr id="8" name="Picture 7"/>
          <p:cNvPicPr preferRelativeResize="0">
            <a:picLocks/>
          </p:cNvPicPr>
          <p:nvPr/>
        </p:nvPicPr>
        <p:blipFill rotWithShape="1">
          <a:blip r:embed="rId6" cstate="print">
            <a:extLst>
              <a:ext uri="{28A0092B-C50C-407E-A947-70E740481C1C}">
                <a14:useLocalDpi xmlns:a14="http://schemas.microsoft.com/office/drawing/2010/main" val="0"/>
              </a:ext>
            </a:extLst>
          </a:blip>
          <a:srcRect t="6654" r="14405" b="7371"/>
          <a:stretch/>
        </p:blipFill>
        <p:spPr>
          <a:xfrm>
            <a:off x="4101" y="4132469"/>
            <a:ext cx="1980000" cy="1800000"/>
          </a:xfrm>
          <a:prstGeom prst="rect">
            <a:avLst/>
          </a:prstGeom>
        </p:spPr>
      </p:pic>
      <p:pic>
        <p:nvPicPr>
          <p:cNvPr id="9" name="Picture 8"/>
          <p:cNvPicPr preferRelativeResize="0">
            <a:picLocks/>
          </p:cNvPicPr>
          <p:nvPr/>
        </p:nvPicPr>
        <p:blipFill rotWithShape="1">
          <a:blip r:embed="rId7" cstate="print">
            <a:extLst>
              <a:ext uri="{28A0092B-C50C-407E-A947-70E740481C1C}">
                <a14:useLocalDpi xmlns:a14="http://schemas.microsoft.com/office/drawing/2010/main" val="0"/>
              </a:ext>
            </a:extLst>
          </a:blip>
          <a:srcRect t="6574" r="14306" b="7044"/>
          <a:stretch/>
        </p:blipFill>
        <p:spPr>
          <a:xfrm>
            <a:off x="2025501" y="2318142"/>
            <a:ext cx="1980000" cy="1800000"/>
          </a:xfrm>
          <a:prstGeom prst="rect">
            <a:avLst/>
          </a:prstGeom>
        </p:spPr>
      </p:pic>
      <p:pic>
        <p:nvPicPr>
          <p:cNvPr id="10" name="Picture 9"/>
          <p:cNvPicPr preferRelativeResize="0">
            <a:picLocks/>
          </p:cNvPicPr>
          <p:nvPr/>
        </p:nvPicPr>
        <p:blipFill rotWithShape="1">
          <a:blip r:embed="rId8" cstate="print">
            <a:extLst>
              <a:ext uri="{28A0092B-C50C-407E-A947-70E740481C1C}">
                <a14:useLocalDpi xmlns:a14="http://schemas.microsoft.com/office/drawing/2010/main" val="0"/>
              </a:ext>
            </a:extLst>
          </a:blip>
          <a:srcRect t="6924" r="14306" b="7371"/>
          <a:stretch/>
        </p:blipFill>
        <p:spPr>
          <a:xfrm>
            <a:off x="2006451" y="4132469"/>
            <a:ext cx="1980000" cy="1800000"/>
          </a:xfrm>
          <a:prstGeom prst="rect">
            <a:avLst/>
          </a:prstGeom>
        </p:spPr>
      </p:pic>
      <p:pic>
        <p:nvPicPr>
          <p:cNvPr id="11" name="Picture 10"/>
          <p:cNvPicPr preferRelativeResize="0">
            <a:picLocks/>
          </p:cNvPicPr>
          <p:nvPr/>
        </p:nvPicPr>
        <p:blipFill rotWithShape="1">
          <a:blip r:embed="rId9" cstate="print">
            <a:extLst>
              <a:ext uri="{28A0092B-C50C-407E-A947-70E740481C1C}">
                <a14:useLocalDpi xmlns:a14="http://schemas.microsoft.com/office/drawing/2010/main" val="0"/>
              </a:ext>
            </a:extLst>
          </a:blip>
          <a:srcRect t="6925" r="14374" b="7234"/>
          <a:stretch/>
        </p:blipFill>
        <p:spPr>
          <a:xfrm>
            <a:off x="4036101" y="4132469"/>
            <a:ext cx="1980000" cy="1800000"/>
          </a:xfrm>
          <a:prstGeom prst="rect">
            <a:avLst/>
          </a:prstGeom>
        </p:spPr>
      </p:pic>
      <p:pic>
        <p:nvPicPr>
          <p:cNvPr id="12" name="Picture 11"/>
          <p:cNvPicPr preferRelativeResize="0">
            <a:picLocks/>
          </p:cNvPicPr>
          <p:nvPr/>
        </p:nvPicPr>
        <p:blipFill rotWithShape="1">
          <a:blip r:embed="rId10" cstate="print">
            <a:extLst>
              <a:ext uri="{28A0092B-C50C-407E-A947-70E740481C1C}">
                <a14:useLocalDpi xmlns:a14="http://schemas.microsoft.com/office/drawing/2010/main" val="0"/>
              </a:ext>
            </a:extLst>
          </a:blip>
          <a:srcRect t="6304" r="14258" b="7179"/>
          <a:stretch/>
        </p:blipFill>
        <p:spPr>
          <a:xfrm>
            <a:off x="4036101" y="2318142"/>
            <a:ext cx="1980000" cy="1800000"/>
          </a:xfrm>
          <a:prstGeom prst="rect">
            <a:avLst/>
          </a:prstGeom>
        </p:spPr>
      </p:pic>
      <p:sp>
        <p:nvSpPr>
          <p:cNvPr id="13" name="TextBox 12"/>
          <p:cNvSpPr txBox="1"/>
          <p:nvPr/>
        </p:nvSpPr>
        <p:spPr>
          <a:xfrm>
            <a:off x="680525" y="1986740"/>
            <a:ext cx="857986"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a:t>
            </a:r>
            <a:endParaRPr lang="en-GB" sz="1400" b="0" dirty="0">
              <a:solidFill>
                <a:prstClr val="black"/>
              </a:solidFill>
              <a:latin typeface="Calibri" panose="020F0502020204030204"/>
              <a:ea typeface=""/>
              <a:cs typeface=""/>
            </a:endParaRPr>
          </a:p>
        </p:txBody>
      </p:sp>
      <p:sp>
        <p:nvSpPr>
          <p:cNvPr id="14" name="TextBox 13"/>
          <p:cNvSpPr txBox="1"/>
          <p:nvPr/>
        </p:nvSpPr>
        <p:spPr>
          <a:xfrm>
            <a:off x="2683904" y="1987081"/>
            <a:ext cx="1095598"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P/P=0.3%</a:t>
            </a:r>
            <a:endParaRPr lang="en-GB" sz="1400" b="0" dirty="0">
              <a:solidFill>
                <a:prstClr val="black"/>
              </a:solidFill>
              <a:latin typeface="Calibri" panose="020F0502020204030204"/>
              <a:ea typeface=""/>
              <a:cs typeface=""/>
            </a:endParaRPr>
          </a:p>
        </p:txBody>
      </p:sp>
      <p:sp>
        <p:nvSpPr>
          <p:cNvPr id="15" name="TextBox 14"/>
          <p:cNvSpPr txBox="1"/>
          <p:nvPr/>
        </p:nvSpPr>
        <p:spPr>
          <a:xfrm>
            <a:off x="4569349" y="1987081"/>
            <a:ext cx="1113266"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P/P=-0.3%</a:t>
            </a:r>
            <a:endParaRPr lang="en-GB" sz="1400" b="0" dirty="0">
              <a:solidFill>
                <a:prstClr val="black"/>
              </a:solidFill>
              <a:latin typeface="Calibri" panose="020F0502020204030204"/>
              <a:ea typeface=""/>
              <a:cs typeface=""/>
            </a:endParaRPr>
          </a:p>
        </p:txBody>
      </p:sp>
      <p:sp>
        <p:nvSpPr>
          <p:cNvPr id="16" name="TextBox 15"/>
          <p:cNvSpPr txBox="1"/>
          <p:nvPr/>
        </p:nvSpPr>
        <p:spPr>
          <a:xfrm>
            <a:off x="290800" y="601637"/>
            <a:ext cx="4612673" cy="1384995"/>
          </a:xfrm>
          <a:prstGeom prst="rect">
            <a:avLst/>
          </a:prstGeom>
          <a:noFill/>
        </p:spPr>
        <p:txBody>
          <a:bodyPr wrap="none" rtlCol="0">
            <a:spAutoFit/>
          </a:bodyPr>
          <a:lstStyle/>
          <a:p>
            <a:pPr fontAlgn="auto">
              <a:spcBef>
                <a:spcPts val="0"/>
              </a:spcBef>
              <a:spcAft>
                <a:spcPts val="0"/>
              </a:spcAft>
            </a:pPr>
            <a:r>
              <a:rPr lang="en-GB" sz="1400" b="0" dirty="0" smtClean="0">
                <a:solidFill>
                  <a:prstClr val="black"/>
                </a:solidFill>
                <a:latin typeface="Calibri" panose="020F0502020204030204"/>
                <a:ea typeface=""/>
                <a:cs typeface=""/>
              </a:rPr>
              <a:t>DA: The Physical stable space for the particles</a:t>
            </a: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r>
              <a:rPr lang="en-GB" sz="1400" b="0" dirty="0" smtClean="0">
                <a:solidFill>
                  <a:prstClr val="black"/>
                </a:solidFill>
                <a:latin typeface="Calibri" panose="020F0502020204030204"/>
                <a:ea typeface=""/>
                <a:cs typeface=""/>
              </a:rPr>
              <a:t>The injected beam normalized emittance and energy spread;</a:t>
            </a:r>
          </a:p>
          <a:p>
            <a:pPr marL="285750" indent="-285750" fontAlgn="auto">
              <a:spcBef>
                <a:spcPts val="0"/>
              </a:spcBef>
              <a:spcAft>
                <a:spcPts val="0"/>
              </a:spcAft>
              <a:buFont typeface="Courier New" panose="02070309020205020404" pitchFamily="49" charset="0"/>
              <a:buChar char="o"/>
            </a:pPr>
            <a:r>
              <a:rPr lang="en-GB" sz="1400" b="0" dirty="0" smtClean="0">
                <a:solidFill>
                  <a:srgbClr val="0000CC"/>
                </a:solidFill>
                <a:latin typeface="Calibri" panose="020F0502020204030204"/>
                <a:ea typeface=""/>
                <a:cs typeface=""/>
              </a:rPr>
              <a:t>For electron DR: </a:t>
            </a:r>
            <a:r>
              <a:rPr lang="el-GR" sz="1400" b="0" dirty="0" smtClean="0">
                <a:solidFill>
                  <a:srgbClr val="0000CC"/>
                </a:solidFill>
                <a:latin typeface="Calibri" panose="020F0502020204030204"/>
                <a:ea typeface=""/>
                <a:cs typeface=""/>
              </a:rPr>
              <a:t>ε</a:t>
            </a:r>
            <a:r>
              <a:rPr lang="en-GB" sz="1400" b="0" baseline="-25000" dirty="0" err="1" smtClean="0">
                <a:solidFill>
                  <a:srgbClr val="0000CC"/>
                </a:solidFill>
                <a:latin typeface="Calibri" panose="020F0502020204030204"/>
                <a:ea typeface=""/>
                <a:cs typeface=""/>
              </a:rPr>
              <a:t>xn</a:t>
            </a:r>
            <a:r>
              <a:rPr lang="en-GB" sz="1400" b="0" dirty="0" smtClean="0">
                <a:solidFill>
                  <a:srgbClr val="0000CC"/>
                </a:solidFill>
                <a:latin typeface="Calibri" panose="020F0502020204030204"/>
                <a:ea typeface=""/>
                <a:cs typeface=""/>
              </a:rPr>
              <a:t>=10 </a:t>
            </a:r>
            <a:r>
              <a:rPr lang="el-GR" sz="1400" b="0" dirty="0">
                <a:solidFill>
                  <a:srgbClr val="0000CC"/>
                </a:solidFill>
                <a:latin typeface="Calibri" panose="020F0502020204030204"/>
                <a:ea typeface=""/>
                <a:cs typeface=""/>
              </a:rPr>
              <a:t>μ</a:t>
            </a:r>
            <a:r>
              <a:rPr lang="en-GB" sz="1400" b="0" dirty="0" smtClean="0">
                <a:solidFill>
                  <a:srgbClr val="0000CC"/>
                </a:solidFill>
                <a:latin typeface="Calibri" panose="020F0502020204030204"/>
                <a:ea typeface=""/>
                <a:cs typeface=""/>
              </a:rPr>
              <a:t>m and </a:t>
            </a:r>
            <a:r>
              <a:rPr lang="el-GR" sz="1400" b="0" dirty="0" smtClean="0">
                <a:solidFill>
                  <a:srgbClr val="0000CC"/>
                </a:solidFill>
                <a:latin typeface="Calibri" panose="020F0502020204030204"/>
                <a:ea typeface=""/>
                <a:cs typeface=""/>
              </a:rPr>
              <a:t>ε</a:t>
            </a:r>
            <a:r>
              <a:rPr lang="en-GB" sz="1400" b="0" baseline="-25000" dirty="0" err="1" smtClean="0">
                <a:solidFill>
                  <a:srgbClr val="0000CC"/>
                </a:solidFill>
                <a:latin typeface="Calibri" panose="020F0502020204030204"/>
                <a:ea typeface=""/>
                <a:cs typeface=""/>
              </a:rPr>
              <a:t>yn</a:t>
            </a:r>
            <a:r>
              <a:rPr lang="en-GB" sz="1400" b="0" dirty="0" smtClean="0">
                <a:solidFill>
                  <a:srgbClr val="0000CC"/>
                </a:solidFill>
                <a:latin typeface="Calibri" panose="020F0502020204030204"/>
                <a:ea typeface=""/>
                <a:cs typeface=""/>
              </a:rPr>
              <a:t>=10 </a:t>
            </a:r>
            <a:r>
              <a:rPr lang="el-GR" sz="1400" b="0" dirty="0" smtClean="0">
                <a:solidFill>
                  <a:srgbClr val="0000CC"/>
                </a:solidFill>
                <a:latin typeface="Calibri" panose="020F0502020204030204"/>
                <a:ea typeface=""/>
                <a:cs typeface=""/>
              </a:rPr>
              <a:t>μ</a:t>
            </a:r>
            <a:r>
              <a:rPr lang="en-GB" sz="1400" b="0" dirty="0" smtClean="0">
                <a:solidFill>
                  <a:srgbClr val="0000CC"/>
                </a:solidFill>
                <a:latin typeface="Calibri" panose="020F0502020204030204"/>
                <a:ea typeface=""/>
                <a:cs typeface=""/>
              </a:rPr>
              <a:t>m, </a:t>
            </a:r>
            <a:r>
              <a:rPr lang="el-GR" sz="1400" b="0" dirty="0" smtClean="0">
                <a:solidFill>
                  <a:srgbClr val="0000CC"/>
                </a:solidFill>
                <a:latin typeface="Calibri" panose="020F0502020204030204"/>
                <a:ea typeface=""/>
                <a:cs typeface=""/>
              </a:rPr>
              <a:t>δ</a:t>
            </a:r>
            <a:r>
              <a:rPr lang="en-GB" sz="1400" b="0" dirty="0" smtClean="0">
                <a:solidFill>
                  <a:srgbClr val="0000CC"/>
                </a:solidFill>
                <a:latin typeface="Calibri" panose="020F0502020204030204"/>
                <a:ea typeface=""/>
                <a:cs typeface=""/>
              </a:rPr>
              <a:t>=0.1%</a:t>
            </a:r>
          </a:p>
          <a:p>
            <a:pPr marL="285750" indent="-285750" fontAlgn="auto">
              <a:spcBef>
                <a:spcPts val="0"/>
              </a:spcBef>
              <a:spcAft>
                <a:spcPts val="0"/>
              </a:spcAft>
              <a:buFont typeface="Courier New" panose="02070309020205020404" pitchFamily="49" charset="0"/>
              <a:buChar char="o"/>
            </a:pPr>
            <a:r>
              <a:rPr lang="en-GB" sz="1400" b="0" dirty="0">
                <a:solidFill>
                  <a:srgbClr val="0000CC"/>
                </a:solidFill>
                <a:latin typeface="Calibri" panose="020F0502020204030204"/>
                <a:ea typeface=""/>
                <a:cs typeface=""/>
              </a:rPr>
              <a:t>For </a:t>
            </a:r>
            <a:r>
              <a:rPr lang="en-GB" sz="1400" b="0" dirty="0" smtClean="0">
                <a:solidFill>
                  <a:srgbClr val="0000CC"/>
                </a:solidFill>
                <a:latin typeface="Calibri" panose="020F0502020204030204"/>
                <a:ea typeface=""/>
                <a:cs typeface=""/>
              </a:rPr>
              <a:t>positron </a:t>
            </a:r>
            <a:r>
              <a:rPr lang="en-GB" sz="1400" b="0" dirty="0">
                <a:solidFill>
                  <a:srgbClr val="0000CC"/>
                </a:solidFill>
                <a:latin typeface="Calibri" panose="020F0502020204030204"/>
                <a:ea typeface=""/>
                <a:cs typeface=""/>
              </a:rPr>
              <a:t>DR: </a:t>
            </a:r>
            <a:r>
              <a:rPr lang="el-GR" sz="1400" b="0" dirty="0">
                <a:solidFill>
                  <a:srgbClr val="0000CC"/>
                </a:solidFill>
                <a:latin typeface="Calibri" panose="020F0502020204030204"/>
                <a:ea typeface=""/>
                <a:cs typeface=""/>
              </a:rPr>
              <a:t>ε</a:t>
            </a:r>
            <a:r>
              <a:rPr lang="en-GB" sz="1400" b="0" baseline="-25000" dirty="0" err="1" smtClean="0">
                <a:solidFill>
                  <a:srgbClr val="0000CC"/>
                </a:solidFill>
                <a:latin typeface="Calibri" panose="020F0502020204030204"/>
                <a:ea typeface=""/>
                <a:cs typeface=""/>
              </a:rPr>
              <a:t>xn</a:t>
            </a:r>
            <a:r>
              <a:rPr lang="en-GB" sz="1400" b="0" dirty="0" smtClean="0">
                <a:solidFill>
                  <a:srgbClr val="0000CC"/>
                </a:solidFill>
                <a:latin typeface="Calibri" panose="020F0502020204030204"/>
                <a:ea typeface=""/>
                <a:cs typeface=""/>
              </a:rPr>
              <a:t>=65 </a:t>
            </a:r>
            <a:r>
              <a:rPr lang="el-GR" sz="1400" b="0" dirty="0">
                <a:solidFill>
                  <a:srgbClr val="0000CC"/>
                </a:solidFill>
                <a:latin typeface="Calibri" panose="020F0502020204030204"/>
                <a:ea typeface=""/>
                <a:cs typeface=""/>
              </a:rPr>
              <a:t>μ</a:t>
            </a:r>
            <a:r>
              <a:rPr lang="en-GB" sz="1400" b="0" dirty="0" smtClean="0">
                <a:solidFill>
                  <a:srgbClr val="0000CC"/>
                </a:solidFill>
                <a:latin typeface="Calibri" panose="020F0502020204030204"/>
                <a:ea typeface=""/>
                <a:cs typeface=""/>
              </a:rPr>
              <a:t>m and </a:t>
            </a:r>
            <a:r>
              <a:rPr lang="el-GR" sz="1400" b="0" dirty="0" smtClean="0">
                <a:solidFill>
                  <a:srgbClr val="0000CC"/>
                </a:solidFill>
                <a:latin typeface="Calibri" panose="020F0502020204030204"/>
                <a:ea typeface=""/>
                <a:cs typeface=""/>
              </a:rPr>
              <a:t>ε</a:t>
            </a:r>
            <a:r>
              <a:rPr lang="en-GB" sz="1400" b="0" baseline="-25000" dirty="0" err="1">
                <a:solidFill>
                  <a:srgbClr val="0000CC"/>
                </a:solidFill>
                <a:latin typeface="Calibri" panose="020F0502020204030204"/>
                <a:ea typeface=""/>
                <a:cs typeface=""/>
              </a:rPr>
              <a:t>yn</a:t>
            </a:r>
            <a:r>
              <a:rPr lang="en-GB" sz="1400" b="0" dirty="0">
                <a:solidFill>
                  <a:srgbClr val="0000CC"/>
                </a:solidFill>
                <a:latin typeface="Calibri" panose="020F0502020204030204"/>
                <a:ea typeface=""/>
                <a:cs typeface=""/>
              </a:rPr>
              <a:t>=10 </a:t>
            </a:r>
            <a:r>
              <a:rPr lang="el-GR" sz="1400" b="0" dirty="0">
                <a:solidFill>
                  <a:srgbClr val="0000CC"/>
                </a:solidFill>
                <a:latin typeface="Calibri" panose="020F0502020204030204"/>
                <a:ea typeface=""/>
                <a:cs typeface=""/>
              </a:rPr>
              <a:t>μ</a:t>
            </a:r>
            <a:r>
              <a:rPr lang="en-GB" sz="1400" b="0" dirty="0">
                <a:solidFill>
                  <a:srgbClr val="0000CC"/>
                </a:solidFill>
                <a:latin typeface="Calibri" panose="020F0502020204030204"/>
                <a:ea typeface=""/>
                <a:cs typeface=""/>
              </a:rPr>
              <a:t>m</a:t>
            </a:r>
            <a:r>
              <a:rPr lang="en-GB" sz="1400" b="0" dirty="0" smtClean="0">
                <a:solidFill>
                  <a:srgbClr val="0000CC"/>
                </a:solidFill>
                <a:latin typeface="Calibri" panose="020F0502020204030204"/>
                <a:ea typeface=""/>
                <a:cs typeface=""/>
              </a:rPr>
              <a:t>, </a:t>
            </a:r>
            <a:r>
              <a:rPr lang="el-GR" sz="1400" b="0" dirty="0" smtClean="0">
                <a:solidFill>
                  <a:srgbClr val="0000CC"/>
                </a:solidFill>
                <a:latin typeface="Calibri" panose="020F0502020204030204"/>
                <a:ea typeface=""/>
                <a:cs typeface=""/>
              </a:rPr>
              <a:t>δ</a:t>
            </a:r>
            <a:r>
              <a:rPr lang="en-GB" sz="1400" b="0" dirty="0">
                <a:solidFill>
                  <a:srgbClr val="0000CC"/>
                </a:solidFill>
                <a:latin typeface="Calibri" panose="020F0502020204030204"/>
                <a:ea typeface=""/>
                <a:cs typeface=""/>
              </a:rPr>
              <a:t>=0.1%</a:t>
            </a:r>
            <a:endParaRPr lang="en-GB" sz="1400" b="0" dirty="0" smtClean="0">
              <a:solidFill>
                <a:srgbClr val="0000CC"/>
              </a:solidFill>
              <a:latin typeface="Calibri" panose="020F0502020204030204"/>
              <a:ea typeface=""/>
              <a:cs typeface=""/>
            </a:endParaRPr>
          </a:p>
          <a:p>
            <a:pPr fontAlgn="auto">
              <a:spcBef>
                <a:spcPts val="0"/>
              </a:spcBef>
              <a:spcAft>
                <a:spcPts val="0"/>
              </a:spcAft>
            </a:pPr>
            <a:endParaRPr lang="en-GB" sz="1400" b="0" dirty="0">
              <a:solidFill>
                <a:prstClr val="black"/>
              </a:solidFill>
              <a:latin typeface="Calibri" panose="020F0502020204030204"/>
              <a:ea typeface=""/>
              <a:cs typeface=""/>
            </a:endParaRPr>
          </a:p>
        </p:txBody>
      </p:sp>
      <p:sp>
        <p:nvSpPr>
          <p:cNvPr id="17" name="TextBox 16"/>
          <p:cNvSpPr txBox="1"/>
          <p:nvPr/>
        </p:nvSpPr>
        <p:spPr>
          <a:xfrm>
            <a:off x="1894812" y="25460"/>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Phase space &amp; DA</a:t>
            </a:r>
            <a:endParaRPr lang="en-GB" sz="2800" b="0" dirty="0">
              <a:latin typeface="Calibri Light" panose="020F0302020204030204"/>
              <a:ea typeface=""/>
              <a:cs typeface="Times New Roman" panose="02020603050405020304" pitchFamily="18" charset="0"/>
            </a:endParaRPr>
          </a:p>
        </p:txBody>
      </p:sp>
      <p:sp>
        <p:nvSpPr>
          <p:cNvPr id="18" name="TextBox 17"/>
          <p:cNvSpPr txBox="1"/>
          <p:nvPr/>
        </p:nvSpPr>
        <p:spPr>
          <a:xfrm>
            <a:off x="6230677" y="1058016"/>
            <a:ext cx="914738" cy="276999"/>
          </a:xfrm>
          <a:prstGeom prst="rect">
            <a:avLst/>
          </a:prstGeom>
          <a:noFill/>
        </p:spPr>
        <p:txBody>
          <a:bodyPr wrap="none" rtlCol="0">
            <a:spAutoFit/>
          </a:bodyPr>
          <a:lstStyle/>
          <a:p>
            <a:pPr fontAlgn="auto">
              <a:spcBef>
                <a:spcPts val="0"/>
              </a:spcBef>
              <a:spcAft>
                <a:spcPts val="0"/>
              </a:spcAft>
            </a:pPr>
            <a:r>
              <a:rPr lang="en-GB" sz="1200" b="0" u="sng" dirty="0" smtClean="0">
                <a:solidFill>
                  <a:prstClr val="black"/>
                </a:solidFill>
                <a:latin typeface="Calibri" panose="020F0502020204030204"/>
                <a:ea typeface=""/>
                <a:cs typeface=""/>
              </a:rPr>
              <a:t>Electron DR</a:t>
            </a:r>
            <a:endParaRPr lang="en-GB" sz="1200" b="0" u="sng" dirty="0">
              <a:solidFill>
                <a:prstClr val="black"/>
              </a:solidFill>
              <a:latin typeface="Calibri" panose="020F0502020204030204"/>
              <a:ea typeface=""/>
              <a:cs typeface=""/>
            </a:endParaRPr>
          </a:p>
        </p:txBody>
      </p:sp>
      <p:sp>
        <p:nvSpPr>
          <p:cNvPr id="19" name="TextBox 18"/>
          <p:cNvSpPr txBox="1"/>
          <p:nvPr/>
        </p:nvSpPr>
        <p:spPr>
          <a:xfrm>
            <a:off x="6234217" y="3770071"/>
            <a:ext cx="916469" cy="276999"/>
          </a:xfrm>
          <a:prstGeom prst="rect">
            <a:avLst/>
          </a:prstGeom>
          <a:noFill/>
        </p:spPr>
        <p:txBody>
          <a:bodyPr wrap="none" rtlCol="0">
            <a:spAutoFit/>
          </a:bodyPr>
          <a:lstStyle/>
          <a:p>
            <a:pPr fontAlgn="auto">
              <a:spcBef>
                <a:spcPts val="0"/>
              </a:spcBef>
              <a:spcAft>
                <a:spcPts val="0"/>
              </a:spcAft>
            </a:pPr>
            <a:r>
              <a:rPr lang="en-GB" sz="1200" b="0" u="sng" dirty="0" smtClean="0">
                <a:solidFill>
                  <a:prstClr val="black"/>
                </a:solidFill>
                <a:latin typeface="Calibri" panose="020F0502020204030204"/>
                <a:ea typeface=""/>
                <a:cs typeface=""/>
              </a:rPr>
              <a:t>Positron DR</a:t>
            </a:r>
            <a:endParaRPr lang="en-GB" sz="1200" b="0" u="sng"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11932464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17</a:t>
            </a:fld>
            <a:endParaRPr lang="en-GB">
              <a:solidFill>
                <a:prstClr val="white"/>
              </a:solidFill>
            </a:endParaRPr>
          </a:p>
        </p:txBody>
      </p:sp>
      <p:pic>
        <p:nvPicPr>
          <p:cNvPr id="5" name="Picture 62" descr="DA-dif"/>
          <p:cNvPicPr preferRelativeResize="0">
            <a:picLocks noChangeArrowheads="1"/>
          </p:cNvPicPr>
          <p:nvPr/>
        </p:nvPicPr>
        <p:blipFill rotWithShape="1">
          <a:blip r:embed="rId2">
            <a:extLst>
              <a:ext uri="{28A0092B-C50C-407E-A947-70E740481C1C}">
                <a14:useLocalDpi xmlns:a14="http://schemas.microsoft.com/office/drawing/2010/main" val="0"/>
              </a:ext>
            </a:extLst>
          </a:blip>
          <a:srcRect l="5164" t="5721" r="4593" b="2699"/>
          <a:stretch/>
        </p:blipFill>
        <p:spPr bwMode="auto">
          <a:xfrm>
            <a:off x="36000" y="1347000"/>
            <a:ext cx="2952000" cy="234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preferRelativeResize="0">
            <a:picLocks/>
          </p:cNvPicPr>
          <p:nvPr/>
        </p:nvPicPr>
        <p:blipFill rotWithShape="1">
          <a:blip r:embed="rId3" cstate="print">
            <a:extLst>
              <a:ext uri="{28A0092B-C50C-407E-A947-70E740481C1C}">
                <a14:useLocalDpi xmlns:a14="http://schemas.microsoft.com/office/drawing/2010/main" val="0"/>
              </a:ext>
            </a:extLst>
          </a:blip>
          <a:srcRect l="877" t="5952" r="2741"/>
          <a:stretch/>
        </p:blipFill>
        <p:spPr>
          <a:xfrm>
            <a:off x="36000" y="3795000"/>
            <a:ext cx="2952000" cy="2340000"/>
          </a:xfrm>
          <a:prstGeom prst="rect">
            <a:avLst/>
          </a:prstGeom>
        </p:spPr>
      </p:pic>
      <p:pic>
        <p:nvPicPr>
          <p:cNvPr id="7" name="Picture 6"/>
          <p:cNvPicPr preferRelativeResize="0">
            <a:picLocks/>
          </p:cNvPicPr>
          <p:nvPr/>
        </p:nvPicPr>
        <p:blipFill rotWithShape="1">
          <a:blip r:embed="rId4" cstate="print">
            <a:extLst>
              <a:ext uri="{28A0092B-C50C-407E-A947-70E740481C1C}">
                <a14:useLocalDpi xmlns:a14="http://schemas.microsoft.com/office/drawing/2010/main" val="0"/>
              </a:ext>
            </a:extLst>
          </a:blip>
          <a:srcRect l="944" t="5831" r="2781"/>
          <a:stretch/>
        </p:blipFill>
        <p:spPr>
          <a:xfrm>
            <a:off x="6192000" y="3795000"/>
            <a:ext cx="2952000" cy="2340000"/>
          </a:xfrm>
          <a:prstGeom prst="rect">
            <a:avLst/>
          </a:prstGeom>
        </p:spPr>
      </p:pic>
      <p:pic>
        <p:nvPicPr>
          <p:cNvPr id="8" name="Picture 7"/>
          <p:cNvPicPr preferRelativeResize="0">
            <a:picLocks/>
          </p:cNvPicPr>
          <p:nvPr/>
        </p:nvPicPr>
        <p:blipFill rotWithShape="1">
          <a:blip r:embed="rId5" cstate="print">
            <a:extLst>
              <a:ext uri="{28A0092B-C50C-407E-A947-70E740481C1C}">
                <a14:useLocalDpi xmlns:a14="http://schemas.microsoft.com/office/drawing/2010/main" val="0"/>
              </a:ext>
            </a:extLst>
          </a:blip>
          <a:srcRect l="3797" t="6008" r="2713"/>
          <a:stretch/>
        </p:blipFill>
        <p:spPr>
          <a:xfrm>
            <a:off x="6192000" y="1347000"/>
            <a:ext cx="2952000" cy="2340000"/>
          </a:xfrm>
          <a:prstGeom prst="rect">
            <a:avLst/>
          </a:prstGeom>
        </p:spPr>
      </p:pic>
      <p:pic>
        <p:nvPicPr>
          <p:cNvPr id="9" name="Picture 8"/>
          <p:cNvPicPr preferRelativeResize="0">
            <a:picLocks/>
          </p:cNvPicPr>
          <p:nvPr/>
        </p:nvPicPr>
        <p:blipFill rotWithShape="1">
          <a:blip r:embed="rId6" cstate="print">
            <a:extLst>
              <a:ext uri="{28A0092B-C50C-407E-A947-70E740481C1C}">
                <a14:useLocalDpi xmlns:a14="http://schemas.microsoft.com/office/drawing/2010/main" val="0"/>
              </a:ext>
            </a:extLst>
          </a:blip>
          <a:srcRect l="3686" t="5884" r="3128" b="987"/>
          <a:stretch/>
        </p:blipFill>
        <p:spPr>
          <a:xfrm>
            <a:off x="3096000" y="1347000"/>
            <a:ext cx="2952000" cy="2340000"/>
          </a:xfrm>
          <a:prstGeom prst="rect">
            <a:avLst/>
          </a:prstGeom>
        </p:spPr>
      </p:pic>
      <p:pic>
        <p:nvPicPr>
          <p:cNvPr id="10" name="Picture 9"/>
          <p:cNvPicPr preferRelativeResize="0">
            <a:picLocks/>
          </p:cNvPicPr>
          <p:nvPr/>
        </p:nvPicPr>
        <p:blipFill rotWithShape="1">
          <a:blip r:embed="rId7" cstate="print">
            <a:extLst>
              <a:ext uri="{28A0092B-C50C-407E-A947-70E740481C1C}">
                <a14:useLocalDpi xmlns:a14="http://schemas.microsoft.com/office/drawing/2010/main" val="0"/>
              </a:ext>
            </a:extLst>
          </a:blip>
          <a:srcRect l="1018" t="5749" r="2865" b="401"/>
          <a:stretch/>
        </p:blipFill>
        <p:spPr>
          <a:xfrm>
            <a:off x="3096000" y="3795000"/>
            <a:ext cx="2952000" cy="2340000"/>
          </a:xfrm>
          <a:prstGeom prst="rect">
            <a:avLst/>
          </a:prstGeom>
        </p:spPr>
      </p:pic>
      <p:sp>
        <p:nvSpPr>
          <p:cNvPr id="11" name="TextBox 10"/>
          <p:cNvSpPr txBox="1"/>
          <p:nvPr/>
        </p:nvSpPr>
        <p:spPr>
          <a:xfrm>
            <a:off x="261112" y="1029454"/>
            <a:ext cx="854943"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a:t>
            </a:r>
            <a:endParaRPr lang="en-GB" sz="1400" b="0" dirty="0">
              <a:solidFill>
                <a:prstClr val="black"/>
              </a:solidFill>
              <a:latin typeface="Calibri" panose="020F0502020204030204"/>
              <a:ea typeface=""/>
              <a:cs typeface=""/>
            </a:endParaRPr>
          </a:p>
        </p:txBody>
      </p:sp>
      <p:sp>
        <p:nvSpPr>
          <p:cNvPr id="12" name="TextBox 11"/>
          <p:cNvSpPr txBox="1"/>
          <p:nvPr/>
        </p:nvSpPr>
        <p:spPr>
          <a:xfrm>
            <a:off x="3354865" y="1029454"/>
            <a:ext cx="1107795"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P/P=0.3%</a:t>
            </a:r>
            <a:endParaRPr lang="en-GB" sz="1400" b="0" dirty="0">
              <a:solidFill>
                <a:prstClr val="black"/>
              </a:solidFill>
              <a:latin typeface="Calibri" panose="020F0502020204030204"/>
              <a:ea typeface=""/>
              <a:cs typeface=""/>
            </a:endParaRPr>
          </a:p>
        </p:txBody>
      </p:sp>
      <p:sp>
        <p:nvSpPr>
          <p:cNvPr id="13" name="TextBox 12"/>
          <p:cNvSpPr txBox="1"/>
          <p:nvPr/>
        </p:nvSpPr>
        <p:spPr>
          <a:xfrm>
            <a:off x="6462324" y="1029454"/>
            <a:ext cx="1170512"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P/P=-0.3%</a:t>
            </a:r>
            <a:endParaRPr lang="en-GB" sz="1400" b="0" dirty="0">
              <a:solidFill>
                <a:prstClr val="black"/>
              </a:solidFill>
              <a:latin typeface="Calibri" panose="020F0502020204030204"/>
              <a:ea typeface=""/>
              <a:cs typeface=""/>
            </a:endParaRPr>
          </a:p>
        </p:txBody>
      </p:sp>
      <p:sp>
        <p:nvSpPr>
          <p:cNvPr id="14" name="TextBox 13"/>
          <p:cNvSpPr txBox="1"/>
          <p:nvPr/>
        </p:nvSpPr>
        <p:spPr>
          <a:xfrm>
            <a:off x="2195736" y="969"/>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Frequency Map Analysis</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7474785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18</a:t>
            </a:fld>
            <a:endParaRPr lang="en-GB">
              <a:solidFill>
                <a:prstClr val="white"/>
              </a:solidFill>
            </a:endParaRPr>
          </a:p>
        </p:txBody>
      </p:sp>
      <p:graphicFrame>
        <p:nvGraphicFramePr>
          <p:cNvPr id="5" name="Table 4"/>
          <p:cNvGraphicFramePr>
            <a:graphicFrameLocks noGrp="1"/>
          </p:cNvGraphicFramePr>
          <p:nvPr>
            <p:extLst/>
          </p:nvPr>
        </p:nvGraphicFramePr>
        <p:xfrm>
          <a:off x="34542" y="544439"/>
          <a:ext cx="3942035" cy="5819093"/>
        </p:xfrm>
        <a:graphic>
          <a:graphicData uri="http://schemas.openxmlformats.org/drawingml/2006/table">
            <a:tbl>
              <a:tblPr firstRow="1" firstCol="1" bandRow="1">
                <a:tableStyleId>{5940675A-B579-460E-94D1-54222C63F5DA}</a:tableStyleId>
              </a:tblPr>
              <a:tblGrid>
                <a:gridCol w="964918"/>
                <a:gridCol w="611546"/>
                <a:gridCol w="788233"/>
                <a:gridCol w="788669"/>
                <a:gridCol w="788669"/>
              </a:tblGrid>
              <a:tr h="218393">
                <a:tc>
                  <a:txBody>
                    <a:bodyPr/>
                    <a:lstStyle/>
                    <a:p>
                      <a:pPr>
                        <a:lnSpc>
                          <a:spcPct val="107000"/>
                        </a:lnSpc>
                        <a:spcAft>
                          <a:spcPts val="0"/>
                        </a:spcAft>
                      </a:pPr>
                      <a:endParaRPr lang="en-GB" sz="105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050" b="1" dirty="0">
                          <a:effectLst/>
                          <a:latin typeface="Times New Roman" panose="02020603050405020304" pitchFamily="18" charset="0"/>
                          <a:cs typeface="Times New Roman" panose="02020603050405020304" pitchFamily="18" charset="0"/>
                        </a:rPr>
                        <a:t>Order</a:t>
                      </a:r>
                      <a:endParaRPr lang="en-GB" sz="105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050" b="1" dirty="0">
                          <a:effectLst/>
                          <a:latin typeface="Times New Roman" panose="02020603050405020304" pitchFamily="18" charset="0"/>
                          <a:cs typeface="Times New Roman" panose="02020603050405020304" pitchFamily="18" charset="0"/>
                        </a:rPr>
                        <a:t>Multipole</a:t>
                      </a:r>
                      <a:endParaRPr lang="en-GB" sz="105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050" b="1" dirty="0">
                          <a:effectLst/>
                          <a:latin typeface="Times New Roman" panose="02020603050405020304" pitchFamily="18" charset="0"/>
                          <a:cs typeface="Times New Roman" panose="02020603050405020304" pitchFamily="18" charset="0"/>
                        </a:rPr>
                        <a:t>Systematic</a:t>
                      </a:r>
                      <a:endParaRPr lang="en-GB" sz="105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GB" sz="1050" b="1" dirty="0">
                          <a:effectLst/>
                          <a:latin typeface="Times New Roman" panose="02020603050405020304" pitchFamily="18" charset="0"/>
                          <a:cs typeface="Times New Roman" panose="02020603050405020304" pitchFamily="18" charset="0"/>
                        </a:rPr>
                        <a:t>Random</a:t>
                      </a:r>
                      <a:endParaRPr lang="en-GB" sz="105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117664">
                <a:tc rowSpan="7">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GB" sz="1050" dirty="0" smtClean="0">
                          <a:effectLst/>
                          <a:latin typeface="Times New Roman" panose="02020603050405020304" pitchFamily="18" charset="0"/>
                          <a:cs typeface="Times New Roman" panose="02020603050405020304" pitchFamily="18" charset="0"/>
                        </a:rPr>
                        <a:t>Dipole,</a:t>
                      </a:r>
                      <a:r>
                        <a:rPr lang="en-GB" sz="1050" baseline="0" dirty="0" smtClean="0">
                          <a:effectLst/>
                          <a:latin typeface="Times New Roman" panose="02020603050405020304" pitchFamily="18" charset="0"/>
                          <a:cs typeface="Times New Roman" panose="02020603050405020304" pitchFamily="18" charset="0"/>
                        </a:rPr>
                        <a:t> </a:t>
                      </a:r>
                    </a:p>
                    <a:p>
                      <a:pPr marL="0" marR="0" indent="0" algn="l" defTabSz="914400" rtl="0" eaLnBrk="1" fontAlgn="auto" latinLnBrk="0" hangingPunct="1">
                        <a:lnSpc>
                          <a:spcPct val="107000"/>
                        </a:lnSpc>
                        <a:spcBef>
                          <a:spcPts val="0"/>
                        </a:spcBef>
                        <a:spcAft>
                          <a:spcPts val="0"/>
                        </a:spcAft>
                        <a:buClrTx/>
                        <a:buSzTx/>
                        <a:buFontTx/>
                        <a:buNone/>
                        <a:tabLst/>
                        <a:defRPr/>
                      </a:pPr>
                      <a:r>
                        <a:rPr lang="en-GB" sz="1050" dirty="0" err="1" smtClean="0">
                          <a:effectLst/>
                          <a:latin typeface="Times New Roman" panose="02020603050405020304" pitchFamily="18" charset="0"/>
                          <a:cs typeface="Times New Roman" panose="02020603050405020304" pitchFamily="18" charset="0"/>
                        </a:rPr>
                        <a:t>B</a:t>
                      </a:r>
                      <a:r>
                        <a:rPr lang="en-GB" sz="1050" baseline="-25000" dirty="0" err="1" smtClean="0">
                          <a:effectLst/>
                          <a:latin typeface="Times New Roman" panose="02020603050405020304" pitchFamily="18" charset="0"/>
                          <a:cs typeface="Times New Roman" panose="02020603050405020304" pitchFamily="18" charset="0"/>
                        </a:rPr>
                        <a:t>n</a:t>
                      </a:r>
                      <a:r>
                        <a:rPr lang="en-GB" sz="1050" dirty="0" smtClean="0">
                          <a:effectLst/>
                          <a:latin typeface="Times New Roman" panose="02020603050405020304" pitchFamily="18" charset="0"/>
                          <a:cs typeface="Times New Roman" panose="02020603050405020304" pitchFamily="18" charset="0"/>
                        </a:rPr>
                        <a:t>/B</a:t>
                      </a:r>
                      <a:r>
                        <a:rPr lang="en-GB" sz="1050" baseline="-25000" dirty="0" smtClean="0">
                          <a:effectLst/>
                          <a:latin typeface="Times New Roman" panose="02020603050405020304" pitchFamily="18" charset="0"/>
                          <a:cs typeface="Times New Roman" panose="02020603050405020304" pitchFamily="18" charset="0"/>
                        </a:rPr>
                        <a:t>1 </a:t>
                      </a:r>
                      <a:r>
                        <a:rPr lang="en-GB" sz="1050" dirty="0" smtClean="0">
                          <a:effectLst/>
                          <a:latin typeface="Times New Roman" panose="02020603050405020304" pitchFamily="18" charset="0"/>
                          <a:cs typeface="Times New Roman" panose="02020603050405020304" pitchFamily="18" charset="0"/>
                        </a:rPr>
                        <a:t>@ 10 mm</a:t>
                      </a:r>
                      <a:endParaRPr lang="en-GB" sz="105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endParaRPr lang="en-GB"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2</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Quadrupole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 *10</a:t>
                      </a:r>
                      <a:r>
                        <a:rPr lang="en-GB" sz="1050" kern="1200" baseline="30000">
                          <a:effectLst/>
                          <a:latin typeface="Times New Roman" panose="02020603050405020304" pitchFamily="18" charset="0"/>
                          <a:cs typeface="Times New Roman" panose="02020603050405020304" pitchFamily="18" charset="0"/>
                        </a:rPr>
                        <a:t>-4</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Sextupole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1.50*10</a:t>
                      </a:r>
                      <a:r>
                        <a:rPr lang="en-GB" sz="1050" kern="1200" baseline="30000">
                          <a:effectLst/>
                          <a:latin typeface="Times New Roman" panose="02020603050405020304" pitchFamily="18" charset="0"/>
                          <a:cs typeface="Times New Roman" panose="02020603050405020304" pitchFamily="18" charset="0"/>
                        </a:rPr>
                        <a:t>-4</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4</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8-pole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5</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5.00*10</a:t>
                      </a:r>
                      <a:r>
                        <a:rPr lang="en-GB" sz="1050" kern="1200" baseline="30000">
                          <a:effectLst/>
                          <a:latin typeface="Times New Roman" panose="02020603050405020304" pitchFamily="18" charset="0"/>
                          <a:cs typeface="Times New Roman" panose="02020603050405020304" pitchFamily="18" charset="0"/>
                        </a:rPr>
                        <a:t>-5</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6</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12-pole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0.00</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7</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14-pole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5.00*10</a:t>
                      </a:r>
                      <a:r>
                        <a:rPr lang="en-GB" sz="1050" kern="1200" baseline="30000">
                          <a:effectLst/>
                          <a:latin typeface="Times New Roman" panose="02020603050405020304" pitchFamily="18" charset="0"/>
                          <a:cs typeface="Times New Roman" panose="02020603050405020304" pitchFamily="18" charset="0"/>
                        </a:rPr>
                        <a:t>-4</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8</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16-pole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0.00</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7664">
                <a:tc rowSpan="16">
                  <a:txBody>
                    <a:bodyPr/>
                    <a:lstStyle/>
                    <a:p>
                      <a:pPr>
                        <a:lnSpc>
                          <a:spcPct val="107000"/>
                        </a:lnSpc>
                        <a:spcAft>
                          <a:spcPts val="0"/>
                        </a:spcAft>
                      </a:pPr>
                      <a:r>
                        <a:rPr lang="en-GB" sz="1050" dirty="0" smtClean="0">
                          <a:effectLst/>
                          <a:latin typeface="Times New Roman" panose="02020603050405020304" pitchFamily="18" charset="0"/>
                          <a:cs typeface="Times New Roman" panose="02020603050405020304" pitchFamily="18" charset="0"/>
                        </a:rPr>
                        <a:t>Quadrupole,</a:t>
                      </a:r>
                    </a:p>
                    <a:p>
                      <a:pPr marL="0" marR="0" indent="0" algn="l" defTabSz="914400" rtl="0" eaLnBrk="1" fontAlgn="auto" latinLnBrk="0" hangingPunct="1">
                        <a:lnSpc>
                          <a:spcPct val="107000"/>
                        </a:lnSpc>
                        <a:spcBef>
                          <a:spcPts val="0"/>
                        </a:spcBef>
                        <a:spcAft>
                          <a:spcPts val="0"/>
                        </a:spcAft>
                        <a:buClrTx/>
                        <a:buSzTx/>
                        <a:buFontTx/>
                        <a:buNone/>
                        <a:tabLst/>
                        <a:defRPr/>
                      </a:pPr>
                      <a:r>
                        <a:rPr lang="en-GB" sz="1050" dirty="0" err="1" smtClean="0">
                          <a:effectLst/>
                          <a:latin typeface="Times New Roman" panose="02020603050405020304" pitchFamily="18" charset="0"/>
                          <a:cs typeface="Times New Roman" panose="02020603050405020304" pitchFamily="18" charset="0"/>
                        </a:rPr>
                        <a:t>B</a:t>
                      </a:r>
                      <a:r>
                        <a:rPr lang="en-GB" sz="1050" baseline="-25000" dirty="0" err="1" smtClean="0">
                          <a:effectLst/>
                          <a:latin typeface="Times New Roman" panose="02020603050405020304" pitchFamily="18" charset="0"/>
                          <a:cs typeface="Times New Roman" panose="02020603050405020304" pitchFamily="18" charset="0"/>
                        </a:rPr>
                        <a:t>n</a:t>
                      </a:r>
                      <a:r>
                        <a:rPr lang="en-GB" sz="1050" dirty="0" smtClean="0">
                          <a:effectLst/>
                          <a:latin typeface="Times New Roman" panose="02020603050405020304" pitchFamily="18" charset="0"/>
                          <a:cs typeface="Times New Roman" panose="02020603050405020304" pitchFamily="18" charset="0"/>
                        </a:rPr>
                        <a:t>/B</a:t>
                      </a:r>
                      <a:r>
                        <a:rPr lang="en-GB" sz="1050" baseline="-25000" dirty="0" smtClean="0">
                          <a:effectLst/>
                          <a:latin typeface="Times New Roman" panose="02020603050405020304" pitchFamily="18" charset="0"/>
                          <a:cs typeface="Times New Roman" panose="02020603050405020304" pitchFamily="18" charset="0"/>
                        </a:rPr>
                        <a:t>2 </a:t>
                      </a:r>
                      <a:r>
                        <a:rPr lang="en-GB" sz="1050" dirty="0" smtClean="0">
                          <a:effectLst/>
                          <a:latin typeface="Times New Roman" panose="02020603050405020304" pitchFamily="18" charset="0"/>
                          <a:cs typeface="Times New Roman" panose="02020603050405020304" pitchFamily="18" charset="0"/>
                        </a:rPr>
                        <a:t>@ 10 mm</a:t>
                      </a:r>
                      <a:endParaRPr lang="en-GB" sz="105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smtClean="0">
                          <a:effectLst/>
                          <a:latin typeface="Times New Roman" panose="02020603050405020304" pitchFamily="18" charset="0"/>
                          <a:cs typeface="Times New Roman" panose="02020603050405020304" pitchFamily="18" charset="0"/>
                        </a:rPr>
                        <a:t>Sextupole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4</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8-pole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5</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6</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12-pole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-6</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7</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14-pole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8</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16-pole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9</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18-pole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20-pole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-7</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11</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22-pole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12</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24-pole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26-pole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14</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28-pole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-8</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-3</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15</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30-pole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dirty="0">
                          <a:effectLst/>
                          <a:latin typeface="Times New Roman" panose="02020603050405020304" pitchFamily="18" charset="0"/>
                          <a:cs typeface="Times New Roman" panose="02020603050405020304" pitchFamily="18" charset="0"/>
                        </a:rPr>
                        <a:t>0.00</a:t>
                      </a:r>
                      <a:endParaRPr lang="en-GB"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16</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32-pole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17</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34-pole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dirty="0">
                          <a:effectLst/>
                          <a:latin typeface="Times New Roman" panose="02020603050405020304" pitchFamily="18" charset="0"/>
                          <a:cs typeface="Times New Roman" panose="02020603050405020304" pitchFamily="18" charset="0"/>
                        </a:rPr>
                        <a:t>0.00</a:t>
                      </a:r>
                      <a:endParaRPr lang="en-GB"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18</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36-pole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-8</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5910">
                <a:tc rowSpan="12">
                  <a:txBody>
                    <a:bodyPr/>
                    <a:lstStyle/>
                    <a:p>
                      <a:pPr>
                        <a:lnSpc>
                          <a:spcPct val="107000"/>
                        </a:lnSpc>
                        <a:spcAft>
                          <a:spcPts val="0"/>
                        </a:spcAft>
                      </a:pPr>
                      <a:r>
                        <a:rPr lang="en-GB" sz="1050" dirty="0" smtClean="0">
                          <a:effectLst/>
                          <a:latin typeface="Times New Roman" panose="02020603050405020304" pitchFamily="18" charset="0"/>
                          <a:cs typeface="Times New Roman" panose="02020603050405020304" pitchFamily="18" charset="0"/>
                        </a:rPr>
                        <a:t>Sextupole,</a:t>
                      </a:r>
                    </a:p>
                    <a:p>
                      <a:pPr marL="0" marR="0" indent="0" algn="l" defTabSz="914400" rtl="0" eaLnBrk="1" fontAlgn="auto" latinLnBrk="0" hangingPunct="1">
                        <a:lnSpc>
                          <a:spcPct val="107000"/>
                        </a:lnSpc>
                        <a:spcBef>
                          <a:spcPts val="0"/>
                        </a:spcBef>
                        <a:spcAft>
                          <a:spcPts val="0"/>
                        </a:spcAft>
                        <a:buClrTx/>
                        <a:buSzTx/>
                        <a:buFontTx/>
                        <a:buNone/>
                        <a:tabLst/>
                        <a:defRPr/>
                      </a:pPr>
                      <a:r>
                        <a:rPr lang="en-GB" sz="1050" dirty="0" err="1" smtClean="0">
                          <a:effectLst/>
                          <a:latin typeface="Times New Roman" panose="02020603050405020304" pitchFamily="18" charset="0"/>
                          <a:cs typeface="Times New Roman" panose="02020603050405020304" pitchFamily="18" charset="0"/>
                        </a:rPr>
                        <a:t>B</a:t>
                      </a:r>
                      <a:r>
                        <a:rPr lang="en-GB" sz="1050" baseline="-25000" dirty="0" err="1" smtClean="0">
                          <a:effectLst/>
                          <a:latin typeface="Times New Roman" panose="02020603050405020304" pitchFamily="18" charset="0"/>
                          <a:cs typeface="Times New Roman" panose="02020603050405020304" pitchFamily="18" charset="0"/>
                        </a:rPr>
                        <a:t>n</a:t>
                      </a:r>
                      <a:r>
                        <a:rPr lang="en-GB" sz="1050" dirty="0" smtClean="0">
                          <a:effectLst/>
                          <a:latin typeface="Times New Roman" panose="02020603050405020304" pitchFamily="18" charset="0"/>
                          <a:cs typeface="Times New Roman" panose="02020603050405020304" pitchFamily="18" charset="0"/>
                        </a:rPr>
                        <a:t>/B</a:t>
                      </a:r>
                      <a:r>
                        <a:rPr lang="en-GB" sz="1050" baseline="-25000" dirty="0" smtClean="0">
                          <a:effectLst/>
                          <a:latin typeface="Times New Roman" panose="02020603050405020304" pitchFamily="18" charset="0"/>
                          <a:cs typeface="Times New Roman" panose="02020603050405020304" pitchFamily="18" charset="0"/>
                        </a:rPr>
                        <a:t>3 </a:t>
                      </a:r>
                      <a:r>
                        <a:rPr lang="en-GB" sz="1050" dirty="0" smtClean="0">
                          <a:effectLst/>
                          <a:latin typeface="Times New Roman" panose="02020603050405020304" pitchFamily="18" charset="0"/>
                          <a:cs typeface="Times New Roman" panose="02020603050405020304" pitchFamily="18" charset="0"/>
                        </a:rPr>
                        <a:t>@ 10 mm</a:t>
                      </a:r>
                      <a:endParaRPr lang="en-GB" sz="105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4</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8-pole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5</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6</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12-pole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7</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14-pole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25910">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8</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16-pole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07000"/>
                        </a:lnSpc>
                        <a:spcAft>
                          <a:spcPts val="0"/>
                        </a:spcAft>
                      </a:pPr>
                      <a:r>
                        <a:rPr lang="en-GB" sz="1050" kern="1200">
                          <a:effectLst/>
                          <a:latin typeface="Times New Roman" panose="02020603050405020304" pitchFamily="18" charset="0"/>
                          <a:cs typeface="Times New Roman" panose="02020603050405020304" pitchFamily="18" charset="0"/>
                        </a:rPr>
                        <a:t>0.00</a:t>
                      </a:r>
                      <a:endParaRPr lang="en-GB"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9</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18-pole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-6</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15</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30-pole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-7</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21</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42-pole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-6</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26</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54-pole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5.00*10</a:t>
                      </a:r>
                      <a:r>
                        <a:rPr lang="en-GB" sz="1050" kern="1200" baseline="30000" dirty="0">
                          <a:effectLst/>
                          <a:latin typeface="Times New Roman" panose="02020603050405020304" pitchFamily="18" charset="0"/>
                          <a:cs typeface="Times New Roman" panose="02020603050405020304" pitchFamily="18" charset="0"/>
                        </a:rPr>
                        <a:t>-7</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33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66-pole</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-7</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39</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78-pole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5.00*10</a:t>
                      </a:r>
                      <a:r>
                        <a:rPr lang="en-GB" sz="1050" kern="1200" baseline="30000" dirty="0">
                          <a:effectLst/>
                          <a:latin typeface="Times New Roman" panose="02020603050405020304" pitchFamily="18" charset="0"/>
                          <a:cs typeface="Times New Roman" panose="02020603050405020304" pitchFamily="18" charset="0"/>
                        </a:rPr>
                        <a:t>-8</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17664">
                <a:tc vMerge="1">
                  <a:txBody>
                    <a:bodyPr/>
                    <a:lstStyle/>
                    <a:p>
                      <a:endParaRPr lang="en-GB"/>
                    </a:p>
                  </a:txBody>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45</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90-pole</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a:effectLst/>
                          <a:latin typeface="Times New Roman" panose="02020603050405020304" pitchFamily="18" charset="0"/>
                          <a:cs typeface="Times New Roman" panose="02020603050405020304" pitchFamily="18" charset="0"/>
                        </a:rPr>
                        <a:t>1.00*10</a:t>
                      </a:r>
                      <a:r>
                        <a:rPr lang="en-GB" sz="1050" kern="1200" baseline="30000">
                          <a:effectLst/>
                          <a:latin typeface="Times New Roman" panose="02020603050405020304" pitchFamily="18" charset="0"/>
                          <a:cs typeface="Times New Roman" panose="02020603050405020304" pitchFamily="18" charset="0"/>
                        </a:rPr>
                        <a:t>-8</a:t>
                      </a:r>
                      <a:endParaRPr lang="en-GB"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b">
                        <a:spcAft>
                          <a:spcPts val="0"/>
                        </a:spcAft>
                      </a:pPr>
                      <a:r>
                        <a:rPr lang="en-GB" sz="1050" kern="1200" dirty="0">
                          <a:effectLst/>
                          <a:latin typeface="Times New Roman" panose="02020603050405020304" pitchFamily="18" charset="0"/>
                          <a:cs typeface="Times New Roman" panose="02020603050405020304" pitchFamily="18" charset="0"/>
                        </a:rPr>
                        <a:t>1.00*10</a:t>
                      </a:r>
                      <a:r>
                        <a:rPr lang="en-GB" sz="1050" kern="1200" baseline="30000" dirty="0">
                          <a:effectLst/>
                          <a:latin typeface="Times New Roman" panose="02020603050405020304" pitchFamily="18" charset="0"/>
                          <a:cs typeface="Times New Roman" panose="02020603050405020304" pitchFamily="18" charset="0"/>
                        </a:rPr>
                        <a:t>-3</a:t>
                      </a:r>
                      <a:endParaRPr lang="en-GB"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8135" marR="48135" marT="0" marB="0" anchor="ct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mc:AlternateContent xmlns:mc="http://schemas.openxmlformats.org/markup-compatibility/2006" xmlns:a14="http://schemas.microsoft.com/office/drawing/2010/main">
        <mc:Choice Requires="a14">
          <p:sp>
            <p:nvSpPr>
              <p:cNvPr id="6" name="TextBox 5"/>
              <p:cNvSpPr txBox="1"/>
              <p:nvPr/>
            </p:nvSpPr>
            <p:spPr>
              <a:xfrm>
                <a:off x="5326708" y="544439"/>
                <a:ext cx="2056589" cy="816570"/>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GB" sz="1600" b="0" i="1" smtClean="0">
                              <a:solidFill>
                                <a:prstClr val="black"/>
                              </a:solidFill>
                              <a:latin typeface="Cambria Math" charset="0"/>
                              <a:ea typeface=""/>
                              <a:cs typeface=""/>
                            </a:rPr>
                          </m:ctrlPr>
                        </m:sSubPr>
                        <m:e>
                          <m:r>
                            <m:rPr>
                              <m:sty m:val="p"/>
                            </m:rPr>
                            <a:rPr lang="en-GB" sz="1600" b="0" smtClean="0">
                              <a:solidFill>
                                <a:prstClr val="black"/>
                              </a:solidFill>
                              <a:latin typeface="Cambria Math" panose="02040503050406030204" pitchFamily="18" charset="0"/>
                              <a:ea typeface=""/>
                              <a:cs typeface=""/>
                            </a:rPr>
                            <m:t>B</m:t>
                          </m:r>
                        </m:e>
                        <m:sub>
                          <m:r>
                            <m:rPr>
                              <m:sty m:val="p"/>
                            </m:rPr>
                            <a:rPr lang="en-GB" sz="1600" b="0" smtClean="0">
                              <a:solidFill>
                                <a:prstClr val="black"/>
                              </a:solidFill>
                              <a:latin typeface="Cambria Math" panose="02040503050406030204" pitchFamily="18" charset="0"/>
                              <a:ea typeface=""/>
                              <a:cs typeface=""/>
                            </a:rPr>
                            <m:t>n</m:t>
                          </m:r>
                        </m:sub>
                      </m:sSub>
                      <m:r>
                        <a:rPr lang="en-GB" sz="1600" b="0" smtClean="0">
                          <a:solidFill>
                            <a:prstClr val="black"/>
                          </a:solidFill>
                          <a:latin typeface="Cambria Math" panose="02040503050406030204" pitchFamily="18" charset="0"/>
                          <a:ea typeface=""/>
                          <a:cs typeface=""/>
                        </a:rPr>
                        <m:t>=</m:t>
                      </m:r>
                      <m:nary>
                        <m:naryPr>
                          <m:chr m:val="∑"/>
                          <m:ctrlPr>
                            <a:rPr lang="en-GB" sz="1600" b="0" i="1" smtClean="0">
                              <a:solidFill>
                                <a:prstClr val="black"/>
                              </a:solidFill>
                              <a:latin typeface="Cambria Math" charset="0"/>
                              <a:ea typeface=""/>
                              <a:cs typeface=""/>
                            </a:rPr>
                          </m:ctrlPr>
                        </m:naryPr>
                        <m:sub>
                          <m:r>
                            <m:rPr>
                              <m:sty m:val="p"/>
                              <m:brk m:alnAt="23"/>
                            </m:rPr>
                            <a:rPr lang="en-GB" sz="1600" b="0" smtClean="0">
                              <a:solidFill>
                                <a:prstClr val="black"/>
                              </a:solidFill>
                              <a:latin typeface="Cambria Math" panose="02040503050406030204" pitchFamily="18" charset="0"/>
                              <a:ea typeface=""/>
                              <a:cs typeface=""/>
                            </a:rPr>
                            <m:t>n</m:t>
                          </m:r>
                          <m:r>
                            <a:rPr lang="en-GB" sz="1600" b="0" smtClean="0">
                              <a:solidFill>
                                <a:prstClr val="black"/>
                              </a:solidFill>
                              <a:latin typeface="Cambria Math" panose="02040503050406030204" pitchFamily="18" charset="0"/>
                              <a:ea typeface=""/>
                              <a:cs typeface=""/>
                            </a:rPr>
                            <m:t>=1</m:t>
                          </m:r>
                        </m:sub>
                        <m:sup>
                          <m:r>
                            <a:rPr lang="en-GB" sz="1600" b="0" smtClean="0">
                              <a:solidFill>
                                <a:prstClr val="black"/>
                              </a:solidFill>
                              <a:latin typeface="Cambria Math" panose="02040503050406030204" pitchFamily="18" charset="0"/>
                              <a:ea typeface="Cambria Math" panose="02040503050406030204" pitchFamily="18" charset="0"/>
                              <a:cs typeface=""/>
                            </a:rPr>
                            <m:t>∞</m:t>
                          </m:r>
                        </m:sup>
                        <m:e>
                          <m:f>
                            <m:fPr>
                              <m:ctrlPr>
                                <a:rPr lang="en-GB" sz="1600" b="0" i="1" smtClean="0">
                                  <a:solidFill>
                                    <a:prstClr val="black"/>
                                  </a:solidFill>
                                  <a:latin typeface="Cambria Math" charset="0"/>
                                  <a:ea typeface=""/>
                                  <a:cs typeface=""/>
                                </a:rPr>
                              </m:ctrlPr>
                            </m:fPr>
                            <m:num>
                              <m:d>
                                <m:dPr>
                                  <m:ctrlPr>
                                    <a:rPr lang="en-GB" sz="1600" b="0" i="1" smtClean="0">
                                      <a:solidFill>
                                        <a:prstClr val="black"/>
                                      </a:solidFill>
                                      <a:latin typeface="Cambria Math" charset="0"/>
                                      <a:ea typeface=""/>
                                      <a:cs typeface=""/>
                                    </a:rPr>
                                  </m:ctrlPr>
                                </m:dPr>
                                <m:e>
                                  <m:f>
                                    <m:fPr>
                                      <m:ctrlPr>
                                        <a:rPr lang="en-GB" sz="1600" b="0" i="1" smtClean="0">
                                          <a:solidFill>
                                            <a:prstClr val="black"/>
                                          </a:solidFill>
                                          <a:latin typeface="Cambria Math" charset="0"/>
                                          <a:ea typeface=""/>
                                          <a:cs typeface=""/>
                                        </a:rPr>
                                      </m:ctrlPr>
                                    </m:fPr>
                                    <m:num>
                                      <m:sSup>
                                        <m:sSupPr>
                                          <m:ctrlPr>
                                            <a:rPr lang="en-GB" sz="1600" b="0" i="1" smtClean="0">
                                              <a:solidFill>
                                                <a:prstClr val="black"/>
                                              </a:solidFill>
                                              <a:latin typeface="Cambria Math" charset="0"/>
                                              <a:ea typeface=""/>
                                              <a:cs typeface=""/>
                                            </a:rPr>
                                          </m:ctrlPr>
                                        </m:sSupPr>
                                        <m:e>
                                          <m:r>
                                            <a:rPr lang="en-GB" sz="1600" b="0" smtClean="0">
                                              <a:solidFill>
                                                <a:prstClr val="black"/>
                                              </a:solidFill>
                                              <a:latin typeface="Cambria Math" panose="02040503050406030204" pitchFamily="18" charset="0"/>
                                              <a:ea typeface="Cambria Math" panose="02040503050406030204" pitchFamily="18" charset="0"/>
                                              <a:cs typeface=""/>
                                            </a:rPr>
                                            <m:t>𝜕</m:t>
                                          </m:r>
                                        </m:e>
                                        <m:sup>
                                          <m:r>
                                            <m:rPr>
                                              <m:sty m:val="p"/>
                                            </m:rPr>
                                            <a:rPr lang="en-GB" sz="1600" b="0" smtClean="0">
                                              <a:solidFill>
                                                <a:prstClr val="black"/>
                                              </a:solidFill>
                                              <a:latin typeface="Cambria Math" panose="02040503050406030204" pitchFamily="18" charset="0"/>
                                              <a:ea typeface=""/>
                                              <a:cs typeface=""/>
                                            </a:rPr>
                                            <m:t>n</m:t>
                                          </m:r>
                                          <m:r>
                                            <a:rPr lang="en-GB" sz="1600" b="0" smtClean="0">
                                              <a:solidFill>
                                                <a:prstClr val="black"/>
                                              </a:solidFill>
                                              <a:latin typeface="Cambria Math" panose="02040503050406030204" pitchFamily="18" charset="0"/>
                                              <a:ea typeface=""/>
                                              <a:cs typeface=""/>
                                            </a:rPr>
                                            <m:t>−1</m:t>
                                          </m:r>
                                        </m:sup>
                                      </m:sSup>
                                      <m:r>
                                        <m:rPr>
                                          <m:sty m:val="p"/>
                                        </m:rPr>
                                        <a:rPr lang="en-GB" sz="1600" b="0" smtClean="0">
                                          <a:solidFill>
                                            <a:prstClr val="black"/>
                                          </a:solidFill>
                                          <a:latin typeface="Cambria Math" panose="02040503050406030204" pitchFamily="18" charset="0"/>
                                          <a:ea typeface=""/>
                                          <a:cs typeface=""/>
                                        </a:rPr>
                                        <m:t>B</m:t>
                                      </m:r>
                                    </m:num>
                                    <m:den>
                                      <m:r>
                                        <a:rPr lang="en-GB" sz="1600" b="0" smtClean="0">
                                          <a:solidFill>
                                            <a:prstClr val="black"/>
                                          </a:solidFill>
                                          <a:latin typeface="Cambria Math" panose="02040503050406030204" pitchFamily="18" charset="0"/>
                                          <a:ea typeface="Cambria Math" panose="02040503050406030204" pitchFamily="18" charset="0"/>
                                          <a:cs typeface=""/>
                                        </a:rPr>
                                        <m:t>𝜕</m:t>
                                      </m:r>
                                      <m:sSup>
                                        <m:sSupPr>
                                          <m:ctrlPr>
                                            <a:rPr lang="en-GB" sz="1600" b="0" i="1" smtClean="0">
                                              <a:solidFill>
                                                <a:prstClr val="black"/>
                                              </a:solidFill>
                                              <a:latin typeface="Cambria Math" charset="0"/>
                                              <a:ea typeface="Cambria Math" panose="02040503050406030204" pitchFamily="18" charset="0"/>
                                              <a:cs typeface=""/>
                                            </a:rPr>
                                          </m:ctrlPr>
                                        </m:sSupPr>
                                        <m:e>
                                          <m:r>
                                            <m:rPr>
                                              <m:sty m:val="p"/>
                                            </m:rPr>
                                            <a:rPr lang="en-GB" sz="1600" b="0" smtClean="0">
                                              <a:solidFill>
                                                <a:prstClr val="black"/>
                                              </a:solidFill>
                                              <a:latin typeface="Cambria Math" panose="02040503050406030204" pitchFamily="18" charset="0"/>
                                              <a:ea typeface="Cambria Math" panose="02040503050406030204" pitchFamily="18" charset="0"/>
                                              <a:cs typeface=""/>
                                            </a:rPr>
                                            <m:t>x</m:t>
                                          </m:r>
                                        </m:e>
                                        <m:sup>
                                          <m:r>
                                            <m:rPr>
                                              <m:sty m:val="p"/>
                                            </m:rPr>
                                            <a:rPr lang="en-GB" sz="1600" b="0" smtClean="0">
                                              <a:solidFill>
                                                <a:prstClr val="black"/>
                                              </a:solidFill>
                                              <a:latin typeface="Cambria Math" panose="02040503050406030204" pitchFamily="18" charset="0"/>
                                              <a:ea typeface="Cambria Math" panose="02040503050406030204" pitchFamily="18" charset="0"/>
                                              <a:cs typeface=""/>
                                            </a:rPr>
                                            <m:t>n</m:t>
                                          </m:r>
                                          <m:r>
                                            <a:rPr lang="en-GB" sz="1600" b="0" smtClean="0">
                                              <a:solidFill>
                                                <a:prstClr val="black"/>
                                              </a:solidFill>
                                              <a:latin typeface="Cambria Math" panose="02040503050406030204" pitchFamily="18" charset="0"/>
                                              <a:ea typeface="Cambria Math" panose="02040503050406030204" pitchFamily="18" charset="0"/>
                                              <a:cs typeface=""/>
                                            </a:rPr>
                                            <m:t>−1</m:t>
                                          </m:r>
                                        </m:sup>
                                      </m:sSup>
                                    </m:den>
                                  </m:f>
                                </m:e>
                              </m:d>
                            </m:num>
                            <m:den>
                              <m:r>
                                <a:rPr lang="en-GB" sz="1600" b="0" smtClean="0">
                                  <a:solidFill>
                                    <a:prstClr val="black"/>
                                  </a:solidFill>
                                  <a:latin typeface="Cambria Math" panose="02040503050406030204" pitchFamily="18" charset="0"/>
                                  <a:ea typeface=""/>
                                  <a:cs typeface=""/>
                                </a:rPr>
                                <m:t>(</m:t>
                              </m:r>
                              <m:r>
                                <m:rPr>
                                  <m:sty m:val="p"/>
                                </m:rPr>
                                <a:rPr lang="en-GB" sz="1600" b="0" smtClean="0">
                                  <a:solidFill>
                                    <a:prstClr val="black"/>
                                  </a:solidFill>
                                  <a:latin typeface="Cambria Math" panose="02040503050406030204" pitchFamily="18" charset="0"/>
                                  <a:ea typeface=""/>
                                  <a:cs typeface=""/>
                                </a:rPr>
                                <m:t>n</m:t>
                              </m:r>
                              <m:r>
                                <a:rPr lang="en-GB" sz="1600" b="0" smtClean="0">
                                  <a:solidFill>
                                    <a:prstClr val="black"/>
                                  </a:solidFill>
                                  <a:latin typeface="Cambria Math" panose="02040503050406030204" pitchFamily="18" charset="0"/>
                                  <a:ea typeface=""/>
                                  <a:cs typeface=""/>
                                </a:rPr>
                                <m:t>−1)!</m:t>
                              </m:r>
                            </m:den>
                          </m:f>
                          <m:sSup>
                            <m:sSupPr>
                              <m:ctrlPr>
                                <a:rPr lang="en-GB" sz="1600" b="0" i="1" smtClean="0">
                                  <a:solidFill>
                                    <a:prstClr val="black"/>
                                  </a:solidFill>
                                  <a:latin typeface="Cambria Math" charset="0"/>
                                  <a:ea typeface=""/>
                                  <a:cs typeface=""/>
                                </a:rPr>
                              </m:ctrlPr>
                            </m:sSupPr>
                            <m:e>
                              <m:r>
                                <m:rPr>
                                  <m:sty m:val="p"/>
                                </m:rPr>
                                <a:rPr lang="en-GB" sz="1600" b="0" smtClean="0">
                                  <a:solidFill>
                                    <a:prstClr val="black"/>
                                  </a:solidFill>
                                  <a:latin typeface="Cambria Math" panose="02040503050406030204" pitchFamily="18" charset="0"/>
                                  <a:ea typeface=""/>
                                  <a:cs typeface=""/>
                                </a:rPr>
                                <m:t>x</m:t>
                              </m:r>
                            </m:e>
                            <m:sup>
                              <m:r>
                                <m:rPr>
                                  <m:sty m:val="p"/>
                                </m:rPr>
                                <a:rPr lang="en-GB" sz="1600" b="0" smtClean="0">
                                  <a:solidFill>
                                    <a:prstClr val="black"/>
                                  </a:solidFill>
                                  <a:latin typeface="Cambria Math" panose="02040503050406030204" pitchFamily="18" charset="0"/>
                                  <a:ea typeface=""/>
                                  <a:cs typeface=""/>
                                </a:rPr>
                                <m:t>n</m:t>
                              </m:r>
                              <m:r>
                                <a:rPr lang="en-GB" sz="1600" b="0" smtClean="0">
                                  <a:solidFill>
                                    <a:prstClr val="black"/>
                                  </a:solidFill>
                                  <a:latin typeface="Cambria Math" panose="02040503050406030204" pitchFamily="18" charset="0"/>
                                  <a:ea typeface=""/>
                                  <a:cs typeface=""/>
                                </a:rPr>
                                <m:t>−1</m:t>
                              </m:r>
                            </m:sup>
                          </m:sSup>
                        </m:e>
                      </m:nary>
                    </m:oMath>
                  </m:oMathPara>
                </a14:m>
                <a:endParaRPr lang="en-GB" sz="1600" b="0" dirty="0">
                  <a:solidFill>
                    <a:prstClr val="black"/>
                  </a:solidFill>
                  <a:latin typeface="Calibri" panose="020F0502020204030204"/>
                  <a:ea typeface=""/>
                  <a:cs typeface=""/>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326708" y="544439"/>
                <a:ext cx="2056589" cy="816570"/>
              </a:xfrm>
              <a:prstGeom prst="rect">
                <a:avLst/>
              </a:prstGeom>
              <a:blipFill rotWithShape="0">
                <a:blip r:embed="rId2"/>
                <a:stretch>
                  <a:fillRect/>
                </a:stretch>
              </a:blipFill>
            </p:spPr>
            <p:txBody>
              <a:bodyPr/>
              <a:lstStyle/>
              <a:p>
                <a:r>
                  <a:rPr lang="en-GB">
                    <a:noFill/>
                  </a:rPr>
                  <a:t> </a:t>
                </a:r>
              </a:p>
            </p:txBody>
          </p:sp>
        </mc:Fallback>
      </mc:AlternateContent>
      <p:pic>
        <p:nvPicPr>
          <p:cNvPr id="7" name="Picture 6"/>
          <p:cNvPicPr preferRelativeResize="0">
            <a:picLocks/>
          </p:cNvPicPr>
          <p:nvPr/>
        </p:nvPicPr>
        <p:blipFill rotWithShape="1">
          <a:blip r:embed="rId3">
            <a:extLst>
              <a:ext uri="{28A0092B-C50C-407E-A947-70E740481C1C}">
                <a14:useLocalDpi xmlns:a14="http://schemas.microsoft.com/office/drawing/2010/main" val="0"/>
              </a:ext>
            </a:extLst>
          </a:blip>
          <a:srcRect l="4328" t="6278" r="8939"/>
          <a:stretch/>
        </p:blipFill>
        <p:spPr>
          <a:xfrm>
            <a:off x="5077003" y="1713011"/>
            <a:ext cx="2556000" cy="2232000"/>
          </a:xfrm>
          <a:prstGeom prst="rect">
            <a:avLst/>
          </a:prstGeom>
        </p:spPr>
      </p:pic>
      <p:pic>
        <p:nvPicPr>
          <p:cNvPr id="8" name="Picture 7"/>
          <p:cNvPicPr preferRelativeResize="0">
            <a:picLocks/>
          </p:cNvPicPr>
          <p:nvPr/>
        </p:nvPicPr>
        <p:blipFill rotWithShape="1">
          <a:blip r:embed="rId4">
            <a:extLst>
              <a:ext uri="{28A0092B-C50C-407E-A947-70E740481C1C}">
                <a14:useLocalDpi xmlns:a14="http://schemas.microsoft.com/office/drawing/2010/main" val="0"/>
              </a:ext>
            </a:extLst>
          </a:blip>
          <a:srcRect l="4108" t="5908" r="8721"/>
          <a:stretch/>
        </p:blipFill>
        <p:spPr>
          <a:xfrm>
            <a:off x="3896796" y="4276389"/>
            <a:ext cx="2556000" cy="2232000"/>
          </a:xfrm>
          <a:prstGeom prst="rect">
            <a:avLst/>
          </a:prstGeom>
        </p:spPr>
      </p:pic>
      <p:pic>
        <p:nvPicPr>
          <p:cNvPr id="9" name="Picture 8"/>
          <p:cNvPicPr preferRelativeResize="0">
            <a:picLocks/>
          </p:cNvPicPr>
          <p:nvPr/>
        </p:nvPicPr>
        <p:blipFill rotWithShape="1">
          <a:blip r:embed="rId5">
            <a:extLst>
              <a:ext uri="{28A0092B-C50C-407E-A947-70E740481C1C}">
                <a14:useLocalDpi xmlns:a14="http://schemas.microsoft.com/office/drawing/2010/main" val="0"/>
              </a:ext>
            </a:extLst>
          </a:blip>
          <a:srcRect l="4236" t="6083" r="8706"/>
          <a:stretch/>
        </p:blipFill>
        <p:spPr>
          <a:xfrm>
            <a:off x="6463003" y="4276389"/>
            <a:ext cx="2556000" cy="2232000"/>
          </a:xfrm>
          <a:prstGeom prst="rect">
            <a:avLst/>
          </a:prstGeom>
        </p:spPr>
      </p:pic>
      <p:sp>
        <p:nvSpPr>
          <p:cNvPr id="11" name="TextBox 10"/>
          <p:cNvSpPr txBox="1"/>
          <p:nvPr/>
        </p:nvSpPr>
        <p:spPr>
          <a:xfrm>
            <a:off x="1492126" y="-36586"/>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DA &amp; multipoles</a:t>
            </a:r>
            <a:endParaRPr lang="en-GB" sz="2800" b="0" dirty="0">
              <a:latin typeface="Calibri Light" panose="020F0302020204030204"/>
              <a:ea typeface=""/>
              <a:cs typeface="Times New Roman" panose="02020603050405020304" pitchFamily="18" charset="0"/>
            </a:endParaRPr>
          </a:p>
        </p:txBody>
      </p:sp>
      <p:sp>
        <p:nvSpPr>
          <p:cNvPr id="12" name="TextBox 11"/>
          <p:cNvSpPr txBox="1"/>
          <p:nvPr/>
        </p:nvSpPr>
        <p:spPr>
          <a:xfrm>
            <a:off x="4070287" y="4061703"/>
            <a:ext cx="914738" cy="276999"/>
          </a:xfrm>
          <a:prstGeom prst="rect">
            <a:avLst/>
          </a:prstGeom>
          <a:noFill/>
        </p:spPr>
        <p:txBody>
          <a:bodyPr wrap="none" rtlCol="0">
            <a:spAutoFit/>
          </a:bodyPr>
          <a:lstStyle/>
          <a:p>
            <a:pPr fontAlgn="auto">
              <a:spcBef>
                <a:spcPts val="0"/>
              </a:spcBef>
              <a:spcAft>
                <a:spcPts val="0"/>
              </a:spcAft>
            </a:pPr>
            <a:r>
              <a:rPr lang="en-GB" sz="1200" b="0" u="sng" dirty="0" smtClean="0">
                <a:solidFill>
                  <a:prstClr val="black"/>
                </a:solidFill>
                <a:latin typeface="Calibri" panose="020F0502020204030204"/>
                <a:ea typeface=""/>
                <a:cs typeface=""/>
              </a:rPr>
              <a:t>Electron DR</a:t>
            </a:r>
            <a:endParaRPr lang="en-GB" sz="1200" b="0" u="sng" dirty="0">
              <a:solidFill>
                <a:prstClr val="black"/>
              </a:solidFill>
              <a:latin typeface="Calibri" panose="020F0502020204030204"/>
              <a:ea typeface=""/>
              <a:cs typeface=""/>
            </a:endParaRPr>
          </a:p>
        </p:txBody>
      </p:sp>
      <p:sp>
        <p:nvSpPr>
          <p:cNvPr id="13" name="TextBox 12"/>
          <p:cNvSpPr txBox="1"/>
          <p:nvPr/>
        </p:nvSpPr>
        <p:spPr>
          <a:xfrm>
            <a:off x="6636753" y="4042235"/>
            <a:ext cx="916469" cy="276999"/>
          </a:xfrm>
          <a:prstGeom prst="rect">
            <a:avLst/>
          </a:prstGeom>
          <a:noFill/>
        </p:spPr>
        <p:txBody>
          <a:bodyPr wrap="none" rtlCol="0">
            <a:spAutoFit/>
          </a:bodyPr>
          <a:lstStyle/>
          <a:p>
            <a:pPr fontAlgn="auto">
              <a:spcBef>
                <a:spcPts val="0"/>
              </a:spcBef>
              <a:spcAft>
                <a:spcPts val="0"/>
              </a:spcAft>
            </a:pPr>
            <a:r>
              <a:rPr lang="en-GB" sz="1200" b="0" u="sng" dirty="0" smtClean="0">
                <a:solidFill>
                  <a:prstClr val="black"/>
                </a:solidFill>
                <a:latin typeface="Calibri" panose="020F0502020204030204"/>
                <a:ea typeface=""/>
                <a:cs typeface=""/>
              </a:rPr>
              <a:t>Positron DR</a:t>
            </a:r>
            <a:endParaRPr lang="en-GB" sz="1200" b="0" u="sng"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934448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19</a:t>
            </a:fld>
            <a:endParaRPr lang="en-GB">
              <a:solidFill>
                <a:prstClr val="white"/>
              </a:solidFill>
            </a:endParaRPr>
          </a:p>
        </p:txBody>
      </p:sp>
      <p:sp>
        <p:nvSpPr>
          <p:cNvPr id="5" name="TextBox 4"/>
          <p:cNvSpPr txBox="1"/>
          <p:nvPr/>
        </p:nvSpPr>
        <p:spPr>
          <a:xfrm>
            <a:off x="1788433" y="17316"/>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Misalignments- Combined dipole</a:t>
            </a:r>
            <a:endParaRPr lang="en-GB" sz="2800" b="0" dirty="0">
              <a:latin typeface="Calibri Light" panose="020F0302020204030204"/>
              <a:ea typeface=""/>
              <a:cs typeface="Times New Roman" panose="02020603050405020304" pitchFamily="18" charset="0"/>
            </a:endParaRPr>
          </a:p>
        </p:txBody>
      </p:sp>
      <p:sp>
        <p:nvSpPr>
          <p:cNvPr id="35" name="TextBox 34"/>
          <p:cNvSpPr txBox="1"/>
          <p:nvPr/>
        </p:nvSpPr>
        <p:spPr>
          <a:xfrm>
            <a:off x="207122" y="768133"/>
            <a:ext cx="3574765"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Combined Dipole bare magnetic field</a:t>
            </a:r>
            <a:endParaRPr lang="en-GB" sz="1600" b="0" dirty="0">
              <a:solidFill>
                <a:prstClr val="white"/>
              </a:solidFill>
              <a:latin typeface="Arial" panose="020B0604020202020204" pitchFamily="34" charset="0"/>
              <a:ea typeface=""/>
              <a:cs typeface="Arial" panose="020B0604020202020204" pitchFamily="34" charset="0"/>
            </a:endParaRPr>
          </a:p>
        </p:txBody>
      </p:sp>
      <mc:AlternateContent xmlns:mc="http://schemas.openxmlformats.org/markup-compatibility/2006" xmlns:a14="http://schemas.microsoft.com/office/drawing/2010/main">
        <mc:Choice Requires="a14">
          <p:sp>
            <p:nvSpPr>
              <p:cNvPr id="41" name="TextBox 40"/>
              <p:cNvSpPr txBox="1"/>
              <p:nvPr/>
            </p:nvSpPr>
            <p:spPr>
              <a:xfrm>
                <a:off x="418740" y="2145031"/>
                <a:ext cx="8265509" cy="639534"/>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ctrlPr>
                            <a:rPr lang="en-GB" sz="1600" b="0" i="1" smtClean="0">
                              <a:solidFill>
                                <a:prstClr val="black"/>
                              </a:solidFill>
                              <a:latin typeface="Cambria Math" charset="0"/>
                              <a:ea typeface=""/>
                              <a:cs typeface=""/>
                            </a:rPr>
                          </m:ctrlPr>
                        </m:dPr>
                        <m:e>
                          <m:m>
                            <m:mPr>
                              <m:mcs>
                                <m:mc>
                                  <m:mcPr>
                                    <m:count m:val="1"/>
                                    <m:mcJc m:val="center"/>
                                  </m:mcPr>
                                </m:mc>
                              </m:mcs>
                              <m:ctrlPr>
                                <a:rPr lang="en-GB" sz="1600" b="0" i="1">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e>
                            </m:mr>
                          </m:m>
                        </m:e>
                      </m:d>
                      <m:r>
                        <a:rPr lang="en-GB" sz="1600" b="0">
                          <a:solidFill>
                            <a:prstClr val="black"/>
                          </a:solidFill>
                          <a:latin typeface="Cambria Math" panose="02040503050406030204" pitchFamily="18" charset="0"/>
                          <a:ea typeface=""/>
                          <a:cs typeface=""/>
                        </a:rPr>
                        <m:t>=</m:t>
                      </m:r>
                      <m:d>
                        <m:dPr>
                          <m:ctrlPr>
                            <a:rPr lang="en-GB" sz="1600" b="0" i="1">
                              <a:solidFill>
                                <a:prstClr val="black"/>
                              </a:solidFill>
                              <a:latin typeface="Cambria Math" charset="0"/>
                              <a:ea typeface=""/>
                              <a:cs typeface=""/>
                            </a:rPr>
                          </m:ctrlPr>
                        </m:dPr>
                        <m:e>
                          <m:m>
                            <m:mPr>
                              <m:mcs>
                                <m:mc>
                                  <m:mcPr>
                                    <m:count m:val="2"/>
                                    <m:mcJc m:val="center"/>
                                  </m:mcPr>
                                </m:mc>
                              </m:mcs>
                              <m:ctrlPr>
                                <a:rPr lang="en-GB" sz="1600" b="0" i="1">
                                  <a:solidFill>
                                    <a:prstClr val="black"/>
                                  </a:solidFill>
                                  <a:latin typeface="Cambria Math" charset="0"/>
                                  <a:ea typeface=""/>
                                  <a:cs typeface=""/>
                                </a:rPr>
                              </m:ctrlPr>
                            </m:mPr>
                            <m:mr>
                              <m:e>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sinϑ</m:t>
                                </m:r>
                              </m:e>
                            </m:mr>
                            <m:mr>
                              <m:e>
                                <m:r>
                                  <m:rPr>
                                    <m:sty m:val="p"/>
                                  </m:rPr>
                                  <a:rPr lang="en-GB" sz="1600" b="0">
                                    <a:solidFill>
                                      <a:prstClr val="black"/>
                                    </a:solidFill>
                                    <a:latin typeface="Cambria Math" panose="02040503050406030204" pitchFamily="18" charset="0"/>
                                    <a:ea typeface=""/>
                                    <a:cs typeface=""/>
                                  </a:rPr>
                                  <m:t>sinϑ</m:t>
                                </m:r>
                              </m:e>
                              <m:e>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mr>
                          </m:m>
                        </m:e>
                      </m:d>
                      <m:d>
                        <m:dPr>
                          <m:ctrlPr>
                            <a:rPr lang="en-GB" sz="1600" b="0" i="1">
                              <a:solidFill>
                                <a:prstClr val="black"/>
                              </a:solidFill>
                              <a:latin typeface="Cambria Math" charset="0"/>
                              <a:ea typeface=""/>
                              <a:cs typeface=""/>
                            </a:rPr>
                          </m:ctrlPr>
                        </m:dPr>
                        <m:e>
                          <m:m>
                            <m:mPr>
                              <m:mcs>
                                <m:mc>
                                  <m:mcPr>
                                    <m:count m:val="1"/>
                                    <m:mcJc m:val="center"/>
                                  </m:mcPr>
                                </m:mc>
                              </m:mcs>
                              <m:ctrlPr>
                                <a:rPr lang="en-GB" sz="1600" b="0" i="1">
                                  <a:solidFill>
                                    <a:prstClr val="black"/>
                                  </a:solidFill>
                                  <a:latin typeface="Cambria Math" charset="0"/>
                                  <a:ea typeface=""/>
                                  <a:cs typeface=""/>
                                </a:rPr>
                              </m:ctrlPr>
                            </m:mPr>
                            <m:mr>
                              <m:e>
                                <m:r>
                                  <m:rPr>
                                    <m:sty m:val="p"/>
                                  </m:rPr>
                                  <a:rPr lang="en-GB" sz="1600" b="0">
                                    <a:solidFill>
                                      <a:prstClr val="black"/>
                                    </a:solidFill>
                                    <a:latin typeface="Cambria Math" panose="02040503050406030204" pitchFamily="18" charset="0"/>
                                    <a:ea typeface=""/>
                                    <a:cs typeface=""/>
                                  </a:rPr>
                                  <m:t>k</m:t>
                                </m:r>
                                <m:d>
                                  <m:dPr>
                                    <m:ctrlPr>
                                      <a:rPr lang="en-GB" sz="1600" b="0" i="1">
                                        <a:solidFill>
                                          <a:prstClr val="black"/>
                                        </a:solidFill>
                                        <a:latin typeface="Cambria Math" charset="0"/>
                                        <a:ea typeface=""/>
                                        <a:cs typeface=""/>
                                      </a:rPr>
                                    </m:ctrlPr>
                                  </m:dPr>
                                  <m:e>
                                    <m:r>
                                      <m:rPr>
                                        <m:sty m:val="p"/>
                                      </m:rPr>
                                      <a:rPr lang="en-GB" sz="1600" b="0">
                                        <a:solidFill>
                                          <a:prstClr val="black"/>
                                        </a:solidFill>
                                        <a:latin typeface="Cambria Math" panose="02040503050406030204" pitchFamily="18" charset="0"/>
                                        <a:ea typeface=""/>
                                        <a:cs typeface=""/>
                                      </a:rPr>
                                      <m:t>y</m:t>
                                    </m:r>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m:t>
                                    </m:r>
                                  </m:e>
                                </m:d>
                              </m:e>
                            </m:mr>
                            <m:mr>
                              <m:e>
                                <m:r>
                                  <m:rPr>
                                    <m:sty m:val="p"/>
                                  </m:rPr>
                                  <a:rPr lang="en-GB" sz="1600" b="0">
                                    <a:solidFill>
                                      <a:prstClr val="black"/>
                                    </a:solidFill>
                                    <a:latin typeface="Cambria Math" panose="02040503050406030204" pitchFamily="18" charset="0"/>
                                    <a:ea typeface=""/>
                                    <a:cs typeface=""/>
                                  </a:rPr>
                                  <m:t>B</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m:t>
                                </m:r>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x</m:t>
                                </m:r>
                                <m:r>
                                  <a:rPr lang="en-GB" sz="1600" b="0" smtClean="0">
                                    <a:solidFill>
                                      <a:prstClr val="black"/>
                                    </a:solidFill>
                                    <a:latin typeface="Cambria Math" panose="02040503050406030204" pitchFamily="18" charset="0"/>
                                    <a:ea typeface=""/>
                                    <a:cs typeface=""/>
                                  </a:rPr>
                                  <m:t>+</m:t>
                                </m:r>
                                <m:r>
                                  <a:rPr lang="en-GB" sz="1600" b="0" smtClean="0">
                                    <a:solidFill>
                                      <a:prstClr val="black"/>
                                    </a:solidFill>
                                    <a:latin typeface="Cambria Math" panose="02040503050406030204" pitchFamily="18" charset="0"/>
                                    <a:ea typeface="Cambria Math" panose="02040503050406030204" pitchFamily="18" charset="0"/>
                                    <a:cs typeface=""/>
                                  </a:rPr>
                                  <m:t>∆</m:t>
                                </m:r>
                                <m:r>
                                  <m:rPr>
                                    <m:sty m:val="p"/>
                                  </m:rPr>
                                  <a:rPr lang="en-GB" sz="1600" b="0" smtClean="0">
                                    <a:solidFill>
                                      <a:prstClr val="black"/>
                                    </a:solidFill>
                                    <a:latin typeface="Cambria Math" panose="02040503050406030204" pitchFamily="18" charset="0"/>
                                    <a:ea typeface="Cambria Math" panose="02040503050406030204" pitchFamily="18" charset="0"/>
                                    <a:cs typeface=""/>
                                  </a:rPr>
                                  <m:t>x</m:t>
                                </m:r>
                                <m:r>
                                  <a:rPr lang="en-GB" sz="1600" b="0" smtClean="0">
                                    <a:solidFill>
                                      <a:prstClr val="black"/>
                                    </a:solidFill>
                                    <a:latin typeface="Cambria Math" panose="02040503050406030204" pitchFamily="18" charset="0"/>
                                    <a:ea typeface="Cambria Math" panose="02040503050406030204" pitchFamily="18" charset="0"/>
                                    <a:cs typeface=""/>
                                  </a:rPr>
                                  <m:t>)</m:t>
                                </m:r>
                              </m:e>
                            </m:mr>
                          </m:m>
                        </m:e>
                      </m:d>
                      <m:r>
                        <a:rPr lang="en-GB" sz="1600" b="0" smtClean="0">
                          <a:solidFill>
                            <a:prstClr val="black"/>
                          </a:solidFill>
                          <a:latin typeface="Cambria Math" panose="02040503050406030204" pitchFamily="18" charset="0"/>
                          <a:ea typeface="Cambria Math" panose="02040503050406030204" pitchFamily="18" charset="0"/>
                          <a:cs typeface=""/>
                        </a:rPr>
                        <m:t>⇒</m:t>
                      </m:r>
                      <m:d>
                        <m:dPr>
                          <m:begChr m:val="{"/>
                          <m:endChr m:val=""/>
                          <m:ctrlPr>
                            <a:rPr lang="en-GB" sz="1600" b="0" i="1" smtClean="0">
                              <a:solidFill>
                                <a:prstClr val="black"/>
                              </a:solidFill>
                              <a:latin typeface="Cambria Math" charset="0"/>
                              <a:ea typeface=""/>
                              <a:cs typeface=""/>
                            </a:rPr>
                          </m:ctrlPr>
                        </m:dPr>
                        <m:e>
                          <m:m>
                            <m:mPr>
                              <m:mcs>
                                <m:mc>
                                  <m:mcPr>
                                    <m:count m:val="1"/>
                                    <m:mcJc m:val="center"/>
                                  </m:mcPr>
                                </m:mc>
                              </m:mcs>
                              <m:ctrlPr>
                                <a:rPr lang="en-GB" sz="1600" b="0" i="1" smtClean="0">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ky</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prstClr val="black"/>
                                    </a:solidFill>
                                    <a:latin typeface="Cambria Math" panose="02040503050406030204" pitchFamily="18" charset="0"/>
                                    <a:ea typeface=""/>
                                    <a:cs typeface=""/>
                                  </a:rPr>
                                  <m:t>k</m:t>
                                </m:r>
                                <m:d>
                                  <m:dPr>
                                    <m:ctrlPr>
                                      <a:rPr lang="en-GB" sz="1600" b="0" i="1" smtClean="0">
                                        <a:solidFill>
                                          <a:prstClr val="black"/>
                                        </a:solidFill>
                                        <a:latin typeface="Cambria Math" charset="0"/>
                                        <a:ea typeface=""/>
                                        <a:cs typeface=""/>
                                      </a:rPr>
                                    </m:ctrlPr>
                                  </m:dPr>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a:rPr lang="en-GB" sz="1600" b="0">
                                        <a:solidFill>
                                          <a:prstClr val="black"/>
                                        </a:solidFill>
                                        <a:latin typeface="Cambria Math" panose="02040503050406030204" pitchFamily="18" charset="0"/>
                                        <a:ea typeface="Cambria Math" panose="02040503050406030204" pitchFamily="18" charset="0"/>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xsinϑ</m:t>
                                    </m:r>
                                  </m:e>
                                </m:d>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kxsinϑ</m:t>
                                </m:r>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smtClean="0">
                                    <a:solidFill>
                                      <a:prstClr val="black"/>
                                    </a:solidFill>
                                    <a:latin typeface="Cambria Math" panose="02040503050406030204" pitchFamily="18" charset="0"/>
                                    <a:ea typeface=""/>
                                    <a:cs typeface=""/>
                                  </a:rPr>
                                  <m:t>=</m:t>
                                </m:r>
                                <m:d>
                                  <m:dPr>
                                    <m:ctrlPr>
                                      <a:rPr lang="en-GB" sz="1600" b="0" i="1" smtClean="0">
                                        <a:solidFill>
                                          <a:prstClr val="black"/>
                                        </a:solidFill>
                                        <a:latin typeface="Cambria Math" charset="0"/>
                                        <a:ea typeface=""/>
                                        <a:cs typeface=""/>
                                      </a:rPr>
                                    </m:ctrlPr>
                                  </m:dPr>
                                  <m:e>
                                    <m:r>
                                      <m:rPr>
                                        <m:sty m:val="p"/>
                                      </m:rPr>
                                      <a:rPr lang="en-GB" sz="1600" b="0">
                                        <a:solidFill>
                                          <a:prstClr val="black"/>
                                        </a:solidFill>
                                        <a:latin typeface="Cambria Math" panose="02040503050406030204" pitchFamily="18" charset="0"/>
                                        <a:ea typeface=""/>
                                        <a:cs typeface=""/>
                                      </a:rPr>
                                      <m:t>B</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kx</m:t>
                                    </m:r>
                                  </m:e>
                                </m:d>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prstClr val="black"/>
                                    </a:solidFill>
                                    <a:latin typeface="Cambria Math" panose="02040503050406030204" pitchFamily="18" charset="0"/>
                                    <a:ea typeface=""/>
                                    <a:cs typeface=""/>
                                  </a:rPr>
                                  <m:t>k</m:t>
                                </m:r>
                                <m:d>
                                  <m:dPr>
                                    <m:ctrlPr>
                                      <a:rPr lang="en-GB" sz="1600" b="0" i="1" smtClean="0">
                                        <a:solidFill>
                                          <a:prstClr val="black"/>
                                        </a:solidFill>
                                        <a:latin typeface="Cambria Math" charset="0"/>
                                        <a:ea typeface=""/>
                                        <a:cs typeface=""/>
                                      </a:rPr>
                                    </m:ctrlPr>
                                  </m:dPr>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ysi</m:t>
                                    </m:r>
                                    <m:r>
                                      <m:rPr>
                                        <m:sty m:val="p"/>
                                      </m:rPr>
                                      <a:rPr lang="en-GB" sz="1600" b="0">
                                        <a:solidFill>
                                          <a:prstClr val="black"/>
                                        </a:solidFill>
                                        <a:latin typeface="Cambria Math" panose="02040503050406030204" pitchFamily="18" charset="0"/>
                                        <a:ea typeface=""/>
                                        <a:cs typeface=""/>
                                      </a:rPr>
                                      <m:t>nϑ</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d>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m:t>
                                </m:r>
                                <m:r>
                                  <m:rPr>
                                    <m:sty m:val="p"/>
                                  </m:rPr>
                                  <a:rPr lang="en-GB" sz="1600" b="0" smtClean="0">
                                    <a:solidFill>
                                      <a:prstClr val="black"/>
                                    </a:solidFill>
                                    <a:latin typeface="Cambria Math" panose="02040503050406030204" pitchFamily="18" charset="0"/>
                                    <a:ea typeface=""/>
                                    <a:cs typeface=""/>
                                  </a:rPr>
                                  <m:t>y</m:t>
                                </m:r>
                                <m:r>
                                  <m:rPr>
                                    <m:sty m:val="p"/>
                                  </m:rPr>
                                  <a:rPr lang="en-GB" sz="1600" b="0">
                                    <a:solidFill>
                                      <a:prstClr val="black"/>
                                    </a:solidFill>
                                    <a:latin typeface="Cambria Math" panose="02040503050406030204" pitchFamily="18" charset="0"/>
                                    <a:ea typeface=""/>
                                    <a:cs typeface=""/>
                                  </a:rPr>
                                  <m:t>sinϑ</m:t>
                                </m:r>
                              </m:e>
                            </m:mr>
                          </m:m>
                        </m:e>
                      </m:d>
                    </m:oMath>
                  </m:oMathPara>
                </a14:m>
                <a:endParaRPr lang="en-GB" sz="1600" b="0" dirty="0">
                  <a:solidFill>
                    <a:prstClr val="black"/>
                  </a:solidFill>
                  <a:latin typeface="Cambria Math" panose="02040503050406030204" pitchFamily="18" charset="0"/>
                  <a:ea typeface=""/>
                  <a:cs typeface=""/>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418740" y="2145031"/>
                <a:ext cx="8265509" cy="639534"/>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4310945" y="693876"/>
                <a:ext cx="1116203" cy="515077"/>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ky</m:t>
                      </m:r>
                    </m:oMath>
                  </m:oMathPara>
                </a14:m>
                <a:endParaRPr lang="en-GB" sz="1600" b="0" dirty="0" smtClean="0">
                  <a:solidFill>
                    <a:prstClr val="black"/>
                  </a:solidFill>
                  <a:latin typeface="Cambria Math" panose="02040503050406030204" pitchFamily="18" charset="0"/>
                  <a:ea typeface=""/>
                  <a:cs typeface=""/>
                </a:endParaRPr>
              </a:p>
              <a:p>
                <a:pPr fontAlgn="auto">
                  <a:spcBef>
                    <a:spcPts val="0"/>
                  </a:spcBef>
                  <a:spcAft>
                    <a:spcPts val="0"/>
                  </a:spcAft>
                </a:pPr>
                <a14:m>
                  <m:oMathPara xmlns:m="http://schemas.openxmlformats.org/officeDocument/2006/math">
                    <m:oMathParaPr>
                      <m:jc m:val="left"/>
                    </m:oMathParaPr>
                    <m:oMath xmlns:m="http://schemas.openxmlformats.org/officeDocument/2006/math">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B</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kx</m:t>
                      </m:r>
                    </m:oMath>
                  </m:oMathPara>
                </a14:m>
                <a:endParaRPr lang="en-GB" sz="1600" b="0" dirty="0" smtClean="0">
                  <a:solidFill>
                    <a:srgbClr val="0000CC"/>
                  </a:solidFill>
                  <a:latin typeface="Times New Roman" panose="02020603050405020304" pitchFamily="18" charset="0"/>
                  <a:ea typeface=""/>
                  <a:cs typeface=""/>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4310945" y="693876"/>
                <a:ext cx="1116203" cy="515077"/>
              </a:xfrm>
              <a:prstGeom prst="rect">
                <a:avLst/>
              </a:prstGeom>
              <a:blipFill rotWithShape="0">
                <a:blip r:embed="rId3"/>
                <a:stretch>
                  <a:fillRect l="-6011" r="-546"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2610664" y="3564028"/>
                <a:ext cx="3881659" cy="639534"/>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begChr m:val="{"/>
                          <m:endChr m:val=""/>
                          <m:ctrlPr>
                            <a:rPr lang="en-GB" sz="1600" b="0" i="1" smtClean="0">
                              <a:solidFill>
                                <a:prstClr val="black"/>
                              </a:solidFill>
                              <a:latin typeface="Cambria Math" charset="0"/>
                              <a:ea typeface=""/>
                              <a:cs typeface=""/>
                            </a:rPr>
                          </m:ctrlPr>
                        </m:dPr>
                        <m:e>
                          <m:m>
                            <m:mPr>
                              <m:mcs>
                                <m:mc>
                                  <m:mcPr>
                                    <m:count m:val="1"/>
                                    <m:mcJc m:val="center"/>
                                  </m:mcPr>
                                </m:mc>
                              </m:mcs>
                              <m:ctrlPr>
                                <a:rPr lang="en-GB" sz="1600" b="0" i="1" smtClean="0">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smtClean="0">
                                    <a:solidFill>
                                      <a:prstClr val="black"/>
                                    </a:solidFill>
                                    <a:latin typeface="Cambria Math" panose="02040503050406030204" pitchFamily="18" charset="0"/>
                                    <a:ea typeface=""/>
                                    <a:cs typeface=""/>
                                  </a:rPr>
                                  <m:t>=</m:t>
                                </m:r>
                                <m:r>
                                  <m:rPr>
                                    <m:sty m:val="p"/>
                                  </m:rPr>
                                  <a:rPr lang="en-GB" sz="1600" b="0" smtClean="0">
                                    <a:solidFill>
                                      <a:srgbClr val="0000CC"/>
                                    </a:solidFill>
                                    <a:latin typeface="Cambria Math" panose="02040503050406030204" pitchFamily="18" charset="0"/>
                                    <a:ea typeface=""/>
                                    <a:cs typeface=""/>
                                  </a:rPr>
                                  <m:t>ky</m:t>
                                </m:r>
                                <m:r>
                                  <m:rPr>
                                    <m:sty m:val="p"/>
                                    <m:brk m:alnAt="7"/>
                                  </m:rPr>
                                  <a:rPr lang="en-GB" sz="1600" b="0">
                                    <a:solidFill>
                                      <a:srgbClr val="0000CC"/>
                                    </a:solidFill>
                                    <a:latin typeface="Cambria Math" panose="02040503050406030204" pitchFamily="18" charset="0"/>
                                    <a:ea typeface=""/>
                                    <a:cs typeface=""/>
                                  </a:rPr>
                                  <m:t>c</m:t>
                                </m:r>
                                <m:r>
                                  <m:rPr>
                                    <m:sty m:val="p"/>
                                  </m:rPr>
                                  <a:rPr lang="en-GB" sz="1600" b="0">
                                    <a:solidFill>
                                      <a:srgbClr val="0000CC"/>
                                    </a:solidFill>
                                    <a:latin typeface="Cambria Math" panose="02040503050406030204" pitchFamily="18" charset="0"/>
                                    <a:ea typeface=""/>
                                    <a:cs typeface=""/>
                                  </a:rPr>
                                  <m:t>os</m:t>
                                </m:r>
                                <m:r>
                                  <m:rPr>
                                    <m:sty m:val="p"/>
                                  </m:rPr>
                                  <a:rPr lang="en-GB" sz="1600" b="0" smtClean="0">
                                    <a:solidFill>
                                      <a:srgbClr val="0000CC"/>
                                    </a:solidFill>
                                    <a:latin typeface="Cambria Math" panose="02040503050406030204" pitchFamily="18" charset="0"/>
                                    <a:ea typeface=""/>
                                    <a:cs typeface=""/>
                                  </a:rPr>
                                  <m:t>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FF0000"/>
                                    </a:solidFill>
                                    <a:latin typeface="Cambria Math" panose="02040503050406030204" pitchFamily="18" charset="0"/>
                                    <a:ea typeface=""/>
                                    <a:cs typeface=""/>
                                  </a:rPr>
                                  <m:t>k</m:t>
                                </m:r>
                                <m:d>
                                  <m:dPr>
                                    <m:ctrlPr>
                                      <a:rPr lang="en-GB" sz="1600" b="0" i="1" smtClean="0">
                                        <a:solidFill>
                                          <a:srgbClr val="FF0000"/>
                                        </a:solidFill>
                                        <a:latin typeface="Cambria Math" charset="0"/>
                                        <a:ea typeface=""/>
                                        <a:cs typeface=""/>
                                      </a:rPr>
                                    </m:ctrlPr>
                                  </m:dPr>
                                  <m:e>
                                    <m:r>
                                      <a:rPr lang="en-GB" sz="1600" b="0">
                                        <a:solidFill>
                                          <a:srgbClr val="FF0000"/>
                                        </a:solidFill>
                                        <a:latin typeface="Cambria Math" panose="02040503050406030204" pitchFamily="18" charset="0"/>
                                        <a:ea typeface=""/>
                                        <a:cs typeface=""/>
                                      </a:rPr>
                                      <m:t>∆</m:t>
                                    </m:r>
                                    <m:r>
                                      <m:rPr>
                                        <m:sty m:val="p"/>
                                      </m:rPr>
                                      <a:rPr lang="en-GB" sz="1600" b="0">
                                        <a:solidFill>
                                          <a:srgbClr val="FF0000"/>
                                        </a:solidFill>
                                        <a:latin typeface="Cambria Math" panose="02040503050406030204" pitchFamily="18" charset="0"/>
                                        <a:ea typeface="Cambria Math" panose="02040503050406030204" pitchFamily="18" charset="0"/>
                                        <a:cs typeface=""/>
                                      </a:rPr>
                                      <m:t>y</m:t>
                                    </m:r>
                                    <m:r>
                                      <m:rPr>
                                        <m:sty m:val="p"/>
                                        <m:brk m:alnAt="7"/>
                                      </m:rPr>
                                      <a:rPr lang="en-GB" sz="1600" b="0">
                                        <a:solidFill>
                                          <a:srgbClr val="FF0000"/>
                                        </a:solidFill>
                                        <a:latin typeface="Cambria Math" panose="02040503050406030204" pitchFamily="18" charset="0"/>
                                        <a:ea typeface=""/>
                                        <a:cs typeface=""/>
                                      </a:rPr>
                                      <m:t>c</m:t>
                                    </m:r>
                                    <m:r>
                                      <m:rPr>
                                        <m:sty m:val="p"/>
                                      </m:rPr>
                                      <a:rPr lang="en-GB" sz="1600" b="0">
                                        <a:solidFill>
                                          <a:srgbClr val="FF0000"/>
                                        </a:solidFill>
                                        <a:latin typeface="Cambria Math" panose="02040503050406030204" pitchFamily="18" charset="0"/>
                                        <a:ea typeface=""/>
                                        <a:cs typeface=""/>
                                      </a:rPr>
                                      <m:t>osϑ</m:t>
                                    </m:r>
                                  </m:e>
                                </m:d>
                                <m:r>
                                  <a:rPr lang="en-GB" sz="1600" b="0" smtClean="0">
                                    <a:solidFill>
                                      <a:prstClr val="black"/>
                                    </a:solidFill>
                                    <a:latin typeface="Cambria Math" panose="02040503050406030204" pitchFamily="18" charset="0"/>
                                    <a:ea typeface=""/>
                                    <a:cs typeface=""/>
                                  </a:rPr>
                                  <m:t>−</m:t>
                                </m:r>
                                <m:r>
                                  <m:rPr>
                                    <m:sty m:val="p"/>
                                  </m:rPr>
                                  <a:rPr lang="en-GB" sz="1600" b="0" smtClean="0">
                                    <a:solidFill>
                                      <a:srgbClr val="FFC000"/>
                                    </a:solidFill>
                                    <a:latin typeface="Cambria Math" panose="02040503050406030204" pitchFamily="18" charset="0"/>
                                    <a:ea typeface=""/>
                                    <a:cs typeface=""/>
                                  </a:rPr>
                                  <m:t>kxsinϑ</m:t>
                                </m:r>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smtClean="0">
                                    <a:solidFill>
                                      <a:prstClr val="black"/>
                                    </a:solidFill>
                                    <a:latin typeface="Cambria Math" panose="02040503050406030204" pitchFamily="18" charset="0"/>
                                    <a:ea typeface=""/>
                                    <a:cs typeface=""/>
                                  </a:rPr>
                                  <m:t>=</m:t>
                                </m:r>
                                <m:d>
                                  <m:dPr>
                                    <m:ctrlPr>
                                      <a:rPr lang="en-GB" sz="1600" b="0" i="1" smtClean="0">
                                        <a:solidFill>
                                          <a:srgbClr val="0000CC"/>
                                        </a:solidFill>
                                        <a:latin typeface="Cambria Math" charset="0"/>
                                        <a:ea typeface=""/>
                                        <a:cs typeface=""/>
                                      </a:rPr>
                                    </m:ctrlPr>
                                  </m:dPr>
                                  <m:e>
                                    <m:r>
                                      <m:rPr>
                                        <m:sty m:val="p"/>
                                      </m:rPr>
                                      <a:rPr lang="en-GB" sz="1600" b="0">
                                        <a:solidFill>
                                          <a:srgbClr val="0000CC"/>
                                        </a:solidFill>
                                        <a:latin typeface="Cambria Math" panose="02040503050406030204" pitchFamily="18" charset="0"/>
                                        <a:ea typeface=""/>
                                        <a:cs typeface=""/>
                                      </a:rPr>
                                      <m:t>B</m:t>
                                    </m:r>
                                    <m:r>
                                      <a:rPr lang="en-GB" sz="1600" b="0">
                                        <a:solidFill>
                                          <a:srgbClr val="0000CC"/>
                                        </a:solidFill>
                                        <a:latin typeface="Cambria Math" panose="02040503050406030204" pitchFamily="18" charset="0"/>
                                        <a:ea typeface=""/>
                                        <a:cs typeface=""/>
                                      </a:rPr>
                                      <m:t>+</m:t>
                                    </m:r>
                                    <m:r>
                                      <m:rPr>
                                        <m:sty m:val="p"/>
                                      </m:rPr>
                                      <a:rPr lang="en-GB" sz="1600" b="0">
                                        <a:solidFill>
                                          <a:srgbClr val="0000CC"/>
                                        </a:solidFill>
                                        <a:latin typeface="Cambria Math" panose="02040503050406030204" pitchFamily="18" charset="0"/>
                                        <a:ea typeface=""/>
                                        <a:cs typeface=""/>
                                      </a:rPr>
                                      <m:t>kx</m:t>
                                    </m:r>
                                  </m:e>
                                </m:d>
                                <m:r>
                                  <m:rPr>
                                    <m:sty m:val="p"/>
                                    <m:brk m:alnAt="7"/>
                                  </m:rPr>
                                  <a:rPr lang="en-GB" sz="1600" b="0">
                                    <a:solidFill>
                                      <a:srgbClr val="0000CC"/>
                                    </a:solidFill>
                                    <a:latin typeface="Cambria Math" panose="02040503050406030204" pitchFamily="18" charset="0"/>
                                    <a:ea typeface=""/>
                                    <a:cs typeface=""/>
                                  </a:rPr>
                                  <m:t>c</m:t>
                                </m:r>
                                <m:r>
                                  <m:rPr>
                                    <m:sty m:val="p"/>
                                  </m:rPr>
                                  <a:rPr lang="en-GB" sz="1600" b="0">
                                    <a:solidFill>
                                      <a:srgbClr val="0000CC"/>
                                    </a:solidFill>
                                    <a:latin typeface="Cambria Math" panose="02040503050406030204" pitchFamily="18" charset="0"/>
                                    <a:ea typeface=""/>
                                    <a:cs typeface=""/>
                                  </a:rPr>
                                  <m:t>osϑ</m:t>
                                </m:r>
                                <m:r>
                                  <a:rPr lang="en-GB" sz="1600" b="0" smtClean="0">
                                    <a:solidFill>
                                      <a:srgbClr val="0000CC"/>
                                    </a:solidFill>
                                    <a:latin typeface="Cambria Math" panose="02040503050406030204" pitchFamily="18" charset="0"/>
                                    <a:ea typeface=""/>
                                    <a:cs typeface=""/>
                                  </a:rPr>
                                  <m:t>−</m:t>
                                </m:r>
                                <m:r>
                                  <m:rPr>
                                    <m:sty m:val="p"/>
                                  </m:rPr>
                                  <a:rPr lang="en-GB" sz="1600" b="0" smtClean="0">
                                    <a:solidFill>
                                      <a:srgbClr val="0000CC"/>
                                    </a:solidFill>
                                    <a:latin typeface="Cambria Math" panose="02040503050406030204" pitchFamily="18" charset="0"/>
                                    <a:ea typeface=""/>
                                    <a:cs typeface=""/>
                                  </a:rPr>
                                  <m:t>k</m:t>
                                </m:r>
                                <m:d>
                                  <m:dPr>
                                    <m:ctrlPr>
                                      <a:rPr lang="en-GB" sz="1600" b="0" i="1" smtClean="0">
                                        <a:solidFill>
                                          <a:srgbClr val="0000CC"/>
                                        </a:solidFill>
                                        <a:latin typeface="Cambria Math" charset="0"/>
                                        <a:ea typeface=""/>
                                        <a:cs typeface=""/>
                                      </a:rPr>
                                    </m:ctrlPr>
                                  </m:dPr>
                                  <m:e>
                                    <m:r>
                                      <a:rPr lang="en-GB" sz="1600" b="0">
                                        <a:solidFill>
                                          <a:srgbClr val="0000CC"/>
                                        </a:solidFill>
                                        <a:latin typeface="Cambria Math" panose="02040503050406030204" pitchFamily="18" charset="0"/>
                                        <a:ea typeface="Cambria Math" panose="02040503050406030204" pitchFamily="18" charset="0"/>
                                        <a:cs typeface=""/>
                                      </a:rPr>
                                      <m:t>∆</m:t>
                                    </m:r>
                                    <m:r>
                                      <m:rPr>
                                        <m:sty m:val="p"/>
                                      </m:rPr>
                                      <a:rPr lang="en-GB" sz="1600" b="0">
                                        <a:solidFill>
                                          <a:srgbClr val="0000CC"/>
                                        </a:solidFill>
                                        <a:latin typeface="Cambria Math" panose="02040503050406030204" pitchFamily="18" charset="0"/>
                                        <a:ea typeface="Cambria Math" panose="02040503050406030204" pitchFamily="18" charset="0"/>
                                        <a:cs typeface=""/>
                                      </a:rPr>
                                      <m:t>x</m:t>
                                    </m:r>
                                    <m:r>
                                      <m:rPr>
                                        <m:sty m:val="p"/>
                                        <m:brk m:alnAt="7"/>
                                      </m:rPr>
                                      <a:rPr lang="en-GB" sz="1600" b="0">
                                        <a:solidFill>
                                          <a:srgbClr val="0000CC"/>
                                        </a:solidFill>
                                        <a:latin typeface="Cambria Math" panose="02040503050406030204" pitchFamily="18" charset="0"/>
                                        <a:ea typeface=""/>
                                        <a:cs typeface=""/>
                                      </a:rPr>
                                      <m:t>c</m:t>
                                    </m:r>
                                    <m:r>
                                      <m:rPr>
                                        <m:sty m:val="p"/>
                                      </m:rPr>
                                      <a:rPr lang="en-GB" sz="1600" b="0">
                                        <a:solidFill>
                                          <a:srgbClr val="0000CC"/>
                                        </a:solidFill>
                                        <a:latin typeface="Cambria Math" panose="02040503050406030204" pitchFamily="18" charset="0"/>
                                        <a:ea typeface=""/>
                                        <a:cs typeface=""/>
                                      </a:rPr>
                                      <m:t>osϑ</m:t>
                                    </m:r>
                                  </m:e>
                                </m:d>
                                <m:r>
                                  <a:rPr lang="en-GB" sz="1600" b="0" smtClean="0">
                                    <a:solidFill>
                                      <a:prstClr val="black"/>
                                    </a:solidFill>
                                    <a:latin typeface="Cambria Math" panose="02040503050406030204" pitchFamily="18" charset="0"/>
                                    <a:ea typeface=""/>
                                    <a:cs typeface=""/>
                                  </a:rPr>
                                  <m:t>+</m:t>
                                </m:r>
                                <m:r>
                                  <m:rPr>
                                    <m:sty m:val="p"/>
                                  </m:rPr>
                                  <a:rPr lang="en-GB" sz="1600" b="0" smtClean="0">
                                    <a:solidFill>
                                      <a:srgbClr val="FFC000"/>
                                    </a:solidFill>
                                    <a:latin typeface="Cambria Math" panose="02040503050406030204" pitchFamily="18" charset="0"/>
                                    <a:ea typeface=""/>
                                    <a:cs typeface=""/>
                                  </a:rPr>
                                  <m:t>ky</m:t>
                                </m:r>
                                <m:r>
                                  <m:rPr>
                                    <m:sty m:val="p"/>
                                  </m:rPr>
                                  <a:rPr lang="en-GB" sz="1600" b="0">
                                    <a:solidFill>
                                      <a:srgbClr val="FFC000"/>
                                    </a:solidFill>
                                    <a:latin typeface="Cambria Math" panose="02040503050406030204" pitchFamily="18" charset="0"/>
                                    <a:ea typeface=""/>
                                    <a:cs typeface=""/>
                                  </a:rPr>
                                  <m:t>sinϑ</m:t>
                                </m:r>
                              </m:e>
                            </m:mr>
                          </m:m>
                        </m:e>
                      </m:d>
                    </m:oMath>
                  </m:oMathPara>
                </a14:m>
                <a:endParaRPr lang="en-GB" sz="1600" b="0" dirty="0">
                  <a:solidFill>
                    <a:prstClr val="black"/>
                  </a:solidFill>
                  <a:latin typeface="Cambria Math" panose="02040503050406030204" pitchFamily="18" charset="0"/>
                  <a:ea typeface=""/>
                  <a:cs typeface=""/>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2610664" y="3564028"/>
                <a:ext cx="3881659" cy="639534"/>
              </a:xfrm>
              <a:prstGeom prst="rect">
                <a:avLst/>
              </a:prstGeom>
              <a:blipFill rotWithShape="0">
                <a:blip r:embed="rId4"/>
                <a:stretch>
                  <a:fillRect/>
                </a:stretch>
              </a:blipFill>
            </p:spPr>
            <p:txBody>
              <a:bodyPr/>
              <a:lstStyle/>
              <a:p>
                <a:r>
                  <a:rPr lang="en-GB">
                    <a:noFill/>
                  </a:rPr>
                  <a:t> </a:t>
                </a:r>
              </a:p>
            </p:txBody>
          </p:sp>
        </mc:Fallback>
      </mc:AlternateContent>
      <p:sp>
        <p:nvSpPr>
          <p:cNvPr id="8" name="TextBox 7"/>
          <p:cNvSpPr txBox="1"/>
          <p:nvPr/>
        </p:nvSpPr>
        <p:spPr>
          <a:xfrm>
            <a:off x="438433" y="4460312"/>
            <a:ext cx="2700000" cy="738664"/>
          </a:xfrm>
          <a:prstGeom prst="rect">
            <a:avLst/>
          </a:prstGeom>
          <a:noFill/>
          <a:ln>
            <a:solidFill>
              <a:srgbClr val="0000CC"/>
            </a:solidFill>
          </a:ln>
        </p:spPr>
        <p:txBody>
          <a:bodyPr wrap="none" rtlCol="0">
            <a:spAutoFit/>
          </a:bodyPr>
          <a:lstStyle/>
          <a:p>
            <a:pPr algn="ctr" fontAlgn="auto">
              <a:spcBef>
                <a:spcPts val="0"/>
              </a:spcBef>
              <a:spcAft>
                <a:spcPts val="0"/>
              </a:spcAft>
            </a:pPr>
            <a:r>
              <a:rPr lang="en-GB" sz="1400" b="0" dirty="0" smtClean="0">
                <a:solidFill>
                  <a:srgbClr val="0000CC"/>
                </a:solidFill>
                <a:latin typeface="Calibri" panose="020F0502020204030204"/>
                <a:ea typeface=""/>
                <a:cs typeface=""/>
              </a:rPr>
              <a:t>Combined horizontal dipole</a:t>
            </a:r>
          </a:p>
          <a:p>
            <a:pPr algn="ctr" fontAlgn="auto">
              <a:spcBef>
                <a:spcPts val="0"/>
              </a:spcBef>
              <a:spcAft>
                <a:spcPts val="0"/>
              </a:spcAft>
            </a:pPr>
            <a:r>
              <a:rPr lang="en-GB" sz="1400" b="0" dirty="0">
                <a:solidFill>
                  <a:srgbClr val="0000CC"/>
                </a:solidFill>
                <a:latin typeface="Calibri" panose="020F0502020204030204"/>
                <a:ea typeface=""/>
                <a:cs typeface=""/>
              </a:rPr>
              <a:t>g</a:t>
            </a:r>
            <a:r>
              <a:rPr lang="en-GB" sz="1400" b="0" dirty="0" smtClean="0">
                <a:solidFill>
                  <a:srgbClr val="0000CC"/>
                </a:solidFill>
                <a:latin typeface="Calibri" panose="020F0502020204030204"/>
                <a:ea typeface=""/>
                <a:cs typeface=""/>
              </a:rPr>
              <a:t>enerated by</a:t>
            </a:r>
          </a:p>
          <a:p>
            <a:pPr algn="ctr" fontAlgn="auto">
              <a:spcBef>
                <a:spcPts val="0"/>
              </a:spcBef>
              <a:spcAft>
                <a:spcPts val="0"/>
              </a:spcAft>
            </a:pPr>
            <a:r>
              <a:rPr lang="en-GB" sz="1400" b="0" dirty="0">
                <a:solidFill>
                  <a:srgbClr val="0000CC"/>
                </a:solidFill>
                <a:latin typeface="Calibri" panose="020F0502020204030204"/>
                <a:ea typeface=""/>
                <a:cs typeface=""/>
              </a:rPr>
              <a:t>Horizontal </a:t>
            </a:r>
            <a:r>
              <a:rPr lang="en-GB" sz="1400" b="0" dirty="0" smtClean="0">
                <a:solidFill>
                  <a:srgbClr val="0000CC"/>
                </a:solidFill>
                <a:latin typeface="Calibri" panose="020F0502020204030204"/>
                <a:ea typeface=""/>
                <a:cs typeface=""/>
              </a:rPr>
              <a:t>displacement (</a:t>
            </a:r>
            <a:r>
              <a:rPr lang="el-GR" sz="1400" b="0" dirty="0" smtClean="0">
                <a:solidFill>
                  <a:srgbClr val="0000CC"/>
                </a:solidFill>
                <a:latin typeface="Calibri" panose="020F0502020204030204"/>
                <a:ea typeface=""/>
                <a:cs typeface=""/>
              </a:rPr>
              <a:t>Δ</a:t>
            </a:r>
            <a:r>
              <a:rPr lang="en-GB" sz="1400" b="0" dirty="0" smtClean="0">
                <a:solidFill>
                  <a:srgbClr val="0000CC"/>
                </a:solidFill>
                <a:latin typeface="Calibri" panose="020F0502020204030204"/>
                <a:ea typeface=""/>
                <a:cs typeface=""/>
              </a:rPr>
              <a:t>x), Roll (</a:t>
            </a:r>
            <a:r>
              <a:rPr lang="el-GR" sz="1400" b="0" dirty="0" smtClean="0">
                <a:solidFill>
                  <a:srgbClr val="0000CC"/>
                </a:solidFill>
                <a:latin typeface="Calibri" panose="020F0502020204030204" pitchFamily="34" charset="0"/>
                <a:ea typeface=""/>
                <a:cs typeface=""/>
              </a:rPr>
              <a:t>θ</a:t>
            </a:r>
            <a:r>
              <a:rPr lang="en-GB" sz="1400" b="0" dirty="0" smtClean="0">
                <a:solidFill>
                  <a:srgbClr val="0000CC"/>
                </a:solidFill>
                <a:latin typeface="Calibri" panose="020F0502020204030204"/>
                <a:ea typeface=""/>
                <a:cs typeface=""/>
              </a:rPr>
              <a:t>)</a:t>
            </a:r>
            <a:endParaRPr lang="en-GB" sz="1400" b="0" dirty="0">
              <a:solidFill>
                <a:srgbClr val="FFC000"/>
              </a:solidFill>
              <a:latin typeface="Calibri" panose="020F0502020204030204"/>
              <a:ea typeface=""/>
              <a:cs typeface=""/>
            </a:endParaRPr>
          </a:p>
        </p:txBody>
      </p:sp>
      <p:sp>
        <p:nvSpPr>
          <p:cNvPr id="46" name="TextBox 45"/>
          <p:cNvSpPr txBox="1"/>
          <p:nvPr/>
        </p:nvSpPr>
        <p:spPr>
          <a:xfrm>
            <a:off x="6075610" y="4460312"/>
            <a:ext cx="2700000" cy="738664"/>
          </a:xfrm>
          <a:prstGeom prst="rect">
            <a:avLst/>
          </a:prstGeom>
          <a:noFill/>
          <a:ln>
            <a:solidFill>
              <a:srgbClr val="FFC000"/>
            </a:solidFill>
          </a:ln>
        </p:spPr>
        <p:txBody>
          <a:bodyPr wrap="square" rtlCol="0">
            <a:spAutoFit/>
          </a:bodyPr>
          <a:lstStyle/>
          <a:p>
            <a:pPr algn="ctr" fontAlgn="auto">
              <a:spcBef>
                <a:spcPts val="0"/>
              </a:spcBef>
              <a:spcAft>
                <a:spcPts val="0"/>
              </a:spcAft>
            </a:pPr>
            <a:r>
              <a:rPr lang="en-GB" sz="1400" b="0" dirty="0" smtClean="0">
                <a:solidFill>
                  <a:srgbClr val="FFC000"/>
                </a:solidFill>
                <a:latin typeface="Calibri" panose="020F0502020204030204"/>
                <a:ea typeface=""/>
                <a:cs typeface=""/>
              </a:rPr>
              <a:t>Skew quadrupole</a:t>
            </a:r>
          </a:p>
          <a:p>
            <a:pPr algn="ctr" fontAlgn="auto">
              <a:spcBef>
                <a:spcPts val="0"/>
              </a:spcBef>
              <a:spcAft>
                <a:spcPts val="0"/>
              </a:spcAft>
            </a:pPr>
            <a:r>
              <a:rPr lang="en-GB" sz="1400" b="0" dirty="0">
                <a:solidFill>
                  <a:srgbClr val="FFC000"/>
                </a:solidFill>
                <a:latin typeface="Calibri" panose="020F0502020204030204"/>
                <a:ea typeface=""/>
                <a:cs typeface=""/>
              </a:rPr>
              <a:t>g</a:t>
            </a:r>
            <a:r>
              <a:rPr lang="en-GB" sz="1400" b="0" dirty="0" smtClean="0">
                <a:solidFill>
                  <a:srgbClr val="FFC000"/>
                </a:solidFill>
                <a:latin typeface="Calibri" panose="020F0502020204030204"/>
                <a:ea typeface=""/>
                <a:cs typeface=""/>
              </a:rPr>
              <a:t>enerated by</a:t>
            </a:r>
          </a:p>
          <a:p>
            <a:pPr algn="ctr" fontAlgn="auto">
              <a:spcBef>
                <a:spcPts val="0"/>
              </a:spcBef>
              <a:spcAft>
                <a:spcPts val="0"/>
              </a:spcAft>
            </a:pPr>
            <a:r>
              <a:rPr lang="en-GB" sz="1400" b="0" dirty="0" smtClean="0">
                <a:solidFill>
                  <a:srgbClr val="FFC000"/>
                </a:solidFill>
                <a:latin typeface="Calibri" panose="020F0502020204030204"/>
                <a:ea typeface=""/>
                <a:cs typeface=""/>
              </a:rPr>
              <a:t>Roll (</a:t>
            </a:r>
            <a:r>
              <a:rPr lang="el-GR" sz="1400" b="0" dirty="0" smtClean="0">
                <a:solidFill>
                  <a:srgbClr val="FFC000"/>
                </a:solidFill>
                <a:latin typeface="Calibri" panose="020F0502020204030204" pitchFamily="34" charset="0"/>
                <a:ea typeface=""/>
                <a:cs typeface=""/>
              </a:rPr>
              <a:t>θ</a:t>
            </a:r>
            <a:r>
              <a:rPr lang="en-GB" sz="1400" b="0" dirty="0" smtClean="0">
                <a:solidFill>
                  <a:srgbClr val="FFC000"/>
                </a:solidFill>
                <a:latin typeface="Calibri" panose="020F0502020204030204"/>
                <a:ea typeface=""/>
                <a:cs typeface=""/>
              </a:rPr>
              <a:t>)</a:t>
            </a:r>
            <a:endParaRPr lang="en-GB" sz="1400" b="0" dirty="0">
              <a:solidFill>
                <a:srgbClr val="FFC000"/>
              </a:solidFill>
              <a:latin typeface="Calibri" panose="020F0502020204030204"/>
              <a:ea typeface=""/>
              <a:cs typeface=""/>
            </a:endParaRPr>
          </a:p>
        </p:txBody>
      </p:sp>
      <p:sp>
        <p:nvSpPr>
          <p:cNvPr id="47" name="TextBox 46"/>
          <p:cNvSpPr txBox="1"/>
          <p:nvPr/>
        </p:nvSpPr>
        <p:spPr>
          <a:xfrm>
            <a:off x="3267610" y="4456681"/>
            <a:ext cx="2700000" cy="738664"/>
          </a:xfrm>
          <a:prstGeom prst="rect">
            <a:avLst/>
          </a:prstGeom>
          <a:noFill/>
          <a:ln>
            <a:solidFill>
              <a:srgbClr val="FF0000"/>
            </a:solidFill>
          </a:ln>
        </p:spPr>
        <p:txBody>
          <a:bodyPr wrap="none" rtlCol="0">
            <a:spAutoFit/>
          </a:bodyPr>
          <a:lstStyle/>
          <a:p>
            <a:pPr algn="ctr" fontAlgn="auto">
              <a:spcBef>
                <a:spcPts val="0"/>
              </a:spcBef>
              <a:spcAft>
                <a:spcPts val="0"/>
              </a:spcAft>
            </a:pPr>
            <a:r>
              <a:rPr lang="en-GB" sz="1400" b="0" dirty="0" smtClean="0">
                <a:solidFill>
                  <a:srgbClr val="FF0000"/>
                </a:solidFill>
                <a:latin typeface="Calibri" panose="020F0502020204030204"/>
                <a:ea typeface=""/>
                <a:cs typeface=""/>
              </a:rPr>
              <a:t>Vertical constant term dipole</a:t>
            </a:r>
          </a:p>
          <a:p>
            <a:pPr algn="ctr" fontAlgn="auto">
              <a:spcBef>
                <a:spcPts val="0"/>
              </a:spcBef>
              <a:spcAft>
                <a:spcPts val="0"/>
              </a:spcAft>
            </a:pPr>
            <a:r>
              <a:rPr lang="en-GB" sz="1400" b="0" dirty="0">
                <a:solidFill>
                  <a:srgbClr val="FF0000"/>
                </a:solidFill>
                <a:latin typeface="Calibri" panose="020F0502020204030204"/>
                <a:ea typeface=""/>
                <a:cs typeface=""/>
              </a:rPr>
              <a:t>g</a:t>
            </a:r>
            <a:r>
              <a:rPr lang="en-GB" sz="1400" b="0" dirty="0" smtClean="0">
                <a:solidFill>
                  <a:srgbClr val="FF0000"/>
                </a:solidFill>
                <a:latin typeface="Calibri" panose="020F0502020204030204"/>
                <a:ea typeface=""/>
                <a:cs typeface=""/>
              </a:rPr>
              <a:t>enerated by</a:t>
            </a:r>
          </a:p>
          <a:p>
            <a:pPr algn="ctr" fontAlgn="auto">
              <a:spcBef>
                <a:spcPts val="0"/>
              </a:spcBef>
              <a:spcAft>
                <a:spcPts val="0"/>
              </a:spcAft>
            </a:pPr>
            <a:r>
              <a:rPr lang="en-GB" sz="1400" b="0" dirty="0">
                <a:solidFill>
                  <a:srgbClr val="FF0000"/>
                </a:solidFill>
                <a:latin typeface="Calibri" panose="020F0502020204030204"/>
                <a:ea typeface=""/>
                <a:cs typeface=""/>
              </a:rPr>
              <a:t>Vertical displacement (</a:t>
            </a:r>
            <a:r>
              <a:rPr lang="el-GR" sz="1400" b="0" dirty="0">
                <a:solidFill>
                  <a:srgbClr val="FF0000"/>
                </a:solidFill>
                <a:latin typeface="Calibri" panose="020F0502020204030204"/>
                <a:ea typeface=""/>
                <a:cs typeface=""/>
              </a:rPr>
              <a:t>Δ</a:t>
            </a:r>
            <a:r>
              <a:rPr lang="en-GB" sz="1400" b="0" dirty="0">
                <a:solidFill>
                  <a:srgbClr val="FF0000"/>
                </a:solidFill>
                <a:latin typeface="Calibri" panose="020F0502020204030204"/>
                <a:ea typeface=""/>
                <a:cs typeface=""/>
              </a:rPr>
              <a:t>y), Roll (</a:t>
            </a:r>
            <a:r>
              <a:rPr lang="el-GR" sz="1400" b="0" dirty="0">
                <a:solidFill>
                  <a:srgbClr val="FF0000"/>
                </a:solidFill>
                <a:latin typeface="Calibri" panose="020F0502020204030204"/>
                <a:ea typeface=""/>
                <a:cs typeface=""/>
              </a:rPr>
              <a:t>θ</a:t>
            </a:r>
            <a:r>
              <a:rPr lang="en-GB" sz="1400" b="0" dirty="0" smtClean="0">
                <a:solidFill>
                  <a:srgbClr val="FF0000"/>
                </a:solidFill>
                <a:latin typeface="Calibri" panose="020F0502020204030204"/>
                <a:ea typeface=""/>
                <a:cs typeface=""/>
              </a:rPr>
              <a:t>)</a:t>
            </a:r>
            <a:endParaRPr lang="en-GB" sz="1400" b="0" dirty="0">
              <a:solidFill>
                <a:srgbClr val="FF0000"/>
              </a:solidFill>
              <a:latin typeface="Calibri" panose="020F0502020204030204"/>
              <a:ea typeface=""/>
              <a:cs typeface=""/>
            </a:endParaRPr>
          </a:p>
        </p:txBody>
      </p:sp>
      <p:sp>
        <p:nvSpPr>
          <p:cNvPr id="48" name="TextBox 47"/>
          <p:cNvSpPr txBox="1"/>
          <p:nvPr/>
        </p:nvSpPr>
        <p:spPr>
          <a:xfrm>
            <a:off x="207122" y="1551191"/>
            <a:ext cx="6957158"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Combined Dipole magnetic field in presence of alignment errors (</a:t>
            </a:r>
            <a:r>
              <a:rPr lang="el-GR" sz="1600" b="0" dirty="0" smtClean="0">
                <a:solidFill>
                  <a:prstClr val="white"/>
                </a:solidFill>
                <a:latin typeface="Arial" panose="020B0604020202020204" pitchFamily="34" charset="0"/>
                <a:ea typeface=""/>
                <a:cs typeface="Arial" panose="020B0604020202020204" pitchFamily="34" charset="0"/>
              </a:rPr>
              <a:t>Δ</a:t>
            </a:r>
            <a:r>
              <a:rPr lang="en-GB" sz="1600" b="0" dirty="0" smtClean="0">
                <a:solidFill>
                  <a:prstClr val="white"/>
                </a:solidFill>
                <a:latin typeface="Arial" panose="020B0604020202020204" pitchFamily="34" charset="0"/>
                <a:ea typeface=""/>
                <a:cs typeface="Arial" panose="020B0604020202020204" pitchFamily="34" charset="0"/>
              </a:rPr>
              <a:t>x, </a:t>
            </a:r>
            <a:r>
              <a:rPr lang="el-GR" sz="1600" b="0" dirty="0" smtClean="0">
                <a:solidFill>
                  <a:prstClr val="white"/>
                </a:solidFill>
                <a:latin typeface="Arial" panose="020B0604020202020204" pitchFamily="34" charset="0"/>
                <a:ea typeface=""/>
                <a:cs typeface="Arial" panose="020B0604020202020204" pitchFamily="34" charset="0"/>
              </a:rPr>
              <a:t>Δ</a:t>
            </a:r>
            <a:r>
              <a:rPr lang="en-GB" sz="1600" b="0" dirty="0" smtClean="0">
                <a:solidFill>
                  <a:prstClr val="white"/>
                </a:solidFill>
                <a:latin typeface="Arial" panose="020B0604020202020204" pitchFamily="34" charset="0"/>
                <a:ea typeface=""/>
                <a:cs typeface="Arial" panose="020B0604020202020204" pitchFamily="34" charset="0"/>
              </a:rPr>
              <a:t>y, </a:t>
            </a:r>
            <a:r>
              <a:rPr lang="el-GR" sz="1600" b="0" dirty="0" smtClean="0">
                <a:solidFill>
                  <a:prstClr val="white"/>
                </a:solidFill>
                <a:latin typeface="Calibri" panose="020F0502020204030204" pitchFamily="34" charset="0"/>
                <a:ea typeface=""/>
                <a:cs typeface="Arial" panose="020B0604020202020204" pitchFamily="34" charset="0"/>
              </a:rPr>
              <a:t>θ</a:t>
            </a:r>
            <a:r>
              <a:rPr lang="en-GB" sz="1600" b="0" dirty="0" smtClean="0">
                <a:solidFill>
                  <a:prstClr val="white"/>
                </a:solidFill>
                <a:latin typeface="Arial" panose="020B0604020202020204" pitchFamily="34" charset="0"/>
                <a:ea typeface=""/>
                <a:cs typeface="Arial" panose="020B0604020202020204" pitchFamily="34" charset="0"/>
              </a:rPr>
              <a:t>)</a:t>
            </a:r>
            <a:endParaRPr lang="en-GB" sz="1600" b="0" dirty="0">
              <a:solidFill>
                <a:prstClr val="white"/>
              </a:solidFill>
              <a:latin typeface="Arial" panose="020B0604020202020204" pitchFamily="34" charset="0"/>
              <a:ea typeface=""/>
              <a:cs typeface="Arial" panose="020B0604020202020204" pitchFamily="34" charset="0"/>
            </a:endParaRPr>
          </a:p>
        </p:txBody>
      </p:sp>
      <p:sp>
        <p:nvSpPr>
          <p:cNvPr id="9" name="TextBox 8"/>
          <p:cNvSpPr txBox="1"/>
          <p:nvPr/>
        </p:nvSpPr>
        <p:spPr>
          <a:xfrm>
            <a:off x="181953" y="3036575"/>
            <a:ext cx="2832314" cy="307777"/>
          </a:xfrm>
          <a:prstGeom prst="rect">
            <a:avLst/>
          </a:prstGeom>
          <a:noFill/>
        </p:spPr>
        <p:txBody>
          <a:bodyPr wrap="none" rtlCol="0">
            <a:spAutoFit/>
          </a:bodyPr>
          <a:lstStyle/>
          <a:p>
            <a:pPr fontAlgn="auto">
              <a:spcBef>
                <a:spcPts val="0"/>
              </a:spcBef>
              <a:spcAft>
                <a:spcPts val="0"/>
              </a:spcAft>
            </a:pPr>
            <a:r>
              <a:rPr lang="en-GB" sz="1400" b="0" dirty="0" smtClean="0">
                <a:solidFill>
                  <a:prstClr val="black"/>
                </a:solidFill>
                <a:latin typeface="Arial" panose="020B0604020202020204" pitchFamily="34" charset="0"/>
                <a:ea typeface=""/>
                <a:cs typeface="Arial" panose="020B0604020202020204" pitchFamily="34" charset="0"/>
              </a:rPr>
              <a:t>Ignoring </a:t>
            </a:r>
            <a:r>
              <a:rPr lang="el-GR" sz="1400" b="0" dirty="0" smtClean="0">
                <a:solidFill>
                  <a:prstClr val="black"/>
                </a:solidFill>
                <a:latin typeface="Arial" panose="020B0604020202020204" pitchFamily="34" charset="0"/>
                <a:ea typeface=""/>
                <a:cs typeface="Arial" panose="020B0604020202020204" pitchFamily="34" charset="0"/>
              </a:rPr>
              <a:t>Δ</a:t>
            </a:r>
            <a:r>
              <a:rPr lang="en-GB" sz="1400" b="0" dirty="0" err="1" smtClean="0">
                <a:solidFill>
                  <a:prstClr val="black"/>
                </a:solidFill>
                <a:latin typeface="Arial" panose="020B0604020202020204" pitchFamily="34" charset="0"/>
                <a:ea typeface=""/>
                <a:cs typeface="Arial" panose="020B0604020202020204" pitchFamily="34" charset="0"/>
              </a:rPr>
              <a:t>xsin</a:t>
            </a:r>
            <a:r>
              <a:rPr lang="el-GR" sz="1400" b="0" dirty="0" smtClean="0">
                <a:solidFill>
                  <a:prstClr val="black"/>
                </a:solidFill>
                <a:latin typeface="Arial" panose="020B0604020202020204" pitchFamily="34" charset="0"/>
                <a:ea typeface=""/>
                <a:cs typeface="Arial" panose="020B0604020202020204" pitchFamily="34" charset="0"/>
              </a:rPr>
              <a:t>θ</a:t>
            </a:r>
            <a:r>
              <a:rPr lang="en-GB" sz="1400" b="0" dirty="0" smtClean="0">
                <a:solidFill>
                  <a:prstClr val="black"/>
                </a:solidFill>
                <a:latin typeface="Arial" panose="020B0604020202020204" pitchFamily="34" charset="0"/>
                <a:ea typeface=""/>
                <a:cs typeface="Arial" panose="020B0604020202020204" pitchFamily="34" charset="0"/>
              </a:rPr>
              <a:t> and </a:t>
            </a:r>
            <a:r>
              <a:rPr lang="el-GR" sz="1400" b="0" dirty="0" smtClean="0">
                <a:solidFill>
                  <a:prstClr val="black"/>
                </a:solidFill>
                <a:latin typeface="Arial" panose="020B0604020202020204" pitchFamily="34" charset="0"/>
                <a:ea typeface=""/>
                <a:cs typeface="Arial" panose="020B0604020202020204" pitchFamily="34" charset="0"/>
              </a:rPr>
              <a:t>Δ</a:t>
            </a:r>
            <a:r>
              <a:rPr lang="en-GB" sz="1400" b="0" dirty="0" err="1" smtClean="0">
                <a:solidFill>
                  <a:prstClr val="black"/>
                </a:solidFill>
                <a:latin typeface="Arial" panose="020B0604020202020204" pitchFamily="34" charset="0"/>
                <a:ea typeface=""/>
                <a:cs typeface="Arial" panose="020B0604020202020204" pitchFamily="34" charset="0"/>
              </a:rPr>
              <a:t>ysin</a:t>
            </a:r>
            <a:r>
              <a:rPr lang="el-GR" sz="1400" b="0" dirty="0" smtClean="0">
                <a:solidFill>
                  <a:prstClr val="black"/>
                </a:solidFill>
                <a:latin typeface="Arial" panose="020B0604020202020204" pitchFamily="34" charset="0"/>
                <a:ea typeface=""/>
                <a:cs typeface="Arial" panose="020B0604020202020204" pitchFamily="34" charset="0"/>
              </a:rPr>
              <a:t>θ</a:t>
            </a:r>
            <a:r>
              <a:rPr lang="en-GB" sz="1400" b="0" dirty="0" smtClean="0">
                <a:solidFill>
                  <a:prstClr val="black"/>
                </a:solidFill>
                <a:latin typeface="Arial" panose="020B0604020202020204" pitchFamily="34" charset="0"/>
                <a:ea typeface=""/>
                <a:cs typeface="Arial" panose="020B0604020202020204" pitchFamily="34" charset="0"/>
              </a:rPr>
              <a:t> terms</a:t>
            </a:r>
            <a:endParaRPr lang="en-GB" sz="1400" b="0" dirty="0">
              <a:solidFill>
                <a:prstClr val="black"/>
              </a:solidFill>
              <a:latin typeface="Arial" panose="020B0604020202020204" pitchFamily="34" charset="0"/>
              <a:ea typeface=""/>
              <a:cs typeface="Arial" panose="020B0604020202020204" pitchFamily="34" charset="0"/>
            </a:endParaRPr>
          </a:p>
        </p:txBody>
      </p:sp>
    </p:spTree>
    <p:extLst>
      <p:ext uri="{BB962C8B-B14F-4D97-AF65-F5344CB8AC3E}">
        <p14:creationId xmlns:p14="http://schemas.microsoft.com/office/powerpoint/2010/main" val="7166950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a:xfrm>
            <a:off x="4355976" y="1371600"/>
            <a:ext cx="4788024" cy="5729808"/>
          </a:xfrm>
        </p:spPr>
        <p:txBody>
          <a:bodyPr>
            <a:normAutofit fontScale="70000" lnSpcReduction="20000"/>
          </a:bodyPr>
          <a:lstStyle/>
          <a:p>
            <a:pPr marL="342900" indent="-342900">
              <a:lnSpc>
                <a:spcPct val="120000"/>
              </a:lnSpc>
            </a:pPr>
            <a:r>
              <a:rPr lang="en-GB" sz="2000" dirty="0">
                <a:latin typeface="Palatino"/>
                <a:ea typeface="ＭＳ Ｐゴシック" charset="0"/>
                <a:cs typeface="Palatino"/>
              </a:rPr>
              <a:t>High-bunch </a:t>
            </a:r>
            <a:r>
              <a:rPr lang="en-GB" sz="2000" dirty="0" smtClean="0">
                <a:latin typeface="Palatino"/>
                <a:ea typeface="ＭＳ Ｐゴシック" charset="0"/>
                <a:cs typeface="Palatino"/>
              </a:rPr>
              <a:t>density in all three dimensions</a:t>
            </a:r>
            <a:endParaRPr lang="en-GB" sz="2000" dirty="0">
              <a:latin typeface="Palatino"/>
              <a:ea typeface="ＭＳ Ｐゴシック" charset="0"/>
              <a:cs typeface="Palatino"/>
            </a:endParaRPr>
          </a:p>
          <a:p>
            <a:pPr marL="742950" lvl="1" indent="-342900">
              <a:lnSpc>
                <a:spcPct val="120000"/>
              </a:lnSpc>
            </a:pPr>
            <a:r>
              <a:rPr lang="en-GB" sz="1800" b="1" dirty="0" err="1" smtClean="0">
                <a:solidFill>
                  <a:srgbClr val="FF0000"/>
                </a:solidFill>
                <a:latin typeface="Palatino"/>
                <a:ea typeface="ＭＳ Ｐゴシック" charset="0"/>
                <a:cs typeface="Palatino"/>
              </a:rPr>
              <a:t>Intrabeam</a:t>
            </a:r>
            <a:r>
              <a:rPr lang="en-GB" sz="1800" b="1" dirty="0" smtClean="0">
                <a:solidFill>
                  <a:srgbClr val="FF0000"/>
                </a:solidFill>
                <a:latin typeface="Palatino"/>
                <a:ea typeface="ＭＳ Ｐゴシック" charset="0"/>
                <a:cs typeface="Palatino"/>
              </a:rPr>
              <a:t> Scattering</a:t>
            </a:r>
            <a:r>
              <a:rPr lang="en-GB" sz="1800" dirty="0">
                <a:latin typeface="Palatino"/>
                <a:ea typeface="ＭＳ Ｐゴシック" charset="0"/>
                <a:cs typeface="Palatino"/>
              </a:rPr>
              <a:t> </a:t>
            </a:r>
            <a:r>
              <a:rPr lang="en-GB" sz="1800" dirty="0" smtClean="0">
                <a:latin typeface="Palatino"/>
                <a:ea typeface="ＭＳ Ｐゴシック" charset="0"/>
                <a:cs typeface="Palatino"/>
              </a:rPr>
              <a:t>effect reduced by choice of ring </a:t>
            </a:r>
            <a:r>
              <a:rPr lang="en-GB" sz="1800" dirty="0" smtClean="0">
                <a:solidFill>
                  <a:srgbClr val="008000"/>
                </a:solidFill>
                <a:latin typeface="Palatino"/>
                <a:ea typeface="ＭＳ Ｐゴシック" charset="0"/>
                <a:cs typeface="Palatino"/>
              </a:rPr>
              <a:t>energy</a:t>
            </a:r>
            <a:r>
              <a:rPr lang="en-GB" sz="1800" dirty="0">
                <a:latin typeface="Palatino"/>
                <a:ea typeface="ＭＳ Ｐゴシック" charset="0"/>
                <a:cs typeface="Palatino"/>
              </a:rPr>
              <a:t>, </a:t>
            </a:r>
            <a:r>
              <a:rPr lang="en-GB" sz="1800" dirty="0" smtClean="0">
                <a:solidFill>
                  <a:srgbClr val="008000"/>
                </a:solidFill>
                <a:latin typeface="Palatino"/>
                <a:ea typeface="ＭＳ Ｐゴシック" charset="0"/>
                <a:cs typeface="Palatino"/>
              </a:rPr>
              <a:t>lattice design, </a:t>
            </a:r>
            <a:r>
              <a:rPr lang="en-GB" sz="1800" dirty="0">
                <a:solidFill>
                  <a:srgbClr val="008000"/>
                </a:solidFill>
                <a:latin typeface="Palatino"/>
                <a:ea typeface="ＭＳ Ｐゴシック" charset="0"/>
                <a:cs typeface="Palatino"/>
              </a:rPr>
              <a:t>wiggler technology </a:t>
            </a:r>
            <a:r>
              <a:rPr lang="en-GB" sz="1800" dirty="0" smtClean="0">
                <a:solidFill>
                  <a:srgbClr val="008000"/>
                </a:solidFill>
                <a:latin typeface="Palatino"/>
                <a:ea typeface="ＭＳ Ｐゴシック" charset="0"/>
                <a:cs typeface="Palatino"/>
              </a:rPr>
              <a:t>and </a:t>
            </a:r>
            <a:r>
              <a:rPr lang="en-GB" sz="1800" dirty="0">
                <a:solidFill>
                  <a:srgbClr val="008000"/>
                </a:solidFill>
                <a:latin typeface="Palatino"/>
                <a:ea typeface="ＭＳ Ｐゴシック" charset="0"/>
                <a:cs typeface="Palatino"/>
              </a:rPr>
              <a:t>alignment tolerances</a:t>
            </a:r>
          </a:p>
          <a:p>
            <a:pPr marL="742950" lvl="1" indent="-342900">
              <a:lnSpc>
                <a:spcPct val="120000"/>
              </a:lnSpc>
            </a:pPr>
            <a:r>
              <a:rPr lang="en-GB" sz="1800" b="1" dirty="0">
                <a:solidFill>
                  <a:srgbClr val="FF0000"/>
                </a:solidFill>
                <a:latin typeface="Palatino"/>
                <a:ea typeface="ＭＳ Ｐゴシック" charset="0"/>
                <a:cs typeface="Palatino"/>
              </a:rPr>
              <a:t>Electron cloud </a:t>
            </a:r>
            <a:r>
              <a:rPr lang="en-GB" sz="1800" dirty="0">
                <a:latin typeface="Palatino"/>
                <a:ea typeface="ＭＳ Ｐゴシック" charset="0"/>
                <a:cs typeface="Palatino"/>
              </a:rPr>
              <a:t>in e</a:t>
            </a:r>
            <a:r>
              <a:rPr lang="en-GB" sz="1800" baseline="30000" dirty="0">
                <a:latin typeface="Palatino"/>
                <a:ea typeface="ＭＳ Ｐゴシック" charset="0"/>
                <a:cs typeface="Palatino"/>
              </a:rPr>
              <a:t>+ </a:t>
            </a:r>
            <a:r>
              <a:rPr lang="en-GB" sz="1800" dirty="0">
                <a:latin typeface="Palatino"/>
                <a:ea typeface="ＭＳ Ｐゴシック" charset="0"/>
                <a:cs typeface="Palatino"/>
              </a:rPr>
              <a:t>ring </a:t>
            </a:r>
            <a:r>
              <a:rPr lang="en-GB" sz="1800" dirty="0" smtClean="0">
                <a:latin typeface="Palatino"/>
                <a:ea typeface="ＭＳ Ｐゴシック" charset="0"/>
                <a:cs typeface="Palatino"/>
              </a:rPr>
              <a:t>mitigated by </a:t>
            </a:r>
            <a:r>
              <a:rPr lang="en-GB" sz="1800" dirty="0" smtClean="0">
                <a:solidFill>
                  <a:srgbClr val="008000"/>
                </a:solidFill>
                <a:latin typeface="Palatino"/>
                <a:ea typeface="ＭＳ Ｐゴシック" charset="0"/>
                <a:cs typeface="Palatino"/>
              </a:rPr>
              <a:t>chamber </a:t>
            </a:r>
            <a:r>
              <a:rPr lang="en-GB" sz="1800" dirty="0">
                <a:solidFill>
                  <a:srgbClr val="008000"/>
                </a:solidFill>
                <a:latin typeface="Palatino"/>
                <a:ea typeface="ＭＳ Ｐゴシック" charset="0"/>
                <a:cs typeface="Palatino"/>
              </a:rPr>
              <a:t>coatings </a:t>
            </a:r>
            <a:r>
              <a:rPr lang="en-GB" sz="1800" dirty="0">
                <a:latin typeface="Palatino"/>
                <a:ea typeface="ＭＳ Ｐゴシック" charset="0"/>
                <a:cs typeface="Palatino"/>
              </a:rPr>
              <a:t>and efficient </a:t>
            </a:r>
            <a:r>
              <a:rPr lang="en-GB" sz="1800" dirty="0">
                <a:solidFill>
                  <a:srgbClr val="008000"/>
                </a:solidFill>
                <a:latin typeface="Palatino"/>
                <a:ea typeface="ＭＳ Ｐゴシック" charset="0"/>
                <a:cs typeface="Palatino"/>
              </a:rPr>
              <a:t>photon absorption</a:t>
            </a:r>
            <a:endParaRPr lang="en-GB" sz="1800" dirty="0">
              <a:latin typeface="Palatino"/>
              <a:ea typeface="ＭＳ Ｐゴシック" charset="0"/>
              <a:cs typeface="Palatino"/>
            </a:endParaRPr>
          </a:p>
          <a:p>
            <a:pPr marL="742950" lvl="1" indent="-342900">
              <a:lnSpc>
                <a:spcPct val="120000"/>
              </a:lnSpc>
            </a:pPr>
            <a:r>
              <a:rPr lang="en-GB" sz="1800" b="1" dirty="0">
                <a:solidFill>
                  <a:srgbClr val="FF0000"/>
                </a:solidFill>
                <a:latin typeface="Palatino"/>
                <a:ea typeface="ＭＳ Ｐゴシック" charset="0"/>
                <a:cs typeface="Palatino"/>
              </a:rPr>
              <a:t>Fast Ion Instability </a:t>
            </a:r>
            <a:r>
              <a:rPr lang="en-GB" sz="1800" dirty="0">
                <a:latin typeface="Palatino"/>
                <a:ea typeface="ＭＳ Ｐゴシック" charset="0"/>
                <a:cs typeface="Palatino"/>
              </a:rPr>
              <a:t>in the e</a:t>
            </a:r>
            <a:r>
              <a:rPr lang="en-GB" sz="1800" baseline="30000" dirty="0">
                <a:latin typeface="Palatino"/>
                <a:ea typeface="ＭＳ Ｐゴシック" charset="0"/>
                <a:cs typeface="Palatino"/>
              </a:rPr>
              <a:t>- </a:t>
            </a:r>
            <a:r>
              <a:rPr lang="en-GB" sz="1800" dirty="0">
                <a:latin typeface="Palatino"/>
                <a:ea typeface="ＭＳ Ｐゴシック" charset="0"/>
                <a:cs typeface="Palatino"/>
              </a:rPr>
              <a:t>ring </a:t>
            </a:r>
            <a:r>
              <a:rPr lang="en-GB" sz="1800" dirty="0" smtClean="0">
                <a:latin typeface="Palatino"/>
                <a:ea typeface="ＭＳ Ｐゴシック" charset="0"/>
                <a:cs typeface="Palatino"/>
              </a:rPr>
              <a:t>reduced by </a:t>
            </a:r>
            <a:r>
              <a:rPr lang="en-GB" sz="1800" dirty="0" smtClean="0">
                <a:solidFill>
                  <a:srgbClr val="008000"/>
                </a:solidFill>
                <a:latin typeface="Palatino"/>
                <a:ea typeface="ＭＳ Ｐゴシック" charset="0"/>
                <a:cs typeface="Palatino"/>
              </a:rPr>
              <a:t>low </a:t>
            </a:r>
            <a:r>
              <a:rPr lang="en-GB" sz="1800" dirty="0">
                <a:solidFill>
                  <a:srgbClr val="008000"/>
                </a:solidFill>
                <a:latin typeface="Palatino"/>
                <a:ea typeface="ＭＳ Ｐゴシック" charset="0"/>
                <a:cs typeface="Palatino"/>
              </a:rPr>
              <a:t>vacuum </a:t>
            </a:r>
            <a:r>
              <a:rPr lang="en-GB" sz="1800" dirty="0" smtClean="0">
                <a:solidFill>
                  <a:srgbClr val="008000"/>
                </a:solidFill>
                <a:latin typeface="Palatino"/>
                <a:ea typeface="ＭＳ Ｐゴシック" charset="0"/>
                <a:cs typeface="Palatino"/>
              </a:rPr>
              <a:t>pressure and large train gap</a:t>
            </a:r>
            <a:endParaRPr lang="en-GB" sz="1800" dirty="0">
              <a:solidFill>
                <a:srgbClr val="008000"/>
              </a:solidFill>
              <a:latin typeface="Palatino"/>
              <a:ea typeface="ＭＳ Ｐゴシック" charset="0"/>
              <a:cs typeface="Palatino"/>
            </a:endParaRPr>
          </a:p>
          <a:p>
            <a:pPr marL="742950" lvl="1" indent="-342900">
              <a:lnSpc>
                <a:spcPct val="120000"/>
              </a:lnSpc>
            </a:pPr>
            <a:r>
              <a:rPr lang="en-GB" sz="1800" b="1" dirty="0">
                <a:solidFill>
                  <a:srgbClr val="FF0000"/>
                </a:solidFill>
                <a:latin typeface="Palatino"/>
                <a:ea typeface="ＭＳ Ｐゴシック" charset="0"/>
                <a:cs typeface="Palatino"/>
              </a:rPr>
              <a:t>Space charge </a:t>
            </a:r>
            <a:r>
              <a:rPr lang="en-GB" sz="1800" b="1" dirty="0" smtClean="0">
                <a:solidFill>
                  <a:srgbClr val="FF0000"/>
                </a:solidFill>
                <a:latin typeface="Palatino"/>
                <a:ea typeface="ＭＳ Ｐゴシック" charset="0"/>
                <a:cs typeface="Palatino"/>
              </a:rPr>
              <a:t>vertical tune-shift </a:t>
            </a:r>
            <a:r>
              <a:rPr lang="en-GB" sz="1800" dirty="0" smtClean="0">
                <a:latin typeface="Palatino"/>
                <a:ea typeface="ＭＳ Ｐゴシック" charset="0"/>
                <a:cs typeface="Palatino"/>
              </a:rPr>
              <a:t>limited by </a:t>
            </a:r>
            <a:r>
              <a:rPr lang="en-GB" sz="1800" dirty="0" smtClean="0">
                <a:solidFill>
                  <a:srgbClr val="008000"/>
                </a:solidFill>
                <a:latin typeface="Palatino"/>
                <a:ea typeface="ＭＳ Ｐゴシック" charset="0"/>
                <a:cs typeface="Palatino"/>
              </a:rPr>
              <a:t>energy choice, reduced circumference, bunch length increase</a:t>
            </a:r>
          </a:p>
          <a:p>
            <a:pPr marL="742950" lvl="1" indent="-342900">
              <a:lnSpc>
                <a:spcPct val="120000"/>
              </a:lnSpc>
            </a:pPr>
            <a:r>
              <a:rPr lang="en-GB" sz="1800" dirty="0" smtClean="0">
                <a:solidFill>
                  <a:srgbClr val="FF0000"/>
                </a:solidFill>
                <a:latin typeface="Palatino"/>
                <a:ea typeface="ＭＳ Ｐゴシック" charset="0"/>
                <a:cs typeface="Palatino"/>
              </a:rPr>
              <a:t>Other </a:t>
            </a:r>
            <a:r>
              <a:rPr lang="en-GB" sz="1800" b="1" dirty="0" smtClean="0">
                <a:solidFill>
                  <a:srgbClr val="FF0000"/>
                </a:solidFill>
                <a:latin typeface="Palatino"/>
                <a:ea typeface="ＭＳ Ｐゴシック" charset="0"/>
                <a:cs typeface="Palatino"/>
              </a:rPr>
              <a:t>collective instabilities </a:t>
            </a:r>
            <a:r>
              <a:rPr lang="en-GB" sz="1800" dirty="0" smtClean="0">
                <a:latin typeface="Palatino"/>
                <a:ea typeface="ＭＳ Ｐゴシック" charset="0"/>
                <a:cs typeface="Palatino"/>
              </a:rPr>
              <a:t>controlled</a:t>
            </a:r>
            <a:r>
              <a:rPr lang="en-GB" sz="1800" dirty="0" smtClean="0">
                <a:solidFill>
                  <a:srgbClr val="000000"/>
                </a:solidFill>
                <a:latin typeface="Palatino"/>
                <a:ea typeface="ＭＳ Ｐゴシック" charset="0"/>
                <a:cs typeface="Palatino"/>
              </a:rPr>
              <a:t> by </a:t>
            </a:r>
            <a:r>
              <a:rPr lang="en-GB" sz="1800" dirty="0" smtClean="0">
                <a:solidFill>
                  <a:srgbClr val="008000"/>
                </a:solidFill>
                <a:latin typeface="Palatino"/>
                <a:ea typeface="ＭＳ Ｐゴシック" charset="0"/>
                <a:cs typeface="Palatino"/>
              </a:rPr>
              <a:t>low –impedance </a:t>
            </a:r>
            <a:r>
              <a:rPr lang="en-GB" sz="1800" dirty="0" smtClean="0">
                <a:latin typeface="Palatino"/>
                <a:ea typeface="ＭＳ Ｐゴシック" charset="0"/>
                <a:cs typeface="Palatino"/>
              </a:rPr>
              <a:t>requirements on machine components</a:t>
            </a:r>
            <a:endParaRPr lang="en-GB" sz="1800" dirty="0">
              <a:latin typeface="Palatino"/>
              <a:ea typeface="ＭＳ Ｐゴシック" charset="0"/>
              <a:cs typeface="Palatino"/>
            </a:endParaRPr>
          </a:p>
          <a:p>
            <a:pPr marL="342900" indent="-342900">
              <a:lnSpc>
                <a:spcPct val="120000"/>
              </a:lnSpc>
            </a:pPr>
            <a:r>
              <a:rPr lang="en-US" sz="2000" dirty="0">
                <a:latin typeface="Palatino"/>
                <a:ea typeface="ＭＳ Ｐゴシック" charset="0"/>
                <a:cs typeface="Palatino"/>
              </a:rPr>
              <a:t>Repetition rate </a:t>
            </a:r>
            <a:r>
              <a:rPr lang="en-US" sz="2000" dirty="0" smtClean="0">
                <a:latin typeface="Palatino"/>
                <a:ea typeface="ＭＳ Ｐゴシック" charset="0"/>
                <a:cs typeface="Palatino"/>
              </a:rPr>
              <a:t>and </a:t>
            </a:r>
            <a:r>
              <a:rPr lang="en-US" sz="2000" dirty="0">
                <a:latin typeface="Palatino"/>
                <a:ea typeface="ＭＳ Ｐゴシック" charset="0"/>
                <a:cs typeface="Palatino"/>
              </a:rPr>
              <a:t>bunch structure</a:t>
            </a:r>
          </a:p>
          <a:p>
            <a:pPr marL="742950" lvl="1" indent="-342900">
              <a:lnSpc>
                <a:spcPct val="120000"/>
              </a:lnSpc>
            </a:pPr>
            <a:r>
              <a:rPr lang="en-US" sz="1800" dirty="0">
                <a:solidFill>
                  <a:srgbClr val="FF0000"/>
                </a:solidFill>
                <a:latin typeface="Palatino"/>
                <a:ea typeface="ＭＳ Ｐゴシック" charset="0"/>
                <a:cs typeface="Palatino"/>
              </a:rPr>
              <a:t>Fast </a:t>
            </a:r>
            <a:r>
              <a:rPr lang="en-US" sz="1800" dirty="0" smtClean="0">
                <a:solidFill>
                  <a:srgbClr val="FF0000"/>
                </a:solidFill>
                <a:latin typeface="Palatino"/>
                <a:ea typeface="ＭＳ Ｐゴシック" charset="0"/>
                <a:cs typeface="Palatino"/>
              </a:rPr>
              <a:t>damping times </a:t>
            </a:r>
            <a:r>
              <a:rPr lang="en-US" sz="1800" dirty="0">
                <a:latin typeface="Palatino"/>
                <a:ea typeface="ＭＳ Ｐゴシック" charset="0"/>
                <a:cs typeface="Palatino"/>
              </a:rPr>
              <a:t>achieved with </a:t>
            </a:r>
            <a:r>
              <a:rPr lang="en-US" sz="1800" dirty="0" smtClean="0">
                <a:solidFill>
                  <a:srgbClr val="008000"/>
                </a:solidFill>
                <a:latin typeface="Palatino"/>
                <a:ea typeface="ＭＳ Ｐゴシック" charset="0"/>
                <a:cs typeface="Palatino"/>
              </a:rPr>
              <a:t>SC wigglers</a:t>
            </a:r>
            <a:endParaRPr lang="en-US" sz="1800" dirty="0">
              <a:solidFill>
                <a:srgbClr val="008000"/>
              </a:solidFill>
              <a:latin typeface="Palatino"/>
              <a:ea typeface="ＭＳ Ｐゴシック" charset="0"/>
              <a:cs typeface="Palatino"/>
            </a:endParaRPr>
          </a:p>
          <a:p>
            <a:pPr marL="742950" lvl="1" indent="-342900">
              <a:lnSpc>
                <a:spcPct val="120000"/>
              </a:lnSpc>
            </a:pPr>
            <a:r>
              <a:rPr lang="en-US" sz="1800" dirty="0">
                <a:latin typeface="Palatino"/>
                <a:ea typeface="ＭＳ Ｐゴシック" charset="0"/>
                <a:cs typeface="Palatino"/>
              </a:rPr>
              <a:t>RF frequency </a:t>
            </a:r>
            <a:r>
              <a:rPr lang="en-US" sz="1800" dirty="0" smtClean="0">
                <a:solidFill>
                  <a:srgbClr val="008000"/>
                </a:solidFill>
                <a:latin typeface="Palatino"/>
                <a:ea typeface="ＭＳ Ｐゴシック" charset="0"/>
                <a:cs typeface="Palatino"/>
              </a:rPr>
              <a:t>reduction @ 1GHz </a:t>
            </a:r>
            <a:r>
              <a:rPr lang="en-US" sz="1800" dirty="0">
                <a:latin typeface="Palatino"/>
                <a:ea typeface="ＭＳ Ｐゴシック" charset="0"/>
                <a:cs typeface="Palatino"/>
              </a:rPr>
              <a:t>considered </a:t>
            </a:r>
            <a:r>
              <a:rPr lang="en-US" sz="1800" dirty="0">
                <a:solidFill>
                  <a:srgbClr val="000000"/>
                </a:solidFill>
                <a:latin typeface="Palatino"/>
                <a:ea typeface="ＭＳ Ｐゴシック" charset="0"/>
                <a:cs typeface="Palatino"/>
              </a:rPr>
              <a:t>due to many </a:t>
            </a:r>
            <a:r>
              <a:rPr lang="en-US" sz="1800" dirty="0">
                <a:latin typeface="Palatino"/>
                <a:ea typeface="ＭＳ Ｐゴシック" charset="0"/>
                <a:cs typeface="Palatino"/>
              </a:rPr>
              <a:t>challenges @ </a:t>
            </a:r>
            <a:r>
              <a:rPr lang="en-US" sz="1800" dirty="0">
                <a:solidFill>
                  <a:srgbClr val="FF0000"/>
                </a:solidFill>
                <a:latin typeface="Palatino"/>
                <a:ea typeface="ＭＳ Ｐゴシック" charset="0"/>
                <a:cs typeface="Palatino"/>
              </a:rPr>
              <a:t>2GHz </a:t>
            </a:r>
            <a:r>
              <a:rPr lang="en-US" sz="1800" dirty="0">
                <a:latin typeface="Palatino"/>
                <a:ea typeface="ＭＳ Ｐゴシック" charset="0"/>
                <a:cs typeface="Palatino"/>
              </a:rPr>
              <a:t>(power source, high peak and average </a:t>
            </a:r>
            <a:r>
              <a:rPr lang="en-US" sz="1800" dirty="0" smtClean="0">
                <a:latin typeface="Palatino"/>
                <a:ea typeface="ＭＳ Ｐゴシック" charset="0"/>
                <a:cs typeface="Palatino"/>
              </a:rPr>
              <a:t>current, transient beam loading)</a:t>
            </a:r>
            <a:endParaRPr lang="en-US" sz="1800" dirty="0">
              <a:latin typeface="Palatino"/>
              <a:ea typeface="ＭＳ Ｐゴシック" charset="0"/>
              <a:cs typeface="Palatino"/>
            </a:endParaRPr>
          </a:p>
          <a:p>
            <a:pPr marL="342900" indent="-342900">
              <a:lnSpc>
                <a:spcPct val="120000"/>
              </a:lnSpc>
            </a:pPr>
            <a:r>
              <a:rPr lang="en-US" sz="2200" dirty="0">
                <a:latin typeface="Palatino"/>
                <a:ea typeface="ＭＳ Ｐゴシック" charset="0"/>
                <a:cs typeface="Palatino"/>
              </a:rPr>
              <a:t>Output emittance stability</a:t>
            </a:r>
          </a:p>
          <a:p>
            <a:pPr marL="742950" lvl="1" indent="-342900">
              <a:lnSpc>
                <a:spcPct val="120000"/>
              </a:lnSpc>
            </a:pPr>
            <a:r>
              <a:rPr lang="en-US" sz="1800" dirty="0">
                <a:latin typeface="Palatino"/>
                <a:ea typeface="ＭＳ Ｐゴシック" charset="0"/>
                <a:cs typeface="Palatino"/>
              </a:rPr>
              <a:t>Tight </a:t>
            </a:r>
            <a:r>
              <a:rPr lang="en-US" sz="1800" dirty="0">
                <a:solidFill>
                  <a:srgbClr val="FF0000"/>
                </a:solidFill>
                <a:latin typeface="Palatino"/>
                <a:ea typeface="ＭＳ Ｐゴシック" charset="0"/>
                <a:cs typeface="Palatino"/>
              </a:rPr>
              <a:t>jitter tolerance </a:t>
            </a:r>
            <a:r>
              <a:rPr lang="en-US" sz="1800" dirty="0">
                <a:latin typeface="Palatino"/>
                <a:ea typeface="ＭＳ Ｐゴシック" charset="0"/>
                <a:cs typeface="Palatino"/>
              </a:rPr>
              <a:t>driving </a:t>
            </a:r>
            <a:r>
              <a:rPr lang="en-US" sz="1800" dirty="0">
                <a:solidFill>
                  <a:srgbClr val="008000"/>
                </a:solidFill>
                <a:latin typeface="Palatino"/>
                <a:ea typeface="ＭＳ Ｐゴシック" charset="0"/>
                <a:cs typeface="Palatino"/>
              </a:rPr>
              <a:t>kicker technology</a:t>
            </a:r>
          </a:p>
          <a:p>
            <a:pPr marL="342900" indent="-342900">
              <a:lnSpc>
                <a:spcPct val="120000"/>
              </a:lnSpc>
            </a:pPr>
            <a:r>
              <a:rPr lang="en-US" sz="2200" dirty="0">
                <a:latin typeface="Palatino"/>
                <a:ea typeface="ＭＳ Ｐゴシック" charset="0"/>
                <a:cs typeface="Palatino"/>
              </a:rPr>
              <a:t>Positron beam dimensions from source</a:t>
            </a:r>
          </a:p>
          <a:p>
            <a:pPr marL="742950" lvl="1" indent="-342900">
              <a:lnSpc>
                <a:spcPct val="120000"/>
              </a:lnSpc>
            </a:pPr>
            <a:r>
              <a:rPr lang="en-US" sz="1800" dirty="0">
                <a:latin typeface="Palatino"/>
                <a:ea typeface="ＭＳ Ｐゴシック" charset="0"/>
                <a:cs typeface="Palatino"/>
              </a:rPr>
              <a:t>Pre-damping ring challenges (</a:t>
            </a:r>
            <a:r>
              <a:rPr lang="en-US" sz="1800" dirty="0">
                <a:solidFill>
                  <a:srgbClr val="FF0000"/>
                </a:solidFill>
                <a:latin typeface="Palatino"/>
                <a:ea typeface="ＭＳ Ｐゴシック" charset="0"/>
                <a:cs typeface="Palatino"/>
              </a:rPr>
              <a:t>energy acceptance, dynamic aperture</a:t>
            </a:r>
            <a:r>
              <a:rPr lang="en-US" sz="1800" dirty="0">
                <a:latin typeface="Palatino"/>
                <a:ea typeface="ＭＳ Ｐゴシック" charset="0"/>
                <a:cs typeface="Palatino"/>
              </a:rPr>
              <a:t>) solved with </a:t>
            </a:r>
            <a:r>
              <a:rPr lang="en-US" sz="1800" dirty="0">
                <a:solidFill>
                  <a:srgbClr val="008000"/>
                </a:solidFill>
                <a:latin typeface="Palatino"/>
                <a:ea typeface="ＭＳ Ｐゴシック" charset="0"/>
                <a:cs typeface="Palatino"/>
              </a:rPr>
              <a:t>lattice </a:t>
            </a:r>
            <a:r>
              <a:rPr lang="en-US" sz="1800" dirty="0" smtClean="0">
                <a:solidFill>
                  <a:srgbClr val="008000"/>
                </a:solidFill>
                <a:latin typeface="Palatino"/>
                <a:ea typeface="ＭＳ Ｐゴシック" charset="0"/>
                <a:cs typeface="Palatino"/>
              </a:rPr>
              <a:t>design</a:t>
            </a:r>
            <a:endParaRPr lang="en-GB" sz="2000" dirty="0">
              <a:solidFill>
                <a:srgbClr val="FF0000"/>
              </a:solidFill>
              <a:latin typeface="Palatino"/>
              <a:ea typeface="ＭＳ Ｐゴシック" charset="0"/>
              <a:cs typeface="Palatino"/>
            </a:endParaRPr>
          </a:p>
        </p:txBody>
      </p:sp>
      <p:sp>
        <p:nvSpPr>
          <p:cNvPr id="22566" name="Title 8"/>
          <p:cNvSpPr>
            <a:spLocks noGrp="1"/>
          </p:cNvSpPr>
          <p:nvPr>
            <p:ph type="title"/>
          </p:nvPr>
        </p:nvSpPr>
        <p:spPr>
          <a:xfrm>
            <a:off x="539552" y="228600"/>
            <a:ext cx="8064896" cy="824136"/>
          </a:xfrm>
        </p:spPr>
        <p:txBody>
          <a:bodyPr/>
          <a:lstStyle/>
          <a:p>
            <a:r>
              <a:rPr lang="en-GB" dirty="0" smtClean="0">
                <a:solidFill>
                  <a:srgbClr val="FF0000"/>
                </a:solidFill>
                <a:latin typeface="Garamond"/>
                <a:ea typeface="ＭＳ Ｐゴシック" charset="0"/>
                <a:cs typeface="Garamond"/>
              </a:rPr>
              <a:t>CLIC DR</a:t>
            </a:r>
            <a:r>
              <a:rPr lang="en-GB" dirty="0" smtClean="0">
                <a:latin typeface="Garamond"/>
                <a:ea typeface="ＭＳ Ｐゴシック" charset="0"/>
                <a:cs typeface="Garamond"/>
              </a:rPr>
              <a:t> </a:t>
            </a:r>
            <a:r>
              <a:rPr lang="en-GB" dirty="0">
                <a:solidFill>
                  <a:srgbClr val="FF0000"/>
                </a:solidFill>
                <a:latin typeface="Garamond"/>
                <a:ea typeface="ＭＳ Ｐゴシック" charset="0"/>
                <a:cs typeface="Garamond"/>
              </a:rPr>
              <a:t>challenges </a:t>
            </a:r>
            <a:r>
              <a:rPr lang="en-GB" dirty="0">
                <a:solidFill>
                  <a:schemeClr val="tx1"/>
                </a:solidFill>
                <a:latin typeface="Garamond"/>
                <a:ea typeface="ＭＳ Ｐゴシック" charset="0"/>
                <a:cs typeface="Garamond"/>
              </a:rPr>
              <a:t>and </a:t>
            </a:r>
            <a:r>
              <a:rPr lang="en-GB" dirty="0">
                <a:solidFill>
                  <a:srgbClr val="008000"/>
                </a:solidFill>
                <a:latin typeface="Garamond"/>
                <a:ea typeface="ＭＳ Ｐゴシック" charset="0"/>
                <a:cs typeface="Garamond"/>
              </a:rPr>
              <a:t>adopted solutions</a:t>
            </a:r>
            <a:endParaRPr lang="en-US" dirty="0">
              <a:latin typeface="Garamond"/>
              <a:ea typeface="ＭＳ Ｐゴシック" charset="0"/>
              <a:cs typeface="Garamond"/>
            </a:endParaRPr>
          </a:p>
        </p:txBody>
      </p:sp>
      <p:pic>
        <p:nvPicPr>
          <p:cNvPr id="5" name="Picture 4"/>
          <p:cNvPicPr>
            <a:picLocks noChangeAspect="1"/>
          </p:cNvPicPr>
          <p:nvPr/>
        </p:nvPicPr>
        <p:blipFill rotWithShape="1">
          <a:blip r:embed="rId2"/>
          <a:srcRect t="4396"/>
          <a:stretch/>
        </p:blipFill>
        <p:spPr>
          <a:xfrm>
            <a:off x="152400" y="1533573"/>
            <a:ext cx="4194281" cy="5324427"/>
          </a:xfrm>
          <a:prstGeom prst="rect">
            <a:avLst/>
          </a:prstGeom>
        </p:spPr>
      </p:pic>
    </p:spTree>
    <p:extLst>
      <p:ext uri="{BB962C8B-B14F-4D97-AF65-F5344CB8AC3E}">
        <p14:creationId xmlns:p14="http://schemas.microsoft.com/office/powerpoint/2010/main" val="31170175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20</a:t>
            </a:fld>
            <a:endParaRPr lang="en-GB">
              <a:solidFill>
                <a:prstClr val="white"/>
              </a:solidFill>
            </a:endParaRPr>
          </a:p>
        </p:txBody>
      </p:sp>
      <p:sp>
        <p:nvSpPr>
          <p:cNvPr id="5" name="TextBox 4"/>
          <p:cNvSpPr txBox="1"/>
          <p:nvPr/>
        </p:nvSpPr>
        <p:spPr>
          <a:xfrm>
            <a:off x="207122" y="768133"/>
            <a:ext cx="3574765"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Quadrupole magnetic field</a:t>
            </a:r>
            <a:endParaRPr lang="en-GB" sz="1600" b="0" dirty="0">
              <a:solidFill>
                <a:prstClr val="white"/>
              </a:solidFill>
              <a:latin typeface="Arial" panose="020B0604020202020204" pitchFamily="34" charset="0"/>
              <a:ea typeface=""/>
              <a:cs typeface="Arial" panose="020B0604020202020204"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551241" y="2144545"/>
                <a:ext cx="8265509" cy="639534"/>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ctrlPr>
                            <a:rPr lang="en-GB" sz="1600" b="0" i="1" smtClean="0">
                              <a:solidFill>
                                <a:prstClr val="black"/>
                              </a:solidFill>
                              <a:latin typeface="Cambria Math" charset="0"/>
                              <a:ea typeface=""/>
                              <a:cs typeface=""/>
                            </a:rPr>
                          </m:ctrlPr>
                        </m:dPr>
                        <m:e>
                          <m:m>
                            <m:mPr>
                              <m:mcs>
                                <m:mc>
                                  <m:mcPr>
                                    <m:count m:val="1"/>
                                    <m:mcJc m:val="center"/>
                                  </m:mcPr>
                                </m:mc>
                              </m:mcs>
                              <m:ctrlPr>
                                <a:rPr lang="en-GB" sz="1600" b="0" i="1">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e>
                            </m:mr>
                          </m:m>
                        </m:e>
                      </m:d>
                      <m:r>
                        <a:rPr lang="en-GB" sz="1600" b="0">
                          <a:solidFill>
                            <a:prstClr val="black"/>
                          </a:solidFill>
                          <a:latin typeface="Cambria Math" panose="02040503050406030204" pitchFamily="18" charset="0"/>
                          <a:ea typeface=""/>
                          <a:cs typeface=""/>
                        </a:rPr>
                        <m:t>=</m:t>
                      </m:r>
                      <m:d>
                        <m:dPr>
                          <m:ctrlPr>
                            <a:rPr lang="en-GB" sz="1600" b="0" i="1">
                              <a:solidFill>
                                <a:prstClr val="black"/>
                              </a:solidFill>
                              <a:latin typeface="Cambria Math" charset="0"/>
                              <a:ea typeface=""/>
                              <a:cs typeface=""/>
                            </a:rPr>
                          </m:ctrlPr>
                        </m:dPr>
                        <m:e>
                          <m:m>
                            <m:mPr>
                              <m:mcs>
                                <m:mc>
                                  <m:mcPr>
                                    <m:count m:val="2"/>
                                    <m:mcJc m:val="center"/>
                                  </m:mcPr>
                                </m:mc>
                              </m:mcs>
                              <m:ctrlPr>
                                <a:rPr lang="en-GB" sz="1600" b="0" i="1">
                                  <a:solidFill>
                                    <a:prstClr val="black"/>
                                  </a:solidFill>
                                  <a:latin typeface="Cambria Math" charset="0"/>
                                  <a:ea typeface=""/>
                                  <a:cs typeface=""/>
                                </a:rPr>
                              </m:ctrlPr>
                            </m:mPr>
                            <m:mr>
                              <m:e>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sinϑ</m:t>
                                </m:r>
                              </m:e>
                            </m:mr>
                            <m:mr>
                              <m:e>
                                <m:r>
                                  <m:rPr>
                                    <m:sty m:val="p"/>
                                  </m:rPr>
                                  <a:rPr lang="en-GB" sz="1600" b="0">
                                    <a:solidFill>
                                      <a:prstClr val="black"/>
                                    </a:solidFill>
                                    <a:latin typeface="Cambria Math" panose="02040503050406030204" pitchFamily="18" charset="0"/>
                                    <a:ea typeface=""/>
                                    <a:cs typeface=""/>
                                  </a:rPr>
                                  <m:t>sinϑ</m:t>
                                </m:r>
                              </m:e>
                              <m:e>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mr>
                          </m:m>
                        </m:e>
                      </m:d>
                      <m:d>
                        <m:dPr>
                          <m:ctrlPr>
                            <a:rPr lang="en-GB" sz="1600" b="0" i="1">
                              <a:solidFill>
                                <a:prstClr val="black"/>
                              </a:solidFill>
                              <a:latin typeface="Cambria Math" charset="0"/>
                              <a:ea typeface=""/>
                              <a:cs typeface=""/>
                            </a:rPr>
                          </m:ctrlPr>
                        </m:dPr>
                        <m:e>
                          <m:m>
                            <m:mPr>
                              <m:mcs>
                                <m:mc>
                                  <m:mcPr>
                                    <m:count m:val="1"/>
                                    <m:mcJc m:val="center"/>
                                  </m:mcPr>
                                </m:mc>
                              </m:mcs>
                              <m:ctrlPr>
                                <a:rPr lang="en-GB" sz="1600" b="0" i="1">
                                  <a:solidFill>
                                    <a:prstClr val="black"/>
                                  </a:solidFill>
                                  <a:latin typeface="Cambria Math" charset="0"/>
                                  <a:ea typeface=""/>
                                  <a:cs typeface=""/>
                                </a:rPr>
                              </m:ctrlPr>
                            </m:mPr>
                            <m:mr>
                              <m:e>
                                <m:r>
                                  <m:rPr>
                                    <m:sty m:val="p"/>
                                  </m:rPr>
                                  <a:rPr lang="en-GB" sz="1600" b="0">
                                    <a:solidFill>
                                      <a:prstClr val="black"/>
                                    </a:solidFill>
                                    <a:latin typeface="Cambria Math" panose="02040503050406030204" pitchFamily="18" charset="0"/>
                                    <a:ea typeface=""/>
                                    <a:cs typeface=""/>
                                  </a:rPr>
                                  <m:t>k</m:t>
                                </m:r>
                                <m:d>
                                  <m:dPr>
                                    <m:ctrlPr>
                                      <a:rPr lang="en-GB" sz="1600" b="0" i="1">
                                        <a:solidFill>
                                          <a:prstClr val="black"/>
                                        </a:solidFill>
                                        <a:latin typeface="Cambria Math" charset="0"/>
                                        <a:ea typeface=""/>
                                        <a:cs typeface=""/>
                                      </a:rPr>
                                    </m:ctrlPr>
                                  </m:dPr>
                                  <m:e>
                                    <m:r>
                                      <m:rPr>
                                        <m:sty m:val="p"/>
                                      </m:rPr>
                                      <a:rPr lang="en-GB" sz="1600" b="0">
                                        <a:solidFill>
                                          <a:prstClr val="black"/>
                                        </a:solidFill>
                                        <a:latin typeface="Cambria Math" panose="02040503050406030204" pitchFamily="18" charset="0"/>
                                        <a:ea typeface=""/>
                                        <a:cs typeface=""/>
                                      </a:rPr>
                                      <m:t>y</m:t>
                                    </m:r>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m:t>
                                    </m:r>
                                  </m:e>
                                </m:d>
                              </m:e>
                            </m:mr>
                            <m:mr>
                              <m:e>
                                <m:r>
                                  <m:rPr>
                                    <m:sty m:val="p"/>
                                  </m:rPr>
                                  <a:rPr lang="en-GB" sz="1600" b="0">
                                    <a:solidFill>
                                      <a:prstClr val="black"/>
                                    </a:solidFill>
                                    <a:latin typeface="Cambria Math" panose="02040503050406030204" pitchFamily="18" charset="0"/>
                                    <a:ea typeface=""/>
                                    <a:cs typeface=""/>
                                  </a:rPr>
                                  <m:t>k</m:t>
                                </m:r>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x</m:t>
                                </m:r>
                                <m:r>
                                  <a:rPr lang="en-GB" sz="1600" b="0" smtClean="0">
                                    <a:solidFill>
                                      <a:prstClr val="black"/>
                                    </a:solidFill>
                                    <a:latin typeface="Cambria Math" panose="02040503050406030204" pitchFamily="18" charset="0"/>
                                    <a:ea typeface=""/>
                                    <a:cs typeface=""/>
                                  </a:rPr>
                                  <m:t>+</m:t>
                                </m:r>
                                <m:r>
                                  <a:rPr lang="en-GB" sz="1600" b="0" smtClean="0">
                                    <a:solidFill>
                                      <a:prstClr val="black"/>
                                    </a:solidFill>
                                    <a:latin typeface="Cambria Math" panose="02040503050406030204" pitchFamily="18" charset="0"/>
                                    <a:ea typeface="Cambria Math" panose="02040503050406030204" pitchFamily="18" charset="0"/>
                                    <a:cs typeface=""/>
                                  </a:rPr>
                                  <m:t>∆</m:t>
                                </m:r>
                                <m:r>
                                  <m:rPr>
                                    <m:sty m:val="p"/>
                                  </m:rPr>
                                  <a:rPr lang="en-GB" sz="1600" b="0" smtClean="0">
                                    <a:solidFill>
                                      <a:prstClr val="black"/>
                                    </a:solidFill>
                                    <a:latin typeface="Cambria Math" panose="02040503050406030204" pitchFamily="18" charset="0"/>
                                    <a:ea typeface="Cambria Math" panose="02040503050406030204" pitchFamily="18" charset="0"/>
                                    <a:cs typeface=""/>
                                  </a:rPr>
                                  <m:t>x</m:t>
                                </m:r>
                                <m:r>
                                  <a:rPr lang="en-GB" sz="1600" b="0" smtClean="0">
                                    <a:solidFill>
                                      <a:prstClr val="black"/>
                                    </a:solidFill>
                                    <a:latin typeface="Cambria Math" panose="02040503050406030204" pitchFamily="18" charset="0"/>
                                    <a:ea typeface="Cambria Math" panose="02040503050406030204" pitchFamily="18" charset="0"/>
                                    <a:cs typeface=""/>
                                  </a:rPr>
                                  <m:t>)</m:t>
                                </m:r>
                              </m:e>
                            </m:mr>
                          </m:m>
                        </m:e>
                      </m:d>
                      <m:r>
                        <a:rPr lang="en-GB" sz="1600" b="0" smtClean="0">
                          <a:solidFill>
                            <a:prstClr val="black"/>
                          </a:solidFill>
                          <a:latin typeface="Cambria Math" panose="02040503050406030204" pitchFamily="18" charset="0"/>
                          <a:ea typeface="Cambria Math" panose="02040503050406030204" pitchFamily="18" charset="0"/>
                          <a:cs typeface=""/>
                        </a:rPr>
                        <m:t>⇒</m:t>
                      </m:r>
                      <m:d>
                        <m:dPr>
                          <m:begChr m:val="{"/>
                          <m:endChr m:val=""/>
                          <m:ctrlPr>
                            <a:rPr lang="en-GB" sz="1600" b="0" i="1" smtClean="0">
                              <a:solidFill>
                                <a:prstClr val="black"/>
                              </a:solidFill>
                              <a:latin typeface="Cambria Math" charset="0"/>
                              <a:ea typeface=""/>
                              <a:cs typeface=""/>
                            </a:rPr>
                          </m:ctrlPr>
                        </m:dPr>
                        <m:e>
                          <m:m>
                            <m:mPr>
                              <m:mcs>
                                <m:mc>
                                  <m:mcPr>
                                    <m:count m:val="1"/>
                                    <m:mcJc m:val="center"/>
                                  </m:mcPr>
                                </m:mc>
                              </m:mcs>
                              <m:ctrlPr>
                                <a:rPr lang="en-GB" sz="1600" b="0" i="1" smtClean="0">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ky</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prstClr val="black"/>
                                    </a:solidFill>
                                    <a:latin typeface="Cambria Math" panose="02040503050406030204" pitchFamily="18" charset="0"/>
                                    <a:ea typeface=""/>
                                    <a:cs typeface=""/>
                                  </a:rPr>
                                  <m:t>k</m:t>
                                </m:r>
                                <m:d>
                                  <m:dPr>
                                    <m:ctrlPr>
                                      <a:rPr lang="en-GB" sz="1600" b="0" i="1" smtClean="0">
                                        <a:solidFill>
                                          <a:prstClr val="black"/>
                                        </a:solidFill>
                                        <a:latin typeface="Cambria Math" charset="0"/>
                                        <a:ea typeface=""/>
                                        <a:cs typeface=""/>
                                      </a:rPr>
                                    </m:ctrlPr>
                                  </m:dPr>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a:rPr lang="en-GB" sz="1600" b="0">
                                        <a:solidFill>
                                          <a:prstClr val="black"/>
                                        </a:solidFill>
                                        <a:latin typeface="Cambria Math" panose="02040503050406030204" pitchFamily="18" charset="0"/>
                                        <a:ea typeface="Cambria Math" panose="02040503050406030204" pitchFamily="18" charset="0"/>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xsinϑ</m:t>
                                    </m:r>
                                  </m:e>
                                </m:d>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kxsinϑ</m:t>
                                </m:r>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smtClean="0">
                                    <a:solidFill>
                                      <a:prstClr val="black"/>
                                    </a:solidFill>
                                    <a:latin typeface="Cambria Math" panose="02040503050406030204" pitchFamily="18" charset="0"/>
                                    <a:ea typeface=""/>
                                    <a:cs typeface=""/>
                                  </a:rPr>
                                  <m:t>=</m:t>
                                </m:r>
                                <m:r>
                                  <m:rPr>
                                    <m:brk m:alnAt="7"/>
                                  </m:rPr>
                                  <a:rPr lang="en-GB" sz="1600" b="0" i="1" smtClean="0">
                                    <a:solidFill>
                                      <a:prstClr val="black"/>
                                    </a:solidFill>
                                    <a:latin typeface="Cambria Math" panose="02040503050406030204" pitchFamily="18" charset="0"/>
                                    <a:ea typeface=""/>
                                    <a:cs typeface=""/>
                                  </a:rPr>
                                  <m:t>𝑘</m:t>
                                </m:r>
                                <m:r>
                                  <a:rPr lang="en-GB" sz="1600" b="0" i="1" smtClean="0">
                                    <a:solidFill>
                                      <a:prstClr val="black"/>
                                    </a:solidFill>
                                    <a:latin typeface="Cambria Math" panose="02040503050406030204" pitchFamily="18" charset="0"/>
                                    <a:ea typeface=""/>
                                    <a:cs typeface=""/>
                                  </a:rPr>
                                  <m:t>𝑥</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prstClr val="black"/>
                                    </a:solidFill>
                                    <a:latin typeface="Cambria Math" panose="02040503050406030204" pitchFamily="18" charset="0"/>
                                    <a:ea typeface=""/>
                                    <a:cs typeface=""/>
                                  </a:rPr>
                                  <m:t>k</m:t>
                                </m:r>
                                <m:d>
                                  <m:dPr>
                                    <m:ctrlPr>
                                      <a:rPr lang="en-GB" sz="1600" b="0" i="1" smtClean="0">
                                        <a:solidFill>
                                          <a:prstClr val="black"/>
                                        </a:solidFill>
                                        <a:latin typeface="Cambria Math" charset="0"/>
                                        <a:ea typeface=""/>
                                        <a:cs typeface=""/>
                                      </a:rPr>
                                    </m:ctrlPr>
                                  </m:dPr>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ysi</m:t>
                                    </m:r>
                                    <m:r>
                                      <m:rPr>
                                        <m:sty m:val="p"/>
                                      </m:rPr>
                                      <a:rPr lang="en-GB" sz="1600" b="0">
                                        <a:solidFill>
                                          <a:prstClr val="black"/>
                                        </a:solidFill>
                                        <a:latin typeface="Cambria Math" panose="02040503050406030204" pitchFamily="18" charset="0"/>
                                        <a:ea typeface=""/>
                                        <a:cs typeface=""/>
                                      </a:rPr>
                                      <m:t>nϑ</m:t>
                                    </m:r>
                                    <m:r>
                                      <a:rPr lang="en-GB" sz="1600" b="0" smtClean="0">
                                        <a:solidFill>
                                          <a:prstClr val="black"/>
                                        </a:solidFill>
                                        <a:latin typeface="Cambria Math" panose="02040503050406030204" pitchFamily="18" charset="0"/>
                                        <a:ea typeface=""/>
                                        <a:cs typeface=""/>
                                      </a:rPr>
                                      <m:t>+</m:t>
                                    </m:r>
                                    <m:r>
                                      <a:rPr lang="en-GB" sz="1600" b="0">
                                        <a:solidFill>
                                          <a:prstClr val="black"/>
                                        </a:solidFill>
                                        <a:latin typeface="Cambria Math" panose="02040503050406030204" pitchFamily="18" charset="0"/>
                                        <a:ea typeface="Cambria Math" panose="02040503050406030204" pitchFamily="18" charset="0"/>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d>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m:t>
                                </m:r>
                                <m:r>
                                  <m:rPr>
                                    <m:sty m:val="p"/>
                                  </m:rPr>
                                  <a:rPr lang="en-GB" sz="1600" b="0" smtClean="0">
                                    <a:solidFill>
                                      <a:prstClr val="black"/>
                                    </a:solidFill>
                                    <a:latin typeface="Cambria Math" panose="02040503050406030204" pitchFamily="18" charset="0"/>
                                    <a:ea typeface=""/>
                                    <a:cs typeface=""/>
                                  </a:rPr>
                                  <m:t>y</m:t>
                                </m:r>
                                <m:r>
                                  <m:rPr>
                                    <m:sty m:val="p"/>
                                  </m:rPr>
                                  <a:rPr lang="en-GB" sz="1600" b="0">
                                    <a:solidFill>
                                      <a:prstClr val="black"/>
                                    </a:solidFill>
                                    <a:latin typeface="Cambria Math" panose="02040503050406030204" pitchFamily="18" charset="0"/>
                                    <a:ea typeface=""/>
                                    <a:cs typeface=""/>
                                  </a:rPr>
                                  <m:t>sinϑ</m:t>
                                </m:r>
                              </m:e>
                            </m:mr>
                          </m:m>
                        </m:e>
                      </m:d>
                    </m:oMath>
                  </m:oMathPara>
                </a14:m>
                <a:endParaRPr lang="en-GB" sz="1600" b="0" dirty="0">
                  <a:solidFill>
                    <a:prstClr val="black"/>
                  </a:solidFill>
                  <a:latin typeface="Cambria Math" panose="02040503050406030204" pitchFamily="18" charset="0"/>
                  <a:ea typeface=""/>
                  <a:cs typeface=""/>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51241" y="2144545"/>
                <a:ext cx="8265509" cy="639534"/>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310945" y="693876"/>
                <a:ext cx="746102" cy="515077"/>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ky</m:t>
                      </m:r>
                    </m:oMath>
                  </m:oMathPara>
                </a14:m>
                <a:endParaRPr lang="en-GB" sz="1600" b="0" dirty="0" smtClean="0">
                  <a:solidFill>
                    <a:prstClr val="black"/>
                  </a:solidFill>
                  <a:latin typeface="Cambria Math" panose="02040503050406030204" pitchFamily="18" charset="0"/>
                  <a:ea typeface=""/>
                  <a:cs typeface=""/>
                </a:endParaRPr>
              </a:p>
              <a:p>
                <a:pPr fontAlgn="auto">
                  <a:spcBef>
                    <a:spcPts val="0"/>
                  </a:spcBef>
                  <a:spcAft>
                    <a:spcPts val="0"/>
                  </a:spcAft>
                </a:pPr>
                <a14:m>
                  <m:oMathPara xmlns:m="http://schemas.openxmlformats.org/officeDocument/2006/math">
                    <m:oMathParaPr>
                      <m:jc m:val="left"/>
                    </m:oMathParaPr>
                    <m:oMath xmlns:m="http://schemas.openxmlformats.org/officeDocument/2006/math">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kx</m:t>
                      </m:r>
                    </m:oMath>
                  </m:oMathPara>
                </a14:m>
                <a:endParaRPr lang="en-GB" sz="1600" b="0" dirty="0" smtClean="0">
                  <a:solidFill>
                    <a:srgbClr val="0000CC"/>
                  </a:solidFill>
                  <a:latin typeface="Times New Roman" panose="02020603050405020304" pitchFamily="18" charset="0"/>
                  <a:ea typeface=""/>
                  <a:cs typeface=""/>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310945" y="693876"/>
                <a:ext cx="746102" cy="515077"/>
              </a:xfrm>
              <a:prstGeom prst="rect">
                <a:avLst/>
              </a:prstGeom>
              <a:blipFill rotWithShape="0">
                <a:blip r:embed="rId3"/>
                <a:stretch>
                  <a:fillRect l="-8943" r="-4878"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610664" y="3564028"/>
                <a:ext cx="3881659" cy="549253"/>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begChr m:val="{"/>
                          <m:endChr m:val=""/>
                          <m:ctrlPr>
                            <a:rPr lang="en-GB" sz="1600" b="0" i="1" smtClean="0">
                              <a:solidFill>
                                <a:prstClr val="black"/>
                              </a:solidFill>
                              <a:latin typeface="Cambria Math" charset="0"/>
                              <a:ea typeface=""/>
                              <a:cs typeface=""/>
                            </a:rPr>
                          </m:ctrlPr>
                        </m:dPr>
                        <m:e>
                          <m:m>
                            <m:mPr>
                              <m:mcs>
                                <m:mc>
                                  <m:mcPr>
                                    <m:count m:val="1"/>
                                    <m:mcJc m:val="center"/>
                                  </m:mcPr>
                                </m:mc>
                              </m:mcs>
                              <m:ctrlPr>
                                <a:rPr lang="en-GB" sz="1600" b="0" i="1" smtClean="0">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smtClean="0">
                                    <a:solidFill>
                                      <a:prstClr val="black"/>
                                    </a:solidFill>
                                    <a:latin typeface="Cambria Math" panose="02040503050406030204" pitchFamily="18" charset="0"/>
                                    <a:ea typeface=""/>
                                    <a:cs typeface=""/>
                                  </a:rPr>
                                  <m:t>=</m:t>
                                </m:r>
                                <m:r>
                                  <m:rPr>
                                    <m:sty m:val="p"/>
                                  </m:rPr>
                                  <a:rPr lang="en-GB" sz="1600" b="0" smtClean="0">
                                    <a:solidFill>
                                      <a:srgbClr val="0000CC"/>
                                    </a:solidFill>
                                    <a:latin typeface="Cambria Math" panose="02040503050406030204" pitchFamily="18" charset="0"/>
                                    <a:ea typeface=""/>
                                    <a:cs typeface=""/>
                                  </a:rPr>
                                  <m:t>ky</m:t>
                                </m:r>
                                <m:r>
                                  <m:rPr>
                                    <m:sty m:val="p"/>
                                    <m:brk m:alnAt="7"/>
                                  </m:rPr>
                                  <a:rPr lang="en-GB" sz="1600" b="0">
                                    <a:solidFill>
                                      <a:srgbClr val="0000CC"/>
                                    </a:solidFill>
                                    <a:latin typeface="Cambria Math" panose="02040503050406030204" pitchFamily="18" charset="0"/>
                                    <a:ea typeface=""/>
                                    <a:cs typeface=""/>
                                  </a:rPr>
                                  <m:t>c</m:t>
                                </m:r>
                                <m:r>
                                  <m:rPr>
                                    <m:sty m:val="p"/>
                                  </m:rPr>
                                  <a:rPr lang="en-GB" sz="1600" b="0">
                                    <a:solidFill>
                                      <a:srgbClr val="0000CC"/>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FF0000"/>
                                    </a:solidFill>
                                    <a:latin typeface="Cambria Math" panose="02040503050406030204" pitchFamily="18" charset="0"/>
                                    <a:ea typeface=""/>
                                    <a:cs typeface=""/>
                                  </a:rPr>
                                  <m:t>k</m:t>
                                </m:r>
                                <m:r>
                                  <a:rPr lang="en-GB" sz="1600" b="0">
                                    <a:solidFill>
                                      <a:srgbClr val="FF0000"/>
                                    </a:solidFill>
                                    <a:latin typeface="Cambria Math" panose="02040503050406030204" pitchFamily="18" charset="0"/>
                                    <a:ea typeface=""/>
                                    <a:cs typeface=""/>
                                  </a:rPr>
                                  <m:t>∆</m:t>
                                </m:r>
                                <m:r>
                                  <m:rPr>
                                    <m:sty m:val="p"/>
                                  </m:rPr>
                                  <a:rPr lang="en-GB" sz="1600" b="0">
                                    <a:solidFill>
                                      <a:srgbClr val="FF0000"/>
                                    </a:solidFill>
                                    <a:latin typeface="Cambria Math" panose="02040503050406030204" pitchFamily="18" charset="0"/>
                                    <a:ea typeface="Cambria Math" panose="02040503050406030204" pitchFamily="18" charset="0"/>
                                    <a:cs typeface=""/>
                                  </a:rPr>
                                  <m:t>y</m:t>
                                </m:r>
                                <m:r>
                                  <m:rPr>
                                    <m:sty m:val="p"/>
                                    <m:brk m:alnAt="7"/>
                                  </m:rPr>
                                  <a:rPr lang="en-GB" sz="1600" b="0">
                                    <a:solidFill>
                                      <a:srgbClr val="FF0000"/>
                                    </a:solidFill>
                                    <a:latin typeface="Cambria Math" panose="02040503050406030204" pitchFamily="18" charset="0"/>
                                    <a:ea typeface=""/>
                                    <a:cs typeface=""/>
                                  </a:rPr>
                                  <m:t>c</m:t>
                                </m:r>
                                <m:r>
                                  <m:rPr>
                                    <m:sty m:val="p"/>
                                  </m:rPr>
                                  <a:rPr lang="en-GB" sz="1600" b="0">
                                    <a:solidFill>
                                      <a:srgbClr val="FF0000"/>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FFC000"/>
                                    </a:solidFill>
                                    <a:latin typeface="Cambria Math" panose="02040503050406030204" pitchFamily="18" charset="0"/>
                                    <a:ea typeface=""/>
                                    <a:cs typeface=""/>
                                  </a:rPr>
                                  <m:t>kxsinϑ</m:t>
                                </m:r>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smtClean="0">
                                    <a:solidFill>
                                      <a:prstClr val="black"/>
                                    </a:solidFill>
                                    <a:latin typeface="Cambria Math" panose="02040503050406030204" pitchFamily="18" charset="0"/>
                                    <a:ea typeface=""/>
                                    <a:cs typeface=""/>
                                  </a:rPr>
                                  <m:t>=</m:t>
                                </m:r>
                                <m:r>
                                  <m:rPr>
                                    <m:sty m:val="p"/>
                                    <m:brk m:alnAt="7"/>
                                  </m:rPr>
                                  <a:rPr lang="en-GB" sz="1600" b="0" smtClean="0">
                                    <a:solidFill>
                                      <a:srgbClr val="0000CC"/>
                                    </a:solidFill>
                                    <a:latin typeface="Cambria Math" panose="02040503050406030204" pitchFamily="18" charset="0"/>
                                    <a:ea typeface=""/>
                                    <a:cs typeface=""/>
                                  </a:rPr>
                                  <m:t>k</m:t>
                                </m:r>
                                <m:r>
                                  <m:rPr>
                                    <m:sty m:val="p"/>
                                  </m:rPr>
                                  <a:rPr lang="en-GB" sz="1600" b="0" smtClean="0">
                                    <a:solidFill>
                                      <a:srgbClr val="0000CC"/>
                                    </a:solidFill>
                                    <a:latin typeface="Cambria Math" panose="02040503050406030204" pitchFamily="18" charset="0"/>
                                    <a:ea typeface=""/>
                                    <a:cs typeface=""/>
                                  </a:rPr>
                                  <m:t>x</m:t>
                                </m:r>
                                <m:r>
                                  <m:rPr>
                                    <m:sty m:val="p"/>
                                  </m:rPr>
                                  <a:rPr lang="en-GB" sz="1600" b="0">
                                    <a:solidFill>
                                      <a:srgbClr val="0000CC"/>
                                    </a:solidFill>
                                    <a:latin typeface="Cambria Math" panose="02040503050406030204" pitchFamily="18" charset="0"/>
                                    <a:ea typeface=""/>
                                    <a:cs typeface=""/>
                                  </a:rPr>
                                  <m:t>cosϑ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FF0000"/>
                                    </a:solidFill>
                                    <a:latin typeface="Cambria Math" panose="02040503050406030204" pitchFamily="18" charset="0"/>
                                    <a:ea typeface=""/>
                                    <a:cs typeface=""/>
                                  </a:rPr>
                                  <m:t>k</m:t>
                                </m:r>
                                <m:r>
                                  <a:rPr lang="en-GB" sz="1600" b="0">
                                    <a:solidFill>
                                      <a:srgbClr val="FF0000"/>
                                    </a:solidFill>
                                    <a:latin typeface="Cambria Math" panose="02040503050406030204" pitchFamily="18" charset="0"/>
                                    <a:ea typeface="Cambria Math" panose="02040503050406030204" pitchFamily="18" charset="0"/>
                                    <a:cs typeface=""/>
                                  </a:rPr>
                                  <m:t>∆</m:t>
                                </m:r>
                                <m:r>
                                  <m:rPr>
                                    <m:sty m:val="p"/>
                                  </m:rPr>
                                  <a:rPr lang="en-GB" sz="1600" b="0" smtClean="0">
                                    <a:solidFill>
                                      <a:srgbClr val="FF0000"/>
                                    </a:solidFill>
                                    <a:latin typeface="Cambria Math" panose="02040503050406030204" pitchFamily="18" charset="0"/>
                                    <a:ea typeface="Cambria Math" panose="02040503050406030204" pitchFamily="18" charset="0"/>
                                    <a:cs typeface=""/>
                                  </a:rPr>
                                  <m:t>x</m:t>
                                </m:r>
                                <m:r>
                                  <m:rPr>
                                    <m:sty m:val="p"/>
                                    <m:brk m:alnAt="7"/>
                                  </m:rPr>
                                  <a:rPr lang="en-GB" sz="1600" b="0">
                                    <a:solidFill>
                                      <a:srgbClr val="FF0000"/>
                                    </a:solidFill>
                                    <a:latin typeface="Cambria Math" panose="02040503050406030204" pitchFamily="18" charset="0"/>
                                    <a:ea typeface=""/>
                                    <a:cs typeface=""/>
                                  </a:rPr>
                                  <m:t>c</m:t>
                                </m:r>
                                <m:r>
                                  <m:rPr>
                                    <m:sty m:val="p"/>
                                  </m:rPr>
                                  <a:rPr lang="en-GB" sz="1600" b="0">
                                    <a:solidFill>
                                      <a:srgbClr val="FF0000"/>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FFC000"/>
                                    </a:solidFill>
                                    <a:latin typeface="Cambria Math" panose="02040503050406030204" pitchFamily="18" charset="0"/>
                                    <a:ea typeface=""/>
                                    <a:cs typeface=""/>
                                  </a:rPr>
                                  <m:t>ky</m:t>
                                </m:r>
                                <m:r>
                                  <m:rPr>
                                    <m:sty m:val="p"/>
                                  </m:rPr>
                                  <a:rPr lang="en-GB" sz="1600" b="0">
                                    <a:solidFill>
                                      <a:srgbClr val="FFC000"/>
                                    </a:solidFill>
                                    <a:latin typeface="Cambria Math" panose="02040503050406030204" pitchFamily="18" charset="0"/>
                                    <a:ea typeface=""/>
                                    <a:cs typeface=""/>
                                  </a:rPr>
                                  <m:t>sinϑ</m:t>
                                </m:r>
                              </m:e>
                            </m:mr>
                          </m:m>
                        </m:e>
                      </m:d>
                    </m:oMath>
                  </m:oMathPara>
                </a14:m>
                <a:endParaRPr lang="en-GB" sz="1600" b="0" dirty="0">
                  <a:solidFill>
                    <a:prstClr val="black"/>
                  </a:solidFill>
                  <a:latin typeface="Cambria Math" panose="02040503050406030204" pitchFamily="18" charset="0"/>
                  <a:ea typeface=""/>
                  <a:cs typeface=""/>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610664" y="3564028"/>
                <a:ext cx="3881659" cy="549253"/>
              </a:xfrm>
              <a:prstGeom prst="rect">
                <a:avLst/>
              </a:prstGeom>
              <a:blipFill rotWithShape="0">
                <a:blip r:embed="rId4"/>
                <a:stretch>
                  <a:fillRect/>
                </a:stretch>
              </a:blipFill>
            </p:spPr>
            <p:txBody>
              <a:bodyPr/>
              <a:lstStyle/>
              <a:p>
                <a:r>
                  <a:rPr lang="en-GB">
                    <a:noFill/>
                  </a:rPr>
                  <a:t> </a:t>
                </a:r>
              </a:p>
            </p:txBody>
          </p:sp>
        </mc:Fallback>
      </mc:AlternateContent>
      <p:sp>
        <p:nvSpPr>
          <p:cNvPr id="9" name="TextBox 8"/>
          <p:cNvSpPr txBox="1"/>
          <p:nvPr/>
        </p:nvSpPr>
        <p:spPr>
          <a:xfrm>
            <a:off x="705591" y="4458589"/>
            <a:ext cx="1905073" cy="738664"/>
          </a:xfrm>
          <a:prstGeom prst="rect">
            <a:avLst/>
          </a:prstGeom>
          <a:noFill/>
          <a:ln>
            <a:solidFill>
              <a:srgbClr val="0000CC"/>
            </a:solidFill>
          </a:ln>
        </p:spPr>
        <p:txBody>
          <a:bodyPr wrap="none" rtlCol="0">
            <a:spAutoFit/>
          </a:bodyPr>
          <a:lstStyle/>
          <a:p>
            <a:pPr algn="ctr" fontAlgn="auto">
              <a:spcBef>
                <a:spcPts val="0"/>
              </a:spcBef>
              <a:spcAft>
                <a:spcPts val="0"/>
              </a:spcAft>
            </a:pPr>
            <a:r>
              <a:rPr lang="en-GB" sz="1400" b="0" dirty="0" smtClean="0">
                <a:solidFill>
                  <a:srgbClr val="0000CC"/>
                </a:solidFill>
                <a:latin typeface="Calibri" panose="020F0502020204030204"/>
                <a:ea typeface=""/>
                <a:cs typeface=""/>
              </a:rPr>
              <a:t>Orthogonal quadrupole</a:t>
            </a:r>
          </a:p>
          <a:p>
            <a:pPr algn="ctr" fontAlgn="auto">
              <a:spcBef>
                <a:spcPts val="0"/>
              </a:spcBef>
              <a:spcAft>
                <a:spcPts val="0"/>
              </a:spcAft>
            </a:pPr>
            <a:r>
              <a:rPr lang="en-GB" sz="1400" b="0" dirty="0">
                <a:solidFill>
                  <a:srgbClr val="0000CC"/>
                </a:solidFill>
                <a:latin typeface="Calibri" panose="020F0502020204030204"/>
                <a:ea typeface=""/>
                <a:cs typeface=""/>
              </a:rPr>
              <a:t>g</a:t>
            </a:r>
            <a:r>
              <a:rPr lang="en-GB" sz="1400" b="0" dirty="0" smtClean="0">
                <a:solidFill>
                  <a:srgbClr val="0000CC"/>
                </a:solidFill>
                <a:latin typeface="Calibri" panose="020F0502020204030204"/>
                <a:ea typeface=""/>
                <a:cs typeface=""/>
              </a:rPr>
              <a:t>enerated by</a:t>
            </a:r>
          </a:p>
          <a:p>
            <a:pPr algn="ctr" fontAlgn="auto">
              <a:spcBef>
                <a:spcPts val="0"/>
              </a:spcBef>
              <a:spcAft>
                <a:spcPts val="0"/>
              </a:spcAft>
            </a:pPr>
            <a:r>
              <a:rPr lang="en-GB" sz="1400" b="0" dirty="0" smtClean="0">
                <a:solidFill>
                  <a:srgbClr val="0000CC"/>
                </a:solidFill>
                <a:latin typeface="Calibri" panose="020F0502020204030204"/>
                <a:ea typeface=""/>
                <a:cs typeface=""/>
              </a:rPr>
              <a:t>Roll (</a:t>
            </a:r>
            <a:r>
              <a:rPr lang="el-GR" sz="1400" b="0" dirty="0" smtClean="0">
                <a:solidFill>
                  <a:srgbClr val="0000CC"/>
                </a:solidFill>
                <a:latin typeface="Calibri" panose="020F0502020204030204" pitchFamily="34" charset="0"/>
                <a:ea typeface=""/>
                <a:cs typeface=""/>
              </a:rPr>
              <a:t>θ</a:t>
            </a:r>
            <a:r>
              <a:rPr lang="en-GB" sz="1400" b="0" dirty="0" smtClean="0">
                <a:solidFill>
                  <a:srgbClr val="0000CC"/>
                </a:solidFill>
                <a:latin typeface="Calibri" panose="020F0502020204030204"/>
                <a:ea typeface=""/>
                <a:cs typeface=""/>
              </a:rPr>
              <a:t>)</a:t>
            </a:r>
            <a:endParaRPr lang="en-GB" sz="1400" b="0" dirty="0">
              <a:solidFill>
                <a:srgbClr val="FFC000"/>
              </a:solidFill>
              <a:latin typeface="Calibri" panose="020F0502020204030204"/>
              <a:ea typeface=""/>
              <a:cs typeface=""/>
            </a:endParaRPr>
          </a:p>
        </p:txBody>
      </p:sp>
      <p:sp>
        <p:nvSpPr>
          <p:cNvPr id="10" name="TextBox 9"/>
          <p:cNvSpPr txBox="1"/>
          <p:nvPr/>
        </p:nvSpPr>
        <p:spPr>
          <a:xfrm>
            <a:off x="6830214" y="4456681"/>
            <a:ext cx="1452654" cy="738664"/>
          </a:xfrm>
          <a:prstGeom prst="rect">
            <a:avLst/>
          </a:prstGeom>
          <a:noFill/>
          <a:ln>
            <a:solidFill>
              <a:srgbClr val="FFC000"/>
            </a:solidFill>
          </a:ln>
        </p:spPr>
        <p:txBody>
          <a:bodyPr wrap="square" rtlCol="0">
            <a:spAutoFit/>
          </a:bodyPr>
          <a:lstStyle/>
          <a:p>
            <a:pPr algn="ctr" fontAlgn="auto">
              <a:spcBef>
                <a:spcPts val="0"/>
              </a:spcBef>
              <a:spcAft>
                <a:spcPts val="0"/>
              </a:spcAft>
            </a:pPr>
            <a:r>
              <a:rPr lang="en-GB" sz="1400" b="0" dirty="0" smtClean="0">
                <a:solidFill>
                  <a:srgbClr val="FFC000"/>
                </a:solidFill>
                <a:latin typeface="Calibri" panose="020F0502020204030204"/>
                <a:ea typeface=""/>
                <a:cs typeface=""/>
              </a:rPr>
              <a:t>Skew quadrupole</a:t>
            </a:r>
          </a:p>
          <a:p>
            <a:pPr algn="ctr" fontAlgn="auto">
              <a:spcBef>
                <a:spcPts val="0"/>
              </a:spcBef>
              <a:spcAft>
                <a:spcPts val="0"/>
              </a:spcAft>
            </a:pPr>
            <a:r>
              <a:rPr lang="en-GB" sz="1400" b="0" dirty="0">
                <a:solidFill>
                  <a:srgbClr val="FFC000"/>
                </a:solidFill>
                <a:latin typeface="Calibri" panose="020F0502020204030204"/>
                <a:ea typeface=""/>
                <a:cs typeface=""/>
              </a:rPr>
              <a:t>g</a:t>
            </a:r>
            <a:r>
              <a:rPr lang="en-GB" sz="1400" b="0" dirty="0" smtClean="0">
                <a:solidFill>
                  <a:srgbClr val="FFC000"/>
                </a:solidFill>
                <a:latin typeface="Calibri" panose="020F0502020204030204"/>
                <a:ea typeface=""/>
                <a:cs typeface=""/>
              </a:rPr>
              <a:t>enerated by</a:t>
            </a:r>
          </a:p>
          <a:p>
            <a:pPr algn="ctr" fontAlgn="auto">
              <a:spcBef>
                <a:spcPts val="0"/>
              </a:spcBef>
              <a:spcAft>
                <a:spcPts val="0"/>
              </a:spcAft>
            </a:pPr>
            <a:r>
              <a:rPr lang="en-GB" sz="1400" b="0" dirty="0" smtClean="0">
                <a:solidFill>
                  <a:srgbClr val="FFC000"/>
                </a:solidFill>
                <a:latin typeface="Calibri" panose="020F0502020204030204"/>
                <a:ea typeface=""/>
                <a:cs typeface=""/>
              </a:rPr>
              <a:t>Roll (</a:t>
            </a:r>
            <a:r>
              <a:rPr lang="el-GR" sz="1400" b="0" dirty="0" smtClean="0">
                <a:solidFill>
                  <a:srgbClr val="FFC000"/>
                </a:solidFill>
                <a:latin typeface="Calibri" panose="020F0502020204030204" pitchFamily="34" charset="0"/>
                <a:ea typeface=""/>
                <a:cs typeface=""/>
              </a:rPr>
              <a:t>θ</a:t>
            </a:r>
            <a:r>
              <a:rPr lang="en-GB" sz="1400" b="0" dirty="0" smtClean="0">
                <a:solidFill>
                  <a:srgbClr val="FFC000"/>
                </a:solidFill>
                <a:latin typeface="Calibri" panose="020F0502020204030204"/>
                <a:ea typeface=""/>
                <a:cs typeface=""/>
              </a:rPr>
              <a:t>)</a:t>
            </a:r>
            <a:endParaRPr lang="en-GB" sz="1400" b="0" dirty="0">
              <a:solidFill>
                <a:srgbClr val="FFC000"/>
              </a:solidFill>
              <a:latin typeface="Calibri" panose="020F0502020204030204"/>
              <a:ea typeface=""/>
              <a:cs typeface=""/>
            </a:endParaRPr>
          </a:p>
        </p:txBody>
      </p:sp>
      <p:sp>
        <p:nvSpPr>
          <p:cNvPr id="11" name="TextBox 10"/>
          <p:cNvSpPr txBox="1"/>
          <p:nvPr/>
        </p:nvSpPr>
        <p:spPr>
          <a:xfrm>
            <a:off x="2850824" y="4458589"/>
            <a:ext cx="3739229" cy="738664"/>
          </a:xfrm>
          <a:prstGeom prst="rect">
            <a:avLst/>
          </a:prstGeom>
          <a:noFill/>
          <a:ln>
            <a:solidFill>
              <a:srgbClr val="FF0000"/>
            </a:solidFill>
          </a:ln>
        </p:spPr>
        <p:txBody>
          <a:bodyPr wrap="none" rtlCol="0">
            <a:spAutoFit/>
          </a:bodyPr>
          <a:lstStyle/>
          <a:p>
            <a:pPr algn="ctr" fontAlgn="auto">
              <a:spcBef>
                <a:spcPts val="0"/>
              </a:spcBef>
              <a:spcAft>
                <a:spcPts val="0"/>
              </a:spcAft>
            </a:pPr>
            <a:r>
              <a:rPr lang="en-GB" sz="1400" b="0" dirty="0" smtClean="0">
                <a:solidFill>
                  <a:srgbClr val="FF0000"/>
                </a:solidFill>
                <a:latin typeface="Calibri" panose="020F0502020204030204"/>
                <a:ea typeface=""/>
                <a:cs typeface=""/>
              </a:rPr>
              <a:t>Horizontal/vertical constant term dipole</a:t>
            </a:r>
          </a:p>
          <a:p>
            <a:pPr algn="ctr" fontAlgn="auto">
              <a:spcBef>
                <a:spcPts val="0"/>
              </a:spcBef>
              <a:spcAft>
                <a:spcPts val="0"/>
              </a:spcAft>
            </a:pPr>
            <a:r>
              <a:rPr lang="en-GB" sz="1400" b="0" dirty="0">
                <a:solidFill>
                  <a:srgbClr val="FF0000"/>
                </a:solidFill>
                <a:latin typeface="Calibri" panose="020F0502020204030204"/>
                <a:ea typeface=""/>
                <a:cs typeface=""/>
              </a:rPr>
              <a:t>g</a:t>
            </a:r>
            <a:r>
              <a:rPr lang="en-GB" sz="1400" b="0" dirty="0" smtClean="0">
                <a:solidFill>
                  <a:srgbClr val="FF0000"/>
                </a:solidFill>
                <a:latin typeface="Calibri" panose="020F0502020204030204"/>
                <a:ea typeface=""/>
                <a:cs typeface=""/>
              </a:rPr>
              <a:t>enerated by</a:t>
            </a:r>
          </a:p>
          <a:p>
            <a:pPr algn="ctr" fontAlgn="auto">
              <a:spcBef>
                <a:spcPts val="0"/>
              </a:spcBef>
              <a:spcAft>
                <a:spcPts val="0"/>
              </a:spcAft>
            </a:pPr>
            <a:r>
              <a:rPr lang="en-GB" sz="1400" b="0" dirty="0" smtClean="0">
                <a:solidFill>
                  <a:srgbClr val="FF0000"/>
                </a:solidFill>
                <a:latin typeface="Calibri" panose="020F0502020204030204"/>
                <a:ea typeface=""/>
                <a:cs typeface=""/>
              </a:rPr>
              <a:t>Horizontal/vertical </a:t>
            </a:r>
            <a:r>
              <a:rPr lang="en-GB" sz="1400" b="0" dirty="0">
                <a:solidFill>
                  <a:srgbClr val="FF0000"/>
                </a:solidFill>
                <a:latin typeface="Calibri" panose="020F0502020204030204"/>
                <a:ea typeface=""/>
                <a:cs typeface=""/>
              </a:rPr>
              <a:t>displacement </a:t>
            </a:r>
            <a:r>
              <a:rPr lang="en-GB" sz="1400" b="0" dirty="0" smtClean="0">
                <a:solidFill>
                  <a:srgbClr val="FF0000"/>
                </a:solidFill>
                <a:latin typeface="Calibri" panose="020F0502020204030204"/>
                <a:ea typeface=""/>
                <a:cs typeface=""/>
              </a:rPr>
              <a:t>(</a:t>
            </a:r>
            <a:r>
              <a:rPr lang="el-GR" sz="1400" b="0" dirty="0" smtClean="0">
                <a:solidFill>
                  <a:srgbClr val="FF0000"/>
                </a:solidFill>
                <a:latin typeface="Calibri" panose="020F0502020204030204"/>
                <a:ea typeface=""/>
                <a:cs typeface=""/>
              </a:rPr>
              <a:t>Δ</a:t>
            </a:r>
            <a:r>
              <a:rPr lang="en-GB" sz="1400" b="0" dirty="0" smtClean="0">
                <a:solidFill>
                  <a:srgbClr val="FF0000"/>
                </a:solidFill>
                <a:latin typeface="Calibri" panose="020F0502020204030204"/>
                <a:ea typeface=""/>
                <a:cs typeface=""/>
              </a:rPr>
              <a:t>x/</a:t>
            </a:r>
            <a:r>
              <a:rPr lang="el-GR" sz="1400" b="0" dirty="0" smtClean="0">
                <a:solidFill>
                  <a:srgbClr val="FF0000"/>
                </a:solidFill>
                <a:latin typeface="Calibri" panose="020F0502020204030204"/>
                <a:ea typeface=""/>
                <a:cs typeface=""/>
              </a:rPr>
              <a:t>Δ</a:t>
            </a:r>
            <a:r>
              <a:rPr lang="en-GB" sz="1400" b="0" dirty="0" smtClean="0">
                <a:solidFill>
                  <a:srgbClr val="FF0000"/>
                </a:solidFill>
                <a:latin typeface="Calibri" panose="020F0502020204030204"/>
                <a:ea typeface=""/>
                <a:cs typeface=""/>
              </a:rPr>
              <a:t>y), </a:t>
            </a:r>
            <a:r>
              <a:rPr lang="en-GB" sz="1400" b="0" dirty="0">
                <a:solidFill>
                  <a:srgbClr val="FF0000"/>
                </a:solidFill>
                <a:latin typeface="Calibri" panose="020F0502020204030204"/>
                <a:ea typeface=""/>
                <a:cs typeface=""/>
              </a:rPr>
              <a:t>Roll (</a:t>
            </a:r>
            <a:r>
              <a:rPr lang="el-GR" sz="1400" b="0" dirty="0">
                <a:solidFill>
                  <a:srgbClr val="FF0000"/>
                </a:solidFill>
                <a:latin typeface="Calibri" panose="020F0502020204030204"/>
                <a:ea typeface=""/>
                <a:cs typeface=""/>
              </a:rPr>
              <a:t>θ</a:t>
            </a:r>
            <a:r>
              <a:rPr lang="en-GB" sz="1400" b="0" dirty="0" smtClean="0">
                <a:solidFill>
                  <a:srgbClr val="FF0000"/>
                </a:solidFill>
                <a:latin typeface="Calibri" panose="020F0502020204030204"/>
                <a:ea typeface=""/>
                <a:cs typeface=""/>
              </a:rPr>
              <a:t>)</a:t>
            </a:r>
            <a:endParaRPr lang="en-GB" sz="1400" b="0" dirty="0">
              <a:solidFill>
                <a:srgbClr val="FF0000"/>
              </a:solidFill>
              <a:latin typeface="Calibri" panose="020F0502020204030204"/>
              <a:ea typeface=""/>
              <a:cs typeface=""/>
            </a:endParaRPr>
          </a:p>
        </p:txBody>
      </p:sp>
      <p:sp>
        <p:nvSpPr>
          <p:cNvPr id="12" name="TextBox 11"/>
          <p:cNvSpPr txBox="1"/>
          <p:nvPr/>
        </p:nvSpPr>
        <p:spPr>
          <a:xfrm>
            <a:off x="207122" y="1551191"/>
            <a:ext cx="6957158"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Quadrupole magnetic field in presence of alignment errors (</a:t>
            </a:r>
            <a:r>
              <a:rPr lang="el-GR" sz="1600" b="0" dirty="0" smtClean="0">
                <a:solidFill>
                  <a:prstClr val="white"/>
                </a:solidFill>
                <a:latin typeface="Arial" panose="020B0604020202020204" pitchFamily="34" charset="0"/>
                <a:ea typeface=""/>
                <a:cs typeface="Arial" panose="020B0604020202020204" pitchFamily="34" charset="0"/>
              </a:rPr>
              <a:t>Δ</a:t>
            </a:r>
            <a:r>
              <a:rPr lang="en-GB" sz="1600" b="0" dirty="0" smtClean="0">
                <a:solidFill>
                  <a:prstClr val="white"/>
                </a:solidFill>
                <a:latin typeface="Arial" panose="020B0604020202020204" pitchFamily="34" charset="0"/>
                <a:ea typeface=""/>
                <a:cs typeface="Arial" panose="020B0604020202020204" pitchFamily="34" charset="0"/>
              </a:rPr>
              <a:t>x, </a:t>
            </a:r>
            <a:r>
              <a:rPr lang="el-GR" sz="1600" b="0" dirty="0" smtClean="0">
                <a:solidFill>
                  <a:prstClr val="white"/>
                </a:solidFill>
                <a:latin typeface="Arial" panose="020B0604020202020204" pitchFamily="34" charset="0"/>
                <a:ea typeface=""/>
                <a:cs typeface="Arial" panose="020B0604020202020204" pitchFamily="34" charset="0"/>
              </a:rPr>
              <a:t>Δ</a:t>
            </a:r>
            <a:r>
              <a:rPr lang="en-GB" sz="1600" b="0" dirty="0" smtClean="0">
                <a:solidFill>
                  <a:prstClr val="white"/>
                </a:solidFill>
                <a:latin typeface="Arial" panose="020B0604020202020204" pitchFamily="34" charset="0"/>
                <a:ea typeface=""/>
                <a:cs typeface="Arial" panose="020B0604020202020204" pitchFamily="34" charset="0"/>
              </a:rPr>
              <a:t>y, </a:t>
            </a:r>
            <a:r>
              <a:rPr lang="el-GR" sz="1600" b="0" dirty="0" smtClean="0">
                <a:solidFill>
                  <a:prstClr val="white"/>
                </a:solidFill>
                <a:latin typeface="Calibri" panose="020F0502020204030204" pitchFamily="34" charset="0"/>
                <a:ea typeface=""/>
                <a:cs typeface="Arial" panose="020B0604020202020204" pitchFamily="34" charset="0"/>
              </a:rPr>
              <a:t>θ</a:t>
            </a:r>
            <a:r>
              <a:rPr lang="en-GB" sz="1600" b="0" dirty="0" smtClean="0">
                <a:solidFill>
                  <a:prstClr val="white"/>
                </a:solidFill>
                <a:latin typeface="Arial" panose="020B0604020202020204" pitchFamily="34" charset="0"/>
                <a:ea typeface=""/>
                <a:cs typeface="Arial" panose="020B0604020202020204" pitchFamily="34" charset="0"/>
              </a:rPr>
              <a:t>)</a:t>
            </a:r>
            <a:endParaRPr lang="en-GB" sz="1600" b="0" dirty="0">
              <a:solidFill>
                <a:prstClr val="white"/>
              </a:solidFill>
              <a:latin typeface="Arial" panose="020B0604020202020204" pitchFamily="34" charset="0"/>
              <a:ea typeface=""/>
              <a:cs typeface="Arial" panose="020B0604020202020204" pitchFamily="34" charset="0"/>
            </a:endParaRPr>
          </a:p>
        </p:txBody>
      </p:sp>
      <p:sp>
        <p:nvSpPr>
          <p:cNvPr id="13" name="TextBox 12"/>
          <p:cNvSpPr txBox="1"/>
          <p:nvPr/>
        </p:nvSpPr>
        <p:spPr>
          <a:xfrm>
            <a:off x="181953" y="2993030"/>
            <a:ext cx="2832314" cy="307777"/>
          </a:xfrm>
          <a:prstGeom prst="rect">
            <a:avLst/>
          </a:prstGeom>
          <a:noFill/>
        </p:spPr>
        <p:txBody>
          <a:bodyPr wrap="none" rtlCol="0">
            <a:spAutoFit/>
          </a:bodyPr>
          <a:lstStyle/>
          <a:p>
            <a:pPr fontAlgn="auto">
              <a:spcBef>
                <a:spcPts val="0"/>
              </a:spcBef>
              <a:spcAft>
                <a:spcPts val="0"/>
              </a:spcAft>
            </a:pPr>
            <a:r>
              <a:rPr lang="en-GB" sz="1400" b="0" dirty="0" smtClean="0">
                <a:solidFill>
                  <a:prstClr val="black"/>
                </a:solidFill>
                <a:latin typeface="Arial" panose="020B0604020202020204" pitchFamily="34" charset="0"/>
                <a:ea typeface=""/>
                <a:cs typeface="Arial" panose="020B0604020202020204" pitchFamily="34" charset="0"/>
              </a:rPr>
              <a:t>Ignoring </a:t>
            </a:r>
            <a:r>
              <a:rPr lang="el-GR" sz="1400" b="0" dirty="0" smtClean="0">
                <a:solidFill>
                  <a:prstClr val="black"/>
                </a:solidFill>
                <a:latin typeface="Arial" panose="020B0604020202020204" pitchFamily="34" charset="0"/>
                <a:ea typeface=""/>
                <a:cs typeface="Arial" panose="020B0604020202020204" pitchFamily="34" charset="0"/>
              </a:rPr>
              <a:t>Δ</a:t>
            </a:r>
            <a:r>
              <a:rPr lang="en-GB" sz="1400" b="0" dirty="0" err="1" smtClean="0">
                <a:solidFill>
                  <a:prstClr val="black"/>
                </a:solidFill>
                <a:latin typeface="Arial" panose="020B0604020202020204" pitchFamily="34" charset="0"/>
                <a:ea typeface=""/>
                <a:cs typeface="Arial" panose="020B0604020202020204" pitchFamily="34" charset="0"/>
              </a:rPr>
              <a:t>xsin</a:t>
            </a:r>
            <a:r>
              <a:rPr lang="el-GR" sz="1400" b="0" dirty="0" smtClean="0">
                <a:solidFill>
                  <a:prstClr val="black"/>
                </a:solidFill>
                <a:latin typeface="Arial" panose="020B0604020202020204" pitchFamily="34" charset="0"/>
                <a:ea typeface=""/>
                <a:cs typeface="Arial" panose="020B0604020202020204" pitchFamily="34" charset="0"/>
              </a:rPr>
              <a:t>θ</a:t>
            </a:r>
            <a:r>
              <a:rPr lang="en-GB" sz="1400" b="0" dirty="0" smtClean="0">
                <a:solidFill>
                  <a:prstClr val="black"/>
                </a:solidFill>
                <a:latin typeface="Arial" panose="020B0604020202020204" pitchFamily="34" charset="0"/>
                <a:ea typeface=""/>
                <a:cs typeface="Arial" panose="020B0604020202020204" pitchFamily="34" charset="0"/>
              </a:rPr>
              <a:t> and </a:t>
            </a:r>
            <a:r>
              <a:rPr lang="el-GR" sz="1400" b="0" dirty="0" smtClean="0">
                <a:solidFill>
                  <a:prstClr val="black"/>
                </a:solidFill>
                <a:latin typeface="Arial" panose="020B0604020202020204" pitchFamily="34" charset="0"/>
                <a:ea typeface=""/>
                <a:cs typeface="Arial" panose="020B0604020202020204" pitchFamily="34" charset="0"/>
              </a:rPr>
              <a:t>Δ</a:t>
            </a:r>
            <a:r>
              <a:rPr lang="en-GB" sz="1400" b="0" dirty="0" err="1" smtClean="0">
                <a:solidFill>
                  <a:prstClr val="black"/>
                </a:solidFill>
                <a:latin typeface="Arial" panose="020B0604020202020204" pitchFamily="34" charset="0"/>
                <a:ea typeface=""/>
                <a:cs typeface="Arial" panose="020B0604020202020204" pitchFamily="34" charset="0"/>
              </a:rPr>
              <a:t>ysin</a:t>
            </a:r>
            <a:r>
              <a:rPr lang="el-GR" sz="1400" b="0" dirty="0" smtClean="0">
                <a:solidFill>
                  <a:prstClr val="black"/>
                </a:solidFill>
                <a:latin typeface="Arial" panose="020B0604020202020204" pitchFamily="34" charset="0"/>
                <a:ea typeface=""/>
                <a:cs typeface="Arial" panose="020B0604020202020204" pitchFamily="34" charset="0"/>
              </a:rPr>
              <a:t>θ</a:t>
            </a:r>
            <a:r>
              <a:rPr lang="en-GB" sz="1400" b="0" dirty="0" smtClean="0">
                <a:solidFill>
                  <a:prstClr val="black"/>
                </a:solidFill>
                <a:latin typeface="Arial" panose="020B0604020202020204" pitchFamily="34" charset="0"/>
                <a:ea typeface=""/>
                <a:cs typeface="Arial" panose="020B0604020202020204" pitchFamily="34" charset="0"/>
              </a:rPr>
              <a:t> terms</a:t>
            </a:r>
            <a:endParaRPr lang="en-GB" sz="1400" b="0" dirty="0">
              <a:solidFill>
                <a:prstClr val="black"/>
              </a:solidFill>
              <a:latin typeface="Arial" panose="020B0604020202020204" pitchFamily="34" charset="0"/>
              <a:ea typeface=""/>
              <a:cs typeface="Arial" panose="020B0604020202020204" pitchFamily="34" charset="0"/>
            </a:endParaRPr>
          </a:p>
        </p:txBody>
      </p:sp>
      <p:sp>
        <p:nvSpPr>
          <p:cNvPr id="14" name="TextBox 13"/>
          <p:cNvSpPr txBox="1"/>
          <p:nvPr/>
        </p:nvSpPr>
        <p:spPr>
          <a:xfrm>
            <a:off x="1658127" y="1659"/>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Misalignments- Quadrupole</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2578620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21</a:t>
            </a:fld>
            <a:endParaRPr lang="en-GB">
              <a:solidFill>
                <a:prstClr val="white"/>
              </a:solidFill>
            </a:endParaRPr>
          </a:p>
        </p:txBody>
      </p:sp>
      <p:sp>
        <p:nvSpPr>
          <p:cNvPr id="5" name="TextBox 4"/>
          <p:cNvSpPr txBox="1"/>
          <p:nvPr/>
        </p:nvSpPr>
        <p:spPr>
          <a:xfrm>
            <a:off x="207122" y="768133"/>
            <a:ext cx="3574765"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Sextupole magnetic field</a:t>
            </a:r>
            <a:endParaRPr lang="en-GB" sz="1600" b="0" dirty="0">
              <a:solidFill>
                <a:prstClr val="white"/>
              </a:solidFill>
              <a:latin typeface="Arial" panose="020B0604020202020204" pitchFamily="34" charset="0"/>
              <a:ea typeface=""/>
              <a:cs typeface="Arial" panose="020B0604020202020204"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1994504" y="2030761"/>
                <a:ext cx="4775361" cy="792718"/>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ctrlPr>
                            <a:rPr lang="en-GB" sz="1600" b="0" i="1" smtClean="0">
                              <a:solidFill>
                                <a:prstClr val="black"/>
                              </a:solidFill>
                              <a:latin typeface="Cambria Math" charset="0"/>
                              <a:ea typeface=""/>
                              <a:cs typeface=""/>
                            </a:rPr>
                          </m:ctrlPr>
                        </m:dPr>
                        <m:e>
                          <m:m>
                            <m:mPr>
                              <m:mcs>
                                <m:mc>
                                  <m:mcPr>
                                    <m:count m:val="1"/>
                                    <m:mcJc m:val="center"/>
                                  </m:mcPr>
                                </m:mc>
                              </m:mcs>
                              <m:ctrlPr>
                                <a:rPr lang="en-GB" sz="1600" b="0" i="1">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e>
                            </m:mr>
                          </m:m>
                        </m:e>
                      </m:d>
                      <m:r>
                        <a:rPr lang="en-GB" sz="1600" b="0">
                          <a:solidFill>
                            <a:prstClr val="black"/>
                          </a:solidFill>
                          <a:latin typeface="Cambria Math" panose="02040503050406030204" pitchFamily="18" charset="0"/>
                          <a:ea typeface=""/>
                          <a:cs typeface=""/>
                        </a:rPr>
                        <m:t>=</m:t>
                      </m:r>
                      <m:d>
                        <m:dPr>
                          <m:ctrlPr>
                            <a:rPr lang="en-GB" sz="1600" b="0" i="1">
                              <a:solidFill>
                                <a:prstClr val="black"/>
                              </a:solidFill>
                              <a:latin typeface="Cambria Math" charset="0"/>
                              <a:ea typeface=""/>
                              <a:cs typeface=""/>
                            </a:rPr>
                          </m:ctrlPr>
                        </m:dPr>
                        <m:e>
                          <m:m>
                            <m:mPr>
                              <m:mcs>
                                <m:mc>
                                  <m:mcPr>
                                    <m:count m:val="2"/>
                                    <m:mcJc m:val="center"/>
                                  </m:mcPr>
                                </m:mc>
                              </m:mcs>
                              <m:ctrlPr>
                                <a:rPr lang="en-GB" sz="1600" b="0" i="1">
                                  <a:solidFill>
                                    <a:prstClr val="black"/>
                                  </a:solidFill>
                                  <a:latin typeface="Cambria Math" charset="0"/>
                                  <a:ea typeface=""/>
                                  <a:cs typeface=""/>
                                </a:rPr>
                              </m:ctrlPr>
                            </m:mPr>
                            <m:mr>
                              <m:e>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sinϑ</m:t>
                                </m:r>
                              </m:e>
                            </m:mr>
                            <m:mr>
                              <m:e>
                                <m:r>
                                  <m:rPr>
                                    <m:sty m:val="p"/>
                                  </m:rPr>
                                  <a:rPr lang="en-GB" sz="1600" b="0">
                                    <a:solidFill>
                                      <a:prstClr val="black"/>
                                    </a:solidFill>
                                    <a:latin typeface="Cambria Math" panose="02040503050406030204" pitchFamily="18" charset="0"/>
                                    <a:ea typeface=""/>
                                    <a:cs typeface=""/>
                                  </a:rPr>
                                  <m:t>sinϑ</m:t>
                                </m:r>
                              </m:e>
                              <m:e>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mr>
                          </m:m>
                        </m:e>
                      </m:d>
                      <m:d>
                        <m:dPr>
                          <m:ctrlPr>
                            <a:rPr lang="en-GB" sz="1600" b="0" i="1">
                              <a:solidFill>
                                <a:prstClr val="black"/>
                              </a:solidFill>
                              <a:latin typeface="Cambria Math" charset="0"/>
                              <a:ea typeface=""/>
                              <a:cs typeface=""/>
                            </a:rPr>
                          </m:ctrlPr>
                        </m:dPr>
                        <m:e>
                          <m:m>
                            <m:mPr>
                              <m:mcs>
                                <m:mc>
                                  <m:mcPr>
                                    <m:count m:val="1"/>
                                    <m:mcJc m:val="center"/>
                                  </m:mcPr>
                                </m:mc>
                              </m:mcs>
                              <m:ctrlPr>
                                <a:rPr lang="en-GB" sz="1600" b="0" i="1">
                                  <a:solidFill>
                                    <a:prstClr val="black"/>
                                  </a:solidFill>
                                  <a:latin typeface="Cambria Math" charset="0"/>
                                  <a:ea typeface=""/>
                                  <a:cs typeface=""/>
                                </a:rPr>
                              </m:ctrlPr>
                            </m:mPr>
                            <m:mr>
                              <m:e>
                                <m:r>
                                  <m:rPr>
                                    <m:sty m:val="p"/>
                                  </m:rPr>
                                  <a:rPr lang="en-GB" sz="1600" b="0">
                                    <a:solidFill>
                                      <a:prstClr val="black"/>
                                    </a:solidFill>
                                    <a:latin typeface="Cambria Math" panose="02040503050406030204" pitchFamily="18" charset="0"/>
                                    <a:ea typeface=""/>
                                    <a:cs typeface=""/>
                                  </a:rPr>
                                  <m:t>k</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x</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m:t>
                                </m:r>
                                <m:r>
                                  <a:rPr lang="en-GB" sz="1600" b="0">
                                    <a:solidFill>
                                      <a:prstClr val="black"/>
                                    </a:solidFill>
                                    <a:latin typeface="Cambria Math" panose="02040503050406030204" pitchFamily="18" charset="0"/>
                                    <a:ea typeface="Cambria Math" panose="02040503050406030204" pitchFamily="18" charset="0"/>
                                    <a:cs typeface=""/>
                                  </a:rPr>
                                  <m:t>)</m:t>
                                </m:r>
                                <m:d>
                                  <m:dPr>
                                    <m:ctrlPr>
                                      <a:rPr lang="en-GB" sz="1600" b="0" i="1">
                                        <a:solidFill>
                                          <a:prstClr val="black"/>
                                        </a:solidFill>
                                        <a:latin typeface="Cambria Math" charset="0"/>
                                        <a:ea typeface=""/>
                                        <a:cs typeface=""/>
                                      </a:rPr>
                                    </m:ctrlPr>
                                  </m:dPr>
                                  <m:e>
                                    <m:r>
                                      <m:rPr>
                                        <m:sty m:val="p"/>
                                      </m:rPr>
                                      <a:rPr lang="en-GB" sz="1600" b="0">
                                        <a:solidFill>
                                          <a:prstClr val="black"/>
                                        </a:solidFill>
                                        <a:latin typeface="Cambria Math" panose="02040503050406030204" pitchFamily="18" charset="0"/>
                                        <a:ea typeface=""/>
                                        <a:cs typeface=""/>
                                      </a:rPr>
                                      <m:t>y</m:t>
                                    </m:r>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m:t>
                                    </m:r>
                                  </m:e>
                                </m:d>
                              </m:e>
                            </m:mr>
                            <m:mr>
                              <m:e>
                                <m:f>
                                  <m:fPr>
                                    <m:ctrlPr>
                                      <a:rPr lang="en-GB" sz="1600" b="0" i="1">
                                        <a:solidFill>
                                          <a:prstClr val="black"/>
                                        </a:solidFill>
                                        <a:latin typeface="Cambria Math" charset="0"/>
                                        <a:ea typeface=""/>
                                        <a:cs typeface=""/>
                                      </a:rPr>
                                    </m:ctrlPr>
                                  </m:fPr>
                                  <m:num>
                                    <m:r>
                                      <m:rPr>
                                        <m:sty m:val="p"/>
                                      </m:rPr>
                                      <a:rPr lang="en-GB" sz="1600" b="0">
                                        <a:solidFill>
                                          <a:prstClr val="black"/>
                                        </a:solidFill>
                                        <a:latin typeface="Cambria Math" panose="02040503050406030204" pitchFamily="18" charset="0"/>
                                        <a:ea typeface=""/>
                                        <a:cs typeface=""/>
                                      </a:rPr>
                                      <m:t>k</m:t>
                                    </m:r>
                                  </m:num>
                                  <m:den>
                                    <m:r>
                                      <a:rPr lang="en-GB" sz="1600" b="0">
                                        <a:solidFill>
                                          <a:prstClr val="black"/>
                                        </a:solidFill>
                                        <a:latin typeface="Cambria Math" panose="02040503050406030204" pitchFamily="18" charset="0"/>
                                        <a:ea typeface=""/>
                                        <a:cs typeface=""/>
                                      </a:rPr>
                                      <m:t>2</m:t>
                                    </m:r>
                                  </m:den>
                                </m:f>
                                <m:r>
                                  <a:rPr lang="en-GB" sz="1600" b="0">
                                    <a:solidFill>
                                      <a:prstClr val="black"/>
                                    </a:solidFill>
                                    <a:latin typeface="Cambria Math" panose="02040503050406030204" pitchFamily="18" charset="0"/>
                                    <a:ea typeface=""/>
                                    <a:cs typeface=""/>
                                  </a:rPr>
                                  <m:t>(</m:t>
                                </m:r>
                                <m:sSup>
                                  <m:sSupPr>
                                    <m:ctrlPr>
                                      <a:rPr lang="en-GB" sz="1600" b="0" i="1">
                                        <a:solidFill>
                                          <a:prstClr val="black"/>
                                        </a:solidFill>
                                        <a:latin typeface="Cambria Math" charset="0"/>
                                        <a:ea typeface=""/>
                                        <a:cs typeface=""/>
                                      </a:rPr>
                                    </m:ctrlPr>
                                  </m:sSupPr>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x</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m:t>
                                    </m:r>
                                    <m:r>
                                      <a:rPr lang="en-GB" sz="1600" b="0">
                                        <a:solidFill>
                                          <a:prstClr val="black"/>
                                        </a:solidFill>
                                        <a:latin typeface="Cambria Math" panose="02040503050406030204" pitchFamily="18" charset="0"/>
                                        <a:ea typeface="Cambria Math" panose="02040503050406030204" pitchFamily="18" charset="0"/>
                                        <a:cs typeface=""/>
                                      </a:rPr>
                                      <m:t>)</m:t>
                                    </m:r>
                                  </m:e>
                                  <m:sup>
                                    <m:r>
                                      <a:rPr lang="en-GB" sz="1600" b="0">
                                        <a:solidFill>
                                          <a:prstClr val="black"/>
                                        </a:solidFill>
                                        <a:latin typeface="Cambria Math" panose="02040503050406030204" pitchFamily="18" charset="0"/>
                                        <a:ea typeface=""/>
                                        <a:cs typeface=""/>
                                      </a:rPr>
                                      <m:t>2</m:t>
                                    </m:r>
                                  </m:sup>
                                </m:sSup>
                                <m:r>
                                  <a:rPr lang="en-GB" sz="1600" b="0">
                                    <a:solidFill>
                                      <a:prstClr val="black"/>
                                    </a:solidFill>
                                    <a:latin typeface="Cambria Math" panose="02040503050406030204" pitchFamily="18" charset="0"/>
                                    <a:ea typeface=""/>
                                    <a:cs typeface=""/>
                                  </a:rPr>
                                  <m:t>−</m:t>
                                </m:r>
                                <m:sSup>
                                  <m:sSupPr>
                                    <m:ctrlPr>
                                      <a:rPr lang="en-GB" sz="1600" b="0" i="1">
                                        <a:solidFill>
                                          <a:prstClr val="black"/>
                                        </a:solidFill>
                                        <a:latin typeface="Cambria Math" charset="0"/>
                                        <a:ea typeface=""/>
                                        <a:cs typeface=""/>
                                      </a:rPr>
                                    </m:ctrlPr>
                                  </m:sSupPr>
                                  <m:e>
                                    <m:d>
                                      <m:dPr>
                                        <m:ctrlPr>
                                          <a:rPr lang="en-GB" sz="1600" b="0" i="1">
                                            <a:solidFill>
                                              <a:prstClr val="black"/>
                                            </a:solidFill>
                                            <a:latin typeface="Cambria Math" charset="0"/>
                                            <a:ea typeface=""/>
                                            <a:cs typeface=""/>
                                          </a:rPr>
                                        </m:ctrlPr>
                                      </m:dPr>
                                      <m:e>
                                        <m:r>
                                          <m:rPr>
                                            <m:sty m:val="p"/>
                                          </m:rPr>
                                          <a:rPr lang="en-GB" sz="1600" b="0">
                                            <a:solidFill>
                                              <a:prstClr val="black"/>
                                            </a:solidFill>
                                            <a:latin typeface="Cambria Math" panose="02040503050406030204" pitchFamily="18" charset="0"/>
                                            <a:ea typeface=""/>
                                            <a:cs typeface=""/>
                                          </a:rPr>
                                          <m:t>y</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m:t>
                                        </m:r>
                                      </m:e>
                                    </m:d>
                                  </m:e>
                                  <m:sup>
                                    <m:r>
                                      <a:rPr lang="en-GB" sz="1600" b="0">
                                        <a:solidFill>
                                          <a:prstClr val="black"/>
                                        </a:solidFill>
                                        <a:latin typeface="Cambria Math" panose="02040503050406030204" pitchFamily="18" charset="0"/>
                                        <a:ea typeface=""/>
                                        <a:cs typeface=""/>
                                      </a:rPr>
                                      <m:t>2</m:t>
                                    </m:r>
                                  </m:sup>
                                </m:sSup>
                                <m:r>
                                  <a:rPr lang="en-GB" sz="1600" b="0">
                                    <a:solidFill>
                                      <a:prstClr val="black"/>
                                    </a:solidFill>
                                    <a:latin typeface="Cambria Math" panose="02040503050406030204" pitchFamily="18" charset="0"/>
                                    <a:ea typeface=""/>
                                    <a:cs typeface=""/>
                                  </a:rPr>
                                  <m:t>)</m:t>
                                </m:r>
                              </m:e>
                            </m:mr>
                          </m:m>
                        </m:e>
                      </m:d>
                      <m:r>
                        <a:rPr lang="en-GB" sz="1600" b="0" smtClean="0">
                          <a:solidFill>
                            <a:prstClr val="black"/>
                          </a:solidFill>
                          <a:latin typeface="Cambria Math" panose="02040503050406030204" pitchFamily="18" charset="0"/>
                          <a:ea typeface="Cambria Math" panose="02040503050406030204" pitchFamily="18" charset="0"/>
                          <a:cs typeface=""/>
                        </a:rPr>
                        <m:t>⇒</m:t>
                      </m:r>
                    </m:oMath>
                  </m:oMathPara>
                </a14:m>
                <a:endParaRPr lang="en-GB" sz="1600" b="0" dirty="0">
                  <a:solidFill>
                    <a:prstClr val="black"/>
                  </a:solidFill>
                  <a:latin typeface="Cambria Math" panose="02040503050406030204" pitchFamily="18" charset="0"/>
                  <a:ea typeface=""/>
                  <a:cs typeface=""/>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994504" y="2030761"/>
                <a:ext cx="4775361" cy="792718"/>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095309" y="616821"/>
                <a:ext cx="1547475" cy="712118"/>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sSub>
                        <m:sSubPr>
                          <m:ctrlPr>
                            <a:rPr lang="en-GB" sz="1600" b="0" i="1" smtClean="0">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kxy</m:t>
                      </m:r>
                    </m:oMath>
                  </m:oMathPara>
                </a14:m>
                <a:endParaRPr lang="en-GB" sz="1600" b="0" dirty="0" smtClean="0">
                  <a:solidFill>
                    <a:prstClr val="black"/>
                  </a:solidFill>
                  <a:latin typeface="Cambria Math" panose="02040503050406030204" pitchFamily="18" charset="0"/>
                  <a:ea typeface=""/>
                  <a:cs typeface=""/>
                </a:endParaRPr>
              </a:p>
              <a:p>
                <a:pPr fontAlgn="auto">
                  <a:spcBef>
                    <a:spcPts val="0"/>
                  </a:spcBef>
                  <a:spcAft>
                    <a:spcPts val="0"/>
                  </a:spcAft>
                </a:pPr>
                <a14:m>
                  <m:oMathPara xmlns:m="http://schemas.openxmlformats.org/officeDocument/2006/math">
                    <m:oMathParaPr>
                      <m:jc m:val="left"/>
                    </m:oMathParaPr>
                    <m:oMath xmlns:m="http://schemas.openxmlformats.org/officeDocument/2006/math">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a:solidFill>
                            <a:prstClr val="black"/>
                          </a:solidFill>
                          <a:latin typeface="Cambria Math" panose="02040503050406030204" pitchFamily="18" charset="0"/>
                          <a:ea typeface=""/>
                          <a:cs typeface=""/>
                        </a:rPr>
                        <m:t>=</m:t>
                      </m:r>
                      <m:f>
                        <m:fPr>
                          <m:ctrlPr>
                            <a:rPr lang="en-GB" sz="1600" b="0" i="1" smtClean="0">
                              <a:solidFill>
                                <a:prstClr val="black"/>
                              </a:solidFill>
                              <a:latin typeface="Cambria Math" charset="0"/>
                              <a:ea typeface=""/>
                              <a:cs typeface=""/>
                            </a:rPr>
                          </m:ctrlPr>
                        </m:fPr>
                        <m:num>
                          <m:r>
                            <m:rPr>
                              <m:sty m:val="p"/>
                            </m:rPr>
                            <a:rPr lang="en-GB" sz="1600" b="0" smtClean="0">
                              <a:solidFill>
                                <a:prstClr val="black"/>
                              </a:solidFill>
                              <a:latin typeface="Cambria Math" panose="02040503050406030204" pitchFamily="18" charset="0"/>
                              <a:ea typeface=""/>
                              <a:cs typeface=""/>
                            </a:rPr>
                            <m:t>k</m:t>
                          </m:r>
                        </m:num>
                        <m:den>
                          <m:r>
                            <a:rPr lang="en-GB" sz="1600" b="0" smtClean="0">
                              <a:solidFill>
                                <a:prstClr val="black"/>
                              </a:solidFill>
                              <a:latin typeface="Cambria Math" panose="02040503050406030204" pitchFamily="18" charset="0"/>
                              <a:ea typeface=""/>
                              <a:cs typeface=""/>
                            </a:rPr>
                            <m:t>2</m:t>
                          </m:r>
                        </m:den>
                      </m:f>
                      <m:r>
                        <a:rPr lang="en-GB" sz="1600" b="0">
                          <a:solidFill>
                            <a:prstClr val="black"/>
                          </a:solidFill>
                          <a:latin typeface="Cambria Math" panose="02040503050406030204" pitchFamily="18" charset="0"/>
                          <a:ea typeface=""/>
                          <a:cs typeface=""/>
                        </a:rPr>
                        <m:t>(</m:t>
                      </m:r>
                      <m:sSup>
                        <m:sSupPr>
                          <m:ctrlPr>
                            <a:rPr lang="en-GB" sz="1600" b="0" i="1">
                              <a:solidFill>
                                <a:prstClr val="black"/>
                              </a:solidFill>
                              <a:latin typeface="Cambria Math" charset="0"/>
                              <a:ea typeface=""/>
                              <a:cs typeface=""/>
                            </a:rPr>
                          </m:ctrlPr>
                        </m:sSupPr>
                        <m:e>
                          <m:r>
                            <m:rPr>
                              <m:sty m:val="p"/>
                            </m:rPr>
                            <a:rPr lang="en-GB" sz="1600" b="0">
                              <a:solidFill>
                                <a:prstClr val="black"/>
                              </a:solidFill>
                              <a:latin typeface="Cambria Math" panose="02040503050406030204" pitchFamily="18" charset="0"/>
                              <a:ea typeface=""/>
                              <a:cs typeface=""/>
                            </a:rPr>
                            <m:t>x</m:t>
                          </m:r>
                        </m:e>
                        <m:sup>
                          <m:r>
                            <a:rPr lang="en-GB" sz="1600" b="0">
                              <a:solidFill>
                                <a:prstClr val="black"/>
                              </a:solidFill>
                              <a:latin typeface="Cambria Math" panose="02040503050406030204" pitchFamily="18" charset="0"/>
                              <a:ea typeface=""/>
                              <a:cs typeface=""/>
                            </a:rPr>
                            <m:t>2</m:t>
                          </m:r>
                        </m:sup>
                      </m:sSup>
                      <m:r>
                        <a:rPr lang="en-GB" sz="1600" b="0">
                          <a:solidFill>
                            <a:prstClr val="black"/>
                          </a:solidFill>
                          <a:latin typeface="Cambria Math" panose="02040503050406030204" pitchFamily="18" charset="0"/>
                          <a:ea typeface=""/>
                          <a:cs typeface=""/>
                        </a:rPr>
                        <m:t>−</m:t>
                      </m:r>
                      <m:sSup>
                        <m:sSupPr>
                          <m:ctrlPr>
                            <a:rPr lang="en-GB" sz="1600" b="0" i="1">
                              <a:solidFill>
                                <a:prstClr val="black"/>
                              </a:solidFill>
                              <a:latin typeface="Cambria Math" charset="0"/>
                              <a:ea typeface=""/>
                              <a:cs typeface=""/>
                            </a:rPr>
                          </m:ctrlPr>
                        </m:sSupPr>
                        <m:e>
                          <m:r>
                            <m:rPr>
                              <m:sty m:val="p"/>
                            </m:rPr>
                            <a:rPr lang="en-GB" sz="1600" b="0" smtClean="0">
                              <a:solidFill>
                                <a:prstClr val="black"/>
                              </a:solidFill>
                              <a:latin typeface="Cambria Math" panose="02040503050406030204" pitchFamily="18" charset="0"/>
                              <a:ea typeface=""/>
                              <a:cs typeface=""/>
                            </a:rPr>
                            <m:t>y</m:t>
                          </m:r>
                        </m:e>
                        <m:sup>
                          <m:r>
                            <a:rPr lang="en-GB" sz="1600" b="0">
                              <a:solidFill>
                                <a:prstClr val="black"/>
                              </a:solidFill>
                              <a:latin typeface="Cambria Math" panose="02040503050406030204" pitchFamily="18" charset="0"/>
                              <a:ea typeface=""/>
                              <a:cs typeface=""/>
                            </a:rPr>
                            <m:t>2</m:t>
                          </m:r>
                        </m:sup>
                      </m:sSup>
                      <m:r>
                        <a:rPr lang="en-GB" sz="1600" b="0" smtClean="0">
                          <a:solidFill>
                            <a:prstClr val="black"/>
                          </a:solidFill>
                          <a:latin typeface="Cambria Math" panose="02040503050406030204" pitchFamily="18" charset="0"/>
                          <a:ea typeface=""/>
                          <a:cs typeface=""/>
                        </a:rPr>
                        <m:t>)</m:t>
                      </m:r>
                    </m:oMath>
                  </m:oMathPara>
                </a14:m>
                <a:endParaRPr lang="en-GB" sz="1600" b="0" dirty="0" smtClean="0">
                  <a:solidFill>
                    <a:srgbClr val="0000CC"/>
                  </a:solidFill>
                  <a:latin typeface="Times New Roman" panose="02020603050405020304" pitchFamily="18" charset="0"/>
                  <a:ea typeface=""/>
                  <a:cs typeface=""/>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095309" y="616821"/>
                <a:ext cx="1547475" cy="712118"/>
              </a:xfrm>
              <a:prstGeom prst="rect">
                <a:avLst/>
              </a:prstGeom>
              <a:blipFill rotWithShape="0">
                <a:blip r:embed="rId3"/>
                <a:stretch>
                  <a:fillRect l="-4724"/>
                </a:stretch>
              </a:blipFill>
            </p:spPr>
            <p:txBody>
              <a:bodyPr/>
              <a:lstStyle/>
              <a:p>
                <a:r>
                  <a:rPr lang="en-GB">
                    <a:noFill/>
                  </a:rPr>
                  <a:t> </a:t>
                </a:r>
              </a:p>
            </p:txBody>
          </p:sp>
        </mc:Fallback>
      </mc:AlternateContent>
      <p:sp>
        <p:nvSpPr>
          <p:cNvPr id="9" name="TextBox 8"/>
          <p:cNvSpPr txBox="1"/>
          <p:nvPr/>
        </p:nvSpPr>
        <p:spPr>
          <a:xfrm>
            <a:off x="105792" y="5728497"/>
            <a:ext cx="1808811" cy="738664"/>
          </a:xfrm>
          <a:prstGeom prst="rect">
            <a:avLst/>
          </a:prstGeom>
          <a:noFill/>
          <a:ln>
            <a:solidFill>
              <a:srgbClr val="0000CC"/>
            </a:solidFill>
          </a:ln>
        </p:spPr>
        <p:txBody>
          <a:bodyPr wrap="square" rtlCol="0">
            <a:spAutoFit/>
          </a:bodyPr>
          <a:lstStyle/>
          <a:p>
            <a:pPr algn="ctr" fontAlgn="auto">
              <a:spcBef>
                <a:spcPts val="0"/>
              </a:spcBef>
              <a:spcAft>
                <a:spcPts val="0"/>
              </a:spcAft>
            </a:pPr>
            <a:r>
              <a:rPr lang="en-GB" sz="1400" b="0" dirty="0" smtClean="0">
                <a:solidFill>
                  <a:srgbClr val="0000CC"/>
                </a:solidFill>
                <a:latin typeface="Calibri" panose="020F0502020204030204"/>
                <a:ea typeface=""/>
                <a:cs typeface=""/>
              </a:rPr>
              <a:t>Orthogonal sextupole</a:t>
            </a:r>
          </a:p>
          <a:p>
            <a:pPr algn="ctr" fontAlgn="auto">
              <a:spcBef>
                <a:spcPts val="0"/>
              </a:spcBef>
              <a:spcAft>
                <a:spcPts val="0"/>
              </a:spcAft>
            </a:pPr>
            <a:r>
              <a:rPr lang="en-GB" sz="1400" b="0" dirty="0">
                <a:solidFill>
                  <a:srgbClr val="0000CC"/>
                </a:solidFill>
                <a:latin typeface="Calibri" panose="020F0502020204030204"/>
                <a:ea typeface=""/>
                <a:cs typeface=""/>
              </a:rPr>
              <a:t>g</a:t>
            </a:r>
            <a:r>
              <a:rPr lang="en-GB" sz="1400" b="0" dirty="0" smtClean="0">
                <a:solidFill>
                  <a:srgbClr val="0000CC"/>
                </a:solidFill>
                <a:latin typeface="Calibri" panose="020F0502020204030204"/>
                <a:ea typeface=""/>
                <a:cs typeface=""/>
              </a:rPr>
              <a:t>enerated by</a:t>
            </a:r>
          </a:p>
          <a:p>
            <a:pPr algn="ctr" fontAlgn="auto">
              <a:spcBef>
                <a:spcPts val="0"/>
              </a:spcBef>
              <a:spcAft>
                <a:spcPts val="0"/>
              </a:spcAft>
            </a:pPr>
            <a:r>
              <a:rPr lang="en-GB" sz="1400" b="0" dirty="0" smtClean="0">
                <a:solidFill>
                  <a:srgbClr val="0000CC"/>
                </a:solidFill>
                <a:latin typeface="Calibri" panose="020F0502020204030204"/>
                <a:ea typeface=""/>
                <a:cs typeface=""/>
              </a:rPr>
              <a:t>Roll (</a:t>
            </a:r>
            <a:r>
              <a:rPr lang="el-GR" sz="1400" b="0" dirty="0" smtClean="0">
                <a:solidFill>
                  <a:srgbClr val="0000CC"/>
                </a:solidFill>
                <a:latin typeface="Calibri" panose="020F0502020204030204" pitchFamily="34" charset="0"/>
                <a:ea typeface=""/>
                <a:cs typeface=""/>
              </a:rPr>
              <a:t>θ</a:t>
            </a:r>
            <a:r>
              <a:rPr lang="en-GB" sz="1400" b="0" dirty="0" smtClean="0">
                <a:solidFill>
                  <a:srgbClr val="0000CC"/>
                </a:solidFill>
                <a:latin typeface="Calibri" panose="020F0502020204030204"/>
                <a:ea typeface=""/>
                <a:cs typeface=""/>
              </a:rPr>
              <a:t>)</a:t>
            </a:r>
            <a:endParaRPr lang="en-GB" sz="1400" b="0" dirty="0">
              <a:solidFill>
                <a:srgbClr val="FFC000"/>
              </a:solidFill>
              <a:latin typeface="Calibri" panose="020F0502020204030204"/>
              <a:ea typeface=""/>
              <a:cs typeface=""/>
            </a:endParaRPr>
          </a:p>
        </p:txBody>
      </p:sp>
      <p:sp>
        <p:nvSpPr>
          <p:cNvPr id="10" name="TextBox 9"/>
          <p:cNvSpPr txBox="1"/>
          <p:nvPr/>
        </p:nvSpPr>
        <p:spPr>
          <a:xfrm>
            <a:off x="4951287" y="5728497"/>
            <a:ext cx="2674628" cy="738664"/>
          </a:xfrm>
          <a:prstGeom prst="rect">
            <a:avLst/>
          </a:prstGeom>
          <a:noFill/>
          <a:ln>
            <a:solidFill>
              <a:srgbClr val="FFC000"/>
            </a:solidFill>
          </a:ln>
        </p:spPr>
        <p:txBody>
          <a:bodyPr wrap="square" rtlCol="0">
            <a:spAutoFit/>
          </a:bodyPr>
          <a:lstStyle/>
          <a:p>
            <a:pPr algn="ctr" fontAlgn="auto">
              <a:spcBef>
                <a:spcPts val="0"/>
              </a:spcBef>
              <a:spcAft>
                <a:spcPts val="0"/>
              </a:spcAft>
            </a:pPr>
            <a:r>
              <a:rPr lang="en-GB" sz="1400" b="0" dirty="0" smtClean="0">
                <a:solidFill>
                  <a:srgbClr val="FFC000"/>
                </a:solidFill>
                <a:latin typeface="Calibri" panose="020F0502020204030204"/>
                <a:ea typeface=""/>
                <a:cs typeface=""/>
              </a:rPr>
              <a:t>Skew quadrupole</a:t>
            </a:r>
          </a:p>
          <a:p>
            <a:pPr algn="ctr" fontAlgn="auto">
              <a:spcBef>
                <a:spcPts val="0"/>
              </a:spcBef>
              <a:spcAft>
                <a:spcPts val="0"/>
              </a:spcAft>
            </a:pPr>
            <a:r>
              <a:rPr lang="en-GB" sz="1400" b="0" dirty="0">
                <a:solidFill>
                  <a:srgbClr val="FFC000"/>
                </a:solidFill>
                <a:latin typeface="Calibri" panose="020F0502020204030204"/>
                <a:ea typeface=""/>
                <a:cs typeface=""/>
              </a:rPr>
              <a:t>g</a:t>
            </a:r>
            <a:r>
              <a:rPr lang="en-GB" sz="1400" b="0" dirty="0" smtClean="0">
                <a:solidFill>
                  <a:srgbClr val="FFC000"/>
                </a:solidFill>
                <a:latin typeface="Calibri" panose="020F0502020204030204"/>
                <a:ea typeface=""/>
                <a:cs typeface=""/>
              </a:rPr>
              <a:t>enerated by</a:t>
            </a:r>
          </a:p>
          <a:p>
            <a:pPr algn="ctr" fontAlgn="auto">
              <a:spcBef>
                <a:spcPts val="0"/>
              </a:spcBef>
              <a:spcAft>
                <a:spcPts val="0"/>
              </a:spcAft>
            </a:pPr>
            <a:r>
              <a:rPr lang="en-GB" sz="1400" b="0" dirty="0" smtClean="0">
                <a:solidFill>
                  <a:srgbClr val="FFC000"/>
                </a:solidFill>
                <a:latin typeface="Calibri" panose="020F0502020204030204"/>
                <a:ea typeface=""/>
                <a:cs typeface=""/>
              </a:rPr>
              <a:t>Vertical displacement (</a:t>
            </a:r>
            <a:r>
              <a:rPr lang="el-GR" sz="1400" b="0" dirty="0" smtClean="0">
                <a:solidFill>
                  <a:srgbClr val="FFC000"/>
                </a:solidFill>
                <a:latin typeface="Calibri" panose="020F0502020204030204"/>
                <a:ea typeface=""/>
                <a:cs typeface=""/>
              </a:rPr>
              <a:t>Δ</a:t>
            </a:r>
            <a:r>
              <a:rPr lang="en-GB" sz="1400" b="0" dirty="0" smtClean="0">
                <a:solidFill>
                  <a:srgbClr val="FFC000"/>
                </a:solidFill>
                <a:latin typeface="Calibri" panose="020F0502020204030204"/>
                <a:ea typeface=""/>
                <a:cs typeface=""/>
              </a:rPr>
              <a:t>y), Roll (</a:t>
            </a:r>
            <a:r>
              <a:rPr lang="el-GR" sz="1400" b="0" dirty="0" smtClean="0">
                <a:solidFill>
                  <a:srgbClr val="FFC000"/>
                </a:solidFill>
                <a:latin typeface="Calibri" panose="020F0502020204030204" pitchFamily="34" charset="0"/>
                <a:ea typeface=""/>
                <a:cs typeface=""/>
              </a:rPr>
              <a:t>θ</a:t>
            </a:r>
            <a:r>
              <a:rPr lang="en-GB" sz="1400" b="0" dirty="0" smtClean="0">
                <a:solidFill>
                  <a:srgbClr val="FFC000"/>
                </a:solidFill>
                <a:latin typeface="Calibri" panose="020F0502020204030204"/>
                <a:ea typeface=""/>
                <a:cs typeface=""/>
              </a:rPr>
              <a:t>)</a:t>
            </a:r>
            <a:endParaRPr lang="en-GB" sz="1400" b="0" dirty="0">
              <a:solidFill>
                <a:srgbClr val="FFC000"/>
              </a:solidFill>
              <a:latin typeface="Calibri" panose="020F0502020204030204"/>
              <a:ea typeface=""/>
              <a:cs typeface=""/>
            </a:endParaRPr>
          </a:p>
        </p:txBody>
      </p:sp>
      <p:sp>
        <p:nvSpPr>
          <p:cNvPr id="11" name="TextBox 10"/>
          <p:cNvSpPr txBox="1"/>
          <p:nvPr/>
        </p:nvSpPr>
        <p:spPr>
          <a:xfrm>
            <a:off x="1992393" y="5728497"/>
            <a:ext cx="2881443" cy="738664"/>
          </a:xfrm>
          <a:prstGeom prst="rect">
            <a:avLst/>
          </a:prstGeom>
          <a:noFill/>
          <a:ln>
            <a:solidFill>
              <a:srgbClr val="FF0000"/>
            </a:solidFill>
          </a:ln>
        </p:spPr>
        <p:txBody>
          <a:bodyPr wrap="square" rtlCol="0">
            <a:spAutoFit/>
          </a:bodyPr>
          <a:lstStyle/>
          <a:p>
            <a:pPr algn="ctr" fontAlgn="auto">
              <a:spcBef>
                <a:spcPts val="0"/>
              </a:spcBef>
              <a:spcAft>
                <a:spcPts val="0"/>
              </a:spcAft>
            </a:pPr>
            <a:r>
              <a:rPr lang="en-GB" sz="1400" b="0" dirty="0" smtClean="0">
                <a:solidFill>
                  <a:srgbClr val="FF0000"/>
                </a:solidFill>
                <a:latin typeface="Calibri" panose="020F0502020204030204"/>
                <a:ea typeface=""/>
                <a:cs typeface=""/>
              </a:rPr>
              <a:t>Orthogonal quadrupole</a:t>
            </a:r>
          </a:p>
          <a:p>
            <a:pPr algn="ctr" fontAlgn="auto">
              <a:spcBef>
                <a:spcPts val="0"/>
              </a:spcBef>
              <a:spcAft>
                <a:spcPts val="0"/>
              </a:spcAft>
            </a:pPr>
            <a:r>
              <a:rPr lang="en-GB" sz="1400" b="0" dirty="0">
                <a:solidFill>
                  <a:srgbClr val="FF0000"/>
                </a:solidFill>
                <a:latin typeface="Calibri" panose="020F0502020204030204"/>
                <a:ea typeface=""/>
                <a:cs typeface=""/>
              </a:rPr>
              <a:t>g</a:t>
            </a:r>
            <a:r>
              <a:rPr lang="en-GB" sz="1400" b="0" dirty="0" smtClean="0">
                <a:solidFill>
                  <a:srgbClr val="FF0000"/>
                </a:solidFill>
                <a:latin typeface="Calibri" panose="020F0502020204030204"/>
                <a:ea typeface=""/>
                <a:cs typeface=""/>
              </a:rPr>
              <a:t>enerated by</a:t>
            </a:r>
          </a:p>
          <a:p>
            <a:pPr algn="ctr" fontAlgn="auto">
              <a:spcBef>
                <a:spcPts val="0"/>
              </a:spcBef>
              <a:spcAft>
                <a:spcPts val="0"/>
              </a:spcAft>
            </a:pPr>
            <a:r>
              <a:rPr lang="en-GB" sz="1400" b="0" dirty="0" smtClean="0">
                <a:solidFill>
                  <a:srgbClr val="FF0000"/>
                </a:solidFill>
                <a:latin typeface="Calibri" panose="020F0502020204030204"/>
                <a:ea typeface=""/>
                <a:cs typeface=""/>
              </a:rPr>
              <a:t>Horizontal </a:t>
            </a:r>
            <a:r>
              <a:rPr lang="en-GB" sz="1400" b="0" dirty="0">
                <a:solidFill>
                  <a:srgbClr val="FF0000"/>
                </a:solidFill>
                <a:latin typeface="Calibri" panose="020F0502020204030204"/>
                <a:ea typeface=""/>
                <a:cs typeface=""/>
              </a:rPr>
              <a:t>displacement </a:t>
            </a:r>
            <a:r>
              <a:rPr lang="en-GB" sz="1400" b="0" dirty="0" smtClean="0">
                <a:solidFill>
                  <a:srgbClr val="FF0000"/>
                </a:solidFill>
                <a:latin typeface="Calibri" panose="020F0502020204030204"/>
                <a:ea typeface=""/>
                <a:cs typeface=""/>
              </a:rPr>
              <a:t>(</a:t>
            </a:r>
            <a:r>
              <a:rPr lang="el-GR" sz="1400" b="0" dirty="0" smtClean="0">
                <a:solidFill>
                  <a:srgbClr val="FF0000"/>
                </a:solidFill>
                <a:latin typeface="Calibri" panose="020F0502020204030204"/>
                <a:ea typeface=""/>
                <a:cs typeface=""/>
              </a:rPr>
              <a:t>Δ</a:t>
            </a:r>
            <a:r>
              <a:rPr lang="en-GB" sz="1400" b="0" dirty="0" smtClean="0">
                <a:solidFill>
                  <a:srgbClr val="FF0000"/>
                </a:solidFill>
                <a:latin typeface="Calibri" panose="020F0502020204030204"/>
                <a:ea typeface=""/>
                <a:cs typeface=""/>
              </a:rPr>
              <a:t>x), </a:t>
            </a:r>
            <a:r>
              <a:rPr lang="en-GB" sz="1400" b="0" dirty="0">
                <a:solidFill>
                  <a:srgbClr val="FF0000"/>
                </a:solidFill>
                <a:latin typeface="Calibri" panose="020F0502020204030204"/>
                <a:ea typeface=""/>
                <a:cs typeface=""/>
              </a:rPr>
              <a:t>Roll (</a:t>
            </a:r>
            <a:r>
              <a:rPr lang="el-GR" sz="1400" b="0" dirty="0">
                <a:solidFill>
                  <a:srgbClr val="FF0000"/>
                </a:solidFill>
                <a:latin typeface="Calibri" panose="020F0502020204030204"/>
                <a:ea typeface=""/>
                <a:cs typeface=""/>
              </a:rPr>
              <a:t>θ</a:t>
            </a:r>
            <a:r>
              <a:rPr lang="en-GB" sz="1400" b="0" dirty="0" smtClean="0">
                <a:solidFill>
                  <a:srgbClr val="FF0000"/>
                </a:solidFill>
                <a:latin typeface="Calibri" panose="020F0502020204030204"/>
                <a:ea typeface=""/>
                <a:cs typeface=""/>
              </a:rPr>
              <a:t>)</a:t>
            </a:r>
            <a:endParaRPr lang="en-GB" sz="1400" b="0" dirty="0">
              <a:solidFill>
                <a:srgbClr val="FF0000"/>
              </a:solidFill>
              <a:latin typeface="Calibri" panose="020F0502020204030204"/>
              <a:ea typeface=""/>
              <a:cs typeface=""/>
            </a:endParaRPr>
          </a:p>
        </p:txBody>
      </p:sp>
      <p:sp>
        <p:nvSpPr>
          <p:cNvPr id="12" name="TextBox 11"/>
          <p:cNvSpPr txBox="1"/>
          <p:nvPr/>
        </p:nvSpPr>
        <p:spPr>
          <a:xfrm>
            <a:off x="207122" y="1551191"/>
            <a:ext cx="6957158"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Sextupole magnetic field in presence of alignment errors (</a:t>
            </a:r>
            <a:r>
              <a:rPr lang="el-GR" sz="1600" b="0" dirty="0" smtClean="0">
                <a:solidFill>
                  <a:prstClr val="white"/>
                </a:solidFill>
                <a:latin typeface="Arial" panose="020B0604020202020204" pitchFamily="34" charset="0"/>
                <a:ea typeface=""/>
                <a:cs typeface="Arial" panose="020B0604020202020204" pitchFamily="34" charset="0"/>
              </a:rPr>
              <a:t>Δ</a:t>
            </a:r>
            <a:r>
              <a:rPr lang="en-GB" sz="1600" b="0" dirty="0" smtClean="0">
                <a:solidFill>
                  <a:prstClr val="white"/>
                </a:solidFill>
                <a:latin typeface="Arial" panose="020B0604020202020204" pitchFamily="34" charset="0"/>
                <a:ea typeface=""/>
                <a:cs typeface="Arial" panose="020B0604020202020204" pitchFamily="34" charset="0"/>
              </a:rPr>
              <a:t>x, </a:t>
            </a:r>
            <a:r>
              <a:rPr lang="el-GR" sz="1600" b="0" dirty="0" smtClean="0">
                <a:solidFill>
                  <a:prstClr val="white"/>
                </a:solidFill>
                <a:latin typeface="Arial" panose="020B0604020202020204" pitchFamily="34" charset="0"/>
                <a:ea typeface=""/>
                <a:cs typeface="Arial" panose="020B0604020202020204" pitchFamily="34" charset="0"/>
              </a:rPr>
              <a:t>Δ</a:t>
            </a:r>
            <a:r>
              <a:rPr lang="en-GB" sz="1600" b="0" dirty="0" smtClean="0">
                <a:solidFill>
                  <a:prstClr val="white"/>
                </a:solidFill>
                <a:latin typeface="Arial" panose="020B0604020202020204" pitchFamily="34" charset="0"/>
                <a:ea typeface=""/>
                <a:cs typeface="Arial" panose="020B0604020202020204" pitchFamily="34" charset="0"/>
              </a:rPr>
              <a:t>y, </a:t>
            </a:r>
            <a:r>
              <a:rPr lang="el-GR" sz="1600" b="0" dirty="0" smtClean="0">
                <a:solidFill>
                  <a:prstClr val="white"/>
                </a:solidFill>
                <a:latin typeface="Calibri" panose="020F0502020204030204" pitchFamily="34" charset="0"/>
                <a:ea typeface=""/>
                <a:cs typeface="Arial" panose="020B0604020202020204" pitchFamily="34" charset="0"/>
              </a:rPr>
              <a:t>θ</a:t>
            </a:r>
            <a:r>
              <a:rPr lang="en-GB" sz="1600" b="0" dirty="0" smtClean="0">
                <a:solidFill>
                  <a:prstClr val="white"/>
                </a:solidFill>
                <a:latin typeface="Arial" panose="020B0604020202020204" pitchFamily="34" charset="0"/>
                <a:ea typeface=""/>
                <a:cs typeface="Arial" panose="020B0604020202020204" pitchFamily="34" charset="0"/>
              </a:rPr>
              <a:t>)</a:t>
            </a:r>
            <a:endParaRPr lang="en-GB" sz="1600" b="0" dirty="0">
              <a:solidFill>
                <a:prstClr val="white"/>
              </a:solidFill>
              <a:latin typeface="Arial" panose="020B0604020202020204" pitchFamily="34" charset="0"/>
              <a:ea typeface=""/>
              <a:cs typeface="Arial" panose="020B0604020202020204" pitchFamily="34" charset="0"/>
            </a:endParaRPr>
          </a:p>
        </p:txBody>
      </p:sp>
      <p:sp>
        <p:nvSpPr>
          <p:cNvPr id="13" name="TextBox 12"/>
          <p:cNvSpPr txBox="1"/>
          <p:nvPr/>
        </p:nvSpPr>
        <p:spPr>
          <a:xfrm>
            <a:off x="260266" y="4101799"/>
            <a:ext cx="2832314" cy="307777"/>
          </a:xfrm>
          <a:prstGeom prst="rect">
            <a:avLst/>
          </a:prstGeom>
          <a:noFill/>
        </p:spPr>
        <p:txBody>
          <a:bodyPr wrap="none" rtlCol="0">
            <a:spAutoFit/>
          </a:bodyPr>
          <a:lstStyle/>
          <a:p>
            <a:pPr fontAlgn="auto">
              <a:spcBef>
                <a:spcPts val="0"/>
              </a:spcBef>
              <a:spcAft>
                <a:spcPts val="0"/>
              </a:spcAft>
            </a:pPr>
            <a:r>
              <a:rPr lang="en-GB" sz="1400" b="0" dirty="0" smtClean="0">
                <a:solidFill>
                  <a:prstClr val="black"/>
                </a:solidFill>
                <a:latin typeface="Arial" panose="020B0604020202020204" pitchFamily="34" charset="0"/>
                <a:ea typeface=""/>
                <a:cs typeface="Arial" panose="020B0604020202020204" pitchFamily="34" charset="0"/>
              </a:rPr>
              <a:t>Ignoring </a:t>
            </a:r>
            <a:r>
              <a:rPr lang="el-GR" sz="1400" b="0" dirty="0" smtClean="0">
                <a:solidFill>
                  <a:prstClr val="black"/>
                </a:solidFill>
                <a:latin typeface="Arial" panose="020B0604020202020204" pitchFamily="34" charset="0"/>
                <a:ea typeface=""/>
                <a:cs typeface="Arial" panose="020B0604020202020204" pitchFamily="34" charset="0"/>
              </a:rPr>
              <a:t>Δ</a:t>
            </a:r>
            <a:r>
              <a:rPr lang="en-GB" sz="1400" b="0" dirty="0" err="1" smtClean="0">
                <a:solidFill>
                  <a:prstClr val="black"/>
                </a:solidFill>
                <a:latin typeface="Arial" panose="020B0604020202020204" pitchFamily="34" charset="0"/>
                <a:ea typeface=""/>
                <a:cs typeface="Arial" panose="020B0604020202020204" pitchFamily="34" charset="0"/>
              </a:rPr>
              <a:t>xsin</a:t>
            </a:r>
            <a:r>
              <a:rPr lang="el-GR" sz="1400" b="0" dirty="0" smtClean="0">
                <a:solidFill>
                  <a:prstClr val="black"/>
                </a:solidFill>
                <a:latin typeface="Arial" panose="020B0604020202020204" pitchFamily="34" charset="0"/>
                <a:ea typeface=""/>
                <a:cs typeface="Arial" panose="020B0604020202020204" pitchFamily="34" charset="0"/>
              </a:rPr>
              <a:t>θ</a:t>
            </a:r>
            <a:r>
              <a:rPr lang="en-GB" sz="1400" b="0" dirty="0" smtClean="0">
                <a:solidFill>
                  <a:prstClr val="black"/>
                </a:solidFill>
                <a:latin typeface="Arial" panose="020B0604020202020204" pitchFamily="34" charset="0"/>
                <a:ea typeface=""/>
                <a:cs typeface="Arial" panose="020B0604020202020204" pitchFamily="34" charset="0"/>
              </a:rPr>
              <a:t> and </a:t>
            </a:r>
            <a:r>
              <a:rPr lang="el-GR" sz="1400" b="0" dirty="0" smtClean="0">
                <a:solidFill>
                  <a:prstClr val="black"/>
                </a:solidFill>
                <a:latin typeface="Arial" panose="020B0604020202020204" pitchFamily="34" charset="0"/>
                <a:ea typeface=""/>
                <a:cs typeface="Arial" panose="020B0604020202020204" pitchFamily="34" charset="0"/>
              </a:rPr>
              <a:t>Δ</a:t>
            </a:r>
            <a:r>
              <a:rPr lang="en-GB" sz="1400" b="0" dirty="0" err="1" smtClean="0">
                <a:solidFill>
                  <a:prstClr val="black"/>
                </a:solidFill>
                <a:latin typeface="Arial" panose="020B0604020202020204" pitchFamily="34" charset="0"/>
                <a:ea typeface=""/>
                <a:cs typeface="Arial" panose="020B0604020202020204" pitchFamily="34" charset="0"/>
              </a:rPr>
              <a:t>ysin</a:t>
            </a:r>
            <a:r>
              <a:rPr lang="el-GR" sz="1400" b="0" dirty="0" smtClean="0">
                <a:solidFill>
                  <a:prstClr val="black"/>
                </a:solidFill>
                <a:latin typeface="Arial" panose="020B0604020202020204" pitchFamily="34" charset="0"/>
                <a:ea typeface=""/>
                <a:cs typeface="Arial" panose="020B0604020202020204" pitchFamily="34" charset="0"/>
              </a:rPr>
              <a:t>θ</a:t>
            </a:r>
            <a:r>
              <a:rPr lang="en-GB" sz="1400" b="0" dirty="0" smtClean="0">
                <a:solidFill>
                  <a:prstClr val="black"/>
                </a:solidFill>
                <a:latin typeface="Arial" panose="020B0604020202020204" pitchFamily="34" charset="0"/>
                <a:ea typeface=""/>
                <a:cs typeface="Arial" panose="020B0604020202020204" pitchFamily="34" charset="0"/>
              </a:rPr>
              <a:t> terms</a:t>
            </a:r>
            <a:endParaRPr lang="en-GB" sz="1400" b="0" dirty="0">
              <a:solidFill>
                <a:prstClr val="black"/>
              </a:solidFill>
              <a:latin typeface="Arial" panose="020B0604020202020204" pitchFamily="34" charset="0"/>
              <a:ea typeface=""/>
              <a:cs typeface="Arial" panose="020B0604020202020204"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873437" y="2856581"/>
                <a:ext cx="7382796" cy="1109856"/>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begChr m:val="{"/>
                          <m:endChr m:val=""/>
                          <m:ctrlPr>
                            <a:rPr lang="en-GB" sz="1600" b="0" i="1" smtClean="0">
                              <a:solidFill>
                                <a:prstClr val="black"/>
                              </a:solidFill>
                              <a:latin typeface="Cambria Math" charset="0"/>
                              <a:ea typeface=""/>
                              <a:cs typeface=""/>
                            </a:rPr>
                          </m:ctrlPr>
                        </m:dPr>
                        <m:e>
                          <m:m>
                            <m:mPr>
                              <m:mcs>
                                <m:mc>
                                  <m:mcPr>
                                    <m:count m:val="1"/>
                                    <m:mcJc m:val="center"/>
                                  </m:mcPr>
                                </m:mc>
                              </m:mcs>
                              <m:ctrlPr>
                                <a:rPr lang="en-GB" sz="1600" b="0" i="1" smtClean="0">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smtClean="0">
                                    <a:solidFill>
                                      <a:prstClr val="black"/>
                                    </a:solidFill>
                                    <a:latin typeface="Cambria Math" panose="02040503050406030204" pitchFamily="18" charset="0"/>
                                    <a:ea typeface=""/>
                                    <a:cs typeface=""/>
                                  </a:rPr>
                                  <m:t>=</m:t>
                                </m:r>
                                <m:r>
                                  <m:rPr>
                                    <m:sty m:val="p"/>
                                  </m:rPr>
                                  <a:rPr lang="en-GB" sz="1600" b="0" smtClean="0">
                                    <a:solidFill>
                                      <a:prstClr val="black"/>
                                    </a:solidFill>
                                    <a:latin typeface="Cambria Math" panose="02040503050406030204" pitchFamily="18" charset="0"/>
                                    <a:ea typeface=""/>
                                    <a:cs typeface=""/>
                                  </a:rPr>
                                  <m:t>kxy</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m:t>
                                </m:r>
                                <m:r>
                                  <m:rPr>
                                    <m:sty m:val="p"/>
                                  </m:rPr>
                                  <a:rPr lang="en-GB" sz="1600" b="0" smtClean="0">
                                    <a:solidFill>
                                      <a:prstClr val="black"/>
                                    </a:solidFill>
                                    <a:latin typeface="Cambria Math" panose="02040503050406030204" pitchFamily="18" charset="0"/>
                                    <a:ea typeface=""/>
                                    <a:cs typeface=""/>
                                  </a:rPr>
                                  <m:t>y</m:t>
                                </m:r>
                                <m:d>
                                  <m:dPr>
                                    <m:ctrlPr>
                                      <a:rPr lang="en-GB" sz="1600" b="0" i="1">
                                        <a:solidFill>
                                          <a:prstClr val="black"/>
                                        </a:solidFill>
                                        <a:latin typeface="Cambria Math" charset="0"/>
                                        <a:ea typeface=""/>
                                        <a:cs typeface=""/>
                                      </a:rPr>
                                    </m:ctrlPr>
                                  </m:dPr>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ysi</m:t>
                                    </m:r>
                                    <m:r>
                                      <m:rPr>
                                        <m:sty m:val="p"/>
                                      </m:rPr>
                                      <a:rPr lang="en-GB" sz="1600" b="0">
                                        <a:solidFill>
                                          <a:prstClr val="black"/>
                                        </a:solidFill>
                                        <a:latin typeface="Cambria Math" panose="02040503050406030204" pitchFamily="18" charset="0"/>
                                        <a:ea typeface=""/>
                                        <a:cs typeface=""/>
                                      </a:rPr>
                                      <m:t>nϑ</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d>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kx</m:t>
                                </m:r>
                                <m:d>
                                  <m:dPr>
                                    <m:ctrlPr>
                                      <a:rPr lang="en-GB" sz="1600" b="0" i="1">
                                        <a:solidFill>
                                          <a:prstClr val="black"/>
                                        </a:solidFill>
                                        <a:latin typeface="Cambria Math" charset="0"/>
                                        <a:ea typeface=""/>
                                        <a:cs typeface=""/>
                                      </a:rPr>
                                    </m:ctrlPr>
                                  </m:dPr>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xsinϑ</m:t>
                                    </m:r>
                                  </m:e>
                                </m:d>
                                <m:r>
                                  <a:rPr lang="en-GB" sz="1600" b="0" smtClean="0">
                                    <a:solidFill>
                                      <a:prstClr val="black"/>
                                    </a:solidFill>
                                    <a:latin typeface="Cambria Math" panose="02040503050406030204" pitchFamily="18" charset="0"/>
                                    <a:ea typeface=""/>
                                    <a:cs typeface=""/>
                                  </a:rPr>
                                  <m:t>−</m:t>
                                </m:r>
                                <m:f>
                                  <m:fPr>
                                    <m:ctrlPr>
                                      <a:rPr lang="en-GB" sz="1600" b="0" i="1">
                                        <a:solidFill>
                                          <a:prstClr val="black"/>
                                        </a:solidFill>
                                        <a:latin typeface="Cambria Math" charset="0"/>
                                        <a:ea typeface=""/>
                                        <a:cs typeface=""/>
                                      </a:rPr>
                                    </m:ctrlPr>
                                  </m:fPr>
                                  <m:num>
                                    <m:r>
                                      <m:rPr>
                                        <m:sty m:val="p"/>
                                      </m:rPr>
                                      <a:rPr lang="en-GB" sz="1600" b="0">
                                        <a:solidFill>
                                          <a:prstClr val="black"/>
                                        </a:solidFill>
                                        <a:latin typeface="Cambria Math" panose="02040503050406030204" pitchFamily="18" charset="0"/>
                                        <a:ea typeface=""/>
                                        <a:cs typeface=""/>
                                      </a:rPr>
                                      <m:t>k</m:t>
                                    </m:r>
                                  </m:num>
                                  <m:den>
                                    <m:r>
                                      <a:rPr lang="en-GB" sz="1600" b="0">
                                        <a:solidFill>
                                          <a:prstClr val="black"/>
                                        </a:solidFill>
                                        <a:latin typeface="Cambria Math" panose="02040503050406030204" pitchFamily="18" charset="0"/>
                                        <a:ea typeface=""/>
                                        <a:cs typeface=""/>
                                      </a:rPr>
                                      <m:t>2</m:t>
                                    </m:r>
                                  </m:den>
                                </m:f>
                                <m:r>
                                  <a:rPr lang="en-GB" sz="1600" b="0">
                                    <a:solidFill>
                                      <a:prstClr val="black"/>
                                    </a:solidFill>
                                    <a:latin typeface="Cambria Math" panose="02040503050406030204" pitchFamily="18" charset="0"/>
                                    <a:ea typeface=""/>
                                    <a:cs typeface=""/>
                                  </a:rPr>
                                  <m:t>(</m:t>
                                </m:r>
                                <m:sSup>
                                  <m:sSupPr>
                                    <m:ctrlPr>
                                      <a:rPr lang="en-GB" sz="1600" b="0" i="1">
                                        <a:solidFill>
                                          <a:prstClr val="black"/>
                                        </a:solidFill>
                                        <a:latin typeface="Cambria Math" charset="0"/>
                                        <a:ea typeface=""/>
                                        <a:cs typeface=""/>
                                      </a:rPr>
                                    </m:ctrlPr>
                                  </m:sSupPr>
                                  <m:e>
                                    <m:r>
                                      <m:rPr>
                                        <m:sty m:val="p"/>
                                      </m:rPr>
                                      <a:rPr lang="en-GB" sz="1600" b="0">
                                        <a:solidFill>
                                          <a:prstClr val="black"/>
                                        </a:solidFill>
                                        <a:latin typeface="Cambria Math" panose="02040503050406030204" pitchFamily="18" charset="0"/>
                                        <a:ea typeface=""/>
                                        <a:cs typeface=""/>
                                      </a:rPr>
                                      <m:t>x</m:t>
                                    </m:r>
                                  </m:e>
                                  <m:sup>
                                    <m:r>
                                      <a:rPr lang="en-GB" sz="1600" b="0">
                                        <a:solidFill>
                                          <a:prstClr val="black"/>
                                        </a:solidFill>
                                        <a:latin typeface="Cambria Math" panose="02040503050406030204" pitchFamily="18" charset="0"/>
                                        <a:ea typeface=""/>
                                        <a:cs typeface=""/>
                                      </a:rPr>
                                      <m:t>2</m:t>
                                    </m:r>
                                  </m:sup>
                                </m:sSup>
                                <m:r>
                                  <a:rPr lang="en-GB" sz="1600" b="0">
                                    <a:solidFill>
                                      <a:prstClr val="black"/>
                                    </a:solidFill>
                                    <a:latin typeface="Cambria Math" panose="02040503050406030204" pitchFamily="18" charset="0"/>
                                    <a:ea typeface=""/>
                                    <a:cs typeface=""/>
                                  </a:rPr>
                                  <m:t>−</m:t>
                                </m:r>
                                <m:sSup>
                                  <m:sSupPr>
                                    <m:ctrlPr>
                                      <a:rPr lang="en-GB" sz="1600" b="0" i="1">
                                        <a:solidFill>
                                          <a:prstClr val="black"/>
                                        </a:solidFill>
                                        <a:latin typeface="Cambria Math" charset="0"/>
                                        <a:ea typeface=""/>
                                        <a:cs typeface=""/>
                                      </a:rPr>
                                    </m:ctrlPr>
                                  </m:sSupPr>
                                  <m:e>
                                    <m:r>
                                      <m:rPr>
                                        <m:sty m:val="p"/>
                                      </m:rPr>
                                      <a:rPr lang="en-GB" sz="1600" b="0">
                                        <a:solidFill>
                                          <a:prstClr val="black"/>
                                        </a:solidFill>
                                        <a:latin typeface="Cambria Math" panose="02040503050406030204" pitchFamily="18" charset="0"/>
                                        <a:ea typeface=""/>
                                        <a:cs typeface=""/>
                                      </a:rPr>
                                      <m:t>y</m:t>
                                    </m:r>
                                  </m:e>
                                  <m:sup>
                                    <m:r>
                                      <a:rPr lang="en-GB" sz="1600" b="0">
                                        <a:solidFill>
                                          <a:prstClr val="black"/>
                                        </a:solidFill>
                                        <a:latin typeface="Cambria Math" panose="02040503050406030204" pitchFamily="18" charset="0"/>
                                        <a:ea typeface=""/>
                                        <a:cs typeface=""/>
                                      </a:rPr>
                                      <m:t>2</m:t>
                                    </m:r>
                                  </m:sup>
                                </m:sSup>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sinϑ</m:t>
                                </m:r>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smtClean="0">
                                    <a:solidFill>
                                      <a:prstClr val="black"/>
                                    </a:solidFill>
                                    <a:latin typeface="Cambria Math" panose="02040503050406030204" pitchFamily="18" charset="0"/>
                                    <a:ea typeface=""/>
                                    <a:cs typeface=""/>
                                  </a:rPr>
                                  <m:t>=</m:t>
                                </m:r>
                                <m:f>
                                  <m:fPr>
                                    <m:ctrlPr>
                                      <a:rPr lang="en-GB" sz="1600" b="0" i="1" smtClean="0">
                                        <a:solidFill>
                                          <a:prstClr val="black"/>
                                        </a:solidFill>
                                        <a:latin typeface="Cambria Math" charset="0"/>
                                        <a:ea typeface=""/>
                                        <a:cs typeface=""/>
                                      </a:rPr>
                                    </m:ctrlPr>
                                  </m:fPr>
                                  <m:num>
                                    <m:r>
                                      <m:rPr>
                                        <m:sty m:val="p"/>
                                      </m:rPr>
                                      <a:rPr lang="en-GB" sz="1600" b="0">
                                        <a:solidFill>
                                          <a:prstClr val="black"/>
                                        </a:solidFill>
                                        <a:latin typeface="Cambria Math" panose="02040503050406030204" pitchFamily="18" charset="0"/>
                                        <a:ea typeface=""/>
                                        <a:cs typeface=""/>
                                      </a:rPr>
                                      <m:t>k</m:t>
                                    </m:r>
                                  </m:num>
                                  <m:den>
                                    <m:r>
                                      <a:rPr lang="en-GB" sz="1600" b="0">
                                        <a:solidFill>
                                          <a:prstClr val="black"/>
                                        </a:solidFill>
                                        <a:latin typeface="Cambria Math" panose="02040503050406030204" pitchFamily="18" charset="0"/>
                                        <a:ea typeface=""/>
                                        <a:cs typeface=""/>
                                      </a:rPr>
                                      <m:t>2</m:t>
                                    </m:r>
                                  </m:den>
                                </m:f>
                                <m:d>
                                  <m:dPr>
                                    <m:ctrlPr>
                                      <a:rPr lang="en-GB" sz="1600" b="0" i="1">
                                        <a:solidFill>
                                          <a:prstClr val="black"/>
                                        </a:solidFill>
                                        <a:latin typeface="Cambria Math" charset="0"/>
                                        <a:ea typeface=""/>
                                        <a:cs typeface=""/>
                                      </a:rPr>
                                    </m:ctrlPr>
                                  </m:dPr>
                                  <m:e>
                                    <m:sSup>
                                      <m:sSupPr>
                                        <m:ctrlPr>
                                          <a:rPr lang="en-GB" sz="1600" b="0" i="1">
                                            <a:solidFill>
                                              <a:prstClr val="black"/>
                                            </a:solidFill>
                                            <a:latin typeface="Cambria Math" charset="0"/>
                                            <a:ea typeface=""/>
                                            <a:cs typeface=""/>
                                          </a:rPr>
                                        </m:ctrlPr>
                                      </m:sSupPr>
                                      <m:e>
                                        <m:r>
                                          <m:rPr>
                                            <m:sty m:val="p"/>
                                          </m:rPr>
                                          <a:rPr lang="en-GB" sz="1600" b="0">
                                            <a:solidFill>
                                              <a:prstClr val="black"/>
                                            </a:solidFill>
                                            <a:latin typeface="Cambria Math" panose="02040503050406030204" pitchFamily="18" charset="0"/>
                                            <a:ea typeface=""/>
                                            <a:cs typeface=""/>
                                          </a:rPr>
                                          <m:t>x</m:t>
                                        </m:r>
                                      </m:e>
                                      <m:sup>
                                        <m:r>
                                          <a:rPr lang="en-GB" sz="1600" b="0">
                                            <a:solidFill>
                                              <a:prstClr val="black"/>
                                            </a:solidFill>
                                            <a:latin typeface="Cambria Math" panose="02040503050406030204" pitchFamily="18" charset="0"/>
                                            <a:ea typeface=""/>
                                            <a:cs typeface=""/>
                                          </a:rPr>
                                          <m:t>2</m:t>
                                        </m:r>
                                      </m:sup>
                                    </m:sSup>
                                    <m:r>
                                      <a:rPr lang="en-GB" sz="1600" b="0">
                                        <a:solidFill>
                                          <a:prstClr val="black"/>
                                        </a:solidFill>
                                        <a:latin typeface="Cambria Math" panose="02040503050406030204" pitchFamily="18" charset="0"/>
                                        <a:ea typeface=""/>
                                        <a:cs typeface=""/>
                                      </a:rPr>
                                      <m:t>−</m:t>
                                    </m:r>
                                    <m:sSup>
                                      <m:sSupPr>
                                        <m:ctrlPr>
                                          <a:rPr lang="en-GB" sz="1600" b="0" i="1">
                                            <a:solidFill>
                                              <a:prstClr val="black"/>
                                            </a:solidFill>
                                            <a:latin typeface="Cambria Math" charset="0"/>
                                            <a:ea typeface=""/>
                                            <a:cs typeface=""/>
                                          </a:rPr>
                                        </m:ctrlPr>
                                      </m:sSupPr>
                                      <m:e>
                                        <m:r>
                                          <m:rPr>
                                            <m:sty m:val="p"/>
                                          </m:rPr>
                                          <a:rPr lang="en-GB" sz="1600" b="0">
                                            <a:solidFill>
                                              <a:prstClr val="black"/>
                                            </a:solidFill>
                                            <a:latin typeface="Cambria Math" panose="02040503050406030204" pitchFamily="18" charset="0"/>
                                            <a:ea typeface=""/>
                                            <a:cs typeface=""/>
                                          </a:rPr>
                                          <m:t>y</m:t>
                                        </m:r>
                                      </m:e>
                                      <m:sup>
                                        <m:r>
                                          <a:rPr lang="en-GB" sz="1600" b="0">
                                            <a:solidFill>
                                              <a:prstClr val="black"/>
                                            </a:solidFill>
                                            <a:latin typeface="Cambria Math" panose="02040503050406030204" pitchFamily="18" charset="0"/>
                                            <a:ea typeface=""/>
                                            <a:cs typeface=""/>
                                          </a:rPr>
                                          <m:t>2</m:t>
                                        </m:r>
                                      </m:sup>
                                    </m:sSup>
                                  </m:e>
                                </m:d>
                                <m:r>
                                  <m:rPr>
                                    <m:sty m:val="p"/>
                                  </m:rPr>
                                  <a:rPr lang="en-GB" sz="1600" b="0" smtClean="0">
                                    <a:solidFill>
                                      <a:prstClr val="black"/>
                                    </a:solidFill>
                                    <a:latin typeface="Cambria Math" panose="02040503050406030204" pitchFamily="18" charset="0"/>
                                    <a:ea typeface=""/>
                                    <a:cs typeface=""/>
                                  </a:rPr>
                                  <m:t>cos</m:t>
                                </m:r>
                                <m:r>
                                  <m:rPr>
                                    <m:sty m:val="p"/>
                                  </m:rPr>
                                  <a:rPr lang="en-GB" sz="1600" b="0">
                                    <a:solidFill>
                                      <a:prstClr val="black"/>
                                    </a:solidFill>
                                    <a:latin typeface="Cambria Math" panose="02040503050406030204" pitchFamily="18" charset="0"/>
                                    <a:ea typeface=""/>
                                    <a:cs typeface=""/>
                                  </a:rPr>
                                  <m:t>ϑ</m:t>
                                </m:r>
                                <m:r>
                                  <a:rPr lang="en-GB" sz="1600" b="0" smtClean="0">
                                    <a:solidFill>
                                      <a:prstClr val="black"/>
                                    </a:solidFill>
                                    <a:latin typeface="Cambria Math" panose="02040503050406030204" pitchFamily="18" charset="0"/>
                                    <a:ea typeface=""/>
                                    <a:cs typeface=""/>
                                  </a:rPr>
                                  <m:t>+</m:t>
                                </m:r>
                                <m:r>
                                  <m:rPr>
                                    <m:sty m:val="p"/>
                                  </m:rPr>
                                  <a:rPr lang="en-GB" sz="1600" b="0" smtClean="0">
                                    <a:solidFill>
                                      <a:prstClr val="black"/>
                                    </a:solidFill>
                                    <a:latin typeface="Cambria Math" panose="02040503050406030204" pitchFamily="18" charset="0"/>
                                    <a:ea typeface=""/>
                                    <a:cs typeface=""/>
                                  </a:rPr>
                                  <m:t>kx</m:t>
                                </m:r>
                                <m:d>
                                  <m:dPr>
                                    <m:ctrlPr>
                                      <a:rPr lang="en-GB" sz="1600" b="0" i="1" smtClean="0">
                                        <a:solidFill>
                                          <a:prstClr val="black"/>
                                        </a:solidFill>
                                        <a:latin typeface="Cambria Math" charset="0"/>
                                        <a:ea typeface=""/>
                                        <a:cs typeface=""/>
                                      </a:rPr>
                                    </m:ctrlPr>
                                  </m:dPr>
                                  <m:e>
                                    <m:r>
                                      <a:rPr lang="en-GB" sz="1600" b="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ysi</m:t>
                                    </m:r>
                                    <m:r>
                                      <m:rPr>
                                        <m:sty m:val="p"/>
                                      </m:rPr>
                                      <a:rPr lang="en-GB" sz="1600" b="0">
                                        <a:solidFill>
                                          <a:prstClr val="black"/>
                                        </a:solidFill>
                                        <a:latin typeface="Cambria Math" panose="02040503050406030204" pitchFamily="18" charset="0"/>
                                        <a:ea typeface=""/>
                                        <a:cs typeface=""/>
                                      </a:rPr>
                                      <m:t>nϑ</m:t>
                                    </m:r>
                                    <m:r>
                                      <a:rPr lang="en-GB" sz="1600" b="0" smtClean="0">
                                        <a:solidFill>
                                          <a:prstClr val="black"/>
                                        </a:solidFill>
                                        <a:latin typeface="Cambria Math" panose="02040503050406030204" pitchFamily="18" charset="0"/>
                                        <a:ea typeface=""/>
                                        <a:cs typeface=""/>
                                      </a:rPr>
                                      <m:t>+</m:t>
                                    </m:r>
                                    <m:r>
                                      <a:rPr lang="en-GB" sz="1600" b="0">
                                        <a:solidFill>
                                          <a:prstClr val="black"/>
                                        </a:solidFill>
                                        <a:latin typeface="Cambria Math" panose="02040503050406030204" pitchFamily="18" charset="0"/>
                                        <a:ea typeface="Cambria Math" panose="02040503050406030204" pitchFamily="18" charset="0"/>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d>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m:t>
                                </m:r>
                                <m:r>
                                  <m:rPr>
                                    <m:sty m:val="p"/>
                                  </m:rPr>
                                  <a:rPr lang="en-GB" sz="1600" b="0" smtClean="0">
                                    <a:solidFill>
                                      <a:prstClr val="black"/>
                                    </a:solidFill>
                                    <a:latin typeface="Cambria Math" panose="02040503050406030204" pitchFamily="18" charset="0"/>
                                    <a:ea typeface=""/>
                                    <a:cs typeface=""/>
                                  </a:rPr>
                                  <m:t>y</m:t>
                                </m:r>
                                <m:d>
                                  <m:dPr>
                                    <m:ctrlPr>
                                      <a:rPr lang="en-GB" sz="1600" b="0" i="1">
                                        <a:solidFill>
                                          <a:prstClr val="black"/>
                                        </a:solidFill>
                                        <a:latin typeface="Cambria Math" charset="0"/>
                                        <a:ea typeface=""/>
                                        <a:cs typeface=""/>
                                      </a:rPr>
                                    </m:ctrlPr>
                                  </m:dPr>
                                  <m:e>
                                    <m:r>
                                      <a:rPr lang="en-GB" sz="1600" b="0">
                                        <a:solidFill>
                                          <a:prstClr val="black"/>
                                        </a:solidFill>
                                        <a:latin typeface="Cambria Math" panose="02040503050406030204" pitchFamily="18" charset="0"/>
                                        <a:ea typeface="Cambria Math" panose="02040503050406030204" pitchFamily="18" charset="0"/>
                                        <a:cs typeface=""/>
                                      </a:rPr>
                                      <m:t>∆</m:t>
                                    </m:r>
                                    <m:r>
                                      <m:rPr>
                                        <m:sty m:val="p"/>
                                      </m:rPr>
                                      <a:rPr lang="en-GB" sz="1600" b="0">
                                        <a:solidFill>
                                          <a:prstClr val="black"/>
                                        </a:solidFill>
                                        <a:latin typeface="Cambria Math" panose="02040503050406030204" pitchFamily="18" charset="0"/>
                                        <a:ea typeface="Cambria Math" panose="02040503050406030204" pitchFamily="18" charset="0"/>
                                        <a:cs typeface=""/>
                                      </a:rPr>
                                      <m:t>xsinϑ</m:t>
                                    </m:r>
                                    <m:r>
                                      <a:rPr lang="en-GB" sz="1600" b="0" smtClean="0">
                                        <a:solidFill>
                                          <a:prstClr val="black"/>
                                        </a:solidFill>
                                        <a:latin typeface="Cambria Math" panose="02040503050406030204" pitchFamily="18" charset="0"/>
                                        <a:ea typeface="Cambria Math" panose="02040503050406030204" pitchFamily="18" charset="0"/>
                                        <a:cs typeface=""/>
                                      </a:rPr>
                                      <m:t>−</m:t>
                                    </m:r>
                                    <m:r>
                                      <a:rPr lang="en-GB" sz="1600" b="0">
                                        <a:solidFill>
                                          <a:prstClr val="black"/>
                                        </a:solidFill>
                                        <a:latin typeface="Cambria Math" panose="02040503050406030204" pitchFamily="18" charset="0"/>
                                        <a:ea typeface=""/>
                                        <a:cs typeface=""/>
                                      </a:rPr>
                                      <m:t>∆</m:t>
                                    </m:r>
                                    <m:r>
                                      <m:rPr>
                                        <m:sty m:val="p"/>
                                      </m:rPr>
                                      <a:rPr lang="en-GB" sz="1600" b="0" smtClean="0">
                                        <a:solidFill>
                                          <a:prstClr val="black"/>
                                        </a:solidFill>
                                        <a:latin typeface="Cambria Math" panose="02040503050406030204" pitchFamily="18" charset="0"/>
                                        <a:ea typeface=""/>
                                        <a:cs typeface=""/>
                                      </a:rPr>
                                      <m:t>y</m:t>
                                    </m:r>
                                    <m:r>
                                      <m:rPr>
                                        <m:sty m:val="p"/>
                                        <m:brk m:alnAt="7"/>
                                      </m:rPr>
                                      <a:rPr lang="en-GB" sz="1600" b="0">
                                        <a:solidFill>
                                          <a:prstClr val="black"/>
                                        </a:solidFill>
                                        <a:latin typeface="Cambria Math" panose="02040503050406030204" pitchFamily="18" charset="0"/>
                                        <a:ea typeface=""/>
                                        <a:cs typeface=""/>
                                      </a:rPr>
                                      <m:t>c</m:t>
                                    </m:r>
                                    <m:r>
                                      <m:rPr>
                                        <m:sty m:val="p"/>
                                      </m:rPr>
                                      <a:rPr lang="en-GB" sz="1600" b="0">
                                        <a:solidFill>
                                          <a:prstClr val="black"/>
                                        </a:solidFill>
                                        <a:latin typeface="Cambria Math" panose="02040503050406030204" pitchFamily="18" charset="0"/>
                                        <a:ea typeface=""/>
                                        <a:cs typeface=""/>
                                      </a:rPr>
                                      <m:t>osϑ</m:t>
                                    </m:r>
                                  </m:e>
                                </m:d>
                                <m:r>
                                  <a:rPr lang="en-GB" sz="1600" b="0" smtClean="0">
                                    <a:solidFill>
                                      <a:prstClr val="black"/>
                                    </a:solidFill>
                                    <a:latin typeface="Cambria Math" panose="02040503050406030204" pitchFamily="18" charset="0"/>
                                    <a:ea typeface=""/>
                                    <a:cs typeface=""/>
                                  </a:rPr>
                                  <m:t>+</m:t>
                                </m:r>
                                <m:r>
                                  <m:rPr>
                                    <m:sty m:val="p"/>
                                  </m:rPr>
                                  <a:rPr lang="en-GB" sz="1600" b="0">
                                    <a:solidFill>
                                      <a:prstClr val="black"/>
                                    </a:solidFill>
                                    <a:latin typeface="Cambria Math" panose="02040503050406030204" pitchFamily="18" charset="0"/>
                                    <a:ea typeface=""/>
                                    <a:cs typeface=""/>
                                  </a:rPr>
                                  <m:t>k</m:t>
                                </m:r>
                                <m:r>
                                  <m:rPr>
                                    <m:sty m:val="p"/>
                                  </m:rPr>
                                  <a:rPr lang="en-GB" sz="1600" b="0" smtClean="0">
                                    <a:solidFill>
                                      <a:prstClr val="black"/>
                                    </a:solidFill>
                                    <a:latin typeface="Cambria Math" panose="02040503050406030204" pitchFamily="18" charset="0"/>
                                    <a:ea typeface=""/>
                                    <a:cs typeface=""/>
                                  </a:rPr>
                                  <m:t>xy</m:t>
                                </m:r>
                                <m:r>
                                  <m:rPr>
                                    <m:sty m:val="p"/>
                                  </m:rPr>
                                  <a:rPr lang="en-GB" sz="1600" b="0">
                                    <a:solidFill>
                                      <a:prstClr val="black"/>
                                    </a:solidFill>
                                    <a:latin typeface="Cambria Math" panose="02040503050406030204" pitchFamily="18" charset="0"/>
                                    <a:ea typeface=""/>
                                    <a:cs typeface=""/>
                                  </a:rPr>
                                  <m:t>sinϑ</m:t>
                                </m:r>
                              </m:e>
                            </m:mr>
                          </m:m>
                        </m:e>
                      </m:d>
                    </m:oMath>
                  </m:oMathPara>
                </a14:m>
                <a:endParaRPr lang="en-GB" sz="1600" b="0" dirty="0">
                  <a:solidFill>
                    <a:prstClr val="black"/>
                  </a:solidFill>
                  <a:latin typeface="Cambria Math" panose="02040503050406030204" pitchFamily="18" charset="0"/>
                  <a:ea typeface=""/>
                  <a:cs typeface=""/>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873437" y="2856581"/>
                <a:ext cx="7382796" cy="1109856"/>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1736442" y="4477205"/>
                <a:ext cx="5740427" cy="1109856"/>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begChr m:val="{"/>
                          <m:endChr m:val=""/>
                          <m:ctrlPr>
                            <a:rPr lang="en-GB" sz="1600" b="0" i="1" smtClean="0">
                              <a:solidFill>
                                <a:prstClr val="black"/>
                              </a:solidFill>
                              <a:latin typeface="Cambria Math" charset="0"/>
                              <a:ea typeface=""/>
                              <a:cs typeface=""/>
                            </a:rPr>
                          </m:ctrlPr>
                        </m:dPr>
                        <m:e>
                          <m:m>
                            <m:mPr>
                              <m:mcs>
                                <m:mc>
                                  <m:mcPr>
                                    <m:count m:val="1"/>
                                    <m:mcJc m:val="center"/>
                                  </m:mcPr>
                                </m:mc>
                              </m:mcs>
                              <m:ctrlPr>
                                <a:rPr lang="en-GB" sz="1600" b="0" i="1" smtClean="0">
                                  <a:solidFill>
                                    <a:prstClr val="black"/>
                                  </a:solidFill>
                                  <a:latin typeface="Cambria Math" charset="0"/>
                                  <a:ea typeface=""/>
                                  <a:cs typeface=""/>
                                </a:rPr>
                              </m:ctrlPr>
                            </m:mP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x</m:t>
                                    </m:r>
                                  </m:sub>
                                </m:sSub>
                                <m:r>
                                  <a:rPr lang="en-GB" sz="1600" b="0" smtClean="0">
                                    <a:solidFill>
                                      <a:prstClr val="black"/>
                                    </a:solidFill>
                                    <a:latin typeface="Cambria Math" panose="02040503050406030204" pitchFamily="18" charset="0"/>
                                    <a:ea typeface=""/>
                                    <a:cs typeface=""/>
                                  </a:rPr>
                                  <m:t>=</m:t>
                                </m:r>
                                <m:r>
                                  <m:rPr>
                                    <m:sty m:val="p"/>
                                  </m:rPr>
                                  <a:rPr lang="en-GB" sz="1600" b="0" smtClean="0">
                                    <a:solidFill>
                                      <a:srgbClr val="0000CC"/>
                                    </a:solidFill>
                                    <a:latin typeface="Cambria Math" panose="02040503050406030204" pitchFamily="18" charset="0"/>
                                    <a:ea typeface=""/>
                                    <a:cs typeface=""/>
                                  </a:rPr>
                                  <m:t>kx</m:t>
                                </m:r>
                                <m:r>
                                  <m:rPr>
                                    <m:sty m:val="p"/>
                                  </m:rPr>
                                  <a:rPr lang="en-GB" sz="1600" b="0">
                                    <a:solidFill>
                                      <a:srgbClr val="0000CC"/>
                                    </a:solidFill>
                                    <a:latin typeface="Cambria Math" panose="02040503050406030204" pitchFamily="18" charset="0"/>
                                    <a:ea typeface=""/>
                                    <a:cs typeface=""/>
                                  </a:rPr>
                                  <m:t>y</m:t>
                                </m:r>
                                <m:r>
                                  <m:rPr>
                                    <m:sty m:val="p"/>
                                    <m:brk m:alnAt="7"/>
                                  </m:rPr>
                                  <a:rPr lang="en-GB" sz="1600" b="0">
                                    <a:solidFill>
                                      <a:srgbClr val="0000CC"/>
                                    </a:solidFill>
                                    <a:latin typeface="Cambria Math" panose="02040503050406030204" pitchFamily="18" charset="0"/>
                                    <a:ea typeface=""/>
                                    <a:cs typeface=""/>
                                  </a:rPr>
                                  <m:t>c</m:t>
                                </m:r>
                                <m:r>
                                  <m:rPr>
                                    <m:sty m:val="p"/>
                                  </m:rPr>
                                  <a:rPr lang="en-GB" sz="1600" b="0">
                                    <a:solidFill>
                                      <a:srgbClr val="0000CC"/>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FF0000"/>
                                    </a:solidFill>
                                    <a:latin typeface="Cambria Math" panose="02040503050406030204" pitchFamily="18" charset="0"/>
                                    <a:ea typeface=""/>
                                    <a:cs typeface=""/>
                                  </a:rPr>
                                  <m:t>ky</m:t>
                                </m:r>
                                <m:r>
                                  <a:rPr lang="en-GB" sz="1600" b="0">
                                    <a:solidFill>
                                      <a:srgbClr val="FF0000"/>
                                    </a:solidFill>
                                    <a:latin typeface="Cambria Math" panose="02040503050406030204" pitchFamily="18" charset="0"/>
                                    <a:ea typeface="Cambria Math" panose="02040503050406030204" pitchFamily="18" charset="0"/>
                                    <a:cs typeface=""/>
                                  </a:rPr>
                                  <m:t>∆</m:t>
                                </m:r>
                                <m:r>
                                  <m:rPr>
                                    <m:sty m:val="p"/>
                                  </m:rPr>
                                  <a:rPr lang="en-GB" sz="1600" b="0">
                                    <a:solidFill>
                                      <a:srgbClr val="FF0000"/>
                                    </a:solidFill>
                                    <a:latin typeface="Cambria Math" panose="02040503050406030204" pitchFamily="18" charset="0"/>
                                    <a:ea typeface="Cambria Math" panose="02040503050406030204" pitchFamily="18" charset="0"/>
                                    <a:cs typeface=""/>
                                  </a:rPr>
                                  <m:t>x</m:t>
                                </m:r>
                                <m:r>
                                  <m:rPr>
                                    <m:sty m:val="p"/>
                                    <m:brk m:alnAt="7"/>
                                  </m:rPr>
                                  <a:rPr lang="en-GB" sz="1600" b="0">
                                    <a:solidFill>
                                      <a:srgbClr val="FF0000"/>
                                    </a:solidFill>
                                    <a:latin typeface="Cambria Math" panose="02040503050406030204" pitchFamily="18" charset="0"/>
                                    <a:ea typeface=""/>
                                    <a:cs typeface=""/>
                                  </a:rPr>
                                  <m:t>c</m:t>
                                </m:r>
                                <m:r>
                                  <m:rPr>
                                    <m:sty m:val="p"/>
                                  </m:rPr>
                                  <a:rPr lang="en-GB" sz="1600" b="0">
                                    <a:solidFill>
                                      <a:srgbClr val="FF0000"/>
                                    </a:solidFill>
                                    <a:latin typeface="Cambria Math" panose="02040503050406030204" pitchFamily="18" charset="0"/>
                                    <a:ea typeface=""/>
                                    <a:cs typeface=""/>
                                  </a:rPr>
                                  <m:t>osϑ</m:t>
                                </m:r>
                                <m:r>
                                  <a:rPr lang="en-GB" sz="1600" b="0">
                                    <a:solidFill>
                                      <a:prstClr val="black"/>
                                    </a:solidFill>
                                    <a:latin typeface="Cambria Math" panose="02040503050406030204" pitchFamily="18" charset="0"/>
                                    <a:ea typeface=""/>
                                    <a:cs typeface=""/>
                                  </a:rPr>
                                  <m:t>+</m:t>
                                </m:r>
                                <m:r>
                                  <m:rPr>
                                    <m:sty m:val="p"/>
                                  </m:rPr>
                                  <a:rPr lang="en-GB" sz="1600" b="0" smtClean="0">
                                    <a:solidFill>
                                      <a:srgbClr val="FFC000"/>
                                    </a:solidFill>
                                    <a:latin typeface="Cambria Math" panose="02040503050406030204" pitchFamily="18" charset="0"/>
                                    <a:ea typeface=""/>
                                    <a:cs typeface=""/>
                                  </a:rPr>
                                  <m:t>kx</m:t>
                                </m:r>
                                <m:r>
                                  <a:rPr lang="en-GB" sz="1600" b="0">
                                    <a:solidFill>
                                      <a:srgbClr val="FFC000"/>
                                    </a:solidFill>
                                    <a:latin typeface="Cambria Math" panose="02040503050406030204" pitchFamily="18" charset="0"/>
                                    <a:ea typeface=""/>
                                    <a:cs typeface=""/>
                                  </a:rPr>
                                  <m:t>∆</m:t>
                                </m:r>
                                <m:r>
                                  <m:rPr>
                                    <m:sty m:val="p"/>
                                  </m:rPr>
                                  <a:rPr lang="en-GB" sz="1600" b="0">
                                    <a:solidFill>
                                      <a:srgbClr val="FFC000"/>
                                    </a:solidFill>
                                    <a:latin typeface="Cambria Math" panose="02040503050406030204" pitchFamily="18" charset="0"/>
                                    <a:ea typeface="Cambria Math" panose="02040503050406030204" pitchFamily="18" charset="0"/>
                                    <a:cs typeface=""/>
                                  </a:rPr>
                                  <m:t>y</m:t>
                                </m:r>
                                <m:r>
                                  <m:rPr>
                                    <m:sty m:val="p"/>
                                    <m:brk m:alnAt="7"/>
                                  </m:rPr>
                                  <a:rPr lang="en-GB" sz="1600" b="0">
                                    <a:solidFill>
                                      <a:srgbClr val="FFC000"/>
                                    </a:solidFill>
                                    <a:latin typeface="Cambria Math" panose="02040503050406030204" pitchFamily="18" charset="0"/>
                                    <a:ea typeface=""/>
                                    <a:cs typeface=""/>
                                  </a:rPr>
                                  <m:t>c</m:t>
                                </m:r>
                                <m:r>
                                  <m:rPr>
                                    <m:sty m:val="p"/>
                                  </m:rPr>
                                  <a:rPr lang="en-GB" sz="1600" b="0">
                                    <a:solidFill>
                                      <a:srgbClr val="FFC000"/>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f>
                                  <m:fPr>
                                    <m:ctrlPr>
                                      <a:rPr lang="en-GB" sz="1600" b="0" i="1" smtClean="0">
                                        <a:solidFill>
                                          <a:srgbClr val="002060"/>
                                        </a:solidFill>
                                        <a:latin typeface="Cambria Math" charset="0"/>
                                        <a:ea typeface=""/>
                                        <a:cs typeface=""/>
                                      </a:rPr>
                                    </m:ctrlPr>
                                  </m:fPr>
                                  <m:num>
                                    <m:r>
                                      <m:rPr>
                                        <m:sty m:val="p"/>
                                      </m:rPr>
                                      <a:rPr lang="en-GB" sz="1600" b="0">
                                        <a:solidFill>
                                          <a:srgbClr val="002060"/>
                                        </a:solidFill>
                                        <a:latin typeface="Cambria Math" panose="02040503050406030204" pitchFamily="18" charset="0"/>
                                        <a:ea typeface=""/>
                                        <a:cs typeface=""/>
                                      </a:rPr>
                                      <m:t>k</m:t>
                                    </m:r>
                                  </m:num>
                                  <m:den>
                                    <m:r>
                                      <a:rPr lang="en-GB" sz="1600" b="0">
                                        <a:solidFill>
                                          <a:srgbClr val="002060"/>
                                        </a:solidFill>
                                        <a:latin typeface="Cambria Math" panose="02040503050406030204" pitchFamily="18" charset="0"/>
                                        <a:ea typeface=""/>
                                        <a:cs typeface=""/>
                                      </a:rPr>
                                      <m:t>2</m:t>
                                    </m:r>
                                  </m:den>
                                </m:f>
                                <m:r>
                                  <a:rPr lang="en-GB" sz="1600" b="0">
                                    <a:solidFill>
                                      <a:srgbClr val="002060"/>
                                    </a:solidFill>
                                    <a:latin typeface="Cambria Math" panose="02040503050406030204" pitchFamily="18" charset="0"/>
                                    <a:ea typeface=""/>
                                    <a:cs typeface=""/>
                                  </a:rPr>
                                  <m:t>(</m:t>
                                </m:r>
                                <m:sSup>
                                  <m:sSupPr>
                                    <m:ctrlPr>
                                      <a:rPr lang="en-GB" sz="1600" b="0" i="1">
                                        <a:solidFill>
                                          <a:srgbClr val="002060"/>
                                        </a:solidFill>
                                        <a:latin typeface="Cambria Math" charset="0"/>
                                        <a:ea typeface=""/>
                                        <a:cs typeface=""/>
                                      </a:rPr>
                                    </m:ctrlPr>
                                  </m:sSupPr>
                                  <m:e>
                                    <m:r>
                                      <m:rPr>
                                        <m:sty m:val="p"/>
                                      </m:rPr>
                                      <a:rPr lang="en-GB" sz="1600" b="0">
                                        <a:solidFill>
                                          <a:srgbClr val="002060"/>
                                        </a:solidFill>
                                        <a:latin typeface="Cambria Math" panose="02040503050406030204" pitchFamily="18" charset="0"/>
                                        <a:ea typeface=""/>
                                        <a:cs typeface=""/>
                                      </a:rPr>
                                      <m:t>x</m:t>
                                    </m:r>
                                  </m:e>
                                  <m:sup>
                                    <m:r>
                                      <a:rPr lang="en-GB" sz="1600" b="0">
                                        <a:solidFill>
                                          <a:srgbClr val="002060"/>
                                        </a:solidFill>
                                        <a:latin typeface="Cambria Math" panose="02040503050406030204" pitchFamily="18" charset="0"/>
                                        <a:ea typeface=""/>
                                        <a:cs typeface=""/>
                                      </a:rPr>
                                      <m:t>2</m:t>
                                    </m:r>
                                  </m:sup>
                                </m:sSup>
                                <m:r>
                                  <a:rPr lang="en-GB" sz="1600" b="0">
                                    <a:solidFill>
                                      <a:srgbClr val="002060"/>
                                    </a:solidFill>
                                    <a:latin typeface="Cambria Math" panose="02040503050406030204" pitchFamily="18" charset="0"/>
                                    <a:ea typeface=""/>
                                    <a:cs typeface=""/>
                                  </a:rPr>
                                  <m:t>−</m:t>
                                </m:r>
                                <m:sSup>
                                  <m:sSupPr>
                                    <m:ctrlPr>
                                      <a:rPr lang="en-GB" sz="1600" b="0" i="1">
                                        <a:solidFill>
                                          <a:srgbClr val="002060"/>
                                        </a:solidFill>
                                        <a:latin typeface="Cambria Math" charset="0"/>
                                        <a:ea typeface=""/>
                                        <a:cs typeface=""/>
                                      </a:rPr>
                                    </m:ctrlPr>
                                  </m:sSupPr>
                                  <m:e>
                                    <m:r>
                                      <m:rPr>
                                        <m:sty m:val="p"/>
                                      </m:rPr>
                                      <a:rPr lang="en-GB" sz="1600" b="0">
                                        <a:solidFill>
                                          <a:srgbClr val="002060"/>
                                        </a:solidFill>
                                        <a:latin typeface="Cambria Math" panose="02040503050406030204" pitchFamily="18" charset="0"/>
                                        <a:ea typeface=""/>
                                        <a:cs typeface=""/>
                                      </a:rPr>
                                      <m:t>y</m:t>
                                    </m:r>
                                  </m:e>
                                  <m:sup>
                                    <m:r>
                                      <a:rPr lang="en-GB" sz="1600" b="0">
                                        <a:solidFill>
                                          <a:srgbClr val="002060"/>
                                        </a:solidFill>
                                        <a:latin typeface="Cambria Math" panose="02040503050406030204" pitchFamily="18" charset="0"/>
                                        <a:ea typeface=""/>
                                        <a:cs typeface=""/>
                                      </a:rPr>
                                      <m:t>2</m:t>
                                    </m:r>
                                  </m:sup>
                                </m:sSup>
                                <m:r>
                                  <a:rPr lang="en-GB" sz="1600" b="0">
                                    <a:solidFill>
                                      <a:srgbClr val="002060"/>
                                    </a:solidFill>
                                    <a:latin typeface="Cambria Math" panose="02040503050406030204" pitchFamily="18" charset="0"/>
                                    <a:ea typeface=""/>
                                    <a:cs typeface=""/>
                                  </a:rPr>
                                  <m:t>)</m:t>
                                </m:r>
                                <m:r>
                                  <m:rPr>
                                    <m:sty m:val="p"/>
                                  </m:rPr>
                                  <a:rPr lang="en-GB" sz="1600" b="0">
                                    <a:solidFill>
                                      <a:srgbClr val="002060"/>
                                    </a:solidFill>
                                    <a:latin typeface="Cambria Math" panose="02040503050406030204" pitchFamily="18" charset="0"/>
                                    <a:ea typeface=""/>
                                    <a:cs typeface=""/>
                                  </a:rPr>
                                  <m:t>sinϑ</m:t>
                                </m:r>
                              </m:e>
                            </m:mr>
                            <m:mr>
                              <m:e>
                                <m:sSub>
                                  <m:sSubPr>
                                    <m:ctrlPr>
                                      <a:rPr lang="en-GB" sz="1600" b="0" i="1">
                                        <a:solidFill>
                                          <a:prstClr val="black"/>
                                        </a:solidFill>
                                        <a:latin typeface="Cambria Math" charset="0"/>
                                        <a:ea typeface=""/>
                                        <a:cs typeface=""/>
                                      </a:rPr>
                                    </m:ctrlPr>
                                  </m:sSubPr>
                                  <m:e>
                                    <m:r>
                                      <m:rPr>
                                        <m:sty m:val="p"/>
                                      </m:rPr>
                                      <a:rPr lang="en-GB" sz="1600" b="0">
                                        <a:solidFill>
                                          <a:prstClr val="black"/>
                                        </a:solidFill>
                                        <a:latin typeface="Cambria Math" panose="02040503050406030204" pitchFamily="18" charset="0"/>
                                        <a:ea typeface=""/>
                                        <a:cs typeface=""/>
                                      </a:rPr>
                                      <m:t>B</m:t>
                                    </m:r>
                                  </m:e>
                                  <m:sub>
                                    <m:r>
                                      <m:rPr>
                                        <m:sty m:val="p"/>
                                      </m:rPr>
                                      <a:rPr lang="en-GB" sz="1600" b="0">
                                        <a:solidFill>
                                          <a:prstClr val="black"/>
                                        </a:solidFill>
                                        <a:latin typeface="Cambria Math" panose="02040503050406030204" pitchFamily="18" charset="0"/>
                                        <a:ea typeface=""/>
                                        <a:cs typeface=""/>
                                      </a:rPr>
                                      <m:t>y</m:t>
                                    </m:r>
                                  </m:sub>
                                </m:sSub>
                                <m:r>
                                  <a:rPr lang="en-GB" sz="1600" b="0" smtClean="0">
                                    <a:solidFill>
                                      <a:prstClr val="black"/>
                                    </a:solidFill>
                                    <a:latin typeface="Cambria Math" panose="02040503050406030204" pitchFamily="18" charset="0"/>
                                    <a:ea typeface=""/>
                                    <a:cs typeface=""/>
                                  </a:rPr>
                                  <m:t>=</m:t>
                                </m:r>
                                <m:f>
                                  <m:fPr>
                                    <m:ctrlPr>
                                      <a:rPr lang="en-GB" sz="1600" b="0" i="1" smtClean="0">
                                        <a:solidFill>
                                          <a:srgbClr val="0000CC"/>
                                        </a:solidFill>
                                        <a:latin typeface="Cambria Math" charset="0"/>
                                        <a:ea typeface=""/>
                                        <a:cs typeface=""/>
                                      </a:rPr>
                                    </m:ctrlPr>
                                  </m:fPr>
                                  <m:num>
                                    <m:r>
                                      <m:rPr>
                                        <m:sty m:val="p"/>
                                      </m:rPr>
                                      <a:rPr lang="en-GB" sz="1600" b="0">
                                        <a:solidFill>
                                          <a:srgbClr val="0000CC"/>
                                        </a:solidFill>
                                        <a:latin typeface="Cambria Math" panose="02040503050406030204" pitchFamily="18" charset="0"/>
                                        <a:ea typeface=""/>
                                        <a:cs typeface=""/>
                                      </a:rPr>
                                      <m:t>k</m:t>
                                    </m:r>
                                  </m:num>
                                  <m:den>
                                    <m:r>
                                      <a:rPr lang="en-GB" sz="1600" b="0">
                                        <a:solidFill>
                                          <a:srgbClr val="0000CC"/>
                                        </a:solidFill>
                                        <a:latin typeface="Cambria Math" panose="02040503050406030204" pitchFamily="18" charset="0"/>
                                        <a:ea typeface=""/>
                                        <a:cs typeface=""/>
                                      </a:rPr>
                                      <m:t>2</m:t>
                                    </m:r>
                                  </m:den>
                                </m:f>
                                <m:d>
                                  <m:dPr>
                                    <m:ctrlPr>
                                      <a:rPr lang="en-GB" sz="1600" b="0" i="1">
                                        <a:solidFill>
                                          <a:srgbClr val="0000CC"/>
                                        </a:solidFill>
                                        <a:latin typeface="Cambria Math" charset="0"/>
                                        <a:ea typeface=""/>
                                        <a:cs typeface=""/>
                                      </a:rPr>
                                    </m:ctrlPr>
                                  </m:dPr>
                                  <m:e>
                                    <m:sSup>
                                      <m:sSupPr>
                                        <m:ctrlPr>
                                          <a:rPr lang="en-GB" sz="1600" b="0" i="1">
                                            <a:solidFill>
                                              <a:srgbClr val="0000CC"/>
                                            </a:solidFill>
                                            <a:latin typeface="Cambria Math" charset="0"/>
                                            <a:ea typeface=""/>
                                            <a:cs typeface=""/>
                                          </a:rPr>
                                        </m:ctrlPr>
                                      </m:sSupPr>
                                      <m:e>
                                        <m:r>
                                          <m:rPr>
                                            <m:sty m:val="p"/>
                                          </m:rPr>
                                          <a:rPr lang="en-GB" sz="1600" b="0">
                                            <a:solidFill>
                                              <a:srgbClr val="0000CC"/>
                                            </a:solidFill>
                                            <a:latin typeface="Cambria Math" panose="02040503050406030204" pitchFamily="18" charset="0"/>
                                            <a:ea typeface=""/>
                                            <a:cs typeface=""/>
                                          </a:rPr>
                                          <m:t>x</m:t>
                                        </m:r>
                                      </m:e>
                                      <m:sup>
                                        <m:r>
                                          <a:rPr lang="en-GB" sz="1600" b="0">
                                            <a:solidFill>
                                              <a:srgbClr val="0000CC"/>
                                            </a:solidFill>
                                            <a:latin typeface="Cambria Math" panose="02040503050406030204" pitchFamily="18" charset="0"/>
                                            <a:ea typeface=""/>
                                            <a:cs typeface=""/>
                                          </a:rPr>
                                          <m:t>2</m:t>
                                        </m:r>
                                      </m:sup>
                                    </m:sSup>
                                    <m:r>
                                      <a:rPr lang="en-GB" sz="1600" b="0">
                                        <a:solidFill>
                                          <a:srgbClr val="0000CC"/>
                                        </a:solidFill>
                                        <a:latin typeface="Cambria Math" panose="02040503050406030204" pitchFamily="18" charset="0"/>
                                        <a:ea typeface=""/>
                                        <a:cs typeface=""/>
                                      </a:rPr>
                                      <m:t>−</m:t>
                                    </m:r>
                                    <m:sSup>
                                      <m:sSupPr>
                                        <m:ctrlPr>
                                          <a:rPr lang="en-GB" sz="1600" b="0" i="1">
                                            <a:solidFill>
                                              <a:srgbClr val="0000CC"/>
                                            </a:solidFill>
                                            <a:latin typeface="Cambria Math" charset="0"/>
                                            <a:ea typeface=""/>
                                            <a:cs typeface=""/>
                                          </a:rPr>
                                        </m:ctrlPr>
                                      </m:sSupPr>
                                      <m:e>
                                        <m:r>
                                          <m:rPr>
                                            <m:sty m:val="p"/>
                                          </m:rPr>
                                          <a:rPr lang="en-GB" sz="1600" b="0">
                                            <a:solidFill>
                                              <a:srgbClr val="0000CC"/>
                                            </a:solidFill>
                                            <a:latin typeface="Cambria Math" panose="02040503050406030204" pitchFamily="18" charset="0"/>
                                            <a:ea typeface=""/>
                                            <a:cs typeface=""/>
                                          </a:rPr>
                                          <m:t>y</m:t>
                                        </m:r>
                                      </m:e>
                                      <m:sup>
                                        <m:r>
                                          <a:rPr lang="en-GB" sz="1600" b="0">
                                            <a:solidFill>
                                              <a:srgbClr val="0000CC"/>
                                            </a:solidFill>
                                            <a:latin typeface="Cambria Math" panose="02040503050406030204" pitchFamily="18" charset="0"/>
                                            <a:ea typeface=""/>
                                            <a:cs typeface=""/>
                                          </a:rPr>
                                          <m:t>2</m:t>
                                        </m:r>
                                      </m:sup>
                                    </m:sSup>
                                  </m:e>
                                </m:d>
                                <m:r>
                                  <m:rPr>
                                    <m:sty m:val="p"/>
                                  </m:rPr>
                                  <a:rPr lang="en-GB" sz="1600" b="0" smtClean="0">
                                    <a:solidFill>
                                      <a:srgbClr val="0000CC"/>
                                    </a:solidFill>
                                    <a:latin typeface="Cambria Math" panose="02040503050406030204" pitchFamily="18" charset="0"/>
                                    <a:ea typeface=""/>
                                    <a:cs typeface=""/>
                                  </a:rPr>
                                  <m:t>cos</m:t>
                                </m:r>
                                <m:r>
                                  <m:rPr>
                                    <m:sty m:val="p"/>
                                  </m:rPr>
                                  <a:rPr lang="en-GB" sz="1600" b="0">
                                    <a:solidFill>
                                      <a:srgbClr val="0000CC"/>
                                    </a:solidFill>
                                    <a:latin typeface="Cambria Math" panose="02040503050406030204" pitchFamily="18" charset="0"/>
                                    <a:ea typeface=""/>
                                    <a:cs typeface=""/>
                                  </a:rPr>
                                  <m:t>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FF0000"/>
                                    </a:solidFill>
                                    <a:latin typeface="Cambria Math" panose="02040503050406030204" pitchFamily="18" charset="0"/>
                                    <a:ea typeface=""/>
                                    <a:cs typeface=""/>
                                  </a:rPr>
                                  <m:t>kx</m:t>
                                </m:r>
                                <m:r>
                                  <a:rPr lang="en-GB" sz="1600" b="0">
                                    <a:solidFill>
                                      <a:srgbClr val="FF0000"/>
                                    </a:solidFill>
                                    <a:latin typeface="Cambria Math" panose="02040503050406030204" pitchFamily="18" charset="0"/>
                                    <a:ea typeface="Cambria Math" panose="02040503050406030204" pitchFamily="18" charset="0"/>
                                    <a:cs typeface=""/>
                                  </a:rPr>
                                  <m:t>∆</m:t>
                                </m:r>
                                <m:r>
                                  <m:rPr>
                                    <m:sty m:val="p"/>
                                  </m:rPr>
                                  <a:rPr lang="en-GB" sz="1600" b="0">
                                    <a:solidFill>
                                      <a:srgbClr val="FF0000"/>
                                    </a:solidFill>
                                    <a:latin typeface="Cambria Math" panose="02040503050406030204" pitchFamily="18" charset="0"/>
                                    <a:ea typeface="Cambria Math" panose="02040503050406030204" pitchFamily="18" charset="0"/>
                                    <a:cs typeface=""/>
                                  </a:rPr>
                                  <m:t>x</m:t>
                                </m:r>
                                <m:r>
                                  <m:rPr>
                                    <m:sty m:val="p"/>
                                    <m:brk m:alnAt="7"/>
                                  </m:rPr>
                                  <a:rPr lang="en-GB" sz="1600" b="0">
                                    <a:solidFill>
                                      <a:srgbClr val="FF0000"/>
                                    </a:solidFill>
                                    <a:latin typeface="Cambria Math" panose="02040503050406030204" pitchFamily="18" charset="0"/>
                                    <a:ea typeface=""/>
                                    <a:cs typeface=""/>
                                  </a:rPr>
                                  <m:t>c</m:t>
                                </m:r>
                                <m:r>
                                  <m:rPr>
                                    <m:sty m:val="p"/>
                                  </m:rPr>
                                  <a:rPr lang="en-GB" sz="1600" b="0">
                                    <a:solidFill>
                                      <a:srgbClr val="FF0000"/>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FFC000"/>
                                    </a:solidFill>
                                    <a:latin typeface="Cambria Math" panose="02040503050406030204" pitchFamily="18" charset="0"/>
                                    <a:ea typeface=""/>
                                    <a:cs typeface=""/>
                                  </a:rPr>
                                  <m:t>ky</m:t>
                                </m:r>
                                <m:r>
                                  <a:rPr lang="en-GB" sz="1600" b="0">
                                    <a:solidFill>
                                      <a:srgbClr val="FFC000"/>
                                    </a:solidFill>
                                    <a:latin typeface="Cambria Math" panose="02040503050406030204" pitchFamily="18" charset="0"/>
                                    <a:ea typeface=""/>
                                    <a:cs typeface=""/>
                                  </a:rPr>
                                  <m:t>∆</m:t>
                                </m:r>
                                <m:r>
                                  <m:rPr>
                                    <m:sty m:val="p"/>
                                  </m:rPr>
                                  <a:rPr lang="en-GB" sz="1600" b="0">
                                    <a:solidFill>
                                      <a:srgbClr val="FFC000"/>
                                    </a:solidFill>
                                    <a:latin typeface="Cambria Math" panose="02040503050406030204" pitchFamily="18" charset="0"/>
                                    <a:ea typeface=""/>
                                    <a:cs typeface=""/>
                                  </a:rPr>
                                  <m:t>y</m:t>
                                </m:r>
                                <m:r>
                                  <m:rPr>
                                    <m:sty m:val="p"/>
                                    <m:brk m:alnAt="7"/>
                                  </m:rPr>
                                  <a:rPr lang="en-GB" sz="1600" b="0">
                                    <a:solidFill>
                                      <a:srgbClr val="FFC000"/>
                                    </a:solidFill>
                                    <a:latin typeface="Cambria Math" panose="02040503050406030204" pitchFamily="18" charset="0"/>
                                    <a:ea typeface=""/>
                                    <a:cs typeface=""/>
                                  </a:rPr>
                                  <m:t>c</m:t>
                                </m:r>
                                <m:r>
                                  <m:rPr>
                                    <m:sty m:val="p"/>
                                  </m:rPr>
                                  <a:rPr lang="en-GB" sz="1600" b="0">
                                    <a:solidFill>
                                      <a:srgbClr val="FFC000"/>
                                    </a:solidFill>
                                    <a:latin typeface="Cambria Math" panose="02040503050406030204" pitchFamily="18" charset="0"/>
                                    <a:ea typeface=""/>
                                    <a:cs typeface=""/>
                                  </a:rPr>
                                  <m:t>osϑ</m:t>
                                </m:r>
                                <m:r>
                                  <a:rPr lang="en-GB" sz="1600" b="0" smtClean="0">
                                    <a:solidFill>
                                      <a:prstClr val="black"/>
                                    </a:solidFill>
                                    <a:latin typeface="Cambria Math" panose="02040503050406030204" pitchFamily="18" charset="0"/>
                                    <a:ea typeface=""/>
                                    <a:cs typeface=""/>
                                  </a:rPr>
                                  <m:t>+</m:t>
                                </m:r>
                                <m:r>
                                  <m:rPr>
                                    <m:sty m:val="p"/>
                                  </m:rPr>
                                  <a:rPr lang="en-GB" sz="1600" b="0" smtClean="0">
                                    <a:solidFill>
                                      <a:srgbClr val="002060"/>
                                    </a:solidFill>
                                    <a:latin typeface="Cambria Math" panose="02040503050406030204" pitchFamily="18" charset="0"/>
                                    <a:ea typeface=""/>
                                    <a:cs typeface=""/>
                                  </a:rPr>
                                  <m:t>kxy</m:t>
                                </m:r>
                                <m:r>
                                  <m:rPr>
                                    <m:sty m:val="p"/>
                                  </m:rPr>
                                  <a:rPr lang="en-GB" sz="1600" b="0">
                                    <a:solidFill>
                                      <a:srgbClr val="002060"/>
                                    </a:solidFill>
                                    <a:latin typeface="Cambria Math" panose="02040503050406030204" pitchFamily="18" charset="0"/>
                                    <a:ea typeface=""/>
                                    <a:cs typeface=""/>
                                  </a:rPr>
                                  <m:t>sinϑ</m:t>
                                </m:r>
                              </m:e>
                            </m:mr>
                          </m:m>
                        </m:e>
                      </m:d>
                    </m:oMath>
                  </m:oMathPara>
                </a14:m>
                <a:endParaRPr lang="en-GB" sz="1600" b="0" dirty="0">
                  <a:solidFill>
                    <a:prstClr val="black"/>
                  </a:solidFill>
                  <a:latin typeface="Cambria Math" panose="02040503050406030204" pitchFamily="18" charset="0"/>
                  <a:ea typeface=""/>
                  <a:cs typeface=""/>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736442" y="4477205"/>
                <a:ext cx="5740427" cy="1109856"/>
              </a:xfrm>
              <a:prstGeom prst="rect">
                <a:avLst/>
              </a:prstGeom>
              <a:blipFill rotWithShape="0">
                <a:blip r:embed="rId5"/>
                <a:stretch>
                  <a:fillRect/>
                </a:stretch>
              </a:blipFill>
            </p:spPr>
            <p:txBody>
              <a:bodyPr/>
              <a:lstStyle/>
              <a:p>
                <a:r>
                  <a:rPr lang="en-GB">
                    <a:noFill/>
                  </a:rPr>
                  <a:t> </a:t>
                </a:r>
              </a:p>
            </p:txBody>
          </p:sp>
        </mc:Fallback>
      </mc:AlternateContent>
      <p:sp>
        <p:nvSpPr>
          <p:cNvPr id="16" name="TextBox 15"/>
          <p:cNvSpPr txBox="1"/>
          <p:nvPr/>
        </p:nvSpPr>
        <p:spPr>
          <a:xfrm>
            <a:off x="7712243" y="5728497"/>
            <a:ext cx="1325221" cy="738664"/>
          </a:xfrm>
          <a:prstGeom prst="rect">
            <a:avLst/>
          </a:prstGeom>
          <a:noFill/>
          <a:ln>
            <a:solidFill>
              <a:srgbClr val="002060"/>
            </a:solidFill>
          </a:ln>
        </p:spPr>
        <p:txBody>
          <a:bodyPr wrap="square" rtlCol="0">
            <a:spAutoFit/>
          </a:bodyPr>
          <a:lstStyle/>
          <a:p>
            <a:pPr algn="ctr" fontAlgn="auto">
              <a:spcBef>
                <a:spcPts val="0"/>
              </a:spcBef>
              <a:spcAft>
                <a:spcPts val="0"/>
              </a:spcAft>
            </a:pPr>
            <a:r>
              <a:rPr lang="en-GB" sz="1400" b="0" dirty="0" smtClean="0">
                <a:solidFill>
                  <a:srgbClr val="002060"/>
                </a:solidFill>
                <a:latin typeface="Calibri" panose="020F0502020204030204"/>
                <a:ea typeface=""/>
                <a:cs typeface=""/>
              </a:rPr>
              <a:t>Skew sextupole</a:t>
            </a:r>
          </a:p>
          <a:p>
            <a:pPr algn="ctr" fontAlgn="auto">
              <a:spcBef>
                <a:spcPts val="0"/>
              </a:spcBef>
              <a:spcAft>
                <a:spcPts val="0"/>
              </a:spcAft>
            </a:pPr>
            <a:r>
              <a:rPr lang="en-GB" sz="1400" b="0" dirty="0">
                <a:solidFill>
                  <a:srgbClr val="002060"/>
                </a:solidFill>
                <a:latin typeface="Calibri" panose="020F0502020204030204"/>
                <a:ea typeface=""/>
                <a:cs typeface=""/>
              </a:rPr>
              <a:t>g</a:t>
            </a:r>
            <a:r>
              <a:rPr lang="en-GB" sz="1400" b="0" dirty="0" smtClean="0">
                <a:solidFill>
                  <a:srgbClr val="002060"/>
                </a:solidFill>
                <a:latin typeface="Calibri" panose="020F0502020204030204"/>
                <a:ea typeface=""/>
                <a:cs typeface=""/>
              </a:rPr>
              <a:t>enerated by</a:t>
            </a:r>
          </a:p>
          <a:p>
            <a:pPr algn="ctr" fontAlgn="auto">
              <a:spcBef>
                <a:spcPts val="0"/>
              </a:spcBef>
              <a:spcAft>
                <a:spcPts val="0"/>
              </a:spcAft>
            </a:pPr>
            <a:r>
              <a:rPr lang="en-GB" sz="1400" b="0" dirty="0" smtClean="0">
                <a:solidFill>
                  <a:srgbClr val="002060"/>
                </a:solidFill>
                <a:latin typeface="Calibri" panose="020F0502020204030204"/>
                <a:ea typeface=""/>
                <a:cs typeface=""/>
              </a:rPr>
              <a:t>Roll (</a:t>
            </a:r>
            <a:r>
              <a:rPr lang="el-GR" sz="1400" b="0" dirty="0" smtClean="0">
                <a:solidFill>
                  <a:srgbClr val="002060"/>
                </a:solidFill>
                <a:latin typeface="Calibri" panose="020F0502020204030204" pitchFamily="34" charset="0"/>
                <a:ea typeface=""/>
                <a:cs typeface=""/>
              </a:rPr>
              <a:t>θ</a:t>
            </a:r>
            <a:r>
              <a:rPr lang="en-GB" sz="1400" b="0" dirty="0" smtClean="0">
                <a:solidFill>
                  <a:srgbClr val="002060"/>
                </a:solidFill>
                <a:latin typeface="Calibri" panose="020F0502020204030204"/>
                <a:ea typeface=""/>
                <a:cs typeface=""/>
              </a:rPr>
              <a:t>)</a:t>
            </a:r>
            <a:endParaRPr lang="en-GB" sz="1400" b="0" dirty="0">
              <a:solidFill>
                <a:srgbClr val="002060"/>
              </a:solidFill>
              <a:latin typeface="Calibri" panose="020F0502020204030204"/>
              <a:ea typeface=""/>
              <a:cs typeface=""/>
            </a:endParaRPr>
          </a:p>
        </p:txBody>
      </p:sp>
      <p:sp>
        <p:nvSpPr>
          <p:cNvPr id="17" name="TextBox 16"/>
          <p:cNvSpPr txBox="1"/>
          <p:nvPr/>
        </p:nvSpPr>
        <p:spPr>
          <a:xfrm>
            <a:off x="1676423" y="-17525"/>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Misalignments- Sextupole</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2662982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22</a:t>
            </a:fld>
            <a:endParaRPr lang="en-GB">
              <a:solidFill>
                <a:prstClr val="white"/>
              </a:solidFill>
            </a:endParaRPr>
          </a:p>
        </p:txBody>
      </p:sp>
      <p:pic>
        <p:nvPicPr>
          <p:cNvPr id="5" name="Picture 4" descr="C:\Users\hghasem\Downloads\Trapezium design\SBEND or RBEND\Final\RBEND\ELEGANT\selected tune\correct ch by elegant\test-1\Closed orbit\Correction\New folder\1\With wiggler\test-1\Location of BPMs and HV correctors\TME\phase.png"/>
          <p:cNvPicPr preferRelativeResize="0"/>
          <p:nvPr/>
        </p:nvPicPr>
        <p:blipFill>
          <a:blip r:embed="rId2">
            <a:extLst>
              <a:ext uri="{28A0092B-C50C-407E-A947-70E740481C1C}">
                <a14:useLocalDpi xmlns:a14="http://schemas.microsoft.com/office/drawing/2010/main" val="0"/>
              </a:ext>
            </a:extLst>
          </a:blip>
          <a:srcRect/>
          <a:stretch>
            <a:fillRect/>
          </a:stretch>
        </p:blipFill>
        <p:spPr bwMode="auto">
          <a:xfrm>
            <a:off x="3708000" y="2159319"/>
            <a:ext cx="2700000" cy="2268000"/>
          </a:xfrm>
          <a:prstGeom prst="rect">
            <a:avLst/>
          </a:prstGeom>
          <a:noFill/>
          <a:ln>
            <a:noFill/>
          </a:ln>
        </p:spPr>
      </p:pic>
      <p:pic>
        <p:nvPicPr>
          <p:cNvPr id="6" name="Picture 5" descr="C:\Users\hghasem\Downloads\Trapezium design\SBEND or RBEND\Final\RBEND\ELEGANT\selected tune\correct ch by elegant\test-1\Closed orbit\Correction\New folder\1\With wiggler\test-1\Location of BPMs and HV correctors\FODO\phase.png"/>
          <p:cNvPicPr preferRelativeResize="0"/>
          <p:nvPr/>
        </p:nvPicPr>
        <p:blipFill>
          <a:blip r:embed="rId3">
            <a:extLst>
              <a:ext uri="{28A0092B-C50C-407E-A947-70E740481C1C}">
                <a14:useLocalDpi xmlns:a14="http://schemas.microsoft.com/office/drawing/2010/main" val="0"/>
              </a:ext>
            </a:extLst>
          </a:blip>
          <a:srcRect/>
          <a:stretch>
            <a:fillRect/>
          </a:stretch>
        </p:blipFill>
        <p:spPr bwMode="auto">
          <a:xfrm>
            <a:off x="6444000" y="2159319"/>
            <a:ext cx="2700000" cy="2268000"/>
          </a:xfrm>
          <a:prstGeom prst="rect">
            <a:avLst/>
          </a:prstGeom>
          <a:noFill/>
          <a:ln>
            <a:noFill/>
          </a:ln>
        </p:spPr>
      </p:pic>
      <p:pic>
        <p:nvPicPr>
          <p:cNvPr id="7" name="Picture 6" descr="C:\Users\hghasem\Downloads\Trapezium design\SBEND or RBEND\Final\RBEND\ELEGANT\selected tune\correct ch by elegant\test-1\Closed orbit\Correction\New folder\1\With wiggler\test-1\Location of BPMs and HV correctors\DISP-I\phase.png"/>
          <p:cNvPicPr preferRelativeResize="0"/>
          <p:nvPr/>
        </p:nvPicPr>
        <p:blipFill>
          <a:blip r:embed="rId4">
            <a:extLst>
              <a:ext uri="{28A0092B-C50C-407E-A947-70E740481C1C}">
                <a14:useLocalDpi xmlns:a14="http://schemas.microsoft.com/office/drawing/2010/main" val="0"/>
              </a:ext>
            </a:extLst>
          </a:blip>
          <a:srcRect/>
          <a:stretch>
            <a:fillRect/>
          </a:stretch>
        </p:blipFill>
        <p:spPr bwMode="auto">
          <a:xfrm>
            <a:off x="6444000" y="4337405"/>
            <a:ext cx="2700000" cy="2268000"/>
          </a:xfrm>
          <a:prstGeom prst="rect">
            <a:avLst/>
          </a:prstGeom>
          <a:noFill/>
          <a:ln>
            <a:noFill/>
          </a:ln>
        </p:spPr>
      </p:pic>
      <p:pic>
        <p:nvPicPr>
          <p:cNvPr id="8" name="Picture 7" descr="C:\Users\hghasem\Downloads\Trapezium design\SBEND or RBEND\Final\RBEND\ELEGANT\selected tune\correct ch by elegant\test-1\Closed orbit\Correction\New folder\1\With wiggler\test-1\Location of BPMs and HV correctors\DISP-II\phase.png"/>
          <p:cNvPicPr preferRelativeResize="0"/>
          <p:nvPr/>
        </p:nvPicPr>
        <p:blipFill>
          <a:blip r:embed="rId5">
            <a:extLst>
              <a:ext uri="{28A0092B-C50C-407E-A947-70E740481C1C}">
                <a14:useLocalDpi xmlns:a14="http://schemas.microsoft.com/office/drawing/2010/main" val="0"/>
              </a:ext>
            </a:extLst>
          </a:blip>
          <a:srcRect/>
          <a:stretch>
            <a:fillRect/>
          </a:stretch>
        </p:blipFill>
        <p:spPr bwMode="auto">
          <a:xfrm>
            <a:off x="3708000" y="4337405"/>
            <a:ext cx="2700000" cy="2268000"/>
          </a:xfrm>
          <a:prstGeom prst="rect">
            <a:avLst/>
          </a:prstGeom>
          <a:noFill/>
          <a:ln>
            <a:noFill/>
          </a:ln>
        </p:spPr>
      </p:pic>
      <p:sp>
        <p:nvSpPr>
          <p:cNvPr id="9" name="Rectangle 8"/>
          <p:cNvSpPr/>
          <p:nvPr/>
        </p:nvSpPr>
        <p:spPr>
          <a:xfrm>
            <a:off x="96778" y="619832"/>
            <a:ext cx="6165797" cy="1046440"/>
          </a:xfrm>
          <a:prstGeom prst="rect">
            <a:avLst/>
          </a:prstGeom>
        </p:spPr>
        <p:txBody>
          <a:bodyPr wrap="square">
            <a:spAutoFit/>
          </a:bodyPr>
          <a:lstStyle/>
          <a:p>
            <a:pPr fontAlgn="auto">
              <a:spcBef>
                <a:spcPts val="0"/>
              </a:spcBef>
              <a:spcAft>
                <a:spcPts val="0"/>
              </a:spcAft>
            </a:pPr>
            <a:r>
              <a:rPr lang="en-GB" sz="1600" b="0" u="sng" dirty="0" smtClean="0">
                <a:solidFill>
                  <a:prstClr val="black"/>
                </a:solidFill>
                <a:latin typeface="Arial" panose="020B0604020202020204" pitchFamily="34" charset="0"/>
                <a:ea typeface=""/>
                <a:cs typeface="Arial" panose="020B0604020202020204" pitchFamily="34" charset="0"/>
              </a:rPr>
              <a:t>Correctors installed </a:t>
            </a:r>
            <a:endParaRPr lang="en-GB" sz="1600" b="0" u="sng" dirty="0">
              <a:solidFill>
                <a:prstClr val="black"/>
              </a:solidFill>
              <a:latin typeface="Arial" panose="020B0604020202020204" pitchFamily="34" charset="0"/>
              <a:ea typeface=""/>
              <a:cs typeface="Arial" panose="020B0604020202020204" pitchFamily="34" charset="0"/>
            </a:endParaRPr>
          </a:p>
          <a:p>
            <a:pPr fontAlgn="auto">
              <a:spcBef>
                <a:spcPts val="0"/>
              </a:spcBef>
              <a:spcAft>
                <a:spcPts val="0"/>
              </a:spcAft>
            </a:pPr>
            <a:endParaRPr lang="en-GB" sz="1600" b="0" u="sng" dirty="0">
              <a:solidFill>
                <a:srgbClr val="5716FA"/>
              </a:solidFill>
              <a:latin typeface="Arial" panose="020B0604020202020204" pitchFamily="34" charset="0"/>
              <a:ea typeface=""/>
              <a:cs typeface="Arial" panose="020B0604020202020204" pitchFamily="34" charset="0"/>
            </a:endParaRPr>
          </a:p>
          <a:p>
            <a:pPr marL="285750" indent="-285750" fontAlgn="auto">
              <a:spcBef>
                <a:spcPts val="0"/>
              </a:spcBef>
              <a:spcAft>
                <a:spcPts val="0"/>
              </a:spcAft>
              <a:buFont typeface="Courier New" panose="02070309020205020404" pitchFamily="49" charset="0"/>
              <a:buChar char="o"/>
            </a:pPr>
            <a:r>
              <a:rPr lang="en-GB" sz="1500" b="0" dirty="0" smtClean="0">
                <a:solidFill>
                  <a:srgbClr val="5716FA"/>
                </a:solidFill>
                <a:latin typeface="Arial" panose="020B0604020202020204" pitchFamily="34" charset="0"/>
                <a:ea typeface=""/>
                <a:cs typeface="Arial" panose="020B0604020202020204" pitchFamily="34" charset="0"/>
              </a:rPr>
              <a:t>242 vertical; (</a:t>
            </a:r>
            <a:r>
              <a:rPr lang="it-IT" sz="1500" b="0" dirty="0" smtClean="0">
                <a:solidFill>
                  <a:srgbClr val="5716FA"/>
                </a:solidFill>
                <a:latin typeface="Arial" panose="020B0604020202020204" pitchFamily="34" charset="0"/>
                <a:ea typeface=""/>
                <a:cs typeface="Arial" panose="020B0604020202020204" pitchFamily="34" charset="0"/>
              </a:rPr>
              <a:t>84 </a:t>
            </a:r>
            <a:r>
              <a:rPr lang="it-IT" sz="1500" b="0" dirty="0">
                <a:solidFill>
                  <a:srgbClr val="5716FA"/>
                </a:solidFill>
                <a:latin typeface="Arial" panose="020B0604020202020204" pitchFamily="34" charset="0"/>
                <a:ea typeface=""/>
                <a:cs typeface="Arial" panose="020B0604020202020204" pitchFamily="34" charset="0"/>
              </a:rPr>
              <a:t>per arc, </a:t>
            </a:r>
            <a:r>
              <a:rPr lang="it-IT" sz="1500" b="0" dirty="0" smtClean="0">
                <a:solidFill>
                  <a:srgbClr val="5716FA"/>
                </a:solidFill>
                <a:latin typeface="Arial" panose="020B0604020202020204" pitchFamily="34" charset="0"/>
                <a:ea typeface=""/>
                <a:cs typeface="Arial" panose="020B0604020202020204" pitchFamily="34" charset="0"/>
              </a:rPr>
              <a:t>8 </a:t>
            </a:r>
            <a:r>
              <a:rPr lang="it-IT" sz="1500" b="0" dirty="0">
                <a:solidFill>
                  <a:srgbClr val="5716FA"/>
                </a:solidFill>
                <a:latin typeface="Arial" panose="020B0604020202020204" pitchFamily="34" charset="0"/>
                <a:ea typeface=""/>
                <a:cs typeface="Arial" panose="020B0604020202020204" pitchFamily="34" charset="0"/>
              </a:rPr>
              <a:t>per </a:t>
            </a:r>
            <a:r>
              <a:rPr lang="it-IT" sz="1500" b="0" dirty="0" smtClean="0">
                <a:solidFill>
                  <a:srgbClr val="5716FA"/>
                </a:solidFill>
                <a:latin typeface="Arial" panose="020B0604020202020204" pitchFamily="34" charset="0"/>
                <a:ea typeface=""/>
                <a:cs typeface="Arial" panose="020B0604020202020204" pitchFamily="34" charset="0"/>
              </a:rPr>
              <a:t>DS-I, 9 per DS-II, 20 </a:t>
            </a:r>
            <a:r>
              <a:rPr lang="it-IT" sz="1500" b="0" dirty="0">
                <a:solidFill>
                  <a:srgbClr val="5716FA"/>
                </a:solidFill>
                <a:latin typeface="Arial" panose="020B0604020202020204" pitchFamily="34" charset="0"/>
                <a:ea typeface=""/>
                <a:cs typeface="Arial" panose="020B0604020202020204" pitchFamily="34" charset="0"/>
              </a:rPr>
              <a:t>per </a:t>
            </a:r>
            <a:r>
              <a:rPr lang="it-IT" sz="1500" b="0" dirty="0" smtClean="0">
                <a:solidFill>
                  <a:srgbClr val="5716FA"/>
                </a:solidFill>
                <a:latin typeface="Arial" panose="020B0604020202020204" pitchFamily="34" charset="0"/>
                <a:ea typeface=""/>
                <a:cs typeface="Arial" panose="020B0604020202020204" pitchFamily="34" charset="0"/>
              </a:rPr>
              <a:t>LSS)</a:t>
            </a:r>
          </a:p>
          <a:p>
            <a:pPr marL="285750" indent="-285750" fontAlgn="auto">
              <a:spcBef>
                <a:spcPts val="0"/>
              </a:spcBef>
              <a:spcAft>
                <a:spcPts val="0"/>
              </a:spcAft>
              <a:buFont typeface="Courier New" panose="02070309020205020404" pitchFamily="49" charset="0"/>
              <a:buChar char="o"/>
            </a:pPr>
            <a:r>
              <a:rPr lang="it-IT" sz="1500" b="0" dirty="0" smtClean="0">
                <a:solidFill>
                  <a:srgbClr val="5716FA"/>
                </a:solidFill>
                <a:latin typeface="Arial" panose="020B0604020202020204" pitchFamily="34" charset="0"/>
                <a:ea typeface=""/>
                <a:cs typeface="Arial" panose="020B0604020202020204" pitchFamily="34" charset="0"/>
              </a:rPr>
              <a:t>262</a:t>
            </a:r>
            <a:r>
              <a:rPr lang="en-GB" sz="1500" b="0" dirty="0" smtClean="0">
                <a:solidFill>
                  <a:srgbClr val="5716FA"/>
                </a:solidFill>
                <a:latin typeface="Arial" panose="020B0604020202020204" pitchFamily="34" charset="0"/>
                <a:ea typeface=""/>
                <a:cs typeface="Arial" panose="020B0604020202020204" pitchFamily="34" charset="0"/>
              </a:rPr>
              <a:t> horizontal; (84</a:t>
            </a:r>
            <a:r>
              <a:rPr lang="it-IT" sz="1500" b="0" dirty="0" smtClean="0">
                <a:solidFill>
                  <a:srgbClr val="5716FA"/>
                </a:solidFill>
                <a:latin typeface="Arial" panose="020B0604020202020204" pitchFamily="34" charset="0"/>
                <a:ea typeface=""/>
                <a:cs typeface="Arial" panose="020B0604020202020204" pitchFamily="34" charset="0"/>
              </a:rPr>
              <a:t> </a:t>
            </a:r>
            <a:r>
              <a:rPr lang="it-IT" sz="1500" b="0" dirty="0">
                <a:solidFill>
                  <a:srgbClr val="5716FA"/>
                </a:solidFill>
                <a:latin typeface="Arial" panose="020B0604020202020204" pitchFamily="34" charset="0"/>
                <a:ea typeface=""/>
                <a:cs typeface="Arial" panose="020B0604020202020204" pitchFamily="34" charset="0"/>
              </a:rPr>
              <a:t>per arc, 8 per DS-I, 9 per DS-II, </a:t>
            </a:r>
            <a:r>
              <a:rPr lang="it-IT" sz="1500" b="0" dirty="0" smtClean="0">
                <a:solidFill>
                  <a:srgbClr val="5716FA"/>
                </a:solidFill>
                <a:latin typeface="Arial" panose="020B0604020202020204" pitchFamily="34" charset="0"/>
                <a:ea typeface=""/>
                <a:cs typeface="Arial" panose="020B0604020202020204" pitchFamily="34" charset="0"/>
              </a:rPr>
              <a:t>30 </a:t>
            </a:r>
            <a:r>
              <a:rPr lang="it-IT" sz="1500" b="0" dirty="0">
                <a:solidFill>
                  <a:srgbClr val="5716FA"/>
                </a:solidFill>
                <a:latin typeface="Arial" panose="020B0604020202020204" pitchFamily="34" charset="0"/>
                <a:ea typeface=""/>
                <a:cs typeface="Arial" panose="020B0604020202020204" pitchFamily="34" charset="0"/>
              </a:rPr>
              <a:t>per </a:t>
            </a:r>
            <a:r>
              <a:rPr lang="it-IT" sz="1500" b="0" dirty="0" smtClean="0">
                <a:solidFill>
                  <a:srgbClr val="5716FA"/>
                </a:solidFill>
                <a:latin typeface="Arial" panose="020B0604020202020204" pitchFamily="34" charset="0"/>
                <a:ea typeface=""/>
                <a:cs typeface="Arial" panose="020B0604020202020204" pitchFamily="34" charset="0"/>
              </a:rPr>
              <a:t>LSS) </a:t>
            </a:r>
          </a:p>
        </p:txBody>
      </p:sp>
      <p:sp>
        <p:nvSpPr>
          <p:cNvPr id="11" name="TextBox 10"/>
          <p:cNvSpPr txBox="1"/>
          <p:nvPr/>
        </p:nvSpPr>
        <p:spPr>
          <a:xfrm>
            <a:off x="1531423" y="28650"/>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Correctors</a:t>
            </a:r>
            <a:endParaRPr lang="en-GB" sz="2800" b="0" dirty="0">
              <a:latin typeface="Calibri Light" panose="020F0302020204030204"/>
              <a:ea typeface=""/>
              <a:cs typeface="Times New Roman" panose="02020603050405020304" pitchFamily="18" charset="0"/>
            </a:endParaRPr>
          </a:p>
        </p:txBody>
      </p:sp>
      <p:sp>
        <p:nvSpPr>
          <p:cNvPr id="12" name="Rectangle 11"/>
          <p:cNvSpPr/>
          <p:nvPr/>
        </p:nvSpPr>
        <p:spPr>
          <a:xfrm>
            <a:off x="96778" y="1939181"/>
            <a:ext cx="3729494" cy="2477601"/>
          </a:xfrm>
          <a:prstGeom prst="rect">
            <a:avLst/>
          </a:prstGeom>
        </p:spPr>
        <p:txBody>
          <a:bodyPr wrap="square">
            <a:spAutoFit/>
          </a:bodyPr>
          <a:lstStyle/>
          <a:p>
            <a:pPr fontAlgn="auto">
              <a:spcBef>
                <a:spcPts val="0"/>
              </a:spcBef>
              <a:spcAft>
                <a:spcPts val="0"/>
              </a:spcAft>
            </a:pPr>
            <a:r>
              <a:rPr lang="en-GB" sz="1600" b="0" u="sng" dirty="0" smtClean="0">
                <a:solidFill>
                  <a:prstClr val="black"/>
                </a:solidFill>
                <a:latin typeface="Arial" panose="020B0604020202020204" pitchFamily="34" charset="0"/>
                <a:ea typeface=""/>
                <a:cs typeface="Arial" panose="020B0604020202020204" pitchFamily="34" charset="0"/>
              </a:rPr>
              <a:t>Monitors installed</a:t>
            </a:r>
          </a:p>
          <a:p>
            <a:pPr fontAlgn="auto">
              <a:spcBef>
                <a:spcPts val="0"/>
              </a:spcBef>
              <a:spcAft>
                <a:spcPts val="0"/>
              </a:spcAft>
            </a:pPr>
            <a:endParaRPr lang="en-GB" sz="1600" b="0" u="sng" dirty="0">
              <a:solidFill>
                <a:srgbClr val="5716FA"/>
              </a:solidFill>
              <a:latin typeface="Arial" panose="020B0604020202020204" pitchFamily="34" charset="0"/>
              <a:ea typeface=""/>
              <a:cs typeface="Arial" panose="020B0604020202020204" pitchFamily="34" charset="0"/>
            </a:endParaRPr>
          </a:p>
          <a:p>
            <a:pPr marL="285750" indent="-285750" fontAlgn="auto">
              <a:spcBef>
                <a:spcPts val="0"/>
              </a:spcBef>
              <a:spcAft>
                <a:spcPts val="0"/>
              </a:spcAft>
              <a:buFont typeface="Courier New" panose="02070309020205020404" pitchFamily="49" charset="0"/>
              <a:buChar char="o"/>
            </a:pPr>
            <a:r>
              <a:rPr lang="en-GB" sz="1500" b="0" dirty="0" smtClean="0">
                <a:solidFill>
                  <a:srgbClr val="5716FA"/>
                </a:solidFill>
                <a:latin typeface="Arial" panose="020B0604020202020204" pitchFamily="34" charset="0"/>
                <a:ea typeface=""/>
                <a:cs typeface="Arial" panose="020B0604020202020204" pitchFamily="34" charset="0"/>
              </a:rPr>
              <a:t>262 BPM; </a:t>
            </a:r>
            <a:r>
              <a:rPr lang="en-GB" sz="1500" b="0" dirty="0">
                <a:solidFill>
                  <a:srgbClr val="5716FA"/>
                </a:solidFill>
                <a:latin typeface="Arial" panose="020B0604020202020204" pitchFamily="34" charset="0"/>
                <a:ea typeface=""/>
                <a:cs typeface="Arial" panose="020B0604020202020204" pitchFamily="34" charset="0"/>
              </a:rPr>
              <a:t>(84</a:t>
            </a:r>
            <a:r>
              <a:rPr lang="it-IT" sz="1500" b="0" dirty="0">
                <a:solidFill>
                  <a:srgbClr val="5716FA"/>
                </a:solidFill>
                <a:latin typeface="Arial" panose="020B0604020202020204" pitchFamily="34" charset="0"/>
                <a:ea typeface=""/>
                <a:cs typeface="Arial" panose="020B0604020202020204" pitchFamily="34" charset="0"/>
              </a:rPr>
              <a:t> per arc, 8 per DS-I, 9 per DS-II, 30 per LSS) </a:t>
            </a:r>
            <a:endParaRPr lang="en-GB" sz="1500" b="0" dirty="0">
              <a:solidFill>
                <a:srgbClr val="5716FA"/>
              </a:solidFill>
              <a:latin typeface="Arial" panose="020B0604020202020204" pitchFamily="34" charset="0"/>
              <a:ea typeface=""/>
              <a:cs typeface="Arial" panose="020B0604020202020204" pitchFamily="34" charset="0"/>
            </a:endParaRPr>
          </a:p>
          <a:p>
            <a:pPr fontAlgn="auto">
              <a:spcBef>
                <a:spcPts val="0"/>
              </a:spcBef>
              <a:spcAft>
                <a:spcPts val="0"/>
              </a:spcAft>
            </a:pPr>
            <a:endParaRPr lang="en-GB" sz="1600" b="0" dirty="0" smtClean="0">
              <a:solidFill>
                <a:prstClr val="black"/>
              </a:solidFill>
              <a:latin typeface="Arial" panose="020B0604020202020204" pitchFamily="34" charset="0"/>
              <a:ea typeface=""/>
              <a:cs typeface="Arial" panose="020B0604020202020204" pitchFamily="34" charset="0"/>
            </a:endParaRPr>
          </a:p>
          <a:p>
            <a:pPr fontAlgn="auto">
              <a:spcBef>
                <a:spcPts val="0"/>
              </a:spcBef>
              <a:spcAft>
                <a:spcPts val="0"/>
              </a:spcAft>
            </a:pPr>
            <a:r>
              <a:rPr lang="en-GB" sz="1600" b="0" u="sng" dirty="0" smtClean="0">
                <a:solidFill>
                  <a:prstClr val="black"/>
                </a:solidFill>
                <a:latin typeface="Arial" panose="020B0604020202020204" pitchFamily="34" charset="0"/>
                <a:ea typeface=""/>
                <a:cs typeface="Arial" panose="020B0604020202020204" pitchFamily="34" charset="0"/>
              </a:rPr>
              <a:t>Skew quads</a:t>
            </a:r>
          </a:p>
          <a:p>
            <a:pPr fontAlgn="auto">
              <a:spcBef>
                <a:spcPts val="0"/>
              </a:spcBef>
              <a:spcAft>
                <a:spcPts val="0"/>
              </a:spcAft>
            </a:pPr>
            <a:endParaRPr lang="en-GB" sz="1600" b="0" u="sng" dirty="0">
              <a:solidFill>
                <a:srgbClr val="5716FA"/>
              </a:solidFill>
              <a:latin typeface="Arial" panose="020B0604020202020204" pitchFamily="34" charset="0"/>
              <a:ea typeface=""/>
              <a:cs typeface="Arial" panose="020B0604020202020204" pitchFamily="34" charset="0"/>
            </a:endParaRPr>
          </a:p>
          <a:p>
            <a:pPr marL="285750" indent="-285750" fontAlgn="auto">
              <a:spcBef>
                <a:spcPts val="0"/>
              </a:spcBef>
              <a:spcAft>
                <a:spcPts val="0"/>
              </a:spcAft>
              <a:buFont typeface="Courier New" panose="02070309020205020404" pitchFamily="49" charset="0"/>
              <a:buChar char="o"/>
            </a:pPr>
            <a:r>
              <a:rPr lang="en-GB" sz="1500" b="0" dirty="0" smtClean="0">
                <a:solidFill>
                  <a:srgbClr val="5716FA"/>
                </a:solidFill>
                <a:latin typeface="Arial" panose="020B0604020202020204" pitchFamily="34" charset="0"/>
                <a:ea typeface=""/>
                <a:cs typeface="Arial" panose="020B0604020202020204" pitchFamily="34" charset="0"/>
              </a:rPr>
              <a:t>2 </a:t>
            </a:r>
            <a:r>
              <a:rPr lang="en-GB" sz="1500" b="0" dirty="0">
                <a:solidFill>
                  <a:srgbClr val="5716FA"/>
                </a:solidFill>
                <a:latin typeface="Arial" panose="020B0604020202020204" pitchFamily="34" charset="0"/>
                <a:ea typeface=""/>
                <a:cs typeface="Arial" panose="020B0604020202020204" pitchFamily="34" charset="0"/>
              </a:rPr>
              <a:t>sextupole families in the arcs </a:t>
            </a:r>
            <a:endParaRPr lang="en-GB" sz="1500" b="0" dirty="0" smtClean="0">
              <a:solidFill>
                <a:srgbClr val="5716FA"/>
              </a:solidFill>
              <a:latin typeface="Arial" panose="020B0604020202020204" pitchFamily="34" charset="0"/>
              <a:ea typeface=""/>
              <a:cs typeface="Arial" panose="020B0604020202020204" pitchFamily="34" charset="0"/>
            </a:endParaRPr>
          </a:p>
          <a:p>
            <a:pPr marL="285750" indent="-285750" fontAlgn="auto">
              <a:spcBef>
                <a:spcPts val="0"/>
              </a:spcBef>
              <a:spcAft>
                <a:spcPts val="0"/>
              </a:spcAft>
              <a:buFont typeface="Courier New" panose="02070309020205020404" pitchFamily="49" charset="0"/>
              <a:buChar char="o"/>
            </a:pPr>
            <a:r>
              <a:rPr lang="en-GB" sz="1500" b="0" dirty="0" smtClean="0">
                <a:solidFill>
                  <a:srgbClr val="5716FA"/>
                </a:solidFill>
                <a:latin typeface="Arial" panose="020B0604020202020204" pitchFamily="34" charset="0"/>
                <a:ea typeface=""/>
                <a:cs typeface="Arial" panose="020B0604020202020204" pitchFamily="34" charset="0"/>
              </a:rPr>
              <a:t>Skew </a:t>
            </a:r>
            <a:r>
              <a:rPr lang="en-GB" sz="1500" b="0" dirty="0">
                <a:solidFill>
                  <a:srgbClr val="5716FA"/>
                </a:solidFill>
                <a:latin typeface="Arial" panose="020B0604020202020204" pitchFamily="34" charset="0"/>
                <a:ea typeface=""/>
                <a:cs typeface="Arial" panose="020B0604020202020204" pitchFamily="34" charset="0"/>
              </a:rPr>
              <a:t>quads installed as windings in the </a:t>
            </a:r>
            <a:r>
              <a:rPr lang="en-GB" sz="1500" b="0" dirty="0" err="1">
                <a:solidFill>
                  <a:srgbClr val="5716FA"/>
                </a:solidFill>
                <a:latin typeface="Arial" panose="020B0604020202020204" pitchFamily="34" charset="0"/>
                <a:ea typeface=""/>
                <a:cs typeface="Arial" panose="020B0604020202020204" pitchFamily="34" charset="0"/>
              </a:rPr>
              <a:t>sextupoles</a:t>
            </a:r>
            <a:r>
              <a:rPr lang="en-GB" sz="1500" b="0" dirty="0">
                <a:solidFill>
                  <a:srgbClr val="5716FA"/>
                </a:solidFill>
                <a:latin typeface="Arial" panose="020B0604020202020204" pitchFamily="34" charset="0"/>
                <a:ea typeface=""/>
                <a:cs typeface="Arial" panose="020B0604020202020204" pitchFamily="34" charset="0"/>
              </a:rPr>
              <a:t>. </a:t>
            </a:r>
          </a:p>
        </p:txBody>
      </p:sp>
    </p:spTree>
    <p:extLst>
      <p:ext uri="{BB962C8B-B14F-4D97-AF65-F5344CB8AC3E}">
        <p14:creationId xmlns:p14="http://schemas.microsoft.com/office/powerpoint/2010/main" val="3187169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23</a:t>
            </a:fld>
            <a:endParaRPr lang="en-GB">
              <a:solidFill>
                <a:prstClr val="white"/>
              </a:solidFill>
            </a:endParaRPr>
          </a:p>
        </p:txBody>
      </p:sp>
      <p:sp>
        <p:nvSpPr>
          <p:cNvPr id="5" name="Rectangle 4"/>
          <p:cNvSpPr/>
          <p:nvPr/>
        </p:nvSpPr>
        <p:spPr>
          <a:xfrm>
            <a:off x="127643" y="572986"/>
            <a:ext cx="8337088" cy="307777"/>
          </a:xfrm>
          <a:prstGeom prst="rect">
            <a:avLst/>
          </a:prstGeom>
        </p:spPr>
        <p:txBody>
          <a:bodyPr wrap="square">
            <a:spAutoFit/>
          </a:bodyPr>
          <a:lstStyle/>
          <a:p>
            <a:pPr fontAlgn="auto">
              <a:spcBef>
                <a:spcPts val="0"/>
              </a:spcBef>
              <a:spcAft>
                <a:spcPts val="0"/>
              </a:spcAft>
            </a:pPr>
            <a:r>
              <a:rPr lang="en-GB" sz="1400" b="0" dirty="0">
                <a:solidFill>
                  <a:prstClr val="black"/>
                </a:solidFill>
                <a:latin typeface="Calibri" panose="020F0502020204030204"/>
                <a:ea typeface=""/>
                <a:cs typeface=""/>
              </a:rPr>
              <a:t>The variation of the </a:t>
            </a:r>
            <a:r>
              <a:rPr lang="en-GB" sz="1400" b="0" dirty="0" smtClean="0">
                <a:solidFill>
                  <a:prstClr val="black"/>
                </a:solidFill>
                <a:latin typeface="Calibri" panose="020F0502020204030204"/>
                <a:ea typeface=""/>
                <a:cs typeface=""/>
              </a:rPr>
              <a:t>vertical orbit </a:t>
            </a:r>
            <a:r>
              <a:rPr lang="en-GB" sz="1400" b="0" dirty="0">
                <a:solidFill>
                  <a:prstClr val="black"/>
                </a:solidFill>
                <a:latin typeface="Calibri" panose="020F0502020204030204"/>
                <a:ea typeface=""/>
                <a:cs typeface=""/>
              </a:rPr>
              <a:t>at the BPM </a:t>
            </a:r>
            <a:r>
              <a:rPr lang="en-GB" sz="1400" b="0" dirty="0" smtClean="0">
                <a:solidFill>
                  <a:prstClr val="black"/>
                </a:solidFill>
                <a:latin typeface="Calibri" panose="020F0502020204030204"/>
                <a:ea typeface=""/>
                <a:cs typeface=""/>
              </a:rPr>
              <a:t>position </a:t>
            </a:r>
            <a:r>
              <a:rPr lang="en-GB" sz="1400" b="0" dirty="0" err="1" smtClean="0">
                <a:solidFill>
                  <a:prstClr val="black"/>
                </a:solidFill>
                <a:latin typeface="Calibri" panose="020F0502020204030204"/>
                <a:ea typeface=""/>
                <a:cs typeface=""/>
              </a:rPr>
              <a:t>s</a:t>
            </a:r>
            <a:r>
              <a:rPr lang="en-GB" sz="1400" b="0" baseline="-25000" dirty="0" err="1" smtClean="0">
                <a:solidFill>
                  <a:prstClr val="black"/>
                </a:solidFill>
                <a:latin typeface="Calibri" panose="020F0502020204030204"/>
                <a:ea typeface=""/>
                <a:cs typeface=""/>
              </a:rPr>
              <a:t>j</a:t>
            </a:r>
            <a:r>
              <a:rPr lang="en-GB" sz="1400" b="0" dirty="0" smtClean="0">
                <a:solidFill>
                  <a:prstClr val="black"/>
                </a:solidFill>
                <a:latin typeface="Calibri" panose="020F0502020204030204"/>
                <a:ea typeface=""/>
                <a:cs typeface=""/>
              </a:rPr>
              <a:t> resulting </a:t>
            </a:r>
            <a:r>
              <a:rPr lang="en-GB" sz="1400" b="0" dirty="0">
                <a:solidFill>
                  <a:prstClr val="black"/>
                </a:solidFill>
                <a:latin typeface="Calibri" panose="020F0502020204030204"/>
                <a:ea typeface=""/>
                <a:cs typeface=""/>
              </a:rPr>
              <a:t>from the corrector </a:t>
            </a:r>
            <a:r>
              <a:rPr lang="en-GB" sz="1400" b="0" dirty="0" smtClean="0">
                <a:solidFill>
                  <a:prstClr val="black"/>
                </a:solidFill>
                <a:latin typeface="Calibri" panose="020F0502020204030204"/>
                <a:ea typeface=""/>
                <a:cs typeface=""/>
              </a:rPr>
              <a:t>kick </a:t>
            </a:r>
            <a:r>
              <a:rPr lang="el-GR" sz="1400" b="0" dirty="0" smtClean="0">
                <a:solidFill>
                  <a:prstClr val="black"/>
                </a:solidFill>
                <a:latin typeface="Calibri" panose="020F0502020204030204"/>
                <a:ea typeface=""/>
                <a:cs typeface=""/>
              </a:rPr>
              <a:t>θ</a:t>
            </a:r>
            <a:r>
              <a:rPr lang="en-GB" sz="1400" b="0" baseline="-25000" dirty="0" err="1" smtClean="0">
                <a:solidFill>
                  <a:prstClr val="black"/>
                </a:solidFill>
                <a:latin typeface="Calibri" panose="020F0502020204030204"/>
                <a:ea typeface=""/>
                <a:cs typeface=""/>
              </a:rPr>
              <a:t>i</a:t>
            </a:r>
            <a:r>
              <a:rPr lang="el-GR" sz="1400" b="0" dirty="0" smtClean="0">
                <a:solidFill>
                  <a:prstClr val="black"/>
                </a:solidFill>
                <a:latin typeface="Calibri" panose="020F0502020204030204"/>
                <a:ea typeface=""/>
                <a:cs typeface=""/>
              </a:rPr>
              <a:t> </a:t>
            </a:r>
            <a:r>
              <a:rPr lang="en-GB" sz="1400" b="0" dirty="0">
                <a:solidFill>
                  <a:prstClr val="black"/>
                </a:solidFill>
                <a:latin typeface="Calibri" panose="020F0502020204030204"/>
                <a:ea typeface=""/>
                <a:cs typeface=""/>
              </a:rPr>
              <a:t>at </a:t>
            </a:r>
            <a:r>
              <a:rPr lang="en-GB" sz="1400" b="0" dirty="0" err="1" smtClean="0">
                <a:solidFill>
                  <a:prstClr val="black"/>
                </a:solidFill>
                <a:latin typeface="Calibri" panose="020F0502020204030204"/>
                <a:ea typeface=""/>
                <a:cs typeface=""/>
              </a:rPr>
              <a:t>s</a:t>
            </a:r>
            <a:r>
              <a:rPr lang="en-GB" sz="1400" b="0" baseline="-25000" dirty="0" err="1" smtClean="0">
                <a:solidFill>
                  <a:prstClr val="black"/>
                </a:solidFill>
                <a:latin typeface="Calibri" panose="020F0502020204030204"/>
                <a:ea typeface=""/>
                <a:cs typeface=""/>
              </a:rPr>
              <a:t>i</a:t>
            </a:r>
            <a:r>
              <a:rPr lang="en-GB" sz="1400" b="0" dirty="0" smtClean="0">
                <a:solidFill>
                  <a:prstClr val="black"/>
                </a:solidFill>
                <a:latin typeface="Calibri" panose="020F0502020204030204"/>
                <a:ea typeface=""/>
                <a:cs typeface=""/>
              </a:rPr>
              <a:t> is </a:t>
            </a:r>
            <a:r>
              <a:rPr lang="en-GB" sz="1400" b="0" dirty="0">
                <a:solidFill>
                  <a:prstClr val="black"/>
                </a:solidFill>
                <a:latin typeface="Calibri" panose="020F0502020204030204"/>
                <a:ea typeface=""/>
                <a:cs typeface=""/>
              </a:rPr>
              <a:t>expressed </a:t>
            </a:r>
            <a:r>
              <a:rPr lang="en-GB" sz="1400" b="0" dirty="0" smtClean="0">
                <a:solidFill>
                  <a:prstClr val="black"/>
                </a:solidFill>
                <a:latin typeface="Calibri" panose="020F0502020204030204"/>
                <a:ea typeface=""/>
                <a:cs typeface=""/>
              </a:rPr>
              <a:t>by;</a:t>
            </a:r>
            <a:endParaRPr lang="en-GB" sz="1400" b="0" dirty="0">
              <a:solidFill>
                <a:prstClr val="black"/>
              </a:solidFill>
              <a:latin typeface="Calibri" panose="020F0502020204030204"/>
              <a:ea typeface=""/>
              <a:cs typeface=""/>
            </a:endParaRPr>
          </a:p>
        </p:txBody>
      </p:sp>
      <mc:AlternateContent xmlns:mc="http://schemas.openxmlformats.org/markup-compatibility/2006" xmlns:a14="http://schemas.microsoft.com/office/drawing/2010/main">
        <mc:Choice Requires="a14">
          <p:sp>
            <p:nvSpPr>
              <p:cNvPr id="9" name="TextBox 8"/>
              <p:cNvSpPr txBox="1"/>
              <p:nvPr/>
            </p:nvSpPr>
            <p:spPr>
              <a:xfrm>
                <a:off x="2877189" y="2014104"/>
                <a:ext cx="2791400" cy="1841402"/>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centerGroup"/>
                    </m:oMathParaPr>
                    <m:oMath xmlns:m="http://schemas.openxmlformats.org/officeDocument/2006/math">
                      <m:d>
                        <m:dPr>
                          <m:begChr m:val="["/>
                          <m:endChr m:val="]"/>
                          <m:ctrlPr>
                            <a:rPr lang="en-GB" sz="1800" b="0" i="1" smtClean="0">
                              <a:solidFill>
                                <a:srgbClr val="5716FA"/>
                              </a:solidFill>
                              <a:latin typeface="Cambria Math" charset="0"/>
                              <a:ea typeface=""/>
                              <a:cs typeface=""/>
                            </a:rPr>
                          </m:ctrlPr>
                        </m:dPr>
                        <m:e>
                          <m:m>
                            <m:mPr>
                              <m:mcs>
                                <m:mc>
                                  <m:mcPr>
                                    <m:count m:val="1"/>
                                    <m:mcJc m:val="center"/>
                                  </m:mcPr>
                                </m:mc>
                              </m:mcs>
                              <m:ctrlPr>
                                <a:rPr lang="en-GB" sz="1800" b="0" i="1">
                                  <a:solidFill>
                                    <a:srgbClr val="5716FA"/>
                                  </a:solidFill>
                                  <a:latin typeface="Cambria Math" charset="0"/>
                                  <a:ea typeface=""/>
                                  <a:cs typeface=""/>
                                </a:rPr>
                              </m:ctrlPr>
                            </m:mPr>
                            <m:mr>
                              <m:e>
                                <m:sSub>
                                  <m:sSubPr>
                                    <m:ctrlPr>
                                      <a:rPr lang="en-GB" sz="1800" b="0" i="1">
                                        <a:solidFill>
                                          <a:srgbClr val="5716FA"/>
                                        </a:solidFill>
                                        <a:latin typeface="Cambria Math" charset="0"/>
                                        <a:ea typeface=""/>
                                        <a:cs typeface=""/>
                                      </a:rPr>
                                    </m:ctrlPr>
                                  </m:sSubPr>
                                  <m:e>
                                    <m:r>
                                      <m:rPr>
                                        <m:sty m:val="p"/>
                                      </m:rPr>
                                      <a:rPr lang="el-GR" sz="1800" b="0" smtClean="0">
                                        <a:solidFill>
                                          <a:srgbClr val="5716FA"/>
                                        </a:solidFill>
                                        <a:latin typeface="Cambria Math" panose="02040503050406030204" pitchFamily="18" charset="0"/>
                                        <a:ea typeface="Cambria Math" panose="02040503050406030204" pitchFamily="18" charset="0"/>
                                        <a:cs typeface=""/>
                                      </a:rPr>
                                      <m:t>Δ</m:t>
                                    </m:r>
                                    <m:r>
                                      <m:rPr>
                                        <m:sty m:val="p"/>
                                      </m:rPr>
                                      <a:rPr lang="en-GB" sz="1800" b="0" smtClean="0">
                                        <a:solidFill>
                                          <a:srgbClr val="5716FA"/>
                                        </a:solidFill>
                                        <a:latin typeface="Cambria Math" panose="02040503050406030204" pitchFamily="18" charset="0"/>
                                        <a:ea typeface=""/>
                                        <a:cs typeface=""/>
                                      </a:rPr>
                                      <m:t>y</m:t>
                                    </m:r>
                                  </m:e>
                                  <m:sub>
                                    <m:r>
                                      <a:rPr lang="en-GB" sz="1800" b="0">
                                        <a:solidFill>
                                          <a:srgbClr val="5716FA"/>
                                        </a:solidFill>
                                        <a:latin typeface="Cambria Math" panose="02040503050406030204" pitchFamily="18" charset="0"/>
                                        <a:ea typeface=""/>
                                        <a:cs typeface=""/>
                                      </a:rPr>
                                      <m:t>1</m:t>
                                    </m:r>
                                  </m:sub>
                                </m:sSub>
                              </m:e>
                            </m:mr>
                            <m:mr>
                              <m:e>
                                <m:sSub>
                                  <m:sSubPr>
                                    <m:ctrlPr>
                                      <a:rPr lang="en-GB" sz="1800" b="0" i="1">
                                        <a:solidFill>
                                          <a:srgbClr val="5716FA"/>
                                        </a:solidFill>
                                        <a:latin typeface="Cambria Math" charset="0"/>
                                        <a:ea typeface=""/>
                                        <a:cs typeface=""/>
                                      </a:rPr>
                                    </m:ctrlPr>
                                  </m:sSubPr>
                                  <m:e>
                                    <m:r>
                                      <m:rPr>
                                        <m:sty m:val="p"/>
                                      </m:rPr>
                                      <a:rPr lang="el-GR" sz="1800" b="0" smtClean="0">
                                        <a:solidFill>
                                          <a:srgbClr val="5716FA"/>
                                        </a:solidFill>
                                        <a:latin typeface="Cambria Math" panose="02040503050406030204" pitchFamily="18" charset="0"/>
                                        <a:ea typeface="Cambria Math" panose="02040503050406030204" pitchFamily="18" charset="0"/>
                                        <a:cs typeface=""/>
                                      </a:rPr>
                                      <m:t>Δ</m:t>
                                    </m:r>
                                    <m:r>
                                      <m:rPr>
                                        <m:sty m:val="p"/>
                                      </m:rPr>
                                      <a:rPr lang="en-GB" sz="1800" b="0" smtClean="0">
                                        <a:solidFill>
                                          <a:srgbClr val="5716FA"/>
                                        </a:solidFill>
                                        <a:latin typeface="Cambria Math" panose="02040503050406030204" pitchFamily="18" charset="0"/>
                                        <a:ea typeface=""/>
                                        <a:cs typeface=""/>
                                      </a:rPr>
                                      <m:t>y</m:t>
                                    </m:r>
                                  </m:e>
                                  <m:sub>
                                    <m:r>
                                      <a:rPr lang="en-GB" sz="1800" b="0">
                                        <a:solidFill>
                                          <a:srgbClr val="5716FA"/>
                                        </a:solidFill>
                                        <a:latin typeface="Cambria Math" panose="02040503050406030204" pitchFamily="18" charset="0"/>
                                        <a:ea typeface=""/>
                                        <a:cs typeface=""/>
                                      </a:rPr>
                                      <m:t>2</m:t>
                                    </m:r>
                                  </m:sub>
                                </m:sSub>
                              </m:e>
                            </m:mr>
                            <m:mr>
                              <m:e>
                                <m:m>
                                  <m:mPr>
                                    <m:mcs>
                                      <m:mc>
                                        <m:mcPr>
                                          <m:count m:val="1"/>
                                          <m:mcJc m:val="center"/>
                                        </m:mcPr>
                                      </m:mc>
                                    </m:mcs>
                                    <m:ctrlPr>
                                      <a:rPr lang="en-GB" sz="1800" b="0" i="1">
                                        <a:solidFill>
                                          <a:srgbClr val="5716FA"/>
                                        </a:solidFill>
                                        <a:latin typeface="Cambria Math" charset="0"/>
                                        <a:ea typeface=""/>
                                        <a:cs typeface=""/>
                                      </a:rPr>
                                    </m:ctrlPr>
                                  </m:mPr>
                                  <m:mr>
                                    <m:e>
                                      <m:eqArr>
                                        <m:eqArrPr>
                                          <m:ctrlPr>
                                            <a:rPr lang="en-GB" sz="1800" b="0" i="1">
                                              <a:solidFill>
                                                <a:srgbClr val="5716FA"/>
                                              </a:solidFill>
                                              <a:latin typeface="Cambria Math" charset="0"/>
                                              <a:ea typeface=""/>
                                              <a:cs typeface=""/>
                                            </a:rPr>
                                          </m:ctrlPr>
                                        </m:eqArrPr>
                                        <m:e>
                                          <m:sSub>
                                            <m:sSubPr>
                                              <m:ctrlPr>
                                                <a:rPr lang="en-GB" sz="1800" b="0" i="1">
                                                  <a:solidFill>
                                                    <a:srgbClr val="5716FA"/>
                                                  </a:solidFill>
                                                  <a:latin typeface="Cambria Math" charset="0"/>
                                                  <a:ea typeface=""/>
                                                  <a:cs typeface=""/>
                                                </a:rPr>
                                              </m:ctrlPr>
                                            </m:sSubPr>
                                            <m:e>
                                              <m:r>
                                                <m:rPr>
                                                  <m:sty m:val="p"/>
                                                </m:rPr>
                                                <a:rPr lang="el-GR" sz="1800" b="0" smtClean="0">
                                                  <a:solidFill>
                                                    <a:srgbClr val="5716FA"/>
                                                  </a:solidFill>
                                                  <a:latin typeface="Cambria Math" panose="02040503050406030204" pitchFamily="18" charset="0"/>
                                                  <a:ea typeface="Cambria Math" panose="02040503050406030204" pitchFamily="18" charset="0"/>
                                                  <a:cs typeface=""/>
                                                </a:rPr>
                                                <m:t>Δ</m:t>
                                              </m:r>
                                              <m:r>
                                                <m:rPr>
                                                  <m:sty m:val="p"/>
                                                </m:rPr>
                                                <a:rPr lang="en-GB" sz="1800" b="0" smtClean="0">
                                                  <a:solidFill>
                                                    <a:srgbClr val="5716FA"/>
                                                  </a:solidFill>
                                                  <a:latin typeface="Cambria Math" panose="02040503050406030204" pitchFamily="18" charset="0"/>
                                                  <a:ea typeface=""/>
                                                  <a:cs typeface=""/>
                                                </a:rPr>
                                                <m:t>y</m:t>
                                              </m:r>
                                            </m:e>
                                            <m:sub>
                                              <m:r>
                                                <a:rPr lang="en-GB" sz="1800" b="0">
                                                  <a:solidFill>
                                                    <a:srgbClr val="5716FA"/>
                                                  </a:solidFill>
                                                  <a:latin typeface="Cambria Math" panose="02040503050406030204" pitchFamily="18" charset="0"/>
                                                  <a:ea typeface=""/>
                                                  <a:cs typeface=""/>
                                                </a:rPr>
                                                <m:t>3</m:t>
                                              </m:r>
                                            </m:sub>
                                          </m:sSub>
                                        </m:e>
                                        <m:e>
                                          <m:r>
                                            <a:rPr lang="en-GB" sz="1800" b="0">
                                              <a:solidFill>
                                                <a:srgbClr val="5716FA"/>
                                              </a:solidFill>
                                              <a:latin typeface="Cambria Math" panose="02040503050406030204" pitchFamily="18" charset="0"/>
                                              <a:ea typeface=""/>
                                              <a:cs typeface=""/>
                                            </a:rPr>
                                            <m:t>.</m:t>
                                          </m:r>
                                        </m:e>
                                        <m:e>
                                          <m:r>
                                            <a:rPr lang="en-GB" sz="1800" b="0">
                                              <a:solidFill>
                                                <a:srgbClr val="5716FA"/>
                                              </a:solidFill>
                                              <a:latin typeface="Cambria Math" panose="02040503050406030204" pitchFamily="18" charset="0"/>
                                              <a:ea typeface=""/>
                                              <a:cs typeface=""/>
                                            </a:rPr>
                                            <m:t>.</m:t>
                                          </m:r>
                                        </m:e>
                                        <m:e>
                                          <m:r>
                                            <a:rPr lang="en-GB" sz="1800" b="0">
                                              <a:solidFill>
                                                <a:srgbClr val="5716FA"/>
                                              </a:solidFill>
                                              <a:latin typeface="Cambria Math" panose="02040503050406030204" pitchFamily="18" charset="0"/>
                                              <a:ea typeface=""/>
                                              <a:cs typeface=""/>
                                            </a:rPr>
                                            <m:t>.</m:t>
                                          </m:r>
                                        </m:e>
                                      </m:eqArr>
                                    </m:e>
                                  </m:mr>
                                  <m:mr>
                                    <m:e>
                                      <m:sSub>
                                        <m:sSubPr>
                                          <m:ctrlPr>
                                            <a:rPr lang="en-GB" sz="1800" b="0" i="1">
                                              <a:solidFill>
                                                <a:srgbClr val="5716FA"/>
                                              </a:solidFill>
                                              <a:latin typeface="Cambria Math" charset="0"/>
                                              <a:ea typeface=""/>
                                              <a:cs typeface=""/>
                                            </a:rPr>
                                          </m:ctrlPr>
                                        </m:sSubPr>
                                        <m:e>
                                          <m:r>
                                            <m:rPr>
                                              <m:sty m:val="p"/>
                                            </m:rPr>
                                            <a:rPr lang="el-GR" sz="1800" b="0" smtClean="0">
                                              <a:solidFill>
                                                <a:srgbClr val="5716FA"/>
                                              </a:solidFill>
                                              <a:latin typeface="Cambria Math" panose="02040503050406030204" pitchFamily="18" charset="0"/>
                                              <a:ea typeface="Cambria Math" panose="02040503050406030204" pitchFamily="18" charset="0"/>
                                              <a:cs typeface=""/>
                                            </a:rPr>
                                            <m:t>Δ</m:t>
                                          </m:r>
                                          <m:r>
                                            <m:rPr>
                                              <m:sty m:val="p"/>
                                            </m:rPr>
                                            <a:rPr lang="en-GB" sz="1800" b="0" smtClean="0">
                                              <a:solidFill>
                                                <a:srgbClr val="5716FA"/>
                                              </a:solidFill>
                                              <a:latin typeface="Cambria Math" panose="02040503050406030204" pitchFamily="18" charset="0"/>
                                              <a:ea typeface=""/>
                                              <a:cs typeface=""/>
                                            </a:rPr>
                                            <m:t>y</m:t>
                                          </m:r>
                                        </m:e>
                                        <m:sub>
                                          <m:r>
                                            <m:rPr>
                                              <m:sty m:val="p"/>
                                            </m:rPr>
                                            <a:rPr lang="en-GB" sz="1800" b="0">
                                              <a:solidFill>
                                                <a:srgbClr val="5716FA"/>
                                              </a:solidFill>
                                              <a:latin typeface="Cambria Math" panose="02040503050406030204" pitchFamily="18" charset="0"/>
                                              <a:ea typeface=""/>
                                              <a:cs typeface=""/>
                                            </a:rPr>
                                            <m:t>nBPM</m:t>
                                          </m:r>
                                        </m:sub>
                                      </m:sSub>
                                    </m:e>
                                  </m:mr>
                                </m:m>
                              </m:e>
                            </m:mr>
                          </m:m>
                        </m:e>
                      </m:d>
                      <m:r>
                        <a:rPr lang="en-GB" sz="1800" b="0">
                          <a:solidFill>
                            <a:srgbClr val="5716FA"/>
                          </a:solidFill>
                          <a:latin typeface="Cambria Math" panose="02040503050406030204" pitchFamily="18" charset="0"/>
                          <a:ea typeface=""/>
                          <a:cs typeface=""/>
                        </a:rPr>
                        <m:t>=</m:t>
                      </m:r>
                      <m:sSub>
                        <m:sSubPr>
                          <m:ctrlPr>
                            <a:rPr lang="en-GB" sz="1800" b="0" i="1">
                              <a:solidFill>
                                <a:srgbClr val="5716FA"/>
                              </a:solidFill>
                              <a:latin typeface="Cambria Math" charset="0"/>
                              <a:ea typeface=""/>
                              <a:cs typeface=""/>
                            </a:rPr>
                          </m:ctrlPr>
                        </m:sSubPr>
                        <m:e>
                          <m:r>
                            <m:rPr>
                              <m:sty m:val="p"/>
                            </m:rPr>
                            <a:rPr lang="en-GB" sz="1800" b="0" smtClean="0">
                              <a:solidFill>
                                <a:srgbClr val="5716FA"/>
                              </a:solidFill>
                              <a:latin typeface="Cambria Math" panose="02040503050406030204" pitchFamily="18" charset="0"/>
                              <a:ea typeface=""/>
                              <a:cs typeface=""/>
                            </a:rPr>
                            <m:t>R</m:t>
                          </m:r>
                        </m:e>
                        <m:sub>
                          <m:r>
                            <m:rPr>
                              <m:sty m:val="p"/>
                            </m:rPr>
                            <a:rPr lang="en-GB" sz="1800" b="0">
                              <a:solidFill>
                                <a:srgbClr val="5716FA"/>
                              </a:solidFill>
                              <a:latin typeface="Cambria Math" panose="02040503050406030204" pitchFamily="18" charset="0"/>
                              <a:ea typeface=""/>
                              <a:cs typeface=""/>
                            </a:rPr>
                            <m:t>n</m:t>
                          </m:r>
                          <m:r>
                            <a:rPr lang="en-GB" sz="1800" b="0">
                              <a:solidFill>
                                <a:srgbClr val="5716FA"/>
                              </a:solidFill>
                              <a:latin typeface="Cambria Math" panose="02040503050406030204" pitchFamily="18" charset="0"/>
                              <a:ea typeface=""/>
                              <a:cs typeface=""/>
                            </a:rPr>
                            <m:t>.</m:t>
                          </m:r>
                          <m:r>
                            <m:rPr>
                              <m:sty m:val="p"/>
                            </m:rPr>
                            <a:rPr lang="en-GB" sz="1800" b="0">
                              <a:solidFill>
                                <a:srgbClr val="5716FA"/>
                              </a:solidFill>
                              <a:latin typeface="Cambria Math" panose="02040503050406030204" pitchFamily="18" charset="0"/>
                              <a:ea typeface=""/>
                              <a:cs typeface=""/>
                            </a:rPr>
                            <m:t>m</m:t>
                          </m:r>
                        </m:sub>
                      </m:sSub>
                      <m:d>
                        <m:dPr>
                          <m:begChr m:val="["/>
                          <m:endChr m:val="]"/>
                          <m:ctrlPr>
                            <a:rPr lang="en-GB" sz="1800" b="0" i="1">
                              <a:solidFill>
                                <a:srgbClr val="5716FA"/>
                              </a:solidFill>
                              <a:latin typeface="Cambria Math" charset="0"/>
                              <a:ea typeface=""/>
                              <a:cs typeface=""/>
                            </a:rPr>
                          </m:ctrlPr>
                        </m:dPr>
                        <m:e>
                          <m:m>
                            <m:mPr>
                              <m:mcs>
                                <m:mc>
                                  <m:mcPr>
                                    <m:count m:val="1"/>
                                    <m:mcJc m:val="center"/>
                                  </m:mcPr>
                                </m:mc>
                              </m:mcs>
                              <m:ctrlPr>
                                <a:rPr lang="en-GB" sz="1800" b="0" i="1">
                                  <a:solidFill>
                                    <a:srgbClr val="5716FA"/>
                                  </a:solidFill>
                                  <a:latin typeface="Cambria Math" charset="0"/>
                                  <a:ea typeface=""/>
                                  <a:cs typeface=""/>
                                </a:rPr>
                              </m:ctrlPr>
                            </m:mPr>
                            <m:mr>
                              <m:e>
                                <m:sSub>
                                  <m:sSubPr>
                                    <m:ctrlPr>
                                      <a:rPr lang="en-GB" sz="1800" b="0" i="1">
                                        <a:solidFill>
                                          <a:srgbClr val="5716FA"/>
                                        </a:solidFill>
                                        <a:latin typeface="Cambria Math" charset="0"/>
                                        <a:ea typeface=""/>
                                        <a:cs typeface=""/>
                                      </a:rPr>
                                    </m:ctrlPr>
                                  </m:sSubPr>
                                  <m:e>
                                    <m:r>
                                      <m:rPr>
                                        <m:sty m:val="p"/>
                                      </m:rPr>
                                      <a:rPr lang="en-GB" sz="1800" b="0">
                                        <a:solidFill>
                                          <a:srgbClr val="5716FA"/>
                                        </a:solidFill>
                                        <a:latin typeface="Cambria Math" panose="02040503050406030204" pitchFamily="18" charset="0"/>
                                        <a:ea typeface="Cambria Math" panose="02040503050406030204" pitchFamily="18" charset="0"/>
                                        <a:cs typeface=""/>
                                      </a:rPr>
                                      <m:t>θ</m:t>
                                    </m:r>
                                  </m:e>
                                  <m:sub>
                                    <m:r>
                                      <a:rPr lang="en-GB" sz="1800" b="0">
                                        <a:solidFill>
                                          <a:srgbClr val="5716FA"/>
                                        </a:solidFill>
                                        <a:latin typeface="Cambria Math" panose="02040503050406030204" pitchFamily="18" charset="0"/>
                                        <a:ea typeface=""/>
                                        <a:cs typeface=""/>
                                      </a:rPr>
                                      <m:t>1</m:t>
                                    </m:r>
                                  </m:sub>
                                </m:sSub>
                              </m:e>
                            </m:mr>
                            <m:mr>
                              <m:e>
                                <m:sSub>
                                  <m:sSubPr>
                                    <m:ctrlPr>
                                      <a:rPr lang="en-GB" sz="1800" b="0" i="1">
                                        <a:solidFill>
                                          <a:srgbClr val="5716FA"/>
                                        </a:solidFill>
                                        <a:latin typeface="Cambria Math" charset="0"/>
                                        <a:ea typeface=""/>
                                        <a:cs typeface=""/>
                                      </a:rPr>
                                    </m:ctrlPr>
                                  </m:sSubPr>
                                  <m:e>
                                    <m:r>
                                      <m:rPr>
                                        <m:sty m:val="p"/>
                                      </m:rPr>
                                      <a:rPr lang="en-GB" sz="1800" b="0">
                                        <a:solidFill>
                                          <a:srgbClr val="5716FA"/>
                                        </a:solidFill>
                                        <a:latin typeface="Cambria Math" panose="02040503050406030204" pitchFamily="18" charset="0"/>
                                        <a:ea typeface="Cambria Math" panose="02040503050406030204" pitchFamily="18" charset="0"/>
                                        <a:cs typeface=""/>
                                      </a:rPr>
                                      <m:t>θ</m:t>
                                    </m:r>
                                  </m:e>
                                  <m:sub>
                                    <m:r>
                                      <a:rPr lang="en-GB" sz="1800" b="0">
                                        <a:solidFill>
                                          <a:srgbClr val="5716FA"/>
                                        </a:solidFill>
                                        <a:latin typeface="Cambria Math" panose="02040503050406030204" pitchFamily="18" charset="0"/>
                                        <a:ea typeface=""/>
                                        <a:cs typeface=""/>
                                      </a:rPr>
                                      <m:t>2</m:t>
                                    </m:r>
                                  </m:sub>
                                </m:sSub>
                              </m:e>
                            </m:mr>
                            <m:mr>
                              <m:e>
                                <m:m>
                                  <m:mPr>
                                    <m:mcs>
                                      <m:mc>
                                        <m:mcPr>
                                          <m:count m:val="1"/>
                                          <m:mcJc m:val="center"/>
                                        </m:mcPr>
                                      </m:mc>
                                    </m:mcs>
                                    <m:ctrlPr>
                                      <a:rPr lang="en-GB" sz="1800" b="0" i="1">
                                        <a:solidFill>
                                          <a:srgbClr val="5716FA"/>
                                        </a:solidFill>
                                        <a:latin typeface="Cambria Math" charset="0"/>
                                        <a:ea typeface=""/>
                                        <a:cs typeface=""/>
                                      </a:rPr>
                                    </m:ctrlPr>
                                  </m:mPr>
                                  <m:mr>
                                    <m:e>
                                      <m:eqArr>
                                        <m:eqArrPr>
                                          <m:ctrlPr>
                                            <a:rPr lang="en-GB" sz="1800" b="0" i="1">
                                              <a:solidFill>
                                                <a:srgbClr val="5716FA"/>
                                              </a:solidFill>
                                              <a:latin typeface="Cambria Math" charset="0"/>
                                              <a:ea typeface=""/>
                                              <a:cs typeface=""/>
                                            </a:rPr>
                                          </m:ctrlPr>
                                        </m:eqArrPr>
                                        <m:e>
                                          <m:sSub>
                                            <m:sSubPr>
                                              <m:ctrlPr>
                                                <a:rPr lang="en-GB" sz="1800" b="0" i="1">
                                                  <a:solidFill>
                                                    <a:srgbClr val="5716FA"/>
                                                  </a:solidFill>
                                                  <a:latin typeface="Cambria Math" charset="0"/>
                                                  <a:ea typeface=""/>
                                                  <a:cs typeface=""/>
                                                </a:rPr>
                                              </m:ctrlPr>
                                            </m:sSubPr>
                                            <m:e>
                                              <m:r>
                                                <m:rPr>
                                                  <m:sty m:val="p"/>
                                                </m:rPr>
                                                <a:rPr lang="en-GB" sz="1800" b="0">
                                                  <a:solidFill>
                                                    <a:srgbClr val="5716FA"/>
                                                  </a:solidFill>
                                                  <a:latin typeface="Cambria Math" panose="02040503050406030204" pitchFamily="18" charset="0"/>
                                                  <a:ea typeface="Cambria Math" panose="02040503050406030204" pitchFamily="18" charset="0"/>
                                                  <a:cs typeface=""/>
                                                </a:rPr>
                                                <m:t>θ</m:t>
                                              </m:r>
                                            </m:e>
                                            <m:sub>
                                              <m:r>
                                                <a:rPr lang="en-GB" sz="1800" b="0">
                                                  <a:solidFill>
                                                    <a:srgbClr val="5716FA"/>
                                                  </a:solidFill>
                                                  <a:latin typeface="Cambria Math" panose="02040503050406030204" pitchFamily="18" charset="0"/>
                                                  <a:ea typeface=""/>
                                                  <a:cs typeface=""/>
                                                </a:rPr>
                                                <m:t>3</m:t>
                                              </m:r>
                                            </m:sub>
                                          </m:sSub>
                                        </m:e>
                                        <m:e>
                                          <m:r>
                                            <a:rPr lang="en-GB" sz="1800" b="0">
                                              <a:solidFill>
                                                <a:srgbClr val="5716FA"/>
                                              </a:solidFill>
                                              <a:latin typeface="Cambria Math" panose="02040503050406030204" pitchFamily="18" charset="0"/>
                                              <a:ea typeface=""/>
                                              <a:cs typeface=""/>
                                            </a:rPr>
                                            <m:t>.</m:t>
                                          </m:r>
                                        </m:e>
                                        <m:e>
                                          <m:r>
                                            <a:rPr lang="en-GB" sz="1800" b="0">
                                              <a:solidFill>
                                                <a:srgbClr val="5716FA"/>
                                              </a:solidFill>
                                              <a:latin typeface="Cambria Math" panose="02040503050406030204" pitchFamily="18" charset="0"/>
                                              <a:ea typeface=""/>
                                              <a:cs typeface=""/>
                                            </a:rPr>
                                            <m:t>.</m:t>
                                          </m:r>
                                        </m:e>
                                        <m:e>
                                          <m:r>
                                            <a:rPr lang="en-GB" sz="1800" b="0">
                                              <a:solidFill>
                                                <a:srgbClr val="5716FA"/>
                                              </a:solidFill>
                                              <a:latin typeface="Cambria Math" panose="02040503050406030204" pitchFamily="18" charset="0"/>
                                              <a:ea typeface=""/>
                                              <a:cs typeface=""/>
                                            </a:rPr>
                                            <m:t>.</m:t>
                                          </m:r>
                                        </m:e>
                                      </m:eqArr>
                                    </m:e>
                                  </m:mr>
                                  <m:mr>
                                    <m:e>
                                      <m:sSub>
                                        <m:sSubPr>
                                          <m:ctrlPr>
                                            <a:rPr lang="en-GB" sz="1800" b="0" i="1">
                                              <a:solidFill>
                                                <a:srgbClr val="5716FA"/>
                                              </a:solidFill>
                                              <a:latin typeface="Cambria Math" charset="0"/>
                                              <a:ea typeface=""/>
                                              <a:cs typeface=""/>
                                            </a:rPr>
                                          </m:ctrlPr>
                                        </m:sSubPr>
                                        <m:e>
                                          <m:r>
                                            <m:rPr>
                                              <m:sty m:val="p"/>
                                            </m:rPr>
                                            <a:rPr lang="en-GB" sz="1800" b="0">
                                              <a:solidFill>
                                                <a:srgbClr val="5716FA"/>
                                              </a:solidFill>
                                              <a:latin typeface="Cambria Math" panose="02040503050406030204" pitchFamily="18" charset="0"/>
                                              <a:ea typeface="Cambria Math" panose="02040503050406030204" pitchFamily="18" charset="0"/>
                                              <a:cs typeface=""/>
                                            </a:rPr>
                                            <m:t>θ</m:t>
                                          </m:r>
                                        </m:e>
                                        <m:sub>
                                          <m:r>
                                            <m:rPr>
                                              <m:sty m:val="p"/>
                                            </m:rPr>
                                            <a:rPr lang="en-GB" sz="1800" b="0">
                                              <a:solidFill>
                                                <a:srgbClr val="5716FA"/>
                                              </a:solidFill>
                                              <a:latin typeface="Cambria Math" panose="02040503050406030204" pitchFamily="18" charset="0"/>
                                              <a:ea typeface=""/>
                                              <a:cs typeface=""/>
                                            </a:rPr>
                                            <m:t>m</m:t>
                                          </m:r>
                                          <m:r>
                                            <m:rPr>
                                              <m:sty m:val="p"/>
                                            </m:rPr>
                                            <a:rPr lang="en-GB" sz="1800" b="0" smtClean="0">
                                              <a:solidFill>
                                                <a:srgbClr val="5716FA"/>
                                              </a:solidFill>
                                              <a:latin typeface="Cambria Math" panose="02040503050406030204" pitchFamily="18" charset="0"/>
                                              <a:ea typeface=""/>
                                              <a:cs typeface=""/>
                                            </a:rPr>
                                            <m:t>Cor</m:t>
                                          </m:r>
                                        </m:sub>
                                      </m:sSub>
                                    </m:e>
                                  </m:mr>
                                </m:m>
                              </m:e>
                            </m:mr>
                          </m:m>
                        </m:e>
                      </m:d>
                    </m:oMath>
                  </m:oMathPara>
                </a14:m>
                <a:endParaRPr lang="en-GB" sz="1800" b="0" dirty="0">
                  <a:solidFill>
                    <a:prstClr val="black"/>
                  </a:solidFill>
                  <a:latin typeface="Arial" panose="020B0604020202020204" pitchFamily="34" charset="0"/>
                  <a:ea typeface=""/>
                  <a:cs typeface="Arial" panose="020B060402020202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877189" y="2014104"/>
                <a:ext cx="2791400" cy="184140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290879" y="4670160"/>
                <a:ext cx="2010615" cy="276999"/>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GB" sz="1800" b="0" i="1" smtClean="0">
                              <a:solidFill>
                                <a:srgbClr val="5716FA"/>
                              </a:solidFill>
                              <a:latin typeface="Cambria Math" charset="0"/>
                              <a:ea typeface=""/>
                              <a:cs typeface=""/>
                            </a:rPr>
                          </m:ctrlPr>
                        </m:sSubPr>
                        <m:e>
                          <m:r>
                            <a:rPr lang="en-GB" sz="1800" b="0" i="1" smtClean="0">
                              <a:solidFill>
                                <a:srgbClr val="5716FA"/>
                              </a:solidFill>
                              <a:latin typeface="Cambria Math" panose="02040503050406030204" pitchFamily="18" charset="0"/>
                              <a:ea typeface=""/>
                              <a:cs typeface=""/>
                            </a:rPr>
                            <m:t>𝑌</m:t>
                          </m:r>
                        </m:e>
                        <m:sub>
                          <m:r>
                            <m:rPr>
                              <m:sty m:val="p"/>
                            </m:rPr>
                            <a:rPr lang="en-GB" sz="1800" b="0" smtClean="0">
                              <a:solidFill>
                                <a:srgbClr val="5716FA"/>
                              </a:solidFill>
                              <a:latin typeface="Cambria Math" panose="02040503050406030204" pitchFamily="18" charset="0"/>
                              <a:ea typeface=""/>
                              <a:cs typeface=""/>
                            </a:rPr>
                            <m:t>Meas</m:t>
                          </m:r>
                          <m:r>
                            <a:rPr lang="en-GB" sz="1800" b="0" smtClean="0">
                              <a:solidFill>
                                <a:srgbClr val="5716FA"/>
                              </a:solidFill>
                              <a:latin typeface="Cambria Math" panose="02040503050406030204" pitchFamily="18" charset="0"/>
                              <a:ea typeface=""/>
                              <a:cs typeface=""/>
                            </a:rPr>
                            <m:t>.</m:t>
                          </m:r>
                        </m:sub>
                      </m:sSub>
                      <m:r>
                        <a:rPr lang="en-GB" sz="1800" b="0" smtClean="0">
                          <a:solidFill>
                            <a:srgbClr val="5716FA"/>
                          </a:solidFill>
                          <a:latin typeface="Cambria Math" panose="02040503050406030204" pitchFamily="18" charset="0"/>
                          <a:ea typeface=""/>
                          <a:cs typeface=""/>
                        </a:rPr>
                        <m:t>+</m:t>
                      </m:r>
                      <m:r>
                        <m:rPr>
                          <m:sty m:val="p"/>
                        </m:rPr>
                        <a:rPr lang="en-GB" sz="1800" b="0" smtClean="0">
                          <a:solidFill>
                            <a:srgbClr val="5716FA"/>
                          </a:solidFill>
                          <a:latin typeface="Cambria Math" panose="02040503050406030204" pitchFamily="18" charset="0"/>
                          <a:ea typeface=""/>
                          <a:cs typeface=""/>
                        </a:rPr>
                        <m:t>R</m:t>
                      </m:r>
                      <m:r>
                        <a:rPr lang="en-GB" sz="1800" b="0" smtClean="0">
                          <a:solidFill>
                            <a:srgbClr val="5716FA"/>
                          </a:solidFill>
                          <a:latin typeface="Cambria Math" panose="02040503050406030204" pitchFamily="18" charset="0"/>
                          <a:ea typeface=""/>
                          <a:cs typeface=""/>
                        </a:rPr>
                        <m:t>.</m:t>
                      </m:r>
                      <m:sSub>
                        <m:sSubPr>
                          <m:ctrlPr>
                            <a:rPr lang="en-GB" sz="1800" b="0" i="1" smtClean="0">
                              <a:solidFill>
                                <a:srgbClr val="5716FA"/>
                              </a:solidFill>
                              <a:latin typeface="Cambria Math" charset="0"/>
                              <a:ea typeface=""/>
                              <a:cs typeface=""/>
                            </a:rPr>
                          </m:ctrlPr>
                        </m:sSubPr>
                        <m:e>
                          <m:r>
                            <m:rPr>
                              <m:sty m:val="p"/>
                            </m:rPr>
                            <a:rPr lang="el-GR" sz="1800" b="0" smtClean="0">
                              <a:solidFill>
                                <a:srgbClr val="5716FA"/>
                              </a:solidFill>
                              <a:latin typeface="Cambria Math" panose="02040503050406030204" pitchFamily="18" charset="0"/>
                              <a:ea typeface="Cambria Math" panose="02040503050406030204" pitchFamily="18" charset="0"/>
                              <a:cs typeface=""/>
                            </a:rPr>
                            <m:t>Θ</m:t>
                          </m:r>
                        </m:e>
                        <m:sub>
                          <m:r>
                            <m:rPr>
                              <m:sty m:val="p"/>
                            </m:rPr>
                            <a:rPr lang="en-GB" sz="1800" b="0" smtClean="0">
                              <a:solidFill>
                                <a:srgbClr val="5716FA"/>
                              </a:solidFill>
                              <a:latin typeface="Cambria Math" panose="02040503050406030204" pitchFamily="18" charset="0"/>
                              <a:ea typeface=""/>
                              <a:cs typeface=""/>
                            </a:rPr>
                            <m:t>Cor</m:t>
                          </m:r>
                        </m:sub>
                      </m:sSub>
                      <m:r>
                        <a:rPr lang="en-GB" sz="1800" b="0" smtClean="0">
                          <a:solidFill>
                            <a:srgbClr val="5716FA"/>
                          </a:solidFill>
                          <a:latin typeface="Cambria Math" panose="02040503050406030204" pitchFamily="18" charset="0"/>
                          <a:ea typeface=""/>
                          <a:cs typeface=""/>
                        </a:rPr>
                        <m:t>=0</m:t>
                      </m:r>
                    </m:oMath>
                  </m:oMathPara>
                </a14:m>
                <a:endParaRPr lang="en-GB" sz="1800" b="0" dirty="0">
                  <a:solidFill>
                    <a:prstClr val="black"/>
                  </a:solidFill>
                  <a:latin typeface="Arial" panose="020B0604020202020204" pitchFamily="34" charset="0"/>
                  <a:ea typeface=""/>
                  <a:cs typeface="Arial" panose="020B060402020202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290879" y="4670160"/>
                <a:ext cx="2010615" cy="276999"/>
              </a:xfrm>
              <a:prstGeom prst="rect">
                <a:avLst/>
              </a:prstGeom>
              <a:blipFill rotWithShape="0">
                <a:blip r:embed="rId3"/>
                <a:stretch>
                  <a:fillRect l="-2121" r="-1818"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3183392" y="5827753"/>
                <a:ext cx="2178994" cy="276999"/>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GB" sz="1800" b="0" i="1" smtClean="0">
                              <a:solidFill>
                                <a:srgbClr val="5716FA"/>
                              </a:solidFill>
                              <a:latin typeface="Cambria Math" charset="0"/>
                              <a:ea typeface=""/>
                              <a:cs typeface=""/>
                            </a:rPr>
                          </m:ctrlPr>
                        </m:sSubPr>
                        <m:e>
                          <m:r>
                            <m:rPr>
                              <m:sty m:val="p"/>
                            </m:rPr>
                            <a:rPr lang="el-GR" sz="1800" b="0" smtClean="0">
                              <a:solidFill>
                                <a:srgbClr val="5716FA"/>
                              </a:solidFill>
                              <a:latin typeface="Cambria Math" panose="02040503050406030204" pitchFamily="18" charset="0"/>
                              <a:ea typeface="Cambria Math" panose="02040503050406030204" pitchFamily="18" charset="0"/>
                              <a:cs typeface=""/>
                            </a:rPr>
                            <m:t>Θ</m:t>
                          </m:r>
                        </m:e>
                        <m:sub>
                          <m:r>
                            <m:rPr>
                              <m:sty m:val="p"/>
                            </m:rPr>
                            <a:rPr lang="en-GB" sz="1800" b="0" smtClean="0">
                              <a:solidFill>
                                <a:srgbClr val="5716FA"/>
                              </a:solidFill>
                              <a:latin typeface="Cambria Math" panose="02040503050406030204" pitchFamily="18" charset="0"/>
                              <a:ea typeface=""/>
                              <a:cs typeface=""/>
                            </a:rPr>
                            <m:t>Cor</m:t>
                          </m:r>
                        </m:sub>
                      </m:sSub>
                      <m:r>
                        <a:rPr lang="en-GB" sz="1800" b="0" smtClean="0">
                          <a:solidFill>
                            <a:srgbClr val="5716FA"/>
                          </a:solidFill>
                          <a:latin typeface="Cambria Math" panose="02040503050406030204" pitchFamily="18" charset="0"/>
                          <a:ea typeface=""/>
                          <a:cs typeface=""/>
                        </a:rPr>
                        <m:t>= </m:t>
                      </m:r>
                      <m:sSup>
                        <m:sSupPr>
                          <m:ctrlPr>
                            <a:rPr lang="en-GB" sz="1800" b="0" i="1" smtClean="0">
                              <a:solidFill>
                                <a:srgbClr val="5716FA"/>
                              </a:solidFill>
                              <a:latin typeface="Cambria Math" charset="0"/>
                              <a:ea typeface=""/>
                              <a:cs typeface=""/>
                            </a:rPr>
                          </m:ctrlPr>
                        </m:sSupPr>
                        <m:e>
                          <m:r>
                            <m:rPr>
                              <m:sty m:val="p"/>
                            </m:rPr>
                            <a:rPr lang="en-GB" sz="1800" b="0" smtClean="0">
                              <a:solidFill>
                                <a:srgbClr val="5716FA"/>
                              </a:solidFill>
                              <a:latin typeface="Cambria Math" panose="02040503050406030204" pitchFamily="18" charset="0"/>
                              <a:ea typeface=""/>
                              <a:cs typeface=""/>
                            </a:rPr>
                            <m:t>R</m:t>
                          </m:r>
                        </m:e>
                        <m:sup>
                          <m:r>
                            <a:rPr lang="en-GB" sz="1800" b="0" smtClean="0">
                              <a:solidFill>
                                <a:srgbClr val="5716FA"/>
                              </a:solidFill>
                              <a:latin typeface="Cambria Math" panose="02040503050406030204" pitchFamily="18" charset="0"/>
                              <a:ea typeface=""/>
                              <a:cs typeface=""/>
                            </a:rPr>
                            <m:t>−1</m:t>
                          </m:r>
                        </m:sup>
                      </m:sSup>
                      <m:r>
                        <a:rPr lang="en-GB" sz="1800" b="0" smtClean="0">
                          <a:solidFill>
                            <a:srgbClr val="5716FA"/>
                          </a:solidFill>
                          <a:latin typeface="Cambria Math" panose="02040503050406030204" pitchFamily="18" charset="0"/>
                          <a:ea typeface=""/>
                          <a:cs typeface=""/>
                        </a:rPr>
                        <m:t>(−</m:t>
                      </m:r>
                      <m:sSub>
                        <m:sSubPr>
                          <m:ctrlPr>
                            <a:rPr lang="en-GB" sz="1800" b="0" i="1" smtClean="0">
                              <a:solidFill>
                                <a:srgbClr val="5716FA"/>
                              </a:solidFill>
                              <a:latin typeface="Cambria Math" charset="0"/>
                              <a:ea typeface=""/>
                              <a:cs typeface=""/>
                            </a:rPr>
                          </m:ctrlPr>
                        </m:sSubPr>
                        <m:e>
                          <m:r>
                            <m:rPr>
                              <m:sty m:val="p"/>
                            </m:rPr>
                            <a:rPr lang="en-GB" sz="1800" b="0" smtClean="0">
                              <a:solidFill>
                                <a:srgbClr val="5716FA"/>
                              </a:solidFill>
                              <a:latin typeface="Cambria Math" panose="02040503050406030204" pitchFamily="18" charset="0"/>
                              <a:ea typeface=""/>
                              <a:cs typeface=""/>
                            </a:rPr>
                            <m:t>Y</m:t>
                          </m:r>
                        </m:e>
                        <m:sub>
                          <m:r>
                            <m:rPr>
                              <m:sty m:val="p"/>
                            </m:rPr>
                            <a:rPr lang="en-GB" sz="1800" b="0">
                              <a:solidFill>
                                <a:srgbClr val="5716FA"/>
                              </a:solidFill>
                              <a:latin typeface="Cambria Math" panose="02040503050406030204" pitchFamily="18" charset="0"/>
                              <a:ea typeface=""/>
                              <a:cs typeface=""/>
                            </a:rPr>
                            <m:t>Meas</m:t>
                          </m:r>
                          <m:r>
                            <a:rPr lang="en-GB" sz="1800" b="0">
                              <a:solidFill>
                                <a:srgbClr val="5716FA"/>
                              </a:solidFill>
                              <a:latin typeface="Cambria Math" panose="02040503050406030204" pitchFamily="18" charset="0"/>
                              <a:ea typeface=""/>
                              <a:cs typeface=""/>
                            </a:rPr>
                            <m:t>.</m:t>
                          </m:r>
                        </m:sub>
                      </m:sSub>
                      <m:r>
                        <a:rPr lang="en-GB" sz="1800" b="0" smtClean="0">
                          <a:solidFill>
                            <a:srgbClr val="5716FA"/>
                          </a:solidFill>
                          <a:latin typeface="Cambria Math" panose="02040503050406030204" pitchFamily="18" charset="0"/>
                          <a:ea typeface=""/>
                          <a:cs typeface=""/>
                        </a:rPr>
                        <m:t>)</m:t>
                      </m:r>
                    </m:oMath>
                  </m:oMathPara>
                </a14:m>
                <a:endParaRPr lang="en-GB" sz="1800" b="0" dirty="0">
                  <a:solidFill>
                    <a:prstClr val="black"/>
                  </a:solidFill>
                  <a:latin typeface="Arial" panose="020B0604020202020204" pitchFamily="34" charset="0"/>
                  <a:ea typeface=""/>
                  <a:cs typeface="Arial" panose="020B060402020202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183392" y="5827753"/>
                <a:ext cx="2178994" cy="276999"/>
              </a:xfrm>
              <a:prstGeom prst="rect">
                <a:avLst/>
              </a:prstGeom>
              <a:blipFill rotWithShape="0">
                <a:blip r:embed="rId4"/>
                <a:stretch>
                  <a:fillRect l="-1676" t="-2222" r="-3073" b="-37778"/>
                </a:stretch>
              </a:blipFill>
            </p:spPr>
            <p:txBody>
              <a:bodyPr/>
              <a:lstStyle/>
              <a:p>
                <a:r>
                  <a:rPr lang="en-GB">
                    <a:noFill/>
                  </a:rPr>
                  <a:t> </a:t>
                </a:r>
              </a:p>
            </p:txBody>
          </p:sp>
        </mc:Fallback>
      </mc:AlternateContent>
      <p:sp>
        <p:nvSpPr>
          <p:cNvPr id="12" name="Down Arrow 11"/>
          <p:cNvSpPr/>
          <p:nvPr/>
        </p:nvSpPr>
        <p:spPr>
          <a:xfrm>
            <a:off x="4193699" y="5220636"/>
            <a:ext cx="204974" cy="390519"/>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sz="1800" b="0">
              <a:solidFill>
                <a:prstClr val="white"/>
              </a:solidFill>
            </a:endParaRPr>
          </a:p>
        </p:txBody>
      </p:sp>
      <p:sp>
        <p:nvSpPr>
          <p:cNvPr id="14" name="TextBox 13"/>
          <p:cNvSpPr txBox="1"/>
          <p:nvPr/>
        </p:nvSpPr>
        <p:spPr>
          <a:xfrm>
            <a:off x="1900125" y="10073"/>
            <a:ext cx="6453052"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Correction</a:t>
            </a:r>
            <a:r>
              <a:rPr lang="en-GB" sz="2800" b="0" dirty="0" smtClean="0">
                <a:solidFill>
                  <a:prstClr val="white"/>
                </a:solidFill>
                <a:latin typeface="Calibri Light" panose="020F0302020204030204"/>
                <a:ea typeface=""/>
                <a:cs typeface="Times New Roman" panose="02020603050405020304" pitchFamily="18" charset="0"/>
              </a:rPr>
              <a:t> </a:t>
            </a:r>
            <a:r>
              <a:rPr lang="en-GB" sz="2800" b="0" dirty="0" smtClean="0">
                <a:latin typeface="Calibri Light" panose="020F0302020204030204"/>
                <a:ea typeface=""/>
                <a:cs typeface="Times New Roman" panose="02020603050405020304" pitchFamily="18" charset="0"/>
              </a:rPr>
              <a:t>method</a:t>
            </a:r>
            <a:r>
              <a:rPr lang="en-GB" sz="2800" b="0" dirty="0" smtClean="0">
                <a:solidFill>
                  <a:prstClr val="white"/>
                </a:solidFill>
                <a:latin typeface="Calibri Light" panose="020F0302020204030204"/>
                <a:ea typeface=""/>
                <a:cs typeface="Times New Roman" panose="02020603050405020304" pitchFamily="18" charset="0"/>
              </a:rPr>
              <a:t> – orbit response matrix</a:t>
            </a:r>
          </a:p>
        </p:txBody>
      </p:sp>
      <mc:AlternateContent xmlns:mc="http://schemas.openxmlformats.org/markup-compatibility/2006" xmlns:a14="http://schemas.microsoft.com/office/drawing/2010/main">
        <mc:Choice Requires="a14">
          <p:sp>
            <p:nvSpPr>
              <p:cNvPr id="15" name="TextBox 14"/>
              <p:cNvSpPr txBox="1"/>
              <p:nvPr/>
            </p:nvSpPr>
            <p:spPr>
              <a:xfrm>
                <a:off x="2353492" y="1054527"/>
                <a:ext cx="4508863" cy="623632"/>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smtClean="0">
                          <a:solidFill>
                            <a:srgbClr val="FF0000"/>
                          </a:solidFill>
                          <a:latin typeface="Cambria Math" panose="02040503050406030204" pitchFamily="18" charset="0"/>
                          <a:ea typeface="Cambria Math" panose="02040503050406030204" pitchFamily="18" charset="0"/>
                          <a:cs typeface=""/>
                        </a:rPr>
                        <m:t>y</m:t>
                      </m:r>
                      <m:r>
                        <a:rPr lang="en-GB" sz="1400" b="0" smtClean="0">
                          <a:solidFill>
                            <a:srgbClr val="FF0000"/>
                          </a:solidFill>
                          <a:latin typeface="Cambria Math" panose="02040503050406030204" pitchFamily="18" charset="0"/>
                          <a:ea typeface="Cambria Math" panose="02040503050406030204" pitchFamily="18" charset="0"/>
                          <a:cs typeface=""/>
                        </a:rPr>
                        <m:t>=</m:t>
                      </m:r>
                      <m:f>
                        <m:fPr>
                          <m:ctrlPr>
                            <a:rPr lang="en-GB" sz="1400" b="0" i="1" smtClean="0">
                              <a:solidFill>
                                <a:srgbClr val="FF0000"/>
                              </a:solidFill>
                              <a:latin typeface="Cambria Math" charset="0"/>
                              <a:ea typeface="Cambria Math" panose="02040503050406030204" pitchFamily="18" charset="0"/>
                              <a:cs typeface=""/>
                            </a:rPr>
                          </m:ctrlPr>
                        </m:fPr>
                        <m:num>
                          <m:rad>
                            <m:radPr>
                              <m:degHide m:val="on"/>
                              <m:ctrlPr>
                                <a:rPr lang="en-GB" sz="1400" b="0" i="1" smtClean="0">
                                  <a:solidFill>
                                    <a:srgbClr val="FF0000"/>
                                  </a:solidFill>
                                  <a:latin typeface="Cambria Math" charset="0"/>
                                  <a:ea typeface="Cambria Math" panose="02040503050406030204" pitchFamily="18" charset="0"/>
                                  <a:cs typeface=""/>
                                </a:rPr>
                              </m:ctrlPr>
                            </m:radPr>
                            <m:deg/>
                            <m:e>
                              <m:r>
                                <m:rPr>
                                  <m:sty m:val="p"/>
                                </m:rPr>
                                <a:rPr lang="en-GB" sz="1400" b="0" smtClean="0">
                                  <a:solidFill>
                                    <a:srgbClr val="FF0000"/>
                                  </a:solidFill>
                                  <a:latin typeface="Cambria Math" panose="02040503050406030204" pitchFamily="18" charset="0"/>
                                  <a:ea typeface="Cambria Math" panose="02040503050406030204" pitchFamily="18" charset="0"/>
                                  <a:cs typeface=""/>
                                </a:rPr>
                                <m:t>β</m:t>
                              </m:r>
                              <m:r>
                                <a:rPr lang="en-GB" sz="1400" b="0" smtClean="0">
                                  <a:solidFill>
                                    <a:srgbClr val="FF0000"/>
                                  </a:solidFill>
                                  <a:latin typeface="Cambria Math" panose="02040503050406030204" pitchFamily="18" charset="0"/>
                                  <a:ea typeface="Cambria Math" panose="02040503050406030204" pitchFamily="18" charset="0"/>
                                  <a:cs typeface=""/>
                                </a:rPr>
                                <m:t>(</m:t>
                              </m:r>
                              <m:sSub>
                                <m:sSubPr>
                                  <m:ctrlPr>
                                    <a:rPr lang="en-GB" sz="1400" b="0" i="1" smtClean="0">
                                      <a:solidFill>
                                        <a:srgbClr val="FF0000"/>
                                      </a:solidFill>
                                      <a:latin typeface="Cambria Math" charset="0"/>
                                      <a:ea typeface="Cambria Math" panose="02040503050406030204" pitchFamily="18" charset="0"/>
                                      <a:cs typeface=""/>
                                    </a:rPr>
                                  </m:ctrlPr>
                                </m:sSubPr>
                                <m:e>
                                  <m:r>
                                    <m:rPr>
                                      <m:sty m:val="p"/>
                                    </m:rPr>
                                    <a:rPr lang="en-GB" sz="1400" b="0" smtClean="0">
                                      <a:solidFill>
                                        <a:srgbClr val="FF0000"/>
                                      </a:solidFill>
                                      <a:latin typeface="Cambria Math" panose="02040503050406030204" pitchFamily="18" charset="0"/>
                                      <a:ea typeface="Cambria Math" panose="02040503050406030204" pitchFamily="18" charset="0"/>
                                      <a:cs typeface=""/>
                                    </a:rPr>
                                    <m:t>s</m:t>
                                  </m:r>
                                </m:e>
                                <m:sub>
                                  <m:r>
                                    <m:rPr>
                                      <m:sty m:val="p"/>
                                    </m:rPr>
                                    <a:rPr lang="en-GB" sz="1400" b="0" smtClean="0">
                                      <a:solidFill>
                                        <a:srgbClr val="FF0000"/>
                                      </a:solidFill>
                                      <a:latin typeface="Cambria Math" panose="02040503050406030204" pitchFamily="18" charset="0"/>
                                      <a:ea typeface="Cambria Math" panose="02040503050406030204" pitchFamily="18" charset="0"/>
                                      <a:cs typeface=""/>
                                    </a:rPr>
                                    <m:t>j</m:t>
                                  </m:r>
                                </m:sub>
                              </m:sSub>
                              <m:r>
                                <a:rPr lang="en-GB" sz="1400" b="0" smtClean="0">
                                  <a:solidFill>
                                    <a:srgbClr val="FF0000"/>
                                  </a:solidFill>
                                  <a:latin typeface="Cambria Math" panose="02040503050406030204" pitchFamily="18" charset="0"/>
                                  <a:ea typeface="Cambria Math" panose="02040503050406030204" pitchFamily="18" charset="0"/>
                                  <a:cs typeface=""/>
                                </a:rPr>
                                <m:t>)</m:t>
                              </m:r>
                            </m:e>
                          </m:rad>
                        </m:num>
                        <m:den>
                          <m:r>
                            <a:rPr lang="en-GB" sz="1400" b="0" smtClean="0">
                              <a:solidFill>
                                <a:srgbClr val="FF0000"/>
                              </a:solidFill>
                              <a:latin typeface="Cambria Math" panose="02040503050406030204" pitchFamily="18" charset="0"/>
                              <a:ea typeface="Cambria Math" panose="02040503050406030204" pitchFamily="18" charset="0"/>
                              <a:cs typeface=""/>
                            </a:rPr>
                            <m:t>2</m:t>
                          </m:r>
                          <m:r>
                            <m:rPr>
                              <m:sty m:val="p"/>
                            </m:rPr>
                            <a:rPr lang="en-GB" sz="1400" b="0" smtClean="0">
                              <a:solidFill>
                                <a:srgbClr val="FF0000"/>
                              </a:solidFill>
                              <a:latin typeface="Cambria Math" panose="02040503050406030204" pitchFamily="18" charset="0"/>
                              <a:ea typeface="Cambria Math" panose="02040503050406030204" pitchFamily="18" charset="0"/>
                              <a:cs typeface=""/>
                            </a:rPr>
                            <m:t>sin</m:t>
                          </m:r>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smtClean="0">
                              <a:solidFill>
                                <a:srgbClr val="FF0000"/>
                              </a:solidFill>
                              <a:latin typeface="Cambria Math" panose="02040503050406030204" pitchFamily="18" charset="0"/>
                              <a:ea typeface="Cambria Math" panose="02040503050406030204" pitchFamily="18" charset="0"/>
                              <a:cs typeface=""/>
                            </a:rPr>
                            <m:t>π</m:t>
                          </m:r>
                          <m:sSub>
                            <m:sSubPr>
                              <m:ctrlPr>
                                <a:rPr lang="en-GB" sz="1400" b="0" i="1" smtClean="0">
                                  <a:solidFill>
                                    <a:srgbClr val="FF0000"/>
                                  </a:solidFill>
                                  <a:latin typeface="Cambria Math" charset="0"/>
                                  <a:ea typeface="Cambria Math" panose="02040503050406030204" pitchFamily="18" charset="0"/>
                                  <a:cs typeface=""/>
                                </a:rPr>
                              </m:ctrlPr>
                            </m:sSubPr>
                            <m:e>
                              <m:r>
                                <m:rPr>
                                  <m:sty m:val="p"/>
                                </m:rPr>
                                <a:rPr lang="en-GB" sz="1400" b="0" smtClean="0">
                                  <a:solidFill>
                                    <a:srgbClr val="FF0000"/>
                                  </a:solidFill>
                                  <a:latin typeface="Cambria Math" panose="02040503050406030204" pitchFamily="18" charset="0"/>
                                  <a:ea typeface="Cambria Math" panose="02040503050406030204" pitchFamily="18" charset="0"/>
                                  <a:cs typeface=""/>
                                </a:rPr>
                                <m:t>Q</m:t>
                              </m:r>
                            </m:e>
                            <m:sub>
                              <m:r>
                                <m:rPr>
                                  <m:sty m:val="p"/>
                                </m:rPr>
                                <a:rPr lang="en-GB" sz="1400" b="0" smtClean="0">
                                  <a:solidFill>
                                    <a:srgbClr val="FF0000"/>
                                  </a:solidFill>
                                  <a:latin typeface="Cambria Math" panose="02040503050406030204" pitchFamily="18" charset="0"/>
                                  <a:ea typeface="Cambria Math" panose="02040503050406030204" pitchFamily="18" charset="0"/>
                                  <a:cs typeface=""/>
                                </a:rPr>
                                <m:t>y</m:t>
                              </m:r>
                            </m:sub>
                          </m:sSub>
                          <m:r>
                            <a:rPr lang="en-GB" sz="1400" b="0" smtClean="0">
                              <a:solidFill>
                                <a:srgbClr val="FF0000"/>
                              </a:solidFill>
                              <a:latin typeface="Cambria Math" panose="02040503050406030204" pitchFamily="18" charset="0"/>
                              <a:ea typeface="Cambria Math" panose="02040503050406030204" pitchFamily="18" charset="0"/>
                              <a:cs typeface=""/>
                            </a:rPr>
                            <m:t>)</m:t>
                          </m:r>
                        </m:den>
                      </m:f>
                      <m:nary>
                        <m:naryPr>
                          <m:chr m:val="∑"/>
                          <m:ctrlPr>
                            <a:rPr lang="en-GB" sz="1400" b="0" i="1" smtClean="0">
                              <a:solidFill>
                                <a:srgbClr val="FF0000"/>
                              </a:solidFill>
                              <a:latin typeface="Cambria Math" charset="0"/>
                              <a:ea typeface="Cambria Math" panose="02040503050406030204" pitchFamily="18" charset="0"/>
                              <a:cs typeface=""/>
                            </a:rPr>
                          </m:ctrlPr>
                        </m:naryPr>
                        <m:sub>
                          <m:r>
                            <m:rPr>
                              <m:sty m:val="p"/>
                              <m:brk m:alnAt="23"/>
                            </m:rPr>
                            <a:rPr lang="en-GB" sz="1400" b="0" smtClean="0">
                              <a:solidFill>
                                <a:srgbClr val="FF0000"/>
                              </a:solidFill>
                              <a:latin typeface="Cambria Math" panose="02040503050406030204" pitchFamily="18" charset="0"/>
                              <a:ea typeface="Cambria Math" panose="02040503050406030204" pitchFamily="18" charset="0"/>
                              <a:cs typeface=""/>
                            </a:rPr>
                            <m:t>i</m:t>
                          </m:r>
                          <m:r>
                            <a:rPr lang="en-GB" sz="1400" b="0" smtClean="0">
                              <a:solidFill>
                                <a:srgbClr val="FF0000"/>
                              </a:solidFill>
                              <a:latin typeface="Cambria Math" panose="02040503050406030204" pitchFamily="18" charset="0"/>
                              <a:ea typeface="Cambria Math" panose="02040503050406030204" pitchFamily="18" charset="0"/>
                              <a:cs typeface=""/>
                            </a:rPr>
                            <m:t>=1</m:t>
                          </m:r>
                        </m:sub>
                        <m:sup/>
                        <m:e>
                          <m:sSub>
                            <m:sSubPr>
                              <m:ctrlPr>
                                <a:rPr lang="en-GB" sz="1400" b="0" i="1" smtClean="0">
                                  <a:solidFill>
                                    <a:srgbClr val="FF0000"/>
                                  </a:solidFill>
                                  <a:latin typeface="Cambria Math" charset="0"/>
                                  <a:ea typeface="Cambria Math" panose="02040503050406030204" pitchFamily="18" charset="0"/>
                                  <a:cs typeface=""/>
                                </a:rPr>
                              </m:ctrlPr>
                            </m:sSubPr>
                            <m:e>
                              <m:r>
                                <m:rPr>
                                  <m:sty m:val="p"/>
                                </m:rPr>
                                <a:rPr lang="en-GB" sz="1400" b="0" smtClean="0">
                                  <a:solidFill>
                                    <a:srgbClr val="FF0000"/>
                                  </a:solidFill>
                                  <a:latin typeface="Cambria Math" panose="02040503050406030204" pitchFamily="18" charset="0"/>
                                  <a:ea typeface="Cambria Math" panose="02040503050406030204" pitchFamily="18" charset="0"/>
                                  <a:cs typeface=""/>
                                </a:rPr>
                                <m:t>θ</m:t>
                              </m:r>
                            </m:e>
                            <m:sub>
                              <m:r>
                                <m:rPr>
                                  <m:sty m:val="p"/>
                                </m:rPr>
                                <a:rPr lang="en-GB" sz="1400" b="0" smtClean="0">
                                  <a:solidFill>
                                    <a:srgbClr val="FF0000"/>
                                  </a:solidFill>
                                  <a:latin typeface="Cambria Math" panose="02040503050406030204" pitchFamily="18" charset="0"/>
                                  <a:ea typeface="Cambria Math" panose="02040503050406030204" pitchFamily="18" charset="0"/>
                                  <a:cs typeface=""/>
                                </a:rPr>
                                <m:t>i</m:t>
                              </m:r>
                            </m:sub>
                          </m:sSub>
                        </m:e>
                      </m:nary>
                      <m:rad>
                        <m:radPr>
                          <m:degHide m:val="on"/>
                          <m:ctrlPr>
                            <a:rPr lang="en-GB" sz="1400" b="0" i="1">
                              <a:solidFill>
                                <a:srgbClr val="FF0000"/>
                              </a:solidFill>
                              <a:latin typeface="Cambria Math" charset="0"/>
                              <a:ea typeface="Cambria Math" panose="02040503050406030204" pitchFamily="18" charset="0"/>
                              <a:cs typeface=""/>
                            </a:rPr>
                          </m:ctrlPr>
                        </m:radPr>
                        <m:deg/>
                        <m:e>
                          <m:r>
                            <m:rPr>
                              <m:sty m:val="p"/>
                            </m:rPr>
                            <a:rPr lang="en-GB" sz="1400" b="0">
                              <a:solidFill>
                                <a:srgbClr val="FF0000"/>
                              </a:solidFill>
                              <a:latin typeface="Cambria Math" panose="02040503050406030204" pitchFamily="18" charset="0"/>
                              <a:ea typeface="Cambria Math" panose="02040503050406030204" pitchFamily="18" charset="0"/>
                              <a:cs typeface=""/>
                            </a:rPr>
                            <m:t>β</m:t>
                          </m:r>
                          <m:r>
                            <a:rPr lang="en-GB" sz="1400" b="0">
                              <a:solidFill>
                                <a:srgbClr val="FF0000"/>
                              </a:solidFill>
                              <a:latin typeface="Cambria Math" panose="02040503050406030204" pitchFamily="18" charset="0"/>
                              <a:ea typeface="Cambria Math" panose="02040503050406030204" pitchFamily="18" charset="0"/>
                              <a:cs typeface=""/>
                            </a:rPr>
                            <m:t>(</m:t>
                          </m:r>
                          <m:sSub>
                            <m:sSubPr>
                              <m:ctrlPr>
                                <a:rPr lang="en-GB" sz="1400" b="0" i="1">
                                  <a:solidFill>
                                    <a:srgbClr val="FF0000"/>
                                  </a:solidFill>
                                  <a:latin typeface="Cambria Math" charset="0"/>
                                  <a:ea typeface="Cambria Math" panose="02040503050406030204" pitchFamily="18" charset="0"/>
                                  <a:cs typeface=""/>
                                </a:rPr>
                              </m:ctrlPr>
                            </m:sSubPr>
                            <m:e>
                              <m:r>
                                <m:rPr>
                                  <m:sty m:val="p"/>
                                </m:rPr>
                                <a:rPr lang="en-GB" sz="1400" b="0">
                                  <a:solidFill>
                                    <a:srgbClr val="FF0000"/>
                                  </a:solidFill>
                                  <a:latin typeface="Cambria Math" panose="02040503050406030204" pitchFamily="18" charset="0"/>
                                  <a:ea typeface="Cambria Math" panose="02040503050406030204" pitchFamily="18" charset="0"/>
                                  <a:cs typeface=""/>
                                </a:rPr>
                                <m:t>s</m:t>
                              </m:r>
                            </m:e>
                            <m:sub>
                              <m:r>
                                <m:rPr>
                                  <m:sty m:val="p"/>
                                </m:rPr>
                                <a:rPr lang="en-GB" sz="1400" b="0" smtClean="0">
                                  <a:solidFill>
                                    <a:srgbClr val="FF0000"/>
                                  </a:solidFill>
                                  <a:latin typeface="Cambria Math" panose="02040503050406030204" pitchFamily="18" charset="0"/>
                                  <a:ea typeface="Cambria Math" panose="02040503050406030204" pitchFamily="18" charset="0"/>
                                  <a:cs typeface=""/>
                                </a:rPr>
                                <m:t>i</m:t>
                              </m:r>
                            </m:sub>
                          </m:sSub>
                          <m:r>
                            <a:rPr lang="en-GB" sz="1400" b="0">
                              <a:solidFill>
                                <a:srgbClr val="FF0000"/>
                              </a:solidFill>
                              <a:latin typeface="Cambria Math" panose="02040503050406030204" pitchFamily="18" charset="0"/>
                              <a:ea typeface="Cambria Math" panose="02040503050406030204" pitchFamily="18" charset="0"/>
                              <a:cs typeface=""/>
                            </a:rPr>
                            <m:t>)</m:t>
                          </m:r>
                        </m:e>
                      </m:rad>
                      <m:r>
                        <m:rPr>
                          <m:sty m:val="p"/>
                        </m:rPr>
                        <a:rPr lang="en-GB" sz="1400" b="0" smtClean="0">
                          <a:solidFill>
                            <a:srgbClr val="FF0000"/>
                          </a:solidFill>
                          <a:latin typeface="Cambria Math" panose="02040503050406030204" pitchFamily="18" charset="0"/>
                          <a:ea typeface="Cambria Math" panose="02040503050406030204" pitchFamily="18" charset="0"/>
                          <a:cs typeface=""/>
                        </a:rPr>
                        <m:t>cos</m:t>
                      </m:r>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a:solidFill>
                            <a:srgbClr val="FF0000"/>
                          </a:solidFill>
                          <a:latin typeface="Cambria Math" panose="02040503050406030204" pitchFamily="18" charset="0"/>
                          <a:ea typeface="Cambria Math" panose="02040503050406030204" pitchFamily="18" charset="0"/>
                          <a:cs typeface=""/>
                        </a:rPr>
                        <m:t>π</m:t>
                      </m:r>
                      <m:sSub>
                        <m:sSubPr>
                          <m:ctrlPr>
                            <a:rPr lang="en-GB" sz="1400" b="0" i="1">
                              <a:solidFill>
                                <a:srgbClr val="FF0000"/>
                              </a:solidFill>
                              <a:latin typeface="Cambria Math" charset="0"/>
                              <a:ea typeface="Cambria Math" panose="02040503050406030204" pitchFamily="18" charset="0"/>
                              <a:cs typeface=""/>
                            </a:rPr>
                          </m:ctrlPr>
                        </m:sSubPr>
                        <m:e>
                          <m:r>
                            <m:rPr>
                              <m:sty m:val="p"/>
                            </m:rPr>
                            <a:rPr lang="en-GB" sz="1400" b="0">
                              <a:solidFill>
                                <a:srgbClr val="FF0000"/>
                              </a:solidFill>
                              <a:latin typeface="Cambria Math" panose="02040503050406030204" pitchFamily="18" charset="0"/>
                              <a:ea typeface="Cambria Math" panose="02040503050406030204" pitchFamily="18" charset="0"/>
                              <a:cs typeface=""/>
                            </a:rPr>
                            <m:t>Q</m:t>
                          </m:r>
                        </m:e>
                        <m:sub>
                          <m:r>
                            <m:rPr>
                              <m:sty m:val="p"/>
                            </m:rPr>
                            <a:rPr lang="en-GB" sz="1400" b="0">
                              <a:solidFill>
                                <a:srgbClr val="FF0000"/>
                              </a:solidFill>
                              <a:latin typeface="Cambria Math" panose="02040503050406030204" pitchFamily="18" charset="0"/>
                              <a:ea typeface="Cambria Math" panose="02040503050406030204" pitchFamily="18" charset="0"/>
                              <a:cs typeface=""/>
                            </a:rPr>
                            <m:t>y</m:t>
                          </m:r>
                        </m:sub>
                      </m:sSub>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smtClean="0">
                          <a:solidFill>
                            <a:srgbClr val="FF0000"/>
                          </a:solidFill>
                          <a:latin typeface="Cambria Math" panose="02040503050406030204" pitchFamily="18" charset="0"/>
                          <a:ea typeface="Cambria Math" panose="02040503050406030204" pitchFamily="18" charset="0"/>
                          <a:cs typeface=""/>
                        </a:rPr>
                        <m:t>ψ</m:t>
                      </m:r>
                      <m:d>
                        <m:dPr>
                          <m:ctrlPr>
                            <a:rPr lang="en-GB" sz="1400" b="0" i="1" smtClean="0">
                              <a:solidFill>
                                <a:srgbClr val="FF0000"/>
                              </a:solidFill>
                              <a:latin typeface="Cambria Math" charset="0"/>
                              <a:ea typeface="Cambria Math" panose="02040503050406030204" pitchFamily="18" charset="0"/>
                              <a:cs typeface=""/>
                            </a:rPr>
                          </m:ctrlPr>
                        </m:dPr>
                        <m:e>
                          <m:sSub>
                            <m:sSubPr>
                              <m:ctrlPr>
                                <a:rPr lang="en-GB" sz="1400" b="0" i="1" smtClean="0">
                                  <a:solidFill>
                                    <a:srgbClr val="FF0000"/>
                                  </a:solidFill>
                                  <a:latin typeface="Cambria Math" charset="0"/>
                                  <a:ea typeface="Cambria Math" panose="02040503050406030204" pitchFamily="18" charset="0"/>
                                  <a:cs typeface=""/>
                                </a:rPr>
                              </m:ctrlPr>
                            </m:sSubPr>
                            <m:e>
                              <m:r>
                                <m:rPr>
                                  <m:sty m:val="p"/>
                                </m:rPr>
                                <a:rPr lang="en-GB" sz="1400" b="0" smtClean="0">
                                  <a:solidFill>
                                    <a:srgbClr val="FF0000"/>
                                  </a:solidFill>
                                  <a:latin typeface="Cambria Math" panose="02040503050406030204" pitchFamily="18" charset="0"/>
                                  <a:ea typeface="Cambria Math" panose="02040503050406030204" pitchFamily="18" charset="0"/>
                                  <a:cs typeface=""/>
                                </a:rPr>
                                <m:t>s</m:t>
                              </m:r>
                            </m:e>
                            <m:sub>
                              <m:r>
                                <m:rPr>
                                  <m:sty m:val="p"/>
                                </m:rPr>
                                <a:rPr lang="en-GB" sz="1400" b="0" smtClean="0">
                                  <a:solidFill>
                                    <a:srgbClr val="FF0000"/>
                                  </a:solidFill>
                                  <a:latin typeface="Cambria Math" panose="02040503050406030204" pitchFamily="18" charset="0"/>
                                  <a:ea typeface="Cambria Math" panose="02040503050406030204" pitchFamily="18" charset="0"/>
                                  <a:cs typeface=""/>
                                </a:rPr>
                                <m:t>j</m:t>
                              </m:r>
                            </m:sub>
                          </m:sSub>
                        </m:e>
                      </m:d>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a:solidFill>
                            <a:srgbClr val="FF0000"/>
                          </a:solidFill>
                          <a:latin typeface="Cambria Math" panose="02040503050406030204" pitchFamily="18" charset="0"/>
                          <a:ea typeface="Cambria Math" panose="02040503050406030204" pitchFamily="18" charset="0"/>
                          <a:cs typeface=""/>
                        </a:rPr>
                        <m:t>ψ</m:t>
                      </m:r>
                      <m:d>
                        <m:dPr>
                          <m:ctrlPr>
                            <a:rPr lang="en-GB" sz="1400" b="0" i="1">
                              <a:solidFill>
                                <a:srgbClr val="FF0000"/>
                              </a:solidFill>
                              <a:latin typeface="Cambria Math" charset="0"/>
                              <a:ea typeface="Cambria Math" panose="02040503050406030204" pitchFamily="18" charset="0"/>
                              <a:cs typeface=""/>
                            </a:rPr>
                          </m:ctrlPr>
                        </m:dPr>
                        <m:e>
                          <m:sSub>
                            <m:sSubPr>
                              <m:ctrlPr>
                                <a:rPr lang="en-GB" sz="1400" b="0" i="1">
                                  <a:solidFill>
                                    <a:srgbClr val="FF0000"/>
                                  </a:solidFill>
                                  <a:latin typeface="Cambria Math" charset="0"/>
                                  <a:ea typeface="Cambria Math" panose="02040503050406030204" pitchFamily="18" charset="0"/>
                                  <a:cs typeface=""/>
                                </a:rPr>
                              </m:ctrlPr>
                            </m:sSubPr>
                            <m:e>
                              <m:r>
                                <m:rPr>
                                  <m:sty m:val="p"/>
                                </m:rPr>
                                <a:rPr lang="en-GB" sz="1400" b="0">
                                  <a:solidFill>
                                    <a:srgbClr val="FF0000"/>
                                  </a:solidFill>
                                  <a:latin typeface="Cambria Math" panose="02040503050406030204" pitchFamily="18" charset="0"/>
                                  <a:ea typeface="Cambria Math" panose="02040503050406030204" pitchFamily="18" charset="0"/>
                                  <a:cs typeface=""/>
                                </a:rPr>
                                <m:t>s</m:t>
                              </m:r>
                            </m:e>
                            <m:sub>
                              <m:r>
                                <m:rPr>
                                  <m:sty m:val="p"/>
                                </m:rPr>
                                <a:rPr lang="en-GB" sz="1400" b="0" smtClean="0">
                                  <a:solidFill>
                                    <a:srgbClr val="FF0000"/>
                                  </a:solidFill>
                                  <a:latin typeface="Cambria Math" panose="02040503050406030204" pitchFamily="18" charset="0"/>
                                  <a:ea typeface="Cambria Math" panose="02040503050406030204" pitchFamily="18" charset="0"/>
                                  <a:cs typeface=""/>
                                </a:rPr>
                                <m:t>i</m:t>
                              </m:r>
                            </m:sub>
                          </m:sSub>
                        </m:e>
                      </m:d>
                      <m:r>
                        <a:rPr lang="en-GB" sz="1400" b="0" smtClean="0">
                          <a:solidFill>
                            <a:srgbClr val="FF0000"/>
                          </a:solidFill>
                          <a:latin typeface="Cambria Math" panose="02040503050406030204" pitchFamily="18" charset="0"/>
                          <a:ea typeface="Cambria Math" panose="02040503050406030204" pitchFamily="18" charset="0"/>
                          <a:cs typeface=""/>
                        </a:rPr>
                        <m:t>])</m:t>
                      </m:r>
                    </m:oMath>
                  </m:oMathPara>
                </a14:m>
                <a:endParaRPr lang="en-GB" sz="1400" b="0" dirty="0" smtClean="0">
                  <a:solidFill>
                    <a:srgbClr val="FF0000"/>
                  </a:solidFill>
                  <a:latin typeface="Times New Roman" panose="02020603050405020304" pitchFamily="18" charset="0"/>
                  <a:ea typeface=""/>
                  <a:cs typeface=""/>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353492" y="1054527"/>
                <a:ext cx="4508863" cy="623632"/>
              </a:xfrm>
              <a:prstGeom prst="rect">
                <a:avLst/>
              </a:prstGeom>
              <a:blipFill rotWithShape="0">
                <a:blip r:embed="rId5"/>
                <a:stretch>
                  <a:fillRect/>
                </a:stretch>
              </a:blipFill>
            </p:spPr>
            <p:txBody>
              <a:bodyPr/>
              <a:lstStyle/>
              <a:p>
                <a:r>
                  <a:rPr lang="en-GB">
                    <a:noFill/>
                  </a:rPr>
                  <a:t> </a:t>
                </a:r>
              </a:p>
            </p:txBody>
          </p:sp>
        </mc:Fallback>
      </mc:AlternateContent>
      <p:sp>
        <p:nvSpPr>
          <p:cNvPr id="16" name="Down Arrow 15"/>
          <p:cNvSpPr/>
          <p:nvPr/>
        </p:nvSpPr>
        <p:spPr>
          <a:xfrm>
            <a:off x="4170402" y="4080188"/>
            <a:ext cx="204974" cy="390519"/>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sz="1800" b="0">
              <a:solidFill>
                <a:prstClr val="white"/>
              </a:solidFill>
            </a:endParaRPr>
          </a:p>
        </p:txBody>
      </p:sp>
      <p:sp>
        <p:nvSpPr>
          <p:cNvPr id="17" name="TextBox 16"/>
          <p:cNvSpPr txBox="1"/>
          <p:nvPr/>
        </p:nvSpPr>
        <p:spPr>
          <a:xfrm>
            <a:off x="4296186" y="4095227"/>
            <a:ext cx="1739706" cy="276999"/>
          </a:xfrm>
          <a:prstGeom prst="rect">
            <a:avLst/>
          </a:prstGeom>
          <a:noFill/>
        </p:spPr>
        <p:txBody>
          <a:bodyPr wrap="square" rtlCol="0">
            <a:spAutoFit/>
          </a:bodyPr>
          <a:lstStyle/>
          <a:p>
            <a:pPr fontAlgn="auto">
              <a:spcBef>
                <a:spcPts val="0"/>
              </a:spcBef>
              <a:spcAft>
                <a:spcPts val="0"/>
              </a:spcAft>
            </a:pPr>
            <a:r>
              <a:rPr lang="en-GB" sz="1200" b="0" dirty="0" smtClean="0">
                <a:solidFill>
                  <a:prstClr val="black"/>
                </a:solidFill>
                <a:latin typeface="Calibri" panose="020F0502020204030204"/>
                <a:ea typeface=""/>
                <a:cs typeface=""/>
              </a:rPr>
              <a:t>Feed misalignment error</a:t>
            </a:r>
            <a:endParaRPr lang="en-GB" sz="1200" b="0" dirty="0">
              <a:solidFill>
                <a:prstClr val="black"/>
              </a:solidFill>
              <a:latin typeface="Calibri" panose="020F0502020204030204"/>
              <a:ea typeface=""/>
              <a:cs typeface=""/>
            </a:endParaRPr>
          </a:p>
        </p:txBody>
      </p:sp>
      <p:sp>
        <p:nvSpPr>
          <p:cNvPr id="6" name="Curved Left Arrow 5"/>
          <p:cNvSpPr/>
          <p:nvPr/>
        </p:nvSpPr>
        <p:spPr>
          <a:xfrm>
            <a:off x="6709955" y="1571812"/>
            <a:ext cx="304800" cy="54864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sz="1800" b="0">
              <a:solidFill>
                <a:prstClr val="black"/>
              </a:solidFill>
            </a:endParaRPr>
          </a:p>
        </p:txBody>
      </p:sp>
    </p:spTree>
    <p:extLst>
      <p:ext uri="{BB962C8B-B14F-4D97-AF65-F5344CB8AC3E}">
        <p14:creationId xmlns:p14="http://schemas.microsoft.com/office/powerpoint/2010/main" val="8520840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24</a:t>
            </a:fld>
            <a:endParaRPr lang="en-GB">
              <a:solidFill>
                <a:prstClr val="white"/>
              </a:solidFill>
            </a:endParaRPr>
          </a:p>
        </p:txBody>
      </p:sp>
      <p:sp>
        <p:nvSpPr>
          <p:cNvPr id="7" name="TextBox 6"/>
          <p:cNvSpPr txBox="1"/>
          <p:nvPr/>
        </p:nvSpPr>
        <p:spPr>
          <a:xfrm>
            <a:off x="1341980" y="18553"/>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Correction method- vertical dispersion</a:t>
            </a:r>
            <a:endParaRPr lang="en-GB" sz="2800" b="0" dirty="0">
              <a:latin typeface="Calibri Light" panose="020F0302020204030204"/>
              <a:ea typeface=""/>
              <a:cs typeface="Times New Roman" panose="02020603050405020304" pitchFamily="18" charset="0"/>
            </a:endParaRPr>
          </a:p>
        </p:txBody>
      </p:sp>
      <p:sp>
        <p:nvSpPr>
          <p:cNvPr id="8" name="Rectangle 7"/>
          <p:cNvSpPr/>
          <p:nvPr/>
        </p:nvSpPr>
        <p:spPr>
          <a:xfrm>
            <a:off x="118289" y="583069"/>
            <a:ext cx="8947334" cy="276999"/>
          </a:xfrm>
          <a:prstGeom prst="rect">
            <a:avLst/>
          </a:prstGeom>
        </p:spPr>
        <p:txBody>
          <a:bodyPr wrap="square">
            <a:spAutoFit/>
          </a:bodyPr>
          <a:lstStyle/>
          <a:p>
            <a:pPr fontAlgn="auto">
              <a:spcBef>
                <a:spcPts val="0"/>
              </a:spcBef>
              <a:spcAft>
                <a:spcPts val="0"/>
              </a:spcAft>
            </a:pPr>
            <a:r>
              <a:rPr lang="en-GB" sz="1200" b="0" dirty="0">
                <a:solidFill>
                  <a:prstClr val="black"/>
                </a:solidFill>
                <a:latin typeface="CMR10"/>
                <a:ea typeface=""/>
                <a:cs typeface=""/>
              </a:rPr>
              <a:t>The differential equation for vertical dispersion with coupling (to first order, corrector kick neglected) </a:t>
            </a:r>
            <a:r>
              <a:rPr lang="en-GB" sz="1200" b="0" dirty="0" smtClean="0">
                <a:solidFill>
                  <a:prstClr val="black"/>
                </a:solidFill>
                <a:latin typeface="CMR10"/>
                <a:ea typeface=""/>
                <a:cs typeface=""/>
              </a:rPr>
              <a:t>is</a:t>
            </a:r>
            <a:endParaRPr lang="en-GB" sz="1200" b="0" dirty="0">
              <a:solidFill>
                <a:prstClr val="black"/>
              </a:solidFill>
              <a:latin typeface="CMR10"/>
              <a:ea typeface=""/>
              <a:cs typeface=""/>
            </a:endParaRPr>
          </a:p>
        </p:txBody>
      </p:sp>
      <mc:AlternateContent xmlns:mc="http://schemas.openxmlformats.org/markup-compatibility/2006" xmlns:a14="http://schemas.microsoft.com/office/drawing/2010/main">
        <mc:Choice Requires="a14">
          <p:sp>
            <p:nvSpPr>
              <p:cNvPr id="9" name="TextBox 8"/>
              <p:cNvSpPr txBox="1"/>
              <p:nvPr/>
            </p:nvSpPr>
            <p:spPr>
              <a:xfrm>
                <a:off x="3313002" y="966957"/>
                <a:ext cx="2157548" cy="245388"/>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sSubSup>
                        <m:sSubSupPr>
                          <m:ctrlPr>
                            <a:rPr lang="en-GB" sz="1400" b="0" i="1" smtClean="0">
                              <a:solidFill>
                                <a:srgbClr val="FF0000"/>
                              </a:solidFill>
                              <a:latin typeface="Cambria Math" charset="0"/>
                              <a:ea typeface="Cambria Math" panose="02040503050406030204" pitchFamily="18" charset="0"/>
                              <a:cs typeface=""/>
                            </a:rPr>
                          </m:ctrlPr>
                        </m:sSubSupPr>
                        <m:e>
                          <m:r>
                            <a:rPr lang="en-GB" sz="1400" b="0" i="1" smtClean="0">
                              <a:solidFill>
                                <a:srgbClr val="FF0000"/>
                              </a:solidFill>
                              <a:latin typeface="Cambria Math" panose="02040503050406030204" pitchFamily="18" charset="0"/>
                              <a:ea typeface="Cambria Math" panose="02040503050406030204" pitchFamily="18" charset="0"/>
                              <a:cs typeface=""/>
                            </a:rPr>
                            <m:t>𝜂</m:t>
                          </m:r>
                        </m:e>
                        <m:sub>
                          <m:r>
                            <a:rPr lang="en-GB" sz="1400" b="0" i="1" smtClean="0">
                              <a:solidFill>
                                <a:srgbClr val="FF0000"/>
                              </a:solidFill>
                              <a:latin typeface="Cambria Math" panose="02040503050406030204" pitchFamily="18" charset="0"/>
                              <a:ea typeface="Cambria Math" panose="02040503050406030204" pitchFamily="18" charset="0"/>
                              <a:cs typeface=""/>
                            </a:rPr>
                            <m:t>𝑦</m:t>
                          </m:r>
                        </m:sub>
                        <m:sup>
                          <m:r>
                            <a:rPr lang="en-GB" sz="1400" b="0" i="1" smtClean="0">
                              <a:solidFill>
                                <a:srgbClr val="FF0000"/>
                              </a:solidFill>
                              <a:latin typeface="Cambria Math" panose="02040503050406030204" pitchFamily="18" charset="0"/>
                              <a:ea typeface="Cambria Math" panose="02040503050406030204" pitchFamily="18" charset="0"/>
                              <a:cs typeface=""/>
                            </a:rPr>
                            <m:t>"</m:t>
                          </m:r>
                        </m:sup>
                      </m:sSubSup>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smtClean="0">
                          <a:solidFill>
                            <a:srgbClr val="FF0000"/>
                          </a:solidFill>
                          <a:latin typeface="Cambria Math" panose="02040503050406030204" pitchFamily="18" charset="0"/>
                          <a:ea typeface="Cambria Math" panose="02040503050406030204" pitchFamily="18" charset="0"/>
                          <a:cs typeface=""/>
                        </a:rPr>
                        <m:t>K</m:t>
                      </m:r>
                      <m:r>
                        <a:rPr lang="en-GB" sz="1400" b="0" smtClean="0">
                          <a:solidFill>
                            <a:srgbClr val="FF0000"/>
                          </a:solidFill>
                          <a:latin typeface="Cambria Math" panose="02040503050406030204" pitchFamily="18" charset="0"/>
                          <a:ea typeface="Cambria Math" panose="02040503050406030204" pitchFamily="18" charset="0"/>
                          <a:cs typeface=""/>
                        </a:rPr>
                        <m:t>.</m:t>
                      </m:r>
                      <m:sSub>
                        <m:sSubPr>
                          <m:ctrlPr>
                            <a:rPr lang="en-GB" sz="1400" b="0" i="1" smtClean="0">
                              <a:solidFill>
                                <a:srgbClr val="FF0000"/>
                              </a:solidFill>
                              <a:latin typeface="Cambria Math" charset="0"/>
                              <a:ea typeface="Cambria Math" panose="02040503050406030204" pitchFamily="18" charset="0"/>
                              <a:cs typeface=""/>
                            </a:rPr>
                          </m:ctrlPr>
                        </m:sSubPr>
                        <m:e>
                          <m:r>
                            <a:rPr lang="en-GB" sz="1400" b="0" i="1" smtClean="0">
                              <a:solidFill>
                                <a:srgbClr val="FF0000"/>
                              </a:solidFill>
                              <a:latin typeface="Cambria Math" panose="02040503050406030204" pitchFamily="18" charset="0"/>
                              <a:ea typeface="Cambria Math" panose="02040503050406030204" pitchFamily="18" charset="0"/>
                              <a:cs typeface=""/>
                            </a:rPr>
                            <m:t>𝜂</m:t>
                          </m:r>
                        </m:e>
                        <m:sub>
                          <m:r>
                            <a:rPr lang="en-GB" sz="1400" b="0" i="1" smtClean="0">
                              <a:solidFill>
                                <a:srgbClr val="FF0000"/>
                              </a:solidFill>
                              <a:latin typeface="Cambria Math" panose="02040503050406030204" pitchFamily="18" charset="0"/>
                              <a:ea typeface="Cambria Math" panose="02040503050406030204" pitchFamily="18" charset="0"/>
                              <a:cs typeface=""/>
                            </a:rPr>
                            <m:t>𝑦</m:t>
                          </m:r>
                        </m:sub>
                      </m:sSub>
                      <m:r>
                        <a:rPr lang="en-GB" sz="1400" b="0" i="1" smtClean="0">
                          <a:solidFill>
                            <a:srgbClr val="FF0000"/>
                          </a:solidFill>
                          <a:latin typeface="Cambria Math" panose="02040503050406030204" pitchFamily="18" charset="0"/>
                          <a:ea typeface="Cambria Math" panose="02040503050406030204" pitchFamily="18" charset="0"/>
                          <a:cs typeface=""/>
                        </a:rPr>
                        <m:t>=</m:t>
                      </m:r>
                      <m:d>
                        <m:dPr>
                          <m:ctrlPr>
                            <a:rPr lang="en-GB" sz="1400" b="0" i="1" smtClean="0">
                              <a:solidFill>
                                <a:srgbClr val="FF0000"/>
                              </a:solidFill>
                              <a:latin typeface="Cambria Math" charset="0"/>
                              <a:ea typeface="Cambria Math" panose="02040503050406030204" pitchFamily="18" charset="0"/>
                              <a:cs typeface=""/>
                            </a:rPr>
                          </m:ctrlPr>
                        </m:dPr>
                        <m:e>
                          <m:r>
                            <a:rPr lang="en-GB" sz="1400" b="0" i="1" smtClean="0">
                              <a:solidFill>
                                <a:srgbClr val="FF0000"/>
                              </a:solidFill>
                              <a:latin typeface="Cambria Math" panose="02040503050406030204" pitchFamily="18" charset="0"/>
                              <a:ea typeface="Cambria Math" panose="02040503050406030204" pitchFamily="18" charset="0"/>
                              <a:cs typeface=""/>
                            </a:rPr>
                            <m:t>2</m:t>
                          </m:r>
                          <m:r>
                            <a:rPr lang="en-GB" sz="1400" b="0" i="1" smtClean="0">
                              <a:solidFill>
                                <a:srgbClr val="FF0000"/>
                              </a:solidFill>
                              <a:latin typeface="Cambria Math" panose="02040503050406030204" pitchFamily="18" charset="0"/>
                              <a:ea typeface="Cambria Math" panose="02040503050406030204" pitchFamily="18" charset="0"/>
                              <a:cs typeface=""/>
                            </a:rPr>
                            <m:t>𝜑</m:t>
                          </m:r>
                          <m:r>
                            <a:rPr lang="en-GB" sz="1400" b="0" i="1" smtClean="0">
                              <a:solidFill>
                                <a:srgbClr val="FF0000"/>
                              </a:solidFill>
                              <a:latin typeface="Cambria Math" panose="02040503050406030204" pitchFamily="18" charset="0"/>
                              <a:ea typeface="Cambria Math" panose="02040503050406030204" pitchFamily="18" charset="0"/>
                              <a:cs typeface=""/>
                            </a:rPr>
                            <m:t>𝑘</m:t>
                          </m:r>
                          <m:r>
                            <a:rPr lang="en-GB" sz="1400" b="0" i="1" smtClean="0">
                              <a:solidFill>
                                <a:srgbClr val="FF0000"/>
                              </a:solidFill>
                              <a:latin typeface="Cambria Math" panose="02040503050406030204" pitchFamily="18" charset="0"/>
                              <a:ea typeface="Cambria Math" panose="02040503050406030204" pitchFamily="18" charset="0"/>
                              <a:cs typeface=""/>
                            </a:rPr>
                            <m:t>+</m:t>
                          </m:r>
                          <m:r>
                            <a:rPr lang="en-GB" sz="1400" b="0" i="1" smtClean="0">
                              <a:solidFill>
                                <a:srgbClr val="FF0000"/>
                              </a:solidFill>
                              <a:latin typeface="Cambria Math" panose="02040503050406030204" pitchFamily="18" charset="0"/>
                              <a:ea typeface="Cambria Math" panose="02040503050406030204" pitchFamily="18" charset="0"/>
                              <a:cs typeface=""/>
                            </a:rPr>
                            <m:t>𝑆</m:t>
                          </m:r>
                        </m:e>
                      </m:d>
                      <m:sSub>
                        <m:sSubPr>
                          <m:ctrlPr>
                            <a:rPr lang="en-GB" sz="1400" b="0" i="1" smtClean="0">
                              <a:solidFill>
                                <a:srgbClr val="FF0000"/>
                              </a:solidFill>
                              <a:latin typeface="Cambria Math" charset="0"/>
                              <a:ea typeface="Cambria Math" panose="02040503050406030204" pitchFamily="18" charset="0"/>
                              <a:cs typeface=""/>
                            </a:rPr>
                          </m:ctrlPr>
                        </m:sSubPr>
                        <m:e>
                          <m:r>
                            <a:rPr lang="en-GB" sz="1400" b="0" i="1" smtClean="0">
                              <a:solidFill>
                                <a:srgbClr val="FF0000"/>
                              </a:solidFill>
                              <a:latin typeface="Cambria Math" panose="02040503050406030204" pitchFamily="18" charset="0"/>
                              <a:ea typeface="Cambria Math" panose="02040503050406030204" pitchFamily="18" charset="0"/>
                              <a:cs typeface=""/>
                            </a:rPr>
                            <m:t>𝜂</m:t>
                          </m:r>
                        </m:e>
                        <m:sub>
                          <m:r>
                            <a:rPr lang="en-GB" sz="1400" b="0" i="1" smtClean="0">
                              <a:solidFill>
                                <a:srgbClr val="FF0000"/>
                              </a:solidFill>
                              <a:latin typeface="Cambria Math" panose="02040503050406030204" pitchFamily="18" charset="0"/>
                              <a:ea typeface="Cambria Math" panose="02040503050406030204" pitchFamily="18" charset="0"/>
                              <a:cs typeface=""/>
                            </a:rPr>
                            <m:t>𝑥</m:t>
                          </m:r>
                        </m:sub>
                      </m:sSub>
                    </m:oMath>
                  </m:oMathPara>
                </a14:m>
                <a:endParaRPr lang="en-GB" sz="1400" b="0" i="1" dirty="0" smtClean="0">
                  <a:solidFill>
                    <a:srgbClr val="FF0000"/>
                  </a:solidFill>
                  <a:latin typeface="Cambria Math" panose="02040503050406030204" pitchFamily="18" charset="0"/>
                  <a:ea typeface="Cambria Math" panose="02040503050406030204" pitchFamily="18" charset="0"/>
                  <a:cs typeface=""/>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313002" y="966957"/>
                <a:ext cx="2157548" cy="245388"/>
              </a:xfrm>
              <a:prstGeom prst="rect">
                <a:avLst/>
              </a:prstGeom>
              <a:blipFill rotWithShape="0">
                <a:blip r:embed="rId2"/>
                <a:stretch>
                  <a:fillRect l="-2825" t="-2500" b="-22500"/>
                </a:stretch>
              </a:blipFill>
            </p:spPr>
            <p:txBody>
              <a:bodyPr/>
              <a:lstStyle/>
              <a:p>
                <a:r>
                  <a:rPr lang="en-GB">
                    <a:noFill/>
                  </a:rPr>
                  <a:t> </a:t>
                </a:r>
              </a:p>
            </p:txBody>
          </p:sp>
        </mc:Fallback>
      </mc:AlternateContent>
      <p:sp>
        <p:nvSpPr>
          <p:cNvPr id="10" name="Rectangle 9"/>
          <p:cNvSpPr/>
          <p:nvPr/>
        </p:nvSpPr>
        <p:spPr>
          <a:xfrm>
            <a:off x="118289" y="1314870"/>
            <a:ext cx="8389985" cy="461665"/>
          </a:xfrm>
          <a:prstGeom prst="rect">
            <a:avLst/>
          </a:prstGeom>
        </p:spPr>
        <p:txBody>
          <a:bodyPr wrap="square">
            <a:spAutoFit/>
          </a:bodyPr>
          <a:lstStyle/>
          <a:p>
            <a:pPr fontAlgn="auto">
              <a:spcBef>
                <a:spcPts val="0"/>
              </a:spcBef>
              <a:spcAft>
                <a:spcPts val="0"/>
              </a:spcAft>
            </a:pPr>
            <a:r>
              <a:rPr lang="en-GB" sz="1200" b="0" dirty="0" smtClean="0">
                <a:solidFill>
                  <a:prstClr val="black"/>
                </a:solidFill>
                <a:latin typeface="CMR10"/>
                <a:ea typeface=""/>
                <a:cs typeface=""/>
              </a:rPr>
              <a:t>which </a:t>
            </a:r>
            <a:r>
              <a:rPr lang="en-GB" sz="1200" b="0" dirty="0">
                <a:solidFill>
                  <a:prstClr val="black"/>
                </a:solidFill>
                <a:latin typeface="CMR10"/>
                <a:ea typeface=""/>
                <a:cs typeface=""/>
              </a:rPr>
              <a:t>assumes quadrupole rolls and skew quadrupoles as major coupling contributors, </a:t>
            </a:r>
            <a:r>
              <a:rPr lang="el-GR" sz="1200" b="0" dirty="0">
                <a:solidFill>
                  <a:prstClr val="black"/>
                </a:solidFill>
                <a:latin typeface="Calibri" panose="020F0502020204030204" pitchFamily="34" charset="0"/>
                <a:ea typeface=""/>
                <a:cs typeface=""/>
              </a:rPr>
              <a:t>ϕ</a:t>
            </a:r>
            <a:r>
              <a:rPr lang="en-GB" sz="1200" b="0" dirty="0" smtClean="0">
                <a:solidFill>
                  <a:prstClr val="black"/>
                </a:solidFill>
                <a:latin typeface="CMMI10"/>
                <a:ea typeface=""/>
                <a:cs typeface=""/>
              </a:rPr>
              <a:t> </a:t>
            </a:r>
            <a:r>
              <a:rPr lang="en-GB" sz="1200" b="0" dirty="0">
                <a:solidFill>
                  <a:prstClr val="black"/>
                </a:solidFill>
                <a:latin typeface="CMR10"/>
                <a:ea typeface=""/>
                <a:cs typeface=""/>
              </a:rPr>
              <a:t>is the roll angle of a normal</a:t>
            </a:r>
          </a:p>
          <a:p>
            <a:pPr fontAlgn="auto">
              <a:spcBef>
                <a:spcPts val="0"/>
              </a:spcBef>
              <a:spcAft>
                <a:spcPts val="0"/>
              </a:spcAft>
            </a:pPr>
            <a:r>
              <a:rPr lang="en-GB" sz="1200" b="0" dirty="0">
                <a:solidFill>
                  <a:prstClr val="black"/>
                </a:solidFill>
                <a:latin typeface="CMR10"/>
                <a:ea typeface=""/>
                <a:cs typeface=""/>
              </a:rPr>
              <a:t>quadrupole, </a:t>
            </a:r>
            <a:r>
              <a:rPr lang="en-GB" sz="1200" b="0" dirty="0">
                <a:solidFill>
                  <a:prstClr val="black"/>
                </a:solidFill>
                <a:latin typeface="CMMI10"/>
                <a:ea typeface=""/>
                <a:cs typeface=""/>
              </a:rPr>
              <a:t>S </a:t>
            </a:r>
            <a:r>
              <a:rPr lang="en-GB" sz="1200" b="0" dirty="0">
                <a:solidFill>
                  <a:prstClr val="black"/>
                </a:solidFill>
                <a:latin typeface="CMR10"/>
                <a:ea typeface=""/>
                <a:cs typeface=""/>
              </a:rPr>
              <a:t>is the skew quad strength and </a:t>
            </a:r>
            <a:r>
              <a:rPr lang="en-GB" sz="1200" b="0" dirty="0" err="1" smtClean="0">
                <a:solidFill>
                  <a:prstClr val="black"/>
                </a:solidFill>
                <a:latin typeface="CMMI7"/>
                <a:ea typeface=""/>
                <a:cs typeface=""/>
              </a:rPr>
              <a:t>η</a:t>
            </a:r>
            <a:r>
              <a:rPr lang="en-GB" sz="1200" b="0" baseline="-25000" dirty="0" err="1" smtClean="0">
                <a:solidFill>
                  <a:prstClr val="black"/>
                </a:solidFill>
                <a:latin typeface="CMMI7"/>
                <a:ea typeface=""/>
                <a:cs typeface=""/>
              </a:rPr>
              <a:t>x</a:t>
            </a:r>
            <a:r>
              <a:rPr lang="en-GB" sz="1200" b="0" dirty="0" smtClean="0">
                <a:solidFill>
                  <a:prstClr val="black"/>
                </a:solidFill>
                <a:latin typeface="CMMI7"/>
                <a:ea typeface=""/>
                <a:cs typeface=""/>
              </a:rPr>
              <a:t> </a:t>
            </a:r>
            <a:r>
              <a:rPr lang="en-GB" sz="1200" b="0" dirty="0">
                <a:solidFill>
                  <a:prstClr val="black"/>
                </a:solidFill>
                <a:latin typeface="CMR10"/>
                <a:ea typeface=""/>
                <a:cs typeface=""/>
              </a:rPr>
              <a:t>is the horizontal dispersion at the coupling source point. </a:t>
            </a:r>
            <a:endParaRPr lang="en-GB" sz="1200" b="0" dirty="0" smtClean="0">
              <a:solidFill>
                <a:prstClr val="black"/>
              </a:solidFill>
              <a:latin typeface="CMR10"/>
              <a:ea typeface=""/>
              <a:cs typeface=""/>
            </a:endParaRPr>
          </a:p>
        </p:txBody>
      </p:sp>
      <p:sp>
        <p:nvSpPr>
          <p:cNvPr id="11" name="Rectangle 10"/>
          <p:cNvSpPr/>
          <p:nvPr/>
        </p:nvSpPr>
        <p:spPr>
          <a:xfrm>
            <a:off x="118289" y="1728928"/>
            <a:ext cx="8947334" cy="461665"/>
          </a:xfrm>
          <a:prstGeom prst="rect">
            <a:avLst/>
          </a:prstGeom>
        </p:spPr>
        <p:txBody>
          <a:bodyPr wrap="square">
            <a:spAutoFit/>
          </a:bodyPr>
          <a:lstStyle/>
          <a:p>
            <a:pPr fontAlgn="auto">
              <a:spcBef>
                <a:spcPts val="0"/>
              </a:spcBef>
              <a:spcAft>
                <a:spcPts val="0"/>
              </a:spcAft>
            </a:pPr>
            <a:endParaRPr lang="en-GB" sz="1200" b="0" dirty="0">
              <a:solidFill>
                <a:prstClr val="black"/>
              </a:solidFill>
              <a:latin typeface="CMR10"/>
              <a:ea typeface=""/>
              <a:cs typeface=""/>
            </a:endParaRPr>
          </a:p>
          <a:p>
            <a:pPr fontAlgn="auto">
              <a:spcBef>
                <a:spcPts val="0"/>
              </a:spcBef>
              <a:spcAft>
                <a:spcPts val="0"/>
              </a:spcAft>
            </a:pPr>
            <a:r>
              <a:rPr lang="en-GB" sz="1200" b="0" dirty="0" smtClean="0">
                <a:solidFill>
                  <a:prstClr val="black"/>
                </a:solidFill>
                <a:latin typeface="CMR10"/>
                <a:ea typeface=""/>
                <a:cs typeface=""/>
              </a:rPr>
              <a:t>The self-consistent solution </a:t>
            </a:r>
            <a:r>
              <a:rPr lang="en-GB" sz="1200" b="0" dirty="0">
                <a:solidFill>
                  <a:prstClr val="black"/>
                </a:solidFill>
                <a:latin typeface="CMR10"/>
                <a:ea typeface=""/>
                <a:cs typeface=""/>
              </a:rPr>
              <a:t>of dispersion when a skew quad strength changes by </a:t>
            </a:r>
            <a:r>
              <a:rPr lang="en-GB" sz="1200" b="0" dirty="0" smtClean="0">
                <a:solidFill>
                  <a:prstClr val="black"/>
                </a:solidFill>
                <a:latin typeface="CMSY10"/>
                <a:ea typeface=""/>
                <a:cs typeface=""/>
              </a:rPr>
              <a:t>Δ</a:t>
            </a:r>
            <a:r>
              <a:rPr lang="en-GB" sz="1200" b="0" dirty="0" smtClean="0">
                <a:solidFill>
                  <a:prstClr val="black"/>
                </a:solidFill>
                <a:latin typeface="CMR10"/>
                <a:ea typeface=""/>
                <a:cs typeface=""/>
              </a:rPr>
              <a:t>(</a:t>
            </a:r>
            <a:r>
              <a:rPr lang="en-GB" sz="1200" b="0" dirty="0" smtClean="0">
                <a:solidFill>
                  <a:prstClr val="black"/>
                </a:solidFill>
                <a:latin typeface="CMMI10"/>
                <a:ea typeface=""/>
                <a:cs typeface=""/>
              </a:rPr>
              <a:t>kl</a:t>
            </a:r>
            <a:r>
              <a:rPr lang="en-GB" sz="1200" b="0" dirty="0">
                <a:solidFill>
                  <a:prstClr val="black"/>
                </a:solidFill>
                <a:latin typeface="CMR10"/>
                <a:ea typeface=""/>
                <a:cs typeface=""/>
              </a:rPr>
              <a:t>) </a:t>
            </a:r>
            <a:r>
              <a:rPr lang="en-GB" sz="1200" b="0" dirty="0" smtClean="0">
                <a:solidFill>
                  <a:prstClr val="black"/>
                </a:solidFill>
                <a:latin typeface="CMR10"/>
                <a:ea typeface=""/>
                <a:cs typeface=""/>
              </a:rPr>
              <a:t>is</a:t>
            </a:r>
            <a:endParaRPr lang="en-GB" sz="1200" b="0" dirty="0">
              <a:solidFill>
                <a:prstClr val="black"/>
              </a:solidFill>
              <a:latin typeface="CMR10"/>
              <a:ea typeface=""/>
              <a:cs typeface=""/>
            </a:endParaRPr>
          </a:p>
        </p:txBody>
      </p:sp>
      <mc:AlternateContent xmlns:mc="http://schemas.openxmlformats.org/markup-compatibility/2006" xmlns:a14="http://schemas.microsoft.com/office/drawing/2010/main">
        <mc:Choice Requires="a14">
          <p:sp>
            <p:nvSpPr>
              <p:cNvPr id="12" name="TextBox 11"/>
              <p:cNvSpPr txBox="1"/>
              <p:nvPr/>
            </p:nvSpPr>
            <p:spPr>
              <a:xfrm>
                <a:off x="2478989" y="2364357"/>
                <a:ext cx="3783587" cy="525657"/>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r>
                        <a:rPr lang="en-GB" sz="1400" b="0" smtClean="0">
                          <a:solidFill>
                            <a:srgbClr val="FF0000"/>
                          </a:solidFill>
                          <a:latin typeface="Cambria Math" panose="02040503050406030204" pitchFamily="18" charset="0"/>
                          <a:ea typeface="Cambria Math" panose="02040503050406030204" pitchFamily="18" charset="0"/>
                          <a:cs typeface=""/>
                        </a:rPr>
                        <m:t>∆</m:t>
                      </m:r>
                      <m:sSub>
                        <m:sSubPr>
                          <m:ctrlPr>
                            <a:rPr lang="en-GB" sz="1400" b="0" i="1">
                              <a:solidFill>
                                <a:srgbClr val="FF0000"/>
                              </a:solidFill>
                              <a:latin typeface="Cambria Math" charset="0"/>
                              <a:ea typeface="Cambria Math" panose="02040503050406030204" pitchFamily="18" charset="0"/>
                              <a:cs typeface=""/>
                            </a:rPr>
                          </m:ctrlPr>
                        </m:sSubPr>
                        <m:e>
                          <m:r>
                            <m:rPr>
                              <m:sty m:val="p"/>
                            </m:rPr>
                            <a:rPr lang="en-GB" sz="1400" b="0">
                              <a:solidFill>
                                <a:srgbClr val="FF0000"/>
                              </a:solidFill>
                              <a:latin typeface="Cambria Math" panose="02040503050406030204" pitchFamily="18" charset="0"/>
                              <a:ea typeface="Cambria Math" panose="02040503050406030204" pitchFamily="18" charset="0"/>
                              <a:cs typeface=""/>
                            </a:rPr>
                            <m:t>η</m:t>
                          </m:r>
                        </m:e>
                        <m:sub>
                          <m:r>
                            <m:rPr>
                              <m:sty m:val="p"/>
                            </m:rPr>
                            <a:rPr lang="en-GB" sz="1400" b="0">
                              <a:solidFill>
                                <a:srgbClr val="FF0000"/>
                              </a:solidFill>
                              <a:latin typeface="Cambria Math" panose="02040503050406030204" pitchFamily="18" charset="0"/>
                              <a:ea typeface="Cambria Math" panose="02040503050406030204" pitchFamily="18" charset="0"/>
                              <a:cs typeface=""/>
                            </a:rPr>
                            <m:t>y</m:t>
                          </m:r>
                        </m:sub>
                      </m:sSub>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l-GR" sz="1400" b="0" smtClean="0">
                          <a:solidFill>
                            <a:srgbClr val="FF0000"/>
                          </a:solidFill>
                          <a:latin typeface="Cambria Math" panose="02040503050406030204" pitchFamily="18" charset="0"/>
                          <a:ea typeface="Cambria Math" panose="02040503050406030204" pitchFamily="18" charset="0"/>
                          <a:cs typeface=""/>
                        </a:rPr>
                        <m:t>Δ</m:t>
                      </m:r>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smtClean="0">
                          <a:solidFill>
                            <a:srgbClr val="FF0000"/>
                          </a:solidFill>
                          <a:latin typeface="Cambria Math" panose="02040503050406030204" pitchFamily="18" charset="0"/>
                          <a:ea typeface="Cambria Math" panose="02040503050406030204" pitchFamily="18" charset="0"/>
                          <a:cs typeface=""/>
                        </a:rPr>
                        <m:t>kl</m:t>
                      </m:r>
                      <m:r>
                        <a:rPr lang="en-GB" sz="1400" b="0" smtClean="0">
                          <a:solidFill>
                            <a:srgbClr val="FF0000"/>
                          </a:solidFill>
                          <a:latin typeface="Cambria Math" panose="02040503050406030204" pitchFamily="18" charset="0"/>
                          <a:ea typeface="Cambria Math" panose="02040503050406030204" pitchFamily="18" charset="0"/>
                          <a:cs typeface=""/>
                        </a:rPr>
                        <m:t>)</m:t>
                      </m:r>
                      <m:sSub>
                        <m:sSubPr>
                          <m:ctrlPr>
                            <a:rPr lang="en-GB" sz="1400" b="0" i="1">
                              <a:solidFill>
                                <a:srgbClr val="FF0000"/>
                              </a:solidFill>
                              <a:latin typeface="Cambria Math" charset="0"/>
                              <a:ea typeface="Cambria Math" panose="02040503050406030204" pitchFamily="18" charset="0"/>
                              <a:cs typeface=""/>
                            </a:rPr>
                          </m:ctrlPr>
                        </m:sSubPr>
                        <m:e>
                          <m:r>
                            <m:rPr>
                              <m:sty m:val="p"/>
                            </m:rPr>
                            <a:rPr lang="en-GB" sz="1400" b="0">
                              <a:solidFill>
                                <a:srgbClr val="FF0000"/>
                              </a:solidFill>
                              <a:latin typeface="Cambria Math" panose="02040503050406030204" pitchFamily="18" charset="0"/>
                              <a:ea typeface="Cambria Math" panose="02040503050406030204" pitchFamily="18" charset="0"/>
                              <a:cs typeface=""/>
                            </a:rPr>
                            <m:t>η</m:t>
                          </m:r>
                        </m:e>
                        <m:sub>
                          <m:r>
                            <m:rPr>
                              <m:sty m:val="p"/>
                            </m:rPr>
                            <a:rPr lang="en-GB" sz="1400" b="0" smtClean="0">
                              <a:solidFill>
                                <a:srgbClr val="FF0000"/>
                              </a:solidFill>
                              <a:latin typeface="Cambria Math" panose="02040503050406030204" pitchFamily="18" charset="0"/>
                              <a:ea typeface="Cambria Math" panose="02040503050406030204" pitchFamily="18" charset="0"/>
                              <a:cs typeface=""/>
                            </a:rPr>
                            <m:t>x</m:t>
                          </m:r>
                        </m:sub>
                      </m:sSub>
                      <m:f>
                        <m:fPr>
                          <m:ctrlPr>
                            <a:rPr lang="en-GB" sz="1400" b="0" i="1" smtClean="0">
                              <a:solidFill>
                                <a:srgbClr val="FF0000"/>
                              </a:solidFill>
                              <a:latin typeface="Cambria Math" charset="0"/>
                              <a:ea typeface="Cambria Math" panose="02040503050406030204" pitchFamily="18" charset="0"/>
                              <a:cs typeface=""/>
                            </a:rPr>
                          </m:ctrlPr>
                        </m:fPr>
                        <m:num>
                          <m:rad>
                            <m:radPr>
                              <m:degHide m:val="on"/>
                              <m:ctrlPr>
                                <a:rPr lang="en-GB" sz="1400" b="0" i="1" smtClean="0">
                                  <a:solidFill>
                                    <a:srgbClr val="FF0000"/>
                                  </a:solidFill>
                                  <a:latin typeface="Cambria Math" charset="0"/>
                                  <a:ea typeface="Cambria Math" panose="02040503050406030204" pitchFamily="18" charset="0"/>
                                  <a:cs typeface=""/>
                                </a:rPr>
                              </m:ctrlPr>
                            </m:radPr>
                            <m:deg/>
                            <m:e>
                              <m:r>
                                <m:rPr>
                                  <m:sty m:val="p"/>
                                </m:rPr>
                                <a:rPr lang="en-GB" sz="1400" b="0" smtClean="0">
                                  <a:solidFill>
                                    <a:srgbClr val="FF0000"/>
                                  </a:solidFill>
                                  <a:latin typeface="Cambria Math" panose="02040503050406030204" pitchFamily="18" charset="0"/>
                                  <a:ea typeface="Cambria Math" panose="02040503050406030204" pitchFamily="18" charset="0"/>
                                  <a:cs typeface=""/>
                                </a:rPr>
                                <m:t>β</m:t>
                              </m:r>
                              <m:sSub>
                                <m:sSubPr>
                                  <m:ctrlPr>
                                    <a:rPr lang="en-GB" sz="1400" b="0" i="1" smtClean="0">
                                      <a:solidFill>
                                        <a:srgbClr val="FF0000"/>
                                      </a:solidFill>
                                      <a:latin typeface="Cambria Math" charset="0"/>
                                      <a:ea typeface="Cambria Math" panose="02040503050406030204" pitchFamily="18" charset="0"/>
                                      <a:cs typeface=""/>
                                    </a:rPr>
                                  </m:ctrlPr>
                                </m:sSubPr>
                                <m:e>
                                  <m:r>
                                    <m:rPr>
                                      <m:sty m:val="p"/>
                                    </m:rPr>
                                    <a:rPr lang="en-GB" sz="1400" b="0" smtClean="0">
                                      <a:solidFill>
                                        <a:srgbClr val="FF0000"/>
                                      </a:solidFill>
                                      <a:latin typeface="Cambria Math" panose="02040503050406030204" pitchFamily="18" charset="0"/>
                                      <a:ea typeface="Cambria Math" panose="02040503050406030204" pitchFamily="18" charset="0"/>
                                      <a:cs typeface=""/>
                                    </a:rPr>
                                    <m:t>β</m:t>
                                  </m:r>
                                </m:e>
                                <m:sub>
                                  <m:r>
                                    <a:rPr lang="en-GB" sz="1400" b="0" smtClean="0">
                                      <a:solidFill>
                                        <a:srgbClr val="FF0000"/>
                                      </a:solidFill>
                                      <a:latin typeface="Cambria Math" panose="02040503050406030204" pitchFamily="18" charset="0"/>
                                      <a:ea typeface="Cambria Math" panose="02040503050406030204" pitchFamily="18" charset="0"/>
                                      <a:cs typeface=""/>
                                    </a:rPr>
                                    <m:t>0</m:t>
                                  </m:r>
                                </m:sub>
                              </m:sSub>
                            </m:e>
                          </m:rad>
                        </m:num>
                        <m:den>
                          <m:r>
                            <a:rPr lang="en-GB" sz="1400" b="0" smtClean="0">
                              <a:solidFill>
                                <a:srgbClr val="FF0000"/>
                              </a:solidFill>
                              <a:latin typeface="Cambria Math" panose="02040503050406030204" pitchFamily="18" charset="0"/>
                              <a:ea typeface="Cambria Math" panose="02040503050406030204" pitchFamily="18" charset="0"/>
                              <a:cs typeface=""/>
                            </a:rPr>
                            <m:t>2</m:t>
                          </m:r>
                          <m:r>
                            <m:rPr>
                              <m:sty m:val="p"/>
                            </m:rPr>
                            <a:rPr lang="en-GB" sz="1400" b="0" smtClean="0">
                              <a:solidFill>
                                <a:srgbClr val="FF0000"/>
                              </a:solidFill>
                              <a:latin typeface="Cambria Math" panose="02040503050406030204" pitchFamily="18" charset="0"/>
                              <a:ea typeface="Cambria Math" panose="02040503050406030204" pitchFamily="18" charset="0"/>
                              <a:cs typeface=""/>
                            </a:rPr>
                            <m:t>sin</m:t>
                          </m:r>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smtClean="0">
                              <a:solidFill>
                                <a:srgbClr val="FF0000"/>
                              </a:solidFill>
                              <a:latin typeface="Cambria Math" panose="02040503050406030204" pitchFamily="18" charset="0"/>
                              <a:ea typeface="Cambria Math" panose="02040503050406030204" pitchFamily="18" charset="0"/>
                              <a:cs typeface=""/>
                            </a:rPr>
                            <m:t>π</m:t>
                          </m:r>
                          <m:sSub>
                            <m:sSubPr>
                              <m:ctrlPr>
                                <a:rPr lang="en-GB" sz="1400" b="0" i="1" smtClean="0">
                                  <a:solidFill>
                                    <a:srgbClr val="FF0000"/>
                                  </a:solidFill>
                                  <a:latin typeface="Cambria Math" charset="0"/>
                                  <a:ea typeface="Cambria Math" panose="02040503050406030204" pitchFamily="18" charset="0"/>
                                  <a:cs typeface=""/>
                                </a:rPr>
                              </m:ctrlPr>
                            </m:sSubPr>
                            <m:e>
                              <m:r>
                                <m:rPr>
                                  <m:sty m:val="p"/>
                                </m:rPr>
                                <a:rPr lang="en-GB" sz="1400" b="0" smtClean="0">
                                  <a:solidFill>
                                    <a:srgbClr val="FF0000"/>
                                  </a:solidFill>
                                  <a:latin typeface="Cambria Math" panose="02040503050406030204" pitchFamily="18" charset="0"/>
                                  <a:ea typeface="Cambria Math" panose="02040503050406030204" pitchFamily="18" charset="0"/>
                                  <a:cs typeface=""/>
                                </a:rPr>
                                <m:t>Q</m:t>
                              </m:r>
                            </m:e>
                            <m:sub>
                              <m:r>
                                <m:rPr>
                                  <m:sty m:val="p"/>
                                </m:rPr>
                                <a:rPr lang="en-GB" sz="1400" b="0" smtClean="0">
                                  <a:solidFill>
                                    <a:srgbClr val="FF0000"/>
                                  </a:solidFill>
                                  <a:latin typeface="Cambria Math" panose="02040503050406030204" pitchFamily="18" charset="0"/>
                                  <a:ea typeface="Cambria Math" panose="02040503050406030204" pitchFamily="18" charset="0"/>
                                  <a:cs typeface=""/>
                                </a:rPr>
                                <m:t>y</m:t>
                              </m:r>
                            </m:sub>
                          </m:sSub>
                          <m:r>
                            <a:rPr lang="en-GB" sz="1400" b="0" smtClean="0">
                              <a:solidFill>
                                <a:srgbClr val="FF0000"/>
                              </a:solidFill>
                              <a:latin typeface="Cambria Math" panose="02040503050406030204" pitchFamily="18" charset="0"/>
                              <a:ea typeface="Cambria Math" panose="02040503050406030204" pitchFamily="18" charset="0"/>
                              <a:cs typeface=""/>
                            </a:rPr>
                            <m:t>)</m:t>
                          </m:r>
                        </m:den>
                      </m:f>
                      <m:r>
                        <m:rPr>
                          <m:sty m:val="p"/>
                        </m:rPr>
                        <a:rPr lang="en-GB" sz="1400" b="0" smtClean="0">
                          <a:solidFill>
                            <a:srgbClr val="FF0000"/>
                          </a:solidFill>
                          <a:latin typeface="Cambria Math" panose="02040503050406030204" pitchFamily="18" charset="0"/>
                          <a:ea typeface="Cambria Math" panose="02040503050406030204" pitchFamily="18" charset="0"/>
                          <a:cs typeface=""/>
                        </a:rPr>
                        <m:t>cos</m:t>
                      </m:r>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a:solidFill>
                            <a:srgbClr val="FF0000"/>
                          </a:solidFill>
                          <a:latin typeface="Cambria Math" panose="02040503050406030204" pitchFamily="18" charset="0"/>
                          <a:ea typeface="Cambria Math" panose="02040503050406030204" pitchFamily="18" charset="0"/>
                          <a:cs typeface=""/>
                        </a:rPr>
                        <m:t>π</m:t>
                      </m:r>
                      <m:sSub>
                        <m:sSubPr>
                          <m:ctrlPr>
                            <a:rPr lang="en-GB" sz="1400" b="0" i="1">
                              <a:solidFill>
                                <a:srgbClr val="FF0000"/>
                              </a:solidFill>
                              <a:latin typeface="Cambria Math" charset="0"/>
                              <a:ea typeface="Cambria Math" panose="02040503050406030204" pitchFamily="18" charset="0"/>
                              <a:cs typeface=""/>
                            </a:rPr>
                          </m:ctrlPr>
                        </m:sSubPr>
                        <m:e>
                          <m:r>
                            <m:rPr>
                              <m:sty m:val="p"/>
                            </m:rPr>
                            <a:rPr lang="en-GB" sz="1400" b="0">
                              <a:solidFill>
                                <a:srgbClr val="FF0000"/>
                              </a:solidFill>
                              <a:latin typeface="Cambria Math" panose="02040503050406030204" pitchFamily="18" charset="0"/>
                              <a:ea typeface="Cambria Math" panose="02040503050406030204" pitchFamily="18" charset="0"/>
                              <a:cs typeface=""/>
                            </a:rPr>
                            <m:t>Q</m:t>
                          </m:r>
                        </m:e>
                        <m:sub>
                          <m:r>
                            <m:rPr>
                              <m:sty m:val="p"/>
                            </m:rPr>
                            <a:rPr lang="en-GB" sz="1400" b="0">
                              <a:solidFill>
                                <a:srgbClr val="FF0000"/>
                              </a:solidFill>
                              <a:latin typeface="Cambria Math" panose="02040503050406030204" pitchFamily="18" charset="0"/>
                              <a:ea typeface="Cambria Math" panose="02040503050406030204" pitchFamily="18" charset="0"/>
                              <a:cs typeface=""/>
                            </a:rPr>
                            <m:t>y</m:t>
                          </m:r>
                        </m:sub>
                      </m:sSub>
                      <m:r>
                        <a:rPr lang="en-GB" sz="1400" b="0" smtClean="0">
                          <a:solidFill>
                            <a:srgbClr val="FF0000"/>
                          </a:solidFill>
                          <a:latin typeface="Cambria Math" panose="02040503050406030204" pitchFamily="18" charset="0"/>
                          <a:ea typeface="Cambria Math" panose="02040503050406030204" pitchFamily="18" charset="0"/>
                          <a:cs typeface=""/>
                        </a:rPr>
                        <m:t>−[</m:t>
                      </m:r>
                      <m:r>
                        <m:rPr>
                          <m:sty m:val="p"/>
                        </m:rPr>
                        <a:rPr lang="en-GB" sz="1400" b="0" smtClean="0">
                          <a:solidFill>
                            <a:srgbClr val="FF0000"/>
                          </a:solidFill>
                          <a:latin typeface="Cambria Math" panose="02040503050406030204" pitchFamily="18" charset="0"/>
                          <a:ea typeface="Cambria Math" panose="02040503050406030204" pitchFamily="18" charset="0"/>
                          <a:cs typeface=""/>
                        </a:rPr>
                        <m:t>ψ</m:t>
                      </m:r>
                      <m:r>
                        <a:rPr lang="en-GB" sz="1400" b="0" smtClean="0">
                          <a:solidFill>
                            <a:srgbClr val="FF0000"/>
                          </a:solidFill>
                          <a:latin typeface="Cambria Math" panose="02040503050406030204" pitchFamily="18" charset="0"/>
                          <a:ea typeface="Cambria Math" panose="02040503050406030204" pitchFamily="18" charset="0"/>
                          <a:cs typeface=""/>
                        </a:rPr>
                        <m:t>−</m:t>
                      </m:r>
                      <m:sSub>
                        <m:sSubPr>
                          <m:ctrlPr>
                            <a:rPr lang="en-GB" sz="1400" b="0" i="1" smtClean="0">
                              <a:solidFill>
                                <a:srgbClr val="FF0000"/>
                              </a:solidFill>
                              <a:latin typeface="Cambria Math" charset="0"/>
                              <a:ea typeface="Cambria Math" panose="02040503050406030204" pitchFamily="18" charset="0"/>
                              <a:cs typeface=""/>
                            </a:rPr>
                          </m:ctrlPr>
                        </m:sSubPr>
                        <m:e>
                          <m:r>
                            <m:rPr>
                              <m:sty m:val="p"/>
                            </m:rPr>
                            <a:rPr lang="en-GB" sz="1400" b="0" smtClean="0">
                              <a:solidFill>
                                <a:srgbClr val="FF0000"/>
                              </a:solidFill>
                              <a:latin typeface="Cambria Math" panose="02040503050406030204" pitchFamily="18" charset="0"/>
                              <a:ea typeface="Cambria Math" panose="02040503050406030204" pitchFamily="18" charset="0"/>
                              <a:cs typeface=""/>
                            </a:rPr>
                            <m:t>ψ</m:t>
                          </m:r>
                        </m:e>
                        <m:sub>
                          <m:r>
                            <a:rPr lang="en-GB" sz="1400" b="0" smtClean="0">
                              <a:solidFill>
                                <a:srgbClr val="FF0000"/>
                              </a:solidFill>
                              <a:latin typeface="Cambria Math" panose="02040503050406030204" pitchFamily="18" charset="0"/>
                              <a:ea typeface="Cambria Math" panose="02040503050406030204" pitchFamily="18" charset="0"/>
                              <a:cs typeface=""/>
                            </a:rPr>
                            <m:t>0</m:t>
                          </m:r>
                        </m:sub>
                      </m:sSub>
                      <m:r>
                        <a:rPr lang="en-GB" sz="1400" b="0" smtClean="0">
                          <a:solidFill>
                            <a:srgbClr val="FF0000"/>
                          </a:solidFill>
                          <a:latin typeface="Cambria Math" panose="02040503050406030204" pitchFamily="18" charset="0"/>
                          <a:ea typeface="Cambria Math" panose="02040503050406030204" pitchFamily="18" charset="0"/>
                          <a:cs typeface=""/>
                        </a:rPr>
                        <m:t>])</m:t>
                      </m:r>
                    </m:oMath>
                  </m:oMathPara>
                </a14:m>
                <a:endParaRPr lang="en-GB" sz="1400" b="0" dirty="0" smtClean="0">
                  <a:solidFill>
                    <a:srgbClr val="FF0000"/>
                  </a:solidFill>
                  <a:latin typeface="Times New Roman" panose="02020603050405020304" pitchFamily="18" charset="0"/>
                  <a:ea typeface=""/>
                  <a:cs typeface=""/>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2478989" y="2364357"/>
                <a:ext cx="3783587" cy="525657"/>
              </a:xfrm>
              <a:prstGeom prst="rect">
                <a:avLst/>
              </a:prstGeom>
              <a:blipFill rotWithShape="0">
                <a:blip r:embed="rId3"/>
                <a:stretch>
                  <a:fillRect/>
                </a:stretch>
              </a:blipFill>
            </p:spPr>
            <p:txBody>
              <a:bodyPr/>
              <a:lstStyle/>
              <a:p>
                <a:r>
                  <a:rPr lang="en-GB">
                    <a:noFill/>
                  </a:rPr>
                  <a:t> </a:t>
                </a:r>
              </a:p>
            </p:txBody>
          </p:sp>
        </mc:Fallback>
      </mc:AlternateContent>
      <p:sp>
        <p:nvSpPr>
          <p:cNvPr id="13" name="Rectangle 12"/>
          <p:cNvSpPr/>
          <p:nvPr/>
        </p:nvSpPr>
        <p:spPr>
          <a:xfrm>
            <a:off x="177217" y="2811031"/>
            <a:ext cx="8947334" cy="461665"/>
          </a:xfrm>
          <a:prstGeom prst="rect">
            <a:avLst/>
          </a:prstGeom>
        </p:spPr>
        <p:txBody>
          <a:bodyPr wrap="square">
            <a:spAutoFit/>
          </a:bodyPr>
          <a:lstStyle/>
          <a:p>
            <a:pPr fontAlgn="auto">
              <a:spcBef>
                <a:spcPts val="0"/>
              </a:spcBef>
              <a:spcAft>
                <a:spcPts val="0"/>
              </a:spcAft>
            </a:pPr>
            <a:endParaRPr lang="en-GB" sz="1200" b="0" dirty="0">
              <a:solidFill>
                <a:prstClr val="black"/>
              </a:solidFill>
              <a:latin typeface="CMR10"/>
              <a:ea typeface=""/>
              <a:cs typeface=""/>
            </a:endParaRPr>
          </a:p>
          <a:p>
            <a:pPr fontAlgn="auto">
              <a:spcBef>
                <a:spcPts val="0"/>
              </a:spcBef>
              <a:spcAft>
                <a:spcPts val="0"/>
              </a:spcAft>
            </a:pPr>
            <a:r>
              <a:rPr lang="en-GB" sz="1200" b="0" dirty="0" smtClean="0">
                <a:solidFill>
                  <a:prstClr val="black"/>
                </a:solidFill>
                <a:latin typeface="CMR10"/>
                <a:ea typeface=""/>
                <a:cs typeface=""/>
              </a:rPr>
              <a:t>This is  the </a:t>
            </a:r>
            <a:r>
              <a:rPr lang="en-GB" sz="1200" b="0" dirty="0">
                <a:solidFill>
                  <a:prstClr val="black"/>
                </a:solidFill>
                <a:latin typeface="CMR10"/>
                <a:ea typeface=""/>
                <a:cs typeface=""/>
              </a:rPr>
              <a:t>response of </a:t>
            </a:r>
            <a:r>
              <a:rPr lang="en-GB" sz="1200" b="0" dirty="0" smtClean="0">
                <a:solidFill>
                  <a:prstClr val="black"/>
                </a:solidFill>
                <a:latin typeface="CMR10"/>
                <a:ea typeface=""/>
                <a:cs typeface=""/>
              </a:rPr>
              <a:t>dispersion function </a:t>
            </a:r>
            <a:r>
              <a:rPr lang="en-GB" sz="1200" b="0" dirty="0">
                <a:solidFill>
                  <a:prstClr val="black"/>
                </a:solidFill>
                <a:latin typeface="CMR10"/>
                <a:ea typeface=""/>
                <a:cs typeface=""/>
              </a:rPr>
              <a:t>to a unit change in skew quad </a:t>
            </a:r>
            <a:r>
              <a:rPr lang="en-GB" sz="1200" b="0" dirty="0" smtClean="0">
                <a:solidFill>
                  <a:prstClr val="black"/>
                </a:solidFill>
                <a:latin typeface="CMR10"/>
                <a:ea typeface=""/>
                <a:cs typeface=""/>
              </a:rPr>
              <a:t>strength.</a:t>
            </a:r>
            <a:endParaRPr lang="en-GB" sz="1200" b="0" dirty="0">
              <a:solidFill>
                <a:prstClr val="black"/>
              </a:solidFill>
              <a:latin typeface="CMSY10"/>
              <a:ea typeface=""/>
              <a:cs typeface=""/>
            </a:endParaRPr>
          </a:p>
        </p:txBody>
      </p:sp>
      <mc:AlternateContent xmlns:mc="http://schemas.openxmlformats.org/markup-compatibility/2006" xmlns:a14="http://schemas.microsoft.com/office/drawing/2010/main">
        <mc:Choice Requires="a14">
          <p:sp>
            <p:nvSpPr>
              <p:cNvPr id="14" name="TextBox 13"/>
              <p:cNvSpPr txBox="1"/>
              <p:nvPr/>
            </p:nvSpPr>
            <p:spPr>
              <a:xfrm>
                <a:off x="6496051" y="1959760"/>
                <a:ext cx="2647950" cy="1507720"/>
              </a:xfrm>
              <a:prstGeom prst="rect">
                <a:avLst/>
              </a:prstGeom>
              <a:noFill/>
            </p:spPr>
            <p:txBody>
              <a:bodyPr wrap="square" lIns="0" tIns="0" rIns="0" bIns="0" rtlCol="0">
                <a:spAutoFit/>
              </a:bodyPr>
              <a:lstStyle/>
              <a:p>
                <a:pPr fontAlgn="auto">
                  <a:spcBef>
                    <a:spcPts val="0"/>
                  </a:spcBef>
                  <a:spcAft>
                    <a:spcPts val="0"/>
                  </a:spcAft>
                </a:pPr>
                <a14:m>
                  <m:oMathPara xmlns:m="http://schemas.openxmlformats.org/officeDocument/2006/math">
                    <m:oMathParaPr>
                      <m:jc m:val="centerGroup"/>
                    </m:oMathParaPr>
                    <m:oMath xmlns:m="http://schemas.openxmlformats.org/officeDocument/2006/math">
                      <m:d>
                        <m:dPr>
                          <m:begChr m:val="["/>
                          <m:endChr m:val="]"/>
                          <m:ctrlPr>
                            <a:rPr lang="en-GB" sz="1400" b="0" i="1" smtClean="0">
                              <a:solidFill>
                                <a:srgbClr val="5716FA"/>
                              </a:solidFill>
                              <a:latin typeface="Cambria Math" charset="0"/>
                              <a:ea typeface=""/>
                              <a:cs typeface=""/>
                            </a:rPr>
                          </m:ctrlPr>
                        </m:dPr>
                        <m:e>
                          <m:m>
                            <m:mPr>
                              <m:mcs>
                                <m:mc>
                                  <m:mcPr>
                                    <m:count m:val="1"/>
                                    <m:mcJc m:val="center"/>
                                  </m:mcPr>
                                </m:mc>
                              </m:mcs>
                              <m:ctrlPr>
                                <a:rPr lang="en-GB" sz="1400" b="0" i="1">
                                  <a:solidFill>
                                    <a:srgbClr val="5716FA"/>
                                  </a:solidFill>
                                  <a:latin typeface="Cambria Math" charset="0"/>
                                  <a:ea typeface=""/>
                                  <a:cs typeface=""/>
                                </a:rPr>
                              </m:ctrlPr>
                            </m:mPr>
                            <m:mr>
                              <m:e>
                                <m:sSub>
                                  <m:sSubPr>
                                    <m:ctrlPr>
                                      <a:rPr lang="en-GB" sz="1400" b="0" i="1">
                                        <a:solidFill>
                                          <a:srgbClr val="5716FA"/>
                                        </a:solidFill>
                                        <a:latin typeface="Cambria Math" charset="0"/>
                                        <a:ea typeface=""/>
                                        <a:cs typeface=""/>
                                      </a:rPr>
                                    </m:ctrlPr>
                                  </m:sSubPr>
                                  <m:e>
                                    <m:r>
                                      <m:rPr>
                                        <m:sty m:val="p"/>
                                      </m:rPr>
                                      <a:rPr lang="el-GR" sz="1400" b="0" smtClean="0">
                                        <a:solidFill>
                                          <a:srgbClr val="5716FA"/>
                                        </a:solidFill>
                                        <a:latin typeface="Cambria Math" panose="02040503050406030204" pitchFamily="18" charset="0"/>
                                        <a:ea typeface="Cambria Math" panose="02040503050406030204" pitchFamily="18" charset="0"/>
                                        <a:cs typeface=""/>
                                      </a:rPr>
                                      <m:t>Δ</m:t>
                                    </m:r>
                                    <m:r>
                                      <m:rPr>
                                        <m:sty m:val="p"/>
                                      </m:rPr>
                                      <a:rPr lang="en-GB" sz="1400" b="0">
                                        <a:solidFill>
                                          <a:srgbClr val="5716FA"/>
                                        </a:solidFill>
                                        <a:latin typeface="Cambria Math" panose="02040503050406030204" pitchFamily="18" charset="0"/>
                                        <a:ea typeface=""/>
                                        <a:cs typeface=""/>
                                      </a:rPr>
                                      <m:t>η</m:t>
                                    </m:r>
                                  </m:e>
                                  <m:sub>
                                    <m:r>
                                      <m:rPr>
                                        <m:sty m:val="p"/>
                                      </m:rPr>
                                      <a:rPr lang="en-GB" sz="1400" b="0" smtClean="0">
                                        <a:solidFill>
                                          <a:srgbClr val="5716FA"/>
                                        </a:solidFill>
                                        <a:latin typeface="Cambria Math" panose="02040503050406030204" pitchFamily="18" charset="0"/>
                                        <a:ea typeface=""/>
                                        <a:cs typeface=""/>
                                      </a:rPr>
                                      <m:t>y</m:t>
                                    </m:r>
                                    <m:r>
                                      <a:rPr lang="en-GB" sz="1400" b="0">
                                        <a:solidFill>
                                          <a:srgbClr val="5716FA"/>
                                        </a:solidFill>
                                        <a:latin typeface="Cambria Math" panose="02040503050406030204" pitchFamily="18" charset="0"/>
                                        <a:ea typeface=""/>
                                        <a:cs typeface=""/>
                                      </a:rPr>
                                      <m:t>1</m:t>
                                    </m:r>
                                  </m:sub>
                                </m:sSub>
                              </m:e>
                            </m:mr>
                            <m:mr>
                              <m:e>
                                <m:sSub>
                                  <m:sSubPr>
                                    <m:ctrlPr>
                                      <a:rPr lang="en-GB" sz="1400" b="0" i="1">
                                        <a:solidFill>
                                          <a:srgbClr val="5716FA"/>
                                        </a:solidFill>
                                        <a:latin typeface="Cambria Math" charset="0"/>
                                        <a:ea typeface=""/>
                                        <a:cs typeface=""/>
                                      </a:rPr>
                                    </m:ctrlPr>
                                  </m:sSubPr>
                                  <m:e>
                                    <m:r>
                                      <m:rPr>
                                        <m:sty m:val="p"/>
                                      </m:rPr>
                                      <a:rPr lang="el-GR" sz="1400" b="0" smtClean="0">
                                        <a:solidFill>
                                          <a:srgbClr val="5716FA"/>
                                        </a:solidFill>
                                        <a:latin typeface="Cambria Math" panose="02040503050406030204" pitchFamily="18" charset="0"/>
                                        <a:ea typeface="Cambria Math" panose="02040503050406030204" pitchFamily="18" charset="0"/>
                                        <a:cs typeface=""/>
                                      </a:rPr>
                                      <m:t>Δ</m:t>
                                    </m:r>
                                    <m:r>
                                      <m:rPr>
                                        <m:sty m:val="p"/>
                                      </m:rPr>
                                      <a:rPr lang="en-GB" sz="1400" b="0">
                                        <a:solidFill>
                                          <a:srgbClr val="5716FA"/>
                                        </a:solidFill>
                                        <a:latin typeface="Cambria Math" panose="02040503050406030204" pitchFamily="18" charset="0"/>
                                        <a:ea typeface=""/>
                                        <a:cs typeface=""/>
                                      </a:rPr>
                                      <m:t>η</m:t>
                                    </m:r>
                                  </m:e>
                                  <m:sub>
                                    <m:r>
                                      <m:rPr>
                                        <m:sty m:val="p"/>
                                      </m:rPr>
                                      <a:rPr lang="en-GB" sz="1400" b="0" smtClean="0">
                                        <a:solidFill>
                                          <a:srgbClr val="5716FA"/>
                                        </a:solidFill>
                                        <a:latin typeface="Cambria Math" panose="02040503050406030204" pitchFamily="18" charset="0"/>
                                        <a:ea typeface=""/>
                                        <a:cs typeface=""/>
                                      </a:rPr>
                                      <m:t>y</m:t>
                                    </m:r>
                                    <m:r>
                                      <a:rPr lang="en-GB" sz="1400" b="0">
                                        <a:solidFill>
                                          <a:srgbClr val="5716FA"/>
                                        </a:solidFill>
                                        <a:latin typeface="Cambria Math" panose="02040503050406030204" pitchFamily="18" charset="0"/>
                                        <a:ea typeface=""/>
                                        <a:cs typeface=""/>
                                      </a:rPr>
                                      <m:t>2</m:t>
                                    </m:r>
                                  </m:sub>
                                </m:sSub>
                              </m:e>
                            </m:mr>
                            <m:mr>
                              <m:e>
                                <m:m>
                                  <m:mPr>
                                    <m:mcs>
                                      <m:mc>
                                        <m:mcPr>
                                          <m:count m:val="1"/>
                                          <m:mcJc m:val="center"/>
                                        </m:mcPr>
                                      </m:mc>
                                    </m:mcs>
                                    <m:ctrlPr>
                                      <a:rPr lang="en-GB" sz="1400" b="0" i="1">
                                        <a:solidFill>
                                          <a:srgbClr val="5716FA"/>
                                        </a:solidFill>
                                        <a:latin typeface="Cambria Math" charset="0"/>
                                        <a:ea typeface=""/>
                                        <a:cs typeface=""/>
                                      </a:rPr>
                                    </m:ctrlPr>
                                  </m:mPr>
                                  <m:mr>
                                    <m:e>
                                      <m:eqArr>
                                        <m:eqArrPr>
                                          <m:ctrlPr>
                                            <a:rPr lang="en-GB" sz="1400" b="0" i="1">
                                              <a:solidFill>
                                                <a:srgbClr val="5716FA"/>
                                              </a:solidFill>
                                              <a:latin typeface="Cambria Math" charset="0"/>
                                              <a:ea typeface=""/>
                                              <a:cs typeface=""/>
                                            </a:rPr>
                                          </m:ctrlPr>
                                        </m:eqArrPr>
                                        <m:e>
                                          <m:sSub>
                                            <m:sSubPr>
                                              <m:ctrlPr>
                                                <a:rPr lang="en-GB" sz="1400" b="0" i="1">
                                                  <a:solidFill>
                                                    <a:srgbClr val="5716FA"/>
                                                  </a:solidFill>
                                                  <a:latin typeface="Cambria Math" charset="0"/>
                                                  <a:ea typeface=""/>
                                                  <a:cs typeface=""/>
                                                </a:rPr>
                                              </m:ctrlPr>
                                            </m:sSubPr>
                                            <m:e>
                                              <m:r>
                                                <m:rPr>
                                                  <m:sty m:val="p"/>
                                                </m:rPr>
                                                <a:rPr lang="el-GR" sz="1400" b="0" smtClean="0">
                                                  <a:solidFill>
                                                    <a:srgbClr val="5716FA"/>
                                                  </a:solidFill>
                                                  <a:latin typeface="Cambria Math" panose="02040503050406030204" pitchFamily="18" charset="0"/>
                                                  <a:ea typeface="Cambria Math" panose="02040503050406030204" pitchFamily="18" charset="0"/>
                                                  <a:cs typeface=""/>
                                                </a:rPr>
                                                <m:t>Δ</m:t>
                                              </m:r>
                                              <m:r>
                                                <m:rPr>
                                                  <m:sty m:val="p"/>
                                                </m:rPr>
                                                <a:rPr lang="en-GB" sz="1400" b="0">
                                                  <a:solidFill>
                                                    <a:srgbClr val="5716FA"/>
                                                  </a:solidFill>
                                                  <a:latin typeface="Cambria Math" panose="02040503050406030204" pitchFamily="18" charset="0"/>
                                                  <a:ea typeface=""/>
                                                  <a:cs typeface=""/>
                                                </a:rPr>
                                                <m:t>η</m:t>
                                              </m:r>
                                            </m:e>
                                            <m:sub>
                                              <m:r>
                                                <m:rPr>
                                                  <m:sty m:val="p"/>
                                                </m:rPr>
                                                <a:rPr lang="en-GB" sz="1400" b="0" smtClean="0">
                                                  <a:solidFill>
                                                    <a:srgbClr val="5716FA"/>
                                                  </a:solidFill>
                                                  <a:latin typeface="Cambria Math" panose="02040503050406030204" pitchFamily="18" charset="0"/>
                                                  <a:ea typeface=""/>
                                                  <a:cs typeface=""/>
                                                </a:rPr>
                                                <m:t>y</m:t>
                                              </m:r>
                                              <m:r>
                                                <a:rPr lang="en-GB" sz="1400" b="0">
                                                  <a:solidFill>
                                                    <a:srgbClr val="5716FA"/>
                                                  </a:solidFill>
                                                  <a:latin typeface="Cambria Math" panose="02040503050406030204" pitchFamily="18" charset="0"/>
                                                  <a:ea typeface=""/>
                                                  <a:cs typeface=""/>
                                                </a:rPr>
                                                <m:t>3</m:t>
                                              </m:r>
                                            </m:sub>
                                          </m:sSub>
                                        </m:e>
                                        <m:e>
                                          <m:r>
                                            <a:rPr lang="en-GB" sz="1400" b="0">
                                              <a:solidFill>
                                                <a:srgbClr val="5716FA"/>
                                              </a:solidFill>
                                              <a:latin typeface="Cambria Math" panose="02040503050406030204" pitchFamily="18" charset="0"/>
                                              <a:ea typeface=""/>
                                              <a:cs typeface=""/>
                                            </a:rPr>
                                            <m:t>.</m:t>
                                          </m:r>
                                        </m:e>
                                        <m:e>
                                          <m:r>
                                            <a:rPr lang="en-GB" sz="1400" b="0">
                                              <a:solidFill>
                                                <a:srgbClr val="5716FA"/>
                                              </a:solidFill>
                                              <a:latin typeface="Cambria Math" panose="02040503050406030204" pitchFamily="18" charset="0"/>
                                              <a:ea typeface=""/>
                                              <a:cs typeface=""/>
                                            </a:rPr>
                                            <m:t>.</m:t>
                                          </m:r>
                                        </m:e>
                                        <m:e>
                                          <m:r>
                                            <a:rPr lang="en-GB" sz="1400" b="0">
                                              <a:solidFill>
                                                <a:srgbClr val="5716FA"/>
                                              </a:solidFill>
                                              <a:latin typeface="Cambria Math" panose="02040503050406030204" pitchFamily="18" charset="0"/>
                                              <a:ea typeface=""/>
                                              <a:cs typeface=""/>
                                            </a:rPr>
                                            <m:t>.</m:t>
                                          </m:r>
                                        </m:e>
                                      </m:eqArr>
                                    </m:e>
                                  </m:mr>
                                  <m:mr>
                                    <m:e>
                                      <m:sSub>
                                        <m:sSubPr>
                                          <m:ctrlPr>
                                            <a:rPr lang="en-GB" sz="1400" b="0" i="1">
                                              <a:solidFill>
                                                <a:srgbClr val="5716FA"/>
                                              </a:solidFill>
                                              <a:latin typeface="Cambria Math" charset="0"/>
                                              <a:ea typeface=""/>
                                              <a:cs typeface=""/>
                                            </a:rPr>
                                          </m:ctrlPr>
                                        </m:sSubPr>
                                        <m:e>
                                          <m:r>
                                            <m:rPr>
                                              <m:sty m:val="p"/>
                                            </m:rPr>
                                            <a:rPr lang="el-GR" sz="1400" b="0" smtClean="0">
                                              <a:solidFill>
                                                <a:srgbClr val="5716FA"/>
                                              </a:solidFill>
                                              <a:latin typeface="Cambria Math" panose="02040503050406030204" pitchFamily="18" charset="0"/>
                                              <a:ea typeface="Cambria Math" panose="02040503050406030204" pitchFamily="18" charset="0"/>
                                              <a:cs typeface=""/>
                                            </a:rPr>
                                            <m:t>Δ</m:t>
                                          </m:r>
                                          <m:r>
                                            <m:rPr>
                                              <m:sty m:val="p"/>
                                            </m:rPr>
                                            <a:rPr lang="en-GB" sz="1400" b="0">
                                              <a:solidFill>
                                                <a:srgbClr val="5716FA"/>
                                              </a:solidFill>
                                              <a:latin typeface="Cambria Math" panose="02040503050406030204" pitchFamily="18" charset="0"/>
                                              <a:ea typeface=""/>
                                              <a:cs typeface=""/>
                                            </a:rPr>
                                            <m:t>η</m:t>
                                          </m:r>
                                        </m:e>
                                        <m:sub>
                                          <m:r>
                                            <m:rPr>
                                              <m:sty m:val="p"/>
                                            </m:rPr>
                                            <a:rPr lang="en-GB" sz="1400" b="0" smtClean="0">
                                              <a:solidFill>
                                                <a:srgbClr val="5716FA"/>
                                              </a:solidFill>
                                              <a:latin typeface="Cambria Math" panose="02040503050406030204" pitchFamily="18" charset="0"/>
                                              <a:ea typeface=""/>
                                              <a:cs typeface=""/>
                                            </a:rPr>
                                            <m:t>y</m:t>
                                          </m:r>
                                          <m:r>
                                            <m:rPr>
                                              <m:sty m:val="p"/>
                                            </m:rPr>
                                            <a:rPr lang="en-GB" sz="1400" b="0">
                                              <a:solidFill>
                                                <a:srgbClr val="5716FA"/>
                                              </a:solidFill>
                                              <a:latin typeface="Cambria Math" panose="02040503050406030204" pitchFamily="18" charset="0"/>
                                              <a:ea typeface=""/>
                                              <a:cs typeface=""/>
                                            </a:rPr>
                                            <m:t>nBPM</m:t>
                                          </m:r>
                                        </m:sub>
                                      </m:sSub>
                                    </m:e>
                                  </m:mr>
                                </m:m>
                              </m:e>
                            </m:mr>
                          </m:m>
                        </m:e>
                      </m:d>
                      <m:r>
                        <a:rPr lang="en-GB" sz="1400" b="0">
                          <a:solidFill>
                            <a:srgbClr val="5716FA"/>
                          </a:solidFill>
                          <a:latin typeface="Cambria Math" panose="02040503050406030204" pitchFamily="18" charset="0"/>
                          <a:ea typeface=""/>
                          <a:cs typeface=""/>
                        </a:rPr>
                        <m:t>=</m:t>
                      </m:r>
                      <m:sSub>
                        <m:sSubPr>
                          <m:ctrlPr>
                            <a:rPr lang="en-GB" sz="1400" b="0" i="1">
                              <a:solidFill>
                                <a:srgbClr val="5716FA"/>
                              </a:solidFill>
                              <a:latin typeface="Cambria Math" charset="0"/>
                              <a:ea typeface=""/>
                              <a:cs typeface=""/>
                            </a:rPr>
                          </m:ctrlPr>
                        </m:sSubPr>
                        <m:e>
                          <m:r>
                            <m:rPr>
                              <m:sty m:val="p"/>
                            </m:rPr>
                            <a:rPr lang="en-GB" sz="1400" b="0" smtClean="0">
                              <a:solidFill>
                                <a:srgbClr val="5716FA"/>
                              </a:solidFill>
                              <a:latin typeface="Cambria Math" panose="02040503050406030204" pitchFamily="18" charset="0"/>
                              <a:ea typeface=""/>
                              <a:cs typeface=""/>
                            </a:rPr>
                            <m:t>R</m:t>
                          </m:r>
                        </m:e>
                        <m:sub>
                          <m:r>
                            <m:rPr>
                              <m:sty m:val="p"/>
                            </m:rPr>
                            <a:rPr lang="en-GB" sz="1400" b="0">
                              <a:solidFill>
                                <a:srgbClr val="5716FA"/>
                              </a:solidFill>
                              <a:latin typeface="Cambria Math" panose="02040503050406030204" pitchFamily="18" charset="0"/>
                              <a:ea typeface=""/>
                              <a:cs typeface=""/>
                            </a:rPr>
                            <m:t>n</m:t>
                          </m:r>
                          <m:r>
                            <a:rPr lang="en-GB" sz="1400" b="0">
                              <a:solidFill>
                                <a:srgbClr val="5716FA"/>
                              </a:solidFill>
                              <a:latin typeface="Cambria Math" panose="02040503050406030204" pitchFamily="18" charset="0"/>
                              <a:ea typeface=""/>
                              <a:cs typeface=""/>
                            </a:rPr>
                            <m:t>.</m:t>
                          </m:r>
                          <m:r>
                            <m:rPr>
                              <m:sty m:val="p"/>
                            </m:rPr>
                            <a:rPr lang="en-GB" sz="1400" b="0">
                              <a:solidFill>
                                <a:srgbClr val="5716FA"/>
                              </a:solidFill>
                              <a:latin typeface="Cambria Math" panose="02040503050406030204" pitchFamily="18" charset="0"/>
                              <a:ea typeface=""/>
                              <a:cs typeface=""/>
                            </a:rPr>
                            <m:t>m</m:t>
                          </m:r>
                        </m:sub>
                      </m:sSub>
                      <m:d>
                        <m:dPr>
                          <m:begChr m:val="["/>
                          <m:endChr m:val="]"/>
                          <m:ctrlPr>
                            <a:rPr lang="en-GB" sz="1400" b="0" i="1">
                              <a:solidFill>
                                <a:srgbClr val="5716FA"/>
                              </a:solidFill>
                              <a:latin typeface="Cambria Math" charset="0"/>
                              <a:ea typeface=""/>
                              <a:cs typeface=""/>
                            </a:rPr>
                          </m:ctrlPr>
                        </m:dPr>
                        <m:e>
                          <m:m>
                            <m:mPr>
                              <m:mcs>
                                <m:mc>
                                  <m:mcPr>
                                    <m:count m:val="1"/>
                                    <m:mcJc m:val="center"/>
                                  </m:mcPr>
                                </m:mc>
                              </m:mcs>
                              <m:ctrlPr>
                                <a:rPr lang="en-GB" sz="1400" b="0" i="1">
                                  <a:solidFill>
                                    <a:srgbClr val="5716FA"/>
                                  </a:solidFill>
                                  <a:latin typeface="Cambria Math" charset="0"/>
                                  <a:ea typeface=""/>
                                  <a:cs typeface=""/>
                                </a:rPr>
                              </m:ctrlPr>
                            </m:mPr>
                            <m:mr>
                              <m:e>
                                <m:sSub>
                                  <m:sSubPr>
                                    <m:ctrlPr>
                                      <a:rPr lang="en-GB" sz="1400" b="0" i="1">
                                        <a:solidFill>
                                          <a:srgbClr val="5716FA"/>
                                        </a:solidFill>
                                        <a:latin typeface="Cambria Math" charset="0"/>
                                        <a:ea typeface=""/>
                                        <a:cs typeface=""/>
                                      </a:rPr>
                                    </m:ctrlPr>
                                  </m:sSubPr>
                                  <m:e>
                                    <m:r>
                                      <m:rPr>
                                        <m:sty m:val="p"/>
                                      </m:rPr>
                                      <a:rPr lang="en-GB" sz="1400" b="0" smtClean="0">
                                        <a:solidFill>
                                          <a:srgbClr val="5716FA"/>
                                        </a:solidFill>
                                        <a:latin typeface="Cambria Math" panose="02040503050406030204" pitchFamily="18" charset="0"/>
                                        <a:ea typeface=""/>
                                        <a:cs typeface=""/>
                                      </a:rPr>
                                      <m:t>k</m:t>
                                    </m:r>
                                  </m:e>
                                  <m:sub>
                                    <m:r>
                                      <a:rPr lang="en-GB" sz="1400" b="0">
                                        <a:solidFill>
                                          <a:srgbClr val="5716FA"/>
                                        </a:solidFill>
                                        <a:latin typeface="Cambria Math" panose="02040503050406030204" pitchFamily="18" charset="0"/>
                                        <a:ea typeface=""/>
                                        <a:cs typeface=""/>
                                      </a:rPr>
                                      <m:t>1</m:t>
                                    </m:r>
                                  </m:sub>
                                </m:sSub>
                              </m:e>
                            </m:mr>
                            <m:mr>
                              <m:e>
                                <m:sSub>
                                  <m:sSubPr>
                                    <m:ctrlPr>
                                      <a:rPr lang="en-GB" sz="1400" b="0" i="1">
                                        <a:solidFill>
                                          <a:srgbClr val="5716FA"/>
                                        </a:solidFill>
                                        <a:latin typeface="Cambria Math" charset="0"/>
                                        <a:ea typeface=""/>
                                        <a:cs typeface=""/>
                                      </a:rPr>
                                    </m:ctrlPr>
                                  </m:sSubPr>
                                  <m:e>
                                    <m:r>
                                      <m:rPr>
                                        <m:sty m:val="p"/>
                                      </m:rPr>
                                      <a:rPr lang="en-GB" sz="1400" b="0" smtClean="0">
                                        <a:solidFill>
                                          <a:srgbClr val="5716FA"/>
                                        </a:solidFill>
                                        <a:latin typeface="Cambria Math" panose="02040503050406030204" pitchFamily="18" charset="0"/>
                                        <a:ea typeface=""/>
                                        <a:cs typeface=""/>
                                      </a:rPr>
                                      <m:t>k</m:t>
                                    </m:r>
                                  </m:e>
                                  <m:sub>
                                    <m:r>
                                      <a:rPr lang="en-GB" sz="1400" b="0">
                                        <a:solidFill>
                                          <a:srgbClr val="5716FA"/>
                                        </a:solidFill>
                                        <a:latin typeface="Cambria Math" panose="02040503050406030204" pitchFamily="18" charset="0"/>
                                        <a:ea typeface=""/>
                                        <a:cs typeface=""/>
                                      </a:rPr>
                                      <m:t>2</m:t>
                                    </m:r>
                                  </m:sub>
                                </m:sSub>
                              </m:e>
                            </m:mr>
                            <m:mr>
                              <m:e>
                                <m:m>
                                  <m:mPr>
                                    <m:mcs>
                                      <m:mc>
                                        <m:mcPr>
                                          <m:count m:val="1"/>
                                          <m:mcJc m:val="center"/>
                                        </m:mcPr>
                                      </m:mc>
                                    </m:mcs>
                                    <m:ctrlPr>
                                      <a:rPr lang="en-GB" sz="1400" b="0" i="1">
                                        <a:solidFill>
                                          <a:srgbClr val="5716FA"/>
                                        </a:solidFill>
                                        <a:latin typeface="Cambria Math" charset="0"/>
                                        <a:ea typeface=""/>
                                        <a:cs typeface=""/>
                                      </a:rPr>
                                    </m:ctrlPr>
                                  </m:mPr>
                                  <m:mr>
                                    <m:e>
                                      <m:eqArr>
                                        <m:eqArrPr>
                                          <m:ctrlPr>
                                            <a:rPr lang="en-GB" sz="1400" b="0" i="1">
                                              <a:solidFill>
                                                <a:srgbClr val="5716FA"/>
                                              </a:solidFill>
                                              <a:latin typeface="Cambria Math" charset="0"/>
                                              <a:ea typeface=""/>
                                              <a:cs typeface=""/>
                                            </a:rPr>
                                          </m:ctrlPr>
                                        </m:eqArrPr>
                                        <m:e>
                                          <m:sSub>
                                            <m:sSubPr>
                                              <m:ctrlPr>
                                                <a:rPr lang="en-GB" sz="1400" b="0" i="1">
                                                  <a:solidFill>
                                                    <a:srgbClr val="5716FA"/>
                                                  </a:solidFill>
                                                  <a:latin typeface="Cambria Math" charset="0"/>
                                                  <a:ea typeface=""/>
                                                  <a:cs typeface=""/>
                                                </a:rPr>
                                              </m:ctrlPr>
                                            </m:sSubPr>
                                            <m:e>
                                              <m:r>
                                                <m:rPr>
                                                  <m:sty m:val="p"/>
                                                </m:rPr>
                                                <a:rPr lang="en-GB" sz="1400" b="0" smtClean="0">
                                                  <a:solidFill>
                                                    <a:srgbClr val="5716FA"/>
                                                  </a:solidFill>
                                                  <a:latin typeface="Cambria Math" panose="02040503050406030204" pitchFamily="18" charset="0"/>
                                                  <a:ea typeface=""/>
                                                  <a:cs typeface=""/>
                                                </a:rPr>
                                                <m:t>k</m:t>
                                              </m:r>
                                            </m:e>
                                            <m:sub>
                                              <m:r>
                                                <a:rPr lang="en-GB" sz="1400" b="0">
                                                  <a:solidFill>
                                                    <a:srgbClr val="5716FA"/>
                                                  </a:solidFill>
                                                  <a:latin typeface="Cambria Math" panose="02040503050406030204" pitchFamily="18" charset="0"/>
                                                  <a:ea typeface=""/>
                                                  <a:cs typeface=""/>
                                                </a:rPr>
                                                <m:t>3</m:t>
                                              </m:r>
                                            </m:sub>
                                          </m:sSub>
                                        </m:e>
                                        <m:e>
                                          <m:r>
                                            <a:rPr lang="en-GB" sz="1400" b="0">
                                              <a:solidFill>
                                                <a:srgbClr val="5716FA"/>
                                              </a:solidFill>
                                              <a:latin typeface="Cambria Math" panose="02040503050406030204" pitchFamily="18" charset="0"/>
                                              <a:ea typeface=""/>
                                              <a:cs typeface=""/>
                                            </a:rPr>
                                            <m:t>.</m:t>
                                          </m:r>
                                        </m:e>
                                        <m:e>
                                          <m:r>
                                            <a:rPr lang="en-GB" sz="1400" b="0">
                                              <a:solidFill>
                                                <a:srgbClr val="5716FA"/>
                                              </a:solidFill>
                                              <a:latin typeface="Cambria Math" panose="02040503050406030204" pitchFamily="18" charset="0"/>
                                              <a:ea typeface=""/>
                                              <a:cs typeface=""/>
                                            </a:rPr>
                                            <m:t>.</m:t>
                                          </m:r>
                                        </m:e>
                                        <m:e>
                                          <m:r>
                                            <a:rPr lang="en-GB" sz="1400" b="0">
                                              <a:solidFill>
                                                <a:srgbClr val="5716FA"/>
                                              </a:solidFill>
                                              <a:latin typeface="Cambria Math" panose="02040503050406030204" pitchFamily="18" charset="0"/>
                                              <a:ea typeface=""/>
                                              <a:cs typeface=""/>
                                            </a:rPr>
                                            <m:t>.</m:t>
                                          </m:r>
                                        </m:e>
                                      </m:eqArr>
                                    </m:e>
                                  </m:mr>
                                  <m:mr>
                                    <m:e>
                                      <m:sSub>
                                        <m:sSubPr>
                                          <m:ctrlPr>
                                            <a:rPr lang="en-GB" sz="1400" b="0" i="1">
                                              <a:solidFill>
                                                <a:srgbClr val="5716FA"/>
                                              </a:solidFill>
                                              <a:latin typeface="Cambria Math" charset="0"/>
                                              <a:ea typeface=""/>
                                              <a:cs typeface=""/>
                                            </a:rPr>
                                          </m:ctrlPr>
                                        </m:sSubPr>
                                        <m:e>
                                          <m:r>
                                            <m:rPr>
                                              <m:sty m:val="p"/>
                                            </m:rPr>
                                            <a:rPr lang="en-GB" sz="1400" b="0" smtClean="0">
                                              <a:solidFill>
                                                <a:srgbClr val="5716FA"/>
                                              </a:solidFill>
                                              <a:latin typeface="Cambria Math" panose="02040503050406030204" pitchFamily="18" charset="0"/>
                                              <a:ea typeface=""/>
                                              <a:cs typeface=""/>
                                            </a:rPr>
                                            <m:t>k</m:t>
                                          </m:r>
                                        </m:e>
                                        <m:sub>
                                          <m:r>
                                            <m:rPr>
                                              <m:sty m:val="p"/>
                                            </m:rPr>
                                            <a:rPr lang="en-GB" sz="1400" b="0">
                                              <a:solidFill>
                                                <a:srgbClr val="5716FA"/>
                                              </a:solidFill>
                                              <a:latin typeface="Cambria Math" panose="02040503050406030204" pitchFamily="18" charset="0"/>
                                              <a:ea typeface=""/>
                                              <a:cs typeface=""/>
                                            </a:rPr>
                                            <m:t>m</m:t>
                                          </m:r>
                                          <m:r>
                                            <m:rPr>
                                              <m:sty m:val="p"/>
                                            </m:rPr>
                                            <a:rPr lang="en-GB" sz="1400" b="0" smtClean="0">
                                              <a:solidFill>
                                                <a:srgbClr val="5716FA"/>
                                              </a:solidFill>
                                              <a:latin typeface="Cambria Math" panose="02040503050406030204" pitchFamily="18" charset="0"/>
                                              <a:ea typeface=""/>
                                              <a:cs typeface=""/>
                                            </a:rPr>
                                            <m:t>Cor</m:t>
                                          </m:r>
                                        </m:sub>
                                      </m:sSub>
                                    </m:e>
                                  </m:mr>
                                </m:m>
                              </m:e>
                            </m:mr>
                          </m:m>
                        </m:e>
                      </m:d>
                    </m:oMath>
                  </m:oMathPara>
                </a14:m>
                <a:endParaRPr lang="en-GB" sz="1400" b="0" dirty="0">
                  <a:solidFill>
                    <a:prstClr val="black"/>
                  </a:solidFill>
                  <a:latin typeface="Arial" panose="020B0604020202020204" pitchFamily="34" charset="0"/>
                  <a:ea typeface=""/>
                  <a:cs typeface="Arial" panose="020B0604020202020204" pitchFamily="34"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496051" y="1959760"/>
                <a:ext cx="2647950" cy="1507720"/>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3198987" y="4611846"/>
                <a:ext cx="2343590" cy="336502"/>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GB" sz="1800" b="0" i="1" smtClean="0">
                              <a:solidFill>
                                <a:srgbClr val="5716FA"/>
                              </a:solidFill>
                              <a:latin typeface="Cambria Math" charset="0"/>
                              <a:ea typeface=""/>
                              <a:cs typeface=""/>
                            </a:rPr>
                          </m:ctrlPr>
                        </m:sSubPr>
                        <m:e>
                          <m:sSub>
                            <m:sSubPr>
                              <m:ctrlPr>
                                <a:rPr lang="en-GB" sz="1800" b="0" i="1" smtClean="0">
                                  <a:solidFill>
                                    <a:srgbClr val="5716FA"/>
                                  </a:solidFill>
                                  <a:latin typeface="Cambria Math" charset="0"/>
                                  <a:ea typeface=""/>
                                  <a:cs typeface=""/>
                                </a:rPr>
                              </m:ctrlPr>
                            </m:sSubPr>
                            <m:e>
                              <m:r>
                                <a:rPr lang="en-GB" sz="1800" b="0" i="1" smtClean="0">
                                  <a:solidFill>
                                    <a:srgbClr val="5716FA"/>
                                  </a:solidFill>
                                  <a:latin typeface="Cambria Math" panose="02040503050406030204" pitchFamily="18" charset="0"/>
                                  <a:ea typeface="Cambria Math" panose="02040503050406030204" pitchFamily="18" charset="0"/>
                                  <a:cs typeface=""/>
                                </a:rPr>
                                <m:t>𝜂</m:t>
                              </m:r>
                            </m:e>
                            <m:sub>
                              <m:r>
                                <a:rPr lang="en-GB" sz="1800" b="0" i="1" smtClean="0">
                                  <a:solidFill>
                                    <a:srgbClr val="5716FA"/>
                                  </a:solidFill>
                                  <a:latin typeface="Cambria Math" panose="02040503050406030204" pitchFamily="18" charset="0"/>
                                  <a:ea typeface=""/>
                                  <a:cs typeface=""/>
                                </a:rPr>
                                <m:t>𝑦</m:t>
                              </m:r>
                            </m:sub>
                          </m:sSub>
                        </m:e>
                        <m:sub>
                          <m:r>
                            <m:rPr>
                              <m:sty m:val="p"/>
                            </m:rPr>
                            <a:rPr lang="en-GB" sz="1800" b="0" smtClean="0">
                              <a:solidFill>
                                <a:srgbClr val="5716FA"/>
                              </a:solidFill>
                              <a:latin typeface="Cambria Math" panose="02040503050406030204" pitchFamily="18" charset="0"/>
                              <a:ea typeface=""/>
                              <a:cs typeface=""/>
                            </a:rPr>
                            <m:t>Meas</m:t>
                          </m:r>
                          <m:r>
                            <a:rPr lang="en-GB" sz="1800" b="0" smtClean="0">
                              <a:solidFill>
                                <a:srgbClr val="5716FA"/>
                              </a:solidFill>
                              <a:latin typeface="Cambria Math" panose="02040503050406030204" pitchFamily="18" charset="0"/>
                              <a:ea typeface=""/>
                              <a:cs typeface=""/>
                            </a:rPr>
                            <m:t>.</m:t>
                          </m:r>
                        </m:sub>
                      </m:sSub>
                      <m:r>
                        <a:rPr lang="en-GB" sz="1800" b="0" smtClean="0">
                          <a:solidFill>
                            <a:srgbClr val="5716FA"/>
                          </a:solidFill>
                          <a:latin typeface="Cambria Math" panose="02040503050406030204" pitchFamily="18" charset="0"/>
                          <a:ea typeface=""/>
                          <a:cs typeface=""/>
                        </a:rPr>
                        <m:t>+</m:t>
                      </m:r>
                      <m:r>
                        <m:rPr>
                          <m:sty m:val="p"/>
                        </m:rPr>
                        <a:rPr lang="en-GB" sz="1800" b="0" smtClean="0">
                          <a:solidFill>
                            <a:srgbClr val="5716FA"/>
                          </a:solidFill>
                          <a:latin typeface="Cambria Math" panose="02040503050406030204" pitchFamily="18" charset="0"/>
                          <a:ea typeface=""/>
                          <a:cs typeface=""/>
                        </a:rPr>
                        <m:t>R</m:t>
                      </m:r>
                      <m:r>
                        <a:rPr lang="en-GB" sz="1800" b="0" smtClean="0">
                          <a:solidFill>
                            <a:srgbClr val="5716FA"/>
                          </a:solidFill>
                          <a:latin typeface="Cambria Math" panose="02040503050406030204" pitchFamily="18" charset="0"/>
                          <a:ea typeface=""/>
                          <a:cs typeface=""/>
                        </a:rPr>
                        <m:t>.</m:t>
                      </m:r>
                      <m:sSub>
                        <m:sSubPr>
                          <m:ctrlPr>
                            <a:rPr lang="en-GB" sz="1800" b="0" i="1" smtClean="0">
                              <a:solidFill>
                                <a:srgbClr val="5716FA"/>
                              </a:solidFill>
                              <a:latin typeface="Cambria Math" charset="0"/>
                              <a:ea typeface=""/>
                              <a:cs typeface=""/>
                            </a:rPr>
                          </m:ctrlPr>
                        </m:sSubPr>
                        <m:e>
                          <m:r>
                            <m:rPr>
                              <m:sty m:val="p"/>
                            </m:rPr>
                            <a:rPr lang="en-GB" sz="1800" b="0" smtClean="0">
                              <a:solidFill>
                                <a:srgbClr val="5716FA"/>
                              </a:solidFill>
                              <a:latin typeface="Cambria Math" panose="02040503050406030204" pitchFamily="18" charset="0"/>
                              <a:ea typeface=""/>
                              <a:cs typeface=""/>
                            </a:rPr>
                            <m:t>k</m:t>
                          </m:r>
                        </m:e>
                        <m:sub>
                          <m:r>
                            <a:rPr lang="en-GB" sz="1800" b="0" i="1" smtClean="0">
                              <a:solidFill>
                                <a:srgbClr val="5716FA"/>
                              </a:solidFill>
                              <a:latin typeface="Cambria Math" panose="02040503050406030204" pitchFamily="18" charset="0"/>
                              <a:ea typeface="Cambria Math" panose="02040503050406030204" pitchFamily="18" charset="0"/>
                              <a:cs typeface=""/>
                            </a:rPr>
                            <m:t>𝑆𝑘𝑒𝑤</m:t>
                          </m:r>
                        </m:sub>
                      </m:sSub>
                      <m:r>
                        <a:rPr lang="en-GB" sz="1800" b="0" smtClean="0">
                          <a:solidFill>
                            <a:srgbClr val="5716FA"/>
                          </a:solidFill>
                          <a:latin typeface="Cambria Math" panose="02040503050406030204" pitchFamily="18" charset="0"/>
                          <a:ea typeface=""/>
                          <a:cs typeface=""/>
                        </a:rPr>
                        <m:t>=0</m:t>
                      </m:r>
                    </m:oMath>
                  </m:oMathPara>
                </a14:m>
                <a:endParaRPr lang="en-GB" sz="1800" b="0" dirty="0">
                  <a:solidFill>
                    <a:prstClr val="black"/>
                  </a:solidFill>
                  <a:latin typeface="Arial" panose="020B0604020202020204" pitchFamily="34" charset="0"/>
                  <a:ea typeface=""/>
                  <a:cs typeface="Arial" panose="020B060402020202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3198987" y="4611846"/>
                <a:ext cx="2343590" cy="336502"/>
              </a:xfrm>
              <a:prstGeom prst="rect">
                <a:avLst/>
              </a:prstGeom>
              <a:blipFill rotWithShape="0">
                <a:blip r:embed="rId5"/>
                <a:stretch>
                  <a:fillRect l="-260" b="-181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3261687" y="5804117"/>
                <a:ext cx="2423164" cy="341440"/>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GB" sz="1800" b="0" i="1">
                              <a:solidFill>
                                <a:srgbClr val="5716FA"/>
                              </a:solidFill>
                              <a:latin typeface="Cambria Math" charset="0"/>
                              <a:ea typeface=""/>
                              <a:cs typeface=""/>
                            </a:rPr>
                          </m:ctrlPr>
                        </m:sSubPr>
                        <m:e>
                          <m:r>
                            <m:rPr>
                              <m:sty m:val="p"/>
                            </m:rPr>
                            <a:rPr lang="en-GB" sz="1800" b="0">
                              <a:solidFill>
                                <a:srgbClr val="5716FA"/>
                              </a:solidFill>
                              <a:latin typeface="Cambria Math" panose="02040503050406030204" pitchFamily="18" charset="0"/>
                              <a:ea typeface=""/>
                              <a:cs typeface=""/>
                            </a:rPr>
                            <m:t>k</m:t>
                          </m:r>
                        </m:e>
                        <m:sub>
                          <m:r>
                            <a:rPr lang="en-GB" sz="1800" b="0" i="1">
                              <a:solidFill>
                                <a:srgbClr val="5716FA"/>
                              </a:solidFill>
                              <a:latin typeface="Cambria Math" panose="02040503050406030204" pitchFamily="18" charset="0"/>
                              <a:ea typeface="Cambria Math" panose="02040503050406030204" pitchFamily="18" charset="0"/>
                              <a:cs typeface=""/>
                            </a:rPr>
                            <m:t>𝑆𝑘𝑒𝑤</m:t>
                          </m:r>
                        </m:sub>
                      </m:sSub>
                      <m:r>
                        <a:rPr lang="en-GB" sz="1800" b="0" smtClean="0">
                          <a:solidFill>
                            <a:srgbClr val="5716FA"/>
                          </a:solidFill>
                          <a:latin typeface="Cambria Math" panose="02040503050406030204" pitchFamily="18" charset="0"/>
                          <a:ea typeface=""/>
                          <a:cs typeface=""/>
                        </a:rPr>
                        <m:t>= </m:t>
                      </m:r>
                      <m:sSup>
                        <m:sSupPr>
                          <m:ctrlPr>
                            <a:rPr lang="en-GB" sz="1800" b="0" i="1" smtClean="0">
                              <a:solidFill>
                                <a:srgbClr val="5716FA"/>
                              </a:solidFill>
                              <a:latin typeface="Cambria Math" charset="0"/>
                              <a:ea typeface=""/>
                              <a:cs typeface=""/>
                            </a:rPr>
                          </m:ctrlPr>
                        </m:sSupPr>
                        <m:e>
                          <m:r>
                            <m:rPr>
                              <m:sty m:val="p"/>
                            </m:rPr>
                            <a:rPr lang="en-GB" sz="1800" b="0" smtClean="0">
                              <a:solidFill>
                                <a:srgbClr val="5716FA"/>
                              </a:solidFill>
                              <a:latin typeface="Cambria Math" panose="02040503050406030204" pitchFamily="18" charset="0"/>
                              <a:ea typeface=""/>
                              <a:cs typeface=""/>
                            </a:rPr>
                            <m:t>R</m:t>
                          </m:r>
                        </m:e>
                        <m:sup>
                          <m:r>
                            <a:rPr lang="en-GB" sz="1800" b="0" smtClean="0">
                              <a:solidFill>
                                <a:srgbClr val="5716FA"/>
                              </a:solidFill>
                              <a:latin typeface="Cambria Math" panose="02040503050406030204" pitchFamily="18" charset="0"/>
                              <a:ea typeface=""/>
                              <a:cs typeface=""/>
                            </a:rPr>
                            <m:t>−1</m:t>
                          </m:r>
                        </m:sup>
                      </m:sSup>
                      <m:r>
                        <a:rPr lang="en-GB" sz="1800" b="0" smtClean="0">
                          <a:solidFill>
                            <a:srgbClr val="5716FA"/>
                          </a:solidFill>
                          <a:latin typeface="Cambria Math" panose="02040503050406030204" pitchFamily="18" charset="0"/>
                          <a:ea typeface=""/>
                          <a:cs typeface=""/>
                        </a:rPr>
                        <m:t>(−</m:t>
                      </m:r>
                      <m:sSub>
                        <m:sSubPr>
                          <m:ctrlPr>
                            <a:rPr lang="en-GB" sz="1800" b="0" i="1">
                              <a:solidFill>
                                <a:srgbClr val="5716FA"/>
                              </a:solidFill>
                              <a:latin typeface="Cambria Math" charset="0"/>
                              <a:ea typeface=""/>
                              <a:cs typeface=""/>
                            </a:rPr>
                          </m:ctrlPr>
                        </m:sSubPr>
                        <m:e>
                          <m:sSub>
                            <m:sSubPr>
                              <m:ctrlPr>
                                <a:rPr lang="en-GB" sz="1800" b="0" i="1">
                                  <a:solidFill>
                                    <a:srgbClr val="5716FA"/>
                                  </a:solidFill>
                                  <a:latin typeface="Cambria Math" charset="0"/>
                                  <a:ea typeface=""/>
                                  <a:cs typeface=""/>
                                </a:rPr>
                              </m:ctrlPr>
                            </m:sSubPr>
                            <m:e>
                              <m:r>
                                <a:rPr lang="en-GB" sz="1800" b="0" i="1">
                                  <a:solidFill>
                                    <a:srgbClr val="5716FA"/>
                                  </a:solidFill>
                                  <a:latin typeface="Cambria Math" panose="02040503050406030204" pitchFamily="18" charset="0"/>
                                  <a:ea typeface="Cambria Math" panose="02040503050406030204" pitchFamily="18" charset="0"/>
                                  <a:cs typeface=""/>
                                </a:rPr>
                                <m:t>𝜂</m:t>
                              </m:r>
                            </m:e>
                            <m:sub>
                              <m:r>
                                <a:rPr lang="en-GB" sz="1800" b="0" i="1">
                                  <a:solidFill>
                                    <a:srgbClr val="5716FA"/>
                                  </a:solidFill>
                                  <a:latin typeface="Cambria Math" panose="02040503050406030204" pitchFamily="18" charset="0"/>
                                  <a:ea typeface=""/>
                                  <a:cs typeface=""/>
                                </a:rPr>
                                <m:t>𝑦</m:t>
                              </m:r>
                            </m:sub>
                          </m:sSub>
                        </m:e>
                        <m:sub>
                          <m:r>
                            <m:rPr>
                              <m:sty m:val="p"/>
                            </m:rPr>
                            <a:rPr lang="en-GB" sz="1800" b="0">
                              <a:solidFill>
                                <a:srgbClr val="5716FA"/>
                              </a:solidFill>
                              <a:latin typeface="Cambria Math" panose="02040503050406030204" pitchFamily="18" charset="0"/>
                              <a:ea typeface=""/>
                              <a:cs typeface=""/>
                            </a:rPr>
                            <m:t>Meas</m:t>
                          </m:r>
                          <m:r>
                            <a:rPr lang="en-GB" sz="1800" b="0">
                              <a:solidFill>
                                <a:srgbClr val="5716FA"/>
                              </a:solidFill>
                              <a:latin typeface="Cambria Math" panose="02040503050406030204" pitchFamily="18" charset="0"/>
                              <a:ea typeface=""/>
                              <a:cs typeface=""/>
                            </a:rPr>
                            <m:t>.</m:t>
                          </m:r>
                        </m:sub>
                      </m:sSub>
                      <m:r>
                        <a:rPr lang="en-GB" sz="1800" b="0" smtClean="0">
                          <a:solidFill>
                            <a:srgbClr val="5716FA"/>
                          </a:solidFill>
                          <a:latin typeface="Cambria Math" panose="02040503050406030204" pitchFamily="18" charset="0"/>
                          <a:ea typeface=""/>
                          <a:cs typeface=""/>
                        </a:rPr>
                        <m:t>)</m:t>
                      </m:r>
                    </m:oMath>
                  </m:oMathPara>
                </a14:m>
                <a:endParaRPr lang="en-GB" sz="1800" b="0" dirty="0">
                  <a:solidFill>
                    <a:prstClr val="black"/>
                  </a:solidFill>
                  <a:latin typeface="Arial" panose="020B0604020202020204" pitchFamily="34" charset="0"/>
                  <a:ea typeface=""/>
                  <a:cs typeface="Arial" panose="020B0604020202020204" pitchFamily="34"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261687" y="5804117"/>
                <a:ext cx="2423164" cy="341440"/>
              </a:xfrm>
              <a:prstGeom prst="rect">
                <a:avLst/>
              </a:prstGeom>
              <a:blipFill rotWithShape="0">
                <a:blip r:embed="rId6"/>
                <a:stretch>
                  <a:fillRect l="-1759" t="-1786" r="-2764" b="-16071"/>
                </a:stretch>
              </a:blipFill>
            </p:spPr>
            <p:txBody>
              <a:bodyPr/>
              <a:lstStyle/>
              <a:p>
                <a:r>
                  <a:rPr lang="en-GB">
                    <a:noFill/>
                  </a:rPr>
                  <a:t> </a:t>
                </a:r>
              </a:p>
            </p:txBody>
          </p:sp>
        </mc:Fallback>
      </mc:AlternateContent>
      <p:sp>
        <p:nvSpPr>
          <p:cNvPr id="17" name="Down Arrow 16"/>
          <p:cNvSpPr/>
          <p:nvPr/>
        </p:nvSpPr>
        <p:spPr>
          <a:xfrm>
            <a:off x="4289289" y="5200395"/>
            <a:ext cx="204974" cy="390519"/>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sz="1800" b="0">
              <a:solidFill>
                <a:prstClr val="white"/>
              </a:solidFill>
            </a:endParaRPr>
          </a:p>
        </p:txBody>
      </p:sp>
      <p:sp>
        <p:nvSpPr>
          <p:cNvPr id="18" name="Down Arrow 17"/>
          <p:cNvSpPr/>
          <p:nvPr/>
        </p:nvSpPr>
        <p:spPr>
          <a:xfrm>
            <a:off x="4268295" y="4079386"/>
            <a:ext cx="204974" cy="390519"/>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sz="1800" b="0">
              <a:solidFill>
                <a:prstClr val="white"/>
              </a:solidFill>
            </a:endParaRPr>
          </a:p>
        </p:txBody>
      </p:sp>
      <p:sp>
        <p:nvSpPr>
          <p:cNvPr id="19" name="TextBox 18"/>
          <p:cNvSpPr txBox="1"/>
          <p:nvPr/>
        </p:nvSpPr>
        <p:spPr>
          <a:xfrm>
            <a:off x="3500929" y="3614006"/>
            <a:ext cx="1739706" cy="276999"/>
          </a:xfrm>
          <a:prstGeom prst="rect">
            <a:avLst/>
          </a:prstGeom>
          <a:noFill/>
        </p:spPr>
        <p:txBody>
          <a:bodyPr wrap="square" rtlCol="0">
            <a:spAutoFit/>
          </a:bodyPr>
          <a:lstStyle/>
          <a:p>
            <a:pPr fontAlgn="auto">
              <a:spcBef>
                <a:spcPts val="0"/>
              </a:spcBef>
              <a:spcAft>
                <a:spcPts val="0"/>
              </a:spcAft>
            </a:pPr>
            <a:r>
              <a:rPr lang="en-GB" sz="1200" b="0" dirty="0" smtClean="0">
                <a:solidFill>
                  <a:prstClr val="black"/>
                </a:solidFill>
                <a:latin typeface="Calibri" panose="020F0502020204030204"/>
                <a:ea typeface=""/>
                <a:cs typeface=""/>
              </a:rPr>
              <a:t>Feed misalignment error</a:t>
            </a:r>
            <a:endParaRPr lang="en-GB" sz="1200" b="0"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15556533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4032000" y="1440000"/>
            <a:ext cx="2772000" cy="1980000"/>
          </a:xfrm>
          <a:prstGeom prst="rect">
            <a:avLst/>
          </a:prstGeom>
        </p:spPr>
      </p:pic>
      <p:pic>
        <p:nvPicPr>
          <p:cNvPr id="22" name="Picture 21"/>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6552000" y="1440000"/>
            <a:ext cx="2772000" cy="1980000"/>
          </a:xfrm>
          <a:prstGeom prst="rect">
            <a:avLst/>
          </a:prstGeom>
        </p:spPr>
      </p:pic>
      <p:pic>
        <p:nvPicPr>
          <p:cNvPr id="24" name="Picture 23"/>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4032000" y="3384000"/>
            <a:ext cx="2772000" cy="1980000"/>
          </a:xfrm>
          <a:prstGeom prst="rect">
            <a:avLst/>
          </a:prstGeom>
        </p:spPr>
      </p:pic>
      <p:sp>
        <p:nvSpPr>
          <p:cNvPr id="27" name="Date Placeholder 26"/>
          <p:cNvSpPr>
            <a:spLocks noGrp="1"/>
          </p:cNvSpPr>
          <p:nvPr>
            <p:ph type="dt" sz="half" idx="4294967295"/>
          </p:nvPr>
        </p:nvSpPr>
        <p:spPr>
          <a:xfrm>
            <a:off x="0" y="6624000"/>
            <a:ext cx="2057400" cy="365125"/>
          </a:xfrm>
        </p:spPr>
        <p:txBody>
          <a:bodyPr/>
          <a:lstStyle/>
          <a:p>
            <a:fld id="{F834DF84-1CAC-452D-A4B1-5BFD21E987C4}" type="datetime3">
              <a:rPr lang="en-US" smtClean="0">
                <a:solidFill>
                  <a:prstClr val="white"/>
                </a:solidFill>
              </a:rPr>
              <a:pPr/>
              <a:t>3 November 2016</a:t>
            </a:fld>
            <a:endParaRPr lang="en-GB">
              <a:solidFill>
                <a:prstClr val="white"/>
              </a:solidFill>
            </a:endParaRPr>
          </a:p>
        </p:txBody>
      </p:sp>
      <p:sp>
        <p:nvSpPr>
          <p:cNvPr id="28" name="Slide Number Placeholder 27"/>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25</a:t>
            </a:fld>
            <a:endParaRPr lang="en-GB">
              <a:solidFill>
                <a:prstClr val="white"/>
              </a:solidFill>
            </a:endParaRPr>
          </a:p>
        </p:txBody>
      </p:sp>
      <p:sp>
        <p:nvSpPr>
          <p:cNvPr id="30" name="Footer Placeholder 29"/>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3" name="TextBox 2"/>
          <p:cNvSpPr txBox="1"/>
          <p:nvPr/>
        </p:nvSpPr>
        <p:spPr>
          <a:xfrm>
            <a:off x="266352" y="4869527"/>
            <a:ext cx="3793008" cy="1600438"/>
          </a:xfrm>
          <a:prstGeom prst="rect">
            <a:avLst/>
          </a:prstGeom>
          <a:noFill/>
        </p:spPr>
        <p:txBody>
          <a:bodyPr wrap="square" rtlCol="0">
            <a:spAutoFit/>
          </a:bodyPr>
          <a:lstStyle/>
          <a:p>
            <a:pPr fontAlgn="auto">
              <a:spcBef>
                <a:spcPts val="0"/>
              </a:spcBef>
              <a:spcAft>
                <a:spcPts val="0"/>
              </a:spcAft>
            </a:pPr>
            <a:r>
              <a:rPr lang="en-GB" sz="1400" b="0" dirty="0" smtClean="0">
                <a:solidFill>
                  <a:prstClr val="black"/>
                </a:solidFill>
                <a:latin typeface="Calibri" panose="020F0502020204030204"/>
                <a:ea typeface=""/>
                <a:cs typeface=""/>
              </a:rPr>
              <a:t>Accumulated histogram;</a:t>
            </a: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r>
              <a:rPr lang="en-GB" sz="1400" b="0" dirty="0" smtClean="0">
                <a:solidFill>
                  <a:prstClr val="black"/>
                </a:solidFill>
                <a:latin typeface="Calibri" panose="020F0502020204030204"/>
                <a:ea typeface=""/>
                <a:cs typeface=""/>
              </a:rPr>
              <a:t>For 100 machine samples, the vertical emittance due to the dipole vertical displacement up to 200 </a:t>
            </a:r>
            <a:r>
              <a:rPr lang="el-GR" sz="1400" b="0" dirty="0" smtClean="0">
                <a:solidFill>
                  <a:prstClr val="black"/>
                </a:solidFill>
                <a:latin typeface="Calibri" panose="020F0502020204030204" pitchFamily="34" charset="0"/>
                <a:ea typeface=""/>
                <a:cs typeface=""/>
              </a:rPr>
              <a:t>μ</a:t>
            </a:r>
            <a:r>
              <a:rPr lang="en-GB" sz="1400" b="0" dirty="0" smtClean="0">
                <a:solidFill>
                  <a:prstClr val="black"/>
                </a:solidFill>
                <a:latin typeface="Calibri" panose="020F0502020204030204" pitchFamily="34" charset="0"/>
                <a:ea typeface=""/>
                <a:cs typeface=""/>
              </a:rPr>
              <a:t>m</a:t>
            </a:r>
            <a:r>
              <a:rPr lang="en-GB" sz="1400" b="0" dirty="0" smtClean="0">
                <a:solidFill>
                  <a:prstClr val="black"/>
                </a:solidFill>
                <a:latin typeface="Calibri" panose="020F0502020204030204"/>
                <a:ea typeface=""/>
                <a:cs typeface=""/>
              </a:rPr>
              <a:t> is below than 1 pm rad.</a:t>
            </a:r>
          </a:p>
          <a:p>
            <a:pPr fontAlgn="auto">
              <a:spcBef>
                <a:spcPts val="0"/>
              </a:spcBef>
              <a:spcAft>
                <a:spcPts val="0"/>
              </a:spcAft>
            </a:pPr>
            <a:endParaRPr lang="en-GB" sz="1400" b="0" dirty="0">
              <a:solidFill>
                <a:prstClr val="black"/>
              </a:solidFill>
              <a:latin typeface="Calibri" panose="020F0502020204030204"/>
              <a:ea typeface=""/>
              <a:cs typeface=""/>
            </a:endParaRPr>
          </a:p>
          <a:p>
            <a:pPr fontAlgn="auto">
              <a:spcBef>
                <a:spcPts val="0"/>
              </a:spcBef>
              <a:spcAft>
                <a:spcPts val="0"/>
              </a:spcAft>
            </a:pPr>
            <a:endParaRPr lang="en-GB" sz="1400" b="0" dirty="0">
              <a:solidFill>
                <a:prstClr val="black"/>
              </a:solidFill>
              <a:latin typeface="Calibri" panose="020F0502020204030204"/>
              <a:ea typeface=""/>
              <a:cs typeface=""/>
            </a:endParaRPr>
          </a:p>
        </p:txBody>
      </p:sp>
      <p:sp>
        <p:nvSpPr>
          <p:cNvPr id="4" name="TextBox 3"/>
          <p:cNvSpPr txBox="1"/>
          <p:nvPr/>
        </p:nvSpPr>
        <p:spPr>
          <a:xfrm>
            <a:off x="4320000" y="1152993"/>
            <a:ext cx="2293513" cy="307777"/>
          </a:xfrm>
          <a:prstGeom prst="rect">
            <a:avLst/>
          </a:prstGeom>
          <a:noFill/>
        </p:spPr>
        <p:txBody>
          <a:bodyPr wrap="none" rtlCol="0">
            <a:spAutoFit/>
          </a:bodyPr>
          <a:lstStyle/>
          <a:p>
            <a:pPr fontAlgn="auto">
              <a:spcBef>
                <a:spcPts val="0"/>
              </a:spcBef>
              <a:spcAft>
                <a:spcPts val="0"/>
              </a:spcAft>
            </a:pPr>
            <a:r>
              <a:rPr lang="en-GB" sz="1400" b="0" u="sng" dirty="0" smtClean="0">
                <a:solidFill>
                  <a:prstClr val="black"/>
                </a:solidFill>
                <a:latin typeface="Calibri" panose="020F0502020204030204"/>
                <a:ea typeface=""/>
                <a:cs typeface=""/>
              </a:rPr>
              <a:t>For the case of </a:t>
            </a:r>
            <a:r>
              <a:rPr lang="el-GR" sz="1400" b="0" u="sng" dirty="0" smtClean="0">
                <a:solidFill>
                  <a:prstClr val="black"/>
                </a:solidFill>
                <a:latin typeface="Calibri" panose="020F0502020204030204"/>
                <a:ea typeface=""/>
                <a:cs typeface=""/>
              </a:rPr>
              <a:t>Δ</a:t>
            </a:r>
            <a:r>
              <a:rPr lang="en-GB" sz="1400" b="0" u="sng" dirty="0" smtClean="0">
                <a:solidFill>
                  <a:prstClr val="black"/>
                </a:solidFill>
                <a:latin typeface="Calibri" panose="020F0502020204030204"/>
                <a:ea typeface=""/>
                <a:cs typeface=""/>
              </a:rPr>
              <a:t>y = 150 </a:t>
            </a:r>
            <a:r>
              <a:rPr lang="el-GR" sz="1400" b="0" u="sng" dirty="0">
                <a:solidFill>
                  <a:prstClr val="black"/>
                </a:solidFill>
                <a:latin typeface="Calibri" panose="020F0502020204030204" pitchFamily="34" charset="0"/>
                <a:ea typeface=""/>
                <a:cs typeface=""/>
              </a:rPr>
              <a:t>μ</a:t>
            </a:r>
            <a:r>
              <a:rPr lang="en-GB" sz="1400" b="0" u="sng" dirty="0" smtClean="0">
                <a:solidFill>
                  <a:prstClr val="black"/>
                </a:solidFill>
                <a:latin typeface="Calibri" panose="020F0502020204030204" pitchFamily="34" charset="0"/>
                <a:ea typeface=""/>
                <a:cs typeface=""/>
              </a:rPr>
              <a:t>m;</a:t>
            </a:r>
            <a:r>
              <a:rPr lang="en-GB" sz="1400" b="0" u="sng" dirty="0" smtClean="0">
                <a:solidFill>
                  <a:prstClr val="black"/>
                </a:solidFill>
                <a:latin typeface="Calibri" panose="020F0502020204030204"/>
                <a:ea typeface=""/>
                <a:cs typeface=""/>
              </a:rPr>
              <a:t> </a:t>
            </a:r>
            <a:endParaRPr lang="en-GB" sz="1400" b="0" u="sng" dirty="0">
              <a:solidFill>
                <a:prstClr val="black"/>
              </a:solidFill>
              <a:latin typeface="Calibri" panose="020F0502020204030204"/>
              <a:ea typeface=""/>
              <a:cs typeface=""/>
            </a:endParaRPr>
          </a:p>
        </p:txBody>
      </p:sp>
      <p:pic>
        <p:nvPicPr>
          <p:cNvPr id="15" name="Picture 14"/>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6552000" y="3384000"/>
            <a:ext cx="2772000" cy="1980000"/>
          </a:xfrm>
          <a:prstGeom prst="rect">
            <a:avLst/>
          </a:prstGeom>
        </p:spPr>
      </p:pic>
      <p:sp>
        <p:nvSpPr>
          <p:cNvPr id="16" name="TextBox 15"/>
          <p:cNvSpPr txBox="1"/>
          <p:nvPr/>
        </p:nvSpPr>
        <p:spPr>
          <a:xfrm>
            <a:off x="1649653" y="2322"/>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Dipole vertical offset</a:t>
            </a:r>
            <a:endParaRPr lang="en-GB" sz="2800" b="0" dirty="0">
              <a:latin typeface="Calibri Light" panose="020F0302020204030204"/>
              <a:ea typeface=""/>
              <a:cs typeface="Times New Roman" panose="02020603050405020304" pitchFamily="18" charset="0"/>
            </a:endParaRPr>
          </a:p>
        </p:txBody>
      </p:sp>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l="3674" t="5421" r="7584"/>
          <a:stretch/>
        </p:blipFill>
        <p:spPr>
          <a:xfrm>
            <a:off x="59932" y="1730055"/>
            <a:ext cx="3999428" cy="3030838"/>
          </a:xfrm>
          <a:prstGeom prst="rect">
            <a:avLst/>
          </a:prstGeom>
        </p:spPr>
      </p:pic>
    </p:spTree>
    <p:extLst>
      <p:ext uri="{BB962C8B-B14F-4D97-AF65-F5344CB8AC3E}">
        <p14:creationId xmlns:p14="http://schemas.microsoft.com/office/powerpoint/2010/main" val="2524008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4032000" y="3420000"/>
            <a:ext cx="2772000" cy="1980000"/>
          </a:xfrm>
          <a:prstGeom prst="rect">
            <a:avLst/>
          </a:prstGeom>
        </p:spPr>
      </p:pic>
      <p:pic>
        <p:nvPicPr>
          <p:cNvPr id="11" name="Picture 10"/>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4032000" y="1440000"/>
            <a:ext cx="2772000" cy="1980000"/>
          </a:xfrm>
          <a:prstGeom prst="rect">
            <a:avLst/>
          </a:prstGeom>
        </p:spPr>
      </p:pic>
      <p:sp>
        <p:nvSpPr>
          <p:cNvPr id="12" name="Date Placeholder 11"/>
          <p:cNvSpPr>
            <a:spLocks noGrp="1"/>
          </p:cNvSpPr>
          <p:nvPr>
            <p:ph type="dt" sz="half" idx="4294967295"/>
          </p:nvPr>
        </p:nvSpPr>
        <p:spPr>
          <a:xfrm>
            <a:off x="0" y="6624000"/>
            <a:ext cx="2057400" cy="365125"/>
          </a:xfrm>
        </p:spPr>
        <p:txBody>
          <a:bodyPr/>
          <a:lstStyle/>
          <a:p>
            <a:fld id="{642D1336-C5B2-435D-965E-5219A3CC71D6}" type="datetime3">
              <a:rPr lang="en-US" smtClean="0">
                <a:solidFill>
                  <a:prstClr val="white"/>
                </a:solidFill>
              </a:rPr>
              <a:pPr/>
              <a:t>3 November 2016</a:t>
            </a:fld>
            <a:endParaRPr lang="en-GB">
              <a:solidFill>
                <a:prstClr val="white"/>
              </a:solidFill>
            </a:endParaRPr>
          </a:p>
        </p:txBody>
      </p:sp>
      <p:sp>
        <p:nvSpPr>
          <p:cNvPr id="13" name="Slide Number Placeholder 12"/>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26</a:t>
            </a:fld>
            <a:endParaRPr lang="en-GB">
              <a:solidFill>
                <a:prstClr val="white"/>
              </a:solidFill>
            </a:endParaRPr>
          </a:p>
        </p:txBody>
      </p:sp>
      <p:sp>
        <p:nvSpPr>
          <p:cNvPr id="15" name="Footer Placeholder 14"/>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14" name="TextBox 13"/>
          <p:cNvSpPr txBox="1"/>
          <p:nvPr/>
        </p:nvSpPr>
        <p:spPr>
          <a:xfrm>
            <a:off x="279782" y="5059477"/>
            <a:ext cx="3074126" cy="738664"/>
          </a:xfrm>
          <a:prstGeom prst="rect">
            <a:avLst/>
          </a:prstGeom>
          <a:noFill/>
        </p:spPr>
        <p:txBody>
          <a:bodyPr wrap="square" rtlCol="0">
            <a:spAutoFit/>
          </a:bodyPr>
          <a:lstStyle/>
          <a:p>
            <a:pPr fontAlgn="auto">
              <a:spcBef>
                <a:spcPts val="0"/>
              </a:spcBef>
              <a:spcAft>
                <a:spcPts val="0"/>
              </a:spcAft>
            </a:pPr>
            <a:r>
              <a:rPr lang="en-GB" sz="1400" b="0" dirty="0" smtClean="0">
                <a:solidFill>
                  <a:prstClr val="black"/>
                </a:solidFill>
                <a:latin typeface="Calibri" panose="020F0502020204030204"/>
                <a:ea typeface=""/>
                <a:cs typeface=""/>
              </a:rPr>
              <a:t>Accumulated </a:t>
            </a:r>
            <a:r>
              <a:rPr lang="en-GB" sz="1400" b="0" dirty="0">
                <a:solidFill>
                  <a:prstClr val="black"/>
                </a:solidFill>
                <a:latin typeface="Calibri" panose="020F0502020204030204"/>
                <a:ea typeface=""/>
                <a:cs typeface=""/>
              </a:rPr>
              <a:t>histogram</a:t>
            </a:r>
            <a:r>
              <a:rPr lang="en-GB" sz="1400" b="0" dirty="0" smtClean="0">
                <a:solidFill>
                  <a:prstClr val="black"/>
                </a:solidFill>
                <a:latin typeface="Calibri" panose="020F0502020204030204"/>
                <a:ea typeface=""/>
                <a:cs typeface=""/>
              </a:rPr>
              <a:t>;</a:t>
            </a: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r>
              <a:rPr lang="en-GB" sz="1400" b="0" dirty="0" smtClean="0">
                <a:solidFill>
                  <a:prstClr val="black"/>
                </a:solidFill>
                <a:latin typeface="Calibri" panose="020F0502020204030204"/>
                <a:ea typeface=""/>
                <a:cs typeface=""/>
              </a:rPr>
              <a:t>Dipole roll up to 1 </a:t>
            </a:r>
            <a:r>
              <a:rPr lang="en-GB" sz="1400" b="0" dirty="0" err="1" smtClean="0">
                <a:solidFill>
                  <a:prstClr val="black"/>
                </a:solidFill>
                <a:latin typeface="Calibri" panose="020F0502020204030204"/>
                <a:ea typeface=""/>
                <a:cs typeface=""/>
              </a:rPr>
              <a:t>mrad</a:t>
            </a:r>
            <a:r>
              <a:rPr lang="en-GB" sz="1400" b="0" dirty="0" smtClean="0">
                <a:solidFill>
                  <a:prstClr val="black"/>
                </a:solidFill>
                <a:latin typeface="Calibri" panose="020F0502020204030204"/>
                <a:ea typeface=""/>
                <a:cs typeface=""/>
              </a:rPr>
              <a:t> is </a:t>
            </a:r>
            <a:r>
              <a:rPr lang="en-GB" sz="1400" b="0" dirty="0">
                <a:solidFill>
                  <a:prstClr val="black"/>
                </a:solidFill>
                <a:latin typeface="Calibri" panose="020F0502020204030204"/>
                <a:ea typeface=""/>
                <a:cs typeface=""/>
              </a:rPr>
              <a:t>tolerable</a:t>
            </a:r>
            <a:r>
              <a:rPr lang="en-GB" sz="1400" b="0" dirty="0" smtClean="0">
                <a:solidFill>
                  <a:prstClr val="black"/>
                </a:solidFill>
                <a:latin typeface="Calibri" panose="020F0502020204030204"/>
                <a:ea typeface=""/>
                <a:cs typeface=""/>
              </a:rPr>
              <a:t>.</a:t>
            </a:r>
            <a:endParaRPr lang="en-GB" sz="1400" b="0" dirty="0">
              <a:solidFill>
                <a:prstClr val="black"/>
              </a:solidFill>
              <a:latin typeface="Calibri" panose="020F0502020204030204"/>
              <a:ea typeface=""/>
              <a:cs typeface=""/>
            </a:endParaRPr>
          </a:p>
        </p:txBody>
      </p:sp>
      <p:sp>
        <p:nvSpPr>
          <p:cNvPr id="16" name="TextBox 15"/>
          <p:cNvSpPr txBox="1"/>
          <p:nvPr/>
        </p:nvSpPr>
        <p:spPr>
          <a:xfrm>
            <a:off x="4320000" y="1152000"/>
            <a:ext cx="2426113" cy="307777"/>
          </a:xfrm>
          <a:prstGeom prst="rect">
            <a:avLst/>
          </a:prstGeom>
          <a:noFill/>
        </p:spPr>
        <p:txBody>
          <a:bodyPr wrap="none" rtlCol="0">
            <a:spAutoFit/>
          </a:bodyPr>
          <a:lstStyle>
            <a:defPPr>
              <a:defRPr lang="en-US"/>
            </a:defPPr>
            <a:lvl1pPr>
              <a:defRPr sz="1400" u="sng"/>
            </a:lvl1pPr>
          </a:lstStyle>
          <a:p>
            <a:pPr fontAlgn="auto">
              <a:spcBef>
                <a:spcPts val="0"/>
              </a:spcBef>
              <a:spcAft>
                <a:spcPts val="0"/>
              </a:spcAft>
            </a:pPr>
            <a:r>
              <a:rPr lang="en-GB" b="0" dirty="0">
                <a:solidFill>
                  <a:prstClr val="black"/>
                </a:solidFill>
                <a:latin typeface="Calibri" panose="020F0502020204030204"/>
                <a:ea typeface=""/>
                <a:cs typeface=""/>
              </a:rPr>
              <a:t>For the case of </a:t>
            </a:r>
            <a:r>
              <a:rPr lang="el-GR" b="0" dirty="0">
                <a:solidFill>
                  <a:prstClr val="black"/>
                </a:solidFill>
                <a:latin typeface="Calibri" panose="020F0502020204030204"/>
                <a:ea typeface=""/>
                <a:cs typeface=""/>
              </a:rPr>
              <a:t>Δ</a:t>
            </a:r>
            <a:r>
              <a:rPr lang="en-GB" b="0" dirty="0">
                <a:solidFill>
                  <a:prstClr val="black"/>
                </a:solidFill>
                <a:latin typeface="Calibri" panose="020F0502020204030204"/>
                <a:ea typeface=""/>
                <a:cs typeface=""/>
              </a:rPr>
              <a:t>ϕ = 500 </a:t>
            </a:r>
            <a:r>
              <a:rPr lang="el-GR" b="0" dirty="0">
                <a:solidFill>
                  <a:prstClr val="black"/>
                </a:solidFill>
                <a:latin typeface="Calibri" panose="020F0502020204030204"/>
                <a:ea typeface=""/>
                <a:cs typeface=""/>
              </a:rPr>
              <a:t>μ</a:t>
            </a:r>
            <a:r>
              <a:rPr lang="en-GB" b="0" dirty="0">
                <a:solidFill>
                  <a:prstClr val="black"/>
                </a:solidFill>
                <a:latin typeface="Calibri" panose="020F0502020204030204"/>
                <a:ea typeface=""/>
                <a:cs typeface=""/>
              </a:rPr>
              <a:t>rad; </a:t>
            </a:r>
          </a:p>
        </p:txBody>
      </p:sp>
      <p:sp>
        <p:nvSpPr>
          <p:cNvPr id="17" name="TextBox 16"/>
          <p:cNvSpPr txBox="1"/>
          <p:nvPr/>
        </p:nvSpPr>
        <p:spPr>
          <a:xfrm>
            <a:off x="1547664" y="43170"/>
            <a:ext cx="6262577" cy="830997"/>
          </a:xfrm>
          <a:prstGeom prst="rect">
            <a:avLst/>
          </a:prstGeom>
          <a:noFill/>
        </p:spPr>
        <p:txBody>
          <a:bodyPr wrap="square" rtlCol="0">
            <a:spAutoFit/>
          </a:bodyPr>
          <a:lstStyle/>
          <a:p>
            <a:pPr fontAlgn="auto">
              <a:spcBef>
                <a:spcPts val="0"/>
              </a:spcBef>
              <a:spcAft>
                <a:spcPts val="0"/>
              </a:spcAft>
            </a:pPr>
            <a:r>
              <a:rPr lang="en-GB" sz="4800" b="0" dirty="0" smtClean="0">
                <a:latin typeface="Calibri Light" panose="020F0302020204030204"/>
                <a:ea typeface=""/>
                <a:cs typeface="Times New Roman" panose="02020603050405020304" pitchFamily="18" charset="0"/>
              </a:rPr>
              <a:t>Dipole roll</a:t>
            </a:r>
            <a:endParaRPr lang="en-GB" sz="4800" b="0" dirty="0">
              <a:latin typeface="Calibri Light" panose="020F0302020204030204"/>
              <a:ea typeface=""/>
              <a:cs typeface="Times New Roman" panose="02020603050405020304" pitchFamily="18" charset="0"/>
            </a:endParaRP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4905" t="5811" r="7598"/>
          <a:stretch/>
        </p:blipFill>
        <p:spPr>
          <a:xfrm>
            <a:off x="86076" y="1778459"/>
            <a:ext cx="3981991" cy="3281018"/>
          </a:xfrm>
          <a:prstGeom prst="rect">
            <a:avLst/>
          </a:prstGeom>
        </p:spPr>
      </p:pic>
      <p:pic>
        <p:nvPicPr>
          <p:cNvPr id="18" name="Picture 17"/>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6586903" y="3420000"/>
            <a:ext cx="2772000" cy="1980000"/>
          </a:xfrm>
          <a:prstGeom prst="rect">
            <a:avLst/>
          </a:prstGeom>
        </p:spPr>
      </p:pic>
      <p:pic>
        <p:nvPicPr>
          <p:cNvPr id="19" name="Picture 18"/>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6586903" y="1440000"/>
            <a:ext cx="2772000" cy="1980000"/>
          </a:xfrm>
          <a:prstGeom prst="rect">
            <a:avLst/>
          </a:prstGeom>
        </p:spPr>
      </p:pic>
    </p:spTree>
    <p:extLst>
      <p:ext uri="{BB962C8B-B14F-4D97-AF65-F5344CB8AC3E}">
        <p14:creationId xmlns:p14="http://schemas.microsoft.com/office/powerpoint/2010/main" val="8201100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4032000" y="3420000"/>
            <a:ext cx="2772000" cy="1980000"/>
          </a:xfrm>
          <a:prstGeom prst="rect">
            <a:avLst/>
          </a:prstGeom>
        </p:spPr>
      </p:pic>
      <p:pic>
        <p:nvPicPr>
          <p:cNvPr id="5" name="Picture 4"/>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4032000" y="1440000"/>
            <a:ext cx="2772000" cy="1980000"/>
          </a:xfrm>
          <a:prstGeom prst="rect">
            <a:avLst/>
          </a:prstGeom>
        </p:spPr>
      </p:pic>
      <p:pic>
        <p:nvPicPr>
          <p:cNvPr id="6" name="Picture 5"/>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6563597" y="1440000"/>
            <a:ext cx="2772000" cy="1980000"/>
          </a:xfrm>
          <a:prstGeom prst="rect">
            <a:avLst/>
          </a:prstGeom>
        </p:spPr>
      </p:pic>
      <p:sp>
        <p:nvSpPr>
          <p:cNvPr id="9" name="Date Placeholder 8"/>
          <p:cNvSpPr>
            <a:spLocks noGrp="1"/>
          </p:cNvSpPr>
          <p:nvPr>
            <p:ph type="dt" sz="half" idx="4294967295"/>
          </p:nvPr>
        </p:nvSpPr>
        <p:spPr>
          <a:xfrm>
            <a:off x="0" y="6624000"/>
            <a:ext cx="2057400" cy="365125"/>
          </a:xfrm>
        </p:spPr>
        <p:txBody>
          <a:bodyPr/>
          <a:lstStyle/>
          <a:p>
            <a:fld id="{476E539A-E735-406E-9F35-8F5025284840}" type="datetime3">
              <a:rPr lang="en-US" smtClean="0">
                <a:solidFill>
                  <a:prstClr val="white"/>
                </a:solidFill>
              </a:rPr>
              <a:pPr/>
              <a:t>3 November 2016</a:t>
            </a:fld>
            <a:endParaRPr lang="en-GB">
              <a:solidFill>
                <a:prstClr val="white"/>
              </a:solidFill>
            </a:endParaRPr>
          </a:p>
        </p:txBody>
      </p:sp>
      <p:sp>
        <p:nvSpPr>
          <p:cNvPr id="10" name="Slide Number Placeholder 9"/>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27</a:t>
            </a:fld>
            <a:endParaRPr lang="en-GB">
              <a:solidFill>
                <a:prstClr val="white"/>
              </a:solidFill>
            </a:endParaRPr>
          </a:p>
        </p:txBody>
      </p:sp>
      <p:sp>
        <p:nvSpPr>
          <p:cNvPr id="12" name="Footer Placeholder 11"/>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11" name="TextBox 10"/>
          <p:cNvSpPr txBox="1"/>
          <p:nvPr/>
        </p:nvSpPr>
        <p:spPr>
          <a:xfrm>
            <a:off x="260041" y="5099419"/>
            <a:ext cx="4634176" cy="1815882"/>
          </a:xfrm>
          <a:prstGeom prst="rect">
            <a:avLst/>
          </a:prstGeom>
          <a:noFill/>
        </p:spPr>
        <p:txBody>
          <a:bodyPr wrap="square" rtlCol="0">
            <a:spAutoFit/>
          </a:bodyPr>
          <a:lstStyle/>
          <a:p>
            <a:pPr fontAlgn="auto">
              <a:spcBef>
                <a:spcPts val="0"/>
              </a:spcBef>
              <a:spcAft>
                <a:spcPts val="0"/>
              </a:spcAft>
            </a:pPr>
            <a:r>
              <a:rPr lang="en-GB" sz="1400" b="0" dirty="0" smtClean="0">
                <a:solidFill>
                  <a:prstClr val="black"/>
                </a:solidFill>
                <a:latin typeface="Calibri" panose="020F0502020204030204"/>
                <a:ea typeface=""/>
                <a:cs typeface=""/>
              </a:rPr>
              <a:t>Accumulated histogram;</a:t>
            </a: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r>
              <a:rPr lang="en-GB" sz="1400" b="0" dirty="0" smtClean="0">
                <a:solidFill>
                  <a:prstClr val="black"/>
                </a:solidFill>
                <a:latin typeface="Calibri" panose="020F0502020204030204"/>
                <a:ea typeface=""/>
                <a:cs typeface=""/>
              </a:rPr>
              <a:t>Vertical emittance is very sensitive to misalignment of quads.</a:t>
            </a:r>
          </a:p>
          <a:p>
            <a:pPr fontAlgn="auto">
              <a:spcBef>
                <a:spcPts val="0"/>
              </a:spcBef>
              <a:spcAft>
                <a:spcPts val="0"/>
              </a:spcAft>
            </a:pPr>
            <a:endParaRPr lang="en-GB" sz="1400" b="0" dirty="0">
              <a:solidFill>
                <a:prstClr val="black"/>
              </a:solidFill>
              <a:latin typeface="Calibri" panose="020F0502020204030204"/>
              <a:ea typeface=""/>
              <a:cs typeface=""/>
            </a:endParaRPr>
          </a:p>
          <a:p>
            <a:pPr fontAlgn="auto">
              <a:spcBef>
                <a:spcPts val="0"/>
              </a:spcBef>
              <a:spcAft>
                <a:spcPts val="0"/>
              </a:spcAft>
            </a:pPr>
            <a:r>
              <a:rPr lang="en-GB" sz="1400" b="0" dirty="0">
                <a:solidFill>
                  <a:prstClr val="black"/>
                </a:solidFill>
                <a:latin typeface="Calibri" panose="020F0502020204030204"/>
                <a:ea typeface=""/>
                <a:cs typeface=""/>
              </a:rPr>
              <a:t>V</a:t>
            </a:r>
            <a:r>
              <a:rPr lang="en-GB" sz="1400" b="0" dirty="0" smtClean="0">
                <a:solidFill>
                  <a:prstClr val="black"/>
                </a:solidFill>
                <a:latin typeface="Calibri" panose="020F0502020204030204"/>
                <a:ea typeface=""/>
                <a:cs typeface=""/>
              </a:rPr>
              <a:t>ertical </a:t>
            </a:r>
            <a:r>
              <a:rPr lang="en-GB" sz="1400" b="0" dirty="0">
                <a:solidFill>
                  <a:prstClr val="black"/>
                </a:solidFill>
                <a:latin typeface="Calibri" panose="020F0502020204030204"/>
                <a:ea typeface=""/>
                <a:cs typeface=""/>
              </a:rPr>
              <a:t>emittance due to the q</a:t>
            </a:r>
            <a:r>
              <a:rPr lang="en-GB" sz="1400" b="0" dirty="0" smtClean="0">
                <a:solidFill>
                  <a:prstClr val="black"/>
                </a:solidFill>
                <a:latin typeface="Calibri" panose="020F0502020204030204"/>
                <a:ea typeface=""/>
                <a:cs typeface=""/>
              </a:rPr>
              <a:t>uad vertical offset up </a:t>
            </a:r>
            <a:r>
              <a:rPr lang="en-GB" sz="1400" b="0" dirty="0">
                <a:solidFill>
                  <a:prstClr val="black"/>
                </a:solidFill>
                <a:latin typeface="Calibri" panose="020F0502020204030204"/>
                <a:ea typeface=""/>
                <a:cs typeface=""/>
              </a:rPr>
              <a:t>to </a:t>
            </a:r>
            <a:r>
              <a:rPr lang="en-GB" sz="1400" b="0" dirty="0" smtClean="0">
                <a:solidFill>
                  <a:prstClr val="black"/>
                </a:solidFill>
                <a:latin typeface="Calibri" panose="020F0502020204030204"/>
                <a:ea typeface=""/>
                <a:cs typeface=""/>
              </a:rPr>
              <a:t>20 </a:t>
            </a:r>
            <a:r>
              <a:rPr lang="el-GR" sz="1400" b="0" dirty="0">
                <a:solidFill>
                  <a:prstClr val="black"/>
                </a:solidFill>
                <a:latin typeface="Calibri" panose="020F0502020204030204" pitchFamily="34" charset="0"/>
                <a:ea typeface=""/>
                <a:cs typeface=""/>
              </a:rPr>
              <a:t>μ</a:t>
            </a:r>
            <a:r>
              <a:rPr lang="en-GB" sz="1400" b="0" dirty="0">
                <a:solidFill>
                  <a:prstClr val="black"/>
                </a:solidFill>
                <a:latin typeface="Calibri" panose="020F0502020204030204" pitchFamily="34" charset="0"/>
                <a:ea typeface=""/>
                <a:cs typeface=""/>
              </a:rPr>
              <a:t>m</a:t>
            </a:r>
            <a:r>
              <a:rPr lang="en-GB" sz="1400" b="0" dirty="0">
                <a:solidFill>
                  <a:prstClr val="black"/>
                </a:solidFill>
                <a:latin typeface="Calibri" panose="020F0502020204030204"/>
                <a:ea typeface=""/>
                <a:cs typeface=""/>
              </a:rPr>
              <a:t> is below than 1 pm </a:t>
            </a:r>
            <a:r>
              <a:rPr lang="en-GB" sz="1400" b="0" dirty="0" smtClean="0">
                <a:solidFill>
                  <a:prstClr val="black"/>
                </a:solidFill>
                <a:latin typeface="Calibri" panose="020F0502020204030204"/>
                <a:ea typeface=""/>
                <a:cs typeface=""/>
              </a:rPr>
              <a:t>rad for 100 machine samples.</a:t>
            </a:r>
            <a:endParaRPr lang="en-GB" sz="1400" b="0" dirty="0">
              <a:solidFill>
                <a:prstClr val="black"/>
              </a:solidFill>
              <a:latin typeface="Calibri" panose="020F0502020204030204"/>
              <a:ea typeface=""/>
              <a:cs typeface=""/>
            </a:endParaRP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endParaRPr lang="en-GB" sz="1400" b="0" dirty="0" smtClean="0">
              <a:solidFill>
                <a:prstClr val="black"/>
              </a:solidFill>
              <a:latin typeface="Calibri" panose="020F0502020204030204"/>
              <a:ea typeface=""/>
              <a:cs typeface=""/>
            </a:endParaRPr>
          </a:p>
        </p:txBody>
      </p:sp>
      <p:sp>
        <p:nvSpPr>
          <p:cNvPr id="13" name="TextBox 12"/>
          <p:cNvSpPr txBox="1"/>
          <p:nvPr/>
        </p:nvSpPr>
        <p:spPr>
          <a:xfrm>
            <a:off x="4320000" y="1152000"/>
            <a:ext cx="2202141" cy="307777"/>
          </a:xfrm>
          <a:prstGeom prst="rect">
            <a:avLst/>
          </a:prstGeom>
          <a:noFill/>
        </p:spPr>
        <p:txBody>
          <a:bodyPr wrap="none" rtlCol="0">
            <a:spAutoFit/>
          </a:bodyPr>
          <a:lstStyle>
            <a:defPPr>
              <a:defRPr lang="en-US"/>
            </a:defPPr>
            <a:lvl1pPr>
              <a:defRPr sz="1400" u="sng"/>
            </a:lvl1pPr>
          </a:lstStyle>
          <a:p>
            <a:pPr fontAlgn="auto">
              <a:spcBef>
                <a:spcPts val="0"/>
              </a:spcBef>
              <a:spcAft>
                <a:spcPts val="0"/>
              </a:spcAft>
            </a:pPr>
            <a:r>
              <a:rPr lang="en-GB" b="0" dirty="0">
                <a:solidFill>
                  <a:prstClr val="black"/>
                </a:solidFill>
                <a:latin typeface="Calibri" panose="020F0502020204030204"/>
                <a:ea typeface=""/>
                <a:cs typeface=""/>
              </a:rPr>
              <a:t>For the case of </a:t>
            </a:r>
            <a:r>
              <a:rPr lang="el-GR" b="0" dirty="0">
                <a:solidFill>
                  <a:prstClr val="black"/>
                </a:solidFill>
                <a:latin typeface="Calibri" panose="020F0502020204030204"/>
                <a:ea typeface=""/>
                <a:cs typeface=""/>
              </a:rPr>
              <a:t>Δ</a:t>
            </a:r>
            <a:r>
              <a:rPr lang="en-GB" b="0" dirty="0">
                <a:solidFill>
                  <a:prstClr val="black"/>
                </a:solidFill>
                <a:latin typeface="Calibri" panose="020F0502020204030204"/>
                <a:ea typeface=""/>
                <a:cs typeface=""/>
              </a:rPr>
              <a:t>y = 20 </a:t>
            </a:r>
            <a:r>
              <a:rPr lang="el-GR" b="0" dirty="0">
                <a:solidFill>
                  <a:prstClr val="black"/>
                </a:solidFill>
                <a:latin typeface="Calibri" panose="020F0502020204030204"/>
                <a:ea typeface=""/>
                <a:cs typeface=""/>
              </a:rPr>
              <a:t>μ</a:t>
            </a:r>
            <a:r>
              <a:rPr lang="en-GB" b="0" dirty="0">
                <a:solidFill>
                  <a:prstClr val="black"/>
                </a:solidFill>
                <a:latin typeface="Calibri" panose="020F0502020204030204"/>
                <a:ea typeface=""/>
                <a:cs typeface=""/>
              </a:rPr>
              <a:t>m; </a:t>
            </a:r>
          </a:p>
        </p:txBody>
      </p:sp>
      <p:sp>
        <p:nvSpPr>
          <p:cNvPr id="15" name="TextBox 14"/>
          <p:cNvSpPr txBox="1"/>
          <p:nvPr/>
        </p:nvSpPr>
        <p:spPr>
          <a:xfrm>
            <a:off x="1331640" y="8082"/>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Quadrupole vertical offset</a:t>
            </a:r>
            <a:endParaRPr lang="en-GB" sz="2800" b="0" dirty="0">
              <a:latin typeface="Calibri Light" panose="020F0302020204030204"/>
              <a:ea typeface=""/>
              <a:cs typeface="Times New Roman" panose="02020603050405020304" pitchFamily="18" charset="0"/>
            </a:endParaRPr>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l="4232" t="5811" r="7597"/>
          <a:stretch/>
        </p:blipFill>
        <p:spPr>
          <a:xfrm>
            <a:off x="104496" y="1828801"/>
            <a:ext cx="3927504" cy="3030582"/>
          </a:xfrm>
          <a:prstGeom prst="rect">
            <a:avLst/>
          </a:prstGeom>
        </p:spPr>
      </p:pic>
      <p:pic>
        <p:nvPicPr>
          <p:cNvPr id="14" name="Picture 13"/>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6546173" y="3420000"/>
            <a:ext cx="2772000" cy="1980000"/>
          </a:xfrm>
          <a:prstGeom prst="rect">
            <a:avLst/>
          </a:prstGeom>
        </p:spPr>
      </p:pic>
    </p:spTree>
    <p:extLst>
      <p:ext uri="{BB962C8B-B14F-4D97-AF65-F5344CB8AC3E}">
        <p14:creationId xmlns:p14="http://schemas.microsoft.com/office/powerpoint/2010/main" val="10387739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4032000" y="1440000"/>
            <a:ext cx="2772000" cy="1980000"/>
          </a:xfrm>
          <a:prstGeom prst="rect">
            <a:avLst/>
          </a:prstGeom>
        </p:spPr>
      </p:pic>
      <p:pic>
        <p:nvPicPr>
          <p:cNvPr id="4" name="Picture 3"/>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6592053" y="1440000"/>
            <a:ext cx="2772000" cy="1980000"/>
          </a:xfrm>
          <a:prstGeom prst="rect">
            <a:avLst/>
          </a:prstGeom>
        </p:spPr>
      </p:pic>
      <p:pic>
        <p:nvPicPr>
          <p:cNvPr id="6" name="Picture 5"/>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4032000" y="3420000"/>
            <a:ext cx="2772000" cy="1980000"/>
          </a:xfrm>
          <a:prstGeom prst="rect">
            <a:avLst/>
          </a:prstGeom>
        </p:spPr>
      </p:pic>
      <p:sp>
        <p:nvSpPr>
          <p:cNvPr id="9" name="Date Placeholder 8"/>
          <p:cNvSpPr>
            <a:spLocks noGrp="1"/>
          </p:cNvSpPr>
          <p:nvPr>
            <p:ph type="dt" sz="half" idx="4294967295"/>
          </p:nvPr>
        </p:nvSpPr>
        <p:spPr>
          <a:xfrm>
            <a:off x="0" y="6624000"/>
            <a:ext cx="2057400" cy="365125"/>
          </a:xfrm>
        </p:spPr>
        <p:txBody>
          <a:bodyPr/>
          <a:lstStyle/>
          <a:p>
            <a:fld id="{9758997C-7978-4064-9D36-E0824C701F9C}" type="datetime3">
              <a:rPr lang="en-US" smtClean="0">
                <a:solidFill>
                  <a:prstClr val="white"/>
                </a:solidFill>
              </a:rPr>
              <a:pPr/>
              <a:t>3 November 2016</a:t>
            </a:fld>
            <a:endParaRPr lang="en-GB">
              <a:solidFill>
                <a:prstClr val="white"/>
              </a:solidFill>
            </a:endParaRPr>
          </a:p>
        </p:txBody>
      </p:sp>
      <p:sp>
        <p:nvSpPr>
          <p:cNvPr id="10" name="Slide Number Placeholder 9"/>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28</a:t>
            </a:fld>
            <a:endParaRPr lang="en-GB">
              <a:solidFill>
                <a:prstClr val="white"/>
              </a:solidFill>
            </a:endParaRPr>
          </a:p>
        </p:txBody>
      </p:sp>
      <p:sp>
        <p:nvSpPr>
          <p:cNvPr id="12" name="Footer Placeholder 11"/>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pic>
        <p:nvPicPr>
          <p:cNvPr id="11" name="Picture 10"/>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6592053" y="3420000"/>
            <a:ext cx="2772000" cy="1980000"/>
          </a:xfrm>
          <a:prstGeom prst="rect">
            <a:avLst/>
          </a:prstGeom>
        </p:spPr>
      </p:pic>
      <p:sp>
        <p:nvSpPr>
          <p:cNvPr id="13" name="TextBox 12"/>
          <p:cNvSpPr txBox="1"/>
          <p:nvPr/>
        </p:nvSpPr>
        <p:spPr>
          <a:xfrm>
            <a:off x="323241" y="5162902"/>
            <a:ext cx="3917881" cy="1384995"/>
          </a:xfrm>
          <a:prstGeom prst="rect">
            <a:avLst/>
          </a:prstGeom>
          <a:noFill/>
        </p:spPr>
        <p:txBody>
          <a:bodyPr wrap="square" rtlCol="0">
            <a:spAutoFit/>
          </a:bodyPr>
          <a:lstStyle/>
          <a:p>
            <a:pPr fontAlgn="auto">
              <a:spcBef>
                <a:spcPts val="0"/>
              </a:spcBef>
              <a:spcAft>
                <a:spcPts val="0"/>
              </a:spcAft>
            </a:pPr>
            <a:r>
              <a:rPr lang="en-GB" sz="1400" b="0" dirty="0" smtClean="0">
                <a:solidFill>
                  <a:prstClr val="black"/>
                </a:solidFill>
                <a:latin typeface="Calibri" panose="020F0502020204030204"/>
                <a:ea typeface=""/>
                <a:cs typeface=""/>
              </a:rPr>
              <a:t>Accumulated histogram;</a:t>
            </a:r>
          </a:p>
          <a:p>
            <a:pPr fontAlgn="auto">
              <a:spcBef>
                <a:spcPts val="0"/>
              </a:spcBef>
              <a:spcAft>
                <a:spcPts val="0"/>
              </a:spcAft>
            </a:pPr>
            <a:endParaRPr lang="en-GB" sz="1400" b="0" dirty="0">
              <a:solidFill>
                <a:prstClr val="black"/>
              </a:solidFill>
              <a:latin typeface="Calibri" panose="020F0502020204030204"/>
              <a:ea typeface=""/>
              <a:cs typeface=""/>
            </a:endParaRPr>
          </a:p>
          <a:p>
            <a:pPr fontAlgn="auto">
              <a:spcBef>
                <a:spcPts val="0"/>
              </a:spcBef>
              <a:spcAft>
                <a:spcPts val="0"/>
              </a:spcAft>
            </a:pPr>
            <a:r>
              <a:rPr lang="en-GB" sz="1400" b="0" dirty="0" smtClean="0">
                <a:solidFill>
                  <a:prstClr val="black"/>
                </a:solidFill>
                <a:latin typeface="Calibri" panose="020F0502020204030204" pitchFamily="34" charset="0"/>
                <a:ea typeface=""/>
                <a:cs typeface=""/>
              </a:rPr>
              <a:t>For </a:t>
            </a:r>
            <a:r>
              <a:rPr lang="en-GB" sz="1400" b="0" dirty="0">
                <a:solidFill>
                  <a:prstClr val="black"/>
                </a:solidFill>
                <a:latin typeface="Calibri" panose="020F0502020204030204" pitchFamily="34" charset="0"/>
                <a:ea typeface=""/>
                <a:cs typeface=""/>
              </a:rPr>
              <a:t>100 machine </a:t>
            </a:r>
            <a:r>
              <a:rPr lang="en-GB" sz="1400" b="0" dirty="0" smtClean="0">
                <a:solidFill>
                  <a:prstClr val="black"/>
                </a:solidFill>
                <a:latin typeface="Calibri" panose="020F0502020204030204" pitchFamily="34" charset="0"/>
                <a:ea typeface=""/>
                <a:cs typeface=""/>
              </a:rPr>
              <a:t>samples, the vertical emittance </a:t>
            </a:r>
            <a:r>
              <a:rPr lang="en-GB" sz="1400" b="0" dirty="0" smtClean="0">
                <a:solidFill>
                  <a:prstClr val="black"/>
                </a:solidFill>
                <a:latin typeface="Calibri" panose="020F0502020204030204"/>
                <a:ea typeface=""/>
                <a:cs typeface=""/>
              </a:rPr>
              <a:t>up </a:t>
            </a:r>
            <a:r>
              <a:rPr lang="en-GB" sz="1400" b="0" dirty="0">
                <a:solidFill>
                  <a:prstClr val="black"/>
                </a:solidFill>
                <a:latin typeface="Calibri" panose="020F0502020204030204"/>
                <a:ea typeface=""/>
                <a:cs typeface=""/>
              </a:rPr>
              <a:t>to 200 </a:t>
            </a:r>
            <a:r>
              <a:rPr lang="el-GR" sz="1400" b="0" dirty="0">
                <a:solidFill>
                  <a:prstClr val="black"/>
                </a:solidFill>
                <a:latin typeface="Calibri" panose="020F0502020204030204" pitchFamily="34" charset="0"/>
                <a:ea typeface=""/>
                <a:cs typeface=""/>
              </a:rPr>
              <a:t>μ</a:t>
            </a:r>
            <a:r>
              <a:rPr lang="en-GB" sz="1400" b="0" dirty="0" smtClean="0">
                <a:solidFill>
                  <a:prstClr val="black"/>
                </a:solidFill>
                <a:latin typeface="Calibri" panose="020F0502020204030204" pitchFamily="34" charset="0"/>
                <a:ea typeface=""/>
                <a:cs typeface=""/>
              </a:rPr>
              <a:t>rad quadrupole roll is below than 1 pm rad.</a:t>
            </a:r>
            <a:endParaRPr lang="en-GB" sz="1400" b="0" dirty="0">
              <a:solidFill>
                <a:prstClr val="black"/>
              </a:solidFill>
              <a:latin typeface="Calibri" panose="020F0502020204030204"/>
              <a:ea typeface=""/>
              <a:cs typeface=""/>
            </a:endParaRP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endParaRPr lang="en-GB" sz="1400" b="0" dirty="0" smtClean="0">
              <a:solidFill>
                <a:prstClr val="black"/>
              </a:solidFill>
              <a:latin typeface="Calibri" panose="020F0502020204030204"/>
              <a:ea typeface=""/>
              <a:cs typeface=""/>
            </a:endParaRPr>
          </a:p>
        </p:txBody>
      </p:sp>
      <p:sp>
        <p:nvSpPr>
          <p:cNvPr id="15" name="TextBox 14"/>
          <p:cNvSpPr txBox="1"/>
          <p:nvPr/>
        </p:nvSpPr>
        <p:spPr>
          <a:xfrm>
            <a:off x="4320000" y="1152000"/>
            <a:ext cx="2426113" cy="307777"/>
          </a:xfrm>
          <a:prstGeom prst="rect">
            <a:avLst/>
          </a:prstGeom>
          <a:noFill/>
        </p:spPr>
        <p:txBody>
          <a:bodyPr wrap="none" rtlCol="0">
            <a:spAutoFit/>
          </a:bodyPr>
          <a:lstStyle>
            <a:defPPr>
              <a:defRPr lang="en-US"/>
            </a:defPPr>
            <a:lvl1pPr>
              <a:defRPr sz="1400" u="sng"/>
            </a:lvl1pPr>
          </a:lstStyle>
          <a:p>
            <a:pPr fontAlgn="auto">
              <a:spcBef>
                <a:spcPts val="0"/>
              </a:spcBef>
              <a:spcAft>
                <a:spcPts val="0"/>
              </a:spcAft>
            </a:pPr>
            <a:r>
              <a:rPr lang="en-GB" b="0" dirty="0">
                <a:solidFill>
                  <a:prstClr val="black"/>
                </a:solidFill>
                <a:latin typeface="Calibri" panose="020F0502020204030204"/>
                <a:ea typeface=""/>
                <a:cs typeface=""/>
              </a:rPr>
              <a:t>For the case of </a:t>
            </a:r>
            <a:r>
              <a:rPr lang="el-GR" b="0" dirty="0">
                <a:solidFill>
                  <a:prstClr val="black"/>
                </a:solidFill>
                <a:latin typeface="Calibri" panose="020F0502020204030204"/>
                <a:ea typeface=""/>
                <a:cs typeface=""/>
              </a:rPr>
              <a:t>Δ</a:t>
            </a:r>
            <a:r>
              <a:rPr lang="en-GB" b="0" dirty="0">
                <a:solidFill>
                  <a:prstClr val="black"/>
                </a:solidFill>
                <a:latin typeface="Calibri" panose="020F0502020204030204"/>
                <a:ea typeface=""/>
                <a:cs typeface=""/>
              </a:rPr>
              <a:t>ϕ = 150 </a:t>
            </a:r>
            <a:r>
              <a:rPr lang="el-GR" b="0" dirty="0">
                <a:solidFill>
                  <a:prstClr val="black"/>
                </a:solidFill>
                <a:latin typeface="Calibri" panose="020F0502020204030204"/>
                <a:ea typeface=""/>
                <a:cs typeface=""/>
              </a:rPr>
              <a:t>μ</a:t>
            </a:r>
            <a:r>
              <a:rPr lang="en-GB" b="0" dirty="0">
                <a:solidFill>
                  <a:prstClr val="black"/>
                </a:solidFill>
                <a:latin typeface="Calibri" panose="020F0502020204030204"/>
                <a:ea typeface=""/>
                <a:cs typeface=""/>
              </a:rPr>
              <a:t>rad; </a:t>
            </a:r>
          </a:p>
        </p:txBody>
      </p:sp>
      <p:sp>
        <p:nvSpPr>
          <p:cNvPr id="17" name="TextBox 16"/>
          <p:cNvSpPr txBox="1"/>
          <p:nvPr/>
        </p:nvSpPr>
        <p:spPr>
          <a:xfrm>
            <a:off x="1835696" y="-55498"/>
            <a:ext cx="6262577" cy="769441"/>
          </a:xfrm>
          <a:prstGeom prst="rect">
            <a:avLst/>
          </a:prstGeom>
          <a:noFill/>
        </p:spPr>
        <p:txBody>
          <a:bodyPr wrap="square" rtlCol="0">
            <a:spAutoFit/>
          </a:bodyPr>
          <a:lstStyle/>
          <a:p>
            <a:pPr fontAlgn="auto">
              <a:spcBef>
                <a:spcPts val="0"/>
              </a:spcBef>
              <a:spcAft>
                <a:spcPts val="0"/>
              </a:spcAft>
            </a:pPr>
            <a:r>
              <a:rPr lang="en-GB" sz="4400" b="0" dirty="0" smtClean="0">
                <a:latin typeface="Calibri Light" panose="020F0302020204030204"/>
                <a:ea typeface=""/>
                <a:cs typeface="Times New Roman" panose="02020603050405020304" pitchFamily="18" charset="0"/>
              </a:rPr>
              <a:t>Quadrupole roll</a:t>
            </a:r>
            <a:endParaRPr lang="en-GB" sz="4400" b="0" dirty="0">
              <a:latin typeface="Calibri Light" panose="020F0302020204030204"/>
              <a:ea typeface=""/>
              <a:cs typeface="Times New Roman" panose="02020603050405020304" pitchFamily="18" charset="0"/>
            </a:endParaRPr>
          </a:p>
        </p:txBody>
      </p:sp>
      <p:pic>
        <p:nvPicPr>
          <p:cNvPr id="2" name="Picture 1"/>
          <p:cNvPicPr>
            <a:picLocks noChangeAspect="1"/>
          </p:cNvPicPr>
          <p:nvPr/>
        </p:nvPicPr>
        <p:blipFill rotWithShape="1">
          <a:blip r:embed="rId6">
            <a:extLst>
              <a:ext uri="{28A0092B-C50C-407E-A947-70E740481C1C}">
                <a14:useLocalDpi xmlns:a14="http://schemas.microsoft.com/office/drawing/2010/main" val="0"/>
              </a:ext>
            </a:extLst>
          </a:blip>
          <a:srcRect l="3847" t="5961" r="7406"/>
          <a:stretch/>
        </p:blipFill>
        <p:spPr>
          <a:xfrm>
            <a:off x="62062" y="1694055"/>
            <a:ext cx="4054445" cy="3226288"/>
          </a:xfrm>
          <a:prstGeom prst="rect">
            <a:avLst/>
          </a:prstGeom>
        </p:spPr>
      </p:pic>
    </p:spTree>
    <p:extLst>
      <p:ext uri="{BB962C8B-B14F-4D97-AF65-F5344CB8AC3E}">
        <p14:creationId xmlns:p14="http://schemas.microsoft.com/office/powerpoint/2010/main" val="17796313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4032000" y="3452010"/>
            <a:ext cx="2772000" cy="1980000"/>
          </a:xfrm>
          <a:prstGeom prst="rect">
            <a:avLst/>
          </a:prstGeom>
        </p:spPr>
      </p:pic>
      <p:pic>
        <p:nvPicPr>
          <p:cNvPr id="5" name="Picture 4"/>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4032000" y="1400010"/>
            <a:ext cx="2772000" cy="1980000"/>
          </a:xfrm>
          <a:prstGeom prst="rect">
            <a:avLst/>
          </a:prstGeom>
        </p:spPr>
      </p:pic>
      <p:sp>
        <p:nvSpPr>
          <p:cNvPr id="10" name="Date Placeholder 9"/>
          <p:cNvSpPr>
            <a:spLocks noGrp="1"/>
          </p:cNvSpPr>
          <p:nvPr>
            <p:ph type="dt" sz="half" idx="4294967295"/>
          </p:nvPr>
        </p:nvSpPr>
        <p:spPr>
          <a:xfrm>
            <a:off x="0" y="6624000"/>
            <a:ext cx="2057400" cy="365125"/>
          </a:xfrm>
        </p:spPr>
        <p:txBody>
          <a:bodyPr/>
          <a:lstStyle/>
          <a:p>
            <a:fld id="{68D75A94-8124-46CB-B798-E772014B003D}" type="datetime3">
              <a:rPr lang="en-US" smtClean="0">
                <a:solidFill>
                  <a:prstClr val="white"/>
                </a:solidFill>
              </a:rPr>
              <a:pPr/>
              <a:t>3 November 2016</a:t>
            </a:fld>
            <a:endParaRPr lang="en-GB">
              <a:solidFill>
                <a:prstClr val="white"/>
              </a:solidFill>
            </a:endParaRPr>
          </a:p>
        </p:txBody>
      </p:sp>
      <p:sp>
        <p:nvSpPr>
          <p:cNvPr id="11" name="Slide Number Placeholder 10"/>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29</a:t>
            </a:fld>
            <a:endParaRPr lang="en-GB">
              <a:solidFill>
                <a:prstClr val="white"/>
              </a:solidFill>
            </a:endParaRPr>
          </a:p>
        </p:txBody>
      </p:sp>
      <p:sp>
        <p:nvSpPr>
          <p:cNvPr id="13" name="Footer Placeholder 1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pic>
        <p:nvPicPr>
          <p:cNvPr id="6" name="Picture 5"/>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6591573" y="3452010"/>
            <a:ext cx="2772000" cy="1980000"/>
          </a:xfrm>
          <a:prstGeom prst="rect">
            <a:avLst/>
          </a:prstGeom>
        </p:spPr>
      </p:pic>
      <p:sp>
        <p:nvSpPr>
          <p:cNvPr id="12" name="TextBox 11"/>
          <p:cNvSpPr txBox="1"/>
          <p:nvPr/>
        </p:nvSpPr>
        <p:spPr>
          <a:xfrm>
            <a:off x="252539" y="4675279"/>
            <a:ext cx="3840490" cy="2246769"/>
          </a:xfrm>
          <a:prstGeom prst="rect">
            <a:avLst/>
          </a:prstGeom>
          <a:noFill/>
        </p:spPr>
        <p:txBody>
          <a:bodyPr wrap="square" rtlCol="0">
            <a:spAutoFit/>
          </a:bodyPr>
          <a:lstStyle/>
          <a:p>
            <a:pPr fontAlgn="auto">
              <a:spcBef>
                <a:spcPts val="0"/>
              </a:spcBef>
              <a:spcAft>
                <a:spcPts val="0"/>
              </a:spcAft>
            </a:pPr>
            <a:r>
              <a:rPr lang="en-GB" sz="1400" b="0" dirty="0" smtClean="0">
                <a:solidFill>
                  <a:prstClr val="black"/>
                </a:solidFill>
                <a:latin typeface="Calibri" panose="020F0502020204030204"/>
                <a:ea typeface=""/>
                <a:cs typeface=""/>
              </a:rPr>
              <a:t>Accumulated histogram;</a:t>
            </a: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r>
              <a:rPr lang="en-GB" sz="1400" b="0" dirty="0" smtClean="0">
                <a:solidFill>
                  <a:prstClr val="black"/>
                </a:solidFill>
                <a:latin typeface="Calibri" panose="020F0502020204030204"/>
                <a:ea typeface=""/>
                <a:cs typeface=""/>
              </a:rPr>
              <a:t>Vertical emittance is very sensitive to misalignment of </a:t>
            </a:r>
            <a:r>
              <a:rPr lang="en-GB" sz="1400" b="0" dirty="0" err="1" smtClean="0">
                <a:solidFill>
                  <a:prstClr val="black"/>
                </a:solidFill>
                <a:latin typeface="Calibri" panose="020F0502020204030204"/>
                <a:ea typeface=""/>
                <a:cs typeface=""/>
              </a:rPr>
              <a:t>sextupoles</a:t>
            </a:r>
            <a:r>
              <a:rPr lang="en-GB" sz="1400" b="0" dirty="0" smtClean="0">
                <a:solidFill>
                  <a:prstClr val="black"/>
                </a:solidFill>
                <a:latin typeface="Calibri" panose="020F0502020204030204"/>
                <a:ea typeface=""/>
                <a:cs typeface=""/>
              </a:rPr>
              <a:t>.</a:t>
            </a:r>
          </a:p>
          <a:p>
            <a:pPr fontAlgn="auto">
              <a:spcBef>
                <a:spcPts val="0"/>
              </a:spcBef>
              <a:spcAft>
                <a:spcPts val="0"/>
              </a:spcAft>
            </a:pPr>
            <a:endParaRPr lang="en-GB" sz="1400" b="0" dirty="0">
              <a:solidFill>
                <a:prstClr val="black"/>
              </a:solidFill>
              <a:latin typeface="Calibri" panose="020F0502020204030204"/>
              <a:ea typeface=""/>
              <a:cs typeface=""/>
            </a:endParaRPr>
          </a:p>
          <a:p>
            <a:pPr fontAlgn="auto">
              <a:spcBef>
                <a:spcPts val="0"/>
              </a:spcBef>
              <a:spcAft>
                <a:spcPts val="0"/>
              </a:spcAft>
            </a:pPr>
            <a:r>
              <a:rPr lang="en-GB" sz="1400" b="0" dirty="0" smtClean="0">
                <a:solidFill>
                  <a:prstClr val="black"/>
                </a:solidFill>
                <a:latin typeface="Calibri" panose="020F0502020204030204"/>
                <a:ea typeface=""/>
                <a:cs typeface=""/>
              </a:rPr>
              <a:t>For </a:t>
            </a:r>
            <a:r>
              <a:rPr lang="en-GB" sz="1400" b="0" dirty="0">
                <a:solidFill>
                  <a:prstClr val="black"/>
                </a:solidFill>
                <a:latin typeface="Calibri" panose="020F0502020204030204"/>
                <a:ea typeface=""/>
                <a:cs typeface=""/>
              </a:rPr>
              <a:t>100 machine </a:t>
            </a:r>
            <a:r>
              <a:rPr lang="en-GB" sz="1400" b="0" dirty="0" smtClean="0">
                <a:solidFill>
                  <a:prstClr val="black"/>
                </a:solidFill>
                <a:latin typeface="Calibri" panose="020F0502020204030204"/>
                <a:ea typeface=""/>
                <a:cs typeface=""/>
              </a:rPr>
              <a:t>samples, vertical </a:t>
            </a:r>
            <a:r>
              <a:rPr lang="en-GB" sz="1400" b="0" dirty="0">
                <a:solidFill>
                  <a:prstClr val="black"/>
                </a:solidFill>
                <a:latin typeface="Calibri" panose="020F0502020204030204"/>
                <a:ea typeface=""/>
                <a:cs typeface=""/>
              </a:rPr>
              <a:t>emittance due to the </a:t>
            </a:r>
            <a:r>
              <a:rPr lang="en-GB" sz="1400" b="0" dirty="0" smtClean="0">
                <a:solidFill>
                  <a:prstClr val="black"/>
                </a:solidFill>
                <a:latin typeface="Calibri" panose="020F0502020204030204"/>
                <a:ea typeface=""/>
                <a:cs typeface=""/>
              </a:rPr>
              <a:t>sextupole vertical offset up </a:t>
            </a:r>
            <a:r>
              <a:rPr lang="en-GB" sz="1400" b="0" dirty="0">
                <a:solidFill>
                  <a:prstClr val="black"/>
                </a:solidFill>
                <a:latin typeface="Calibri" panose="020F0502020204030204"/>
                <a:ea typeface=""/>
                <a:cs typeface=""/>
              </a:rPr>
              <a:t>to </a:t>
            </a:r>
            <a:r>
              <a:rPr lang="en-GB" sz="1400" b="0" dirty="0" smtClean="0">
                <a:solidFill>
                  <a:prstClr val="black"/>
                </a:solidFill>
                <a:latin typeface="Calibri" panose="020F0502020204030204"/>
                <a:ea typeface=""/>
                <a:cs typeface=""/>
              </a:rPr>
              <a:t>20 </a:t>
            </a:r>
            <a:r>
              <a:rPr lang="el-GR" sz="1400" b="0" dirty="0">
                <a:solidFill>
                  <a:prstClr val="black"/>
                </a:solidFill>
                <a:latin typeface="Calibri" panose="020F0502020204030204" pitchFamily="34" charset="0"/>
                <a:ea typeface=""/>
                <a:cs typeface=""/>
              </a:rPr>
              <a:t>μ</a:t>
            </a:r>
            <a:r>
              <a:rPr lang="en-GB" sz="1400" b="0" dirty="0">
                <a:solidFill>
                  <a:prstClr val="black"/>
                </a:solidFill>
                <a:latin typeface="Calibri" panose="020F0502020204030204" pitchFamily="34" charset="0"/>
                <a:ea typeface=""/>
                <a:cs typeface=""/>
              </a:rPr>
              <a:t>m</a:t>
            </a:r>
            <a:r>
              <a:rPr lang="en-GB" sz="1400" b="0" dirty="0">
                <a:solidFill>
                  <a:prstClr val="black"/>
                </a:solidFill>
                <a:latin typeface="Calibri" panose="020F0502020204030204"/>
                <a:ea typeface=""/>
                <a:cs typeface=""/>
              </a:rPr>
              <a:t> is below than 1 pm </a:t>
            </a:r>
            <a:r>
              <a:rPr lang="en-GB" sz="1400" b="0" dirty="0" smtClean="0">
                <a:solidFill>
                  <a:prstClr val="black"/>
                </a:solidFill>
                <a:latin typeface="Calibri" panose="020F0502020204030204"/>
                <a:ea typeface=""/>
                <a:cs typeface=""/>
              </a:rPr>
              <a:t>rad</a:t>
            </a:r>
            <a:endParaRPr lang="en-GB" sz="1400" b="0" dirty="0">
              <a:solidFill>
                <a:prstClr val="black"/>
              </a:solidFill>
              <a:latin typeface="Calibri" panose="020F0502020204030204"/>
              <a:ea typeface=""/>
              <a:cs typeface=""/>
            </a:endParaRP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endParaRPr lang="en-GB" sz="1400" b="0" dirty="0" smtClean="0">
              <a:solidFill>
                <a:prstClr val="black"/>
              </a:solidFill>
              <a:latin typeface="Calibri" panose="020F0502020204030204"/>
              <a:ea typeface=""/>
              <a:cs typeface=""/>
            </a:endParaRPr>
          </a:p>
        </p:txBody>
      </p:sp>
      <p:sp>
        <p:nvSpPr>
          <p:cNvPr id="14" name="TextBox 13"/>
          <p:cNvSpPr txBox="1"/>
          <p:nvPr/>
        </p:nvSpPr>
        <p:spPr>
          <a:xfrm>
            <a:off x="4320000" y="1152000"/>
            <a:ext cx="2202141" cy="307777"/>
          </a:xfrm>
          <a:prstGeom prst="rect">
            <a:avLst/>
          </a:prstGeom>
          <a:noFill/>
        </p:spPr>
        <p:txBody>
          <a:bodyPr wrap="none" rtlCol="0">
            <a:spAutoFit/>
          </a:bodyPr>
          <a:lstStyle>
            <a:defPPr>
              <a:defRPr lang="en-US"/>
            </a:defPPr>
            <a:lvl1pPr>
              <a:defRPr sz="1400" u="sng"/>
            </a:lvl1pPr>
          </a:lstStyle>
          <a:p>
            <a:pPr fontAlgn="auto">
              <a:spcBef>
                <a:spcPts val="0"/>
              </a:spcBef>
              <a:spcAft>
                <a:spcPts val="0"/>
              </a:spcAft>
            </a:pPr>
            <a:r>
              <a:rPr lang="en-GB" b="0" dirty="0">
                <a:solidFill>
                  <a:prstClr val="black"/>
                </a:solidFill>
                <a:latin typeface="Calibri" panose="020F0502020204030204"/>
                <a:ea typeface=""/>
                <a:cs typeface=""/>
              </a:rPr>
              <a:t>For the case of </a:t>
            </a:r>
            <a:r>
              <a:rPr lang="el-GR" b="0" dirty="0">
                <a:solidFill>
                  <a:prstClr val="black"/>
                </a:solidFill>
                <a:latin typeface="Calibri" panose="020F0502020204030204"/>
                <a:ea typeface=""/>
                <a:cs typeface=""/>
              </a:rPr>
              <a:t>Δ</a:t>
            </a:r>
            <a:r>
              <a:rPr lang="en-GB" b="0" dirty="0">
                <a:solidFill>
                  <a:prstClr val="black"/>
                </a:solidFill>
                <a:latin typeface="Calibri" panose="020F0502020204030204"/>
                <a:ea typeface=""/>
                <a:cs typeface=""/>
              </a:rPr>
              <a:t>y = 25 </a:t>
            </a:r>
            <a:r>
              <a:rPr lang="el-GR" b="0" dirty="0">
                <a:solidFill>
                  <a:prstClr val="black"/>
                </a:solidFill>
                <a:latin typeface="Calibri" panose="020F0502020204030204"/>
                <a:ea typeface=""/>
                <a:cs typeface=""/>
              </a:rPr>
              <a:t>μ</a:t>
            </a:r>
            <a:r>
              <a:rPr lang="en-GB" b="0" dirty="0">
                <a:solidFill>
                  <a:prstClr val="black"/>
                </a:solidFill>
                <a:latin typeface="Calibri" panose="020F0502020204030204"/>
                <a:ea typeface=""/>
                <a:cs typeface=""/>
              </a:rPr>
              <a:t>m; </a:t>
            </a:r>
          </a:p>
        </p:txBody>
      </p:sp>
      <p:sp>
        <p:nvSpPr>
          <p:cNvPr id="15" name="TextBox 14"/>
          <p:cNvSpPr txBox="1"/>
          <p:nvPr/>
        </p:nvSpPr>
        <p:spPr>
          <a:xfrm>
            <a:off x="1475656" y="25410"/>
            <a:ext cx="6262577" cy="769441"/>
          </a:xfrm>
          <a:prstGeom prst="rect">
            <a:avLst/>
          </a:prstGeom>
          <a:noFill/>
        </p:spPr>
        <p:txBody>
          <a:bodyPr wrap="square" rtlCol="0">
            <a:spAutoFit/>
          </a:bodyPr>
          <a:lstStyle/>
          <a:p>
            <a:pPr fontAlgn="auto">
              <a:spcBef>
                <a:spcPts val="0"/>
              </a:spcBef>
              <a:spcAft>
                <a:spcPts val="0"/>
              </a:spcAft>
            </a:pPr>
            <a:r>
              <a:rPr lang="en-GB" sz="4400" b="0" dirty="0" smtClean="0">
                <a:latin typeface="Calibri Light" panose="020F0302020204030204"/>
                <a:ea typeface=""/>
                <a:cs typeface="Times New Roman" panose="02020603050405020304" pitchFamily="18" charset="0"/>
              </a:rPr>
              <a:t>Sextupole vertical offset</a:t>
            </a:r>
            <a:endParaRPr lang="en-GB" sz="4400" b="0" dirty="0">
              <a:latin typeface="Calibri Light" panose="020F0302020204030204"/>
              <a:ea typeface=""/>
              <a:cs typeface="Times New Roman" panose="02020603050405020304" pitchFamily="18" charset="0"/>
            </a:endParaRPr>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l="4905" t="5961" r="7598"/>
          <a:stretch/>
        </p:blipFill>
        <p:spPr>
          <a:xfrm>
            <a:off x="89452" y="1583127"/>
            <a:ext cx="3942548" cy="3092152"/>
          </a:xfrm>
          <a:prstGeom prst="rect">
            <a:avLst/>
          </a:prstGeom>
        </p:spPr>
      </p:pic>
      <p:pic>
        <p:nvPicPr>
          <p:cNvPr id="16" name="Picture 15"/>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6613043" y="1400010"/>
            <a:ext cx="2772000" cy="1980000"/>
          </a:xfrm>
          <a:prstGeom prst="rect">
            <a:avLst/>
          </a:prstGeom>
        </p:spPr>
      </p:pic>
    </p:spTree>
    <p:extLst>
      <p:ext uri="{BB962C8B-B14F-4D97-AF65-F5344CB8AC3E}">
        <p14:creationId xmlns:p14="http://schemas.microsoft.com/office/powerpoint/2010/main" val="112065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27584" y="332656"/>
            <a:ext cx="7560840" cy="595313"/>
          </a:xfrm>
        </p:spPr>
        <p:txBody>
          <a:bodyPr/>
          <a:lstStyle/>
          <a:p>
            <a:pPr defTabSz="912813"/>
            <a:r>
              <a:rPr lang="en-GB" sz="3600" dirty="0" smtClean="0">
                <a:ea typeface="ＭＳ Ｐゴシック" pitchFamily="-112" charset="-128"/>
                <a:cs typeface="ＭＳ Ｐゴシック" pitchFamily="-112" charset="-128"/>
              </a:rPr>
              <a:t>Adapting the DR complex to a new CLIC baseline</a:t>
            </a:r>
            <a:endParaRPr lang="en-US" sz="3600" dirty="0">
              <a:ea typeface="ＭＳ Ｐゴシック" pitchFamily="-112" charset="-128"/>
              <a:cs typeface="ＭＳ Ｐゴシック" pitchFamily="-112" charset="-128"/>
            </a:endParaRPr>
          </a:p>
        </p:txBody>
      </p:sp>
      <p:sp>
        <p:nvSpPr>
          <p:cNvPr id="47107" name="Rectangle 3"/>
          <p:cNvSpPr>
            <a:spLocks noGrp="1" noChangeArrowheads="1"/>
          </p:cNvSpPr>
          <p:nvPr>
            <p:ph type="body" idx="1"/>
          </p:nvPr>
        </p:nvSpPr>
        <p:spPr>
          <a:xfrm>
            <a:off x="35496" y="1196752"/>
            <a:ext cx="9108504" cy="5661248"/>
          </a:xfrm>
        </p:spPr>
        <p:txBody>
          <a:bodyPr>
            <a:normAutofit fontScale="92500" lnSpcReduction="20000"/>
          </a:bodyPr>
          <a:lstStyle/>
          <a:p>
            <a:pPr defTabSz="912813">
              <a:lnSpc>
                <a:spcPct val="120000"/>
              </a:lnSpc>
            </a:pPr>
            <a:r>
              <a:rPr lang="en-US" dirty="0" smtClean="0">
                <a:solidFill>
                  <a:srgbClr val="000000"/>
                </a:solidFill>
                <a:ea typeface="ＭＳ Ｐゴシック" pitchFamily="-112" charset="-128"/>
                <a:cs typeface="ＭＳ Ｐゴシック" pitchFamily="-112" charset="-128"/>
              </a:rPr>
              <a:t>Pre-damping rings revision</a:t>
            </a:r>
          </a:p>
          <a:p>
            <a:pPr lvl="1" defTabSz="912813">
              <a:lnSpc>
                <a:spcPct val="120000"/>
              </a:lnSpc>
            </a:pPr>
            <a:r>
              <a:rPr lang="en-US" dirty="0" smtClean="0">
                <a:solidFill>
                  <a:srgbClr val="000000"/>
                </a:solidFill>
                <a:ea typeface="ＭＳ Ｐゴシック" pitchFamily="-112" charset="-128"/>
                <a:cs typeface="ＭＳ Ｐゴシック" pitchFamily="-112" charset="-128"/>
              </a:rPr>
              <a:t>Potentially </a:t>
            </a:r>
            <a:r>
              <a:rPr lang="en-US" dirty="0">
                <a:solidFill>
                  <a:srgbClr val="000000"/>
                </a:solidFill>
                <a:ea typeface="ＭＳ Ｐゴシック" pitchFamily="-112" charset="-128"/>
                <a:cs typeface="ＭＳ Ｐゴシック" pitchFamily="-112" charset="-128"/>
              </a:rPr>
              <a:t>remove the electron pre-damping </a:t>
            </a:r>
            <a:r>
              <a:rPr lang="en-US" dirty="0" smtClean="0">
                <a:solidFill>
                  <a:srgbClr val="000000"/>
                </a:solidFill>
                <a:ea typeface="ＭＳ Ｐゴシック" pitchFamily="-112" charset="-128"/>
                <a:cs typeface="ＭＳ Ｐゴシック" pitchFamily="-112" charset="-128"/>
              </a:rPr>
              <a:t>ring</a:t>
            </a:r>
          </a:p>
          <a:p>
            <a:pPr lvl="1" defTabSz="912813">
              <a:lnSpc>
                <a:spcPct val="120000"/>
              </a:lnSpc>
            </a:pPr>
            <a:r>
              <a:rPr lang="en-US" dirty="0">
                <a:solidFill>
                  <a:srgbClr val="000000"/>
                </a:solidFill>
                <a:ea typeface="ＭＳ Ｐゴシック" pitchFamily="-112" charset="-128"/>
                <a:cs typeface="ＭＳ Ｐゴシック" pitchFamily="-112" charset="-128"/>
              </a:rPr>
              <a:t>P</a:t>
            </a:r>
            <a:r>
              <a:rPr lang="en-US" dirty="0" smtClean="0">
                <a:solidFill>
                  <a:srgbClr val="000000"/>
                </a:solidFill>
                <a:ea typeface="ＭＳ Ｐゴシック" pitchFamily="-112" charset="-128"/>
                <a:cs typeface="ＭＳ Ｐゴシック" pitchFamily="-112" charset="-128"/>
              </a:rPr>
              <a:t>otentially </a:t>
            </a:r>
            <a:r>
              <a:rPr lang="en-US" dirty="0">
                <a:solidFill>
                  <a:srgbClr val="000000"/>
                </a:solidFill>
                <a:ea typeface="ＭＳ Ｐゴシック" pitchFamily="-112" charset="-128"/>
                <a:cs typeface="ＭＳ Ｐゴシック" pitchFamily="-112" charset="-128"/>
              </a:rPr>
              <a:t>replace the positron pre-damping ring with a booster </a:t>
            </a:r>
            <a:r>
              <a:rPr lang="en-US" dirty="0" smtClean="0">
                <a:solidFill>
                  <a:srgbClr val="000000"/>
                </a:solidFill>
                <a:ea typeface="ＭＳ Ｐゴシック" pitchFamily="-112" charset="-128"/>
                <a:cs typeface="ＭＳ Ｐゴシック" pitchFamily="-112" charset="-128"/>
              </a:rPr>
              <a:t>ring</a:t>
            </a:r>
            <a:endParaRPr lang="en-US" dirty="0">
              <a:solidFill>
                <a:srgbClr val="000000"/>
              </a:solidFill>
              <a:ea typeface="ＭＳ Ｐゴシック" pitchFamily="-112" charset="-128"/>
              <a:cs typeface="ＭＳ Ｐゴシック" pitchFamily="-112" charset="-128"/>
            </a:endParaRPr>
          </a:p>
          <a:p>
            <a:pPr defTabSz="912813">
              <a:lnSpc>
                <a:spcPct val="120000"/>
              </a:lnSpc>
            </a:pPr>
            <a:r>
              <a:rPr lang="en-US" dirty="0" smtClean="0">
                <a:solidFill>
                  <a:srgbClr val="000000"/>
                </a:solidFill>
                <a:ea typeface="ＭＳ Ｐゴシック" pitchFamily="-112" charset="-128"/>
                <a:cs typeface="ＭＳ Ｐゴシック" pitchFamily="-112" charset="-128"/>
              </a:rPr>
              <a:t>Review DR based on recent design developments and collaboration effort in the low emittance rings community (both beam dynamics and technology)</a:t>
            </a:r>
          </a:p>
          <a:p>
            <a:pPr lvl="2" defTabSz="912813">
              <a:lnSpc>
                <a:spcPct val="120000"/>
              </a:lnSpc>
            </a:pPr>
            <a:r>
              <a:rPr lang="en-US" dirty="0" smtClean="0">
                <a:solidFill>
                  <a:srgbClr val="000000"/>
                </a:solidFill>
                <a:ea typeface="ＭＳ Ｐゴシック" pitchFamily="-112" charset="-128"/>
                <a:cs typeface="ＭＳ Ｐゴシック" pitchFamily="-112" charset="-128"/>
              </a:rPr>
              <a:t>New DR arc cell (longitudinally varying bends) and SC wigglers for circumference reduction (collective effects)</a:t>
            </a:r>
          </a:p>
          <a:p>
            <a:pPr lvl="2" defTabSz="912813">
              <a:lnSpc>
                <a:spcPct val="120000"/>
              </a:lnSpc>
            </a:pPr>
            <a:r>
              <a:rPr lang="en-US" dirty="0" smtClean="0">
                <a:solidFill>
                  <a:srgbClr val="000000"/>
                </a:solidFill>
                <a:ea typeface="ＭＳ Ｐゴシック" pitchFamily="-112" charset="-128"/>
                <a:cs typeface="ＭＳ Ｐゴシック" pitchFamily="-112" charset="-128"/>
              </a:rPr>
              <a:t>RF frequency choice and LLRF technical development</a:t>
            </a:r>
          </a:p>
          <a:p>
            <a:pPr lvl="2" defTabSz="912813">
              <a:lnSpc>
                <a:spcPct val="120000"/>
              </a:lnSpc>
            </a:pPr>
            <a:r>
              <a:rPr lang="en-US" dirty="0" smtClean="0">
                <a:solidFill>
                  <a:srgbClr val="000000"/>
                </a:solidFill>
                <a:ea typeface="ＭＳ Ｐゴシック" pitchFamily="-112" charset="-128"/>
                <a:cs typeface="ＭＳ Ｐゴシック" pitchFamily="-112" charset="-128"/>
              </a:rPr>
              <a:t>Stripline kicker + </a:t>
            </a:r>
            <a:r>
              <a:rPr lang="en-US" dirty="0" err="1" smtClean="0">
                <a:solidFill>
                  <a:srgbClr val="000000"/>
                </a:solidFill>
                <a:ea typeface="ＭＳ Ｐゴシック" pitchFamily="-112" charset="-128"/>
                <a:cs typeface="ＭＳ Ｐゴシック" pitchFamily="-112" charset="-128"/>
              </a:rPr>
              <a:t>pulser</a:t>
            </a:r>
            <a:r>
              <a:rPr lang="en-US" dirty="0" smtClean="0">
                <a:solidFill>
                  <a:srgbClr val="000000"/>
                </a:solidFill>
                <a:ea typeface="ＭＳ Ｐゴシック" pitchFamily="-112" charset="-128"/>
                <a:cs typeface="ＭＳ Ｐゴシック" pitchFamily="-112" charset="-128"/>
              </a:rPr>
              <a:t> tests</a:t>
            </a:r>
          </a:p>
          <a:p>
            <a:pPr lvl="2" defTabSz="912813">
              <a:lnSpc>
                <a:spcPct val="120000"/>
              </a:lnSpc>
            </a:pPr>
            <a:r>
              <a:rPr lang="en-US" dirty="0" smtClean="0">
                <a:solidFill>
                  <a:srgbClr val="000000"/>
                </a:solidFill>
                <a:ea typeface="ＭＳ Ｐゴシック" pitchFamily="-112" charset="-128"/>
                <a:cs typeface="ＭＳ Ｐゴシック" pitchFamily="-112" charset="-128"/>
              </a:rPr>
              <a:t>SC wiggler tests and developments</a:t>
            </a:r>
          </a:p>
          <a:p>
            <a:pPr lvl="3" defTabSz="912813">
              <a:lnSpc>
                <a:spcPct val="120000"/>
              </a:lnSpc>
            </a:pPr>
            <a:endParaRPr lang="en-US" dirty="0" smtClean="0">
              <a:solidFill>
                <a:srgbClr val="000000"/>
              </a:solidFill>
              <a:ea typeface="ＭＳ Ｐゴシック" pitchFamily="-112" charset="-128"/>
              <a:cs typeface="ＭＳ Ｐゴシック" pitchFamily="-112" charset="-128"/>
            </a:endParaRPr>
          </a:p>
          <a:p>
            <a:pPr lvl="3" defTabSz="912813">
              <a:lnSpc>
                <a:spcPct val="120000"/>
              </a:lnSpc>
            </a:pPr>
            <a:endParaRPr lang="en-US" dirty="0" smtClean="0">
              <a:solidFill>
                <a:srgbClr val="000000"/>
              </a:solidFill>
              <a:ea typeface="ＭＳ Ｐゴシック" pitchFamily="-112" charset="-128"/>
              <a:cs typeface="ＭＳ Ｐゴシック" pitchFamily="-112" charset="-128"/>
            </a:endParaRPr>
          </a:p>
          <a:p>
            <a:pPr lvl="3" defTabSz="912813">
              <a:lnSpc>
                <a:spcPct val="120000"/>
              </a:lnSpc>
            </a:pPr>
            <a:endParaRPr lang="en-US" dirty="0" smtClean="0">
              <a:solidFill>
                <a:srgbClr val="000000"/>
              </a:solidFill>
              <a:ea typeface="ＭＳ Ｐゴシック" pitchFamily="-112" charset="-128"/>
              <a:cs typeface="ＭＳ Ｐゴシック" pitchFamily="-112" charset="-128"/>
            </a:endParaRPr>
          </a:p>
          <a:p>
            <a:pPr lvl="3" defTabSz="912813">
              <a:lnSpc>
                <a:spcPct val="120000"/>
              </a:lnSpc>
            </a:pPr>
            <a:endParaRPr lang="en-US" dirty="0">
              <a:solidFill>
                <a:srgbClr val="000000"/>
              </a:solidFill>
              <a:ea typeface="ＭＳ Ｐゴシック" pitchFamily="-112" charset="-128"/>
              <a:cs typeface="ＭＳ Ｐゴシック" pitchFamily="-112" charset="-128"/>
            </a:endParaRPr>
          </a:p>
        </p:txBody>
      </p:sp>
    </p:spTree>
    <p:extLst>
      <p:ext uri="{BB962C8B-B14F-4D97-AF65-F5344CB8AC3E}">
        <p14:creationId xmlns:p14="http://schemas.microsoft.com/office/powerpoint/2010/main" val="28299877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4032000" y="3420000"/>
            <a:ext cx="2772000" cy="1980000"/>
          </a:xfrm>
          <a:prstGeom prst="rect">
            <a:avLst/>
          </a:prstGeom>
        </p:spPr>
      </p:pic>
      <p:pic>
        <p:nvPicPr>
          <p:cNvPr id="9" name="Picture 8"/>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4032000" y="1440000"/>
            <a:ext cx="2772000" cy="1980000"/>
          </a:xfrm>
          <a:prstGeom prst="rect">
            <a:avLst/>
          </a:prstGeom>
        </p:spPr>
      </p:pic>
      <p:sp>
        <p:nvSpPr>
          <p:cNvPr id="11" name="Date Placeholder 10"/>
          <p:cNvSpPr>
            <a:spLocks noGrp="1"/>
          </p:cNvSpPr>
          <p:nvPr>
            <p:ph type="dt" sz="half" idx="4294967295"/>
          </p:nvPr>
        </p:nvSpPr>
        <p:spPr>
          <a:xfrm>
            <a:off x="0" y="6624000"/>
            <a:ext cx="2057400" cy="365125"/>
          </a:xfrm>
        </p:spPr>
        <p:txBody>
          <a:bodyPr/>
          <a:lstStyle/>
          <a:p>
            <a:fld id="{A09D7920-A92C-4C60-8446-F0B51A4059D7}" type="datetime3">
              <a:rPr lang="en-US" smtClean="0">
                <a:solidFill>
                  <a:prstClr val="white"/>
                </a:solidFill>
              </a:rPr>
              <a:pPr/>
              <a:t>3 November 2016</a:t>
            </a:fld>
            <a:endParaRPr lang="en-GB">
              <a:solidFill>
                <a:prstClr val="white"/>
              </a:solidFill>
            </a:endParaRPr>
          </a:p>
        </p:txBody>
      </p:sp>
      <p:sp>
        <p:nvSpPr>
          <p:cNvPr id="12" name="Slide Number Placeholder 11"/>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30</a:t>
            </a:fld>
            <a:endParaRPr lang="en-GB">
              <a:solidFill>
                <a:prstClr val="white"/>
              </a:solidFill>
            </a:endParaRPr>
          </a:p>
        </p:txBody>
      </p:sp>
      <p:sp>
        <p:nvSpPr>
          <p:cNvPr id="14" name="Footer Placeholder 13"/>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15" name="TextBox 14"/>
          <p:cNvSpPr txBox="1"/>
          <p:nvPr/>
        </p:nvSpPr>
        <p:spPr>
          <a:xfrm>
            <a:off x="279091" y="4988234"/>
            <a:ext cx="3554325" cy="1384995"/>
          </a:xfrm>
          <a:prstGeom prst="rect">
            <a:avLst/>
          </a:prstGeom>
          <a:noFill/>
        </p:spPr>
        <p:txBody>
          <a:bodyPr wrap="square" rtlCol="0">
            <a:spAutoFit/>
          </a:bodyPr>
          <a:lstStyle/>
          <a:p>
            <a:pPr fontAlgn="auto">
              <a:spcBef>
                <a:spcPts val="0"/>
              </a:spcBef>
              <a:spcAft>
                <a:spcPts val="0"/>
              </a:spcAft>
            </a:pPr>
            <a:r>
              <a:rPr lang="en-GB" sz="1400" b="0" dirty="0" smtClean="0">
                <a:solidFill>
                  <a:prstClr val="black"/>
                </a:solidFill>
                <a:latin typeface="Calibri" panose="020F0502020204030204"/>
                <a:ea typeface=""/>
                <a:cs typeface=""/>
              </a:rPr>
              <a:t>Accumulated histogram;</a:t>
            </a:r>
          </a:p>
          <a:p>
            <a:pPr fontAlgn="auto">
              <a:spcBef>
                <a:spcPts val="0"/>
              </a:spcBef>
              <a:spcAft>
                <a:spcPts val="0"/>
              </a:spcAft>
            </a:pPr>
            <a:endParaRPr lang="en-GB" sz="1400" b="0" dirty="0">
              <a:solidFill>
                <a:prstClr val="black"/>
              </a:solidFill>
              <a:latin typeface="Calibri" panose="020F0502020204030204"/>
              <a:ea typeface=""/>
              <a:cs typeface=""/>
            </a:endParaRPr>
          </a:p>
          <a:p>
            <a:pPr fontAlgn="auto">
              <a:spcBef>
                <a:spcPts val="0"/>
              </a:spcBef>
              <a:spcAft>
                <a:spcPts val="0"/>
              </a:spcAft>
            </a:pPr>
            <a:r>
              <a:rPr lang="en-GB" sz="1400" b="0" dirty="0" smtClean="0">
                <a:solidFill>
                  <a:prstClr val="black"/>
                </a:solidFill>
                <a:latin typeface="Calibri" panose="020F0502020204030204"/>
                <a:ea typeface=""/>
                <a:cs typeface=""/>
              </a:rPr>
              <a:t>The </a:t>
            </a:r>
            <a:r>
              <a:rPr lang="en-GB" sz="1400" b="0" dirty="0" smtClean="0">
                <a:solidFill>
                  <a:prstClr val="black"/>
                </a:solidFill>
                <a:latin typeface="Calibri" panose="020F0502020204030204" pitchFamily="34" charset="0"/>
                <a:ea typeface=""/>
                <a:cs typeface=""/>
              </a:rPr>
              <a:t>vertical emittance for the 100 machine sample s is below than 1 pm rad.</a:t>
            </a:r>
            <a:endParaRPr lang="en-GB" sz="1400" b="0" dirty="0">
              <a:solidFill>
                <a:prstClr val="black"/>
              </a:solidFill>
              <a:latin typeface="Calibri" panose="020F0502020204030204"/>
              <a:ea typeface=""/>
              <a:cs typeface=""/>
            </a:endParaRPr>
          </a:p>
          <a:p>
            <a:pPr fontAlgn="auto">
              <a:spcBef>
                <a:spcPts val="0"/>
              </a:spcBef>
              <a:spcAft>
                <a:spcPts val="0"/>
              </a:spcAft>
            </a:pPr>
            <a:endParaRPr lang="en-GB" sz="1400" b="0" dirty="0" smtClean="0">
              <a:solidFill>
                <a:prstClr val="black"/>
              </a:solidFill>
              <a:latin typeface="Calibri" panose="020F0502020204030204"/>
              <a:ea typeface=""/>
              <a:cs typeface=""/>
            </a:endParaRPr>
          </a:p>
          <a:p>
            <a:pPr fontAlgn="auto">
              <a:spcBef>
                <a:spcPts val="0"/>
              </a:spcBef>
              <a:spcAft>
                <a:spcPts val="0"/>
              </a:spcAft>
            </a:pPr>
            <a:endParaRPr lang="en-GB" sz="1400" b="0" dirty="0" smtClean="0">
              <a:solidFill>
                <a:prstClr val="black"/>
              </a:solidFill>
              <a:latin typeface="Calibri" panose="020F0502020204030204"/>
              <a:ea typeface=""/>
              <a:cs typeface=""/>
            </a:endParaRPr>
          </a:p>
        </p:txBody>
      </p:sp>
      <p:sp>
        <p:nvSpPr>
          <p:cNvPr id="16" name="TextBox 15"/>
          <p:cNvSpPr txBox="1"/>
          <p:nvPr/>
        </p:nvSpPr>
        <p:spPr>
          <a:xfrm>
            <a:off x="4320000" y="1152000"/>
            <a:ext cx="2426113" cy="307777"/>
          </a:xfrm>
          <a:prstGeom prst="rect">
            <a:avLst/>
          </a:prstGeom>
          <a:noFill/>
        </p:spPr>
        <p:txBody>
          <a:bodyPr wrap="none" rtlCol="0">
            <a:spAutoFit/>
          </a:bodyPr>
          <a:lstStyle>
            <a:defPPr>
              <a:defRPr lang="en-US"/>
            </a:defPPr>
            <a:lvl1pPr>
              <a:defRPr sz="1400" u="sng"/>
            </a:lvl1pPr>
          </a:lstStyle>
          <a:p>
            <a:pPr fontAlgn="auto">
              <a:spcBef>
                <a:spcPts val="0"/>
              </a:spcBef>
              <a:spcAft>
                <a:spcPts val="0"/>
              </a:spcAft>
            </a:pPr>
            <a:r>
              <a:rPr lang="en-GB" b="0" dirty="0">
                <a:solidFill>
                  <a:prstClr val="black"/>
                </a:solidFill>
                <a:latin typeface="Calibri" panose="020F0502020204030204"/>
                <a:ea typeface=""/>
                <a:cs typeface=""/>
              </a:rPr>
              <a:t>For the case of </a:t>
            </a:r>
            <a:r>
              <a:rPr lang="el-GR" b="0" dirty="0">
                <a:solidFill>
                  <a:prstClr val="black"/>
                </a:solidFill>
                <a:latin typeface="Calibri" panose="020F0502020204030204"/>
                <a:ea typeface=""/>
                <a:cs typeface=""/>
              </a:rPr>
              <a:t>Δ</a:t>
            </a:r>
            <a:r>
              <a:rPr lang="en-GB" b="0" dirty="0">
                <a:solidFill>
                  <a:prstClr val="black"/>
                </a:solidFill>
                <a:latin typeface="Calibri" panose="020F0502020204030204"/>
                <a:ea typeface=""/>
                <a:cs typeface=""/>
              </a:rPr>
              <a:t>ϕ = 250 </a:t>
            </a:r>
            <a:r>
              <a:rPr lang="el-GR" b="0" dirty="0">
                <a:solidFill>
                  <a:prstClr val="black"/>
                </a:solidFill>
                <a:latin typeface="Calibri" panose="020F0502020204030204"/>
                <a:ea typeface=""/>
                <a:cs typeface=""/>
              </a:rPr>
              <a:t>μ</a:t>
            </a:r>
            <a:r>
              <a:rPr lang="en-GB" b="0" dirty="0">
                <a:solidFill>
                  <a:prstClr val="black"/>
                </a:solidFill>
                <a:latin typeface="Calibri" panose="020F0502020204030204"/>
                <a:ea typeface=""/>
                <a:cs typeface=""/>
              </a:rPr>
              <a:t>rad; </a:t>
            </a:r>
          </a:p>
        </p:txBody>
      </p:sp>
      <p:sp>
        <p:nvSpPr>
          <p:cNvPr id="17" name="TextBox 16"/>
          <p:cNvSpPr txBox="1"/>
          <p:nvPr/>
        </p:nvSpPr>
        <p:spPr>
          <a:xfrm>
            <a:off x="2286711" y="51358"/>
            <a:ext cx="6262577" cy="769441"/>
          </a:xfrm>
          <a:prstGeom prst="rect">
            <a:avLst/>
          </a:prstGeom>
          <a:noFill/>
        </p:spPr>
        <p:txBody>
          <a:bodyPr wrap="square" rtlCol="0">
            <a:spAutoFit/>
          </a:bodyPr>
          <a:lstStyle/>
          <a:p>
            <a:pPr fontAlgn="auto">
              <a:spcBef>
                <a:spcPts val="0"/>
              </a:spcBef>
              <a:spcAft>
                <a:spcPts val="0"/>
              </a:spcAft>
            </a:pPr>
            <a:r>
              <a:rPr lang="en-GB" sz="4400" b="0" dirty="0" smtClean="0">
                <a:latin typeface="Calibri Light" panose="020F0302020204030204"/>
                <a:ea typeface=""/>
                <a:cs typeface="Times New Roman" panose="02020603050405020304" pitchFamily="18" charset="0"/>
              </a:rPr>
              <a:t>Sextupole roll</a:t>
            </a:r>
            <a:endParaRPr lang="en-GB" sz="4400" b="0" dirty="0">
              <a:latin typeface="Calibri Light" panose="020F0302020204030204"/>
              <a:ea typeface=""/>
              <a:cs typeface="Times New Roman" panose="02020603050405020304" pitchFamily="18" charset="0"/>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3751" t="5811" r="7693"/>
          <a:stretch/>
        </p:blipFill>
        <p:spPr>
          <a:xfrm>
            <a:off x="80507" y="1744666"/>
            <a:ext cx="3953786" cy="3053760"/>
          </a:xfrm>
          <a:prstGeom prst="rect">
            <a:avLst/>
          </a:prstGeom>
        </p:spPr>
      </p:pic>
      <p:pic>
        <p:nvPicPr>
          <p:cNvPr id="13" name="Picture 12"/>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6588000" y="1440000"/>
            <a:ext cx="2772000" cy="1980000"/>
          </a:xfrm>
          <a:prstGeom prst="rect">
            <a:avLst/>
          </a:prstGeom>
        </p:spPr>
      </p:pic>
      <p:pic>
        <p:nvPicPr>
          <p:cNvPr id="18" name="Picture 17"/>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6588000" y="3420000"/>
            <a:ext cx="2772000" cy="1980000"/>
          </a:xfrm>
          <a:prstGeom prst="rect">
            <a:avLst/>
          </a:prstGeom>
        </p:spPr>
      </p:pic>
    </p:spTree>
    <p:extLst>
      <p:ext uri="{BB962C8B-B14F-4D97-AF65-F5344CB8AC3E}">
        <p14:creationId xmlns:p14="http://schemas.microsoft.com/office/powerpoint/2010/main" val="1453640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0" y="6624000"/>
            <a:ext cx="2057400" cy="365125"/>
          </a:xfrm>
        </p:spPr>
        <p:txBody>
          <a:bodyPr/>
          <a:lstStyle/>
          <a:p>
            <a:fld id="{BF0EFF06-F164-4382-94F1-4C8784DE58CF}" type="datetime3">
              <a:rPr lang="en-US" smtClean="0">
                <a:solidFill>
                  <a:prstClr val="white"/>
                </a:solidFill>
              </a:rPr>
              <a:pPr/>
              <a:t>3 November 2016</a:t>
            </a:fld>
            <a:endParaRPr lang="en-GB">
              <a:solidFill>
                <a:prstClr val="white"/>
              </a:solidFill>
            </a:endParaRPr>
          </a:p>
        </p:txBody>
      </p:sp>
      <p:sp>
        <p:nvSpPr>
          <p:cNvPr id="5" name="Slide Number Placeholder 4"/>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31</a:t>
            </a:fld>
            <a:endParaRPr lang="en-GB">
              <a:solidFill>
                <a:prstClr val="white"/>
              </a:solidFill>
            </a:endParaRPr>
          </a:p>
        </p:txBody>
      </p:sp>
      <p:sp>
        <p:nvSpPr>
          <p:cNvPr id="7" name="Footer Placeholder 6"/>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14" name="TextBox 13"/>
          <p:cNvSpPr txBox="1"/>
          <p:nvPr/>
        </p:nvSpPr>
        <p:spPr>
          <a:xfrm>
            <a:off x="2098604" y="-83666"/>
            <a:ext cx="6262577" cy="769441"/>
          </a:xfrm>
          <a:prstGeom prst="rect">
            <a:avLst/>
          </a:prstGeom>
          <a:noFill/>
        </p:spPr>
        <p:txBody>
          <a:bodyPr wrap="square" rtlCol="0">
            <a:spAutoFit/>
          </a:bodyPr>
          <a:lstStyle/>
          <a:p>
            <a:pPr fontAlgn="auto">
              <a:spcBef>
                <a:spcPts val="0"/>
              </a:spcBef>
              <a:spcAft>
                <a:spcPts val="0"/>
              </a:spcAft>
            </a:pPr>
            <a:r>
              <a:rPr lang="en-GB" sz="4400" b="0" dirty="0" smtClean="0">
                <a:latin typeface="Calibri Light" panose="020F0302020204030204"/>
                <a:ea typeface=""/>
                <a:cs typeface="Times New Roman" panose="02020603050405020304" pitchFamily="18" charset="0"/>
              </a:rPr>
              <a:t>Vertical emittance</a:t>
            </a:r>
            <a:endParaRPr lang="en-GB" sz="4400" b="0" dirty="0">
              <a:latin typeface="Calibri Light" panose="020F0302020204030204"/>
              <a:ea typeface=""/>
              <a:cs typeface="Times New Roman" panose="02020603050405020304" pitchFamily="18" charset="0"/>
            </a:endParaRPr>
          </a:p>
        </p:txBody>
      </p:sp>
      <p:sp>
        <p:nvSpPr>
          <p:cNvPr id="3" name="TextBox 2"/>
          <p:cNvSpPr txBox="1"/>
          <p:nvPr/>
        </p:nvSpPr>
        <p:spPr>
          <a:xfrm>
            <a:off x="1593668" y="5943036"/>
            <a:ext cx="5954001" cy="584775"/>
          </a:xfrm>
          <a:prstGeom prst="rect">
            <a:avLst/>
          </a:prstGeom>
          <a:solidFill>
            <a:srgbClr val="00B0F0"/>
          </a:solidFill>
        </p:spPr>
        <p:txBody>
          <a:bodyPr wrap="square" rtlCol="0">
            <a:spAutoFit/>
          </a:bodyPr>
          <a:lstStyle/>
          <a:p>
            <a:pPr algn="ctr" fontAlgn="auto">
              <a:spcBef>
                <a:spcPts val="0"/>
              </a:spcBef>
              <a:spcAft>
                <a:spcPts val="0"/>
              </a:spcAft>
            </a:pPr>
            <a:r>
              <a:rPr lang="en-GB" sz="1600" b="0" dirty="0" smtClean="0">
                <a:solidFill>
                  <a:prstClr val="black"/>
                </a:solidFill>
                <a:latin typeface="Calibri" panose="020F0502020204030204"/>
                <a:ea typeface=""/>
                <a:cs typeface=""/>
              </a:rPr>
              <a:t>For 95% of machine samples,</a:t>
            </a:r>
          </a:p>
          <a:p>
            <a:pPr algn="ctr" fontAlgn="auto">
              <a:spcBef>
                <a:spcPts val="0"/>
              </a:spcBef>
              <a:spcAft>
                <a:spcPts val="0"/>
              </a:spcAft>
            </a:pPr>
            <a:r>
              <a:rPr lang="en-GB" sz="1600" b="0" dirty="0" smtClean="0">
                <a:solidFill>
                  <a:prstClr val="black"/>
                </a:solidFill>
                <a:latin typeface="Calibri" panose="020F0502020204030204"/>
                <a:ea typeface=""/>
                <a:cs typeface=""/>
              </a:rPr>
              <a:t>vertical emittance is below than 0.7 pm rad.</a:t>
            </a:r>
            <a:endParaRPr lang="en-GB" sz="1600" b="0" dirty="0">
              <a:solidFill>
                <a:prstClr val="black"/>
              </a:solidFill>
              <a:latin typeface="Calibri" panose="020F0502020204030204"/>
              <a:ea typeface=""/>
              <a:cs typeface=""/>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854" y="1574747"/>
            <a:ext cx="7077075" cy="4368289"/>
          </a:xfrm>
          <a:prstGeom prst="rect">
            <a:avLst/>
          </a:prstGeom>
        </p:spPr>
      </p:pic>
      <p:graphicFrame>
        <p:nvGraphicFramePr>
          <p:cNvPr id="10" name="Table 9"/>
          <p:cNvGraphicFramePr>
            <a:graphicFrameLocks noGrp="1"/>
          </p:cNvGraphicFramePr>
          <p:nvPr>
            <p:extLst/>
          </p:nvPr>
        </p:nvGraphicFramePr>
        <p:xfrm>
          <a:off x="883352" y="566244"/>
          <a:ext cx="7356081" cy="1102360"/>
        </p:xfrm>
        <a:graphic>
          <a:graphicData uri="http://schemas.openxmlformats.org/drawingml/2006/table">
            <a:tbl>
              <a:tblPr firstRow="1" firstCol="1" bandRow="1">
                <a:tableStyleId>{5940675A-B579-460E-94D1-54222C63F5DA}</a:tableStyleId>
              </a:tblPr>
              <a:tblGrid>
                <a:gridCol w="4989971"/>
                <a:gridCol w="949275"/>
                <a:gridCol w="1416835"/>
              </a:tblGrid>
              <a:tr h="193474">
                <a:tc>
                  <a:txBody>
                    <a:bodyPr/>
                    <a:lstStyle/>
                    <a:p>
                      <a:pPr>
                        <a:lnSpc>
                          <a:spcPct val="107000"/>
                        </a:lnSpc>
                        <a:spcAft>
                          <a:spcPts val="0"/>
                        </a:spcAft>
                      </a:pPr>
                      <a:r>
                        <a:rPr lang="en-GB" sz="1400" b="1" dirty="0">
                          <a:effectLst/>
                        </a:rPr>
                        <a:t>Error</a:t>
                      </a:r>
                      <a:endParaRPr lang="en-GB"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b="1">
                          <a:effectLst/>
                        </a:rPr>
                        <a:t>Unit </a:t>
                      </a:r>
                      <a:endParaRPr lang="en-GB"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b="1" dirty="0">
                          <a:effectLst/>
                        </a:rPr>
                        <a:t>Value</a:t>
                      </a:r>
                      <a:endParaRPr lang="en-GB"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3474">
                <a:tc>
                  <a:txBody>
                    <a:bodyPr/>
                    <a:lstStyle/>
                    <a:p>
                      <a:pPr>
                        <a:lnSpc>
                          <a:spcPct val="107000"/>
                        </a:lnSpc>
                        <a:spcAft>
                          <a:spcPts val="0"/>
                        </a:spcAft>
                      </a:pPr>
                      <a:r>
                        <a:rPr lang="en-GB" sz="1400">
                          <a:effectLst/>
                        </a:rPr>
                        <a:t>Dipole/quadrupole/sextupole/BPM vertical misalignment</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a:effectLst/>
                        </a:rPr>
                        <a:t>μm</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smtClean="0">
                          <a:effectLst/>
                        </a:rPr>
                        <a:t>35/20/20/50</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3474">
                <a:tc>
                  <a:txBody>
                    <a:bodyPr/>
                    <a:lstStyle/>
                    <a:p>
                      <a:pPr>
                        <a:lnSpc>
                          <a:spcPct val="107000"/>
                        </a:lnSpc>
                        <a:spcAft>
                          <a:spcPts val="0"/>
                        </a:spcAft>
                      </a:pPr>
                      <a:r>
                        <a:rPr lang="en-GB" sz="1400" dirty="0">
                          <a:effectLst/>
                        </a:rPr>
                        <a:t>Dipole/quadrupole/sextupole roll</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err="1">
                          <a:effectLst/>
                        </a:rPr>
                        <a:t>μrad</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smtClean="0">
                          <a:effectLst/>
                        </a:rPr>
                        <a:t>80/50/50</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3474">
                <a:tc>
                  <a:txBody>
                    <a:bodyPr/>
                    <a:lstStyle/>
                    <a:p>
                      <a:pPr>
                        <a:lnSpc>
                          <a:spcPct val="107000"/>
                        </a:lnSpc>
                        <a:spcAft>
                          <a:spcPts val="0"/>
                        </a:spcAft>
                      </a:pPr>
                      <a:r>
                        <a:rPr lang="en-GB" sz="1400" dirty="0">
                          <a:effectLst/>
                        </a:rPr>
                        <a:t>BPM roll</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a:effectLst/>
                        </a:rPr>
                        <a:t>μrad</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a:effectLst/>
                        </a:rPr>
                        <a:t>50</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3474">
                <a:tc>
                  <a:txBody>
                    <a:bodyPr/>
                    <a:lstStyle/>
                    <a:p>
                      <a:pPr>
                        <a:lnSpc>
                          <a:spcPct val="107000"/>
                        </a:lnSpc>
                        <a:spcAft>
                          <a:spcPts val="0"/>
                        </a:spcAft>
                      </a:pPr>
                      <a:r>
                        <a:rPr lang="en-GB" sz="1400" dirty="0">
                          <a:effectLst/>
                        </a:rPr>
                        <a:t>BPM noise</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smtClean="0">
                          <a:effectLst/>
                        </a:rPr>
                        <a:t>nm</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smtClean="0">
                          <a:effectLst/>
                        </a:rPr>
                        <a:t>200</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4439590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7893496" cy="455712"/>
          </a:xfrm>
        </p:spPr>
        <p:txBody>
          <a:bodyPr/>
          <a:lstStyle/>
          <a:p>
            <a:r>
              <a:rPr lang="en-US" sz="5400" dirty="0" smtClean="0"/>
              <a:t>Next steps</a:t>
            </a:r>
            <a:endParaRPr lang="en-US" sz="5400" dirty="0"/>
          </a:p>
        </p:txBody>
      </p:sp>
      <p:sp>
        <p:nvSpPr>
          <p:cNvPr id="8" name="Content Placeholder 7"/>
          <p:cNvSpPr>
            <a:spLocks noGrp="1"/>
          </p:cNvSpPr>
          <p:nvPr>
            <p:ph sz="half" idx="14"/>
          </p:nvPr>
        </p:nvSpPr>
        <p:spPr>
          <a:xfrm>
            <a:off x="107504" y="980728"/>
            <a:ext cx="8914456" cy="5760640"/>
          </a:xfrm>
          <a:noFill/>
          <a:effectLst/>
        </p:spPr>
        <p:txBody>
          <a:bodyPr>
            <a:normAutofit fontScale="92500" lnSpcReduction="20000"/>
          </a:bodyPr>
          <a:lstStyle/>
          <a:p>
            <a:r>
              <a:rPr lang="en-US" sz="3200" smtClean="0"/>
              <a:t>Complete </a:t>
            </a:r>
            <a:r>
              <a:rPr lang="en-US" sz="3200" dirty="0" smtClean="0"/>
              <a:t>analysis of collective effects with new DR parameters </a:t>
            </a:r>
          </a:p>
          <a:p>
            <a:pPr lvl="1"/>
            <a:r>
              <a:rPr lang="en-US" sz="3100" dirty="0"/>
              <a:t>I</a:t>
            </a:r>
            <a:r>
              <a:rPr lang="en-US" sz="3100" dirty="0" smtClean="0"/>
              <a:t>ons, space-charge, e-cloud, impedance budget, feedback specs</a:t>
            </a:r>
          </a:p>
          <a:p>
            <a:r>
              <a:rPr lang="en-US" sz="3200" dirty="0" smtClean="0"/>
              <a:t>Investigate the possibility to replace e-</a:t>
            </a:r>
            <a:r>
              <a:rPr lang="en-US" sz="3200" dirty="0" err="1" smtClean="0"/>
              <a:t>linac</a:t>
            </a:r>
            <a:r>
              <a:rPr lang="en-US" sz="3200" dirty="0" smtClean="0"/>
              <a:t> by a booster</a:t>
            </a:r>
          </a:p>
          <a:p>
            <a:r>
              <a:rPr lang="en-US" sz="3200" dirty="0" smtClean="0"/>
              <a:t>Continue collaboration with low emittance rings community for experimental tests</a:t>
            </a:r>
          </a:p>
          <a:p>
            <a:pPr lvl="1"/>
            <a:r>
              <a:rPr lang="en-US" sz="3100" dirty="0"/>
              <a:t>Modeling and </a:t>
            </a:r>
            <a:r>
              <a:rPr lang="en-US" sz="3100" dirty="0" err="1"/>
              <a:t>protyping</a:t>
            </a:r>
            <a:r>
              <a:rPr lang="en-US" sz="3100" dirty="0"/>
              <a:t> of variable dipole </a:t>
            </a:r>
            <a:r>
              <a:rPr lang="en-US" sz="3100" dirty="0" smtClean="0"/>
              <a:t>bends with </a:t>
            </a:r>
            <a:r>
              <a:rPr lang="en-US" sz="3100" dirty="0"/>
              <a:t>CIEMAT (F. </a:t>
            </a:r>
            <a:r>
              <a:rPr lang="en-US" sz="3100" dirty="0" err="1"/>
              <a:t>Toral</a:t>
            </a:r>
            <a:r>
              <a:rPr lang="en-US" sz="3100" dirty="0" smtClean="0"/>
              <a:t>)</a:t>
            </a:r>
            <a:endParaRPr lang="en-US" sz="3000" dirty="0"/>
          </a:p>
          <a:p>
            <a:pPr lvl="1"/>
            <a:r>
              <a:rPr lang="en-US" sz="3000" dirty="0" smtClean="0"/>
              <a:t>Test existing wiggler at ANKA and </a:t>
            </a:r>
            <a:r>
              <a:rPr lang="en-US" sz="3000" dirty="0" err="1"/>
              <a:t>f</a:t>
            </a:r>
            <a:r>
              <a:rPr lang="en-US" sz="3000" dirty="0" err="1" smtClean="0"/>
              <a:t>inalise</a:t>
            </a:r>
            <a:r>
              <a:rPr lang="en-US" sz="3000" dirty="0" smtClean="0"/>
              <a:t> </a:t>
            </a:r>
            <a:r>
              <a:rPr lang="en-US" sz="3000" dirty="0"/>
              <a:t>Nb</a:t>
            </a:r>
            <a:r>
              <a:rPr lang="en-US" sz="3000" baseline="-25000" dirty="0"/>
              <a:t>3</a:t>
            </a:r>
            <a:r>
              <a:rPr lang="en-US" sz="3000" dirty="0"/>
              <a:t>Sn short wiggler </a:t>
            </a:r>
            <a:r>
              <a:rPr lang="en-US" sz="3000" dirty="0" smtClean="0"/>
              <a:t>model</a:t>
            </a:r>
          </a:p>
          <a:p>
            <a:pPr lvl="1"/>
            <a:r>
              <a:rPr lang="en-US" sz="3000" dirty="0" smtClean="0"/>
              <a:t>Test stripline and </a:t>
            </a:r>
            <a:r>
              <a:rPr lang="en-US" sz="3000" dirty="0" err="1" smtClean="0"/>
              <a:t>pulser</a:t>
            </a:r>
            <a:r>
              <a:rPr lang="en-US" sz="3000" dirty="0" smtClean="0"/>
              <a:t> at ALBA</a:t>
            </a:r>
          </a:p>
          <a:p>
            <a:pPr lvl="1"/>
            <a:r>
              <a:rPr lang="en-US" sz="3000" dirty="0" smtClean="0"/>
              <a:t>Design of a 1.5 GHz active harmonic RF system for ALBA and adapt it to 2 GHz CLIC DR RF system</a:t>
            </a:r>
            <a:endParaRPr lang="en-US" sz="3000" dirty="0"/>
          </a:p>
          <a:p>
            <a:pPr lvl="1"/>
            <a:endParaRPr lang="en-US" sz="3100" dirty="0"/>
          </a:p>
        </p:txBody>
      </p:sp>
    </p:spTree>
    <p:extLst>
      <p:ext uri="{BB962C8B-B14F-4D97-AF65-F5344CB8AC3E}">
        <p14:creationId xmlns:p14="http://schemas.microsoft.com/office/powerpoint/2010/main" val="1829963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33</a:t>
            </a:fld>
            <a:endParaRPr lang="en-GB">
              <a:solidFill>
                <a:prstClr val="white"/>
              </a:solidFill>
            </a:endParaRPr>
          </a:p>
        </p:txBody>
      </p:sp>
      <p:sp>
        <p:nvSpPr>
          <p:cNvPr id="5" name="TextBox 4"/>
          <p:cNvSpPr txBox="1"/>
          <p:nvPr/>
        </p:nvSpPr>
        <p:spPr>
          <a:xfrm>
            <a:off x="3222555" y="2899585"/>
            <a:ext cx="2320996" cy="523220"/>
          </a:xfrm>
          <a:prstGeom prst="rect">
            <a:avLst/>
          </a:prstGeom>
          <a:noFill/>
        </p:spPr>
        <p:txBody>
          <a:bodyPr wrap="square" rtlCol="0">
            <a:spAutoFit/>
          </a:bodyPr>
          <a:lstStyle/>
          <a:p>
            <a:pPr fontAlgn="auto">
              <a:spcBef>
                <a:spcPts val="0"/>
              </a:spcBef>
              <a:spcAft>
                <a:spcPts val="0"/>
              </a:spcAft>
            </a:pPr>
            <a:r>
              <a:rPr lang="en-GB" sz="2800" b="0" dirty="0" smtClean="0">
                <a:solidFill>
                  <a:prstClr val="black"/>
                </a:solidFill>
                <a:latin typeface="Calibri Light" panose="020F0302020204030204"/>
                <a:ea typeface=""/>
                <a:cs typeface="Times New Roman" panose="02020603050405020304" pitchFamily="18" charset="0"/>
              </a:rPr>
              <a:t>Back up slides</a:t>
            </a:r>
            <a:endParaRPr lang="en-GB" sz="2800" b="0" dirty="0">
              <a:solidFill>
                <a:prstClr val="black"/>
              </a:solidFill>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6832700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84"/>
            <a:ext cx="8229600" cy="796908"/>
          </a:xfrm>
        </p:spPr>
        <p:txBody>
          <a:bodyPr/>
          <a:lstStyle/>
          <a:p>
            <a:r>
              <a:rPr lang="en-US" sz="4800" dirty="0" smtClean="0"/>
              <a:t>CLIC DR complex challenges</a:t>
            </a:r>
            <a:endParaRPr lang="en-US" sz="4800" dirty="0"/>
          </a:p>
        </p:txBody>
      </p:sp>
      <p:sp>
        <p:nvSpPr>
          <p:cNvPr id="5" name="Content Placeholder 4"/>
          <p:cNvSpPr>
            <a:spLocks noGrp="1"/>
          </p:cNvSpPr>
          <p:nvPr>
            <p:ph idx="1"/>
          </p:nvPr>
        </p:nvSpPr>
        <p:spPr>
          <a:xfrm>
            <a:off x="5143504" y="1000108"/>
            <a:ext cx="3786214" cy="5500726"/>
          </a:xfrm>
        </p:spPr>
        <p:txBody>
          <a:bodyPr>
            <a:normAutofit fontScale="92500" lnSpcReduction="10000"/>
          </a:bodyPr>
          <a:lstStyle/>
          <a:p>
            <a:r>
              <a:rPr lang="en-US" sz="2200" dirty="0" smtClean="0"/>
              <a:t>DR complex challenges</a:t>
            </a:r>
          </a:p>
          <a:p>
            <a:pPr lvl="1"/>
            <a:r>
              <a:rPr lang="en-US" sz="2100" dirty="0" smtClean="0"/>
              <a:t>Large </a:t>
            </a:r>
            <a:r>
              <a:rPr lang="en-US" sz="2100" dirty="0" smtClean="0">
                <a:solidFill>
                  <a:schemeClr val="accent1"/>
                </a:solidFill>
              </a:rPr>
              <a:t>injected emittances </a:t>
            </a:r>
            <a:r>
              <a:rPr lang="en-US" sz="2100" dirty="0" smtClean="0"/>
              <a:t>and </a:t>
            </a:r>
            <a:r>
              <a:rPr lang="en-US" sz="2100" dirty="0" smtClean="0">
                <a:solidFill>
                  <a:srgbClr val="00B050"/>
                </a:solidFill>
              </a:rPr>
              <a:t>energy spread </a:t>
            </a:r>
            <a:r>
              <a:rPr lang="en-US" sz="2100" dirty="0" smtClean="0">
                <a:sym typeface="Wingdings" pitchFamily="2" charset="2"/>
              </a:rPr>
              <a:t> Requirement of large DA and  MA </a:t>
            </a:r>
          </a:p>
          <a:p>
            <a:pPr lvl="1"/>
            <a:r>
              <a:rPr lang="en-US" sz="2100" dirty="0" smtClean="0">
                <a:solidFill>
                  <a:schemeClr val="accent2">
                    <a:lumMod val="75000"/>
                  </a:schemeClr>
                </a:solidFill>
                <a:sym typeface="Wingdings" pitchFamily="2" charset="2"/>
              </a:rPr>
              <a:t>Ultra low </a:t>
            </a:r>
            <a:r>
              <a:rPr lang="en-US" sz="2100" dirty="0" err="1" smtClean="0">
                <a:solidFill>
                  <a:schemeClr val="accent2">
                    <a:lumMod val="75000"/>
                  </a:schemeClr>
                </a:solidFill>
                <a:sym typeface="Wingdings" pitchFamily="2" charset="2"/>
              </a:rPr>
              <a:t>emittance</a:t>
            </a:r>
            <a:r>
              <a:rPr lang="en-US" sz="2100" dirty="0" smtClean="0">
                <a:solidFill>
                  <a:schemeClr val="accent2">
                    <a:lumMod val="75000"/>
                  </a:schemeClr>
                </a:solidFill>
                <a:sym typeface="Wingdings" pitchFamily="2" charset="2"/>
              </a:rPr>
              <a:t> </a:t>
            </a:r>
            <a:r>
              <a:rPr lang="en-US" sz="2100" dirty="0" smtClean="0">
                <a:sym typeface="Wingdings" pitchFamily="2" charset="2"/>
              </a:rPr>
              <a:t>at extraction</a:t>
            </a:r>
          </a:p>
          <a:p>
            <a:pPr lvl="1"/>
            <a:r>
              <a:rPr lang="en-US" sz="2100" dirty="0" smtClean="0">
                <a:sym typeface="Wingdings" pitchFamily="2" charset="2"/>
              </a:rPr>
              <a:t>Repetition time of 20 ms  </a:t>
            </a:r>
            <a:r>
              <a:rPr lang="en-US" sz="2100" dirty="0" smtClean="0">
                <a:solidFill>
                  <a:srgbClr val="7030A0"/>
                </a:solidFill>
                <a:sym typeface="Wingdings" pitchFamily="2" charset="2"/>
              </a:rPr>
              <a:t>Fast damping </a:t>
            </a:r>
            <a:r>
              <a:rPr lang="en-US" sz="2100" dirty="0" smtClean="0">
                <a:sym typeface="Wingdings" pitchFamily="2" charset="2"/>
              </a:rPr>
              <a:t>requirement</a:t>
            </a:r>
          </a:p>
          <a:p>
            <a:r>
              <a:rPr lang="en-US" sz="2000" b="1" dirty="0" smtClean="0"/>
              <a:t>PDR </a:t>
            </a:r>
            <a:r>
              <a:rPr lang="en-US" sz="2000" dirty="0" smtClean="0">
                <a:sym typeface="Wingdings" pitchFamily="2" charset="2"/>
              </a:rPr>
              <a:t></a:t>
            </a:r>
            <a:r>
              <a:rPr lang="en-US" sz="2000" dirty="0" smtClean="0"/>
              <a:t> efficient injection of the large incoming beams </a:t>
            </a:r>
          </a:p>
          <a:p>
            <a:r>
              <a:rPr lang="en-US" sz="2000" b="1" dirty="0" smtClean="0"/>
              <a:t>Main DR </a:t>
            </a:r>
            <a:r>
              <a:rPr lang="en-US" sz="2000" dirty="0" smtClean="0">
                <a:sym typeface="Wingdings" pitchFamily="2" charset="2"/>
              </a:rPr>
              <a:t></a:t>
            </a:r>
            <a:r>
              <a:rPr lang="en-US" sz="2000" dirty="0" smtClean="0"/>
              <a:t> ultra-low </a:t>
            </a:r>
            <a:r>
              <a:rPr lang="en-US" sz="2000" dirty="0" err="1" smtClean="0"/>
              <a:t>emittance</a:t>
            </a:r>
            <a:r>
              <a:rPr lang="en-US" sz="2000" dirty="0" smtClean="0"/>
              <a:t> generation</a:t>
            </a:r>
          </a:p>
          <a:p>
            <a:r>
              <a:rPr lang="en-US" sz="2000" dirty="0" smtClean="0"/>
              <a:t>The positron beam needs at least 8 damping times to reach equilibrium (w/o taking into account injection, IBS, etc)</a:t>
            </a:r>
            <a:endParaRPr lang="en-US" sz="1200" dirty="0" smtClean="0"/>
          </a:p>
          <a:p>
            <a:pPr lvl="1">
              <a:buNone/>
            </a:pPr>
            <a:r>
              <a:rPr lang="en-US" sz="1800" dirty="0" smtClean="0">
                <a:solidFill>
                  <a:srgbClr val="C00000"/>
                </a:solidFill>
                <a:sym typeface="Wingdings" pitchFamily="2" charset="2"/>
              </a:rPr>
              <a:t> </a:t>
            </a:r>
            <a:r>
              <a:rPr lang="en-US" sz="2100" b="1" dirty="0" smtClean="0">
                <a:solidFill>
                  <a:srgbClr val="C00000"/>
                </a:solidFill>
              </a:rPr>
              <a:t>The positron PDR is necessary!</a:t>
            </a:r>
          </a:p>
        </p:txBody>
      </p:sp>
      <p:graphicFrame>
        <p:nvGraphicFramePr>
          <p:cNvPr id="6" name="Group 220"/>
          <p:cNvGraphicFramePr>
            <a:graphicFrameLocks noGrp="1"/>
          </p:cNvGraphicFramePr>
          <p:nvPr/>
        </p:nvGraphicFramePr>
        <p:xfrm>
          <a:off x="428596" y="1024753"/>
          <a:ext cx="4549775" cy="2385072"/>
        </p:xfrm>
        <a:graphic>
          <a:graphicData uri="http://schemas.openxmlformats.org/drawingml/2006/table">
            <a:tbl>
              <a:tblPr/>
              <a:tblGrid>
                <a:gridCol w="2803087"/>
                <a:gridCol w="935438"/>
                <a:gridCol w="811250"/>
              </a:tblGrid>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800" b="1" i="0" u="none" strike="noStrike" cap="none" normalizeH="0" baseline="0" dirty="0" smtClean="0">
                          <a:ln>
                            <a:noFill/>
                          </a:ln>
                          <a:solidFill>
                            <a:schemeClr val="tx1"/>
                          </a:solidFill>
                          <a:effectLst/>
                          <a:latin typeface="Garamond" charset="0"/>
                          <a:ea typeface="ＭＳ Ｐゴシック" charset="-128"/>
                        </a:rPr>
                        <a:t>Injected Parameters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800" b="1" i="0" u="none" strike="noStrike" cap="none" normalizeH="0" baseline="0" dirty="0" smtClean="0">
                          <a:ln>
                            <a:noFill/>
                          </a:ln>
                          <a:solidFill>
                            <a:schemeClr val="tx1"/>
                          </a:solidFill>
                          <a:effectLst/>
                          <a:latin typeface="Garamond" charset="0"/>
                          <a:ea typeface="ＭＳ Ｐゴシック" charset="-128"/>
                        </a:rPr>
                        <a:t>e</a:t>
                      </a:r>
                      <a:r>
                        <a:rPr kumimoji="0" lang="en-US" sz="1800" b="1" i="0" u="none" strike="noStrike" cap="none" normalizeH="0" baseline="30000" dirty="0" smtClean="0">
                          <a:ln>
                            <a:noFill/>
                          </a:ln>
                          <a:solidFill>
                            <a:schemeClr val="tx1"/>
                          </a:solidFill>
                          <a:effectLst/>
                          <a:latin typeface="Garamond" charset="0"/>
                          <a:ea typeface="ＭＳ Ｐゴシック"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800" b="1" i="0" u="none" strike="noStrike" cap="none" normalizeH="0" baseline="0" dirty="0" smtClean="0">
                          <a:ln>
                            <a:noFill/>
                          </a:ln>
                          <a:solidFill>
                            <a:schemeClr val="tx1"/>
                          </a:solidFill>
                          <a:effectLst/>
                          <a:latin typeface="Garamond" charset="0"/>
                          <a:ea typeface="ＭＳ Ｐゴシック" charset="-128"/>
                        </a:rPr>
                        <a:t>e</a:t>
                      </a:r>
                      <a:r>
                        <a:rPr kumimoji="0" lang="en-US" sz="1800" b="1" i="0" u="none" strike="noStrike" cap="none" normalizeH="0" baseline="30000" dirty="0" smtClean="0">
                          <a:ln>
                            <a:noFill/>
                          </a:ln>
                          <a:solidFill>
                            <a:schemeClr val="tx1"/>
                          </a:solidFill>
                          <a:effectLst/>
                          <a:latin typeface="Garamond" charset="0"/>
                          <a:ea typeface="ＭＳ Ｐゴシック" charset="-128"/>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Bunch population [10</a:t>
                      </a:r>
                      <a:r>
                        <a:rPr kumimoji="0" lang="en-US" sz="1600" b="0" i="0" u="none" strike="noStrike" cap="none" normalizeH="0" baseline="30000" smtClean="0">
                          <a:ln>
                            <a:noFill/>
                          </a:ln>
                          <a:solidFill>
                            <a:schemeClr val="tx1"/>
                          </a:solidFill>
                          <a:effectLst/>
                          <a:latin typeface="Garamond" charset="0"/>
                          <a:ea typeface="ＭＳ Ｐゴシック" charset="-128"/>
                        </a:rPr>
                        <a:t>9</a:t>
                      </a:r>
                      <a:r>
                        <a:rPr kumimoji="0" lang="en-US" sz="1600" b="0" i="0" u="none" strike="noStrike" cap="none" normalizeH="0" baseline="0" smtClean="0">
                          <a:ln>
                            <a:noFill/>
                          </a:ln>
                          <a:solidFill>
                            <a:schemeClr val="tx1"/>
                          </a:solidFill>
                          <a:effectLst/>
                          <a:latin typeface="Garamond" charset="0"/>
                          <a:ea typeface="ＭＳ Ｐゴシック" charset="-128"/>
                        </a:rPr>
                        <a:t>]</a:t>
                      </a:r>
                      <a:endParaRPr kumimoji="0" lang="en-US" sz="1600" b="0" i="0" u="none" strike="noStrike" cap="none" normalizeH="0" baseline="30000" smtClean="0">
                        <a:ln>
                          <a:noFill/>
                        </a:ln>
                        <a:solidFill>
                          <a:schemeClr val="tx1"/>
                        </a:solidFill>
                        <a:effectLst/>
                        <a:latin typeface="Garamond" charset="0"/>
                        <a:ea typeface="ＭＳ Ｐゴシック"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4.7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6.4</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Repetition </a:t>
                      </a:r>
                      <a:r>
                        <a:rPr kumimoji="0" lang="en-US" sz="1600" b="0" i="0" u="none" strike="noStrike" cap="none" normalizeH="0" baseline="0" dirty="0" err="1" smtClean="0">
                          <a:ln>
                            <a:noFill/>
                          </a:ln>
                          <a:solidFill>
                            <a:schemeClr val="tx1"/>
                          </a:solidFill>
                          <a:effectLst/>
                          <a:latin typeface="Garamond" charset="0"/>
                          <a:ea typeface="ＭＳ Ｐゴシック" charset="-128"/>
                        </a:rPr>
                        <a:t>frequenzy</a:t>
                      </a:r>
                      <a:r>
                        <a:rPr kumimoji="0" lang="en-US" sz="1600" b="0" i="0" u="none" strike="noStrike" cap="none" normalizeH="0" baseline="0" dirty="0" smtClean="0">
                          <a:ln>
                            <a:noFill/>
                          </a:ln>
                          <a:solidFill>
                            <a:schemeClr val="tx1"/>
                          </a:solidFill>
                          <a:effectLst/>
                          <a:latin typeface="Garamond" charset="0"/>
                          <a:ea typeface="ＭＳ Ｐゴシック" charset="-128"/>
                        </a:rPr>
                        <a:t> [Hz]</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50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Bunch length [mm]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2912">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Energy Spread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Long. </a:t>
                      </a:r>
                      <a:r>
                        <a:rPr kumimoji="0" lang="en-US" sz="1600" b="0" i="0" u="none" strike="noStrike" cap="none" normalizeH="0" baseline="0" dirty="0" err="1" smtClean="0">
                          <a:ln>
                            <a:noFill/>
                          </a:ln>
                          <a:solidFill>
                            <a:schemeClr val="tx1"/>
                          </a:solidFill>
                          <a:effectLst/>
                          <a:latin typeface="Garamond" charset="0"/>
                          <a:ea typeface="ＭＳ Ｐゴシック" charset="-128"/>
                        </a:rPr>
                        <a:t>emittance</a:t>
                      </a:r>
                      <a:r>
                        <a:rPr kumimoji="0" lang="en-US" sz="1600" b="0" i="0" u="none" strike="noStrike" cap="none" normalizeH="0" baseline="0" dirty="0" smtClean="0">
                          <a:ln>
                            <a:noFill/>
                          </a:ln>
                          <a:solidFill>
                            <a:schemeClr val="tx1"/>
                          </a:solidFill>
                          <a:effectLst/>
                          <a:latin typeface="Garamond" charset="0"/>
                          <a:ea typeface="ＭＳ Ｐゴシック" charset="-128"/>
                        </a:rPr>
                        <a:t> [</a:t>
                      </a:r>
                      <a:r>
                        <a:rPr kumimoji="0" lang="en-US" sz="1600" b="0" i="0" u="none" strike="noStrike" cap="none" normalizeH="0" baseline="0" dirty="0" err="1" smtClean="0">
                          <a:ln>
                            <a:noFill/>
                          </a:ln>
                          <a:solidFill>
                            <a:schemeClr val="tx1"/>
                          </a:solidFill>
                          <a:effectLst/>
                          <a:latin typeface="Garamond" charset="0"/>
                          <a:ea typeface="ＭＳ Ｐゴシック" charset="-128"/>
                        </a:rPr>
                        <a:t>eV.m</a:t>
                      </a:r>
                      <a:r>
                        <a:rPr kumimoji="0" lang="en-US" sz="1600" b="0" i="0" u="none" strike="noStrike" cap="none" normalizeH="0" baseline="0" dirty="0" smtClean="0">
                          <a:ln>
                            <a:noFill/>
                          </a:ln>
                          <a:solidFill>
                            <a:schemeClr val="tx1"/>
                          </a:solidFill>
                          <a:effectLst/>
                          <a:latin typeface="Garamond" charset="0"/>
                          <a:ea typeface="ＭＳ Ｐゴシック" charset="-128"/>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2000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257000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H/V  norm. </a:t>
                      </a:r>
                      <a:r>
                        <a:rPr kumimoji="0" lang="en-US" sz="1600" b="0" i="0" u="none" strike="noStrike" cap="none" normalizeH="0" baseline="0" dirty="0" err="1" smtClean="0">
                          <a:ln>
                            <a:noFill/>
                          </a:ln>
                          <a:solidFill>
                            <a:schemeClr val="tx1"/>
                          </a:solidFill>
                          <a:effectLst/>
                          <a:latin typeface="Garamond" charset="0"/>
                          <a:ea typeface="ＭＳ Ｐゴシック" charset="-128"/>
                        </a:rPr>
                        <a:t>emittance</a:t>
                      </a:r>
                      <a:r>
                        <a:rPr kumimoji="0" lang="en-US" sz="1600" b="0" i="0" u="none" strike="noStrike" cap="none" normalizeH="0" baseline="0" dirty="0" smtClean="0">
                          <a:ln>
                            <a:noFill/>
                          </a:ln>
                          <a:solidFill>
                            <a:schemeClr val="tx1"/>
                          </a:solidFill>
                          <a:effectLst/>
                          <a:latin typeface="Garamond" charset="0"/>
                          <a:ea typeface="ＭＳ Ｐゴシック" charset="-128"/>
                        </a:rPr>
                        <a:t> [nm-</a:t>
                      </a:r>
                      <a:r>
                        <a:rPr kumimoji="0" lang="en-US" sz="1600" b="0" i="0" u="none" strike="noStrike" cap="none" normalizeH="0" baseline="0" dirty="0" err="1" smtClean="0">
                          <a:ln>
                            <a:noFill/>
                          </a:ln>
                          <a:solidFill>
                            <a:schemeClr val="tx1"/>
                          </a:solidFill>
                          <a:effectLst/>
                          <a:latin typeface="Garamond" charset="0"/>
                          <a:ea typeface="ＭＳ Ｐゴシック" charset="-128"/>
                        </a:rPr>
                        <a:t>rad</a:t>
                      </a:r>
                      <a:r>
                        <a:rPr kumimoji="0" lang="en-US" sz="1600" b="0" i="0" u="none" strike="noStrike" cap="none" normalizeH="0" baseline="0" dirty="0" smtClean="0">
                          <a:ln>
                            <a:noFill/>
                          </a:ln>
                          <a:solidFill>
                            <a:schemeClr val="tx1"/>
                          </a:solidFill>
                          <a:effectLst/>
                          <a:latin typeface="Garamond" charset="0"/>
                          <a:ea typeface="ＭＳ Ｐゴシック" charset="-128"/>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100 x 10</a:t>
                      </a:r>
                      <a:r>
                        <a:rPr kumimoji="0" lang="en-US" sz="1600" b="0" i="0" u="none" strike="noStrike" cap="none" normalizeH="0" baseline="30000" dirty="0" smtClean="0">
                          <a:ln>
                            <a:noFill/>
                          </a:ln>
                          <a:solidFill>
                            <a:schemeClr val="tx1"/>
                          </a:solidFill>
                          <a:effectLst/>
                          <a:latin typeface="Garamond" charset="0"/>
                          <a:ea typeface="ＭＳ Ｐゴシック" charset="-128"/>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7 x 10</a:t>
                      </a:r>
                      <a:r>
                        <a:rPr kumimoji="0" lang="en-US" sz="1600" b="0" i="0" u="none" strike="noStrike" cap="none" normalizeH="0" baseline="30000" dirty="0" smtClean="0">
                          <a:ln>
                            <a:noFill/>
                          </a:ln>
                          <a:solidFill>
                            <a:schemeClr val="tx1"/>
                          </a:solidFill>
                          <a:effectLst/>
                          <a:latin typeface="Garamond" charset="0"/>
                          <a:ea typeface="ＭＳ Ｐゴシック" charset="-128"/>
                        </a:rPr>
                        <a:t>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 name="Group 221"/>
          <p:cNvGraphicFramePr>
            <a:graphicFrameLocks noGrp="1"/>
          </p:cNvGraphicFramePr>
          <p:nvPr/>
        </p:nvGraphicFramePr>
        <p:xfrm>
          <a:off x="428596" y="3508458"/>
          <a:ext cx="4543428" cy="2706624"/>
        </p:xfrm>
        <a:graphic>
          <a:graphicData uri="http://schemas.openxmlformats.org/drawingml/2006/table">
            <a:tbl>
              <a:tblPr/>
              <a:tblGrid>
                <a:gridCol w="2786082"/>
                <a:gridCol w="928694"/>
                <a:gridCol w="828652"/>
              </a:tblGrid>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800" b="1" i="0" u="none" strike="noStrike" cap="none" normalizeH="0" baseline="0" dirty="0" smtClean="0">
                          <a:ln>
                            <a:noFill/>
                          </a:ln>
                          <a:solidFill>
                            <a:schemeClr val="tx1"/>
                          </a:solidFill>
                          <a:effectLst/>
                          <a:latin typeface="Garamond" charset="0"/>
                          <a:ea typeface="ＭＳ Ｐゴシック" charset="-128"/>
                        </a:rPr>
                        <a:t>Extracted Parameters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800" b="1" i="0" u="none" strike="noStrike" cap="none" normalizeH="0" baseline="0" dirty="0" smtClean="0">
                          <a:ln>
                            <a:noFill/>
                          </a:ln>
                          <a:solidFill>
                            <a:schemeClr val="tx1"/>
                          </a:solidFill>
                          <a:effectLst/>
                          <a:latin typeface="Garamond" charset="0"/>
                          <a:ea typeface="ＭＳ Ｐゴシック" charset="-128"/>
                        </a:rPr>
                        <a:t>PDR</a:t>
                      </a:r>
                    </a:p>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800" b="1" i="0" u="none" strike="noStrike" cap="none" normalizeH="0" baseline="0" dirty="0" smtClean="0">
                          <a:ln>
                            <a:noFill/>
                          </a:ln>
                          <a:solidFill>
                            <a:schemeClr val="tx1"/>
                          </a:solidFill>
                          <a:effectLst/>
                          <a:latin typeface="Garamond" charset="0"/>
                          <a:ea typeface="ＭＳ Ｐゴシック" charset="-128"/>
                        </a:rPr>
                        <a:t>e</a:t>
                      </a:r>
                      <a:r>
                        <a:rPr kumimoji="0" lang="en-US" sz="1800" b="1" i="0" u="none" strike="noStrike" cap="none" normalizeH="0" baseline="30000" dirty="0" smtClean="0">
                          <a:ln>
                            <a:noFill/>
                          </a:ln>
                          <a:solidFill>
                            <a:schemeClr val="tx1"/>
                          </a:solidFill>
                          <a:effectLst/>
                          <a:latin typeface="Garamond" charset="0"/>
                          <a:ea typeface="ＭＳ Ｐゴシック" charset="-128"/>
                        </a:rPr>
                        <a:t>-</a:t>
                      </a:r>
                      <a:r>
                        <a:rPr kumimoji="0" lang="en-US" sz="1800" b="1" i="0" u="none" strike="noStrike" cap="none" normalizeH="0" baseline="0" dirty="0" smtClean="0">
                          <a:ln>
                            <a:noFill/>
                          </a:ln>
                          <a:solidFill>
                            <a:schemeClr val="tx1"/>
                          </a:solidFill>
                          <a:effectLst/>
                          <a:latin typeface="Garamond" charset="0"/>
                          <a:ea typeface="ＭＳ Ｐゴシック" charset="-128"/>
                        </a:rPr>
                        <a:t>/e</a:t>
                      </a:r>
                      <a:r>
                        <a:rPr kumimoji="0" lang="en-US" sz="1800" b="1" i="0" u="none" strike="noStrike" cap="none" normalizeH="0" baseline="30000" dirty="0" smtClean="0">
                          <a:ln>
                            <a:noFill/>
                          </a:ln>
                          <a:solidFill>
                            <a:schemeClr val="tx1"/>
                          </a:solidFill>
                          <a:effectLst/>
                          <a:latin typeface="Garamond" charset="0"/>
                          <a:ea typeface="ＭＳ Ｐゴシック" charset="-128"/>
                        </a:rPr>
                        <a:t>+</a:t>
                      </a:r>
                      <a:endParaRPr kumimoji="0" lang="en-US" sz="1800" b="1" i="0" u="none" strike="noStrike" cap="none" normalizeH="0" baseline="0" dirty="0" smtClean="0">
                        <a:ln>
                          <a:noFill/>
                        </a:ln>
                        <a:solidFill>
                          <a:schemeClr val="tx1"/>
                        </a:solidFill>
                        <a:effectLst/>
                        <a:latin typeface="Garamond" charset="0"/>
                        <a:ea typeface="ＭＳ Ｐゴシック"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800" b="1" i="0" u="none" strike="noStrike" cap="none" normalizeH="0" baseline="0" dirty="0" smtClean="0">
                          <a:ln>
                            <a:noFill/>
                          </a:ln>
                          <a:solidFill>
                            <a:schemeClr val="tx1"/>
                          </a:solidFill>
                          <a:effectLst/>
                          <a:latin typeface="Garamond" charset="0"/>
                          <a:ea typeface="ＭＳ Ｐゴシック" charset="-128"/>
                        </a:rPr>
                        <a:t>DR</a:t>
                      </a:r>
                    </a:p>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800" b="1" i="0" u="none" strike="noStrike" cap="none" normalizeH="0" baseline="0" dirty="0" smtClean="0">
                          <a:ln>
                            <a:noFill/>
                          </a:ln>
                          <a:solidFill>
                            <a:schemeClr val="tx1"/>
                          </a:solidFill>
                          <a:effectLst/>
                          <a:latin typeface="Garamond" charset="0"/>
                          <a:ea typeface="ＭＳ Ｐゴシック" charset="-128"/>
                        </a:rPr>
                        <a:t>e</a:t>
                      </a:r>
                      <a:r>
                        <a:rPr kumimoji="0" lang="en-US" sz="1800" b="1" i="0" u="none" strike="noStrike" cap="none" normalizeH="0" baseline="30000" dirty="0" smtClean="0">
                          <a:ln>
                            <a:noFill/>
                          </a:ln>
                          <a:solidFill>
                            <a:schemeClr val="tx1"/>
                          </a:solidFill>
                          <a:effectLst/>
                          <a:latin typeface="Garamond" charset="0"/>
                          <a:ea typeface="ＭＳ Ｐゴシック" charset="-128"/>
                        </a:rPr>
                        <a:t>-</a:t>
                      </a:r>
                      <a:r>
                        <a:rPr kumimoji="0" lang="en-US" sz="1800" b="1" i="0" u="none" strike="noStrike" cap="none" normalizeH="0" baseline="0" dirty="0" smtClean="0">
                          <a:ln>
                            <a:noFill/>
                          </a:ln>
                          <a:solidFill>
                            <a:schemeClr val="tx1"/>
                          </a:solidFill>
                          <a:effectLst/>
                          <a:latin typeface="Garamond" charset="0"/>
                          <a:ea typeface="ＭＳ Ｐゴシック" charset="-128"/>
                        </a:rPr>
                        <a:t>/e</a:t>
                      </a:r>
                      <a:r>
                        <a:rPr kumimoji="0" lang="en-US" sz="1800" b="1" i="0" u="none" strike="noStrike" cap="none" normalizeH="0" baseline="30000" dirty="0" smtClean="0">
                          <a:ln>
                            <a:noFill/>
                          </a:ln>
                          <a:solidFill>
                            <a:schemeClr val="tx1"/>
                          </a:solidFill>
                          <a:effectLst/>
                          <a:latin typeface="Garamond" charset="0"/>
                          <a:ea typeface="ＭＳ Ｐゴシック" charset="-128"/>
                        </a:rPr>
                        <a:t>+</a:t>
                      </a:r>
                      <a:endParaRPr kumimoji="0" lang="en-US" sz="1800" b="1" i="0" u="none" strike="noStrike" cap="none" normalizeH="0" baseline="0" dirty="0" smtClean="0">
                        <a:ln>
                          <a:noFill/>
                        </a:ln>
                        <a:solidFill>
                          <a:schemeClr val="tx1"/>
                        </a:solidFill>
                        <a:effectLst/>
                        <a:latin typeface="Garamond" charset="0"/>
                        <a:ea typeface="ＭＳ Ｐゴシック"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Bunch population [10</a:t>
                      </a:r>
                      <a:r>
                        <a:rPr kumimoji="0" lang="en-US" sz="1600" b="0" i="0" u="none" strike="noStrike" cap="none" normalizeH="0" baseline="30000" dirty="0" smtClean="0">
                          <a:ln>
                            <a:noFill/>
                          </a:ln>
                          <a:solidFill>
                            <a:schemeClr val="tx1"/>
                          </a:solidFill>
                          <a:effectLst/>
                          <a:latin typeface="Garamond" charset="0"/>
                          <a:ea typeface="ＭＳ Ｐゴシック" charset="-128"/>
                        </a:rPr>
                        <a:t>9</a:t>
                      </a:r>
                      <a:r>
                        <a:rPr kumimoji="0" lang="en-US" sz="1600" b="0" i="0" u="none" strike="noStrike" cap="none" normalizeH="0" baseline="0" dirty="0" smtClean="0">
                          <a:ln>
                            <a:noFill/>
                          </a:ln>
                          <a:solidFill>
                            <a:schemeClr val="tx1"/>
                          </a:solidFill>
                          <a:effectLst/>
                          <a:latin typeface="Garamond" charset="0"/>
                          <a:ea typeface="ＭＳ Ｐゴシック" charset="-128"/>
                        </a:rPr>
                        <a:t>]</a:t>
                      </a:r>
                      <a:endParaRPr kumimoji="0" lang="en-US" sz="1600" b="0" i="0" u="none" strike="noStrike" cap="none" normalizeH="0" baseline="30000" dirty="0" smtClean="0">
                        <a:ln>
                          <a:noFill/>
                        </a:ln>
                        <a:solidFill>
                          <a:schemeClr val="tx1"/>
                        </a:solidFill>
                        <a:effectLst/>
                        <a:latin typeface="Garamond" charset="0"/>
                        <a:ea typeface="ＭＳ Ｐゴシック"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4.1-4.4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4.1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Bunch length [mm]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Energy Spread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0.5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Long. emittance [eV.m]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143000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5000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Hor. Norm. </a:t>
                      </a:r>
                      <a:r>
                        <a:rPr kumimoji="0" lang="en-US" sz="1600" b="0" i="0" u="none" strike="noStrike" cap="none" normalizeH="0" baseline="0" dirty="0" err="1" smtClean="0">
                          <a:ln>
                            <a:noFill/>
                          </a:ln>
                          <a:solidFill>
                            <a:schemeClr val="tx1"/>
                          </a:solidFill>
                          <a:effectLst/>
                          <a:latin typeface="Garamond" charset="0"/>
                          <a:ea typeface="ＭＳ Ｐゴシック" charset="-128"/>
                        </a:rPr>
                        <a:t>emittance</a:t>
                      </a:r>
                      <a:r>
                        <a:rPr kumimoji="0" lang="en-US" sz="1600" b="0" i="0" u="none" strike="noStrike" cap="none" normalizeH="0" baseline="0" dirty="0" smtClean="0">
                          <a:ln>
                            <a:noFill/>
                          </a:ln>
                          <a:solidFill>
                            <a:schemeClr val="tx1"/>
                          </a:solidFill>
                          <a:effectLst/>
                          <a:latin typeface="Garamond" charset="0"/>
                          <a:ea typeface="ＭＳ Ｐゴシック" charset="-128"/>
                        </a:rPr>
                        <a:t> [nm-</a:t>
                      </a:r>
                      <a:r>
                        <a:rPr kumimoji="0" lang="en-US" sz="1600" b="0" i="0" u="none" strike="noStrike" cap="none" normalizeH="0" baseline="0" dirty="0" err="1" smtClean="0">
                          <a:ln>
                            <a:noFill/>
                          </a:ln>
                          <a:solidFill>
                            <a:schemeClr val="tx1"/>
                          </a:solidFill>
                          <a:effectLst/>
                          <a:latin typeface="Garamond" charset="0"/>
                          <a:ea typeface="ＭＳ Ｐゴシック" charset="-128"/>
                        </a:rPr>
                        <a:t>rad</a:t>
                      </a:r>
                      <a:r>
                        <a:rPr kumimoji="0" lang="en-US" sz="1600" b="0" i="0" u="none" strike="noStrike" cap="none" normalizeH="0" baseline="0" dirty="0" smtClean="0">
                          <a:ln>
                            <a:noFill/>
                          </a:ln>
                          <a:solidFill>
                            <a:schemeClr val="tx1"/>
                          </a:solidFill>
                          <a:effectLst/>
                          <a:latin typeface="Garamond" charset="0"/>
                          <a:ea typeface="ＭＳ Ｐゴシック" charset="-128"/>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smtClean="0">
                          <a:ln>
                            <a:noFill/>
                          </a:ln>
                          <a:solidFill>
                            <a:schemeClr val="tx1"/>
                          </a:solidFill>
                          <a:effectLst/>
                          <a:latin typeface="Garamond" charset="0"/>
                          <a:ea typeface="ＭＳ Ｐゴシック" charset="-128"/>
                        </a:rPr>
                        <a:t>63000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500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Ver. Norm. </a:t>
                      </a:r>
                      <a:r>
                        <a:rPr kumimoji="0" lang="en-US" sz="1600" b="0" i="0" u="none" strike="noStrike" cap="none" normalizeH="0" baseline="0" dirty="0" err="1" smtClean="0">
                          <a:ln>
                            <a:noFill/>
                          </a:ln>
                          <a:solidFill>
                            <a:schemeClr val="tx1"/>
                          </a:solidFill>
                          <a:effectLst/>
                          <a:latin typeface="Garamond" charset="0"/>
                          <a:ea typeface="ＭＳ Ｐゴシック" charset="-128"/>
                        </a:rPr>
                        <a:t>emittance</a:t>
                      </a:r>
                      <a:r>
                        <a:rPr kumimoji="0" lang="en-US" sz="1600" b="0" i="0" u="none" strike="noStrike" cap="none" normalizeH="0" baseline="0" dirty="0" smtClean="0">
                          <a:ln>
                            <a:noFill/>
                          </a:ln>
                          <a:solidFill>
                            <a:schemeClr val="tx1"/>
                          </a:solidFill>
                          <a:effectLst/>
                          <a:latin typeface="Garamond" charset="0"/>
                          <a:ea typeface="ＭＳ Ｐゴシック" charset="-128"/>
                        </a:rPr>
                        <a:t> [nm-</a:t>
                      </a:r>
                      <a:r>
                        <a:rPr kumimoji="0" lang="en-US" sz="1600" b="0" i="0" u="none" strike="noStrike" cap="none" normalizeH="0" baseline="0" dirty="0" err="1" smtClean="0">
                          <a:ln>
                            <a:noFill/>
                          </a:ln>
                          <a:solidFill>
                            <a:schemeClr val="tx1"/>
                          </a:solidFill>
                          <a:effectLst/>
                          <a:latin typeface="Garamond" charset="0"/>
                          <a:ea typeface="ＭＳ Ｐゴシック" charset="-128"/>
                        </a:rPr>
                        <a:t>rad</a:t>
                      </a:r>
                      <a:r>
                        <a:rPr kumimoji="0" lang="en-US" sz="1600" b="0" i="0" u="none" strike="noStrike" cap="none" normalizeH="0" baseline="0" dirty="0" smtClean="0">
                          <a:ln>
                            <a:noFill/>
                          </a:ln>
                          <a:solidFill>
                            <a:schemeClr val="tx1"/>
                          </a:solidFill>
                          <a:effectLst/>
                          <a:latin typeface="Garamond" charset="0"/>
                          <a:ea typeface="ＭＳ Ｐゴシック" charset="-128"/>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1500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charset="2"/>
                        <a:buNone/>
                        <a:tabLst/>
                      </a:pPr>
                      <a:r>
                        <a:rPr kumimoji="0" lang="en-US" sz="1600" b="0" i="0" u="none" strike="noStrike" cap="none" normalizeH="0" baseline="0" dirty="0" smtClean="0">
                          <a:ln>
                            <a:noFill/>
                          </a:ln>
                          <a:solidFill>
                            <a:schemeClr val="tx1"/>
                          </a:solidFill>
                          <a:effectLst/>
                          <a:latin typeface="Garamond" charset="0"/>
                          <a:ea typeface="ＭＳ Ｐゴシック" charset="-128"/>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Box 9"/>
          <p:cNvSpPr txBox="1"/>
          <p:nvPr/>
        </p:nvSpPr>
        <p:spPr>
          <a:xfrm>
            <a:off x="71406" y="6355699"/>
            <a:ext cx="1714480" cy="430887"/>
          </a:xfrm>
          <a:prstGeom prst="rect">
            <a:avLst/>
          </a:prstGeom>
          <a:noFill/>
        </p:spPr>
        <p:txBody>
          <a:bodyPr wrap="square" rtlCol="0">
            <a:spAutoFit/>
          </a:bodyPr>
          <a:lstStyle/>
          <a:p>
            <a:pPr algn="ctr"/>
            <a:r>
              <a:rPr lang="en-US" sz="2200" i="1" dirty="0" smtClean="0"/>
              <a:t>F. Antoniou</a:t>
            </a:r>
            <a:endParaRPr lang="en-US" sz="2200" i="1" dirty="0"/>
          </a:p>
        </p:txBody>
      </p:sp>
      <p:sp>
        <p:nvSpPr>
          <p:cNvPr id="11" name="Rounded Rectangle 10"/>
          <p:cNvSpPr/>
          <p:nvPr/>
        </p:nvSpPr>
        <p:spPr>
          <a:xfrm>
            <a:off x="3247929" y="1736050"/>
            <a:ext cx="1728000" cy="342000"/>
          </a:xfrm>
          <a:prstGeom prst="round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3247906" y="2413243"/>
            <a:ext cx="1728000" cy="324000"/>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3247905" y="3055360"/>
            <a:ext cx="1728000" cy="360000"/>
          </a:xfrm>
          <a:prstGeom prst="round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127605" y="5555514"/>
            <a:ext cx="856397" cy="647999"/>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62896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4624"/>
            <a:ext cx="8229600" cy="654032"/>
          </a:xfrm>
        </p:spPr>
        <p:txBody>
          <a:bodyPr>
            <a:normAutofit fontScale="90000"/>
          </a:bodyPr>
          <a:lstStyle/>
          <a:p>
            <a:r>
              <a:rPr lang="en-US" dirty="0" smtClean="0"/>
              <a:t>Electron </a:t>
            </a:r>
            <a:r>
              <a:rPr lang="en-US" dirty="0" err="1" smtClean="0"/>
              <a:t>linac</a:t>
            </a:r>
            <a:r>
              <a:rPr lang="en-US" dirty="0" smtClean="0"/>
              <a:t> requirements</a:t>
            </a:r>
            <a:endParaRPr lang="en-US" dirty="0"/>
          </a:p>
        </p:txBody>
      </p:sp>
      <p:pic>
        <p:nvPicPr>
          <p:cNvPr id="7" name="Content Placeholder 6" descr="DR-DA.png"/>
          <p:cNvPicPr>
            <a:picLocks noGrp="1" noChangeAspect="1"/>
          </p:cNvPicPr>
          <p:nvPr>
            <p:ph sz="half" idx="1"/>
          </p:nvPr>
        </p:nvPicPr>
        <p:blipFill>
          <a:blip r:embed="rId3"/>
          <a:srcRect b="2215"/>
          <a:stretch>
            <a:fillRect/>
          </a:stretch>
        </p:blipFill>
        <p:spPr>
          <a:xfrm>
            <a:off x="35496" y="2186391"/>
            <a:ext cx="4840001" cy="3671501"/>
          </a:xfrm>
        </p:spPr>
      </p:pic>
      <p:sp>
        <p:nvSpPr>
          <p:cNvPr id="6" name="Content Placeholder 5"/>
          <p:cNvSpPr>
            <a:spLocks noGrp="1"/>
          </p:cNvSpPr>
          <p:nvPr>
            <p:ph sz="half" idx="2"/>
          </p:nvPr>
        </p:nvSpPr>
        <p:spPr>
          <a:xfrm>
            <a:off x="4716016" y="980728"/>
            <a:ext cx="4427984" cy="5377230"/>
          </a:xfrm>
        </p:spPr>
        <p:txBody>
          <a:bodyPr>
            <a:normAutofit/>
          </a:bodyPr>
          <a:lstStyle/>
          <a:p>
            <a:r>
              <a:rPr lang="en-US" sz="2200" dirty="0" smtClean="0"/>
              <a:t>For non-Gaussian beams the minimum required acceptance:</a:t>
            </a:r>
          </a:p>
          <a:p>
            <a:endParaRPr lang="en-US" sz="2200" dirty="0"/>
          </a:p>
          <a:p>
            <a:endParaRPr lang="en-US" sz="2200" dirty="0" smtClean="0"/>
          </a:p>
          <a:p>
            <a:r>
              <a:rPr lang="en-US" sz="2200" dirty="0" smtClean="0"/>
              <a:t>To avoid an e</a:t>
            </a:r>
            <a:r>
              <a:rPr lang="en-US" sz="2200" baseline="30000" dirty="0" smtClean="0"/>
              <a:t>-</a:t>
            </a:r>
            <a:r>
              <a:rPr lang="en-US" sz="2200" dirty="0" smtClean="0"/>
              <a:t> PDR: </a:t>
            </a:r>
          </a:p>
          <a:p>
            <a:pPr lvl="1"/>
            <a:r>
              <a:rPr lang="en-US" sz="2200" dirty="0" smtClean="0"/>
              <a:t>In horizontal </a:t>
            </a:r>
            <a:r>
              <a:rPr lang="en-US" sz="2200" dirty="0" err="1" smtClean="0"/>
              <a:t>R</a:t>
            </a:r>
            <a:r>
              <a:rPr lang="en-US" sz="2200" baseline="-25000" dirty="0" err="1" smtClean="0"/>
              <a:t>min</a:t>
            </a:r>
            <a:r>
              <a:rPr lang="en-US" sz="2200" baseline="-25000" dirty="0" smtClean="0"/>
              <a:t> </a:t>
            </a:r>
            <a:r>
              <a:rPr lang="en-US" sz="2200" dirty="0" smtClean="0"/>
              <a:t>&lt;  1 mm-rad</a:t>
            </a:r>
          </a:p>
          <a:p>
            <a:pPr lvl="1"/>
            <a:r>
              <a:rPr lang="en-US" sz="2200" dirty="0" smtClean="0"/>
              <a:t>In vertical </a:t>
            </a:r>
            <a:r>
              <a:rPr lang="en-US" sz="2200" dirty="0" err="1" smtClean="0"/>
              <a:t>R</a:t>
            </a:r>
            <a:r>
              <a:rPr lang="en-US" sz="2200" baseline="-25000" dirty="0" err="1" smtClean="0"/>
              <a:t>y</a:t>
            </a:r>
            <a:r>
              <a:rPr lang="en-US" sz="2200" baseline="30000" dirty="0" err="1" smtClean="0"/>
              <a:t>min</a:t>
            </a:r>
            <a:r>
              <a:rPr lang="en-US" sz="2200" baseline="-25000" dirty="0" smtClean="0"/>
              <a:t> </a:t>
            </a:r>
            <a:r>
              <a:rPr lang="en-US" sz="2200" dirty="0" smtClean="0"/>
              <a:t>&lt; 1.2 mm-rad</a:t>
            </a:r>
          </a:p>
          <a:p>
            <a:endParaRPr lang="en-US" sz="2200" dirty="0" smtClean="0"/>
          </a:p>
          <a:p>
            <a:r>
              <a:rPr lang="en-US" sz="2200" dirty="0" smtClean="0"/>
              <a:t>Required emittances from the electron injection </a:t>
            </a:r>
            <a:r>
              <a:rPr lang="en-US" sz="2200" dirty="0" err="1" smtClean="0"/>
              <a:t>linac</a:t>
            </a:r>
            <a:r>
              <a:rPr lang="en-US" sz="2200" dirty="0"/>
              <a:t> </a:t>
            </a:r>
            <a:r>
              <a:rPr lang="en-US" sz="2200" b="1" dirty="0" smtClean="0"/>
              <a:t>in order to remove electron PDR</a:t>
            </a:r>
          </a:p>
          <a:p>
            <a:endParaRPr lang="en-US" sz="1100" dirty="0" smtClean="0"/>
          </a:p>
          <a:p>
            <a:pPr lvl="1">
              <a:buNone/>
            </a:pPr>
            <a:r>
              <a:rPr lang="en-US" sz="2200" dirty="0" smtClean="0"/>
              <a:t>		</a:t>
            </a:r>
            <a:r>
              <a:rPr lang="el-GR" sz="2200" dirty="0" smtClean="0"/>
              <a:t>ε</a:t>
            </a:r>
            <a:r>
              <a:rPr lang="en-US" sz="2200" baseline="-25000" dirty="0" err="1" smtClean="0"/>
              <a:t>x</a:t>
            </a:r>
            <a:r>
              <a:rPr lang="en-US" sz="2200" baseline="30000" dirty="0" err="1" smtClean="0"/>
              <a:t>rms</a:t>
            </a:r>
            <a:r>
              <a:rPr lang="en-US" sz="2200" dirty="0" smtClean="0"/>
              <a:t>= 25 </a:t>
            </a:r>
            <a:r>
              <a:rPr lang="el-GR" sz="2200" dirty="0" smtClean="0">
                <a:latin typeface="Times"/>
                <a:cs typeface="Times"/>
              </a:rPr>
              <a:t>μ</a:t>
            </a:r>
            <a:r>
              <a:rPr lang="en-US" sz="2200" dirty="0" smtClean="0"/>
              <a:t>m-</a:t>
            </a:r>
            <a:r>
              <a:rPr lang="en-US" sz="2200" dirty="0" err="1" smtClean="0"/>
              <a:t>rad</a:t>
            </a:r>
            <a:r>
              <a:rPr lang="en-US" sz="2200" dirty="0" smtClean="0"/>
              <a:t> </a:t>
            </a:r>
          </a:p>
          <a:p>
            <a:pPr lvl="1">
              <a:buNone/>
            </a:pPr>
            <a:r>
              <a:rPr lang="en-US" sz="2200" dirty="0" smtClean="0"/>
              <a:t>		</a:t>
            </a:r>
            <a:r>
              <a:rPr lang="el-GR" sz="2200" dirty="0" smtClean="0"/>
              <a:t>ε</a:t>
            </a:r>
            <a:r>
              <a:rPr lang="en-US" sz="2200" baseline="-25000" dirty="0" err="1" smtClean="0"/>
              <a:t>y</a:t>
            </a:r>
            <a:r>
              <a:rPr lang="en-US" sz="2200" baseline="30000" dirty="0" err="1" smtClean="0"/>
              <a:t>rms</a:t>
            </a:r>
            <a:r>
              <a:rPr lang="en-US" sz="2200" dirty="0" smtClean="0"/>
              <a:t>= 50 </a:t>
            </a:r>
            <a:r>
              <a:rPr lang="el-GR" sz="2200" dirty="0" smtClean="0">
                <a:latin typeface="Times"/>
                <a:cs typeface="Times"/>
              </a:rPr>
              <a:t>μ</a:t>
            </a:r>
            <a:r>
              <a:rPr lang="en-US" sz="2200" dirty="0" smtClean="0"/>
              <a:t>m-</a:t>
            </a:r>
            <a:r>
              <a:rPr lang="en-US" sz="2200" dirty="0" err="1" smtClean="0"/>
              <a:t>rad</a:t>
            </a:r>
            <a:endParaRPr lang="en-US" sz="2200" dirty="0" smtClean="0"/>
          </a:p>
          <a:p>
            <a:pPr marL="0" indent="0">
              <a:buNone/>
            </a:pPr>
            <a:endParaRPr lang="en-US" sz="2200" dirty="0" smtClean="0"/>
          </a:p>
          <a:p>
            <a:endParaRPr lang="en-US" sz="2200" baseline="30000" dirty="0" smtClean="0"/>
          </a:p>
          <a:p>
            <a:endParaRPr lang="en-US" sz="2200" dirty="0"/>
          </a:p>
        </p:txBody>
      </p:sp>
      <p:pic>
        <p:nvPicPr>
          <p:cNvPr id="8" name="Picture 7" descr="Raccept.png"/>
          <p:cNvPicPr>
            <a:picLocks noChangeAspect="1"/>
          </p:cNvPicPr>
          <p:nvPr/>
        </p:nvPicPr>
        <p:blipFill>
          <a:blip r:embed="rId4"/>
          <a:stretch>
            <a:fillRect/>
          </a:stretch>
        </p:blipFill>
        <p:spPr>
          <a:xfrm>
            <a:off x="5286380" y="1916832"/>
            <a:ext cx="3562135" cy="411693"/>
          </a:xfrm>
          <a:prstGeom prst="rect">
            <a:avLst/>
          </a:prstGeom>
          <a:ln w="38100" cap="sq">
            <a:solidFill>
              <a:schemeClr val="accent1">
                <a:lumMod val="50000"/>
              </a:schemeClr>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643480" y="1663482"/>
            <a:ext cx="4000528"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2400" dirty="0" smtClean="0"/>
              <a:t>DA of the main DR</a:t>
            </a:r>
            <a:endParaRPr lang="en-US" sz="2400" dirty="0"/>
          </a:p>
        </p:txBody>
      </p:sp>
      <p:sp>
        <p:nvSpPr>
          <p:cNvPr id="12" name="TextBox 11"/>
          <p:cNvSpPr txBox="1"/>
          <p:nvPr/>
        </p:nvSpPr>
        <p:spPr>
          <a:xfrm>
            <a:off x="71406" y="6355699"/>
            <a:ext cx="1714480" cy="430887"/>
          </a:xfrm>
          <a:prstGeom prst="rect">
            <a:avLst/>
          </a:prstGeom>
          <a:noFill/>
        </p:spPr>
        <p:txBody>
          <a:bodyPr wrap="square" rtlCol="0">
            <a:spAutoFit/>
          </a:bodyPr>
          <a:lstStyle/>
          <a:p>
            <a:pPr algn="ctr"/>
            <a:r>
              <a:rPr lang="en-US" sz="2200" i="1" dirty="0" smtClean="0"/>
              <a:t>F. Antoniou</a:t>
            </a:r>
            <a:endParaRPr lang="en-US" sz="2200" i="1" dirty="0"/>
          </a:p>
        </p:txBody>
      </p:sp>
      <p:sp>
        <p:nvSpPr>
          <p:cNvPr id="13" name="Rectangle 12"/>
          <p:cNvSpPr/>
          <p:nvPr/>
        </p:nvSpPr>
        <p:spPr>
          <a:xfrm>
            <a:off x="5580112" y="5214380"/>
            <a:ext cx="2592287" cy="1094940"/>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959587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884238"/>
          </a:xfrm>
        </p:spPr>
        <p:txBody>
          <a:bodyPr/>
          <a:lstStyle/>
          <a:p>
            <a:r>
              <a:rPr lang="en-US" sz="4000" dirty="0" smtClean="0"/>
              <a:t>The CLIC DR CDR design</a:t>
            </a:r>
            <a:endParaRPr lang="en-US" sz="4000" dirty="0"/>
          </a:p>
        </p:txBody>
      </p:sp>
      <p:sp>
        <p:nvSpPr>
          <p:cNvPr id="3" name="Content Placeholder 2"/>
          <p:cNvSpPr>
            <a:spLocks noGrp="1"/>
          </p:cNvSpPr>
          <p:nvPr>
            <p:ph idx="1"/>
          </p:nvPr>
        </p:nvSpPr>
        <p:spPr>
          <a:xfrm>
            <a:off x="5564780" y="914400"/>
            <a:ext cx="3399707" cy="5943600"/>
          </a:xfrm>
        </p:spPr>
        <p:txBody>
          <a:bodyPr>
            <a:normAutofit fontScale="70000" lnSpcReduction="20000"/>
          </a:bodyPr>
          <a:lstStyle/>
          <a:p>
            <a:r>
              <a:rPr lang="en-US" b="1" dirty="0"/>
              <a:t>Performance parameters </a:t>
            </a:r>
            <a:r>
              <a:rPr lang="en-US" dirty="0"/>
              <a:t>of the CLIC DR for the </a:t>
            </a:r>
            <a:r>
              <a:rPr lang="en-US" b="1" dirty="0">
                <a:solidFill>
                  <a:srgbClr val="C00000"/>
                </a:solidFill>
              </a:rPr>
              <a:t>1 GHz </a:t>
            </a:r>
            <a:r>
              <a:rPr lang="en-US" dirty="0"/>
              <a:t>and </a:t>
            </a:r>
            <a:r>
              <a:rPr lang="en-US" b="1" dirty="0">
                <a:solidFill>
                  <a:srgbClr val="C00000"/>
                </a:solidFill>
              </a:rPr>
              <a:t>2 GHz </a:t>
            </a:r>
            <a:r>
              <a:rPr lang="en-US" dirty="0"/>
              <a:t>options </a:t>
            </a:r>
            <a:r>
              <a:rPr lang="en-US" dirty="0" smtClean="0"/>
              <a:t>in comparison to the V06</a:t>
            </a:r>
            <a:endParaRPr lang="en-US" b="1" dirty="0"/>
          </a:p>
          <a:p>
            <a:pPr lvl="1"/>
            <a:r>
              <a:rPr lang="en-US" dirty="0">
                <a:solidFill>
                  <a:srgbClr val="92D050"/>
                </a:solidFill>
              </a:rPr>
              <a:t>Increased energy </a:t>
            </a:r>
            <a:r>
              <a:rPr lang="en-US" dirty="0"/>
              <a:t>(2.424</a:t>
            </a:r>
            <a:r>
              <a:rPr lang="en-US" dirty="0">
                <a:sym typeface="Wingdings" pitchFamily="2" charset="2"/>
              </a:rPr>
              <a:t></a:t>
            </a:r>
            <a:r>
              <a:rPr lang="en-US" dirty="0"/>
              <a:t>2.86 </a:t>
            </a:r>
            <a:r>
              <a:rPr lang="en-US" dirty="0" err="1"/>
              <a:t>GeV</a:t>
            </a:r>
            <a:r>
              <a:rPr lang="en-US" dirty="0" smtClean="0"/>
              <a:t>)</a:t>
            </a:r>
          </a:p>
          <a:p>
            <a:pPr lvl="1"/>
            <a:r>
              <a:rPr lang="en-US" dirty="0" smtClean="0"/>
              <a:t>Reduce the </a:t>
            </a:r>
            <a:r>
              <a:rPr lang="en-US" dirty="0" smtClean="0">
                <a:solidFill>
                  <a:srgbClr val="FF0000"/>
                </a:solidFill>
              </a:rPr>
              <a:t>circumference</a:t>
            </a:r>
            <a:r>
              <a:rPr lang="en-US" dirty="0" smtClean="0"/>
              <a:t> by  15%</a:t>
            </a:r>
            <a:endParaRPr lang="en-US" dirty="0"/>
          </a:p>
          <a:p>
            <a:pPr lvl="1"/>
            <a:r>
              <a:rPr lang="en-US" dirty="0">
                <a:solidFill>
                  <a:srgbClr val="0070C0"/>
                </a:solidFill>
              </a:rPr>
              <a:t>Ultra-low </a:t>
            </a:r>
            <a:r>
              <a:rPr lang="en-US" dirty="0" err="1">
                <a:solidFill>
                  <a:srgbClr val="0070C0"/>
                </a:solidFill>
              </a:rPr>
              <a:t>emittances</a:t>
            </a:r>
            <a:r>
              <a:rPr lang="en-US" dirty="0">
                <a:solidFill>
                  <a:srgbClr val="0070C0"/>
                </a:solidFill>
              </a:rPr>
              <a:t> </a:t>
            </a:r>
            <a:r>
              <a:rPr lang="en-US" dirty="0"/>
              <a:t>in all 3 planes </a:t>
            </a:r>
          </a:p>
          <a:p>
            <a:pPr lvl="1"/>
            <a:r>
              <a:rPr lang="en-US" dirty="0">
                <a:solidFill>
                  <a:srgbClr val="7030A0"/>
                </a:solidFill>
              </a:rPr>
              <a:t>Reduced IBS effect </a:t>
            </a:r>
            <a:r>
              <a:rPr lang="en-US" dirty="0"/>
              <a:t>(from 3 to 1.5)</a:t>
            </a:r>
          </a:p>
          <a:p>
            <a:pPr lvl="1"/>
            <a:r>
              <a:rPr lang="en-US" dirty="0">
                <a:solidFill>
                  <a:srgbClr val="FFC000"/>
                </a:solidFill>
              </a:rPr>
              <a:t>Reduced space charge tune shift       </a:t>
            </a:r>
            <a:r>
              <a:rPr lang="en-US" dirty="0"/>
              <a:t>(-0.2 </a:t>
            </a:r>
            <a:r>
              <a:rPr lang="en-US" dirty="0">
                <a:sym typeface="Wingdings" pitchFamily="2" charset="2"/>
              </a:rPr>
              <a:t> -0.1)</a:t>
            </a:r>
          </a:p>
          <a:p>
            <a:pPr lvl="1"/>
            <a:r>
              <a:rPr lang="en-US" dirty="0">
                <a:sym typeface="Wingdings" pitchFamily="2" charset="2"/>
              </a:rPr>
              <a:t>Lower RF stable phase (70</a:t>
            </a:r>
            <a:r>
              <a:rPr lang="en-US" baseline="30000" dirty="0">
                <a:sym typeface="Wingdings" pitchFamily="2" charset="2"/>
              </a:rPr>
              <a:t>o</a:t>
            </a:r>
            <a:r>
              <a:rPr lang="en-US" dirty="0">
                <a:sym typeface="Wingdings" pitchFamily="2" charset="2"/>
              </a:rPr>
              <a:t>51</a:t>
            </a:r>
            <a:r>
              <a:rPr lang="en-US" baseline="30000" dirty="0">
                <a:sym typeface="Wingdings" pitchFamily="2" charset="2"/>
              </a:rPr>
              <a:t>o</a:t>
            </a:r>
            <a:r>
              <a:rPr lang="en-US" dirty="0">
                <a:sym typeface="Wingdings" pitchFamily="2" charset="2"/>
              </a:rPr>
              <a:t> (62</a:t>
            </a:r>
            <a:r>
              <a:rPr lang="en-US" baseline="30000" dirty="0">
                <a:sym typeface="Wingdings" pitchFamily="2" charset="2"/>
              </a:rPr>
              <a:t>o</a:t>
            </a:r>
            <a:r>
              <a:rPr lang="en-US" dirty="0" smtClean="0">
                <a:sym typeface="Wingdings" pitchFamily="2" charset="2"/>
              </a:rPr>
              <a:t>))</a:t>
            </a:r>
            <a:endParaRPr lang="en-US" dirty="0">
              <a:sym typeface="Wingdings" pitchFamily="2" charset="2"/>
            </a:endParaRPr>
          </a:p>
        </p:txBody>
      </p:sp>
      <p:pic>
        <p:nvPicPr>
          <p:cNvPr id="7" name="Content Placeholder 11" descr="table.png"/>
          <p:cNvPicPr>
            <a:picLocks noChangeAspect="1"/>
          </p:cNvPicPr>
          <p:nvPr/>
        </p:nvPicPr>
        <p:blipFill>
          <a:blip r:embed="rId3"/>
          <a:stretch>
            <a:fillRect/>
          </a:stretch>
        </p:blipFill>
        <p:spPr>
          <a:xfrm>
            <a:off x="152400" y="914400"/>
            <a:ext cx="5387975" cy="5715000"/>
          </a:xfrm>
          <a:prstGeom prst="rect">
            <a:avLst/>
          </a:prstGeom>
        </p:spPr>
      </p:pic>
      <p:sp>
        <p:nvSpPr>
          <p:cNvPr id="8" name="Rectangle 7"/>
          <p:cNvSpPr/>
          <p:nvPr/>
        </p:nvSpPr>
        <p:spPr>
          <a:xfrm>
            <a:off x="2863805" y="888272"/>
            <a:ext cx="1631995" cy="5741127"/>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169818" y="5943600"/>
            <a:ext cx="5334000" cy="228600"/>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69818" y="5521236"/>
            <a:ext cx="5334000" cy="398417"/>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178527" y="1336764"/>
            <a:ext cx="5334000" cy="2286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178527" y="1565364"/>
            <a:ext cx="5334000" cy="228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1"/>
          <p:cNvSpPr txBox="1">
            <a:spLocks noChangeArrowheads="1"/>
          </p:cNvSpPr>
          <p:nvPr/>
        </p:nvSpPr>
        <p:spPr bwMode="auto">
          <a:xfrm>
            <a:off x="7020272" y="6453336"/>
            <a:ext cx="1954560"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i="1">
                <a:solidFill>
                  <a:schemeClr val="tx1"/>
                </a:solidFill>
                <a:latin typeface="Arial" charset="0"/>
                <a:ea typeface="ＭＳ Ｐゴシック" charset="0"/>
                <a:cs typeface="Arial" charset="0"/>
              </a:defRPr>
            </a:lvl1pPr>
            <a:lvl2pPr marL="742950" indent="-285750" eaLnBrk="0" hangingPunct="0">
              <a:defRPr i="1">
                <a:solidFill>
                  <a:schemeClr val="tx1"/>
                </a:solidFill>
                <a:latin typeface="Arial" charset="0"/>
                <a:ea typeface="Arial" charset="0"/>
                <a:cs typeface="Arial" charset="0"/>
              </a:defRPr>
            </a:lvl2pPr>
            <a:lvl3pPr marL="1143000" indent="-228600" eaLnBrk="0" hangingPunct="0">
              <a:defRPr i="1">
                <a:solidFill>
                  <a:schemeClr val="tx1"/>
                </a:solidFill>
                <a:latin typeface="Arial" charset="0"/>
                <a:ea typeface="Arial" charset="0"/>
                <a:cs typeface="Arial" charset="0"/>
              </a:defRPr>
            </a:lvl3pPr>
            <a:lvl4pPr marL="1600200" indent="-228600" eaLnBrk="0" hangingPunct="0">
              <a:defRPr i="1">
                <a:solidFill>
                  <a:schemeClr val="tx1"/>
                </a:solidFill>
                <a:latin typeface="Arial" charset="0"/>
                <a:ea typeface="Arial" charset="0"/>
                <a:cs typeface="Arial" charset="0"/>
              </a:defRPr>
            </a:lvl4pPr>
            <a:lvl5pPr marL="2057400" indent="-228600" eaLnBrk="0" hangingPunct="0">
              <a:defRPr i="1">
                <a:solidFill>
                  <a:schemeClr val="tx1"/>
                </a:solidFill>
                <a:latin typeface="Arial" charset="0"/>
                <a:ea typeface="Arial" charset="0"/>
                <a:cs typeface="Arial" charset="0"/>
              </a:defRPr>
            </a:lvl5pPr>
            <a:lvl6pPr marL="2514600" indent="-228600" eaLnBrk="0" fontAlgn="base" hangingPunct="0">
              <a:spcBef>
                <a:spcPct val="0"/>
              </a:spcBef>
              <a:spcAft>
                <a:spcPct val="0"/>
              </a:spcAft>
              <a:defRPr i="1">
                <a:solidFill>
                  <a:schemeClr val="tx1"/>
                </a:solidFill>
                <a:latin typeface="Arial" charset="0"/>
                <a:ea typeface="Arial" charset="0"/>
                <a:cs typeface="Arial" charset="0"/>
              </a:defRPr>
            </a:lvl6pPr>
            <a:lvl7pPr marL="2971800" indent="-228600" eaLnBrk="0" fontAlgn="base" hangingPunct="0">
              <a:spcBef>
                <a:spcPct val="0"/>
              </a:spcBef>
              <a:spcAft>
                <a:spcPct val="0"/>
              </a:spcAft>
              <a:defRPr i="1">
                <a:solidFill>
                  <a:schemeClr val="tx1"/>
                </a:solidFill>
                <a:latin typeface="Arial" charset="0"/>
                <a:ea typeface="Arial" charset="0"/>
                <a:cs typeface="Arial" charset="0"/>
              </a:defRPr>
            </a:lvl7pPr>
            <a:lvl8pPr marL="3429000" indent="-228600" eaLnBrk="0" fontAlgn="base" hangingPunct="0">
              <a:spcBef>
                <a:spcPct val="0"/>
              </a:spcBef>
              <a:spcAft>
                <a:spcPct val="0"/>
              </a:spcAft>
              <a:defRPr i="1">
                <a:solidFill>
                  <a:schemeClr val="tx1"/>
                </a:solidFill>
                <a:latin typeface="Arial" charset="0"/>
                <a:ea typeface="Arial" charset="0"/>
                <a:cs typeface="Arial" charset="0"/>
              </a:defRPr>
            </a:lvl8pPr>
            <a:lvl9pPr marL="3886200" indent="-228600" eaLnBrk="0" fontAlgn="base" hangingPunct="0">
              <a:spcBef>
                <a:spcPct val="0"/>
              </a:spcBef>
              <a:spcAft>
                <a:spcPct val="0"/>
              </a:spcAft>
              <a:defRPr i="1">
                <a:solidFill>
                  <a:schemeClr val="tx1"/>
                </a:solidFill>
                <a:latin typeface="Arial" charset="0"/>
                <a:ea typeface="Arial" charset="0"/>
                <a:cs typeface="Arial" charset="0"/>
              </a:defRPr>
            </a:lvl9pPr>
          </a:lstStyle>
          <a:p>
            <a:pPr algn="ctr" eaLnBrk="1" hangingPunct="1"/>
            <a:r>
              <a:rPr lang="en-US" sz="1400" b="1" dirty="0" err="1" smtClean="0">
                <a:solidFill>
                  <a:srgbClr val="FF0000"/>
                </a:solidFill>
              </a:rPr>
              <a:t>F.Antoniou</a:t>
            </a:r>
            <a:endParaRPr lang="en-GB" sz="1400" b="1" dirty="0">
              <a:solidFill>
                <a:srgbClr val="FF0000"/>
              </a:solidFill>
            </a:endParaRPr>
          </a:p>
        </p:txBody>
      </p:sp>
    </p:spTree>
    <p:extLst>
      <p:ext uri="{BB962C8B-B14F-4D97-AF65-F5344CB8AC3E}">
        <p14:creationId xmlns:p14="http://schemas.microsoft.com/office/powerpoint/2010/main" val="142520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37</a:t>
            </a:fld>
            <a:endParaRPr lang="en-GB">
              <a:solidFill>
                <a:prstClr val="white"/>
              </a:solidFill>
            </a:endParaRPr>
          </a:p>
        </p:txBody>
      </p:sp>
      <p:pic>
        <p:nvPicPr>
          <p:cNvPr id="5" name="Picture 4" descr="C:\Users\hghasem\Downloads\Trapezium design\SBEND or RBEND\Final\RBEND\ELEGANT\selected tune\correct ch by elegant\test-1\dipole field\field.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3609" y="470055"/>
            <a:ext cx="4940391" cy="3583230"/>
          </a:xfrm>
          <a:prstGeom prst="rect">
            <a:avLst/>
          </a:prstGeom>
          <a:noFill/>
          <a:ln>
            <a:noFill/>
          </a:ln>
        </p:spPr>
      </p:pic>
      <p:graphicFrame>
        <p:nvGraphicFramePr>
          <p:cNvPr id="6" name="Table 5"/>
          <p:cNvGraphicFramePr>
            <a:graphicFrameLocks noGrp="1"/>
          </p:cNvGraphicFramePr>
          <p:nvPr>
            <p:extLst/>
          </p:nvPr>
        </p:nvGraphicFramePr>
        <p:xfrm>
          <a:off x="1768948" y="4320296"/>
          <a:ext cx="5510847" cy="1502784"/>
        </p:xfrm>
        <a:graphic>
          <a:graphicData uri="http://schemas.openxmlformats.org/drawingml/2006/table">
            <a:tbl>
              <a:tblPr>
                <a:tableStyleId>{5940675A-B579-460E-94D1-54222C63F5DA}</a:tableStyleId>
              </a:tblPr>
              <a:tblGrid>
                <a:gridCol w="1874557"/>
                <a:gridCol w="1973712"/>
                <a:gridCol w="1662578"/>
              </a:tblGrid>
              <a:tr h="0">
                <a:tc>
                  <a:txBody>
                    <a:bodyPr/>
                    <a:lstStyle/>
                    <a:p>
                      <a:pPr algn="l">
                        <a:spcBef>
                          <a:spcPts val="100"/>
                        </a:spcBef>
                        <a:spcAft>
                          <a:spcPts val="100"/>
                        </a:spcAft>
                      </a:pPr>
                      <a:r>
                        <a:rPr lang="en-GB" sz="1400" b="1" kern="800" dirty="0">
                          <a:effectLst/>
                        </a:rPr>
                        <a:t>Parameters</a:t>
                      </a:r>
                      <a:endParaRPr lang="en-GB" sz="1400" b="1"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Bef>
                          <a:spcPts val="100"/>
                        </a:spcBef>
                        <a:spcAft>
                          <a:spcPts val="100"/>
                        </a:spcAft>
                      </a:pPr>
                      <a:r>
                        <a:rPr lang="en-GB" sz="1400" b="1" dirty="0" smtClean="0">
                          <a:effectLst/>
                        </a:rPr>
                        <a:t>Highest </a:t>
                      </a:r>
                      <a:r>
                        <a:rPr lang="en-GB" sz="1400" b="1" dirty="0">
                          <a:effectLst/>
                        </a:rPr>
                        <a:t>field section</a:t>
                      </a:r>
                      <a:endParaRPr lang="en-GB" sz="1400" b="1"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Bef>
                          <a:spcPts val="100"/>
                        </a:spcBef>
                        <a:spcAft>
                          <a:spcPts val="100"/>
                        </a:spcAft>
                      </a:pPr>
                      <a:r>
                        <a:rPr lang="en-GB" sz="1400" b="1" dirty="0" smtClean="0">
                          <a:effectLst/>
                        </a:rPr>
                        <a:t>Lowest </a:t>
                      </a:r>
                      <a:r>
                        <a:rPr lang="en-GB" sz="1400" b="1" dirty="0">
                          <a:effectLst/>
                        </a:rPr>
                        <a:t>field section</a:t>
                      </a:r>
                      <a:endParaRPr lang="en-GB" sz="1400" b="1" dirty="0">
                        <a:effectLst/>
                        <a:latin typeface="Times New Roman" panose="02020603050405020304" pitchFamily="18" charset="0"/>
                        <a:ea typeface="Times New Roman" panose="02020603050405020304" pitchFamily="18" charset="0"/>
                      </a:endParaRPr>
                    </a:p>
                  </a:txBody>
                  <a:tcPr marL="68580" marR="68580" marT="0" marB="0" anchor="ctr"/>
                </a:tc>
              </a:tr>
              <a:tr h="0">
                <a:tc>
                  <a:txBody>
                    <a:bodyPr/>
                    <a:lstStyle/>
                    <a:p>
                      <a:pPr>
                        <a:spcAft>
                          <a:spcPts val="0"/>
                        </a:spcAft>
                      </a:pPr>
                      <a:r>
                        <a:rPr lang="en-GB" sz="1400" dirty="0" smtClean="0">
                          <a:effectLst/>
                        </a:rPr>
                        <a:t>Length </a:t>
                      </a:r>
                      <a:r>
                        <a:rPr lang="en-GB" sz="1400" dirty="0">
                          <a:effectLst/>
                        </a:rPr>
                        <a:t>(cm)</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dirty="0" smtClean="0">
                          <a:effectLst/>
                        </a:rPr>
                        <a:t>4.1825</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dirty="0">
                          <a:effectLst/>
                        </a:rPr>
                        <a:t>5.0550</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a:spcAft>
                          <a:spcPts val="0"/>
                        </a:spcAft>
                      </a:pPr>
                      <a:r>
                        <a:rPr lang="en-GB" sz="1400" dirty="0">
                          <a:effectLst/>
                        </a:rPr>
                        <a:t>Field (T)</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a:effectLst/>
                        </a:rPr>
                        <a:t>1.7666</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a:effectLst/>
                        </a:rPr>
                        <a:t>0.8366</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a:spcAft>
                          <a:spcPts val="0"/>
                        </a:spcAft>
                      </a:pPr>
                      <a:r>
                        <a:rPr lang="en-GB" sz="1400" dirty="0">
                          <a:effectLst/>
                        </a:rPr>
                        <a:t>Radius (m)</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a:effectLst/>
                        </a:rPr>
                        <a:t>5.4000</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a:effectLst/>
                        </a:rPr>
                        <a:t>11.4028</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a:spcAft>
                          <a:spcPts val="0"/>
                        </a:spcAft>
                      </a:pPr>
                      <a:r>
                        <a:rPr lang="en-GB" sz="1400" dirty="0">
                          <a:effectLst/>
                        </a:rPr>
                        <a:t>Def. angle (Deg.)</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dirty="0" smtClean="0">
                          <a:effectLst/>
                        </a:rPr>
                        <a:t>0.4438</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a:effectLst/>
                        </a:rPr>
                        <a:t>0.2540</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a:spcAft>
                          <a:spcPts val="0"/>
                        </a:spcAft>
                      </a:pPr>
                      <a:r>
                        <a:rPr lang="en-GB" sz="1400">
                          <a:effectLst/>
                        </a:rPr>
                        <a:t>K (m</a:t>
                      </a:r>
                      <a:r>
                        <a:rPr lang="en-GB" sz="1400" baseline="30000">
                          <a:effectLst/>
                        </a:rPr>
                        <a:t>-2</a:t>
                      </a:r>
                      <a:r>
                        <a:rPr lang="en-GB" sz="1400">
                          <a:effectLst/>
                        </a:rPr>
                        <a:t>)</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a:effectLst/>
                        </a:rPr>
                        <a:t>-1.1000</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a:effectLst/>
                        </a:rPr>
                        <a:t>-1.1000</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222624">
                <a:tc>
                  <a:txBody>
                    <a:bodyPr/>
                    <a:lstStyle/>
                    <a:p>
                      <a:pPr>
                        <a:spcAft>
                          <a:spcPts val="0"/>
                        </a:spcAft>
                      </a:pPr>
                      <a:r>
                        <a:rPr lang="en-GB" sz="1400">
                          <a:effectLst/>
                        </a:rPr>
                        <a:t>Gradient (T/m)</a:t>
                      </a:r>
                      <a:endParaRPr lang="en-GB"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dirty="0">
                          <a:effectLst/>
                        </a:rPr>
                        <a:t>-10.4937</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en-GB" sz="1400" dirty="0">
                          <a:effectLst/>
                        </a:rPr>
                        <a:t>-10.4937</a:t>
                      </a:r>
                      <a:endParaRPr lang="en-GB"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7" name="Rectangle 6"/>
          <p:cNvSpPr/>
          <p:nvPr/>
        </p:nvSpPr>
        <p:spPr>
          <a:xfrm>
            <a:off x="146320" y="857029"/>
            <a:ext cx="3947215" cy="1107996"/>
          </a:xfrm>
          <a:prstGeom prst="rect">
            <a:avLst/>
          </a:prstGeom>
        </p:spPr>
        <p:txBody>
          <a:bodyPr wrap="square">
            <a:spAutoFit/>
          </a:bodyPr>
          <a:lstStyle/>
          <a:p>
            <a:pPr marL="285750" indent="-285750" fontAlgn="auto">
              <a:spcBef>
                <a:spcPts val="600"/>
              </a:spcBef>
              <a:spcAft>
                <a:spcPts val="600"/>
              </a:spcAft>
              <a:buFont typeface="Courier New" panose="02070309020205020404" pitchFamily="49" charset="0"/>
              <a:buChar char="o"/>
            </a:pPr>
            <a:r>
              <a:rPr lang="en-GB" sz="1400" b="0" kern="800" dirty="0" smtClean="0">
                <a:solidFill>
                  <a:prstClr val="black"/>
                </a:solidFill>
                <a:latin typeface="Arial" panose="020B0604020202020204" pitchFamily="34" charset="0"/>
                <a:ea typeface="Times New Roman" panose="02020603050405020304" pitchFamily="18" charset="0"/>
                <a:cs typeface="Arial" panose="020B0604020202020204" pitchFamily="34" charset="0"/>
              </a:rPr>
              <a:t>The dipole total length is set to L = 0.58 m as the optimized value.</a:t>
            </a:r>
          </a:p>
          <a:p>
            <a:pPr marL="285750" indent="-285750" fontAlgn="auto">
              <a:spcBef>
                <a:spcPts val="600"/>
              </a:spcBef>
              <a:spcAft>
                <a:spcPts val="600"/>
              </a:spcAft>
              <a:buFont typeface="Courier New" panose="02070309020205020404" pitchFamily="49" charset="0"/>
              <a:buChar char="o"/>
            </a:pPr>
            <a:r>
              <a:rPr lang="en-GB" sz="1400" b="0" kern="800" dirty="0" smtClean="0">
                <a:solidFill>
                  <a:prstClr val="black"/>
                </a:solidFill>
                <a:latin typeface="Arial" panose="020B0604020202020204" pitchFamily="34" charset="0"/>
                <a:ea typeface="Times New Roman" panose="02020603050405020304" pitchFamily="18" charset="0"/>
                <a:cs typeface="Arial" panose="020B0604020202020204" pitchFamily="34" charset="0"/>
              </a:rPr>
              <a:t>Each </a:t>
            </a:r>
            <a:r>
              <a:rPr lang="en-GB" sz="1400" b="0" kern="800" dirty="0">
                <a:solidFill>
                  <a:prstClr val="black"/>
                </a:solidFill>
                <a:latin typeface="Arial" panose="020B0604020202020204" pitchFamily="34" charset="0"/>
                <a:ea typeface="Times New Roman" panose="02020603050405020304" pitchFamily="18" charset="0"/>
                <a:cs typeface="Arial" panose="020B0604020202020204" pitchFamily="34" charset="0"/>
              </a:rPr>
              <a:t>trapezium field profile dipole bends the beam 4 Degrees.</a:t>
            </a:r>
          </a:p>
        </p:txBody>
      </p:sp>
      <p:sp>
        <p:nvSpPr>
          <p:cNvPr id="8" name="TextBox 7"/>
          <p:cNvSpPr txBox="1"/>
          <p:nvPr/>
        </p:nvSpPr>
        <p:spPr>
          <a:xfrm>
            <a:off x="611560" y="-61306"/>
            <a:ext cx="7044099" cy="769441"/>
          </a:xfrm>
          <a:prstGeom prst="rect">
            <a:avLst/>
          </a:prstGeom>
          <a:noFill/>
        </p:spPr>
        <p:txBody>
          <a:bodyPr wrap="square" rtlCol="0">
            <a:spAutoFit/>
          </a:bodyPr>
          <a:lstStyle/>
          <a:p>
            <a:pPr fontAlgn="auto">
              <a:spcBef>
                <a:spcPts val="0"/>
              </a:spcBef>
              <a:spcAft>
                <a:spcPts val="0"/>
              </a:spcAft>
            </a:pPr>
            <a:r>
              <a:rPr lang="en-GB" sz="4400" b="0" dirty="0" smtClean="0">
                <a:latin typeface="Calibri Light" panose="020F0302020204030204"/>
                <a:ea typeface=""/>
                <a:cs typeface="Times New Roman" panose="02020603050405020304" pitchFamily="18" charset="0"/>
              </a:rPr>
              <a:t>Trapezium field profile dipole</a:t>
            </a:r>
            <a:endParaRPr lang="en-GB" sz="44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11489345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38</a:t>
            </a:fld>
            <a:endParaRPr lang="en-GB">
              <a:solidFill>
                <a:prstClr val="white"/>
              </a:solidFill>
            </a:endParaRPr>
          </a:p>
        </p:txBody>
      </p:sp>
      <p:sp>
        <p:nvSpPr>
          <p:cNvPr id="5" name="Rectangle 5"/>
          <p:cNvSpPr>
            <a:spLocks noChangeArrowheads="1"/>
          </p:cNvSpPr>
          <p:nvPr/>
        </p:nvSpPr>
        <p:spPr bwMode="auto">
          <a:xfrm>
            <a:off x="196155" y="503102"/>
            <a:ext cx="47156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190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171450" indent="-171450">
              <a:buFont typeface="Courier New" panose="02070309020205020404" pitchFamily="49" charset="0"/>
              <a:buChar char="o"/>
            </a:pPr>
            <a:r>
              <a:rPr lang="en-GB" altLang="en-US" sz="1400" b="0" dirty="0" smtClean="0">
                <a:solidFill>
                  <a:prstClr val="black"/>
                </a:solidFill>
                <a:latin typeface="Calibri" panose="020F0502020204030204"/>
                <a:ea typeface="Times New Roman" panose="02020603050405020304" pitchFamily="18" charset="0"/>
                <a:cs typeface="Times New Roman" panose="02020603050405020304" pitchFamily="18" charset="0"/>
              </a:rPr>
              <a:t>Two families of sextupole magnets both with the same length of 15 cm in the TME cell are considered to correct the natural chromaticity of ring to +1. </a:t>
            </a:r>
            <a:endParaRPr lang="en-GB" altLang="en-US" sz="1400" b="0" dirty="0" smtClean="0">
              <a:solidFill>
                <a:prstClr val="black"/>
              </a:solidFill>
              <a:latin typeface="Calibri" panose="020F0502020204030204"/>
              <a:ea typeface=""/>
              <a:cs typeface=""/>
            </a:endParaRPr>
          </a:p>
        </p:txBody>
      </p:sp>
      <p:pic>
        <p:nvPicPr>
          <p:cNvPr id="6" name="Picture 5"/>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6341594" y="3648723"/>
            <a:ext cx="2880000" cy="1980000"/>
          </a:xfrm>
          <a:prstGeom prst="rect">
            <a:avLst/>
          </a:prstGeom>
        </p:spPr>
      </p:pic>
      <p:pic>
        <p:nvPicPr>
          <p:cNvPr id="7" name="Picture 6"/>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3456000" y="3669989"/>
            <a:ext cx="2880000" cy="1980000"/>
          </a:xfrm>
          <a:prstGeom prst="rect">
            <a:avLst/>
          </a:prstGeom>
        </p:spPr>
      </p:pic>
      <p:pic>
        <p:nvPicPr>
          <p:cNvPr id="8" name="Picture 7"/>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3456000" y="1732195"/>
            <a:ext cx="2880000" cy="1980000"/>
          </a:xfrm>
          <a:prstGeom prst="rect">
            <a:avLst/>
          </a:prstGeom>
        </p:spPr>
      </p:pic>
      <p:pic>
        <p:nvPicPr>
          <p:cNvPr id="9" name="Picture 8"/>
          <p:cNvPicPr preferRelativeResize="0">
            <a:picLocks/>
          </p:cNvPicPr>
          <p:nvPr/>
        </p:nvPicPr>
        <p:blipFill>
          <a:blip r:embed="rId5">
            <a:extLst>
              <a:ext uri="{28A0092B-C50C-407E-A947-70E740481C1C}">
                <a14:useLocalDpi xmlns:a14="http://schemas.microsoft.com/office/drawing/2010/main" val="0"/>
              </a:ext>
            </a:extLst>
          </a:blip>
          <a:stretch>
            <a:fillRect/>
          </a:stretch>
        </p:blipFill>
        <p:spPr>
          <a:xfrm>
            <a:off x="6320330" y="1732195"/>
            <a:ext cx="2880000" cy="1980000"/>
          </a:xfrm>
          <a:prstGeom prst="rect">
            <a:avLst/>
          </a:prstGeom>
        </p:spPr>
      </p:pic>
      <p:graphicFrame>
        <p:nvGraphicFramePr>
          <p:cNvPr id="10" name="Table 9"/>
          <p:cNvGraphicFramePr>
            <a:graphicFrameLocks noGrp="1"/>
          </p:cNvGraphicFramePr>
          <p:nvPr>
            <p:extLst/>
          </p:nvPr>
        </p:nvGraphicFramePr>
        <p:xfrm>
          <a:off x="4847995" y="565507"/>
          <a:ext cx="4081779" cy="1097280"/>
        </p:xfrm>
        <a:graphic>
          <a:graphicData uri="http://schemas.openxmlformats.org/drawingml/2006/table">
            <a:tbl>
              <a:tblPr>
                <a:tableStyleId>{5940675A-B579-460E-94D1-54222C63F5DA}</a:tableStyleId>
              </a:tblPr>
              <a:tblGrid>
                <a:gridCol w="2041900"/>
                <a:gridCol w="1052623"/>
                <a:gridCol w="987256"/>
              </a:tblGrid>
              <a:tr h="0">
                <a:tc>
                  <a:txBody>
                    <a:bodyPr/>
                    <a:lstStyle/>
                    <a:p>
                      <a:pPr algn="l">
                        <a:spcBef>
                          <a:spcPts val="100"/>
                        </a:spcBef>
                        <a:spcAft>
                          <a:spcPts val="100"/>
                        </a:spcAft>
                      </a:pPr>
                      <a:r>
                        <a:rPr lang="en-GB" sz="1200" b="1" kern="800" dirty="0">
                          <a:effectLst/>
                          <a:latin typeface="Arial" panose="020B0604020202020204" pitchFamily="34" charset="0"/>
                          <a:cs typeface="Arial" panose="020B0604020202020204" pitchFamily="34" charset="0"/>
                        </a:rPr>
                        <a:t>Parameters</a:t>
                      </a:r>
                      <a:endParaRPr lang="en-GB" sz="12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Bef>
                          <a:spcPts val="100"/>
                        </a:spcBef>
                        <a:spcAft>
                          <a:spcPts val="100"/>
                        </a:spcAft>
                      </a:pPr>
                      <a:r>
                        <a:rPr lang="en-GB" sz="1200" b="1" dirty="0" smtClean="0">
                          <a:effectLst/>
                          <a:latin typeface="Arial" panose="020B0604020202020204" pitchFamily="34" charset="0"/>
                          <a:ea typeface="Times New Roman" panose="02020603050405020304" pitchFamily="18" charset="0"/>
                          <a:cs typeface="Arial" panose="020B0604020202020204" pitchFamily="34" charset="0"/>
                        </a:rPr>
                        <a:t>SF</a:t>
                      </a:r>
                      <a:endParaRPr lang="en-GB" sz="12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Bef>
                          <a:spcPts val="100"/>
                        </a:spcBef>
                        <a:spcAft>
                          <a:spcPts val="100"/>
                        </a:spcAft>
                      </a:pPr>
                      <a:r>
                        <a:rPr lang="en-GB" sz="1200" b="1" dirty="0" smtClean="0">
                          <a:effectLst/>
                          <a:latin typeface="Arial" panose="020B0604020202020204" pitchFamily="34" charset="0"/>
                          <a:ea typeface="Times New Roman" panose="02020603050405020304" pitchFamily="18" charset="0"/>
                          <a:cs typeface="Arial" panose="020B0604020202020204" pitchFamily="34" charset="0"/>
                        </a:rPr>
                        <a:t>SD</a:t>
                      </a:r>
                      <a:endParaRPr lang="en-GB" sz="12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r>
              <a:tr h="0">
                <a:tc>
                  <a:txBody>
                    <a:bodyPr/>
                    <a:lstStyle/>
                    <a:p>
                      <a:pPr>
                        <a:spcAft>
                          <a:spcPts val="0"/>
                        </a:spcAft>
                      </a:pPr>
                      <a:r>
                        <a:rPr lang="en-GB" sz="1200" dirty="0" smtClean="0">
                          <a:effectLst/>
                          <a:latin typeface="Arial" panose="020B0604020202020204" pitchFamily="34" charset="0"/>
                          <a:cs typeface="Arial" panose="020B0604020202020204" pitchFamily="34" charset="0"/>
                        </a:rPr>
                        <a:t>Length </a:t>
                      </a:r>
                      <a:r>
                        <a:rPr lang="en-GB" sz="1200" dirty="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cm]</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gridSpan="2">
                  <a:txBody>
                    <a:bodyPr/>
                    <a:lstStyle/>
                    <a:p>
                      <a:pPr algn="ctr">
                        <a:spcAft>
                          <a:spcPts val="0"/>
                        </a:spcAft>
                      </a:pPr>
                      <a:r>
                        <a:rPr lang="en-GB" sz="1200" dirty="0" smtClean="0">
                          <a:effectLst/>
                          <a:latin typeface="Arial" panose="020B0604020202020204" pitchFamily="34" charset="0"/>
                          <a:ea typeface="+mn-ea"/>
                          <a:cs typeface="Arial" panose="020B0604020202020204" pitchFamily="34" charset="0"/>
                        </a:rPr>
                        <a:t>15</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GB"/>
                    </a:p>
                  </a:txBody>
                  <a:tcPr/>
                </a:tc>
              </a:tr>
              <a:tr h="0">
                <a:tc>
                  <a:txBody>
                    <a:bodyPr/>
                    <a:lstStyle/>
                    <a:p>
                      <a:pPr>
                        <a:spcAft>
                          <a:spcPts val="0"/>
                        </a:spcAft>
                      </a:pPr>
                      <a:r>
                        <a:rPr lang="en-GB" sz="1200" dirty="0" smtClean="0">
                          <a:effectLst/>
                          <a:latin typeface="Arial" panose="020B0604020202020204" pitchFamily="34" charset="0"/>
                          <a:cs typeface="Arial" panose="020B0604020202020204" pitchFamily="34" charset="0"/>
                        </a:rPr>
                        <a:t>Pole radius [mm</a:t>
                      </a:r>
                      <a:r>
                        <a:rPr lang="en-GB" sz="1200" dirty="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gridSpan="2">
                  <a:txBody>
                    <a:bodyPr/>
                    <a:lstStyle/>
                    <a:p>
                      <a:pPr algn="ctr">
                        <a:spcAft>
                          <a:spcPts val="0"/>
                        </a:spcAft>
                      </a:pPr>
                      <a:r>
                        <a:rPr lang="en-GB" sz="1200" dirty="0" smtClean="0">
                          <a:effectLst/>
                          <a:latin typeface="Arial" panose="020B0604020202020204" pitchFamily="34" charset="0"/>
                          <a:cs typeface="Arial" panose="020B0604020202020204" pitchFamily="34" charset="0"/>
                        </a:rPr>
                        <a:t>15</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GB"/>
                    </a:p>
                  </a:txBody>
                  <a:tcPr/>
                </a:tc>
              </a:tr>
              <a:tr h="0">
                <a:tc>
                  <a:txBody>
                    <a:bodyPr/>
                    <a:lstStyle/>
                    <a:p>
                      <a:pPr>
                        <a:spcAft>
                          <a:spcPts val="0"/>
                        </a:spcAft>
                      </a:pPr>
                      <a:r>
                        <a:rPr lang="en-GB" sz="1200" dirty="0" smtClean="0">
                          <a:effectLst/>
                          <a:latin typeface="Arial" panose="020B0604020202020204" pitchFamily="34" charset="0"/>
                          <a:cs typeface="Arial" panose="020B0604020202020204" pitchFamily="34" charset="0"/>
                        </a:rPr>
                        <a:t>Sextupole strength [m</a:t>
                      </a:r>
                      <a:r>
                        <a:rPr lang="en-GB" sz="1200" baseline="30000" dirty="0" smtClean="0">
                          <a:effectLst/>
                          <a:latin typeface="Arial" panose="020B0604020202020204" pitchFamily="34" charset="0"/>
                          <a:cs typeface="Arial" panose="020B0604020202020204" pitchFamily="34" charset="0"/>
                        </a:rPr>
                        <a:t>-2</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n-GB" sz="1200" kern="1200" dirty="0" smtClean="0">
                          <a:solidFill>
                            <a:schemeClr val="tx1"/>
                          </a:solidFill>
                          <a:latin typeface="Arial" panose="020B0604020202020204" pitchFamily="34" charset="0"/>
                          <a:ea typeface="+mn-ea"/>
                          <a:cs typeface="Arial" panose="020B0604020202020204" pitchFamily="34" charset="0"/>
                        </a:rPr>
                        <a:t>-362.6698</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n-GB" sz="1200" kern="1200" dirty="0" smtClean="0">
                          <a:solidFill>
                            <a:schemeClr val="tx1"/>
                          </a:solidFill>
                          <a:latin typeface="Arial" panose="020B0604020202020204" pitchFamily="34" charset="0"/>
                          <a:ea typeface="+mn-ea"/>
                          <a:cs typeface="Arial" panose="020B0604020202020204" pitchFamily="34" charset="0"/>
                        </a:rPr>
                        <a:t>416.5494</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r>
              <a:tr h="0">
                <a:tc>
                  <a:txBody>
                    <a:bodyPr/>
                    <a:lstStyle/>
                    <a:p>
                      <a:pPr>
                        <a:spcAft>
                          <a:spcPts val="0"/>
                        </a:spcAft>
                      </a:pPr>
                      <a:r>
                        <a:rPr lang="en-GB" sz="1200" dirty="0" smtClean="0">
                          <a:effectLst/>
                          <a:latin typeface="Arial" panose="020B0604020202020204" pitchFamily="34" charset="0"/>
                          <a:cs typeface="Arial" panose="020B0604020202020204" pitchFamily="34" charset="0"/>
                        </a:rPr>
                        <a:t>B</a:t>
                      </a:r>
                      <a:r>
                        <a:rPr lang="en-GB" sz="1200" i="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 </a:t>
                      </a:r>
                      <a:r>
                        <a:rPr lang="en-GB" sz="1200" dirty="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T/m</a:t>
                      </a:r>
                      <a:r>
                        <a:rPr lang="en-GB" sz="1200" baseline="30000" dirty="0" smtClean="0">
                          <a:effectLst/>
                          <a:latin typeface="Arial" panose="020B0604020202020204" pitchFamily="34" charset="0"/>
                          <a:cs typeface="Arial" panose="020B0604020202020204" pitchFamily="34" charset="0"/>
                        </a:rPr>
                        <a:t>-2</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n-GB" sz="1200" dirty="0" smtClean="0">
                          <a:effectLst/>
                          <a:latin typeface="Arial" panose="020B0604020202020204" pitchFamily="34" charset="0"/>
                          <a:ea typeface="Times New Roman" panose="02020603050405020304" pitchFamily="18" charset="0"/>
                          <a:cs typeface="Arial" panose="020B0604020202020204" pitchFamily="34" charset="0"/>
                        </a:rPr>
                        <a:t>-3459.7589</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n-GB" sz="1200" dirty="0" smtClean="0">
                          <a:effectLst/>
                          <a:latin typeface="Arial" panose="020B0604020202020204" pitchFamily="34" charset="0"/>
                          <a:ea typeface="Times New Roman" panose="02020603050405020304" pitchFamily="18" charset="0"/>
                          <a:cs typeface="Arial" panose="020B0604020202020204" pitchFamily="34" charset="0"/>
                        </a:rPr>
                        <a:t>3973.7531</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r>
              <a:tr h="0">
                <a:tc>
                  <a:txBody>
                    <a:bodyPr/>
                    <a:lstStyle/>
                    <a:p>
                      <a:pPr>
                        <a:spcAft>
                          <a:spcPts val="0"/>
                        </a:spcAft>
                      </a:pPr>
                      <a:r>
                        <a:rPr lang="en-GB" sz="1200" dirty="0" smtClean="0">
                          <a:effectLst/>
                          <a:latin typeface="Arial" panose="020B0604020202020204" pitchFamily="34" charset="0"/>
                          <a:ea typeface="Times New Roman" panose="02020603050405020304" pitchFamily="18" charset="0"/>
                          <a:cs typeface="Arial" panose="020B0604020202020204" pitchFamily="34" charset="0"/>
                        </a:rPr>
                        <a:t>Pole tip field (T) [R=15 mm]</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n-GB" sz="1200" dirty="0" smtClean="0">
                          <a:effectLst/>
                          <a:latin typeface="Arial" panose="020B0604020202020204" pitchFamily="34" charset="0"/>
                          <a:ea typeface="Times New Roman" panose="02020603050405020304" pitchFamily="18" charset="0"/>
                          <a:cs typeface="Arial" panose="020B0604020202020204" pitchFamily="34" charset="0"/>
                        </a:rPr>
                        <a:t>-0.3892</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n-GB" sz="1200" dirty="0" smtClean="0">
                          <a:effectLst/>
                          <a:latin typeface="Arial" panose="020B0604020202020204" pitchFamily="34" charset="0"/>
                          <a:ea typeface="Times New Roman" panose="02020603050405020304" pitchFamily="18" charset="0"/>
                          <a:cs typeface="Arial" panose="020B0604020202020204" pitchFamily="34" charset="0"/>
                        </a:rPr>
                        <a:t>0.44705</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r>
            </a:tbl>
          </a:graphicData>
        </a:graphic>
      </p:graphicFrame>
      <p:pic>
        <p:nvPicPr>
          <p:cNvPr id="11" name="Picture 7" descr="tunedp-1"/>
          <p:cNvPicPr preferRelativeResize="0">
            <a:picLocks noChangeArrowheads="1"/>
          </p:cNvPicPr>
          <p:nvPr/>
        </p:nvPicPr>
        <p:blipFill>
          <a:blip r:embed="rId6">
            <a:extLst>
              <a:ext uri="{28A0092B-C50C-407E-A947-70E740481C1C}">
                <a14:useLocalDpi xmlns:a14="http://schemas.microsoft.com/office/drawing/2010/main" val="0"/>
              </a:ext>
            </a:extLst>
          </a:blip>
          <a:srcRect t="6229" r="5498" b="6746"/>
          <a:stretch>
            <a:fillRect/>
          </a:stretch>
        </p:blipFill>
        <p:spPr bwMode="auto">
          <a:xfrm>
            <a:off x="30158" y="1346884"/>
            <a:ext cx="3425841" cy="222565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tunediag-dp"/>
          <p:cNvPicPr>
            <a:picLocks noChangeArrowheads="1"/>
          </p:cNvPicPr>
          <p:nvPr/>
        </p:nvPicPr>
        <p:blipFill>
          <a:blip r:embed="rId7">
            <a:extLst>
              <a:ext uri="{28A0092B-C50C-407E-A947-70E740481C1C}">
                <a14:useLocalDpi xmlns:a14="http://schemas.microsoft.com/office/drawing/2010/main" val="0"/>
              </a:ext>
            </a:extLst>
          </a:blip>
          <a:srcRect t="6071" r="7433" b="6902"/>
          <a:stretch>
            <a:fillRect/>
          </a:stretch>
        </p:blipFill>
        <p:spPr bwMode="auto">
          <a:xfrm>
            <a:off x="47332" y="3580404"/>
            <a:ext cx="3279333" cy="246943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47333" y="6092370"/>
            <a:ext cx="8861180" cy="523220"/>
          </a:xfrm>
          <a:prstGeom prst="rect">
            <a:avLst/>
          </a:prstGeom>
          <a:solidFill>
            <a:srgbClr val="FEF800"/>
          </a:solidFill>
          <a:ln>
            <a:solidFill>
              <a:schemeClr val="tx1"/>
            </a:solidFill>
          </a:ln>
        </p:spPr>
        <p:txBody>
          <a:bodyPr wrap="square">
            <a:spAutoFit/>
          </a:bodyPr>
          <a:lstStyle/>
          <a:p>
            <a:pPr algn="ctr" fontAlgn="auto">
              <a:spcBef>
                <a:spcPts val="0"/>
              </a:spcBef>
              <a:spcAft>
                <a:spcPts val="0"/>
              </a:spcAft>
            </a:pPr>
            <a:r>
              <a:rPr lang="en-GB" sz="1400" b="0" dirty="0" smtClean="0">
                <a:solidFill>
                  <a:prstClr val="black"/>
                </a:solidFill>
                <a:latin typeface="Calibri" panose="020F0502020204030204"/>
                <a:ea typeface="Times New Roman" panose="02020603050405020304" pitchFamily="18" charset="0"/>
                <a:cs typeface="Times New Roman" panose="02020603050405020304" pitchFamily="18" charset="0"/>
              </a:rPr>
              <a:t>Small variation of tune point up to ±0.3 % energy deviation reveals that present sextupole arrangement was good a starting point to perform nonlinear beam dynamics. </a:t>
            </a:r>
            <a:endParaRPr lang="en-GB" sz="1400" b="0" dirty="0">
              <a:solidFill>
                <a:prstClr val="black"/>
              </a:solidFill>
              <a:latin typeface="Calibri" panose="020F0502020204030204"/>
              <a:ea typeface="Times New Roman" panose="02020603050405020304" pitchFamily="18" charset="0"/>
              <a:cs typeface="Times New Roman" panose="02020603050405020304" pitchFamily="18" charset="0"/>
            </a:endParaRPr>
          </a:p>
        </p:txBody>
      </p:sp>
      <p:sp>
        <p:nvSpPr>
          <p:cNvPr id="14" name="TextBox 13"/>
          <p:cNvSpPr txBox="1"/>
          <p:nvPr/>
        </p:nvSpPr>
        <p:spPr>
          <a:xfrm>
            <a:off x="878891" y="-28528"/>
            <a:ext cx="6858001"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Chromaticity correction-Tune shift with energy</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11064577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39</a:t>
            </a:fld>
            <a:endParaRPr lang="en-GB">
              <a:solidFill>
                <a:prstClr val="white"/>
              </a:solidFill>
            </a:endParaRPr>
          </a:p>
        </p:txBody>
      </p:sp>
      <p:pic>
        <p:nvPicPr>
          <p:cNvPr id="5" name="Picture 4"/>
          <p:cNvPicPr>
            <a:picLocks/>
          </p:cNvPicPr>
          <p:nvPr/>
        </p:nvPicPr>
        <p:blipFill rotWithShape="1">
          <a:blip r:embed="rId2" cstate="print">
            <a:extLst>
              <a:ext uri="{28A0092B-C50C-407E-A947-70E740481C1C}">
                <a14:useLocalDpi xmlns:a14="http://schemas.microsoft.com/office/drawing/2010/main" val="0"/>
              </a:ext>
            </a:extLst>
          </a:blip>
          <a:srcRect t="6652" r="6887" b="7296"/>
          <a:stretch/>
        </p:blipFill>
        <p:spPr>
          <a:xfrm>
            <a:off x="3085367" y="4114996"/>
            <a:ext cx="3060000" cy="2520000"/>
          </a:xfrm>
          <a:prstGeom prst="rect">
            <a:avLst/>
          </a:prstGeom>
        </p:spPr>
      </p:pic>
      <p:pic>
        <p:nvPicPr>
          <p:cNvPr id="6" name="Picture 5"/>
          <p:cNvPicPr>
            <a:picLocks/>
          </p:cNvPicPr>
          <p:nvPr/>
        </p:nvPicPr>
        <p:blipFill rotWithShape="1">
          <a:blip r:embed="rId3" cstate="print">
            <a:extLst>
              <a:ext uri="{28A0092B-C50C-407E-A947-70E740481C1C}">
                <a14:useLocalDpi xmlns:a14="http://schemas.microsoft.com/office/drawing/2010/main" val="0"/>
              </a:ext>
            </a:extLst>
          </a:blip>
          <a:srcRect t="6772" r="6887" b="7330"/>
          <a:stretch/>
        </p:blipFill>
        <p:spPr>
          <a:xfrm>
            <a:off x="3085367" y="1368000"/>
            <a:ext cx="3060000" cy="2520000"/>
          </a:xfrm>
          <a:prstGeom prst="rect">
            <a:avLst/>
          </a:prstGeom>
        </p:spPr>
      </p:pic>
      <p:pic>
        <p:nvPicPr>
          <p:cNvPr id="7" name="Picture 6"/>
          <p:cNvPicPr>
            <a:picLocks/>
          </p:cNvPicPr>
          <p:nvPr/>
        </p:nvPicPr>
        <p:blipFill rotWithShape="1">
          <a:blip r:embed="rId4" cstate="print">
            <a:extLst>
              <a:ext uri="{28A0092B-C50C-407E-A947-70E740481C1C}">
                <a14:useLocalDpi xmlns:a14="http://schemas.microsoft.com/office/drawing/2010/main" val="0"/>
              </a:ext>
            </a:extLst>
          </a:blip>
          <a:srcRect t="6499" r="6918" b="7141"/>
          <a:stretch/>
        </p:blipFill>
        <p:spPr>
          <a:xfrm>
            <a:off x="6084000" y="4115390"/>
            <a:ext cx="3060000" cy="2520000"/>
          </a:xfrm>
          <a:prstGeom prst="rect">
            <a:avLst/>
          </a:prstGeom>
        </p:spPr>
      </p:pic>
      <p:pic>
        <p:nvPicPr>
          <p:cNvPr id="8" name="Picture 7"/>
          <p:cNvPicPr>
            <a:picLocks/>
          </p:cNvPicPr>
          <p:nvPr/>
        </p:nvPicPr>
        <p:blipFill rotWithShape="1">
          <a:blip r:embed="rId5" cstate="print">
            <a:extLst>
              <a:ext uri="{28A0092B-C50C-407E-A947-70E740481C1C}">
                <a14:useLocalDpi xmlns:a14="http://schemas.microsoft.com/office/drawing/2010/main" val="0"/>
              </a:ext>
            </a:extLst>
          </a:blip>
          <a:srcRect t="6773" r="7036" b="7175"/>
          <a:stretch/>
        </p:blipFill>
        <p:spPr>
          <a:xfrm>
            <a:off x="6084000" y="1368000"/>
            <a:ext cx="3060000" cy="2520000"/>
          </a:xfrm>
          <a:prstGeom prst="rect">
            <a:avLst/>
          </a:prstGeom>
        </p:spPr>
      </p:pic>
      <p:pic>
        <p:nvPicPr>
          <p:cNvPr id="9" name="Picture 8"/>
          <p:cNvPicPr>
            <a:picLocks/>
          </p:cNvPicPr>
          <p:nvPr/>
        </p:nvPicPr>
        <p:blipFill rotWithShape="1">
          <a:blip r:embed="rId6" cstate="print">
            <a:extLst>
              <a:ext uri="{28A0092B-C50C-407E-A947-70E740481C1C}">
                <a14:useLocalDpi xmlns:a14="http://schemas.microsoft.com/office/drawing/2010/main" val="0"/>
              </a:ext>
            </a:extLst>
          </a:blip>
          <a:srcRect t="6652" r="7075" b="7296"/>
          <a:stretch/>
        </p:blipFill>
        <p:spPr>
          <a:xfrm>
            <a:off x="36000" y="4114996"/>
            <a:ext cx="3060000" cy="2520000"/>
          </a:xfrm>
          <a:prstGeom prst="rect">
            <a:avLst/>
          </a:prstGeom>
        </p:spPr>
      </p:pic>
      <p:pic>
        <p:nvPicPr>
          <p:cNvPr id="10" name="Picture 9"/>
          <p:cNvPicPr>
            <a:picLocks/>
          </p:cNvPicPr>
          <p:nvPr/>
        </p:nvPicPr>
        <p:blipFill rotWithShape="1">
          <a:blip r:embed="rId7" cstate="print">
            <a:extLst>
              <a:ext uri="{28A0092B-C50C-407E-A947-70E740481C1C}">
                <a14:useLocalDpi xmlns:a14="http://schemas.microsoft.com/office/drawing/2010/main" val="0"/>
              </a:ext>
            </a:extLst>
          </a:blip>
          <a:srcRect t="6772" r="7193" b="7330"/>
          <a:stretch/>
        </p:blipFill>
        <p:spPr>
          <a:xfrm>
            <a:off x="36000" y="1368000"/>
            <a:ext cx="3060000" cy="2520000"/>
          </a:xfrm>
          <a:prstGeom prst="rect">
            <a:avLst/>
          </a:prstGeom>
        </p:spPr>
      </p:pic>
      <p:sp>
        <p:nvSpPr>
          <p:cNvPr id="11" name="TextBox 10"/>
          <p:cNvSpPr txBox="1"/>
          <p:nvPr/>
        </p:nvSpPr>
        <p:spPr>
          <a:xfrm>
            <a:off x="1211607" y="837872"/>
            <a:ext cx="854943"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a:t>
            </a:r>
            <a:endParaRPr lang="en-GB" sz="1400" b="0" dirty="0">
              <a:solidFill>
                <a:prstClr val="black"/>
              </a:solidFill>
              <a:latin typeface="Calibri" panose="020F0502020204030204"/>
              <a:ea typeface=""/>
              <a:cs typeface=""/>
            </a:endParaRPr>
          </a:p>
        </p:txBody>
      </p:sp>
      <p:sp>
        <p:nvSpPr>
          <p:cNvPr id="12" name="TextBox 11"/>
          <p:cNvSpPr txBox="1"/>
          <p:nvPr/>
        </p:nvSpPr>
        <p:spPr>
          <a:xfrm>
            <a:off x="4281296" y="837872"/>
            <a:ext cx="1107795"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P/P=0.3%</a:t>
            </a:r>
            <a:endParaRPr lang="en-GB" sz="1400" b="0" dirty="0">
              <a:solidFill>
                <a:prstClr val="black"/>
              </a:solidFill>
              <a:latin typeface="Calibri" panose="020F0502020204030204"/>
              <a:ea typeface=""/>
              <a:cs typeface=""/>
            </a:endParaRPr>
          </a:p>
        </p:txBody>
      </p:sp>
      <p:sp>
        <p:nvSpPr>
          <p:cNvPr id="13" name="TextBox 12"/>
          <p:cNvSpPr txBox="1"/>
          <p:nvPr/>
        </p:nvSpPr>
        <p:spPr>
          <a:xfrm>
            <a:off x="7160151" y="837872"/>
            <a:ext cx="1170512" cy="307777"/>
          </a:xfrm>
          <a:prstGeom prst="rect">
            <a:avLst/>
          </a:prstGeom>
          <a:solidFill>
            <a:srgbClr val="FEF800"/>
          </a:solidFill>
        </p:spPr>
        <p:txBody>
          <a:bodyPr wrap="square" rtlCol="0">
            <a:spAutoFit/>
          </a:bodyPr>
          <a:lstStyle/>
          <a:p>
            <a:pPr algn="ctr" fontAlgn="auto">
              <a:spcBef>
                <a:spcPts val="0"/>
              </a:spcBef>
              <a:spcAft>
                <a:spcPts val="0"/>
              </a:spcAft>
            </a:pPr>
            <a:r>
              <a:rPr lang="el-GR" sz="1400" b="0" dirty="0" smtClean="0">
                <a:solidFill>
                  <a:prstClr val="black"/>
                </a:solidFill>
                <a:latin typeface="Calibri" panose="020F0502020204030204"/>
                <a:ea typeface=""/>
                <a:cs typeface=""/>
              </a:rPr>
              <a:t>Δ</a:t>
            </a:r>
            <a:r>
              <a:rPr lang="en-GB" sz="1400" b="0" dirty="0" smtClean="0">
                <a:solidFill>
                  <a:prstClr val="black"/>
                </a:solidFill>
                <a:latin typeface="Calibri" panose="020F0502020204030204"/>
                <a:ea typeface=""/>
                <a:cs typeface=""/>
              </a:rPr>
              <a:t>P/P=-0.3%</a:t>
            </a:r>
            <a:endParaRPr lang="en-GB" sz="1400" b="0" dirty="0">
              <a:solidFill>
                <a:prstClr val="black"/>
              </a:solidFill>
              <a:latin typeface="Calibri" panose="020F0502020204030204"/>
              <a:ea typeface=""/>
              <a:cs typeface=""/>
            </a:endParaRPr>
          </a:p>
        </p:txBody>
      </p:sp>
      <p:sp>
        <p:nvSpPr>
          <p:cNvPr id="14" name="TextBox 13"/>
          <p:cNvSpPr txBox="1"/>
          <p:nvPr/>
        </p:nvSpPr>
        <p:spPr>
          <a:xfrm>
            <a:off x="1211607" y="-33967"/>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DA &amp; lost particles</a:t>
            </a:r>
            <a:endParaRPr lang="en-GB" sz="2800" b="0" dirty="0">
              <a:latin typeface="Calibri Light" panose="020F0302020204030204"/>
              <a:ea typeface=""/>
              <a:cs typeface="Times New Roman" panose="02020603050405020304" pitchFamily="18" charset="0"/>
            </a:endParaRPr>
          </a:p>
        </p:txBody>
      </p:sp>
      <p:sp>
        <p:nvSpPr>
          <p:cNvPr id="15" name="TextBox 14"/>
          <p:cNvSpPr txBox="1"/>
          <p:nvPr/>
        </p:nvSpPr>
        <p:spPr>
          <a:xfrm>
            <a:off x="451718" y="1121719"/>
            <a:ext cx="914738" cy="276999"/>
          </a:xfrm>
          <a:prstGeom prst="rect">
            <a:avLst/>
          </a:prstGeom>
          <a:noFill/>
        </p:spPr>
        <p:txBody>
          <a:bodyPr wrap="none" rtlCol="0">
            <a:spAutoFit/>
          </a:bodyPr>
          <a:lstStyle/>
          <a:p>
            <a:pPr fontAlgn="auto">
              <a:spcBef>
                <a:spcPts val="0"/>
              </a:spcBef>
              <a:spcAft>
                <a:spcPts val="0"/>
              </a:spcAft>
            </a:pPr>
            <a:r>
              <a:rPr lang="en-GB" sz="1200" b="0" u="sng" dirty="0" smtClean="0">
                <a:solidFill>
                  <a:prstClr val="black"/>
                </a:solidFill>
                <a:latin typeface="Calibri" panose="020F0502020204030204"/>
                <a:ea typeface=""/>
                <a:cs typeface=""/>
              </a:rPr>
              <a:t>Electron DR</a:t>
            </a:r>
            <a:endParaRPr lang="en-GB" sz="1200" b="0" u="sng" dirty="0">
              <a:solidFill>
                <a:prstClr val="black"/>
              </a:solidFill>
              <a:latin typeface="Calibri" panose="020F0502020204030204"/>
              <a:ea typeface=""/>
              <a:cs typeface=""/>
            </a:endParaRPr>
          </a:p>
        </p:txBody>
      </p:sp>
      <p:sp>
        <p:nvSpPr>
          <p:cNvPr id="16" name="TextBox 15"/>
          <p:cNvSpPr txBox="1"/>
          <p:nvPr/>
        </p:nvSpPr>
        <p:spPr>
          <a:xfrm>
            <a:off x="449987" y="3889763"/>
            <a:ext cx="916469" cy="276999"/>
          </a:xfrm>
          <a:prstGeom prst="rect">
            <a:avLst/>
          </a:prstGeom>
          <a:noFill/>
        </p:spPr>
        <p:txBody>
          <a:bodyPr wrap="none" rtlCol="0">
            <a:spAutoFit/>
          </a:bodyPr>
          <a:lstStyle/>
          <a:p>
            <a:pPr fontAlgn="auto">
              <a:spcBef>
                <a:spcPts val="0"/>
              </a:spcBef>
              <a:spcAft>
                <a:spcPts val="0"/>
              </a:spcAft>
            </a:pPr>
            <a:r>
              <a:rPr lang="en-GB" sz="1200" b="0" u="sng" dirty="0" smtClean="0">
                <a:solidFill>
                  <a:prstClr val="black"/>
                </a:solidFill>
                <a:latin typeface="Calibri" panose="020F0502020204030204"/>
                <a:ea typeface=""/>
                <a:cs typeface=""/>
              </a:rPr>
              <a:t>Positron DR</a:t>
            </a:r>
            <a:endParaRPr lang="en-GB" sz="1200" b="0" u="sng"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21160544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84"/>
            <a:ext cx="8229600" cy="796908"/>
          </a:xfrm>
        </p:spPr>
        <p:txBody>
          <a:bodyPr/>
          <a:lstStyle/>
          <a:p>
            <a:r>
              <a:rPr lang="en-US" sz="4800" dirty="0" smtClean="0"/>
              <a:t>1 vs. 2 GHz RF system</a:t>
            </a:r>
            <a:endParaRPr lang="en-US" sz="4800" dirty="0"/>
          </a:p>
        </p:txBody>
      </p:sp>
      <p:sp>
        <p:nvSpPr>
          <p:cNvPr id="2" name="Content Placeholder 1"/>
          <p:cNvSpPr>
            <a:spLocks noGrp="1"/>
          </p:cNvSpPr>
          <p:nvPr>
            <p:ph idx="1"/>
          </p:nvPr>
        </p:nvSpPr>
        <p:spPr>
          <a:xfrm>
            <a:off x="107504" y="764704"/>
            <a:ext cx="8928992" cy="6093296"/>
          </a:xfrm>
        </p:spPr>
        <p:txBody>
          <a:bodyPr>
            <a:normAutofit fontScale="92500" lnSpcReduction="20000"/>
          </a:bodyPr>
          <a:lstStyle/>
          <a:p>
            <a:r>
              <a:rPr lang="en-US" dirty="0" smtClean="0"/>
              <a:t>The cost difference due to the RF frequency choice in the DR (scaled with the total voltage) is minor</a:t>
            </a:r>
          </a:p>
          <a:p>
            <a:r>
              <a:rPr lang="en-US" dirty="0" smtClean="0"/>
              <a:t>The cost impact of an additional delay loop for </a:t>
            </a:r>
            <a:r>
              <a:rPr lang="en-US" dirty="0" smtClean="0"/>
              <a:t>1 GHz </a:t>
            </a:r>
            <a:r>
              <a:rPr lang="en-US" dirty="0" smtClean="0"/>
              <a:t>is small (but non negligible)</a:t>
            </a:r>
          </a:p>
          <a:p>
            <a:r>
              <a:rPr lang="en-US" dirty="0" smtClean="0"/>
              <a:t>The technological risk of choosing the </a:t>
            </a:r>
            <a:r>
              <a:rPr lang="en-US" dirty="0" smtClean="0"/>
              <a:t>2 GHz </a:t>
            </a:r>
            <a:r>
              <a:rPr lang="en-US" dirty="0" smtClean="0"/>
              <a:t>option, after conceptual design of A. </a:t>
            </a:r>
            <a:r>
              <a:rPr lang="en-US" dirty="0" err="1" smtClean="0"/>
              <a:t>Grudiev</a:t>
            </a:r>
            <a:r>
              <a:rPr lang="en-US" dirty="0" smtClean="0"/>
              <a:t>, </a:t>
            </a:r>
            <a:r>
              <a:rPr lang="en-US" dirty="0" smtClean="0"/>
              <a:t>is equivalent </a:t>
            </a:r>
            <a:r>
              <a:rPr lang="en-US" dirty="0" smtClean="0"/>
              <a:t>with the train recombination for the </a:t>
            </a:r>
            <a:r>
              <a:rPr lang="en-US" dirty="0" smtClean="0"/>
              <a:t>1 GHz </a:t>
            </a:r>
            <a:r>
              <a:rPr lang="en-US" dirty="0" smtClean="0"/>
              <a:t>option</a:t>
            </a:r>
          </a:p>
          <a:p>
            <a:r>
              <a:rPr lang="en-US" dirty="0" smtClean="0"/>
              <a:t>Choose </a:t>
            </a:r>
            <a:r>
              <a:rPr lang="en-US" dirty="0" smtClean="0"/>
              <a:t>2 GHz </a:t>
            </a:r>
            <a:r>
              <a:rPr lang="en-US" dirty="0" smtClean="0"/>
              <a:t>as baseline and work with low emittance rings community to prove efficient handling of beam loading transients</a:t>
            </a:r>
          </a:p>
          <a:p>
            <a:pPr lvl="1"/>
            <a:r>
              <a:rPr lang="en-US" dirty="0" smtClean="0"/>
              <a:t>Collaboration with ALBA (F. Perez et al.) and LBNL (J. Byrd et al.) for the conceptual design of a </a:t>
            </a:r>
            <a:r>
              <a:rPr lang="en-US" dirty="0" smtClean="0"/>
              <a:t>1.5 GHz </a:t>
            </a:r>
            <a:r>
              <a:rPr lang="en-US" dirty="0" smtClean="0"/>
              <a:t>active RF </a:t>
            </a:r>
            <a:r>
              <a:rPr lang="en-US" dirty="0" smtClean="0"/>
              <a:t>system</a:t>
            </a:r>
          </a:p>
          <a:p>
            <a:pPr lvl="1"/>
            <a:r>
              <a:rPr lang="en-US" dirty="0" smtClean="0"/>
              <a:t>Collaboration with T. </a:t>
            </a:r>
            <a:r>
              <a:rPr lang="en-US" dirty="0" err="1" smtClean="0"/>
              <a:t>Mastorides</a:t>
            </a:r>
            <a:r>
              <a:rPr lang="en-US" dirty="0" smtClean="0"/>
              <a:t>  (</a:t>
            </a:r>
            <a:r>
              <a:rPr lang="en-US" dirty="0" err="1" smtClean="0"/>
              <a:t>CalPoly</a:t>
            </a:r>
            <a:r>
              <a:rPr lang="en-US" dirty="0" smtClean="0"/>
              <a:t>) for longitudinal beam dynamics and LLRF (T. </a:t>
            </a:r>
            <a:r>
              <a:rPr lang="en-US" dirty="0" err="1" smtClean="0"/>
              <a:t>Argyropoulos</a:t>
            </a:r>
            <a:r>
              <a:rPr lang="en-US" dirty="0" smtClean="0"/>
              <a:t>, A. </a:t>
            </a:r>
            <a:r>
              <a:rPr lang="en-US" dirty="0" err="1" smtClean="0"/>
              <a:t>Grudiev</a:t>
            </a:r>
            <a:r>
              <a:rPr lang="en-US" dirty="0" smtClean="0"/>
              <a:t>)</a:t>
            </a:r>
            <a:endParaRPr lang="en-US" dirty="0"/>
          </a:p>
        </p:txBody>
      </p:sp>
    </p:spTree>
    <p:extLst>
      <p:ext uri="{BB962C8B-B14F-4D97-AF65-F5344CB8AC3E}">
        <p14:creationId xmlns:p14="http://schemas.microsoft.com/office/powerpoint/2010/main" val="970423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40</a:t>
            </a:fld>
            <a:endParaRPr lang="en-GB">
              <a:solidFill>
                <a:prstClr val="white"/>
              </a:solidFill>
            </a:endParaRPr>
          </a:p>
        </p:txBody>
      </p:sp>
      <p:sp>
        <p:nvSpPr>
          <p:cNvPr id="5" name="Rectangle 4"/>
          <p:cNvSpPr/>
          <p:nvPr/>
        </p:nvSpPr>
        <p:spPr>
          <a:xfrm>
            <a:off x="127895" y="691190"/>
            <a:ext cx="3381777" cy="1815882"/>
          </a:xfrm>
          <a:prstGeom prst="rect">
            <a:avLst/>
          </a:prstGeom>
        </p:spPr>
        <p:txBody>
          <a:bodyPr wrap="square">
            <a:spAutoFit/>
          </a:bodyPr>
          <a:lstStyle/>
          <a:p>
            <a:pPr fontAlgn="auto">
              <a:spcBef>
                <a:spcPts val="0"/>
              </a:spcBef>
              <a:spcAft>
                <a:spcPts val="0"/>
              </a:spcAft>
            </a:pPr>
            <a:r>
              <a:rPr lang="en-GB" sz="1400" b="0" dirty="0">
                <a:solidFill>
                  <a:srgbClr val="000000"/>
                </a:solidFill>
                <a:latin typeface="Calibri" panose="020F0502020204030204"/>
                <a:ea typeface=""/>
                <a:cs typeface=""/>
              </a:rPr>
              <a:t>RF frequency: 2 GHz</a:t>
            </a:r>
          </a:p>
          <a:p>
            <a:pPr fontAlgn="auto">
              <a:spcBef>
                <a:spcPts val="0"/>
              </a:spcBef>
              <a:spcAft>
                <a:spcPts val="0"/>
              </a:spcAft>
            </a:pPr>
            <a:r>
              <a:rPr lang="en-GB" sz="1400" b="0" dirty="0">
                <a:solidFill>
                  <a:srgbClr val="000000"/>
                </a:solidFill>
                <a:latin typeface="Calibri" panose="020F0502020204030204"/>
                <a:ea typeface=""/>
                <a:cs typeface=""/>
              </a:rPr>
              <a:t>Natural radiation loss per turn: 0.57 MeV</a:t>
            </a:r>
          </a:p>
          <a:p>
            <a:pPr fontAlgn="auto">
              <a:spcBef>
                <a:spcPts val="0"/>
              </a:spcBef>
              <a:spcAft>
                <a:spcPts val="0"/>
              </a:spcAft>
            </a:pPr>
            <a:r>
              <a:rPr lang="en-GB" sz="1400" b="0" dirty="0">
                <a:solidFill>
                  <a:srgbClr val="000000"/>
                </a:solidFill>
                <a:latin typeface="Calibri" panose="020F0502020204030204"/>
                <a:ea typeface=""/>
                <a:cs typeface=""/>
              </a:rPr>
              <a:t>Parasitic energy loss per turn: 50 </a:t>
            </a:r>
            <a:r>
              <a:rPr lang="en-GB" sz="1400" b="0" dirty="0" err="1">
                <a:solidFill>
                  <a:srgbClr val="000000"/>
                </a:solidFill>
                <a:latin typeface="Calibri" panose="020F0502020204030204"/>
                <a:ea typeface=""/>
                <a:cs typeface=""/>
              </a:rPr>
              <a:t>keV</a:t>
            </a:r>
            <a:endParaRPr lang="en-GB" sz="1400" b="0" dirty="0">
              <a:solidFill>
                <a:srgbClr val="000000"/>
              </a:solidFill>
              <a:latin typeface="Calibri" panose="020F0502020204030204"/>
              <a:ea typeface=""/>
              <a:cs typeface=""/>
            </a:endParaRPr>
          </a:p>
          <a:p>
            <a:pPr fontAlgn="auto">
              <a:spcBef>
                <a:spcPts val="0"/>
              </a:spcBef>
              <a:spcAft>
                <a:spcPts val="0"/>
              </a:spcAft>
            </a:pPr>
            <a:r>
              <a:rPr lang="en-GB" sz="1400" b="0" dirty="0">
                <a:solidFill>
                  <a:srgbClr val="000000"/>
                </a:solidFill>
                <a:latin typeface="Calibri" panose="020F0502020204030204"/>
                <a:ea typeface=""/>
                <a:cs typeface=""/>
              </a:rPr>
              <a:t>Harmonic number: 2398</a:t>
            </a:r>
          </a:p>
          <a:p>
            <a:pPr fontAlgn="auto">
              <a:spcBef>
                <a:spcPts val="0"/>
              </a:spcBef>
              <a:spcAft>
                <a:spcPts val="0"/>
              </a:spcAft>
            </a:pPr>
            <a:r>
              <a:rPr lang="en-GB" sz="1400" b="0" dirty="0">
                <a:solidFill>
                  <a:srgbClr val="000000"/>
                </a:solidFill>
                <a:latin typeface="Calibri" panose="020F0502020204030204"/>
                <a:ea typeface=""/>
                <a:cs typeface=""/>
              </a:rPr>
              <a:t>RF voltage: 6.055 MV</a:t>
            </a:r>
          </a:p>
          <a:p>
            <a:pPr fontAlgn="auto">
              <a:spcBef>
                <a:spcPts val="0"/>
              </a:spcBef>
              <a:spcAft>
                <a:spcPts val="0"/>
              </a:spcAft>
            </a:pPr>
            <a:endParaRPr lang="en-GB" sz="1400" b="0" dirty="0">
              <a:solidFill>
                <a:srgbClr val="000000"/>
              </a:solidFill>
              <a:latin typeface="Calibri" panose="020F0502020204030204"/>
              <a:ea typeface=""/>
              <a:cs typeface=""/>
            </a:endParaRPr>
          </a:p>
          <a:p>
            <a:pPr fontAlgn="auto">
              <a:spcBef>
                <a:spcPts val="0"/>
              </a:spcBef>
              <a:spcAft>
                <a:spcPts val="0"/>
              </a:spcAft>
            </a:pPr>
            <a:r>
              <a:rPr lang="en-GB" sz="1400" b="0" dirty="0">
                <a:solidFill>
                  <a:srgbClr val="FF0000"/>
                </a:solidFill>
                <a:latin typeface="Calibri" panose="020F0502020204030204"/>
                <a:ea typeface=""/>
                <a:cs typeface=""/>
              </a:rPr>
              <a:t>Over voltage factor: 9.74</a:t>
            </a:r>
          </a:p>
          <a:p>
            <a:pPr fontAlgn="auto">
              <a:spcBef>
                <a:spcPts val="0"/>
              </a:spcBef>
              <a:spcAft>
                <a:spcPts val="0"/>
              </a:spcAft>
            </a:pPr>
            <a:r>
              <a:rPr lang="en-GB" sz="1400" b="0" dirty="0">
                <a:solidFill>
                  <a:srgbClr val="FF0000"/>
                </a:solidFill>
                <a:latin typeface="Calibri" panose="020F0502020204030204"/>
                <a:ea typeface=""/>
                <a:cs typeface=""/>
              </a:rPr>
              <a:t>RF acceptance: 6.17 %</a:t>
            </a:r>
          </a:p>
        </p:txBody>
      </p:sp>
      <p:sp>
        <p:nvSpPr>
          <p:cNvPr id="6" name="Rectangle 5"/>
          <p:cNvSpPr/>
          <p:nvPr/>
        </p:nvSpPr>
        <p:spPr>
          <a:xfrm>
            <a:off x="210090" y="5663909"/>
            <a:ext cx="3582116" cy="523220"/>
          </a:xfrm>
          <a:prstGeom prst="rect">
            <a:avLst/>
          </a:prstGeom>
          <a:solidFill>
            <a:srgbClr val="FEF800"/>
          </a:solidFill>
          <a:ln>
            <a:solidFill>
              <a:schemeClr val="tx1"/>
            </a:solidFill>
          </a:ln>
        </p:spPr>
        <p:txBody>
          <a:bodyPr wrap="square">
            <a:spAutoFit/>
          </a:bodyPr>
          <a:lstStyle/>
          <a:p>
            <a:pPr algn="ctr" fontAlgn="auto">
              <a:spcBef>
                <a:spcPts val="0"/>
              </a:spcBef>
              <a:spcAft>
                <a:spcPts val="0"/>
              </a:spcAft>
            </a:pPr>
            <a:r>
              <a:rPr lang="en-GB" sz="1400" b="0" dirty="0">
                <a:solidFill>
                  <a:prstClr val="black"/>
                </a:solidFill>
                <a:latin typeface="Calibri" panose="020F0502020204030204"/>
                <a:ea typeface=""/>
                <a:cs typeface=""/>
              </a:rPr>
              <a:t>No essential requirement for the aperture for the DR vacuum system in view of acceptance.</a:t>
            </a:r>
          </a:p>
        </p:txBody>
      </p:sp>
      <p:sp>
        <p:nvSpPr>
          <p:cNvPr id="7" name="Rectangle 6"/>
          <p:cNvSpPr/>
          <p:nvPr/>
        </p:nvSpPr>
        <p:spPr>
          <a:xfrm>
            <a:off x="4178120" y="5956297"/>
            <a:ext cx="4742596" cy="461665"/>
          </a:xfrm>
          <a:prstGeom prst="rect">
            <a:avLst/>
          </a:prstGeom>
        </p:spPr>
        <p:txBody>
          <a:bodyPr wrap="square">
            <a:spAutoFit/>
          </a:bodyPr>
          <a:lstStyle/>
          <a:p>
            <a:pPr fontAlgn="auto">
              <a:spcBef>
                <a:spcPts val="0"/>
              </a:spcBef>
              <a:spcAft>
                <a:spcPts val="0"/>
              </a:spcAft>
            </a:pPr>
            <a:r>
              <a:rPr lang="en-GB" sz="1200" b="0" dirty="0">
                <a:solidFill>
                  <a:prstClr val="black"/>
                </a:solidFill>
                <a:latin typeface="Calibri" panose="020F0502020204030204"/>
                <a:ea typeface=""/>
                <a:cs typeface=""/>
              </a:rPr>
              <a:t>10 mm residual vertical </a:t>
            </a:r>
            <a:r>
              <a:rPr lang="en-GB" sz="1200" b="0" dirty="0" smtClean="0">
                <a:solidFill>
                  <a:prstClr val="black"/>
                </a:solidFill>
                <a:latin typeface="Calibri" panose="020F0502020204030204"/>
                <a:ea typeface=""/>
                <a:cs typeface=""/>
              </a:rPr>
              <a:t>dispersion and 1.5% momentum acceptance are </a:t>
            </a:r>
            <a:r>
              <a:rPr lang="en-GB" sz="1200" b="0" dirty="0">
                <a:solidFill>
                  <a:prstClr val="black"/>
                </a:solidFill>
                <a:latin typeface="Calibri" panose="020F0502020204030204"/>
                <a:ea typeface=""/>
                <a:cs typeface=""/>
              </a:rPr>
              <a:t>assumed.</a:t>
            </a: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6449" b="7171"/>
          <a:stretch/>
        </p:blipFill>
        <p:spPr>
          <a:xfrm>
            <a:off x="106629" y="2681634"/>
            <a:ext cx="3789039" cy="2661099"/>
          </a:xfrm>
          <a:prstGeom prst="rect">
            <a:avLst/>
          </a:prstGeom>
        </p:spPr>
      </p:pic>
      <p:pic>
        <p:nvPicPr>
          <p:cNvPr id="9" name="Picture 8"/>
          <p:cNvPicPr preferRelativeResize="0">
            <a:picLocks/>
          </p:cNvPicPr>
          <p:nvPr/>
        </p:nvPicPr>
        <p:blipFill rotWithShape="1">
          <a:blip r:embed="rId3" cstate="print">
            <a:extLst>
              <a:ext uri="{28A0092B-C50C-407E-A947-70E740481C1C}">
                <a14:useLocalDpi xmlns:a14="http://schemas.microsoft.com/office/drawing/2010/main" val="0"/>
              </a:ext>
            </a:extLst>
          </a:blip>
          <a:srcRect l="4650" t="6125" r="8390"/>
          <a:stretch/>
        </p:blipFill>
        <p:spPr>
          <a:xfrm>
            <a:off x="4003198" y="635851"/>
            <a:ext cx="2556000" cy="2160000"/>
          </a:xfrm>
          <a:prstGeom prst="rect">
            <a:avLst/>
          </a:prstGeom>
        </p:spPr>
      </p:pic>
      <p:pic>
        <p:nvPicPr>
          <p:cNvPr id="10" name="Picture 9"/>
          <p:cNvPicPr preferRelativeResize="0">
            <a:picLocks/>
          </p:cNvPicPr>
          <p:nvPr/>
        </p:nvPicPr>
        <p:blipFill rotWithShape="1">
          <a:blip r:embed="rId4" cstate="print">
            <a:extLst>
              <a:ext uri="{28A0092B-C50C-407E-A947-70E740481C1C}">
                <a14:useLocalDpi xmlns:a14="http://schemas.microsoft.com/office/drawing/2010/main" val="0"/>
              </a:ext>
            </a:extLst>
          </a:blip>
          <a:srcRect l="4761" t="5995" r="8067"/>
          <a:stretch/>
        </p:blipFill>
        <p:spPr>
          <a:xfrm>
            <a:off x="6562701" y="646482"/>
            <a:ext cx="2556000" cy="2160000"/>
          </a:xfrm>
          <a:prstGeom prst="rect">
            <a:avLst/>
          </a:prstGeom>
        </p:spPr>
      </p:pic>
      <p:pic>
        <p:nvPicPr>
          <p:cNvPr id="11" name="Picture 10"/>
          <p:cNvPicPr preferRelativeResize="0">
            <a:picLocks/>
          </p:cNvPicPr>
          <p:nvPr/>
        </p:nvPicPr>
        <p:blipFill rotWithShape="1">
          <a:blip r:embed="rId5" cstate="print">
            <a:extLst>
              <a:ext uri="{28A0092B-C50C-407E-A947-70E740481C1C}">
                <a14:useLocalDpi xmlns:a14="http://schemas.microsoft.com/office/drawing/2010/main" val="0"/>
              </a:ext>
            </a:extLst>
          </a:blip>
          <a:srcRect l="5599" t="6132" r="8119"/>
          <a:stretch/>
        </p:blipFill>
        <p:spPr>
          <a:xfrm>
            <a:off x="6562701" y="2980711"/>
            <a:ext cx="2556000" cy="2160000"/>
          </a:xfrm>
          <a:prstGeom prst="rect">
            <a:avLst/>
          </a:prstGeom>
        </p:spPr>
      </p:pic>
      <p:pic>
        <p:nvPicPr>
          <p:cNvPr id="12" name="Picture 11"/>
          <p:cNvPicPr preferRelativeResize="0">
            <a:picLocks/>
          </p:cNvPicPr>
          <p:nvPr/>
        </p:nvPicPr>
        <p:blipFill rotWithShape="1">
          <a:blip r:embed="rId6" cstate="print">
            <a:extLst>
              <a:ext uri="{28A0092B-C50C-407E-A947-70E740481C1C}">
                <a14:useLocalDpi xmlns:a14="http://schemas.microsoft.com/office/drawing/2010/main" val="0"/>
              </a:ext>
            </a:extLst>
          </a:blip>
          <a:srcRect l="4688" t="6081" r="8111"/>
          <a:stretch/>
        </p:blipFill>
        <p:spPr>
          <a:xfrm>
            <a:off x="4003198" y="2970080"/>
            <a:ext cx="2556000" cy="2160000"/>
          </a:xfrm>
          <a:prstGeom prst="rect">
            <a:avLst/>
          </a:prstGeom>
        </p:spPr>
      </p:pic>
      <mc:AlternateContent xmlns:mc="http://schemas.openxmlformats.org/markup-compatibility/2006" xmlns:a14="http://schemas.microsoft.com/office/drawing/2010/main">
        <mc:Choice Requires="a14">
          <p:sp>
            <p:nvSpPr>
              <p:cNvPr id="13" name="TextBox 12"/>
              <p:cNvSpPr txBox="1"/>
              <p:nvPr/>
            </p:nvSpPr>
            <p:spPr>
              <a:xfrm>
                <a:off x="4231285" y="5217424"/>
                <a:ext cx="2537105" cy="260905"/>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GB" sz="1400" b="0" i="1" smtClean="0">
                              <a:solidFill>
                                <a:prstClr val="black"/>
                              </a:solidFill>
                              <a:latin typeface="Cambria Math" charset="0"/>
                              <a:ea typeface=""/>
                              <a:cs typeface=""/>
                            </a:rPr>
                          </m:ctrlPr>
                        </m:sSubPr>
                        <m:e>
                          <m:r>
                            <m:rPr>
                              <m:sty m:val="p"/>
                            </m:rPr>
                            <a:rPr lang="en-GB" sz="1400" b="0">
                              <a:solidFill>
                                <a:prstClr val="black"/>
                              </a:solidFill>
                              <a:latin typeface="Cambria Math" panose="02040503050406030204" pitchFamily="18" charset="0"/>
                              <a:ea typeface=""/>
                              <a:cs typeface=""/>
                            </a:rPr>
                            <m:t>Ring</m:t>
                          </m:r>
                          <m:r>
                            <a:rPr lang="en-GB" sz="1400" b="0">
                              <a:solidFill>
                                <a:prstClr val="black"/>
                              </a:solidFill>
                              <a:latin typeface="Cambria Math" panose="02040503050406030204" pitchFamily="18" charset="0"/>
                              <a:ea typeface=""/>
                              <a:cs typeface=""/>
                            </a:rPr>
                            <m:t> </m:t>
                          </m:r>
                          <m:r>
                            <m:rPr>
                              <m:sty m:val="p"/>
                            </m:rPr>
                            <a:rPr lang="en-GB" sz="1400" b="0">
                              <a:solidFill>
                                <a:prstClr val="black"/>
                              </a:solidFill>
                              <a:latin typeface="Cambria Math" panose="02040503050406030204" pitchFamily="18" charset="0"/>
                              <a:ea typeface=""/>
                              <a:cs typeface=""/>
                            </a:rPr>
                            <m:t>acceptance</m:t>
                          </m:r>
                        </m:e>
                        <m:sub>
                          <m:r>
                            <m:rPr>
                              <m:sty m:val="p"/>
                            </m:rPr>
                            <a:rPr lang="en-GB" sz="1400" b="0" smtClean="0">
                              <a:solidFill>
                                <a:prstClr val="black"/>
                              </a:solidFill>
                              <a:latin typeface="Cambria Math" panose="02040503050406030204" pitchFamily="18" charset="0"/>
                              <a:ea typeface=""/>
                              <a:cs typeface=""/>
                            </a:rPr>
                            <m:t>i</m:t>
                          </m:r>
                        </m:sub>
                      </m:sSub>
                      <m:r>
                        <a:rPr lang="en-GB" sz="1400" b="0" smtClean="0">
                          <a:solidFill>
                            <a:prstClr val="black"/>
                          </a:solidFill>
                          <a:latin typeface="Cambria Math" panose="02040503050406030204" pitchFamily="18" charset="0"/>
                          <a:ea typeface=""/>
                          <a:cs typeface=""/>
                        </a:rPr>
                        <m:t>=</m:t>
                      </m:r>
                      <m:rad>
                        <m:radPr>
                          <m:degHide m:val="on"/>
                          <m:ctrlPr>
                            <a:rPr lang="en-GB" sz="1400" b="0" i="1" smtClean="0">
                              <a:solidFill>
                                <a:prstClr val="black"/>
                              </a:solidFill>
                              <a:latin typeface="Cambria Math" charset="0"/>
                              <a:ea typeface=""/>
                              <a:cs typeface=""/>
                            </a:rPr>
                          </m:ctrlPr>
                        </m:radPr>
                        <m:deg/>
                        <m:e>
                          <m:r>
                            <a:rPr lang="en-GB" sz="1400" b="0" smtClean="0">
                              <a:solidFill>
                                <a:prstClr val="black"/>
                              </a:solidFill>
                              <a:latin typeface="Cambria Math" panose="02040503050406030204" pitchFamily="18" charset="0"/>
                              <a:ea typeface=""/>
                              <a:cs typeface=""/>
                            </a:rPr>
                            <m:t>2</m:t>
                          </m:r>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Cambria Math" panose="02040503050406030204" pitchFamily="18" charset="0"/>
                                  <a:cs typeface=""/>
                                </a:rPr>
                                <m:t>β</m:t>
                              </m:r>
                            </m:e>
                            <m:sub>
                              <m:r>
                                <m:rPr>
                                  <m:sty m:val="p"/>
                                </m:rPr>
                                <a:rPr lang="en-GB" sz="1400" b="0" smtClean="0">
                                  <a:solidFill>
                                    <a:prstClr val="black"/>
                                  </a:solidFill>
                                  <a:latin typeface="Cambria Math" panose="02040503050406030204" pitchFamily="18" charset="0"/>
                                  <a:ea typeface=""/>
                                  <a:cs typeface=""/>
                                </a:rPr>
                                <m:t>i</m:t>
                              </m:r>
                            </m:sub>
                          </m:sSub>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Cambria Math" panose="02040503050406030204" pitchFamily="18" charset="0"/>
                                  <a:cs typeface=""/>
                                </a:rPr>
                                <m:t>ε</m:t>
                              </m:r>
                            </m:e>
                            <m:sub>
                              <m:r>
                                <m:rPr>
                                  <m:sty m:val="p"/>
                                </m:rPr>
                                <a:rPr lang="en-GB" sz="1400" b="0" smtClean="0">
                                  <a:solidFill>
                                    <a:prstClr val="black"/>
                                  </a:solidFill>
                                  <a:latin typeface="Cambria Math" panose="02040503050406030204" pitchFamily="18" charset="0"/>
                                  <a:ea typeface=""/>
                                  <a:cs typeface=""/>
                                </a:rPr>
                                <m:t>i</m:t>
                              </m:r>
                            </m:sub>
                          </m:sSub>
                        </m:e>
                      </m:rad>
                      <m:r>
                        <a:rPr lang="en-GB" sz="1400" b="0" smtClean="0">
                          <a:solidFill>
                            <a:prstClr val="black"/>
                          </a:solidFill>
                          <a:latin typeface="Cambria Math" panose="02040503050406030204" pitchFamily="18" charset="0"/>
                          <a:ea typeface=""/>
                          <a:cs typeface=""/>
                        </a:rPr>
                        <m:t>+</m:t>
                      </m:r>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Cambria Math" panose="02040503050406030204" pitchFamily="18" charset="0"/>
                              <a:cs typeface=""/>
                            </a:rPr>
                            <m:t>η</m:t>
                          </m:r>
                        </m:e>
                        <m:sub>
                          <m:r>
                            <m:rPr>
                              <m:sty m:val="p"/>
                            </m:rPr>
                            <a:rPr lang="en-GB" sz="1400" b="0" smtClean="0">
                              <a:solidFill>
                                <a:prstClr val="black"/>
                              </a:solidFill>
                              <a:latin typeface="Cambria Math" panose="02040503050406030204" pitchFamily="18" charset="0"/>
                              <a:ea typeface=""/>
                              <a:cs typeface=""/>
                            </a:rPr>
                            <m:t>i</m:t>
                          </m:r>
                        </m:sub>
                      </m:sSub>
                      <m:r>
                        <m:rPr>
                          <m:sty m:val="p"/>
                        </m:rPr>
                        <a:rPr lang="en-GB" sz="1400" b="0" smtClean="0">
                          <a:solidFill>
                            <a:prstClr val="black"/>
                          </a:solidFill>
                          <a:latin typeface="Cambria Math" panose="02040503050406030204" pitchFamily="18" charset="0"/>
                          <a:ea typeface="Cambria Math" panose="02040503050406030204" pitchFamily="18" charset="0"/>
                          <a:cs typeface=""/>
                        </a:rPr>
                        <m:t>δ</m:t>
                      </m:r>
                    </m:oMath>
                  </m:oMathPara>
                </a14:m>
                <a:endParaRPr lang="en-GB" sz="1400" b="0" dirty="0">
                  <a:solidFill>
                    <a:prstClr val="black"/>
                  </a:solidFill>
                  <a:latin typeface="Calibri" panose="020F0502020204030204"/>
                  <a:ea typeface=""/>
                  <a:cs typeface=""/>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231285" y="5217424"/>
                <a:ext cx="2537105" cy="260905"/>
              </a:xfrm>
              <a:prstGeom prst="rect">
                <a:avLst/>
              </a:prstGeom>
              <a:blipFill rotWithShape="0">
                <a:blip r:embed="rId7"/>
                <a:stretch>
                  <a:fillRect l="-1923" r="-1442" b="-20930"/>
                </a:stretch>
              </a:blipFill>
            </p:spPr>
            <p:txBody>
              <a:bodyPr/>
              <a:lstStyle/>
              <a:p>
                <a:r>
                  <a:rPr lang="en-GB">
                    <a:noFill/>
                  </a:rPr>
                  <a:t> </a:t>
                </a:r>
              </a:p>
            </p:txBody>
          </p:sp>
        </mc:Fallback>
      </mc:AlternateContent>
      <p:sp>
        <p:nvSpPr>
          <p:cNvPr id="14" name="Rectangle 13"/>
          <p:cNvSpPr/>
          <p:nvPr/>
        </p:nvSpPr>
        <p:spPr>
          <a:xfrm>
            <a:off x="4176705" y="5524163"/>
            <a:ext cx="4744011" cy="461665"/>
          </a:xfrm>
          <a:prstGeom prst="rect">
            <a:avLst/>
          </a:prstGeom>
        </p:spPr>
        <p:txBody>
          <a:bodyPr wrap="square">
            <a:spAutoFit/>
          </a:bodyPr>
          <a:lstStyle/>
          <a:p>
            <a:pPr fontAlgn="auto">
              <a:spcBef>
                <a:spcPts val="0"/>
              </a:spcBef>
              <a:spcAft>
                <a:spcPts val="0"/>
              </a:spcAft>
            </a:pPr>
            <a:r>
              <a:rPr lang="el-GR" sz="1200" b="0" dirty="0" smtClean="0">
                <a:solidFill>
                  <a:srgbClr val="000000"/>
                </a:solidFill>
                <a:latin typeface="Cambria Math" panose="02040503050406030204" pitchFamily="18" charset="0"/>
                <a:ea typeface="Cambria Math" panose="02040503050406030204" pitchFamily="18" charset="0"/>
                <a:cs typeface=""/>
              </a:rPr>
              <a:t>ε</a:t>
            </a:r>
            <a:r>
              <a:rPr lang="en-GB" sz="1200" b="0" baseline="-25000" dirty="0" err="1" smtClean="0">
                <a:solidFill>
                  <a:srgbClr val="000000"/>
                </a:solidFill>
                <a:latin typeface="Cambria Math" panose="02040503050406030204" pitchFamily="18" charset="0"/>
                <a:ea typeface="Cambria Math" panose="02040503050406030204" pitchFamily="18" charset="0"/>
                <a:cs typeface=""/>
              </a:rPr>
              <a:t>i</a:t>
            </a:r>
            <a:r>
              <a:rPr lang="en-GB" sz="1200" b="0" dirty="0" smtClean="0">
                <a:solidFill>
                  <a:srgbClr val="000000"/>
                </a:solidFill>
                <a:latin typeface="Cambria Math" panose="02040503050406030204" pitchFamily="18" charset="0"/>
                <a:ea typeface="Cambria Math" panose="02040503050406030204" pitchFamily="18" charset="0"/>
                <a:cs typeface=""/>
              </a:rPr>
              <a:t> is assumed to be 10 times larger than the injected beam and the “</a:t>
            </a:r>
            <a:r>
              <a:rPr lang="en-GB" sz="1200" b="0" dirty="0" err="1" smtClean="0">
                <a:solidFill>
                  <a:srgbClr val="000000"/>
                </a:solidFill>
                <a:latin typeface="Cambria Math" panose="02040503050406030204" pitchFamily="18" charset="0"/>
                <a:ea typeface="Cambria Math" panose="02040503050406030204" pitchFamily="18" charset="0"/>
                <a:cs typeface=""/>
              </a:rPr>
              <a:t>i</a:t>
            </a:r>
            <a:r>
              <a:rPr lang="en-GB" sz="1200" b="0" dirty="0" smtClean="0">
                <a:solidFill>
                  <a:srgbClr val="000000"/>
                </a:solidFill>
                <a:latin typeface="Cambria Math" panose="02040503050406030204" pitchFamily="18" charset="0"/>
                <a:ea typeface="Cambria Math" panose="02040503050406030204" pitchFamily="18" charset="0"/>
                <a:cs typeface=""/>
              </a:rPr>
              <a:t>” indicates horizontal and vertical directions.</a:t>
            </a:r>
          </a:p>
        </p:txBody>
      </p:sp>
      <p:sp>
        <p:nvSpPr>
          <p:cNvPr id="15" name="TextBox 14"/>
          <p:cNvSpPr txBox="1"/>
          <p:nvPr/>
        </p:nvSpPr>
        <p:spPr>
          <a:xfrm>
            <a:off x="1493260" y="278662"/>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Acceptance</a:t>
            </a:r>
            <a:endParaRPr lang="en-GB" sz="2800" b="0" dirty="0">
              <a:latin typeface="Calibri Light" panose="020F0302020204030204"/>
              <a:ea typeface=""/>
              <a:cs typeface="Times New Roman" panose="02020603050405020304" pitchFamily="18" charset="0"/>
            </a:endParaRPr>
          </a:p>
        </p:txBody>
      </p:sp>
      <p:sp>
        <p:nvSpPr>
          <p:cNvPr id="16" name="Rectangle 15"/>
          <p:cNvSpPr/>
          <p:nvPr/>
        </p:nvSpPr>
        <p:spPr>
          <a:xfrm>
            <a:off x="4167180" y="417044"/>
            <a:ext cx="914738" cy="276999"/>
          </a:xfrm>
          <a:prstGeom prst="rect">
            <a:avLst/>
          </a:prstGeom>
        </p:spPr>
        <p:txBody>
          <a:bodyPr wrap="none">
            <a:spAutoFit/>
          </a:bodyPr>
          <a:lstStyle/>
          <a:p>
            <a:pPr fontAlgn="auto">
              <a:spcBef>
                <a:spcPts val="0"/>
              </a:spcBef>
              <a:spcAft>
                <a:spcPts val="0"/>
              </a:spcAft>
            </a:pPr>
            <a:r>
              <a:rPr lang="en-GB" sz="1200" b="0" u="sng" dirty="0">
                <a:solidFill>
                  <a:prstClr val="black"/>
                </a:solidFill>
                <a:latin typeface="Calibri" panose="020F0502020204030204"/>
                <a:ea typeface=""/>
                <a:cs typeface=""/>
              </a:rPr>
              <a:t>Electron DR</a:t>
            </a:r>
          </a:p>
        </p:txBody>
      </p:sp>
      <p:sp>
        <p:nvSpPr>
          <p:cNvPr id="17" name="Rectangle 16"/>
          <p:cNvSpPr/>
          <p:nvPr/>
        </p:nvSpPr>
        <p:spPr>
          <a:xfrm>
            <a:off x="6723180" y="417044"/>
            <a:ext cx="916469" cy="276999"/>
          </a:xfrm>
          <a:prstGeom prst="rect">
            <a:avLst/>
          </a:prstGeom>
        </p:spPr>
        <p:txBody>
          <a:bodyPr wrap="none">
            <a:spAutoFit/>
          </a:bodyPr>
          <a:lstStyle/>
          <a:p>
            <a:pPr fontAlgn="auto">
              <a:spcBef>
                <a:spcPts val="0"/>
              </a:spcBef>
              <a:spcAft>
                <a:spcPts val="0"/>
              </a:spcAft>
            </a:pPr>
            <a:r>
              <a:rPr lang="en-GB" sz="1200" b="0" u="sng" dirty="0">
                <a:solidFill>
                  <a:prstClr val="black"/>
                </a:solidFill>
                <a:latin typeface="Calibri" panose="020F0502020204030204"/>
                <a:ea typeface=""/>
                <a:cs typeface=""/>
              </a:rPr>
              <a:t>Positron DR</a:t>
            </a:r>
          </a:p>
        </p:txBody>
      </p:sp>
    </p:spTree>
    <p:extLst>
      <p:ext uri="{BB962C8B-B14F-4D97-AF65-F5344CB8AC3E}">
        <p14:creationId xmlns:p14="http://schemas.microsoft.com/office/powerpoint/2010/main" val="236009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41</a:t>
            </a:fld>
            <a:endParaRPr lang="en-GB">
              <a:solidFill>
                <a:prstClr val="white"/>
              </a:solidFill>
            </a:endParaRPr>
          </a:p>
        </p:txBody>
      </p:sp>
      <p:sp>
        <p:nvSpPr>
          <p:cNvPr id="5" name="Rectangle 4"/>
          <p:cNvSpPr/>
          <p:nvPr/>
        </p:nvSpPr>
        <p:spPr>
          <a:xfrm>
            <a:off x="97368" y="506288"/>
            <a:ext cx="8706390" cy="338554"/>
          </a:xfrm>
          <a:prstGeom prst="rect">
            <a:avLst/>
          </a:prstGeom>
        </p:spPr>
        <p:txBody>
          <a:bodyPr wrap="square">
            <a:spAutoFit/>
          </a:bodyPr>
          <a:lstStyle/>
          <a:p>
            <a:pPr marL="285750" indent="-285750" fontAlgn="auto">
              <a:spcBef>
                <a:spcPts val="0"/>
              </a:spcBef>
              <a:spcAft>
                <a:spcPts val="0"/>
              </a:spcAft>
              <a:buFont typeface="Courier New" panose="02070309020205020404" pitchFamily="49" charset="0"/>
              <a:buChar char="o"/>
            </a:pPr>
            <a:r>
              <a:rPr lang="en-GB" sz="1600" b="0" dirty="0" smtClean="0">
                <a:solidFill>
                  <a:prstClr val="black"/>
                </a:solidFill>
                <a:latin typeface="Calibri" panose="020F0502020204030204"/>
                <a:ea typeface=""/>
                <a:cs typeface=""/>
              </a:rPr>
              <a:t>The IBS algorithm is based on the </a:t>
            </a:r>
            <a:r>
              <a:rPr lang="en-GB" sz="1600" b="0" dirty="0" err="1" smtClean="0">
                <a:solidFill>
                  <a:prstClr val="black"/>
                </a:solidFill>
                <a:latin typeface="Calibri" panose="020F0502020204030204"/>
                <a:ea typeface=""/>
                <a:cs typeface=""/>
              </a:rPr>
              <a:t>Bjorken</a:t>
            </a:r>
            <a:r>
              <a:rPr lang="en-GB" sz="1600" b="0" dirty="0" smtClean="0">
                <a:solidFill>
                  <a:prstClr val="black"/>
                </a:solidFill>
                <a:latin typeface="Calibri" panose="020F0502020204030204"/>
                <a:ea typeface=""/>
                <a:cs typeface=""/>
              </a:rPr>
              <a:t> and </a:t>
            </a:r>
            <a:r>
              <a:rPr lang="en-GB" sz="1600" b="0" dirty="0" err="1" smtClean="0">
                <a:solidFill>
                  <a:prstClr val="black"/>
                </a:solidFill>
                <a:latin typeface="Calibri" panose="020F0502020204030204"/>
                <a:ea typeface=""/>
                <a:cs typeface=""/>
              </a:rPr>
              <a:t>Mtingwa’s</a:t>
            </a:r>
            <a:r>
              <a:rPr lang="en-GB" sz="1600" b="0" dirty="0" smtClean="0">
                <a:solidFill>
                  <a:prstClr val="black"/>
                </a:solidFill>
                <a:latin typeface="Calibri" panose="020F0502020204030204"/>
                <a:ea typeface=""/>
                <a:cs typeface=""/>
              </a:rPr>
              <a:t> * formula.</a:t>
            </a:r>
          </a:p>
        </p:txBody>
      </p:sp>
      <p:sp>
        <p:nvSpPr>
          <p:cNvPr id="6" name="Rectangle 5"/>
          <p:cNvSpPr/>
          <p:nvPr/>
        </p:nvSpPr>
        <p:spPr>
          <a:xfrm>
            <a:off x="97367" y="1112835"/>
            <a:ext cx="3020301" cy="2062103"/>
          </a:xfrm>
          <a:prstGeom prst="rect">
            <a:avLst/>
          </a:prstGeom>
        </p:spPr>
        <p:txBody>
          <a:bodyPr wrap="square">
            <a:spAutoFit/>
          </a:bodyPr>
          <a:lstStyle/>
          <a:p>
            <a:pPr fontAlgn="auto">
              <a:spcBef>
                <a:spcPts val="0"/>
              </a:spcBef>
              <a:spcAft>
                <a:spcPts val="0"/>
              </a:spcAft>
            </a:pPr>
            <a:r>
              <a:rPr lang="en-GB" sz="1600" b="0" dirty="0" smtClean="0">
                <a:solidFill>
                  <a:srgbClr val="FF0000"/>
                </a:solidFill>
                <a:latin typeface="Calibri" panose="020F0502020204030204"/>
                <a:ea typeface=""/>
                <a:cs typeface=""/>
              </a:rPr>
              <a:t>Assumed parameters;</a:t>
            </a:r>
          </a:p>
          <a:p>
            <a:pPr fontAlgn="auto">
              <a:spcBef>
                <a:spcPts val="0"/>
              </a:spcBef>
              <a:spcAft>
                <a:spcPts val="0"/>
              </a:spcAft>
            </a:pPr>
            <a:endParaRPr lang="en-GB" sz="1600" b="0" dirty="0">
              <a:solidFill>
                <a:srgbClr val="FF0000"/>
              </a:solidFill>
              <a:latin typeface="Calibri" panose="020F0502020204030204"/>
              <a:ea typeface=""/>
              <a:cs typeface=""/>
            </a:endParaRPr>
          </a:p>
          <a:p>
            <a:pPr fontAlgn="auto">
              <a:spcBef>
                <a:spcPts val="0"/>
              </a:spcBef>
              <a:spcAft>
                <a:spcPts val="0"/>
              </a:spcAft>
            </a:pPr>
            <a:r>
              <a:rPr lang="en-GB" sz="1600" b="0" dirty="0" smtClean="0">
                <a:solidFill>
                  <a:srgbClr val="FF0000"/>
                </a:solidFill>
                <a:latin typeface="Calibri" panose="020F0502020204030204"/>
                <a:ea typeface=""/>
                <a:cs typeface=""/>
              </a:rPr>
              <a:t>No. Particles:4E9</a:t>
            </a:r>
          </a:p>
          <a:p>
            <a:pPr fontAlgn="auto">
              <a:spcBef>
                <a:spcPts val="0"/>
              </a:spcBef>
              <a:spcAft>
                <a:spcPts val="0"/>
              </a:spcAft>
            </a:pPr>
            <a:r>
              <a:rPr lang="en-GB" sz="1600" b="0" dirty="0" smtClean="0">
                <a:solidFill>
                  <a:srgbClr val="FF0000"/>
                </a:solidFill>
                <a:latin typeface="Calibri" panose="020F0502020204030204"/>
                <a:ea typeface=""/>
                <a:cs typeface=""/>
              </a:rPr>
              <a:t>Bunch charge:0.72 </a:t>
            </a:r>
            <a:r>
              <a:rPr lang="en-GB" sz="1600" b="0" dirty="0" err="1" smtClean="0">
                <a:solidFill>
                  <a:srgbClr val="FF0000"/>
                </a:solidFill>
                <a:latin typeface="Calibri" panose="020F0502020204030204"/>
                <a:ea typeface=""/>
                <a:cs typeface=""/>
              </a:rPr>
              <a:t>nC</a:t>
            </a:r>
            <a:r>
              <a:rPr lang="en-GB" sz="1600" b="0" dirty="0" smtClean="0">
                <a:solidFill>
                  <a:srgbClr val="FF0000"/>
                </a:solidFill>
                <a:latin typeface="Calibri" panose="020F0502020204030204"/>
                <a:ea typeface=""/>
                <a:cs typeface=""/>
              </a:rPr>
              <a:t> </a:t>
            </a:r>
          </a:p>
          <a:p>
            <a:pPr fontAlgn="auto">
              <a:spcBef>
                <a:spcPts val="0"/>
              </a:spcBef>
              <a:spcAft>
                <a:spcPts val="0"/>
              </a:spcAft>
            </a:pPr>
            <a:r>
              <a:rPr lang="en-GB" sz="1600" b="0" dirty="0" smtClean="0">
                <a:solidFill>
                  <a:srgbClr val="FF0000"/>
                </a:solidFill>
                <a:latin typeface="Calibri" panose="020F0502020204030204"/>
                <a:ea typeface=""/>
                <a:cs typeface=""/>
              </a:rPr>
              <a:t>Vertical emittance: 0.73 pm</a:t>
            </a:r>
          </a:p>
          <a:p>
            <a:pPr fontAlgn="auto">
              <a:spcBef>
                <a:spcPts val="0"/>
              </a:spcBef>
              <a:spcAft>
                <a:spcPts val="0"/>
              </a:spcAft>
            </a:pPr>
            <a:r>
              <a:rPr lang="en-GB" sz="1600" b="0" dirty="0" smtClean="0">
                <a:solidFill>
                  <a:srgbClr val="FF0000"/>
                </a:solidFill>
                <a:latin typeface="Calibri" panose="020F0502020204030204"/>
                <a:ea typeface=""/>
                <a:cs typeface=""/>
              </a:rPr>
              <a:t>RF voltage=6.055 MV</a:t>
            </a:r>
          </a:p>
          <a:p>
            <a:pPr fontAlgn="auto">
              <a:spcBef>
                <a:spcPts val="0"/>
              </a:spcBef>
              <a:spcAft>
                <a:spcPts val="0"/>
              </a:spcAft>
            </a:pPr>
            <a:r>
              <a:rPr lang="en-GB" sz="1600" b="0" dirty="0" smtClean="0">
                <a:solidFill>
                  <a:srgbClr val="FF0000"/>
                </a:solidFill>
                <a:latin typeface="Calibri" panose="020F0502020204030204"/>
                <a:ea typeface=""/>
                <a:cs typeface=""/>
              </a:rPr>
              <a:t>Harmonic=2398</a:t>
            </a:r>
          </a:p>
          <a:p>
            <a:pPr fontAlgn="auto">
              <a:spcBef>
                <a:spcPts val="0"/>
              </a:spcBef>
              <a:spcAft>
                <a:spcPts val="0"/>
              </a:spcAft>
            </a:pPr>
            <a:r>
              <a:rPr lang="en-GB" sz="1600" b="0" dirty="0" smtClean="0">
                <a:solidFill>
                  <a:srgbClr val="FF0000"/>
                </a:solidFill>
                <a:latin typeface="Calibri" panose="020F0502020204030204"/>
                <a:ea typeface=""/>
                <a:cs typeface=""/>
              </a:rPr>
              <a:t>Length=1.577 mm</a:t>
            </a:r>
            <a:endParaRPr lang="en-GB" sz="1600" b="0" dirty="0">
              <a:solidFill>
                <a:srgbClr val="FF0000"/>
              </a:solidFill>
              <a:latin typeface="Calibri" panose="020F0502020204030204"/>
              <a:ea typeface=""/>
              <a:cs typeface=""/>
            </a:endParaRPr>
          </a:p>
        </p:txBody>
      </p:sp>
      <p:graphicFrame>
        <p:nvGraphicFramePr>
          <p:cNvPr id="7" name="Table 6"/>
          <p:cNvGraphicFramePr>
            <a:graphicFrameLocks noGrp="1"/>
          </p:cNvGraphicFramePr>
          <p:nvPr>
            <p:extLst/>
          </p:nvPr>
        </p:nvGraphicFramePr>
        <p:xfrm>
          <a:off x="934232" y="5312468"/>
          <a:ext cx="7426949" cy="853440"/>
        </p:xfrm>
        <a:graphic>
          <a:graphicData uri="http://schemas.openxmlformats.org/drawingml/2006/table">
            <a:tbl>
              <a:tblPr firstRow="1" firstCol="1" bandRow="1">
                <a:tableStyleId>{5940675A-B579-460E-94D1-54222C63F5DA}</a:tableStyleId>
              </a:tblPr>
              <a:tblGrid>
                <a:gridCol w="3191179"/>
                <a:gridCol w="1480798"/>
                <a:gridCol w="1132359"/>
                <a:gridCol w="1622613"/>
              </a:tblGrid>
              <a:tr h="195100">
                <a:tc>
                  <a:txBody>
                    <a:bodyPr/>
                    <a:lstStyle/>
                    <a:p>
                      <a:pPr>
                        <a:spcAft>
                          <a:spcPts val="0"/>
                        </a:spcAft>
                      </a:pPr>
                      <a:r>
                        <a:rPr lang="en-GB" sz="1400" b="1" dirty="0" smtClean="0">
                          <a:effectLst/>
                          <a:latin typeface="+mn-lt"/>
                        </a:rPr>
                        <a:t>Parameters</a:t>
                      </a:r>
                      <a:endParaRPr lang="en-GB" sz="1400" b="1"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400" b="1" dirty="0" smtClean="0">
                          <a:effectLst/>
                          <a:latin typeface="+mn-lt"/>
                        </a:rPr>
                        <a:t>Without IBS</a:t>
                      </a:r>
                      <a:endParaRPr lang="en-GB" sz="1400" b="1"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400" b="1" dirty="0" smtClean="0">
                          <a:effectLst/>
                          <a:latin typeface="+mn-lt"/>
                          <a:ea typeface="Times New Roman" panose="02020603050405020304" pitchFamily="18" charset="0"/>
                          <a:cs typeface="Times New Roman" panose="02020603050405020304" pitchFamily="18" charset="0"/>
                        </a:rPr>
                        <a:t>With IBS</a:t>
                      </a:r>
                      <a:endParaRPr lang="en-GB" sz="1400" b="1"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400" b="1" dirty="0" smtClean="0">
                          <a:effectLst/>
                          <a:latin typeface="+mn-lt"/>
                          <a:ea typeface="Times New Roman" panose="02020603050405020304" pitchFamily="18" charset="0"/>
                          <a:cs typeface="Times New Roman" panose="02020603050405020304" pitchFamily="18" charset="0"/>
                        </a:rPr>
                        <a:t>Growth rate (%)</a:t>
                      </a:r>
                      <a:endParaRPr lang="en-GB" sz="1400" b="1" dirty="0">
                        <a:effectLst/>
                        <a:latin typeface="+mn-lt"/>
                        <a:ea typeface="Times New Roman" panose="02020603050405020304" pitchFamily="18" charset="0"/>
                        <a:cs typeface="Times New Roman" panose="02020603050405020304" pitchFamily="18" charset="0"/>
                      </a:endParaRPr>
                    </a:p>
                  </a:txBody>
                  <a:tcPr marL="68580" marR="68580" marT="0" marB="0"/>
                </a:tc>
              </a:tr>
              <a:tr h="195100">
                <a:tc>
                  <a:txBody>
                    <a:bodyPr/>
                    <a:lstStyle/>
                    <a:p>
                      <a:pPr>
                        <a:spcAft>
                          <a:spcPts val="0"/>
                        </a:spcAft>
                      </a:pPr>
                      <a:r>
                        <a:rPr lang="en-GB" sz="1400" dirty="0">
                          <a:effectLst/>
                          <a:latin typeface="+mn-lt"/>
                        </a:rPr>
                        <a:t>Natural emittance (</a:t>
                      </a:r>
                      <a:r>
                        <a:rPr lang="en-GB" sz="1400" dirty="0" err="1">
                          <a:effectLst/>
                          <a:latin typeface="+mn-lt"/>
                        </a:rPr>
                        <a:t>pm.rad</a:t>
                      </a:r>
                      <a:r>
                        <a:rPr lang="en-GB" sz="1400" dirty="0">
                          <a:effectLst/>
                          <a:latin typeface="+mn-lt"/>
                        </a:rPr>
                        <a:t>)</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effectLst/>
                          <a:latin typeface="+mn-lt"/>
                        </a:rPr>
                        <a:t>73.752</a:t>
                      </a:r>
                      <a:endParaRPr lang="en-GB" sz="1400" dirty="0" smtClean="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400" dirty="0" smtClean="0"/>
                        <a:t>89.847</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400" dirty="0" smtClean="0">
                          <a:effectLst/>
                          <a:latin typeface="+mn-lt"/>
                          <a:ea typeface="Times New Roman" panose="02020603050405020304" pitchFamily="18" charset="0"/>
                          <a:cs typeface="Times New Roman" panose="02020603050405020304" pitchFamily="18" charset="0"/>
                        </a:rPr>
                        <a:t>21.823</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tc>
              </a:tr>
              <a:tr h="195100">
                <a:tc>
                  <a:txBody>
                    <a:bodyPr/>
                    <a:lstStyle/>
                    <a:p>
                      <a:pPr>
                        <a:spcAft>
                          <a:spcPts val="0"/>
                        </a:spcAft>
                      </a:pPr>
                      <a:r>
                        <a:rPr lang="en-GB" sz="1400" dirty="0">
                          <a:effectLst/>
                          <a:latin typeface="+mn-lt"/>
                        </a:rPr>
                        <a:t>Energy spread</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effectLst/>
                          <a:latin typeface="+mn-lt"/>
                        </a:rPr>
                        <a:t>1.275E-3</a:t>
                      </a:r>
                      <a:endParaRPr lang="en-GB" sz="1400" dirty="0" smtClean="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1.303</a:t>
                      </a:r>
                      <a:r>
                        <a:rPr lang="en-GB" sz="1400" dirty="0" smtClean="0">
                          <a:effectLst/>
                          <a:latin typeface="+mn-lt"/>
                        </a:rPr>
                        <a:t>E-3</a:t>
                      </a:r>
                      <a:endParaRPr lang="en-GB" sz="1400" dirty="0" smtClean="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effectLst/>
                          <a:latin typeface="+mn-lt"/>
                          <a:ea typeface="Times New Roman" panose="02020603050405020304" pitchFamily="18" charset="0"/>
                          <a:cs typeface="Times New Roman" panose="02020603050405020304" pitchFamily="18" charset="0"/>
                        </a:rPr>
                        <a:t>2.196</a:t>
                      </a:r>
                    </a:p>
                  </a:txBody>
                  <a:tcPr marL="68580" marR="68580" marT="0" marB="0"/>
                </a:tc>
              </a:tr>
              <a:tr h="195100">
                <a:tc>
                  <a:txBody>
                    <a:bodyPr/>
                    <a:lstStyle/>
                    <a:p>
                      <a:pPr>
                        <a:spcAft>
                          <a:spcPts val="0"/>
                        </a:spcAft>
                      </a:pPr>
                      <a:r>
                        <a:rPr lang="en-GB" sz="1400" dirty="0" smtClean="0">
                          <a:effectLst/>
                          <a:latin typeface="+mn-lt"/>
                          <a:ea typeface="Times New Roman" panose="02020603050405020304" pitchFamily="18" charset="0"/>
                          <a:cs typeface="Times New Roman" panose="02020603050405020304" pitchFamily="18" charset="0"/>
                        </a:rPr>
                        <a:t>Bunch length (mm)</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400" dirty="0" smtClean="0">
                          <a:effectLst/>
                          <a:latin typeface="+mn-lt"/>
                          <a:ea typeface="Times New Roman" panose="02020603050405020304" pitchFamily="18" charset="0"/>
                          <a:cs typeface="Times New Roman" panose="02020603050405020304" pitchFamily="18" charset="0"/>
                        </a:rPr>
                        <a:t>1.577</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400" dirty="0" smtClean="0"/>
                        <a:t>1.612</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en-GB" sz="1400" dirty="0" smtClean="0">
                          <a:effectLst/>
                          <a:latin typeface="+mn-lt"/>
                          <a:ea typeface="Times New Roman" panose="02020603050405020304" pitchFamily="18" charset="0"/>
                          <a:cs typeface="Times New Roman" panose="02020603050405020304" pitchFamily="18" charset="0"/>
                        </a:rPr>
                        <a:t>2.194</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tc>
              </a:tr>
            </a:tbl>
          </a:graphicData>
        </a:graphic>
      </p:graphicFrame>
      <p:pic>
        <p:nvPicPr>
          <p:cNvPr id="8" name="Picture 7"/>
          <p:cNvPicPr preferRelativeResize="0">
            <a:picLocks/>
          </p:cNvPicPr>
          <p:nvPr/>
        </p:nvPicPr>
        <p:blipFill rotWithShape="1">
          <a:blip r:embed="rId2">
            <a:extLst>
              <a:ext uri="{28A0092B-C50C-407E-A947-70E740481C1C}">
                <a14:useLocalDpi xmlns:a14="http://schemas.microsoft.com/office/drawing/2010/main" val="0"/>
              </a:ext>
            </a:extLst>
          </a:blip>
          <a:srcRect t="2374" r="14172" b="3157"/>
          <a:stretch/>
        </p:blipFill>
        <p:spPr>
          <a:xfrm>
            <a:off x="2484000" y="1080000"/>
            <a:ext cx="3312000" cy="4068000"/>
          </a:xfrm>
          <a:prstGeom prst="rect">
            <a:avLst/>
          </a:prstGeom>
        </p:spPr>
      </p:pic>
      <p:pic>
        <p:nvPicPr>
          <p:cNvPr id="9" name="Picture 8"/>
          <p:cNvPicPr preferRelativeResize="0">
            <a:picLocks/>
          </p:cNvPicPr>
          <p:nvPr/>
        </p:nvPicPr>
        <p:blipFill rotWithShape="1">
          <a:blip r:embed="rId3">
            <a:extLst>
              <a:ext uri="{28A0092B-C50C-407E-A947-70E740481C1C}">
                <a14:useLocalDpi xmlns:a14="http://schemas.microsoft.com/office/drawing/2010/main" val="0"/>
              </a:ext>
            </a:extLst>
          </a:blip>
          <a:srcRect t="1620" r="14320" b="3157"/>
          <a:stretch/>
        </p:blipFill>
        <p:spPr>
          <a:xfrm>
            <a:off x="5796000" y="1080000"/>
            <a:ext cx="3312000" cy="4068000"/>
          </a:xfrm>
          <a:prstGeom prst="rect">
            <a:avLst/>
          </a:prstGeom>
        </p:spPr>
      </p:pic>
      <p:sp>
        <p:nvSpPr>
          <p:cNvPr id="10" name="Rectangle 9"/>
          <p:cNvSpPr/>
          <p:nvPr/>
        </p:nvSpPr>
        <p:spPr>
          <a:xfrm>
            <a:off x="541325" y="6244731"/>
            <a:ext cx="6096000" cy="400110"/>
          </a:xfrm>
          <a:prstGeom prst="rect">
            <a:avLst/>
          </a:prstGeom>
        </p:spPr>
        <p:txBody>
          <a:bodyPr>
            <a:spAutoFit/>
          </a:bodyPr>
          <a:lstStyle/>
          <a:p>
            <a:pPr fontAlgn="auto">
              <a:spcBef>
                <a:spcPts val="0"/>
              </a:spcBef>
              <a:spcAft>
                <a:spcPts val="0"/>
              </a:spcAft>
            </a:pPr>
            <a:r>
              <a:rPr lang="en-GB" sz="1000" b="0" dirty="0" smtClean="0">
                <a:solidFill>
                  <a:prstClr val="black"/>
                </a:solidFill>
                <a:latin typeface="Calibri" panose="020F0502020204030204"/>
                <a:ea typeface=""/>
                <a:cs typeface=""/>
              </a:rPr>
              <a:t>* J.D. </a:t>
            </a:r>
            <a:r>
              <a:rPr lang="en-GB" sz="1000" b="0" dirty="0" err="1" smtClean="0">
                <a:solidFill>
                  <a:prstClr val="black"/>
                </a:solidFill>
                <a:latin typeface="Calibri" panose="020F0502020204030204"/>
                <a:ea typeface=""/>
                <a:cs typeface=""/>
              </a:rPr>
              <a:t>Bjorken</a:t>
            </a:r>
            <a:r>
              <a:rPr lang="en-GB" sz="1000" b="0" dirty="0" smtClean="0">
                <a:solidFill>
                  <a:prstClr val="black"/>
                </a:solidFill>
                <a:latin typeface="Calibri" panose="020F0502020204030204"/>
                <a:ea typeface=""/>
                <a:cs typeface=""/>
              </a:rPr>
              <a:t>, S.K. </a:t>
            </a:r>
            <a:r>
              <a:rPr lang="en-GB" sz="1000" b="0" dirty="0" err="1" smtClean="0">
                <a:solidFill>
                  <a:prstClr val="black"/>
                </a:solidFill>
                <a:latin typeface="Calibri" panose="020F0502020204030204"/>
                <a:ea typeface=""/>
                <a:cs typeface=""/>
              </a:rPr>
              <a:t>Mtingwa</a:t>
            </a:r>
            <a:endParaRPr lang="en-GB" sz="1000" b="0" dirty="0">
              <a:solidFill>
                <a:prstClr val="black"/>
              </a:solidFill>
              <a:latin typeface="Calibri" panose="020F0502020204030204"/>
              <a:ea typeface=""/>
              <a:cs typeface=""/>
            </a:endParaRPr>
          </a:p>
          <a:p>
            <a:pPr fontAlgn="auto">
              <a:spcBef>
                <a:spcPts val="0"/>
              </a:spcBef>
              <a:spcAft>
                <a:spcPts val="0"/>
              </a:spcAft>
            </a:pPr>
            <a:r>
              <a:rPr lang="en-GB" sz="1000" b="0" i="1" dirty="0" err="1" smtClean="0">
                <a:solidFill>
                  <a:prstClr val="black"/>
                </a:solidFill>
                <a:latin typeface="Calibri" panose="020F0502020204030204"/>
                <a:ea typeface=""/>
                <a:cs typeface=""/>
              </a:rPr>
              <a:t>Intrabeam</a:t>
            </a:r>
            <a:r>
              <a:rPr lang="en-GB" sz="1000" b="0" i="1" dirty="0" smtClean="0">
                <a:solidFill>
                  <a:prstClr val="black"/>
                </a:solidFill>
                <a:latin typeface="Calibri" panose="020F0502020204030204"/>
                <a:ea typeface=""/>
                <a:cs typeface=""/>
              </a:rPr>
              <a:t> Scattering</a:t>
            </a:r>
            <a:r>
              <a:rPr lang="en-GB" sz="1000" b="0" dirty="0" smtClean="0">
                <a:solidFill>
                  <a:prstClr val="black"/>
                </a:solidFill>
                <a:latin typeface="Calibri" panose="020F0502020204030204"/>
                <a:ea typeface=""/>
                <a:cs typeface=""/>
              </a:rPr>
              <a:t>, Part. Acc. Vol. 13, 1983, 115-143.</a:t>
            </a:r>
            <a:endParaRPr lang="en-GB" sz="1000" b="0" dirty="0">
              <a:solidFill>
                <a:prstClr val="black"/>
              </a:solidFill>
              <a:latin typeface="Calibri" panose="020F0502020204030204"/>
              <a:ea typeface=""/>
              <a:cs typeface=""/>
            </a:endParaRPr>
          </a:p>
        </p:txBody>
      </p:sp>
      <p:sp>
        <p:nvSpPr>
          <p:cNvPr id="11" name="TextBox 10"/>
          <p:cNvSpPr txBox="1"/>
          <p:nvPr/>
        </p:nvSpPr>
        <p:spPr>
          <a:xfrm>
            <a:off x="838045" y="5054330"/>
            <a:ext cx="1758751" cy="276999"/>
          </a:xfrm>
          <a:prstGeom prst="rect">
            <a:avLst/>
          </a:prstGeom>
          <a:noFill/>
        </p:spPr>
        <p:txBody>
          <a:bodyPr wrap="none" rtlCol="0">
            <a:spAutoFit/>
          </a:bodyPr>
          <a:lstStyle/>
          <a:p>
            <a:pPr fontAlgn="auto">
              <a:spcBef>
                <a:spcPts val="0"/>
              </a:spcBef>
              <a:spcAft>
                <a:spcPts val="0"/>
              </a:spcAft>
            </a:pPr>
            <a:r>
              <a:rPr lang="en-GB" sz="1200" b="0" u="sng" dirty="0" smtClean="0">
                <a:solidFill>
                  <a:prstClr val="black"/>
                </a:solidFill>
                <a:latin typeface="Calibri" panose="020F0502020204030204"/>
                <a:ea typeface=""/>
                <a:cs typeface=""/>
              </a:rPr>
              <a:t>Calculated with ELEGANT</a:t>
            </a:r>
            <a:endParaRPr lang="en-GB" sz="1200" b="0" u="sng" dirty="0">
              <a:solidFill>
                <a:prstClr val="black"/>
              </a:solidFill>
              <a:latin typeface="Calibri" panose="020F0502020204030204"/>
              <a:ea typeface=""/>
              <a:cs typeface=""/>
            </a:endParaRPr>
          </a:p>
        </p:txBody>
      </p:sp>
      <p:sp>
        <p:nvSpPr>
          <p:cNvPr id="12" name="TextBox 11"/>
          <p:cNvSpPr txBox="1"/>
          <p:nvPr/>
        </p:nvSpPr>
        <p:spPr>
          <a:xfrm>
            <a:off x="-1" y="-53165"/>
            <a:ext cx="6262577" cy="523220"/>
          </a:xfrm>
          <a:prstGeom prst="rect">
            <a:avLst/>
          </a:prstGeom>
          <a:noFill/>
        </p:spPr>
        <p:txBody>
          <a:bodyPr wrap="square" rtlCol="0">
            <a:spAutoFit/>
          </a:bodyPr>
          <a:lstStyle/>
          <a:p>
            <a:pPr fontAlgn="auto">
              <a:spcBef>
                <a:spcPts val="0"/>
              </a:spcBef>
              <a:spcAft>
                <a:spcPts val="0"/>
              </a:spcAft>
            </a:pPr>
            <a:r>
              <a:rPr lang="en-GB" sz="2800" b="0" dirty="0" smtClean="0">
                <a:solidFill>
                  <a:prstClr val="white"/>
                </a:solidFill>
                <a:latin typeface="Calibri Light" panose="020F0302020204030204"/>
                <a:ea typeface=""/>
                <a:cs typeface="Times New Roman" panose="02020603050405020304" pitchFamily="18" charset="0"/>
              </a:rPr>
              <a:t>Intra beam scattering</a:t>
            </a:r>
            <a:endParaRPr lang="en-GB" sz="2800" b="0" dirty="0">
              <a:solidFill>
                <a:prstClr val="white"/>
              </a:solidFill>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10437740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00" y="575998"/>
            <a:ext cx="3240000" cy="2051363"/>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9465" y="575998"/>
            <a:ext cx="3240000" cy="2064143"/>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8929" y="575997"/>
            <a:ext cx="3240000" cy="2076924"/>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3833" y="2700000"/>
            <a:ext cx="3240000" cy="1897989"/>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306" y="2700000"/>
            <a:ext cx="3240000" cy="1897989"/>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95422" y="2700000"/>
            <a:ext cx="3240000" cy="1897989"/>
          </a:xfrm>
          <a:prstGeom prst="rect">
            <a:avLst/>
          </a:prstGeom>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85123" y="4680000"/>
            <a:ext cx="3240000" cy="1897989"/>
          </a:xfrm>
          <a:prstGeom prst="rect">
            <a:avLst/>
          </a:prstGeom>
        </p:spPr>
      </p:pic>
      <p:pic>
        <p:nvPicPr>
          <p:cNvPr id="9" name="Pictur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1" y="4680000"/>
            <a:ext cx="3240000" cy="1897989"/>
          </a:xfrm>
          <a:prstGeom prst="rect">
            <a:avLst/>
          </a:prstGeom>
        </p:spPr>
      </p:pic>
      <p:pic>
        <p:nvPicPr>
          <p:cNvPr id="10" name="Picture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74672" y="4680000"/>
            <a:ext cx="3240000" cy="1897989"/>
          </a:xfrm>
          <a:prstGeom prst="rect">
            <a:avLst/>
          </a:prstGeom>
        </p:spPr>
      </p:pic>
      <p:sp>
        <p:nvSpPr>
          <p:cNvPr id="12" name="Date Placeholder 11"/>
          <p:cNvSpPr>
            <a:spLocks noGrp="1"/>
          </p:cNvSpPr>
          <p:nvPr>
            <p:ph type="dt" sz="half" idx="4294967295"/>
          </p:nvPr>
        </p:nvSpPr>
        <p:spPr>
          <a:xfrm>
            <a:off x="0" y="6624000"/>
            <a:ext cx="2057400" cy="365125"/>
          </a:xfrm>
        </p:spPr>
        <p:txBody>
          <a:bodyPr/>
          <a:lstStyle/>
          <a:p>
            <a:fld id="{32C22516-6A9F-4639-B2C7-24BB5078BEAB}" type="datetime3">
              <a:rPr lang="en-US" smtClean="0">
                <a:solidFill>
                  <a:prstClr val="white"/>
                </a:solidFill>
              </a:rPr>
              <a:pPr/>
              <a:t>3 November 2016</a:t>
            </a:fld>
            <a:endParaRPr lang="en-GB">
              <a:solidFill>
                <a:prstClr val="white"/>
              </a:solidFill>
            </a:endParaRPr>
          </a:p>
        </p:txBody>
      </p:sp>
      <p:sp>
        <p:nvSpPr>
          <p:cNvPr id="13" name="Slide Number Placeholder 12"/>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42</a:t>
            </a:fld>
            <a:endParaRPr lang="en-GB">
              <a:solidFill>
                <a:prstClr val="white"/>
              </a:solidFill>
            </a:endParaRPr>
          </a:p>
        </p:txBody>
      </p:sp>
      <p:sp>
        <p:nvSpPr>
          <p:cNvPr id="15" name="Footer Placeholder 14"/>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16" name="TextBox 15"/>
          <p:cNvSpPr txBox="1"/>
          <p:nvPr/>
        </p:nvSpPr>
        <p:spPr>
          <a:xfrm>
            <a:off x="1342546" y="52778"/>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Closed orbit &amp; vertical dispersion</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20633573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4947" y="578562"/>
            <a:ext cx="4966969" cy="298800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4000" y="3566562"/>
            <a:ext cx="4934599" cy="2988000"/>
          </a:xfrm>
          <a:prstGeom prst="rect">
            <a:avLst/>
          </a:prstGeom>
        </p:spPr>
      </p:pic>
      <p:sp>
        <p:nvSpPr>
          <p:cNvPr id="16" name="Date Placeholder 15"/>
          <p:cNvSpPr>
            <a:spLocks noGrp="1"/>
          </p:cNvSpPr>
          <p:nvPr>
            <p:ph type="dt" sz="half" idx="4294967295"/>
          </p:nvPr>
        </p:nvSpPr>
        <p:spPr>
          <a:xfrm>
            <a:off x="0" y="6624000"/>
            <a:ext cx="2057400" cy="365125"/>
          </a:xfrm>
        </p:spPr>
        <p:txBody>
          <a:bodyPr/>
          <a:lstStyle/>
          <a:p>
            <a:fld id="{880ABFA5-ECDC-4644-9648-A5FB42E8393B}" type="datetime3">
              <a:rPr lang="en-US" smtClean="0">
                <a:solidFill>
                  <a:prstClr val="white"/>
                </a:solidFill>
              </a:rPr>
              <a:pPr/>
              <a:t>3 November 2016</a:t>
            </a:fld>
            <a:endParaRPr lang="en-GB">
              <a:solidFill>
                <a:prstClr val="white"/>
              </a:solidFill>
            </a:endParaRPr>
          </a:p>
        </p:txBody>
      </p:sp>
      <p:sp>
        <p:nvSpPr>
          <p:cNvPr id="17" name="Slide Number Placeholder 16"/>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43</a:t>
            </a:fld>
            <a:endParaRPr lang="en-GB">
              <a:solidFill>
                <a:prstClr val="white"/>
              </a:solidFill>
            </a:endParaRPr>
          </a:p>
        </p:txBody>
      </p:sp>
      <p:sp>
        <p:nvSpPr>
          <p:cNvPr id="19" name="Footer Placeholder 18"/>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7" name="TextBox 6"/>
          <p:cNvSpPr txBox="1"/>
          <p:nvPr/>
        </p:nvSpPr>
        <p:spPr>
          <a:xfrm>
            <a:off x="1331640" y="25410"/>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Corrector’s strength</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12814530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6000" y="4576673"/>
            <a:ext cx="3132000" cy="2044761"/>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00" y="540000"/>
            <a:ext cx="3132000" cy="203240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6000" y="540000"/>
            <a:ext cx="3132000" cy="2020053"/>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6000" y="540000"/>
            <a:ext cx="3132000" cy="2044761"/>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000" y="2402800"/>
            <a:ext cx="3132000" cy="2057115"/>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16000" y="2417876"/>
            <a:ext cx="3132000" cy="2069469"/>
          </a:xfrm>
          <a:prstGeom prst="rect">
            <a:avLst/>
          </a:prstGeom>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96000" y="2435022"/>
            <a:ext cx="3132000" cy="2081823"/>
          </a:xfrm>
          <a:prstGeom prst="rect">
            <a:avLst/>
          </a:prstGeom>
        </p:spPr>
      </p:pic>
      <p:pic>
        <p:nvPicPr>
          <p:cNvPr id="9" name="Pictur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000" y="4587631"/>
            <a:ext cx="3132000" cy="2032407"/>
          </a:xfrm>
          <a:prstGeom prst="rect">
            <a:avLst/>
          </a:prstGeom>
        </p:spPr>
      </p:pic>
      <p:sp>
        <p:nvSpPr>
          <p:cNvPr id="10" name="Date Placeholder 9"/>
          <p:cNvSpPr>
            <a:spLocks noGrp="1"/>
          </p:cNvSpPr>
          <p:nvPr>
            <p:ph type="dt" sz="half" idx="4294967295"/>
          </p:nvPr>
        </p:nvSpPr>
        <p:spPr>
          <a:xfrm>
            <a:off x="0" y="6624000"/>
            <a:ext cx="2057400" cy="365125"/>
          </a:xfrm>
        </p:spPr>
        <p:txBody>
          <a:bodyPr/>
          <a:lstStyle/>
          <a:p>
            <a:fld id="{3501511F-60FD-451E-96B3-88A55E9AFD3F}" type="datetime3">
              <a:rPr lang="en-US" smtClean="0">
                <a:solidFill>
                  <a:prstClr val="white"/>
                </a:solidFill>
              </a:rPr>
              <a:pPr/>
              <a:t>3 November 2016</a:t>
            </a:fld>
            <a:endParaRPr lang="en-GB">
              <a:solidFill>
                <a:prstClr val="white"/>
              </a:solidFill>
            </a:endParaRPr>
          </a:p>
        </p:txBody>
      </p:sp>
      <p:sp>
        <p:nvSpPr>
          <p:cNvPr id="11" name="Slide Number Placeholder 10"/>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44</a:t>
            </a:fld>
            <a:endParaRPr lang="en-GB">
              <a:solidFill>
                <a:prstClr val="white"/>
              </a:solidFill>
            </a:endParaRPr>
          </a:p>
        </p:txBody>
      </p:sp>
      <p:sp>
        <p:nvSpPr>
          <p:cNvPr id="13" name="Footer Placeholder 1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14" name="TextBox 13"/>
          <p:cNvSpPr txBox="1"/>
          <p:nvPr/>
        </p:nvSpPr>
        <p:spPr>
          <a:xfrm>
            <a:off x="1350712" y="49111"/>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Coupling coefficients</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2681172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42971" y="448107"/>
            <a:ext cx="4748945" cy="29880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2970" y="3536053"/>
            <a:ext cx="4748945" cy="2988000"/>
          </a:xfrm>
          <a:prstGeom prst="rect">
            <a:avLst/>
          </a:prstGeom>
        </p:spPr>
      </p:pic>
      <p:sp>
        <p:nvSpPr>
          <p:cNvPr id="4" name="Date Placeholder 3"/>
          <p:cNvSpPr>
            <a:spLocks noGrp="1"/>
          </p:cNvSpPr>
          <p:nvPr>
            <p:ph type="dt" sz="half" idx="4294967295"/>
          </p:nvPr>
        </p:nvSpPr>
        <p:spPr>
          <a:xfrm>
            <a:off x="0" y="6624000"/>
            <a:ext cx="2057400" cy="365125"/>
          </a:xfrm>
        </p:spPr>
        <p:txBody>
          <a:bodyPr/>
          <a:lstStyle/>
          <a:p>
            <a:fld id="{6560DD78-2CA3-4357-A9BF-3E802C1E4459}" type="datetime3">
              <a:rPr lang="en-US" smtClean="0">
                <a:solidFill>
                  <a:prstClr val="white"/>
                </a:solidFill>
              </a:rPr>
              <a:pPr/>
              <a:t>3 November 2016</a:t>
            </a:fld>
            <a:endParaRPr lang="en-GB">
              <a:solidFill>
                <a:prstClr val="white"/>
              </a:solidFill>
            </a:endParaRPr>
          </a:p>
        </p:txBody>
      </p:sp>
      <p:sp>
        <p:nvSpPr>
          <p:cNvPr id="5" name="Slide Number Placeholder 4"/>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45</a:t>
            </a:fld>
            <a:endParaRPr lang="en-GB">
              <a:solidFill>
                <a:prstClr val="white"/>
              </a:solidFill>
            </a:endParaRPr>
          </a:p>
        </p:txBody>
      </p:sp>
      <p:sp>
        <p:nvSpPr>
          <p:cNvPr id="7" name="Footer Placeholder 6"/>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8" name="TextBox 7"/>
          <p:cNvSpPr txBox="1"/>
          <p:nvPr/>
        </p:nvSpPr>
        <p:spPr>
          <a:xfrm>
            <a:off x="1028700" y="0"/>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Tune shift</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8262822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8415" y="3520312"/>
            <a:ext cx="4620885" cy="2889197"/>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5581" y="3520313"/>
            <a:ext cx="4620883" cy="288919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31305" y="470055"/>
            <a:ext cx="4860611" cy="3019912"/>
          </a:xfrm>
          <a:prstGeom prst="rect">
            <a:avLst/>
          </a:prstGeom>
        </p:spPr>
      </p:pic>
      <p:sp>
        <p:nvSpPr>
          <p:cNvPr id="5" name="Date Placeholder 4"/>
          <p:cNvSpPr>
            <a:spLocks noGrp="1"/>
          </p:cNvSpPr>
          <p:nvPr>
            <p:ph type="dt" sz="half" idx="4294967295"/>
          </p:nvPr>
        </p:nvSpPr>
        <p:spPr>
          <a:xfrm>
            <a:off x="0" y="6624000"/>
            <a:ext cx="2057400" cy="365125"/>
          </a:xfrm>
        </p:spPr>
        <p:txBody>
          <a:bodyPr/>
          <a:lstStyle/>
          <a:p>
            <a:fld id="{8BDFB67D-536F-4396-996B-873B9246AF1C}" type="datetime3">
              <a:rPr lang="en-US" smtClean="0">
                <a:solidFill>
                  <a:prstClr val="white"/>
                </a:solidFill>
              </a:rPr>
              <a:pPr/>
              <a:t>3 November 2016</a:t>
            </a:fld>
            <a:endParaRPr lang="en-GB">
              <a:solidFill>
                <a:prstClr val="white"/>
              </a:solidFill>
            </a:endParaRPr>
          </a:p>
        </p:txBody>
      </p:sp>
      <p:sp>
        <p:nvSpPr>
          <p:cNvPr id="6" name="Slide Number Placeholder 5"/>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46</a:t>
            </a:fld>
            <a:endParaRPr lang="en-GB">
              <a:solidFill>
                <a:prstClr val="white"/>
              </a:solidFill>
            </a:endParaRPr>
          </a:p>
        </p:txBody>
      </p:sp>
      <p:sp>
        <p:nvSpPr>
          <p:cNvPr id="8" name="Footer Placeholder 7"/>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a:solidFill>
                <a:prstClr val="white"/>
              </a:solidFill>
            </a:endParaRPr>
          </a:p>
        </p:txBody>
      </p:sp>
      <p:sp>
        <p:nvSpPr>
          <p:cNvPr id="9" name="TextBox 8"/>
          <p:cNvSpPr txBox="1"/>
          <p:nvPr/>
        </p:nvSpPr>
        <p:spPr>
          <a:xfrm>
            <a:off x="1115616" y="0"/>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Corrected chromaticity</a:t>
            </a:r>
            <a:endParaRPr lang="en-GB" sz="2800" b="0" dirty="0">
              <a:latin typeface="Calibri Light" panose="020F0302020204030204"/>
              <a:ea typeface=""/>
              <a:cs typeface="Times New Roman" panose="02020603050405020304" pitchFamily="18" charset="0"/>
            </a:endParaRPr>
          </a:p>
        </p:txBody>
      </p:sp>
    </p:spTree>
    <p:extLst>
      <p:ext uri="{BB962C8B-B14F-4D97-AF65-F5344CB8AC3E}">
        <p14:creationId xmlns:p14="http://schemas.microsoft.com/office/powerpoint/2010/main" val="16972033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4000"/>
            <a:ext cx="2057400" cy="365125"/>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4000"/>
            <a:ext cx="4445738" cy="365125"/>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47</a:t>
            </a:fld>
            <a:endParaRPr lang="en-GB">
              <a:solidFill>
                <a:prstClr val="white"/>
              </a:solidFill>
            </a:endParaRPr>
          </a:p>
        </p:txBody>
      </p:sp>
      <p:sp>
        <p:nvSpPr>
          <p:cNvPr id="5" name="TextBox 4"/>
          <p:cNvSpPr txBox="1"/>
          <p:nvPr/>
        </p:nvSpPr>
        <p:spPr>
          <a:xfrm>
            <a:off x="999928" y="-32098"/>
            <a:ext cx="6262577" cy="523220"/>
          </a:xfrm>
          <a:prstGeom prst="rect">
            <a:avLst/>
          </a:prstGeom>
          <a:noFill/>
        </p:spPr>
        <p:txBody>
          <a:bodyPr wrap="square" rtlCol="0">
            <a:spAutoFit/>
          </a:bodyPr>
          <a:lstStyle/>
          <a:p>
            <a:pPr fontAlgn="auto">
              <a:spcBef>
                <a:spcPts val="0"/>
              </a:spcBef>
              <a:spcAft>
                <a:spcPts val="0"/>
              </a:spcAft>
            </a:pPr>
            <a:r>
              <a:rPr lang="en-GB" sz="2800" b="0" dirty="0" smtClean="0">
                <a:latin typeface="Calibri Light" panose="020F0302020204030204"/>
                <a:ea typeface=""/>
                <a:cs typeface="Times New Roman" panose="02020603050405020304" pitchFamily="18" charset="0"/>
              </a:rPr>
              <a:t>Misalignments- Vertical offset &amp; roll</a:t>
            </a:r>
            <a:endParaRPr lang="en-GB" sz="2800" b="0" dirty="0">
              <a:latin typeface="Calibri Light" panose="020F0302020204030204"/>
              <a:ea typeface=""/>
              <a:cs typeface="Times New Roman" panose="02020603050405020304" pitchFamily="18" charset="0"/>
            </a:endParaRPr>
          </a:p>
        </p:txBody>
      </p:sp>
      <p:grpSp>
        <p:nvGrpSpPr>
          <p:cNvPr id="38" name="Group 37"/>
          <p:cNvGrpSpPr/>
          <p:nvPr/>
        </p:nvGrpSpPr>
        <p:grpSpPr>
          <a:xfrm>
            <a:off x="458668" y="559177"/>
            <a:ext cx="8244001" cy="1616849"/>
            <a:chOff x="458668" y="612342"/>
            <a:chExt cx="8244001" cy="1616849"/>
          </a:xfrm>
        </p:grpSpPr>
        <p:grpSp>
          <p:nvGrpSpPr>
            <p:cNvPr id="31" name="Group 30"/>
            <p:cNvGrpSpPr/>
            <p:nvPr/>
          </p:nvGrpSpPr>
          <p:grpSpPr>
            <a:xfrm>
              <a:off x="458669" y="969191"/>
              <a:ext cx="8244000" cy="1260000"/>
              <a:chOff x="864000" y="728092"/>
              <a:chExt cx="8244000" cy="1260000"/>
            </a:xfrm>
          </p:grpSpPr>
          <p:sp>
            <p:nvSpPr>
              <p:cNvPr id="17" name="Rectangle 16"/>
              <p:cNvSpPr/>
              <p:nvPr/>
            </p:nvSpPr>
            <p:spPr>
              <a:xfrm>
                <a:off x="864000" y="728092"/>
                <a:ext cx="8244000" cy="1260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sz="1800" b="0">
                  <a:solidFill>
                    <a:prstClr val="white"/>
                  </a:solidFill>
                </a:endParaRPr>
              </a:p>
            </p:txBody>
          </p:sp>
          <mc:AlternateContent xmlns:mc="http://schemas.openxmlformats.org/markup-compatibility/2006" xmlns:a14="http://schemas.microsoft.com/office/drawing/2010/main">
            <mc:Choice Requires="a14">
              <p:sp>
                <p:nvSpPr>
                  <p:cNvPr id="18" name="TextBox 17"/>
                  <p:cNvSpPr txBox="1"/>
                  <p:nvPr/>
                </p:nvSpPr>
                <p:spPr>
                  <a:xfrm>
                    <a:off x="1584120" y="1546783"/>
                    <a:ext cx="6064609" cy="424090"/>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x</m:t>
                                        </m:r>
                                      </m:sub>
                                    </m:sSub>
                                  </m:e>
                                </m:m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y</m:t>
                                        </m:r>
                                      </m:sub>
                                    </m:sSub>
                                  </m:e>
                                </m:mr>
                              </m:m>
                            </m:e>
                          </m:d>
                          <m:r>
                            <a:rPr lang="en-GB" sz="1400" b="0" smtClean="0">
                              <a:solidFill>
                                <a:prstClr val="black"/>
                              </a:solidFill>
                              <a:latin typeface="Cambria Math" panose="02040503050406030204" pitchFamily="18" charset="0"/>
                              <a:ea typeface=""/>
                              <a:cs typeface=""/>
                            </a:rPr>
                            <m:t>=</m:t>
                          </m:r>
                          <m:d>
                            <m:dPr>
                              <m:ctrlPr>
                                <a:rPr lang="en-GB" sz="1400" b="0" i="1" smtClean="0">
                                  <a:solidFill>
                                    <a:prstClr val="black"/>
                                  </a:solidFill>
                                  <a:latin typeface="Cambria Math" charset="0"/>
                                  <a:ea typeface=""/>
                                  <a:cs typeface=""/>
                                </a:rPr>
                              </m:ctrlPr>
                            </m:dPr>
                            <m:e>
                              <m:m>
                                <m:mPr>
                                  <m:mcs>
                                    <m:mc>
                                      <m:mcPr>
                                        <m:count m:val="2"/>
                                        <m:mcJc m:val="center"/>
                                      </m:mcPr>
                                    </m:mc>
                                  </m:mcs>
                                  <m:ctrlPr>
                                    <a:rPr lang="en-GB" sz="1400" b="0" i="1" smtClean="0">
                                      <a:solidFill>
                                        <a:srgbClr val="0000CC"/>
                                      </a:solidFill>
                                      <a:latin typeface="Cambria Math" charset="0"/>
                                      <a:ea typeface=""/>
                                      <a:cs typeface=""/>
                                    </a:rPr>
                                  </m:ctrlPr>
                                </m:mPr>
                                <m:mr>
                                  <m:e>
                                    <m:r>
                                      <m:rPr>
                                        <m:sty m:val="p"/>
                                        <m:brk m:alnAt="7"/>
                                      </m:rPr>
                                      <a:rPr lang="en-GB" sz="1400" b="0" smtClean="0">
                                        <a:solidFill>
                                          <a:srgbClr val="0000CC"/>
                                        </a:solidFill>
                                        <a:latin typeface="Cambria Math" panose="02040503050406030204" pitchFamily="18" charset="0"/>
                                        <a:ea typeface=""/>
                                        <a:cs typeface=""/>
                                      </a:rPr>
                                      <m:t>c</m:t>
                                    </m:r>
                                    <m:r>
                                      <m:rPr>
                                        <m:sty m:val="p"/>
                                      </m:rPr>
                                      <a:rPr lang="en-GB" sz="1400" b="0" smtClean="0">
                                        <a:solidFill>
                                          <a:srgbClr val="0000CC"/>
                                        </a:solidFill>
                                        <a:latin typeface="Cambria Math" panose="02040503050406030204" pitchFamily="18" charset="0"/>
                                        <a:ea typeface=""/>
                                        <a:cs typeface=""/>
                                      </a:rPr>
                                      <m:t>os</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e>
                                    <m:r>
                                      <a:rPr lang="en-GB" sz="1400" b="0" smtClean="0">
                                        <a:solidFill>
                                          <a:srgbClr val="0000CC"/>
                                        </a:solidFill>
                                        <a:latin typeface="Cambria Math" panose="02040503050406030204" pitchFamily="18" charset="0"/>
                                        <a:ea typeface=""/>
                                        <a:cs typeface=""/>
                                      </a:rPr>
                                      <m:t>−</m:t>
                                    </m:r>
                                    <m:r>
                                      <m:rPr>
                                        <m:sty m:val="p"/>
                                      </m:rPr>
                                      <a:rPr lang="en-GB" sz="1400" b="0" smtClean="0">
                                        <a:solidFill>
                                          <a:srgbClr val="0000CC"/>
                                        </a:solidFill>
                                        <a:latin typeface="Cambria Math" panose="02040503050406030204" pitchFamily="18" charset="0"/>
                                        <a:ea typeface=""/>
                                        <a:cs typeface=""/>
                                      </a:rPr>
                                      <m:t>sinϑ</m:t>
                                    </m:r>
                                  </m:e>
                                </m:mr>
                                <m:mr>
                                  <m:e>
                                    <m:r>
                                      <m:rPr>
                                        <m:sty m:val="p"/>
                                      </m:rPr>
                                      <a:rPr lang="en-GB" sz="1400" b="0" smtClean="0">
                                        <a:solidFill>
                                          <a:srgbClr val="0000CC"/>
                                        </a:solidFill>
                                        <a:latin typeface="Cambria Math" panose="02040503050406030204" pitchFamily="18" charset="0"/>
                                        <a:ea typeface=""/>
                                        <a:cs typeface=""/>
                                      </a:rPr>
                                      <m:t>sin</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e>
                                    <m:r>
                                      <m:rPr>
                                        <m:sty m:val="p"/>
                                        <m:brk m:alnAt="7"/>
                                      </m:rPr>
                                      <a:rPr lang="en-GB" sz="1400" b="0" smtClean="0">
                                        <a:solidFill>
                                          <a:srgbClr val="0000CC"/>
                                        </a:solidFill>
                                        <a:latin typeface="Cambria Math" panose="02040503050406030204" pitchFamily="18" charset="0"/>
                                        <a:ea typeface=""/>
                                        <a:cs typeface=""/>
                                      </a:rPr>
                                      <m:t>c</m:t>
                                    </m:r>
                                    <m:r>
                                      <m:rPr>
                                        <m:sty m:val="p"/>
                                      </m:rPr>
                                      <a:rPr lang="en-GB" sz="1400" b="0" smtClean="0">
                                        <a:solidFill>
                                          <a:srgbClr val="0000CC"/>
                                        </a:solidFill>
                                        <a:latin typeface="Cambria Math" panose="02040503050406030204" pitchFamily="18" charset="0"/>
                                        <a:ea typeface=""/>
                                        <a:cs typeface=""/>
                                      </a:rPr>
                                      <m:t>os</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mr>
                              </m:m>
                            </m:e>
                          </m:d>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r>
                                      <a:rPr lang="en-GB" sz="1400" b="0" smtClean="0">
                                        <a:solidFill>
                                          <a:prstClr val="black"/>
                                        </a:solidFill>
                                        <a:latin typeface="Cambria Math" panose="02040503050406030204" pitchFamily="18" charset="0"/>
                                        <a:ea typeface=""/>
                                        <a:cs typeface=""/>
                                      </a:rPr>
                                      <m:t>0</m:t>
                                    </m:r>
                                  </m:e>
                                </m:mr>
                                <m:mr>
                                  <m:e>
                                    <m:r>
                                      <m:rPr>
                                        <m:sty m:val="p"/>
                                      </m:rPr>
                                      <a:rPr lang="en-GB" sz="1400" b="0" smtClean="0">
                                        <a:solidFill>
                                          <a:prstClr val="black"/>
                                        </a:solidFill>
                                        <a:latin typeface="Cambria Math" panose="02040503050406030204" pitchFamily="18" charset="0"/>
                                        <a:ea typeface=""/>
                                        <a:cs typeface=""/>
                                      </a:rPr>
                                      <m:t>B</m:t>
                                    </m:r>
                                  </m:e>
                                </m:mr>
                              </m:m>
                            </m:e>
                          </m:d>
                          <m:r>
                            <a:rPr lang="en-GB" sz="1400" b="0" smtClean="0">
                              <a:solidFill>
                                <a:prstClr val="black"/>
                              </a:solidFill>
                              <a:latin typeface="Cambria Math" panose="02040503050406030204" pitchFamily="18" charset="0"/>
                              <a:ea typeface=""/>
                              <a:cs typeface=""/>
                            </a:rPr>
                            <m:t>=</m:t>
                          </m:r>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r>
                                      <a:rPr lang="en-GB" sz="1400" b="0" smtClean="0">
                                        <a:solidFill>
                                          <a:srgbClr val="0000CC"/>
                                        </a:solidFill>
                                        <a:latin typeface="Cambria Math" panose="02040503050406030204" pitchFamily="18" charset="0"/>
                                        <a:ea typeface="Cambria Math" panose="02040503050406030204" pitchFamily="18" charset="0"/>
                                        <a:cs typeface=""/>
                                      </a:rPr>
                                      <m:t>−</m:t>
                                    </m:r>
                                    <m:r>
                                      <m:rPr>
                                        <m:sty m:val="p"/>
                                      </m:rPr>
                                      <a:rPr lang="en-GB" sz="1400" b="0" smtClean="0">
                                        <a:solidFill>
                                          <a:srgbClr val="0000CC"/>
                                        </a:solidFill>
                                        <a:latin typeface="Cambria Math" panose="02040503050406030204" pitchFamily="18" charset="0"/>
                                        <a:ea typeface="Cambria Math" panose="02040503050406030204" pitchFamily="18" charset="0"/>
                                        <a:cs typeface=""/>
                                      </a:rPr>
                                      <m:t>Bsinϑ</m:t>
                                    </m:r>
                                  </m:e>
                                </m:mr>
                                <m:mr>
                                  <m:e>
                                    <m:r>
                                      <m:rPr>
                                        <m:sty m:val="p"/>
                                      </m:rPr>
                                      <a:rPr lang="en-GB" sz="1400" b="0" smtClean="0">
                                        <a:solidFill>
                                          <a:prstClr val="black"/>
                                        </a:solidFill>
                                        <a:latin typeface="Cambria Math" panose="02040503050406030204" pitchFamily="18" charset="0"/>
                                        <a:ea typeface=""/>
                                        <a:cs typeface=""/>
                                      </a:rPr>
                                      <m:t>B</m:t>
                                    </m:r>
                                    <m:r>
                                      <m:rPr>
                                        <m:sty m:val="p"/>
                                        <m:brk m:alnAt="7"/>
                                      </m:rPr>
                                      <a:rPr lang="en-GB" sz="1400" b="0" smtClean="0">
                                        <a:solidFill>
                                          <a:prstClr val="black"/>
                                        </a:solidFill>
                                        <a:latin typeface="Cambria Math" panose="02040503050406030204" pitchFamily="18" charset="0"/>
                                        <a:ea typeface=""/>
                                        <a:cs typeface=""/>
                                      </a:rPr>
                                      <m:t>c</m:t>
                                    </m:r>
                                    <m:r>
                                      <m:rPr>
                                        <m:sty m:val="p"/>
                                      </m:rPr>
                                      <a:rPr lang="en-GB" sz="1400" b="0" smtClean="0">
                                        <a:solidFill>
                                          <a:prstClr val="black"/>
                                        </a:solidFill>
                                        <a:latin typeface="Cambria Math" panose="02040503050406030204" pitchFamily="18" charset="0"/>
                                        <a:ea typeface=""/>
                                        <a:cs typeface=""/>
                                      </a:rPr>
                                      <m:t>os</m:t>
                                    </m:r>
                                    <m:r>
                                      <m:rPr>
                                        <m:sty m:val="p"/>
                                      </m:rPr>
                                      <a:rPr lang="en-GB" sz="1400" b="0" smtClean="0">
                                        <a:solidFill>
                                          <a:prstClr val="black"/>
                                        </a:solidFill>
                                        <a:latin typeface="Cambria Math" panose="02040503050406030204" pitchFamily="18" charset="0"/>
                                        <a:ea typeface="Cambria Math" panose="02040503050406030204" pitchFamily="18" charset="0"/>
                                        <a:cs typeface=""/>
                                      </a:rPr>
                                      <m:t>ϑ</m:t>
                                    </m:r>
                                  </m:e>
                                </m:mr>
                              </m:m>
                            </m:e>
                          </m:d>
                          <m:r>
                            <a:rPr lang="en-GB" sz="1400" b="0" i="1" smtClean="0">
                              <a:solidFill>
                                <a:prstClr val="black"/>
                              </a:solidFill>
                              <a:latin typeface="Cambria Math" panose="02040503050406030204" pitchFamily="18" charset="0"/>
                              <a:ea typeface=""/>
                              <a:cs typeface=""/>
                            </a:rPr>
                            <m:t> </m:t>
                          </m:r>
                          <m:r>
                            <a:rPr lang="en-GB" sz="1400" b="0" i="1" dirty="0">
                              <a:solidFill>
                                <a:srgbClr val="0000CC"/>
                              </a:solidFill>
                              <a:latin typeface="Cambria Math" panose="02040503050406030204" pitchFamily="18" charset="0"/>
                              <a:ea typeface="Cambria Math" panose="02040503050406030204" pitchFamily="18" charset="0"/>
                              <a:cs typeface=""/>
                            </a:rPr>
                            <m:t>⇒</m:t>
                          </m:r>
                          <m:r>
                            <m:rPr>
                              <m:nor/>
                            </m:rPr>
                            <a:rPr lang="en-GB" sz="1400" b="0" dirty="0" smtClean="0">
                              <a:solidFill>
                                <a:prstClr val="black"/>
                              </a:solidFill>
                              <a:latin typeface="Calibri" panose="020F0502020204030204"/>
                              <a:ea typeface=""/>
                              <a:cs typeface=""/>
                            </a:rPr>
                            <m:t>Horizontal</m:t>
                          </m:r>
                          <m:r>
                            <m:rPr>
                              <m:nor/>
                            </m:rPr>
                            <a:rPr lang="en-GB" sz="1400" b="0" dirty="0" smtClean="0">
                              <a:solidFill>
                                <a:prstClr val="black"/>
                              </a:solidFill>
                              <a:latin typeface="Calibri" panose="020F0502020204030204"/>
                              <a:ea typeface=""/>
                              <a:cs typeface=""/>
                            </a:rPr>
                            <m:t> </m:t>
                          </m:r>
                          <m:r>
                            <m:rPr>
                              <m:nor/>
                            </m:rPr>
                            <a:rPr lang="en-GB" sz="1400" b="0" dirty="0" smtClean="0">
                              <a:solidFill>
                                <a:prstClr val="black"/>
                              </a:solidFill>
                              <a:latin typeface="Calibri" panose="020F0502020204030204"/>
                              <a:ea typeface=""/>
                              <a:cs typeface=""/>
                            </a:rPr>
                            <m:t>dipole</m:t>
                          </m:r>
                          <m:r>
                            <m:rPr>
                              <m:nor/>
                            </m:rPr>
                            <a:rPr lang="en-GB" sz="1400" b="0" dirty="0" smtClean="0">
                              <a:solidFill>
                                <a:prstClr val="black"/>
                              </a:solidFill>
                              <a:latin typeface="Calibri" panose="020F0502020204030204"/>
                              <a:ea typeface=""/>
                              <a:cs typeface=""/>
                            </a:rPr>
                            <m:t> + </m:t>
                          </m:r>
                          <m:r>
                            <m:rPr>
                              <m:nor/>
                            </m:rPr>
                            <a:rPr lang="en-GB" sz="1400" b="0" dirty="0" smtClean="0">
                              <a:solidFill>
                                <a:srgbClr val="0000CC"/>
                              </a:solidFill>
                              <a:latin typeface="Calibri" panose="020F0502020204030204"/>
                              <a:ea typeface=""/>
                              <a:cs typeface=""/>
                            </a:rPr>
                            <m:t>vertical</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dipole</m:t>
                          </m:r>
                        </m:oMath>
                      </m:oMathPara>
                    </a14:m>
                    <a:endParaRPr lang="en-GB" sz="1400" b="0" dirty="0" smtClean="0">
                      <a:solidFill>
                        <a:srgbClr val="0000CC"/>
                      </a:solidFill>
                      <a:latin typeface="Calibri" panose="020F0502020204030204"/>
                      <a:ea typeface=""/>
                      <a:cs typeface="Times New Roman" panose="02020603050405020304" pitchFamily="18" charset="0"/>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584120" y="1546783"/>
                    <a:ext cx="6064609" cy="424090"/>
                  </a:xfrm>
                  <a:prstGeom prst="rect">
                    <a:avLst/>
                  </a:prstGeom>
                  <a:blipFill rotWithShape="0">
                    <a:blip r:embed="rId2"/>
                    <a:stretch>
                      <a:fillRect t="-1449" b="-86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1589438" y="807215"/>
                    <a:ext cx="7184083" cy="480581"/>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begChr m:val=""/>
                              <m:endChr m:val="}"/>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x</m:t>
                                        </m:r>
                                      </m:sub>
                                    </m:sSub>
                                    <m:r>
                                      <a:rPr lang="en-GB" sz="1400" b="0" smtClean="0">
                                        <a:solidFill>
                                          <a:prstClr val="black"/>
                                        </a:solidFill>
                                        <a:latin typeface="Cambria Math" panose="02040503050406030204" pitchFamily="18" charset="0"/>
                                        <a:ea typeface=""/>
                                        <a:cs typeface=""/>
                                      </a:rPr>
                                      <m:t>=</m:t>
                                    </m:r>
                                    <m:r>
                                      <m:rPr>
                                        <m:sty m:val="p"/>
                                      </m:rPr>
                                      <a:rPr lang="en-GB" sz="1400" b="0" smtClean="0">
                                        <a:solidFill>
                                          <a:prstClr val="black"/>
                                        </a:solidFill>
                                        <a:latin typeface="Cambria Math" panose="02040503050406030204" pitchFamily="18" charset="0"/>
                                        <a:ea typeface=""/>
                                        <a:cs typeface=""/>
                                      </a:rPr>
                                      <m:t>k</m:t>
                                    </m:r>
                                    <m:d>
                                      <m:dPr>
                                        <m:ctrlPr>
                                          <a:rPr lang="en-GB" sz="1400" b="0" i="1" smtClean="0">
                                            <a:solidFill>
                                              <a:prstClr val="black"/>
                                            </a:solidFill>
                                            <a:latin typeface="Cambria Math" charset="0"/>
                                            <a:ea typeface=""/>
                                            <a:cs typeface=""/>
                                          </a:rPr>
                                        </m:ctrlPr>
                                      </m:dPr>
                                      <m:e>
                                        <m:r>
                                          <m:rPr>
                                            <m:sty m:val="p"/>
                                          </m:rPr>
                                          <a:rPr lang="en-GB" sz="1400" b="0" smtClean="0">
                                            <a:solidFill>
                                              <a:prstClr val="black"/>
                                            </a:solidFill>
                                            <a:latin typeface="Cambria Math" panose="02040503050406030204" pitchFamily="18" charset="0"/>
                                            <a:ea typeface=""/>
                                            <a:cs typeface=""/>
                                          </a:rPr>
                                          <m:t>y</m:t>
                                        </m:r>
                                        <m:r>
                                          <a:rPr lang="en-GB" sz="1400" b="0" smtClean="0">
                                            <a:solidFill>
                                              <a:prstClr val="black"/>
                                            </a:solidFill>
                                            <a:latin typeface="Cambria Math" panose="02040503050406030204" pitchFamily="18" charset="0"/>
                                            <a:ea typeface=""/>
                                            <a:cs typeface=""/>
                                          </a:rPr>
                                          <m:t>+∆</m:t>
                                        </m:r>
                                        <m:r>
                                          <m:rPr>
                                            <m:sty m:val="p"/>
                                          </m:rPr>
                                          <a:rPr lang="en-GB" sz="1400" b="0" smtClean="0">
                                            <a:solidFill>
                                              <a:srgbClr val="0000CC"/>
                                            </a:solidFill>
                                            <a:latin typeface="Cambria Math" panose="02040503050406030204" pitchFamily="18" charset="0"/>
                                            <a:ea typeface="Cambria Math" panose="02040503050406030204" pitchFamily="18" charset="0"/>
                                            <a:cs typeface=""/>
                                          </a:rPr>
                                          <m:t>y</m:t>
                                        </m:r>
                                      </m:e>
                                    </m:d>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prstClr val="black"/>
                                        </a:solidFill>
                                        <a:latin typeface="Cambria Math" panose="02040503050406030204" pitchFamily="18" charset="0"/>
                                        <a:ea typeface="Cambria Math" panose="02040503050406030204" pitchFamily="18" charset="0"/>
                                        <a:cs typeface=""/>
                                      </a:rPr>
                                      <m:t>ky</m:t>
                                    </m:r>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srgbClr val="0000CC"/>
                                        </a:solidFill>
                                        <a:latin typeface="Cambria Math" panose="02040503050406030204" pitchFamily="18" charset="0"/>
                                        <a:ea typeface="Cambria Math" panose="02040503050406030204" pitchFamily="18" charset="0"/>
                                        <a:cs typeface=""/>
                                      </a:rPr>
                                      <m:t>k</m:t>
                                    </m:r>
                                    <m:r>
                                      <a:rPr lang="en-GB" sz="1400" b="0" dirty="0">
                                        <a:solidFill>
                                          <a:srgbClr val="0000CC"/>
                                        </a:solidFill>
                                        <a:latin typeface="Cambria Math" panose="02040503050406030204" pitchFamily="18" charset="0"/>
                                        <a:ea typeface=""/>
                                        <a:cs typeface=""/>
                                      </a:rPr>
                                      <m:t>∆</m:t>
                                    </m:r>
                                    <m:r>
                                      <m:rPr>
                                        <m:sty m:val="p"/>
                                      </m:rPr>
                                      <a:rPr lang="en-GB" sz="1400" b="0" dirty="0" smtClean="0">
                                        <a:solidFill>
                                          <a:srgbClr val="0000CC"/>
                                        </a:solidFill>
                                        <a:latin typeface="Cambria Math" panose="02040503050406030204" pitchFamily="18" charset="0"/>
                                        <a:ea typeface=""/>
                                        <a:cs typeface=""/>
                                      </a:rPr>
                                      <m:t>y</m:t>
                                    </m:r>
                                  </m:e>
                                </m:m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y</m:t>
                                        </m:r>
                                      </m:sub>
                                    </m:sSub>
                                    <m:r>
                                      <a:rPr lang="en-GB" sz="1400" b="0" smtClean="0">
                                        <a:solidFill>
                                          <a:prstClr val="black"/>
                                        </a:solidFill>
                                        <a:latin typeface="Cambria Math" panose="02040503050406030204" pitchFamily="18" charset="0"/>
                                        <a:ea typeface=""/>
                                        <a:cs typeface=""/>
                                      </a:rPr>
                                      <m:t>=</m:t>
                                    </m:r>
                                    <m:r>
                                      <m:rPr>
                                        <m:sty m:val="p"/>
                                      </m:rPr>
                                      <a:rPr lang="en-GB" sz="1400" b="0" smtClean="0">
                                        <a:solidFill>
                                          <a:prstClr val="black"/>
                                        </a:solidFill>
                                        <a:latin typeface="Cambria Math" panose="02040503050406030204" pitchFamily="18" charset="0"/>
                                        <a:ea typeface=""/>
                                        <a:cs typeface=""/>
                                      </a:rPr>
                                      <m:t>B</m:t>
                                    </m:r>
                                  </m:e>
                                </m:mr>
                              </m:m>
                            </m:e>
                          </m:d>
                          <m:r>
                            <a:rPr lang="en-GB" sz="1400" b="0" dirty="0" smtClean="0">
                              <a:solidFill>
                                <a:srgbClr val="FF0000"/>
                              </a:solidFill>
                              <a:latin typeface="Cambria Math" panose="02040503050406030204" pitchFamily="18" charset="0"/>
                              <a:ea typeface="Cambria Math" panose="02040503050406030204" pitchFamily="18" charset="0"/>
                              <a:cs typeface=""/>
                            </a:rPr>
                            <m:t>⇒</m:t>
                          </m:r>
                          <m:r>
                            <m:rPr>
                              <m:nor/>
                            </m:rPr>
                            <a:rPr lang="en-GB" sz="1400" b="0" dirty="0" smtClean="0">
                              <a:solidFill>
                                <a:prstClr val="black"/>
                              </a:solidFill>
                              <a:latin typeface="Calibri" panose="020F0502020204030204"/>
                              <a:ea typeface=""/>
                              <a:cs typeface=""/>
                            </a:rPr>
                            <m:t>Horizontal</m:t>
                          </m:r>
                          <m:r>
                            <m:rPr>
                              <m:nor/>
                            </m:rPr>
                            <a:rPr lang="en-GB" sz="1400" b="0" dirty="0" smtClean="0">
                              <a:solidFill>
                                <a:prstClr val="black"/>
                              </a:solidFill>
                              <a:latin typeface="Calibri" panose="020F0502020204030204"/>
                              <a:ea typeface=""/>
                              <a:cs typeface=""/>
                            </a:rPr>
                            <m:t> </m:t>
                          </m:r>
                          <m:r>
                            <m:rPr>
                              <m:nor/>
                            </m:rPr>
                            <a:rPr lang="en-GB" sz="1400" b="0" dirty="0" smtClean="0">
                              <a:solidFill>
                                <a:prstClr val="black"/>
                              </a:solidFill>
                              <a:latin typeface="Calibri" panose="020F0502020204030204"/>
                              <a:ea typeface=""/>
                              <a:cs typeface=""/>
                            </a:rPr>
                            <m:t>dipole</m:t>
                          </m:r>
                          <m:r>
                            <m:rPr>
                              <m:nor/>
                            </m:rPr>
                            <a:rPr lang="en-GB" sz="1400" b="0" dirty="0" smtClean="0">
                              <a:solidFill>
                                <a:prstClr val="black"/>
                              </a:solidFill>
                              <a:latin typeface="Calibri" panose="020F0502020204030204"/>
                              <a:ea typeface=""/>
                              <a:cs typeface=""/>
                            </a:rPr>
                            <m:t> + </m:t>
                          </m:r>
                          <m:r>
                            <m:rPr>
                              <m:nor/>
                            </m:rPr>
                            <a:rPr lang="en-GB" sz="1400" b="0" dirty="0" smtClean="0">
                              <a:solidFill>
                                <a:prstClr val="black"/>
                              </a:solidFill>
                              <a:latin typeface="Calibri" panose="020F0502020204030204"/>
                              <a:ea typeface=""/>
                              <a:cs typeface=""/>
                            </a:rPr>
                            <m:t>Focusing</m:t>
                          </m:r>
                          <m:r>
                            <m:rPr>
                              <m:nor/>
                            </m:rPr>
                            <a:rPr lang="en-GB" sz="1400" b="0" dirty="0" smtClean="0">
                              <a:solidFill>
                                <a:prstClr val="black"/>
                              </a:solidFill>
                              <a:latin typeface="Calibri" panose="020F0502020204030204"/>
                              <a:ea typeface=""/>
                              <a:cs typeface=""/>
                            </a:rPr>
                            <m:t> </m:t>
                          </m:r>
                          <m:r>
                            <m:rPr>
                              <m:nor/>
                            </m:rPr>
                            <a:rPr lang="en-GB" sz="1400" b="0" dirty="0" smtClean="0">
                              <a:solidFill>
                                <a:prstClr val="black"/>
                              </a:solidFill>
                              <a:latin typeface="Calibri" panose="020F0502020204030204"/>
                              <a:ea typeface=""/>
                              <a:cs typeface=""/>
                            </a:rPr>
                            <m:t>term</m:t>
                          </m:r>
                          <m:r>
                            <m:rPr>
                              <m:nor/>
                            </m:rPr>
                            <a:rPr lang="en-GB" sz="1400" b="0" dirty="0" smtClean="0">
                              <a:solidFill>
                                <a:prstClr val="black"/>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constant</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term</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vertical</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dipole</m:t>
                          </m:r>
                        </m:oMath>
                      </m:oMathPara>
                    </a14:m>
                    <a:endParaRPr lang="en-GB" sz="1400" b="0" dirty="0" smtClean="0">
                      <a:solidFill>
                        <a:srgbClr val="0000CC"/>
                      </a:solidFill>
                      <a:latin typeface="Times New Roman" panose="02020603050405020304" pitchFamily="18" charset="0"/>
                      <a:ea typeface=""/>
                      <a:cs typeface=""/>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1589438" y="807215"/>
                    <a:ext cx="7184083" cy="480581"/>
                  </a:xfrm>
                  <a:prstGeom prst="rect">
                    <a:avLst/>
                  </a:prstGeom>
                  <a:blipFill rotWithShape="0">
                    <a:blip r:embed="rId3"/>
                    <a:stretch>
                      <a:fillRect l="-848" t="-222785" b="-325316"/>
                    </a:stretch>
                  </a:blipFill>
                </p:spPr>
                <p:txBody>
                  <a:bodyPr/>
                  <a:lstStyle/>
                  <a:p>
                    <a:r>
                      <a:rPr lang="en-GB">
                        <a:noFill/>
                      </a:rPr>
                      <a:t> </a:t>
                    </a:r>
                  </a:p>
                </p:txBody>
              </p:sp>
            </mc:Fallback>
          </mc:AlternateContent>
        </p:grpSp>
        <p:sp>
          <p:nvSpPr>
            <p:cNvPr id="35" name="TextBox 34"/>
            <p:cNvSpPr txBox="1"/>
            <p:nvPr/>
          </p:nvSpPr>
          <p:spPr>
            <a:xfrm>
              <a:off x="458668" y="612342"/>
              <a:ext cx="1254465"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Dipole</a:t>
              </a:r>
              <a:endParaRPr lang="en-GB" sz="1600" b="0" dirty="0">
                <a:solidFill>
                  <a:prstClr val="white"/>
                </a:solidFill>
                <a:latin typeface="Arial" panose="020B0604020202020204" pitchFamily="34" charset="0"/>
                <a:ea typeface=""/>
                <a:cs typeface="Arial" panose="020B0604020202020204" pitchFamily="34" charset="0"/>
              </a:endParaRPr>
            </a:p>
          </p:txBody>
        </p:sp>
      </p:grpSp>
      <p:grpSp>
        <p:nvGrpSpPr>
          <p:cNvPr id="39" name="Group 38"/>
          <p:cNvGrpSpPr/>
          <p:nvPr/>
        </p:nvGrpSpPr>
        <p:grpSpPr>
          <a:xfrm>
            <a:off x="449329" y="2519666"/>
            <a:ext cx="8244000" cy="1617144"/>
            <a:chOff x="449329" y="2583464"/>
            <a:chExt cx="8244000" cy="1617144"/>
          </a:xfrm>
        </p:grpSpPr>
        <p:grpSp>
          <p:nvGrpSpPr>
            <p:cNvPr id="30" name="Group 29"/>
            <p:cNvGrpSpPr/>
            <p:nvPr/>
          </p:nvGrpSpPr>
          <p:grpSpPr>
            <a:xfrm>
              <a:off x="449329" y="2940608"/>
              <a:ext cx="8244000" cy="1260000"/>
              <a:chOff x="864000" y="2546971"/>
              <a:chExt cx="8244000" cy="1260000"/>
            </a:xfrm>
          </p:grpSpPr>
          <p:sp>
            <p:nvSpPr>
              <p:cNvPr id="21" name="Rectangle 20"/>
              <p:cNvSpPr/>
              <p:nvPr/>
            </p:nvSpPr>
            <p:spPr>
              <a:xfrm>
                <a:off x="864000" y="2546971"/>
                <a:ext cx="8244000" cy="1260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sz="1800" b="0">
                  <a:solidFill>
                    <a:prstClr val="white"/>
                  </a:solidFill>
                </a:endParaRPr>
              </a:p>
            </p:txBody>
          </p:sp>
          <mc:AlternateContent xmlns:mc="http://schemas.openxmlformats.org/markup-compatibility/2006" xmlns:a14="http://schemas.microsoft.com/office/drawing/2010/main">
            <mc:Choice Requires="a14">
              <p:sp>
                <p:nvSpPr>
                  <p:cNvPr id="23" name="TextBox 22"/>
                  <p:cNvSpPr txBox="1"/>
                  <p:nvPr/>
                </p:nvSpPr>
                <p:spPr>
                  <a:xfrm>
                    <a:off x="1589438" y="3323999"/>
                    <a:ext cx="7190943" cy="424090"/>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x</m:t>
                                        </m:r>
                                      </m:sub>
                                    </m:sSub>
                                  </m:e>
                                </m:m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y</m:t>
                                        </m:r>
                                      </m:sub>
                                    </m:sSub>
                                  </m:e>
                                </m:mr>
                              </m:m>
                            </m:e>
                          </m:d>
                          <m:r>
                            <a:rPr lang="en-GB" sz="1400" b="0" smtClean="0">
                              <a:solidFill>
                                <a:prstClr val="black"/>
                              </a:solidFill>
                              <a:latin typeface="Cambria Math" panose="02040503050406030204" pitchFamily="18" charset="0"/>
                              <a:ea typeface=""/>
                              <a:cs typeface=""/>
                            </a:rPr>
                            <m:t>=</m:t>
                          </m:r>
                          <m:d>
                            <m:dPr>
                              <m:ctrlPr>
                                <a:rPr lang="en-GB" sz="1400" b="0" i="1" smtClean="0">
                                  <a:solidFill>
                                    <a:prstClr val="black"/>
                                  </a:solidFill>
                                  <a:latin typeface="Cambria Math" charset="0"/>
                                  <a:ea typeface=""/>
                                  <a:cs typeface=""/>
                                </a:rPr>
                              </m:ctrlPr>
                            </m:dPr>
                            <m:e>
                              <m:m>
                                <m:mPr>
                                  <m:mcs>
                                    <m:mc>
                                      <m:mcPr>
                                        <m:count m:val="2"/>
                                        <m:mcJc m:val="center"/>
                                      </m:mcPr>
                                    </m:mc>
                                  </m:mcs>
                                  <m:ctrlPr>
                                    <a:rPr lang="en-GB" sz="1400" b="0" i="1" smtClean="0">
                                      <a:solidFill>
                                        <a:srgbClr val="0000CC"/>
                                      </a:solidFill>
                                      <a:latin typeface="Cambria Math" charset="0"/>
                                      <a:ea typeface=""/>
                                      <a:cs typeface=""/>
                                    </a:rPr>
                                  </m:ctrlPr>
                                </m:mPr>
                                <m:mr>
                                  <m:e>
                                    <m:r>
                                      <m:rPr>
                                        <m:sty m:val="p"/>
                                        <m:brk m:alnAt="7"/>
                                      </m:rPr>
                                      <a:rPr lang="en-GB" sz="1400" b="0" smtClean="0">
                                        <a:solidFill>
                                          <a:srgbClr val="0000CC"/>
                                        </a:solidFill>
                                        <a:latin typeface="Cambria Math" panose="02040503050406030204" pitchFamily="18" charset="0"/>
                                        <a:ea typeface=""/>
                                        <a:cs typeface=""/>
                                      </a:rPr>
                                      <m:t>c</m:t>
                                    </m:r>
                                    <m:r>
                                      <m:rPr>
                                        <m:sty m:val="p"/>
                                      </m:rPr>
                                      <a:rPr lang="en-GB" sz="1400" b="0" smtClean="0">
                                        <a:solidFill>
                                          <a:srgbClr val="0000CC"/>
                                        </a:solidFill>
                                        <a:latin typeface="Cambria Math" panose="02040503050406030204" pitchFamily="18" charset="0"/>
                                        <a:ea typeface=""/>
                                        <a:cs typeface=""/>
                                      </a:rPr>
                                      <m:t>os</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e>
                                    <m:r>
                                      <a:rPr lang="en-GB" sz="1400" b="0" smtClean="0">
                                        <a:solidFill>
                                          <a:srgbClr val="0000CC"/>
                                        </a:solidFill>
                                        <a:latin typeface="Cambria Math" panose="02040503050406030204" pitchFamily="18" charset="0"/>
                                        <a:ea typeface=""/>
                                        <a:cs typeface=""/>
                                      </a:rPr>
                                      <m:t>−</m:t>
                                    </m:r>
                                    <m:r>
                                      <m:rPr>
                                        <m:sty m:val="p"/>
                                      </m:rPr>
                                      <a:rPr lang="en-GB" sz="1400" b="0" smtClean="0">
                                        <a:solidFill>
                                          <a:srgbClr val="0000CC"/>
                                        </a:solidFill>
                                        <a:latin typeface="Cambria Math" panose="02040503050406030204" pitchFamily="18" charset="0"/>
                                        <a:ea typeface=""/>
                                        <a:cs typeface=""/>
                                      </a:rPr>
                                      <m:t>sinϑ</m:t>
                                    </m:r>
                                  </m:e>
                                </m:mr>
                                <m:mr>
                                  <m:e>
                                    <m:r>
                                      <m:rPr>
                                        <m:sty m:val="p"/>
                                      </m:rPr>
                                      <a:rPr lang="en-GB" sz="1400" b="0" smtClean="0">
                                        <a:solidFill>
                                          <a:srgbClr val="0000CC"/>
                                        </a:solidFill>
                                        <a:latin typeface="Cambria Math" panose="02040503050406030204" pitchFamily="18" charset="0"/>
                                        <a:ea typeface=""/>
                                        <a:cs typeface=""/>
                                      </a:rPr>
                                      <m:t>sin</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e>
                                    <m:r>
                                      <m:rPr>
                                        <m:sty m:val="p"/>
                                        <m:brk m:alnAt="7"/>
                                      </m:rPr>
                                      <a:rPr lang="en-GB" sz="1400" b="0" smtClean="0">
                                        <a:solidFill>
                                          <a:srgbClr val="0000CC"/>
                                        </a:solidFill>
                                        <a:latin typeface="Cambria Math" panose="02040503050406030204" pitchFamily="18" charset="0"/>
                                        <a:ea typeface=""/>
                                        <a:cs typeface=""/>
                                      </a:rPr>
                                      <m:t>c</m:t>
                                    </m:r>
                                    <m:r>
                                      <m:rPr>
                                        <m:sty m:val="p"/>
                                      </m:rPr>
                                      <a:rPr lang="en-GB" sz="1400" b="0" smtClean="0">
                                        <a:solidFill>
                                          <a:srgbClr val="0000CC"/>
                                        </a:solidFill>
                                        <a:latin typeface="Cambria Math" panose="02040503050406030204" pitchFamily="18" charset="0"/>
                                        <a:ea typeface=""/>
                                        <a:cs typeface=""/>
                                      </a:rPr>
                                      <m:t>os</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mr>
                              </m:m>
                            </m:e>
                          </m:d>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r>
                                      <m:rPr>
                                        <m:sty m:val="p"/>
                                        <m:brk m:alnAt="7"/>
                                      </m:rPr>
                                      <a:rPr lang="en-GB" sz="1400" b="0" smtClean="0">
                                        <a:solidFill>
                                          <a:prstClr val="black"/>
                                        </a:solidFill>
                                        <a:latin typeface="Cambria Math" panose="02040503050406030204" pitchFamily="18" charset="0"/>
                                        <a:ea typeface=""/>
                                        <a:cs typeface=""/>
                                      </a:rPr>
                                      <m:t>k</m:t>
                                    </m:r>
                                    <m:r>
                                      <m:rPr>
                                        <m:sty m:val="p"/>
                                      </m:rPr>
                                      <a:rPr lang="en-GB" sz="1400" b="0" smtClean="0">
                                        <a:solidFill>
                                          <a:prstClr val="black"/>
                                        </a:solidFill>
                                        <a:latin typeface="Cambria Math" panose="02040503050406030204" pitchFamily="18" charset="0"/>
                                        <a:ea typeface=""/>
                                        <a:cs typeface=""/>
                                      </a:rPr>
                                      <m:t>y</m:t>
                                    </m:r>
                                  </m:e>
                                </m:mr>
                                <m:mr>
                                  <m:e>
                                    <m:r>
                                      <m:rPr>
                                        <m:sty m:val="p"/>
                                      </m:rPr>
                                      <a:rPr lang="en-GB" sz="1400" b="0" smtClean="0">
                                        <a:solidFill>
                                          <a:prstClr val="black"/>
                                        </a:solidFill>
                                        <a:latin typeface="Cambria Math" panose="02040503050406030204" pitchFamily="18" charset="0"/>
                                        <a:ea typeface=""/>
                                        <a:cs typeface=""/>
                                      </a:rPr>
                                      <m:t>kx</m:t>
                                    </m:r>
                                  </m:e>
                                </m:mr>
                              </m:m>
                            </m:e>
                          </m:d>
                          <m:r>
                            <a:rPr lang="en-GB" sz="1400" b="0" smtClean="0">
                              <a:solidFill>
                                <a:prstClr val="black"/>
                              </a:solidFill>
                              <a:latin typeface="Cambria Math" panose="02040503050406030204" pitchFamily="18" charset="0"/>
                              <a:ea typeface=""/>
                              <a:cs typeface=""/>
                            </a:rPr>
                            <m:t>=</m:t>
                          </m:r>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r>
                                      <m:rPr>
                                        <m:sty m:val="p"/>
                                        <m:brk m:alnAt="7"/>
                                      </m:rPr>
                                      <a:rPr lang="en-GB" sz="1400" b="0" smtClean="0">
                                        <a:solidFill>
                                          <a:prstClr val="black"/>
                                        </a:solidFill>
                                        <a:latin typeface="Cambria Math" panose="02040503050406030204" pitchFamily="18" charset="0"/>
                                        <a:ea typeface=""/>
                                        <a:cs typeface=""/>
                                      </a:rPr>
                                      <m:t>k</m:t>
                                    </m:r>
                                    <m:r>
                                      <m:rPr>
                                        <m:sty m:val="p"/>
                                      </m:rPr>
                                      <a:rPr lang="en-GB" sz="1400" b="0" smtClean="0">
                                        <a:solidFill>
                                          <a:prstClr val="black"/>
                                        </a:solidFill>
                                        <a:latin typeface="Cambria Math" panose="02040503050406030204" pitchFamily="18" charset="0"/>
                                        <a:ea typeface=""/>
                                        <a:cs typeface=""/>
                                      </a:rPr>
                                      <m:t>y</m:t>
                                    </m:r>
                                    <m:r>
                                      <m:rPr>
                                        <m:sty m:val="p"/>
                                        <m:brk m:alnAt="7"/>
                                      </m:rPr>
                                      <a:rPr lang="en-GB" sz="1400" b="0" smtClean="0">
                                        <a:solidFill>
                                          <a:prstClr val="black"/>
                                        </a:solidFill>
                                        <a:latin typeface="Cambria Math" panose="02040503050406030204" pitchFamily="18" charset="0"/>
                                        <a:ea typeface=""/>
                                        <a:cs typeface=""/>
                                      </a:rPr>
                                      <m:t>c</m:t>
                                    </m:r>
                                    <m:r>
                                      <m:rPr>
                                        <m:sty m:val="p"/>
                                      </m:rPr>
                                      <a:rPr lang="en-GB" sz="1400" b="0" smtClean="0">
                                        <a:solidFill>
                                          <a:prstClr val="black"/>
                                        </a:solidFill>
                                        <a:latin typeface="Cambria Math" panose="02040503050406030204" pitchFamily="18" charset="0"/>
                                        <a:ea typeface=""/>
                                        <a:cs typeface=""/>
                                      </a:rPr>
                                      <m:t>os</m:t>
                                    </m:r>
                                    <m:r>
                                      <m:rPr>
                                        <m:sty m:val="p"/>
                                      </m:rPr>
                                      <a:rPr lang="en-GB" sz="1400" b="0" smtClean="0">
                                        <a:solidFill>
                                          <a:prstClr val="black"/>
                                        </a:solidFill>
                                        <a:latin typeface="Cambria Math" panose="02040503050406030204" pitchFamily="18" charset="0"/>
                                        <a:ea typeface="Cambria Math" panose="02040503050406030204" pitchFamily="18" charset="0"/>
                                        <a:cs typeface=""/>
                                      </a:rPr>
                                      <m:t>ϑ</m:t>
                                    </m:r>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srgbClr val="0000CC"/>
                                        </a:solidFill>
                                        <a:latin typeface="Cambria Math" panose="02040503050406030204" pitchFamily="18" charset="0"/>
                                        <a:ea typeface=""/>
                                        <a:cs typeface=""/>
                                      </a:rPr>
                                      <m:t>kxsin</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mr>
                                <m:mr>
                                  <m:e>
                                    <m:r>
                                      <m:rPr>
                                        <m:sty m:val="p"/>
                                        <m:brk m:alnAt="7"/>
                                      </m:rPr>
                                      <a:rPr lang="en-GB" sz="1400" b="0" smtClean="0">
                                        <a:solidFill>
                                          <a:prstClr val="black"/>
                                        </a:solidFill>
                                        <a:latin typeface="Cambria Math" panose="02040503050406030204" pitchFamily="18" charset="0"/>
                                        <a:ea typeface=""/>
                                        <a:cs typeface=""/>
                                      </a:rPr>
                                      <m:t>k</m:t>
                                    </m:r>
                                    <m:r>
                                      <m:rPr>
                                        <m:sty m:val="p"/>
                                      </m:rPr>
                                      <a:rPr lang="en-GB" sz="1400" b="0" smtClean="0">
                                        <a:solidFill>
                                          <a:prstClr val="black"/>
                                        </a:solidFill>
                                        <a:latin typeface="Cambria Math" panose="02040503050406030204" pitchFamily="18" charset="0"/>
                                        <a:ea typeface=""/>
                                        <a:cs typeface=""/>
                                      </a:rPr>
                                      <m:t>xcos</m:t>
                                    </m:r>
                                    <m:r>
                                      <m:rPr>
                                        <m:sty m:val="p"/>
                                      </m:rPr>
                                      <a:rPr lang="en-GB" sz="1400" b="0" smtClean="0">
                                        <a:solidFill>
                                          <a:prstClr val="black"/>
                                        </a:solidFill>
                                        <a:latin typeface="Cambria Math" panose="02040503050406030204" pitchFamily="18" charset="0"/>
                                        <a:ea typeface="Cambria Math" panose="02040503050406030204" pitchFamily="18" charset="0"/>
                                        <a:cs typeface=""/>
                                      </a:rPr>
                                      <m:t>ϑ</m:t>
                                    </m:r>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srgbClr val="0000CC"/>
                                        </a:solidFill>
                                        <a:latin typeface="Cambria Math" panose="02040503050406030204" pitchFamily="18" charset="0"/>
                                        <a:ea typeface=""/>
                                        <a:cs typeface=""/>
                                      </a:rPr>
                                      <m:t>kysin</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mr>
                              </m:m>
                            </m:e>
                          </m:d>
                          <m:r>
                            <a:rPr lang="en-GB" sz="1400" b="0" dirty="0" smtClean="0">
                              <a:solidFill>
                                <a:srgbClr val="FF0000"/>
                              </a:solidFill>
                              <a:latin typeface="Cambria Math" panose="02040503050406030204" pitchFamily="18" charset="0"/>
                              <a:ea typeface="Cambria Math" panose="02040503050406030204" pitchFamily="18" charset="0"/>
                              <a:cs typeface=""/>
                            </a:rPr>
                            <m:t>⇒</m:t>
                          </m:r>
                          <m:r>
                            <m:rPr>
                              <m:nor/>
                            </m:rPr>
                            <a:rPr lang="en-GB" sz="1400" b="0" dirty="0" smtClean="0">
                              <a:solidFill>
                                <a:prstClr val="black"/>
                              </a:solidFill>
                              <a:latin typeface="Calibri" panose="020F0502020204030204"/>
                              <a:ea typeface=""/>
                              <a:cs typeface=""/>
                            </a:rPr>
                            <m:t>Ortogonal</m:t>
                          </m:r>
                          <m:r>
                            <m:rPr>
                              <m:nor/>
                            </m:rPr>
                            <a:rPr lang="en-GB" sz="1400" b="0" dirty="0" smtClean="0">
                              <a:solidFill>
                                <a:prstClr val="black"/>
                              </a:solidFill>
                              <a:latin typeface="Calibri" panose="020F0502020204030204"/>
                              <a:ea typeface=""/>
                              <a:cs typeface=""/>
                            </a:rPr>
                            <m:t> </m:t>
                          </m:r>
                          <m:r>
                            <m:rPr>
                              <m:nor/>
                            </m:rPr>
                            <a:rPr lang="en-GB" sz="1400" b="0" dirty="0" smtClean="0">
                              <a:solidFill>
                                <a:prstClr val="black"/>
                              </a:solidFill>
                              <a:latin typeface="Calibri" panose="020F0502020204030204"/>
                              <a:ea typeface=""/>
                              <a:cs typeface=""/>
                            </a:rPr>
                            <m:t>quadrupole</m:t>
                          </m:r>
                          <m:r>
                            <m:rPr>
                              <m:nor/>
                            </m:rPr>
                            <a:rPr lang="en-GB" sz="1400" b="0" dirty="0" smtClean="0">
                              <a:solidFill>
                                <a:prstClr val="black"/>
                              </a:solidFill>
                              <a:latin typeface="Calibri" panose="020F0502020204030204"/>
                              <a:ea typeface=""/>
                              <a:cs typeface=""/>
                            </a:rPr>
                            <m:t> + </m:t>
                          </m:r>
                          <m:r>
                            <m:rPr>
                              <m:nor/>
                            </m:rPr>
                            <a:rPr lang="en-GB" sz="1400" b="0" dirty="0" smtClean="0">
                              <a:solidFill>
                                <a:srgbClr val="0000CC"/>
                              </a:solidFill>
                              <a:latin typeface="Calibri" panose="020F0502020204030204"/>
                              <a:ea typeface=""/>
                              <a:cs typeface=""/>
                            </a:rPr>
                            <m:t>skew</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quadrupole</m:t>
                          </m:r>
                        </m:oMath>
                      </m:oMathPara>
                    </a14:m>
                    <a:endParaRPr lang="en-GB" sz="1400" b="0" dirty="0" smtClean="0">
                      <a:solidFill>
                        <a:srgbClr val="0000CC"/>
                      </a:solidFill>
                      <a:latin typeface="Times New Roman" panose="02020603050405020304" pitchFamily="18" charset="0"/>
                      <a:ea typeface=""/>
                      <a:cs typeface="Times New Roman" panose="02020603050405020304" pitchFamily="18" charset="0"/>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1589438" y="3323999"/>
                    <a:ext cx="7190943" cy="424090"/>
                  </a:xfrm>
                  <a:prstGeom prst="rect">
                    <a:avLst/>
                  </a:prstGeom>
                  <a:blipFill rotWithShape="0">
                    <a:blip r:embed="rId4"/>
                    <a:stretch>
                      <a:fillRect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1589438" y="2680583"/>
                    <a:ext cx="5912901" cy="480581"/>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begChr m:val=""/>
                              <m:endChr m:val="}"/>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x</m:t>
                                        </m:r>
                                      </m:sub>
                                    </m:sSub>
                                    <m:r>
                                      <a:rPr lang="en-GB" sz="1400" b="0" smtClean="0">
                                        <a:solidFill>
                                          <a:prstClr val="black"/>
                                        </a:solidFill>
                                        <a:latin typeface="Cambria Math" panose="02040503050406030204" pitchFamily="18" charset="0"/>
                                        <a:ea typeface=""/>
                                        <a:cs typeface=""/>
                                      </a:rPr>
                                      <m:t>=</m:t>
                                    </m:r>
                                    <m:r>
                                      <m:rPr>
                                        <m:sty m:val="p"/>
                                      </m:rPr>
                                      <a:rPr lang="en-GB" sz="1400" b="0" smtClean="0">
                                        <a:solidFill>
                                          <a:prstClr val="black"/>
                                        </a:solidFill>
                                        <a:latin typeface="Cambria Math" panose="02040503050406030204" pitchFamily="18" charset="0"/>
                                        <a:ea typeface=""/>
                                        <a:cs typeface=""/>
                                      </a:rPr>
                                      <m:t>k</m:t>
                                    </m:r>
                                    <m:d>
                                      <m:dPr>
                                        <m:ctrlPr>
                                          <a:rPr lang="en-GB" sz="1400" b="0" i="1" smtClean="0">
                                            <a:solidFill>
                                              <a:prstClr val="black"/>
                                            </a:solidFill>
                                            <a:latin typeface="Cambria Math" charset="0"/>
                                            <a:ea typeface=""/>
                                            <a:cs typeface=""/>
                                          </a:rPr>
                                        </m:ctrlPr>
                                      </m:dPr>
                                      <m:e>
                                        <m:r>
                                          <m:rPr>
                                            <m:sty m:val="p"/>
                                          </m:rPr>
                                          <a:rPr lang="en-GB" sz="1400" b="0" smtClean="0">
                                            <a:solidFill>
                                              <a:prstClr val="black"/>
                                            </a:solidFill>
                                            <a:latin typeface="Cambria Math" panose="02040503050406030204" pitchFamily="18" charset="0"/>
                                            <a:ea typeface=""/>
                                            <a:cs typeface=""/>
                                          </a:rPr>
                                          <m:t>y</m:t>
                                        </m:r>
                                        <m:r>
                                          <a:rPr lang="en-GB" sz="1400" b="0" smtClean="0">
                                            <a:solidFill>
                                              <a:prstClr val="black"/>
                                            </a:solidFill>
                                            <a:latin typeface="Cambria Math" panose="02040503050406030204" pitchFamily="18" charset="0"/>
                                            <a:ea typeface=""/>
                                            <a:cs typeface=""/>
                                          </a:rPr>
                                          <m:t>+∆</m:t>
                                        </m:r>
                                        <m:r>
                                          <m:rPr>
                                            <m:sty m:val="p"/>
                                          </m:rPr>
                                          <a:rPr lang="en-GB" sz="1400" b="0" smtClean="0">
                                            <a:solidFill>
                                              <a:srgbClr val="0000CC"/>
                                            </a:solidFill>
                                            <a:latin typeface="Cambria Math" panose="02040503050406030204" pitchFamily="18" charset="0"/>
                                            <a:ea typeface="Cambria Math" panose="02040503050406030204" pitchFamily="18" charset="0"/>
                                            <a:cs typeface=""/>
                                          </a:rPr>
                                          <m:t>y</m:t>
                                        </m:r>
                                      </m:e>
                                    </m:d>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prstClr val="black"/>
                                        </a:solidFill>
                                        <a:latin typeface="Cambria Math" panose="02040503050406030204" pitchFamily="18" charset="0"/>
                                        <a:ea typeface="Cambria Math" panose="02040503050406030204" pitchFamily="18" charset="0"/>
                                        <a:cs typeface=""/>
                                      </a:rPr>
                                      <m:t>ky</m:t>
                                    </m:r>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srgbClr val="0000CC"/>
                                        </a:solidFill>
                                        <a:latin typeface="Cambria Math" panose="02040503050406030204" pitchFamily="18" charset="0"/>
                                        <a:ea typeface="Cambria Math" panose="02040503050406030204" pitchFamily="18" charset="0"/>
                                        <a:cs typeface=""/>
                                      </a:rPr>
                                      <m:t>k</m:t>
                                    </m:r>
                                    <m:r>
                                      <a:rPr lang="en-GB" sz="1400" b="0" dirty="0">
                                        <a:solidFill>
                                          <a:srgbClr val="0000CC"/>
                                        </a:solidFill>
                                        <a:latin typeface="Cambria Math" panose="02040503050406030204" pitchFamily="18" charset="0"/>
                                        <a:ea typeface=""/>
                                        <a:cs typeface=""/>
                                      </a:rPr>
                                      <m:t>∆</m:t>
                                    </m:r>
                                    <m:r>
                                      <m:rPr>
                                        <m:sty m:val="p"/>
                                      </m:rPr>
                                      <a:rPr lang="en-GB" sz="1400" b="0" dirty="0" smtClean="0">
                                        <a:solidFill>
                                          <a:srgbClr val="0000CC"/>
                                        </a:solidFill>
                                        <a:latin typeface="Cambria Math" panose="02040503050406030204" pitchFamily="18" charset="0"/>
                                        <a:ea typeface=""/>
                                        <a:cs typeface=""/>
                                      </a:rPr>
                                      <m:t>y</m:t>
                                    </m:r>
                                  </m:e>
                                </m:m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y</m:t>
                                        </m:r>
                                      </m:sub>
                                    </m:sSub>
                                    <m:r>
                                      <a:rPr lang="en-GB" sz="1400" b="0" smtClean="0">
                                        <a:solidFill>
                                          <a:prstClr val="black"/>
                                        </a:solidFill>
                                        <a:latin typeface="Cambria Math" panose="02040503050406030204" pitchFamily="18" charset="0"/>
                                        <a:ea typeface=""/>
                                        <a:cs typeface=""/>
                                      </a:rPr>
                                      <m:t>=</m:t>
                                    </m:r>
                                    <m:r>
                                      <m:rPr>
                                        <m:sty m:val="p"/>
                                      </m:rPr>
                                      <a:rPr lang="en-GB" sz="1400" b="0" smtClean="0">
                                        <a:solidFill>
                                          <a:prstClr val="black"/>
                                        </a:solidFill>
                                        <a:latin typeface="Cambria Math" panose="02040503050406030204" pitchFamily="18" charset="0"/>
                                        <a:ea typeface=""/>
                                        <a:cs typeface=""/>
                                      </a:rPr>
                                      <m:t>kx</m:t>
                                    </m:r>
                                  </m:e>
                                </m:mr>
                              </m:m>
                            </m:e>
                          </m:d>
                          <m:r>
                            <a:rPr lang="en-GB" sz="1400" b="0" dirty="0" smtClean="0">
                              <a:solidFill>
                                <a:srgbClr val="FF0000"/>
                              </a:solidFill>
                              <a:latin typeface="Cambria Math" panose="02040503050406030204" pitchFamily="18" charset="0"/>
                              <a:ea typeface="Cambria Math" panose="02040503050406030204" pitchFamily="18" charset="0"/>
                              <a:cs typeface=""/>
                            </a:rPr>
                            <m:t>⇒</m:t>
                          </m:r>
                          <m:r>
                            <m:rPr>
                              <m:nor/>
                            </m:rPr>
                            <a:rPr lang="en-GB" sz="1400" b="0" dirty="0" smtClean="0">
                              <a:solidFill>
                                <a:prstClr val="black"/>
                              </a:solidFill>
                              <a:latin typeface="Calibri" panose="020F0502020204030204"/>
                              <a:ea typeface=""/>
                              <a:cs typeface=""/>
                            </a:rPr>
                            <m:t>Ortogonal</m:t>
                          </m:r>
                          <m:r>
                            <m:rPr>
                              <m:nor/>
                            </m:rPr>
                            <a:rPr lang="en-GB" sz="1400" b="0" dirty="0" smtClean="0">
                              <a:solidFill>
                                <a:prstClr val="black"/>
                              </a:solidFill>
                              <a:latin typeface="Calibri" panose="020F0502020204030204"/>
                              <a:ea typeface=""/>
                              <a:cs typeface=""/>
                            </a:rPr>
                            <m:t> </m:t>
                          </m:r>
                          <m:r>
                            <m:rPr>
                              <m:nor/>
                            </m:rPr>
                            <a:rPr lang="en-GB" sz="1400" b="0" dirty="0" smtClean="0">
                              <a:solidFill>
                                <a:prstClr val="black"/>
                              </a:solidFill>
                              <a:latin typeface="Calibri" panose="020F0502020204030204"/>
                              <a:ea typeface=""/>
                              <a:cs typeface=""/>
                            </a:rPr>
                            <m:t>quad</m:t>
                          </m:r>
                          <m:r>
                            <m:rPr>
                              <m:nor/>
                            </m:rPr>
                            <a:rPr lang="en-GB" sz="1400" b="0" dirty="0" smtClean="0">
                              <a:solidFill>
                                <a:prstClr val="black"/>
                              </a:solidFill>
                              <a:latin typeface="Calibri" panose="020F0502020204030204"/>
                              <a:ea typeface=""/>
                              <a:cs typeface=""/>
                            </a:rPr>
                            <m:t> + </m:t>
                          </m:r>
                          <m:r>
                            <m:rPr>
                              <m:nor/>
                            </m:rPr>
                            <a:rPr lang="en-GB" sz="1400" b="0" dirty="0" smtClean="0">
                              <a:solidFill>
                                <a:srgbClr val="0000CC"/>
                              </a:solidFill>
                              <a:latin typeface="Calibri" panose="020F0502020204030204"/>
                              <a:ea typeface=""/>
                              <a:cs typeface=""/>
                            </a:rPr>
                            <m:t>constant</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term</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vertical</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dipole</m:t>
                          </m:r>
                        </m:oMath>
                      </m:oMathPara>
                    </a14:m>
                    <a:endParaRPr lang="en-GB" sz="1400" b="0" dirty="0" smtClean="0">
                      <a:solidFill>
                        <a:srgbClr val="0000CC"/>
                      </a:solidFill>
                      <a:latin typeface="Times New Roman" panose="02020603050405020304" pitchFamily="18" charset="0"/>
                      <a:ea typeface=""/>
                      <a:cs typeface=""/>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589438" y="2680583"/>
                    <a:ext cx="5912901" cy="480581"/>
                  </a:xfrm>
                  <a:prstGeom prst="rect">
                    <a:avLst/>
                  </a:prstGeom>
                  <a:blipFill rotWithShape="0">
                    <a:blip r:embed="rId5"/>
                    <a:stretch>
                      <a:fillRect l="-1031" t="-224051" b="-324051"/>
                    </a:stretch>
                  </a:blipFill>
                </p:spPr>
                <p:txBody>
                  <a:bodyPr/>
                  <a:lstStyle/>
                  <a:p>
                    <a:r>
                      <a:rPr lang="en-GB">
                        <a:noFill/>
                      </a:rPr>
                      <a:t> </a:t>
                    </a:r>
                  </a:p>
                </p:txBody>
              </p:sp>
            </mc:Fallback>
          </mc:AlternateContent>
        </p:grpSp>
        <p:sp>
          <p:nvSpPr>
            <p:cNvPr id="36" name="TextBox 35"/>
            <p:cNvSpPr txBox="1"/>
            <p:nvPr/>
          </p:nvSpPr>
          <p:spPr>
            <a:xfrm>
              <a:off x="458669" y="2583464"/>
              <a:ext cx="1254466"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Quadrupole</a:t>
              </a:r>
              <a:endParaRPr lang="en-GB" sz="1600" b="0" dirty="0">
                <a:solidFill>
                  <a:prstClr val="white"/>
                </a:solidFill>
                <a:latin typeface="Arial" panose="020B0604020202020204" pitchFamily="34" charset="0"/>
                <a:ea typeface=""/>
                <a:cs typeface="Arial" panose="020B0604020202020204" pitchFamily="34" charset="0"/>
              </a:endParaRPr>
            </a:p>
          </p:txBody>
        </p:sp>
      </p:grpSp>
      <p:grpSp>
        <p:nvGrpSpPr>
          <p:cNvPr id="40" name="Group 39"/>
          <p:cNvGrpSpPr/>
          <p:nvPr/>
        </p:nvGrpSpPr>
        <p:grpSpPr>
          <a:xfrm>
            <a:off x="449329" y="4394908"/>
            <a:ext cx="8244000" cy="1613495"/>
            <a:chOff x="449329" y="4735150"/>
            <a:chExt cx="8244000" cy="1613495"/>
          </a:xfrm>
        </p:grpSpPr>
        <p:grpSp>
          <p:nvGrpSpPr>
            <p:cNvPr id="29" name="Group 28"/>
            <p:cNvGrpSpPr/>
            <p:nvPr/>
          </p:nvGrpSpPr>
          <p:grpSpPr>
            <a:xfrm>
              <a:off x="449329" y="5088645"/>
              <a:ext cx="8244000" cy="1260000"/>
              <a:chOff x="864000" y="4525116"/>
              <a:chExt cx="8244000" cy="1260000"/>
            </a:xfrm>
          </p:grpSpPr>
          <p:sp>
            <p:nvSpPr>
              <p:cNvPr id="25" name="Rectangle 24"/>
              <p:cNvSpPr/>
              <p:nvPr/>
            </p:nvSpPr>
            <p:spPr>
              <a:xfrm>
                <a:off x="864000" y="4525116"/>
                <a:ext cx="8244000" cy="1260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sz="1800" b="0">
                  <a:solidFill>
                    <a:prstClr val="white"/>
                  </a:solidFill>
                </a:endParaRPr>
              </a:p>
            </p:txBody>
          </p:sp>
          <mc:AlternateContent xmlns:mc="http://schemas.openxmlformats.org/markup-compatibility/2006" xmlns:a14="http://schemas.microsoft.com/office/drawing/2010/main">
            <mc:Choice Requires="a14">
              <p:sp>
                <p:nvSpPr>
                  <p:cNvPr id="26" name="TextBox 25"/>
                  <p:cNvSpPr txBox="1"/>
                  <p:nvPr/>
                </p:nvSpPr>
                <p:spPr>
                  <a:xfrm>
                    <a:off x="873340" y="5283696"/>
                    <a:ext cx="8192756" cy="484043"/>
                  </a:xfrm>
                  <a:prstGeom prst="rect">
                    <a:avLst/>
                  </a:prstGeom>
                  <a:noFill/>
                </p:spPr>
                <p:txBody>
                  <a:bodyPr wrap="none" lIns="0" tIns="0" rIns="0" bIns="0" rtlCol="0">
                    <a:spAutoFit/>
                  </a:bodyPr>
                  <a:lstStyle/>
                  <a:p>
                    <a:pPr fontAlgn="auto">
                      <a:spcBef>
                        <a:spcPts val="0"/>
                      </a:spcBef>
                      <a:spcAft>
                        <a:spcPts val="0"/>
                      </a:spcAft>
                    </a:pPr>
                    <a14:m>
                      <m:oMath xmlns:m="http://schemas.openxmlformats.org/officeDocument/2006/math">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x</m:t>
                                      </m:r>
                                    </m:sub>
                                  </m:sSub>
                                </m:e>
                              </m:m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y</m:t>
                                      </m:r>
                                    </m:sub>
                                  </m:sSub>
                                </m:e>
                              </m:mr>
                            </m:m>
                          </m:e>
                        </m:d>
                        <m:r>
                          <a:rPr lang="en-GB" sz="1400" b="0" smtClean="0">
                            <a:solidFill>
                              <a:prstClr val="black"/>
                            </a:solidFill>
                            <a:latin typeface="Cambria Math" panose="02040503050406030204" pitchFamily="18" charset="0"/>
                            <a:ea typeface=""/>
                            <a:cs typeface=""/>
                          </a:rPr>
                          <m:t>=</m:t>
                        </m:r>
                        <m:d>
                          <m:dPr>
                            <m:ctrlPr>
                              <a:rPr lang="en-GB" sz="1400" b="0" i="1" smtClean="0">
                                <a:solidFill>
                                  <a:prstClr val="black"/>
                                </a:solidFill>
                                <a:latin typeface="Cambria Math" charset="0"/>
                                <a:ea typeface=""/>
                                <a:cs typeface=""/>
                              </a:rPr>
                            </m:ctrlPr>
                          </m:dPr>
                          <m:e>
                            <m:m>
                              <m:mPr>
                                <m:mcs>
                                  <m:mc>
                                    <m:mcPr>
                                      <m:count m:val="2"/>
                                      <m:mcJc m:val="center"/>
                                    </m:mcPr>
                                  </m:mc>
                                </m:mcs>
                                <m:ctrlPr>
                                  <a:rPr lang="en-GB" sz="1400" b="0" i="1" smtClean="0">
                                    <a:solidFill>
                                      <a:srgbClr val="0000CC"/>
                                    </a:solidFill>
                                    <a:latin typeface="Cambria Math" charset="0"/>
                                    <a:ea typeface=""/>
                                    <a:cs typeface=""/>
                                  </a:rPr>
                                </m:ctrlPr>
                              </m:mPr>
                              <m:mr>
                                <m:e>
                                  <m:r>
                                    <m:rPr>
                                      <m:sty m:val="p"/>
                                      <m:brk m:alnAt="7"/>
                                    </m:rPr>
                                    <a:rPr lang="en-GB" sz="1400" b="0" smtClean="0">
                                      <a:solidFill>
                                        <a:srgbClr val="0000CC"/>
                                      </a:solidFill>
                                      <a:latin typeface="Cambria Math" panose="02040503050406030204" pitchFamily="18" charset="0"/>
                                      <a:ea typeface=""/>
                                      <a:cs typeface=""/>
                                    </a:rPr>
                                    <m:t>c</m:t>
                                  </m:r>
                                  <m:r>
                                    <m:rPr>
                                      <m:sty m:val="p"/>
                                    </m:rPr>
                                    <a:rPr lang="en-GB" sz="1400" b="0" smtClean="0">
                                      <a:solidFill>
                                        <a:srgbClr val="0000CC"/>
                                      </a:solidFill>
                                      <a:latin typeface="Cambria Math" panose="02040503050406030204" pitchFamily="18" charset="0"/>
                                      <a:ea typeface=""/>
                                      <a:cs typeface=""/>
                                    </a:rPr>
                                    <m:t>os</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e>
                                  <m:r>
                                    <a:rPr lang="en-GB" sz="1400" b="0" smtClean="0">
                                      <a:solidFill>
                                        <a:srgbClr val="0000CC"/>
                                      </a:solidFill>
                                      <a:latin typeface="Cambria Math" panose="02040503050406030204" pitchFamily="18" charset="0"/>
                                      <a:ea typeface=""/>
                                      <a:cs typeface=""/>
                                    </a:rPr>
                                    <m:t>−</m:t>
                                  </m:r>
                                  <m:r>
                                    <m:rPr>
                                      <m:sty m:val="p"/>
                                    </m:rPr>
                                    <a:rPr lang="en-GB" sz="1400" b="0" smtClean="0">
                                      <a:solidFill>
                                        <a:srgbClr val="0000CC"/>
                                      </a:solidFill>
                                      <a:latin typeface="Cambria Math" panose="02040503050406030204" pitchFamily="18" charset="0"/>
                                      <a:ea typeface=""/>
                                      <a:cs typeface=""/>
                                    </a:rPr>
                                    <m:t>sinϑ</m:t>
                                  </m:r>
                                </m:e>
                              </m:mr>
                              <m:mr>
                                <m:e>
                                  <m:r>
                                    <m:rPr>
                                      <m:sty m:val="p"/>
                                    </m:rPr>
                                    <a:rPr lang="en-GB" sz="1400" b="0" smtClean="0">
                                      <a:solidFill>
                                        <a:srgbClr val="0000CC"/>
                                      </a:solidFill>
                                      <a:latin typeface="Cambria Math" panose="02040503050406030204" pitchFamily="18" charset="0"/>
                                      <a:ea typeface=""/>
                                      <a:cs typeface=""/>
                                    </a:rPr>
                                    <m:t>sin</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e>
                                  <m:r>
                                    <m:rPr>
                                      <m:sty m:val="p"/>
                                      <m:brk m:alnAt="7"/>
                                    </m:rPr>
                                    <a:rPr lang="en-GB" sz="1400" b="0" smtClean="0">
                                      <a:solidFill>
                                        <a:srgbClr val="0000CC"/>
                                      </a:solidFill>
                                      <a:latin typeface="Cambria Math" panose="02040503050406030204" pitchFamily="18" charset="0"/>
                                      <a:ea typeface=""/>
                                      <a:cs typeface=""/>
                                    </a:rPr>
                                    <m:t>c</m:t>
                                  </m:r>
                                  <m:r>
                                    <m:rPr>
                                      <m:sty m:val="p"/>
                                    </m:rPr>
                                    <a:rPr lang="en-GB" sz="1400" b="0" smtClean="0">
                                      <a:solidFill>
                                        <a:srgbClr val="0000CC"/>
                                      </a:solidFill>
                                      <a:latin typeface="Cambria Math" panose="02040503050406030204" pitchFamily="18" charset="0"/>
                                      <a:ea typeface=""/>
                                      <a:cs typeface=""/>
                                    </a:rPr>
                                    <m:t>os</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mr>
                            </m:m>
                          </m:e>
                        </m:d>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r>
                                    <m:rPr>
                                      <m:sty m:val="p"/>
                                      <m:brk m:alnAt="7"/>
                                    </m:rPr>
                                    <a:rPr lang="en-GB" sz="1400" b="0" smtClean="0">
                                      <a:solidFill>
                                        <a:prstClr val="black"/>
                                      </a:solidFill>
                                      <a:latin typeface="Cambria Math" panose="02040503050406030204" pitchFamily="18" charset="0"/>
                                      <a:ea typeface=""/>
                                      <a:cs typeface=""/>
                                    </a:rPr>
                                    <m:t>k</m:t>
                                  </m:r>
                                  <m:r>
                                    <m:rPr>
                                      <m:sty m:val="p"/>
                                    </m:rPr>
                                    <a:rPr lang="en-GB" sz="1400" b="0" smtClean="0">
                                      <a:solidFill>
                                        <a:prstClr val="black"/>
                                      </a:solidFill>
                                      <a:latin typeface="Cambria Math" panose="02040503050406030204" pitchFamily="18" charset="0"/>
                                      <a:ea typeface=""/>
                                      <a:cs typeface=""/>
                                    </a:rPr>
                                    <m:t>xy</m:t>
                                  </m:r>
                                </m:e>
                              </m:mr>
                              <m:mr>
                                <m:e>
                                  <m:r>
                                    <m:rPr>
                                      <m:sty m:val="p"/>
                                    </m:rPr>
                                    <a:rPr lang="en-GB" sz="1400" b="0" smtClean="0">
                                      <a:solidFill>
                                        <a:prstClr val="black"/>
                                      </a:solidFill>
                                      <a:latin typeface="Cambria Math" panose="02040503050406030204" pitchFamily="18" charset="0"/>
                                      <a:ea typeface=""/>
                                      <a:cs typeface=""/>
                                    </a:rPr>
                                    <m:t>k</m:t>
                                  </m:r>
                                  <m:d>
                                    <m:dPr>
                                      <m:ctrlPr>
                                        <a:rPr lang="en-GB" sz="1400" b="0" i="1" smtClean="0">
                                          <a:solidFill>
                                            <a:prstClr val="black"/>
                                          </a:solidFill>
                                          <a:latin typeface="Cambria Math" charset="0"/>
                                          <a:ea typeface=""/>
                                          <a:cs typeface=""/>
                                        </a:rPr>
                                      </m:ctrlPr>
                                    </m:dPr>
                                    <m:e>
                                      <m:sSup>
                                        <m:sSupPr>
                                          <m:ctrlPr>
                                            <a:rPr lang="en-GB" sz="1400" b="0" i="1" smtClean="0">
                                              <a:solidFill>
                                                <a:prstClr val="black"/>
                                              </a:solidFill>
                                              <a:latin typeface="Cambria Math" charset="0"/>
                                              <a:ea typeface=""/>
                                              <a:cs typeface=""/>
                                            </a:rPr>
                                          </m:ctrlPr>
                                        </m:sSupPr>
                                        <m:e>
                                          <m:r>
                                            <m:rPr>
                                              <m:sty m:val="p"/>
                                            </m:rPr>
                                            <a:rPr lang="en-GB" sz="1400" b="0" smtClean="0">
                                              <a:solidFill>
                                                <a:prstClr val="black"/>
                                              </a:solidFill>
                                              <a:latin typeface="Cambria Math" panose="02040503050406030204" pitchFamily="18" charset="0"/>
                                              <a:ea typeface=""/>
                                              <a:cs typeface=""/>
                                            </a:rPr>
                                            <m:t>x</m:t>
                                          </m:r>
                                        </m:e>
                                        <m:sup>
                                          <m:r>
                                            <a:rPr lang="en-GB" sz="1400" b="0" smtClean="0">
                                              <a:solidFill>
                                                <a:prstClr val="black"/>
                                              </a:solidFill>
                                              <a:latin typeface="Cambria Math" panose="02040503050406030204" pitchFamily="18" charset="0"/>
                                              <a:ea typeface=""/>
                                              <a:cs typeface=""/>
                                            </a:rPr>
                                            <m:t>2</m:t>
                                          </m:r>
                                        </m:sup>
                                      </m:sSup>
                                      <m:r>
                                        <a:rPr lang="en-GB" sz="1400" b="0" smtClean="0">
                                          <a:solidFill>
                                            <a:prstClr val="black"/>
                                          </a:solidFill>
                                          <a:latin typeface="Cambria Math" panose="02040503050406030204" pitchFamily="18" charset="0"/>
                                          <a:ea typeface=""/>
                                          <a:cs typeface=""/>
                                        </a:rPr>
                                        <m:t>−</m:t>
                                      </m:r>
                                      <m:sSup>
                                        <m:sSupPr>
                                          <m:ctrlPr>
                                            <a:rPr lang="en-GB" sz="1400" b="0" i="1" smtClean="0">
                                              <a:solidFill>
                                                <a:prstClr val="black"/>
                                              </a:solidFill>
                                              <a:latin typeface="Cambria Math" charset="0"/>
                                              <a:ea typeface=""/>
                                              <a:cs typeface=""/>
                                            </a:rPr>
                                          </m:ctrlPr>
                                        </m:sSupPr>
                                        <m:e>
                                          <m:r>
                                            <m:rPr>
                                              <m:sty m:val="p"/>
                                            </m:rPr>
                                            <a:rPr lang="en-GB" sz="1400" b="0" smtClean="0">
                                              <a:solidFill>
                                                <a:prstClr val="black"/>
                                              </a:solidFill>
                                              <a:latin typeface="Cambria Math" panose="02040503050406030204" pitchFamily="18" charset="0"/>
                                              <a:ea typeface=""/>
                                              <a:cs typeface=""/>
                                            </a:rPr>
                                            <m:t>y</m:t>
                                          </m:r>
                                        </m:e>
                                        <m:sup>
                                          <m:r>
                                            <a:rPr lang="en-GB" sz="1400" b="0" smtClean="0">
                                              <a:solidFill>
                                                <a:prstClr val="black"/>
                                              </a:solidFill>
                                              <a:latin typeface="Cambria Math" panose="02040503050406030204" pitchFamily="18" charset="0"/>
                                              <a:ea typeface=""/>
                                              <a:cs typeface=""/>
                                            </a:rPr>
                                            <m:t>2</m:t>
                                          </m:r>
                                        </m:sup>
                                      </m:sSup>
                                    </m:e>
                                  </m:d>
                                </m:e>
                              </m:mr>
                            </m:m>
                          </m:e>
                        </m:d>
                        <m:r>
                          <a:rPr lang="en-GB" sz="1400" b="0" smtClean="0">
                            <a:solidFill>
                              <a:prstClr val="black"/>
                            </a:solidFill>
                            <a:latin typeface="Cambria Math" panose="02040503050406030204" pitchFamily="18" charset="0"/>
                            <a:ea typeface=""/>
                            <a:cs typeface=""/>
                          </a:rPr>
                          <m:t>=</m:t>
                        </m:r>
                        <m:d>
                          <m:dPr>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r>
                                    <m:rPr>
                                      <m:sty m:val="p"/>
                                      <m:brk m:alnAt="7"/>
                                    </m:rPr>
                                    <a:rPr lang="en-GB" sz="1400" b="0" smtClean="0">
                                      <a:solidFill>
                                        <a:prstClr val="black"/>
                                      </a:solidFill>
                                      <a:latin typeface="Cambria Math" panose="02040503050406030204" pitchFamily="18" charset="0"/>
                                      <a:ea typeface=""/>
                                      <a:cs typeface=""/>
                                    </a:rPr>
                                    <m:t>k</m:t>
                                  </m:r>
                                  <m:r>
                                    <m:rPr>
                                      <m:sty m:val="p"/>
                                    </m:rPr>
                                    <a:rPr lang="en-GB" sz="1400" b="0" smtClean="0">
                                      <a:solidFill>
                                        <a:prstClr val="black"/>
                                      </a:solidFill>
                                      <a:latin typeface="Cambria Math" panose="02040503050406030204" pitchFamily="18" charset="0"/>
                                      <a:ea typeface=""/>
                                      <a:cs typeface=""/>
                                    </a:rPr>
                                    <m:t>xy</m:t>
                                  </m:r>
                                  <m:r>
                                    <m:rPr>
                                      <m:sty m:val="p"/>
                                      <m:brk m:alnAt="7"/>
                                    </m:rPr>
                                    <a:rPr lang="en-GB" sz="1400" b="0" smtClean="0">
                                      <a:solidFill>
                                        <a:prstClr val="black"/>
                                      </a:solidFill>
                                      <a:latin typeface="Cambria Math" panose="02040503050406030204" pitchFamily="18" charset="0"/>
                                      <a:ea typeface=""/>
                                      <a:cs typeface=""/>
                                    </a:rPr>
                                    <m:t>c</m:t>
                                  </m:r>
                                  <m:r>
                                    <m:rPr>
                                      <m:sty m:val="p"/>
                                    </m:rPr>
                                    <a:rPr lang="en-GB" sz="1400" b="0" smtClean="0">
                                      <a:solidFill>
                                        <a:prstClr val="black"/>
                                      </a:solidFill>
                                      <a:latin typeface="Cambria Math" panose="02040503050406030204" pitchFamily="18" charset="0"/>
                                      <a:ea typeface=""/>
                                      <a:cs typeface=""/>
                                    </a:rPr>
                                    <m:t>os</m:t>
                                  </m:r>
                                  <m:r>
                                    <m:rPr>
                                      <m:sty m:val="p"/>
                                    </m:rPr>
                                    <a:rPr lang="en-GB" sz="1400" b="0" smtClean="0">
                                      <a:solidFill>
                                        <a:prstClr val="black"/>
                                      </a:solidFill>
                                      <a:latin typeface="Cambria Math" panose="02040503050406030204" pitchFamily="18" charset="0"/>
                                      <a:ea typeface="Cambria Math" panose="02040503050406030204" pitchFamily="18" charset="0"/>
                                      <a:cs typeface=""/>
                                    </a:rPr>
                                    <m:t>ϑ</m:t>
                                  </m:r>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srgbClr val="0000CC"/>
                                      </a:solidFill>
                                      <a:latin typeface="Cambria Math" panose="02040503050406030204" pitchFamily="18" charset="0"/>
                                      <a:ea typeface=""/>
                                      <a:cs typeface=""/>
                                    </a:rPr>
                                    <m:t>k</m:t>
                                  </m:r>
                                  <m:d>
                                    <m:dPr>
                                      <m:ctrlPr>
                                        <a:rPr lang="en-GB" sz="1400" b="0" i="1" smtClean="0">
                                          <a:solidFill>
                                            <a:srgbClr val="0000CC"/>
                                          </a:solidFill>
                                          <a:latin typeface="Cambria Math" charset="0"/>
                                          <a:ea typeface=""/>
                                          <a:cs typeface=""/>
                                        </a:rPr>
                                      </m:ctrlPr>
                                    </m:dPr>
                                    <m:e>
                                      <m:sSup>
                                        <m:sSupPr>
                                          <m:ctrlPr>
                                            <a:rPr lang="en-GB" sz="1400" b="0" i="1" smtClean="0">
                                              <a:solidFill>
                                                <a:srgbClr val="0000CC"/>
                                              </a:solidFill>
                                              <a:latin typeface="Cambria Math" charset="0"/>
                                              <a:ea typeface=""/>
                                              <a:cs typeface=""/>
                                            </a:rPr>
                                          </m:ctrlPr>
                                        </m:sSupPr>
                                        <m:e>
                                          <m:r>
                                            <m:rPr>
                                              <m:sty m:val="p"/>
                                            </m:rPr>
                                            <a:rPr lang="en-GB" sz="1400" b="0" smtClean="0">
                                              <a:solidFill>
                                                <a:srgbClr val="0000CC"/>
                                              </a:solidFill>
                                              <a:latin typeface="Cambria Math" panose="02040503050406030204" pitchFamily="18" charset="0"/>
                                              <a:ea typeface=""/>
                                              <a:cs typeface=""/>
                                            </a:rPr>
                                            <m:t>x</m:t>
                                          </m:r>
                                        </m:e>
                                        <m:sup>
                                          <m:r>
                                            <a:rPr lang="en-GB" sz="1400" b="0" smtClean="0">
                                              <a:solidFill>
                                                <a:srgbClr val="0000CC"/>
                                              </a:solidFill>
                                              <a:latin typeface="Cambria Math" panose="02040503050406030204" pitchFamily="18" charset="0"/>
                                              <a:ea typeface=""/>
                                              <a:cs typeface=""/>
                                            </a:rPr>
                                            <m:t>2</m:t>
                                          </m:r>
                                        </m:sup>
                                      </m:sSup>
                                      <m:r>
                                        <a:rPr lang="en-GB" sz="1400" b="0" smtClean="0">
                                          <a:solidFill>
                                            <a:srgbClr val="0000CC"/>
                                          </a:solidFill>
                                          <a:latin typeface="Cambria Math" panose="02040503050406030204" pitchFamily="18" charset="0"/>
                                          <a:ea typeface=""/>
                                          <a:cs typeface=""/>
                                        </a:rPr>
                                        <m:t>−</m:t>
                                      </m:r>
                                      <m:sSup>
                                        <m:sSupPr>
                                          <m:ctrlPr>
                                            <a:rPr lang="en-GB" sz="1400" b="0" i="1" smtClean="0">
                                              <a:solidFill>
                                                <a:srgbClr val="0000CC"/>
                                              </a:solidFill>
                                              <a:latin typeface="Cambria Math" charset="0"/>
                                              <a:ea typeface=""/>
                                              <a:cs typeface=""/>
                                            </a:rPr>
                                          </m:ctrlPr>
                                        </m:sSupPr>
                                        <m:e>
                                          <m:r>
                                            <m:rPr>
                                              <m:sty m:val="p"/>
                                            </m:rPr>
                                            <a:rPr lang="en-GB" sz="1400" b="0" smtClean="0">
                                              <a:solidFill>
                                                <a:srgbClr val="0000CC"/>
                                              </a:solidFill>
                                              <a:latin typeface="Cambria Math" panose="02040503050406030204" pitchFamily="18" charset="0"/>
                                              <a:ea typeface=""/>
                                              <a:cs typeface=""/>
                                            </a:rPr>
                                            <m:t>y</m:t>
                                          </m:r>
                                        </m:e>
                                        <m:sup>
                                          <m:r>
                                            <a:rPr lang="en-GB" sz="1400" b="0" smtClean="0">
                                              <a:solidFill>
                                                <a:srgbClr val="0000CC"/>
                                              </a:solidFill>
                                              <a:latin typeface="Cambria Math" panose="02040503050406030204" pitchFamily="18" charset="0"/>
                                              <a:ea typeface=""/>
                                              <a:cs typeface=""/>
                                            </a:rPr>
                                            <m:t>2</m:t>
                                          </m:r>
                                        </m:sup>
                                      </m:sSup>
                                    </m:e>
                                  </m:d>
                                  <m:r>
                                    <m:rPr>
                                      <m:sty m:val="p"/>
                                    </m:rPr>
                                    <a:rPr lang="en-GB" sz="1400" b="0" smtClean="0">
                                      <a:solidFill>
                                        <a:srgbClr val="0000CC"/>
                                      </a:solidFill>
                                      <a:latin typeface="Cambria Math" panose="02040503050406030204" pitchFamily="18" charset="0"/>
                                      <a:ea typeface=""/>
                                      <a:cs typeface=""/>
                                    </a:rPr>
                                    <m:t>sin</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mr>
                              <m:mr>
                                <m:e>
                                  <m:r>
                                    <m:rPr>
                                      <m:sty m:val="p"/>
                                    </m:rPr>
                                    <a:rPr lang="en-GB" sz="1400" b="0" smtClean="0">
                                      <a:solidFill>
                                        <a:prstClr val="black"/>
                                      </a:solidFill>
                                      <a:latin typeface="Cambria Math" panose="02040503050406030204" pitchFamily="18" charset="0"/>
                                      <a:ea typeface=""/>
                                      <a:cs typeface=""/>
                                    </a:rPr>
                                    <m:t>k</m:t>
                                  </m:r>
                                  <m:d>
                                    <m:dPr>
                                      <m:ctrlPr>
                                        <a:rPr lang="en-GB" sz="1400" b="0" i="1" smtClean="0">
                                          <a:solidFill>
                                            <a:prstClr val="black"/>
                                          </a:solidFill>
                                          <a:latin typeface="Cambria Math" charset="0"/>
                                          <a:ea typeface=""/>
                                          <a:cs typeface=""/>
                                        </a:rPr>
                                      </m:ctrlPr>
                                    </m:dPr>
                                    <m:e>
                                      <m:sSup>
                                        <m:sSupPr>
                                          <m:ctrlPr>
                                            <a:rPr lang="en-GB" sz="1400" b="0" i="1" smtClean="0">
                                              <a:solidFill>
                                                <a:prstClr val="black"/>
                                              </a:solidFill>
                                              <a:latin typeface="Cambria Math" charset="0"/>
                                              <a:ea typeface=""/>
                                              <a:cs typeface=""/>
                                            </a:rPr>
                                          </m:ctrlPr>
                                        </m:sSupPr>
                                        <m:e>
                                          <m:r>
                                            <m:rPr>
                                              <m:sty m:val="p"/>
                                            </m:rPr>
                                            <a:rPr lang="en-GB" sz="1400" b="0" smtClean="0">
                                              <a:solidFill>
                                                <a:prstClr val="black"/>
                                              </a:solidFill>
                                              <a:latin typeface="Cambria Math" panose="02040503050406030204" pitchFamily="18" charset="0"/>
                                              <a:ea typeface=""/>
                                              <a:cs typeface=""/>
                                            </a:rPr>
                                            <m:t>x</m:t>
                                          </m:r>
                                        </m:e>
                                        <m:sup>
                                          <m:r>
                                            <a:rPr lang="en-GB" sz="1400" b="0" smtClean="0">
                                              <a:solidFill>
                                                <a:prstClr val="black"/>
                                              </a:solidFill>
                                              <a:latin typeface="Cambria Math" panose="02040503050406030204" pitchFamily="18" charset="0"/>
                                              <a:ea typeface=""/>
                                              <a:cs typeface=""/>
                                            </a:rPr>
                                            <m:t>2</m:t>
                                          </m:r>
                                        </m:sup>
                                      </m:sSup>
                                      <m:r>
                                        <a:rPr lang="en-GB" sz="1400" b="0" smtClean="0">
                                          <a:solidFill>
                                            <a:prstClr val="black"/>
                                          </a:solidFill>
                                          <a:latin typeface="Cambria Math" panose="02040503050406030204" pitchFamily="18" charset="0"/>
                                          <a:ea typeface=""/>
                                          <a:cs typeface=""/>
                                        </a:rPr>
                                        <m:t>−</m:t>
                                      </m:r>
                                      <m:sSup>
                                        <m:sSupPr>
                                          <m:ctrlPr>
                                            <a:rPr lang="en-GB" sz="1400" b="0" i="1" smtClean="0">
                                              <a:solidFill>
                                                <a:prstClr val="black"/>
                                              </a:solidFill>
                                              <a:latin typeface="Cambria Math" charset="0"/>
                                              <a:ea typeface=""/>
                                              <a:cs typeface=""/>
                                            </a:rPr>
                                          </m:ctrlPr>
                                        </m:sSupPr>
                                        <m:e>
                                          <m:r>
                                            <m:rPr>
                                              <m:sty m:val="p"/>
                                            </m:rPr>
                                            <a:rPr lang="en-GB" sz="1400" b="0" smtClean="0">
                                              <a:solidFill>
                                                <a:prstClr val="black"/>
                                              </a:solidFill>
                                              <a:latin typeface="Cambria Math" panose="02040503050406030204" pitchFamily="18" charset="0"/>
                                              <a:ea typeface=""/>
                                              <a:cs typeface=""/>
                                            </a:rPr>
                                            <m:t>y</m:t>
                                          </m:r>
                                        </m:e>
                                        <m:sup>
                                          <m:r>
                                            <a:rPr lang="en-GB" sz="1400" b="0" smtClean="0">
                                              <a:solidFill>
                                                <a:prstClr val="black"/>
                                              </a:solidFill>
                                              <a:latin typeface="Cambria Math" panose="02040503050406030204" pitchFamily="18" charset="0"/>
                                              <a:ea typeface=""/>
                                              <a:cs typeface=""/>
                                            </a:rPr>
                                            <m:t>2</m:t>
                                          </m:r>
                                        </m:sup>
                                      </m:sSup>
                                    </m:e>
                                  </m:d>
                                  <m:r>
                                    <m:rPr>
                                      <m:sty m:val="p"/>
                                      <m:brk m:alnAt="7"/>
                                    </m:rPr>
                                    <a:rPr lang="en-GB" sz="1400" b="0" smtClean="0">
                                      <a:solidFill>
                                        <a:prstClr val="black"/>
                                      </a:solidFill>
                                      <a:latin typeface="Cambria Math" panose="02040503050406030204" pitchFamily="18" charset="0"/>
                                      <a:ea typeface=""/>
                                      <a:cs typeface=""/>
                                    </a:rPr>
                                    <m:t>c</m:t>
                                  </m:r>
                                  <m:r>
                                    <m:rPr>
                                      <m:sty m:val="p"/>
                                    </m:rPr>
                                    <a:rPr lang="en-GB" sz="1400" b="0" smtClean="0">
                                      <a:solidFill>
                                        <a:prstClr val="black"/>
                                      </a:solidFill>
                                      <a:latin typeface="Cambria Math" panose="02040503050406030204" pitchFamily="18" charset="0"/>
                                      <a:ea typeface=""/>
                                      <a:cs typeface=""/>
                                    </a:rPr>
                                    <m:t>os</m:t>
                                  </m:r>
                                  <m:r>
                                    <m:rPr>
                                      <m:sty m:val="p"/>
                                    </m:rPr>
                                    <a:rPr lang="en-GB" sz="1400" b="0" smtClean="0">
                                      <a:solidFill>
                                        <a:prstClr val="black"/>
                                      </a:solidFill>
                                      <a:latin typeface="Cambria Math" panose="02040503050406030204" pitchFamily="18" charset="0"/>
                                      <a:ea typeface="Cambria Math" panose="02040503050406030204" pitchFamily="18" charset="0"/>
                                      <a:cs typeface=""/>
                                    </a:rPr>
                                    <m:t>ϑ</m:t>
                                  </m:r>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srgbClr val="0000CC"/>
                                      </a:solidFill>
                                      <a:latin typeface="Cambria Math" panose="02040503050406030204" pitchFamily="18" charset="0"/>
                                      <a:ea typeface=""/>
                                      <a:cs typeface=""/>
                                    </a:rPr>
                                    <m:t>kxysin</m:t>
                                  </m:r>
                                  <m:r>
                                    <m:rPr>
                                      <m:sty m:val="p"/>
                                    </m:rPr>
                                    <a:rPr lang="en-GB" sz="1400" b="0" smtClean="0">
                                      <a:solidFill>
                                        <a:srgbClr val="0000CC"/>
                                      </a:solidFill>
                                      <a:latin typeface="Cambria Math" panose="02040503050406030204" pitchFamily="18" charset="0"/>
                                      <a:ea typeface="Cambria Math" panose="02040503050406030204" pitchFamily="18" charset="0"/>
                                      <a:cs typeface=""/>
                                    </a:rPr>
                                    <m:t>ϑ</m:t>
                                  </m:r>
                                </m:e>
                              </m:mr>
                            </m:m>
                          </m:e>
                        </m:d>
                      </m:oMath>
                    </a14:m>
                    <a:r>
                      <a:rPr lang="en-GB" sz="1400" b="0" dirty="0" smtClean="0">
                        <a:solidFill>
                          <a:srgbClr val="0000CC"/>
                        </a:solidFill>
                        <a:latin typeface="Times New Roman" panose="02020603050405020304" pitchFamily="18" charset="0"/>
                        <a:ea typeface=""/>
                        <a:cs typeface="Times New Roman" panose="02020603050405020304" pitchFamily="18" charset="0"/>
                      </a:rPr>
                      <a:t> </a:t>
                    </a:r>
                    <a14:m>
                      <m:oMath xmlns:m="http://schemas.openxmlformats.org/officeDocument/2006/math">
                        <m:r>
                          <a:rPr lang="en-GB" sz="1400" b="0" dirty="0" smtClean="0">
                            <a:solidFill>
                              <a:srgbClr val="FF0000"/>
                            </a:solidFill>
                            <a:latin typeface="Cambria Math" panose="02040503050406030204" pitchFamily="18" charset="0"/>
                            <a:ea typeface="Cambria Math" panose="02040503050406030204" pitchFamily="18" charset="0"/>
                            <a:cs typeface=""/>
                          </a:rPr>
                          <m:t>⇒</m:t>
                        </m:r>
                        <m:r>
                          <m:rPr>
                            <m:nor/>
                          </m:rPr>
                          <a:rPr lang="en-GB" sz="1400" b="0" dirty="0" smtClean="0">
                            <a:solidFill>
                              <a:prstClr val="black"/>
                            </a:solidFill>
                            <a:latin typeface="Calibri" panose="020F0502020204030204"/>
                            <a:ea typeface=""/>
                            <a:cs typeface=""/>
                          </a:rPr>
                          <m:t>Ortogonal</m:t>
                        </m:r>
                        <m:r>
                          <m:rPr>
                            <m:nor/>
                          </m:rPr>
                          <a:rPr lang="en-GB" sz="1400" b="0" dirty="0" smtClean="0">
                            <a:solidFill>
                              <a:prstClr val="black"/>
                            </a:solidFill>
                            <a:latin typeface="Calibri" panose="020F0502020204030204"/>
                            <a:ea typeface=""/>
                            <a:cs typeface=""/>
                          </a:rPr>
                          <m:t> </m:t>
                        </m:r>
                        <m:r>
                          <m:rPr>
                            <m:nor/>
                          </m:rPr>
                          <a:rPr lang="en-GB" sz="1400" b="0" dirty="0" smtClean="0">
                            <a:solidFill>
                              <a:prstClr val="black"/>
                            </a:solidFill>
                            <a:latin typeface="Calibri" panose="020F0502020204030204"/>
                            <a:ea typeface=""/>
                            <a:cs typeface=""/>
                          </a:rPr>
                          <m:t>sextupole</m:t>
                        </m:r>
                        <m:r>
                          <m:rPr>
                            <m:nor/>
                          </m:rPr>
                          <a:rPr lang="en-GB" sz="1400" b="0" dirty="0" smtClean="0">
                            <a:solidFill>
                              <a:prstClr val="black"/>
                            </a:solidFill>
                            <a:latin typeface="Calibri" panose="020F0502020204030204"/>
                            <a:ea typeface=""/>
                            <a:cs typeface=""/>
                          </a:rPr>
                          <m:t> + </m:t>
                        </m:r>
                        <m:r>
                          <m:rPr>
                            <m:nor/>
                          </m:rPr>
                          <a:rPr lang="en-GB" sz="1400" b="0" dirty="0" smtClean="0">
                            <a:solidFill>
                              <a:srgbClr val="0000CC"/>
                            </a:solidFill>
                            <a:latin typeface="Calibri" panose="020F0502020204030204"/>
                            <a:ea typeface=""/>
                            <a:cs typeface=""/>
                          </a:rPr>
                          <m:t>skew</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sextupole</m:t>
                        </m:r>
                      </m:oMath>
                    </a14:m>
                    <a:endParaRPr lang="en-GB" sz="1400" b="0" dirty="0" smtClean="0">
                      <a:solidFill>
                        <a:srgbClr val="0000CC"/>
                      </a:solidFill>
                      <a:latin typeface="Times New Roman" panose="02020603050405020304" pitchFamily="18" charset="0"/>
                      <a:ea typeface=""/>
                      <a:cs typeface="Times New Roman" panose="02020603050405020304" pitchFamily="18" charset="0"/>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873340" y="5283696"/>
                    <a:ext cx="8192756" cy="484043"/>
                  </a:xfrm>
                  <a:prstGeom prst="rect">
                    <a:avLst/>
                  </a:prstGeom>
                  <a:blipFill rotWithShape="0">
                    <a:blip r:embed="rId6"/>
                    <a:stretch>
                      <a:fillRect r="-670" b="-12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467257" y="4572925"/>
                    <a:ext cx="7395486" cy="480581"/>
                  </a:xfrm>
                  <a:prstGeom prst="rect">
                    <a:avLst/>
                  </a:prstGeom>
                  <a:noFill/>
                </p:spPr>
                <p:txBody>
                  <a:bodyPr wrap="none" lIns="0" tIns="0" rIns="0" bIns="0" rtlCol="0">
                    <a:spAutoFit/>
                  </a:bodyPr>
                  <a:lstStyle/>
                  <a:p>
                    <a:pPr fontAlgn="auto">
                      <a:spcBef>
                        <a:spcPts val="0"/>
                      </a:spcBef>
                      <a:spcAft>
                        <a:spcPts val="0"/>
                      </a:spcAft>
                    </a:pPr>
                    <a14:m>
                      <m:oMathPara xmlns:m="http://schemas.openxmlformats.org/officeDocument/2006/math">
                        <m:oMathParaPr>
                          <m:jc m:val="left"/>
                        </m:oMathParaPr>
                        <m:oMath xmlns:m="http://schemas.openxmlformats.org/officeDocument/2006/math">
                          <m:d>
                            <m:dPr>
                              <m:begChr m:val=""/>
                              <m:endChr m:val="}"/>
                              <m:ctrlPr>
                                <a:rPr lang="en-GB" sz="1400" b="0" i="1" smtClean="0">
                                  <a:solidFill>
                                    <a:prstClr val="black"/>
                                  </a:solidFill>
                                  <a:latin typeface="Cambria Math" charset="0"/>
                                  <a:ea typeface=""/>
                                  <a:cs typeface=""/>
                                </a:rPr>
                              </m:ctrlPr>
                            </m:dPr>
                            <m:e>
                              <m:m>
                                <m:mPr>
                                  <m:mcs>
                                    <m:mc>
                                      <m:mcPr>
                                        <m:count m:val="1"/>
                                        <m:mcJc m:val="center"/>
                                      </m:mcPr>
                                    </m:mc>
                                  </m:mcs>
                                  <m:ctrlPr>
                                    <a:rPr lang="en-GB" sz="1400" b="0" i="1" smtClean="0">
                                      <a:solidFill>
                                        <a:prstClr val="black"/>
                                      </a:solidFill>
                                      <a:latin typeface="Cambria Math" charset="0"/>
                                      <a:ea typeface=""/>
                                      <a:cs typeface=""/>
                                    </a:rPr>
                                  </m:ctrlPr>
                                </m:mP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x</m:t>
                                        </m:r>
                                      </m:sub>
                                    </m:sSub>
                                    <m:r>
                                      <a:rPr lang="en-GB" sz="1400" b="0" smtClean="0">
                                        <a:solidFill>
                                          <a:prstClr val="black"/>
                                        </a:solidFill>
                                        <a:latin typeface="Cambria Math" panose="02040503050406030204" pitchFamily="18" charset="0"/>
                                        <a:ea typeface=""/>
                                        <a:cs typeface=""/>
                                      </a:rPr>
                                      <m:t>=</m:t>
                                    </m:r>
                                    <m:r>
                                      <m:rPr>
                                        <m:sty m:val="p"/>
                                      </m:rPr>
                                      <a:rPr lang="en-GB" sz="1400" b="0" smtClean="0">
                                        <a:solidFill>
                                          <a:prstClr val="black"/>
                                        </a:solidFill>
                                        <a:latin typeface="Cambria Math" panose="02040503050406030204" pitchFamily="18" charset="0"/>
                                        <a:ea typeface=""/>
                                        <a:cs typeface=""/>
                                      </a:rPr>
                                      <m:t>kx</m:t>
                                    </m:r>
                                    <m:d>
                                      <m:dPr>
                                        <m:ctrlPr>
                                          <a:rPr lang="en-GB" sz="1400" b="0" i="1" smtClean="0">
                                            <a:solidFill>
                                              <a:prstClr val="black"/>
                                            </a:solidFill>
                                            <a:latin typeface="Cambria Math" charset="0"/>
                                            <a:ea typeface=""/>
                                            <a:cs typeface=""/>
                                          </a:rPr>
                                        </m:ctrlPr>
                                      </m:dPr>
                                      <m:e>
                                        <m:r>
                                          <m:rPr>
                                            <m:sty m:val="p"/>
                                          </m:rPr>
                                          <a:rPr lang="en-GB" sz="1400" b="0" smtClean="0">
                                            <a:solidFill>
                                              <a:prstClr val="black"/>
                                            </a:solidFill>
                                            <a:latin typeface="Cambria Math" panose="02040503050406030204" pitchFamily="18" charset="0"/>
                                            <a:ea typeface=""/>
                                            <a:cs typeface=""/>
                                          </a:rPr>
                                          <m:t>y</m:t>
                                        </m:r>
                                        <m:r>
                                          <a:rPr lang="en-GB" sz="1400" b="0" smtClean="0">
                                            <a:solidFill>
                                              <a:prstClr val="black"/>
                                            </a:solidFill>
                                            <a:latin typeface="Cambria Math" panose="02040503050406030204" pitchFamily="18" charset="0"/>
                                            <a:ea typeface=""/>
                                            <a:cs typeface=""/>
                                          </a:rPr>
                                          <m:t>+∆</m:t>
                                        </m:r>
                                        <m:r>
                                          <m:rPr>
                                            <m:sty m:val="p"/>
                                          </m:rPr>
                                          <a:rPr lang="en-GB" sz="1400" b="0" smtClean="0">
                                            <a:solidFill>
                                              <a:srgbClr val="0000CC"/>
                                            </a:solidFill>
                                            <a:latin typeface="Cambria Math" panose="02040503050406030204" pitchFamily="18" charset="0"/>
                                            <a:ea typeface="Cambria Math" panose="02040503050406030204" pitchFamily="18" charset="0"/>
                                            <a:cs typeface=""/>
                                          </a:rPr>
                                          <m:t>y</m:t>
                                        </m:r>
                                      </m:e>
                                    </m:d>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prstClr val="black"/>
                                        </a:solidFill>
                                        <a:latin typeface="Cambria Math" panose="02040503050406030204" pitchFamily="18" charset="0"/>
                                        <a:ea typeface="Cambria Math" panose="02040503050406030204" pitchFamily="18" charset="0"/>
                                        <a:cs typeface=""/>
                                      </a:rPr>
                                      <m:t>kxy</m:t>
                                    </m:r>
                                    <m:r>
                                      <a:rPr lang="en-GB" sz="1400" b="0" smtClean="0">
                                        <a:solidFill>
                                          <a:prstClr val="black"/>
                                        </a:solidFill>
                                        <a:latin typeface="Cambria Math" panose="02040503050406030204" pitchFamily="18" charset="0"/>
                                        <a:ea typeface="Cambria Math" panose="02040503050406030204" pitchFamily="18" charset="0"/>
                                        <a:cs typeface=""/>
                                      </a:rPr>
                                      <m:t>+</m:t>
                                    </m:r>
                                    <m:r>
                                      <m:rPr>
                                        <m:sty m:val="p"/>
                                      </m:rPr>
                                      <a:rPr lang="en-GB" sz="1400" b="0" smtClean="0">
                                        <a:solidFill>
                                          <a:srgbClr val="0000CC"/>
                                        </a:solidFill>
                                        <a:latin typeface="Cambria Math" panose="02040503050406030204" pitchFamily="18" charset="0"/>
                                        <a:ea typeface="Cambria Math" panose="02040503050406030204" pitchFamily="18" charset="0"/>
                                        <a:cs typeface=""/>
                                      </a:rPr>
                                      <m:t>kx</m:t>
                                    </m:r>
                                    <m:r>
                                      <a:rPr lang="en-GB" sz="1400" b="0" dirty="0">
                                        <a:solidFill>
                                          <a:srgbClr val="0000CC"/>
                                        </a:solidFill>
                                        <a:latin typeface="Cambria Math" panose="02040503050406030204" pitchFamily="18" charset="0"/>
                                        <a:ea typeface=""/>
                                        <a:cs typeface=""/>
                                      </a:rPr>
                                      <m:t>∆</m:t>
                                    </m:r>
                                    <m:r>
                                      <m:rPr>
                                        <m:sty m:val="p"/>
                                      </m:rPr>
                                      <a:rPr lang="en-GB" sz="1400" b="0" dirty="0" smtClean="0">
                                        <a:solidFill>
                                          <a:srgbClr val="0000CC"/>
                                        </a:solidFill>
                                        <a:latin typeface="Cambria Math" panose="02040503050406030204" pitchFamily="18" charset="0"/>
                                        <a:ea typeface=""/>
                                        <a:cs typeface=""/>
                                      </a:rPr>
                                      <m:t>y</m:t>
                                    </m:r>
                                  </m:e>
                                </m:mr>
                                <m:mr>
                                  <m:e>
                                    <m:sSub>
                                      <m:sSubPr>
                                        <m:ctrlPr>
                                          <a:rPr lang="en-GB" sz="1400" b="0" i="1" smtClean="0">
                                            <a:solidFill>
                                              <a:prstClr val="black"/>
                                            </a:solidFill>
                                            <a:latin typeface="Cambria Math" charset="0"/>
                                            <a:ea typeface=""/>
                                            <a:cs typeface=""/>
                                          </a:rPr>
                                        </m:ctrlPr>
                                      </m:sSubPr>
                                      <m:e>
                                        <m:r>
                                          <m:rPr>
                                            <m:sty m:val="p"/>
                                          </m:rPr>
                                          <a:rPr lang="en-GB" sz="1400" b="0" smtClean="0">
                                            <a:solidFill>
                                              <a:prstClr val="black"/>
                                            </a:solidFill>
                                            <a:latin typeface="Cambria Math" panose="02040503050406030204" pitchFamily="18" charset="0"/>
                                            <a:ea typeface=""/>
                                            <a:cs typeface=""/>
                                          </a:rPr>
                                          <m:t>B</m:t>
                                        </m:r>
                                      </m:e>
                                      <m:sub>
                                        <m:r>
                                          <m:rPr>
                                            <m:sty m:val="p"/>
                                          </m:rPr>
                                          <a:rPr lang="en-GB" sz="1400" b="0" smtClean="0">
                                            <a:solidFill>
                                              <a:prstClr val="black"/>
                                            </a:solidFill>
                                            <a:latin typeface="Cambria Math" panose="02040503050406030204" pitchFamily="18" charset="0"/>
                                            <a:ea typeface=""/>
                                            <a:cs typeface=""/>
                                          </a:rPr>
                                          <m:t>y</m:t>
                                        </m:r>
                                      </m:sub>
                                    </m:sSub>
                                    <m:r>
                                      <a:rPr lang="en-GB" sz="1400" b="0" smtClean="0">
                                        <a:solidFill>
                                          <a:prstClr val="black"/>
                                        </a:solidFill>
                                        <a:latin typeface="Cambria Math" panose="02040503050406030204" pitchFamily="18" charset="0"/>
                                        <a:ea typeface=""/>
                                        <a:cs typeface=""/>
                                      </a:rPr>
                                      <m:t>=</m:t>
                                    </m:r>
                                    <m:r>
                                      <m:rPr>
                                        <m:sty m:val="p"/>
                                      </m:rPr>
                                      <a:rPr lang="en-GB" sz="1400" b="0" smtClean="0">
                                        <a:solidFill>
                                          <a:prstClr val="black"/>
                                        </a:solidFill>
                                        <a:latin typeface="Cambria Math" panose="02040503050406030204" pitchFamily="18" charset="0"/>
                                        <a:ea typeface=""/>
                                        <a:cs typeface=""/>
                                      </a:rPr>
                                      <m:t>k</m:t>
                                    </m:r>
                                    <m:r>
                                      <a:rPr lang="en-GB" sz="1400" b="0" smtClean="0">
                                        <a:solidFill>
                                          <a:prstClr val="black"/>
                                        </a:solidFill>
                                        <a:latin typeface="Cambria Math" panose="02040503050406030204" pitchFamily="18" charset="0"/>
                                        <a:ea typeface=""/>
                                        <a:cs typeface=""/>
                                      </a:rPr>
                                      <m:t>(</m:t>
                                    </m:r>
                                    <m:sSup>
                                      <m:sSupPr>
                                        <m:ctrlPr>
                                          <a:rPr lang="en-GB" sz="1400" b="0" i="1" smtClean="0">
                                            <a:solidFill>
                                              <a:prstClr val="black"/>
                                            </a:solidFill>
                                            <a:latin typeface="Cambria Math" charset="0"/>
                                            <a:ea typeface=""/>
                                            <a:cs typeface=""/>
                                          </a:rPr>
                                        </m:ctrlPr>
                                      </m:sSupPr>
                                      <m:e>
                                        <m:r>
                                          <m:rPr>
                                            <m:sty m:val="p"/>
                                          </m:rPr>
                                          <a:rPr lang="en-GB" sz="1400" b="0" smtClean="0">
                                            <a:solidFill>
                                              <a:prstClr val="black"/>
                                            </a:solidFill>
                                            <a:latin typeface="Cambria Math" panose="02040503050406030204" pitchFamily="18" charset="0"/>
                                            <a:ea typeface=""/>
                                            <a:cs typeface=""/>
                                          </a:rPr>
                                          <m:t>x</m:t>
                                        </m:r>
                                      </m:e>
                                      <m:sup>
                                        <m:r>
                                          <a:rPr lang="en-GB" sz="1400" b="0" smtClean="0">
                                            <a:solidFill>
                                              <a:prstClr val="black"/>
                                            </a:solidFill>
                                            <a:latin typeface="Cambria Math" panose="02040503050406030204" pitchFamily="18" charset="0"/>
                                            <a:ea typeface=""/>
                                            <a:cs typeface=""/>
                                          </a:rPr>
                                          <m:t>2</m:t>
                                        </m:r>
                                      </m:sup>
                                    </m:sSup>
                                    <m:r>
                                      <a:rPr lang="en-GB" sz="1400" b="0" smtClean="0">
                                        <a:solidFill>
                                          <a:prstClr val="black"/>
                                        </a:solidFill>
                                        <a:latin typeface="Cambria Math" panose="02040503050406030204" pitchFamily="18" charset="0"/>
                                        <a:ea typeface=""/>
                                        <a:cs typeface=""/>
                                      </a:rPr>
                                      <m:t>−</m:t>
                                    </m:r>
                                    <m:sSup>
                                      <m:sSupPr>
                                        <m:ctrlPr>
                                          <a:rPr lang="en-GB" sz="1400" b="0" i="1" smtClean="0">
                                            <a:solidFill>
                                              <a:prstClr val="black"/>
                                            </a:solidFill>
                                            <a:latin typeface="Cambria Math" charset="0"/>
                                            <a:ea typeface=""/>
                                            <a:cs typeface=""/>
                                          </a:rPr>
                                        </m:ctrlPr>
                                      </m:sSupPr>
                                      <m:e>
                                        <m:d>
                                          <m:dPr>
                                            <m:ctrlPr>
                                              <a:rPr lang="en-GB" sz="1400" b="0" i="1" smtClean="0">
                                                <a:solidFill>
                                                  <a:prstClr val="black"/>
                                                </a:solidFill>
                                                <a:latin typeface="Cambria Math" charset="0"/>
                                                <a:ea typeface=""/>
                                                <a:cs typeface=""/>
                                              </a:rPr>
                                            </m:ctrlPr>
                                          </m:dPr>
                                          <m:e>
                                            <m:r>
                                              <m:rPr>
                                                <m:sty m:val="p"/>
                                              </m:rPr>
                                              <a:rPr lang="en-GB" sz="1400" b="0" smtClean="0">
                                                <a:solidFill>
                                                  <a:prstClr val="black"/>
                                                </a:solidFill>
                                                <a:latin typeface="Cambria Math" panose="02040503050406030204" pitchFamily="18" charset="0"/>
                                                <a:ea typeface=""/>
                                                <a:cs typeface=""/>
                                              </a:rPr>
                                              <m:t>y</m:t>
                                            </m:r>
                                            <m:r>
                                              <a:rPr lang="en-GB" sz="1400" b="0" smtClean="0">
                                                <a:solidFill>
                                                  <a:prstClr val="black"/>
                                                </a:solidFill>
                                                <a:latin typeface="Cambria Math" panose="02040503050406030204" pitchFamily="18" charset="0"/>
                                                <a:ea typeface=""/>
                                                <a:cs typeface=""/>
                                              </a:rPr>
                                              <m:t>+∆</m:t>
                                            </m:r>
                                            <m:r>
                                              <m:rPr>
                                                <m:sty m:val="p"/>
                                              </m:rPr>
                                              <a:rPr lang="en-GB" sz="1400" b="0" smtClean="0">
                                                <a:solidFill>
                                                  <a:srgbClr val="0000CC"/>
                                                </a:solidFill>
                                                <a:latin typeface="Cambria Math" panose="02040503050406030204" pitchFamily="18" charset="0"/>
                                                <a:ea typeface="Cambria Math" panose="02040503050406030204" pitchFamily="18" charset="0"/>
                                                <a:cs typeface=""/>
                                              </a:rPr>
                                              <m:t>y</m:t>
                                            </m:r>
                                          </m:e>
                                        </m:d>
                                      </m:e>
                                      <m:sup>
                                        <m:r>
                                          <a:rPr lang="en-GB" sz="1400" b="0" smtClean="0">
                                            <a:solidFill>
                                              <a:prstClr val="black"/>
                                            </a:solidFill>
                                            <a:latin typeface="Cambria Math" panose="02040503050406030204" pitchFamily="18" charset="0"/>
                                            <a:ea typeface=""/>
                                            <a:cs typeface=""/>
                                          </a:rPr>
                                          <m:t>2</m:t>
                                        </m:r>
                                      </m:sup>
                                    </m:sSup>
                                    <m:r>
                                      <a:rPr lang="en-GB" sz="1400" b="0" smtClean="0">
                                        <a:solidFill>
                                          <a:prstClr val="black"/>
                                        </a:solidFill>
                                        <a:latin typeface="Cambria Math" panose="02040503050406030204" pitchFamily="18" charset="0"/>
                                        <a:ea typeface=""/>
                                        <a:cs typeface=""/>
                                      </a:rPr>
                                      <m:t>=</m:t>
                                    </m:r>
                                    <m:r>
                                      <m:rPr>
                                        <m:sty m:val="p"/>
                                      </m:rPr>
                                      <a:rPr lang="en-GB" sz="1400" b="0" smtClean="0">
                                        <a:solidFill>
                                          <a:prstClr val="black"/>
                                        </a:solidFill>
                                        <a:latin typeface="Cambria Math" panose="02040503050406030204" pitchFamily="18" charset="0"/>
                                        <a:ea typeface=""/>
                                        <a:cs typeface=""/>
                                      </a:rPr>
                                      <m:t>k</m:t>
                                    </m:r>
                                    <m:d>
                                      <m:dPr>
                                        <m:ctrlPr>
                                          <a:rPr lang="en-GB" sz="1400" b="0" i="1" smtClean="0">
                                            <a:solidFill>
                                              <a:prstClr val="black"/>
                                            </a:solidFill>
                                            <a:latin typeface="Cambria Math" charset="0"/>
                                            <a:ea typeface=""/>
                                            <a:cs typeface=""/>
                                          </a:rPr>
                                        </m:ctrlPr>
                                      </m:dPr>
                                      <m:e>
                                        <m:sSup>
                                          <m:sSupPr>
                                            <m:ctrlPr>
                                              <a:rPr lang="en-GB" sz="1400" b="0" i="1" smtClean="0">
                                                <a:solidFill>
                                                  <a:prstClr val="black"/>
                                                </a:solidFill>
                                                <a:latin typeface="Cambria Math" charset="0"/>
                                                <a:ea typeface=""/>
                                                <a:cs typeface=""/>
                                              </a:rPr>
                                            </m:ctrlPr>
                                          </m:sSupPr>
                                          <m:e>
                                            <m:r>
                                              <m:rPr>
                                                <m:sty m:val="p"/>
                                              </m:rPr>
                                              <a:rPr lang="en-GB" sz="1400" b="0" smtClean="0">
                                                <a:solidFill>
                                                  <a:prstClr val="black"/>
                                                </a:solidFill>
                                                <a:latin typeface="Cambria Math" panose="02040503050406030204" pitchFamily="18" charset="0"/>
                                                <a:ea typeface=""/>
                                                <a:cs typeface=""/>
                                              </a:rPr>
                                              <m:t>x</m:t>
                                            </m:r>
                                          </m:e>
                                          <m:sup>
                                            <m:r>
                                              <a:rPr lang="en-GB" sz="1400" b="0" smtClean="0">
                                                <a:solidFill>
                                                  <a:prstClr val="black"/>
                                                </a:solidFill>
                                                <a:latin typeface="Cambria Math" panose="02040503050406030204" pitchFamily="18" charset="0"/>
                                                <a:ea typeface=""/>
                                                <a:cs typeface=""/>
                                              </a:rPr>
                                              <m:t>2</m:t>
                                            </m:r>
                                          </m:sup>
                                        </m:sSup>
                                        <m:r>
                                          <a:rPr lang="en-GB" sz="1400" b="0" smtClean="0">
                                            <a:solidFill>
                                              <a:prstClr val="black"/>
                                            </a:solidFill>
                                            <a:latin typeface="Cambria Math" panose="02040503050406030204" pitchFamily="18" charset="0"/>
                                            <a:ea typeface=""/>
                                            <a:cs typeface=""/>
                                          </a:rPr>
                                          <m:t>−</m:t>
                                        </m:r>
                                        <m:sSup>
                                          <m:sSupPr>
                                            <m:ctrlPr>
                                              <a:rPr lang="en-GB" sz="1400" b="0" i="1" smtClean="0">
                                                <a:solidFill>
                                                  <a:prstClr val="black"/>
                                                </a:solidFill>
                                                <a:latin typeface="Cambria Math" charset="0"/>
                                                <a:ea typeface=""/>
                                                <a:cs typeface=""/>
                                              </a:rPr>
                                            </m:ctrlPr>
                                          </m:sSupPr>
                                          <m:e>
                                            <m:r>
                                              <m:rPr>
                                                <m:sty m:val="p"/>
                                              </m:rPr>
                                              <a:rPr lang="en-GB" sz="1400" b="0" smtClean="0">
                                                <a:solidFill>
                                                  <a:prstClr val="black"/>
                                                </a:solidFill>
                                                <a:latin typeface="Cambria Math" panose="02040503050406030204" pitchFamily="18" charset="0"/>
                                                <a:ea typeface=""/>
                                                <a:cs typeface=""/>
                                              </a:rPr>
                                              <m:t>y</m:t>
                                            </m:r>
                                          </m:e>
                                          <m:sup>
                                            <m:r>
                                              <a:rPr lang="en-GB" sz="1400" b="0" smtClean="0">
                                                <a:solidFill>
                                                  <a:prstClr val="black"/>
                                                </a:solidFill>
                                                <a:latin typeface="Cambria Math" panose="02040503050406030204" pitchFamily="18" charset="0"/>
                                                <a:ea typeface=""/>
                                                <a:cs typeface=""/>
                                              </a:rPr>
                                              <m:t>2</m:t>
                                            </m:r>
                                          </m:sup>
                                        </m:sSup>
                                      </m:e>
                                    </m:d>
                                    <m:r>
                                      <a:rPr lang="en-GB" sz="1400" b="0" smtClean="0">
                                        <a:solidFill>
                                          <a:prstClr val="black"/>
                                        </a:solidFill>
                                        <a:latin typeface="Cambria Math" panose="02040503050406030204" pitchFamily="18" charset="0"/>
                                        <a:ea typeface=""/>
                                        <a:cs typeface=""/>
                                      </a:rPr>
                                      <m:t>−</m:t>
                                    </m:r>
                                    <m:r>
                                      <a:rPr lang="en-GB" sz="1400" b="0" smtClean="0">
                                        <a:solidFill>
                                          <a:srgbClr val="0000CC"/>
                                        </a:solidFill>
                                        <a:latin typeface="Cambria Math" panose="02040503050406030204" pitchFamily="18" charset="0"/>
                                        <a:ea typeface=""/>
                                        <a:cs typeface=""/>
                                      </a:rPr>
                                      <m:t>2</m:t>
                                    </m:r>
                                    <m:r>
                                      <m:rPr>
                                        <m:sty m:val="p"/>
                                      </m:rPr>
                                      <a:rPr lang="en-GB" sz="1400" b="0" smtClean="0">
                                        <a:solidFill>
                                          <a:srgbClr val="0000CC"/>
                                        </a:solidFill>
                                        <a:latin typeface="Cambria Math" panose="02040503050406030204" pitchFamily="18" charset="0"/>
                                        <a:ea typeface=""/>
                                        <a:cs typeface=""/>
                                      </a:rPr>
                                      <m:t>kyΔy</m:t>
                                    </m:r>
                                    <m:r>
                                      <a:rPr lang="en-GB" sz="1400" b="0" smtClean="0">
                                        <a:solidFill>
                                          <a:prstClr val="black"/>
                                        </a:solidFill>
                                        <a:latin typeface="Cambria Math" panose="02040503050406030204" pitchFamily="18" charset="0"/>
                                        <a:ea typeface="Cambria Math" panose="02040503050406030204" pitchFamily="18" charset="0"/>
                                        <a:cs typeface=""/>
                                      </a:rPr>
                                      <m:t>−</m:t>
                                    </m:r>
                                    <m:sSup>
                                      <m:sSupPr>
                                        <m:ctrlPr>
                                          <a:rPr lang="en-GB" sz="1400" b="0" i="1" smtClean="0">
                                            <a:solidFill>
                                              <a:srgbClr val="0000CC"/>
                                            </a:solidFill>
                                            <a:latin typeface="Cambria Math" charset="0"/>
                                            <a:ea typeface=""/>
                                            <a:cs typeface=""/>
                                          </a:rPr>
                                        </m:ctrlPr>
                                      </m:sSupPr>
                                      <m:e>
                                        <m:r>
                                          <m:rPr>
                                            <m:sty m:val="p"/>
                                          </m:rPr>
                                          <a:rPr lang="en-GB" sz="1400" b="0">
                                            <a:solidFill>
                                              <a:srgbClr val="0000CC"/>
                                            </a:solidFill>
                                            <a:latin typeface="Cambria Math" panose="02040503050406030204" pitchFamily="18" charset="0"/>
                                            <a:ea typeface="Cambria Math" panose="02040503050406030204" pitchFamily="18" charset="0"/>
                                            <a:cs typeface=""/>
                                          </a:rPr>
                                          <m:t>Δ</m:t>
                                        </m:r>
                                        <m:r>
                                          <m:rPr>
                                            <m:sty m:val="p"/>
                                          </m:rPr>
                                          <a:rPr lang="en-GB" sz="1400" b="0" smtClean="0">
                                            <a:solidFill>
                                              <a:srgbClr val="0000CC"/>
                                            </a:solidFill>
                                            <a:latin typeface="Cambria Math" panose="02040503050406030204" pitchFamily="18" charset="0"/>
                                            <a:ea typeface="Cambria Math" panose="02040503050406030204" pitchFamily="18" charset="0"/>
                                            <a:cs typeface=""/>
                                          </a:rPr>
                                          <m:t>y</m:t>
                                        </m:r>
                                      </m:e>
                                      <m:sup>
                                        <m:r>
                                          <a:rPr lang="en-GB" sz="1400" b="0" smtClean="0">
                                            <a:solidFill>
                                              <a:srgbClr val="0000CC"/>
                                            </a:solidFill>
                                            <a:latin typeface="Cambria Math" panose="02040503050406030204" pitchFamily="18" charset="0"/>
                                            <a:ea typeface=""/>
                                            <a:cs typeface=""/>
                                          </a:rPr>
                                          <m:t>2</m:t>
                                        </m:r>
                                      </m:sup>
                                    </m:sSup>
                                    <m:r>
                                      <m:rPr>
                                        <m:nor/>
                                      </m:rPr>
                                      <a:rPr lang="en-GB" sz="1400" b="0" dirty="0" smtClean="0">
                                        <a:solidFill>
                                          <a:srgbClr val="0000CC"/>
                                        </a:solidFill>
                                        <a:latin typeface="Times New Roman" panose="02020603050405020304" pitchFamily="18" charset="0"/>
                                        <a:ea typeface=""/>
                                        <a:cs typeface="Times New Roman" panose="02020603050405020304" pitchFamily="18" charset="0"/>
                                      </a:rPr>
                                      <m:t> </m:t>
                                    </m:r>
                                  </m:e>
                                </m:mr>
                              </m:m>
                            </m:e>
                          </m:d>
                          <m:r>
                            <a:rPr lang="en-GB" sz="1400" b="0" dirty="0" smtClean="0">
                              <a:solidFill>
                                <a:srgbClr val="FF0000"/>
                              </a:solidFill>
                              <a:latin typeface="Cambria Math" panose="02040503050406030204" pitchFamily="18" charset="0"/>
                              <a:ea typeface="Cambria Math" panose="02040503050406030204" pitchFamily="18" charset="0"/>
                              <a:cs typeface=""/>
                            </a:rPr>
                            <m:t>⇒</m:t>
                          </m:r>
                          <m:r>
                            <m:rPr>
                              <m:nor/>
                            </m:rPr>
                            <a:rPr lang="en-GB" sz="1400" b="0" dirty="0" smtClean="0">
                              <a:solidFill>
                                <a:prstClr val="black"/>
                              </a:solidFill>
                              <a:latin typeface="Calibri" panose="020F0502020204030204"/>
                              <a:ea typeface=""/>
                              <a:cs typeface=""/>
                            </a:rPr>
                            <m:t>Ortogonal</m:t>
                          </m:r>
                          <m:r>
                            <m:rPr>
                              <m:nor/>
                            </m:rPr>
                            <a:rPr lang="en-GB" sz="1400" b="0" dirty="0" smtClean="0">
                              <a:solidFill>
                                <a:prstClr val="black"/>
                              </a:solidFill>
                              <a:latin typeface="Calibri" panose="020F0502020204030204"/>
                              <a:ea typeface=""/>
                              <a:cs typeface=""/>
                            </a:rPr>
                            <m:t> </m:t>
                          </m:r>
                          <m:r>
                            <m:rPr>
                              <m:nor/>
                            </m:rPr>
                            <a:rPr lang="en-GB" sz="1400" b="0" dirty="0" smtClean="0">
                              <a:solidFill>
                                <a:prstClr val="black"/>
                              </a:solidFill>
                              <a:latin typeface="Calibri" panose="020F0502020204030204"/>
                              <a:ea typeface=""/>
                              <a:cs typeface=""/>
                            </a:rPr>
                            <m:t>sextupole</m:t>
                          </m:r>
                          <m:r>
                            <m:rPr>
                              <m:nor/>
                            </m:rPr>
                            <a:rPr lang="en-GB" sz="1400" b="0" dirty="0" smtClean="0">
                              <a:solidFill>
                                <a:prstClr val="black"/>
                              </a:solidFill>
                              <a:latin typeface="Calibri" panose="020F0502020204030204"/>
                              <a:ea typeface=""/>
                              <a:cs typeface=""/>
                            </a:rPr>
                            <m:t> + </m:t>
                          </m:r>
                          <m:r>
                            <m:rPr>
                              <m:nor/>
                            </m:rPr>
                            <a:rPr lang="en-GB" sz="1400" b="0" dirty="0" smtClean="0">
                              <a:solidFill>
                                <a:srgbClr val="0000CC"/>
                              </a:solidFill>
                              <a:latin typeface="Calibri" panose="020F0502020204030204"/>
                              <a:ea typeface=""/>
                              <a:cs typeface=""/>
                            </a:rPr>
                            <m:t>skew</m:t>
                          </m:r>
                          <m:r>
                            <m:rPr>
                              <m:nor/>
                            </m:rPr>
                            <a:rPr lang="en-GB" sz="1400" b="0" dirty="0" smtClean="0">
                              <a:solidFill>
                                <a:srgbClr val="0000CC"/>
                              </a:solidFill>
                              <a:latin typeface="Calibri" panose="020F0502020204030204"/>
                              <a:ea typeface=""/>
                              <a:cs typeface=""/>
                            </a:rPr>
                            <m:t> </m:t>
                          </m:r>
                          <m:r>
                            <m:rPr>
                              <m:nor/>
                            </m:rPr>
                            <a:rPr lang="en-GB" sz="1400" b="0" dirty="0" smtClean="0">
                              <a:solidFill>
                                <a:srgbClr val="0000CC"/>
                              </a:solidFill>
                              <a:latin typeface="Calibri" panose="020F0502020204030204"/>
                              <a:ea typeface=""/>
                              <a:cs typeface=""/>
                            </a:rPr>
                            <m:t>quadrupole</m:t>
                          </m:r>
                        </m:oMath>
                      </m:oMathPara>
                    </a14:m>
                    <a:endParaRPr lang="en-GB" sz="1400" b="0" dirty="0" smtClean="0">
                      <a:solidFill>
                        <a:srgbClr val="0000CC"/>
                      </a:solidFill>
                      <a:latin typeface="Times New Roman" panose="02020603050405020304" pitchFamily="18" charset="0"/>
                      <a:ea typeface=""/>
                      <a:cs typeface=""/>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467257" y="4572925"/>
                    <a:ext cx="7395486" cy="480581"/>
                  </a:xfrm>
                  <a:prstGeom prst="rect">
                    <a:avLst/>
                  </a:prstGeom>
                  <a:blipFill rotWithShape="0">
                    <a:blip r:embed="rId7"/>
                    <a:stretch>
                      <a:fillRect l="-824" t="-224051" b="-324051"/>
                    </a:stretch>
                  </a:blipFill>
                </p:spPr>
                <p:txBody>
                  <a:bodyPr/>
                  <a:lstStyle/>
                  <a:p>
                    <a:r>
                      <a:rPr lang="en-GB">
                        <a:noFill/>
                      </a:rPr>
                      <a:t> </a:t>
                    </a:r>
                  </a:p>
                </p:txBody>
              </p:sp>
            </mc:Fallback>
          </mc:AlternateContent>
        </p:grpSp>
        <p:sp>
          <p:nvSpPr>
            <p:cNvPr id="37" name="TextBox 36"/>
            <p:cNvSpPr txBox="1"/>
            <p:nvPr/>
          </p:nvSpPr>
          <p:spPr>
            <a:xfrm>
              <a:off x="449329" y="4735150"/>
              <a:ext cx="1263805" cy="338554"/>
            </a:xfrm>
            <a:prstGeom prst="rect">
              <a:avLst/>
            </a:prstGeom>
            <a:solidFill>
              <a:schemeClr val="tx1"/>
            </a:solidFill>
          </p:spPr>
          <p:txBody>
            <a:bodyPr wrap="square" rtlCol="0">
              <a:spAutoFit/>
            </a:bodyPr>
            <a:lstStyle/>
            <a:p>
              <a:pPr fontAlgn="auto">
                <a:spcBef>
                  <a:spcPts val="0"/>
                </a:spcBef>
                <a:spcAft>
                  <a:spcPts val="0"/>
                </a:spcAft>
              </a:pPr>
              <a:r>
                <a:rPr lang="en-GB" sz="1600" b="0" dirty="0" smtClean="0">
                  <a:solidFill>
                    <a:prstClr val="white"/>
                  </a:solidFill>
                  <a:latin typeface="Arial" panose="020B0604020202020204" pitchFamily="34" charset="0"/>
                  <a:ea typeface=""/>
                  <a:cs typeface="Arial" panose="020B0604020202020204" pitchFamily="34" charset="0"/>
                </a:rPr>
                <a:t>Sextupole</a:t>
              </a:r>
              <a:endParaRPr lang="en-GB" sz="1600" b="0" dirty="0">
                <a:solidFill>
                  <a:prstClr val="white"/>
                </a:solidFill>
                <a:latin typeface="Arial" panose="020B0604020202020204" pitchFamily="34" charset="0"/>
                <a:ea typeface=""/>
                <a:cs typeface="Arial" panose="020B0604020202020204" pitchFamily="34" charset="0"/>
              </a:endParaRPr>
            </a:p>
          </p:txBody>
        </p:sp>
      </p:grpSp>
    </p:spTree>
    <p:extLst>
      <p:ext uri="{BB962C8B-B14F-4D97-AF65-F5344CB8AC3E}">
        <p14:creationId xmlns:p14="http://schemas.microsoft.com/office/powerpoint/2010/main" val="15436770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nvPr>
        </p:nvGraphicFramePr>
        <p:xfrm>
          <a:off x="883352" y="566244"/>
          <a:ext cx="7356081" cy="1102360"/>
        </p:xfrm>
        <a:graphic>
          <a:graphicData uri="http://schemas.openxmlformats.org/drawingml/2006/table">
            <a:tbl>
              <a:tblPr firstRow="1" firstCol="1" bandRow="1">
                <a:tableStyleId>{5940675A-B579-460E-94D1-54222C63F5DA}</a:tableStyleId>
              </a:tblPr>
              <a:tblGrid>
                <a:gridCol w="4989971"/>
                <a:gridCol w="949275"/>
                <a:gridCol w="1416835"/>
              </a:tblGrid>
              <a:tr h="193474">
                <a:tc>
                  <a:txBody>
                    <a:bodyPr/>
                    <a:lstStyle/>
                    <a:p>
                      <a:pPr>
                        <a:lnSpc>
                          <a:spcPct val="107000"/>
                        </a:lnSpc>
                        <a:spcAft>
                          <a:spcPts val="0"/>
                        </a:spcAft>
                      </a:pPr>
                      <a:r>
                        <a:rPr lang="en-GB" sz="1400" b="1" dirty="0">
                          <a:effectLst/>
                        </a:rPr>
                        <a:t>Error</a:t>
                      </a:r>
                      <a:endParaRPr lang="en-GB"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b="1">
                          <a:effectLst/>
                        </a:rPr>
                        <a:t>Unit </a:t>
                      </a:r>
                      <a:endParaRPr lang="en-GB"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b="1" dirty="0">
                          <a:effectLst/>
                        </a:rPr>
                        <a:t>Value</a:t>
                      </a:r>
                      <a:endParaRPr lang="en-GB"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3474">
                <a:tc>
                  <a:txBody>
                    <a:bodyPr/>
                    <a:lstStyle/>
                    <a:p>
                      <a:pPr>
                        <a:lnSpc>
                          <a:spcPct val="107000"/>
                        </a:lnSpc>
                        <a:spcAft>
                          <a:spcPts val="0"/>
                        </a:spcAft>
                      </a:pPr>
                      <a:r>
                        <a:rPr lang="en-GB" sz="1400">
                          <a:effectLst/>
                        </a:rPr>
                        <a:t>Dipole/quadrupole/sextupole/BPM vertical misalignment</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a:effectLst/>
                        </a:rPr>
                        <a:t>μm</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smtClean="0">
                          <a:effectLst/>
                        </a:rPr>
                        <a:t>80/17/17/50</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3474">
                <a:tc>
                  <a:txBody>
                    <a:bodyPr/>
                    <a:lstStyle/>
                    <a:p>
                      <a:pPr>
                        <a:lnSpc>
                          <a:spcPct val="107000"/>
                        </a:lnSpc>
                        <a:spcAft>
                          <a:spcPts val="0"/>
                        </a:spcAft>
                      </a:pPr>
                      <a:r>
                        <a:rPr lang="en-GB" sz="1400" dirty="0" smtClean="0">
                          <a:effectLst/>
                        </a:rPr>
                        <a:t>Dipole/quadrupole/sextupole roll</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err="1" smtClean="0">
                          <a:effectLst/>
                        </a:rPr>
                        <a:t>μrad</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smtClean="0">
                          <a:effectLst/>
                        </a:rPr>
                        <a:t>250/80/80</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3474">
                <a:tc>
                  <a:txBody>
                    <a:bodyPr/>
                    <a:lstStyle/>
                    <a:p>
                      <a:pPr>
                        <a:lnSpc>
                          <a:spcPct val="107000"/>
                        </a:lnSpc>
                        <a:spcAft>
                          <a:spcPts val="0"/>
                        </a:spcAft>
                      </a:pPr>
                      <a:r>
                        <a:rPr lang="en-GB" sz="1400" dirty="0">
                          <a:effectLst/>
                        </a:rPr>
                        <a:t>BPM roll</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err="1">
                          <a:effectLst/>
                        </a:rPr>
                        <a:t>μrad</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a:effectLst/>
                        </a:rPr>
                        <a:t>50</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3474">
                <a:tc>
                  <a:txBody>
                    <a:bodyPr/>
                    <a:lstStyle/>
                    <a:p>
                      <a:pPr>
                        <a:lnSpc>
                          <a:spcPct val="107000"/>
                        </a:lnSpc>
                        <a:spcAft>
                          <a:spcPts val="0"/>
                        </a:spcAft>
                      </a:pPr>
                      <a:r>
                        <a:rPr lang="en-GB" sz="1400" dirty="0">
                          <a:effectLst/>
                        </a:rPr>
                        <a:t>BPM noise</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smtClean="0">
                          <a:effectLst/>
                        </a:rPr>
                        <a:t>nm</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1400" dirty="0" smtClean="0">
                          <a:effectLst/>
                        </a:rPr>
                        <a:t>200</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655" t="5831" r="7597"/>
          <a:stretch/>
        </p:blipFill>
        <p:spPr>
          <a:xfrm>
            <a:off x="1236619" y="1785258"/>
            <a:ext cx="6466507" cy="4148680"/>
          </a:xfrm>
          <a:prstGeom prst="rect">
            <a:avLst/>
          </a:prstGeom>
        </p:spPr>
      </p:pic>
      <p:sp>
        <p:nvSpPr>
          <p:cNvPr id="8" name="TextBox 7"/>
          <p:cNvSpPr txBox="1"/>
          <p:nvPr/>
        </p:nvSpPr>
        <p:spPr>
          <a:xfrm>
            <a:off x="1593668" y="5986581"/>
            <a:ext cx="5954001" cy="584775"/>
          </a:xfrm>
          <a:prstGeom prst="rect">
            <a:avLst/>
          </a:prstGeom>
          <a:solidFill>
            <a:srgbClr val="00B0F0"/>
          </a:solidFill>
        </p:spPr>
        <p:txBody>
          <a:bodyPr wrap="square" rtlCol="0">
            <a:spAutoFit/>
          </a:bodyPr>
          <a:lstStyle/>
          <a:p>
            <a:pPr algn="ctr" fontAlgn="auto">
              <a:spcBef>
                <a:spcPts val="0"/>
              </a:spcBef>
              <a:spcAft>
                <a:spcPts val="0"/>
              </a:spcAft>
            </a:pPr>
            <a:r>
              <a:rPr lang="en-GB" sz="1600" b="0" dirty="0" smtClean="0">
                <a:solidFill>
                  <a:prstClr val="black"/>
                </a:solidFill>
                <a:latin typeface="Calibri" panose="020F0502020204030204"/>
                <a:ea typeface=""/>
                <a:cs typeface=""/>
              </a:rPr>
              <a:t>For 95% of machine samples,</a:t>
            </a:r>
          </a:p>
          <a:p>
            <a:pPr algn="ctr" fontAlgn="auto">
              <a:spcBef>
                <a:spcPts val="0"/>
              </a:spcBef>
              <a:spcAft>
                <a:spcPts val="0"/>
              </a:spcAft>
            </a:pPr>
            <a:r>
              <a:rPr lang="en-GB" sz="1600" b="0" dirty="0" smtClean="0">
                <a:solidFill>
                  <a:prstClr val="black"/>
                </a:solidFill>
                <a:latin typeface="Calibri" panose="020F0502020204030204"/>
                <a:ea typeface=""/>
                <a:cs typeface=""/>
              </a:rPr>
              <a:t>vertical emittance is below than 0.7 pm rad.</a:t>
            </a:r>
            <a:endParaRPr lang="en-GB" sz="1600" b="0"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8302903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3999"/>
            <a:ext cx="2880000" cy="2160000"/>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3999"/>
            <a:ext cx="2880000" cy="2160000"/>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sp>
        <p:nvSpPr>
          <p:cNvPr id="4" name="Slide Number Placeholder 3"/>
          <p:cNvSpPr>
            <a:spLocks noGrp="1"/>
          </p:cNvSpPr>
          <p:nvPr>
            <p:ph type="sldNum" sz="quarter" idx="4294967295"/>
          </p:nvPr>
        </p:nvSpPr>
        <p:spPr>
          <a:xfrm>
            <a:off x="8361181" y="6624000"/>
            <a:ext cx="2057400" cy="365125"/>
          </a:xfrm>
        </p:spPr>
        <p:txBody>
          <a:bodyPr/>
          <a:lstStyle/>
          <a:p>
            <a:fld id="{C174E0CE-6D13-4026-B55D-809C8F3121BF}" type="slidenum">
              <a:rPr lang="en-GB" smtClean="0">
                <a:solidFill>
                  <a:prstClr val="white"/>
                </a:solidFill>
              </a:rPr>
              <a:pPr/>
              <a:t>49</a:t>
            </a:fld>
            <a:endParaRPr lang="en-GB">
              <a:solidFill>
                <a:prstClr val="white"/>
              </a:solidFill>
            </a:endParaRPr>
          </a:p>
        </p:txBody>
      </p:sp>
      <p:pic>
        <p:nvPicPr>
          <p:cNvPr id="8" name="Picture 7"/>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0" y="432000"/>
            <a:ext cx="3240000" cy="2052000"/>
          </a:xfrm>
          <a:prstGeom prst="rect">
            <a:avLst/>
          </a:prstGeom>
        </p:spPr>
      </p:pic>
      <p:pic>
        <p:nvPicPr>
          <p:cNvPr id="9" name="Picture 8"/>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0" y="2484000"/>
            <a:ext cx="3240000" cy="2052000"/>
          </a:xfrm>
          <a:prstGeom prst="rect">
            <a:avLst/>
          </a:prstGeom>
        </p:spPr>
      </p:pic>
      <p:pic>
        <p:nvPicPr>
          <p:cNvPr id="10" name="Picture 9"/>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0" y="4572000"/>
            <a:ext cx="3240000" cy="2052000"/>
          </a:xfrm>
          <a:prstGeom prst="rect">
            <a:avLst/>
          </a:prstGeom>
        </p:spPr>
      </p:pic>
      <p:pic>
        <p:nvPicPr>
          <p:cNvPr id="11" name="Picture 10"/>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2988000" y="432000"/>
            <a:ext cx="3240000" cy="2052000"/>
          </a:xfrm>
          <a:prstGeom prst="rect">
            <a:avLst/>
          </a:prstGeom>
        </p:spPr>
      </p:pic>
      <p:pic>
        <p:nvPicPr>
          <p:cNvPr id="12" name="Picture 11"/>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2988000" y="2484000"/>
            <a:ext cx="3240000" cy="2052000"/>
          </a:xfrm>
          <a:prstGeom prst="rect">
            <a:avLst/>
          </a:prstGeom>
        </p:spPr>
      </p:pic>
      <p:pic>
        <p:nvPicPr>
          <p:cNvPr id="13" name="Picture 12"/>
          <p:cNvPicPr>
            <a:picLocks/>
          </p:cNvPicPr>
          <p:nvPr/>
        </p:nvPicPr>
        <p:blipFill>
          <a:blip r:embed="rId7" cstate="print">
            <a:extLst>
              <a:ext uri="{28A0092B-C50C-407E-A947-70E740481C1C}">
                <a14:useLocalDpi xmlns:a14="http://schemas.microsoft.com/office/drawing/2010/main" val="0"/>
              </a:ext>
            </a:extLst>
          </a:blip>
          <a:stretch>
            <a:fillRect/>
          </a:stretch>
        </p:blipFill>
        <p:spPr>
          <a:xfrm>
            <a:off x="2988000" y="4572000"/>
            <a:ext cx="3240000" cy="2052000"/>
          </a:xfrm>
          <a:prstGeom prst="rect">
            <a:avLst/>
          </a:prstGeom>
        </p:spPr>
      </p:pic>
      <p:pic>
        <p:nvPicPr>
          <p:cNvPr id="14" name="Picture 13"/>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6012000" y="432000"/>
            <a:ext cx="3240000" cy="2052000"/>
          </a:xfrm>
          <a:prstGeom prst="rect">
            <a:avLst/>
          </a:prstGeom>
        </p:spPr>
      </p:pic>
      <p:pic>
        <p:nvPicPr>
          <p:cNvPr id="15" name="Picture 14"/>
          <p:cNvPicPr>
            <a:picLocks/>
          </p:cNvPicPr>
          <p:nvPr/>
        </p:nvPicPr>
        <p:blipFill>
          <a:blip r:embed="rId9" cstate="print">
            <a:extLst>
              <a:ext uri="{28A0092B-C50C-407E-A947-70E740481C1C}">
                <a14:useLocalDpi xmlns:a14="http://schemas.microsoft.com/office/drawing/2010/main" val="0"/>
              </a:ext>
            </a:extLst>
          </a:blip>
          <a:stretch>
            <a:fillRect/>
          </a:stretch>
        </p:blipFill>
        <p:spPr>
          <a:xfrm>
            <a:off x="6012000" y="2484000"/>
            <a:ext cx="3240000" cy="2052000"/>
          </a:xfrm>
          <a:prstGeom prst="rect">
            <a:avLst/>
          </a:prstGeom>
        </p:spPr>
      </p:pic>
      <p:pic>
        <p:nvPicPr>
          <p:cNvPr id="16" name="Picture 15"/>
          <p:cNvPicPr>
            <a:picLocks/>
          </p:cNvPicPr>
          <p:nvPr/>
        </p:nvPicPr>
        <p:blipFill>
          <a:blip r:embed="rId10" cstate="print">
            <a:extLst>
              <a:ext uri="{28A0092B-C50C-407E-A947-70E740481C1C}">
                <a14:useLocalDpi xmlns:a14="http://schemas.microsoft.com/office/drawing/2010/main" val="0"/>
              </a:ext>
            </a:extLst>
          </a:blip>
          <a:stretch>
            <a:fillRect/>
          </a:stretch>
        </p:blipFill>
        <p:spPr>
          <a:xfrm>
            <a:off x="6012000" y="4572000"/>
            <a:ext cx="3240000" cy="2052000"/>
          </a:xfrm>
          <a:prstGeom prst="rect">
            <a:avLst/>
          </a:prstGeom>
        </p:spPr>
      </p:pic>
    </p:spTree>
    <p:extLst>
      <p:ext uri="{BB962C8B-B14F-4D97-AF65-F5344CB8AC3E}">
        <p14:creationId xmlns:p14="http://schemas.microsoft.com/office/powerpoint/2010/main" val="3414095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a:xfrm>
            <a:off x="2362200" y="304800"/>
            <a:ext cx="5638800" cy="685800"/>
          </a:xfrm>
        </p:spPr>
        <p:txBody>
          <a:bodyPr/>
          <a:lstStyle/>
          <a:p>
            <a:pPr eaLnBrk="1" hangingPunct="1"/>
            <a:r>
              <a:rPr lang="en-US" sz="5400" dirty="0"/>
              <a:t>Emittance </a:t>
            </a:r>
            <a:r>
              <a:rPr lang="en-US" sz="5400" dirty="0" smtClean="0"/>
              <a:t>targets</a:t>
            </a:r>
            <a:endParaRPr lang="en-US" sz="5400" dirty="0"/>
          </a:p>
        </p:txBody>
      </p:sp>
      <p:pic>
        <p:nvPicPr>
          <p:cNvPr id="3" name="Picture 2" descr="PastedGraphic-2.pdf"/>
          <p:cNvPicPr>
            <a:picLocks noChangeAspect="1"/>
          </p:cNvPicPr>
          <p:nvPr/>
        </p:nvPicPr>
        <p:blipFill rotWithShape="1">
          <a:blip r:embed="rId2">
            <a:extLst>
              <a:ext uri="{28A0092B-C50C-407E-A947-70E740481C1C}">
                <a14:useLocalDpi xmlns:a14="http://schemas.microsoft.com/office/drawing/2010/main" val="0"/>
              </a:ext>
            </a:extLst>
          </a:blip>
          <a:srcRect l="2859" t="1828" r="1550" b="2598"/>
          <a:stretch/>
        </p:blipFill>
        <p:spPr>
          <a:xfrm>
            <a:off x="228600" y="1447800"/>
            <a:ext cx="8740886" cy="5341957"/>
          </a:xfrm>
          <a:prstGeom prst="rect">
            <a:avLst/>
          </a:prstGeom>
        </p:spPr>
      </p:pic>
      <p:pic>
        <p:nvPicPr>
          <p:cNvPr id="7" name="Picture 6" descr="PastedGraphic-2.pdf"/>
          <p:cNvPicPr>
            <a:picLocks noChangeAspect="1"/>
          </p:cNvPicPr>
          <p:nvPr/>
        </p:nvPicPr>
        <p:blipFill rotWithShape="1">
          <a:blip r:embed="rId3">
            <a:extLst>
              <a:ext uri="{28A0092B-C50C-407E-A947-70E740481C1C}">
                <a14:useLocalDpi xmlns:a14="http://schemas.microsoft.com/office/drawing/2010/main" val="0"/>
              </a:ext>
            </a:extLst>
          </a:blip>
          <a:srcRect l="2588" t="2229" r="1549" b="3010"/>
          <a:stretch/>
        </p:blipFill>
        <p:spPr>
          <a:xfrm>
            <a:off x="225811" y="1469349"/>
            <a:ext cx="8765789" cy="5296658"/>
          </a:xfrm>
          <a:prstGeom prst="rect">
            <a:avLst/>
          </a:prstGeom>
        </p:spPr>
      </p:pic>
      <p:sp>
        <p:nvSpPr>
          <p:cNvPr id="6" name="Rectangle 5"/>
          <p:cNvSpPr/>
          <p:nvPr/>
        </p:nvSpPr>
        <p:spPr>
          <a:xfrm>
            <a:off x="6629400" y="5181600"/>
            <a:ext cx="1219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2286000" y="1600200"/>
            <a:ext cx="1328609" cy="769441"/>
          </a:xfrm>
          <a:prstGeom prst="rect">
            <a:avLst/>
          </a:prstGeom>
          <a:noFill/>
        </p:spPr>
        <p:txBody>
          <a:bodyPr wrap="none" rtlCol="0">
            <a:spAutoFit/>
          </a:bodyPr>
          <a:lstStyle/>
          <a:p>
            <a:r>
              <a:rPr lang="en-US" sz="4400" b="1" dirty="0" smtClean="0"/>
              <a:t>2008</a:t>
            </a:r>
            <a:endParaRPr lang="en-US" sz="4400" b="1" dirty="0"/>
          </a:p>
        </p:txBody>
      </p:sp>
    </p:spTree>
    <p:extLst>
      <p:ext uri="{BB962C8B-B14F-4D97-AF65-F5344CB8AC3E}">
        <p14:creationId xmlns:p14="http://schemas.microsoft.com/office/powerpoint/2010/main" val="118289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9708" y="436192"/>
            <a:ext cx="4709789" cy="2946714"/>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5506" y="3591376"/>
            <a:ext cx="4783991" cy="2993139"/>
          </a:xfrm>
          <a:prstGeom prst="rect">
            <a:avLst/>
          </a:prstGeom>
        </p:spPr>
      </p:pic>
    </p:spTree>
    <p:extLst>
      <p:ext uri="{BB962C8B-B14F-4D97-AF65-F5344CB8AC3E}">
        <p14:creationId xmlns:p14="http://schemas.microsoft.com/office/powerpoint/2010/main" val="21413512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36000" y="540000"/>
            <a:ext cx="3240000" cy="2052000"/>
          </a:xfrm>
          <a:prstGeom prst="rect">
            <a:avLst/>
          </a:prstGeom>
        </p:spPr>
      </p:pic>
      <p:pic>
        <p:nvPicPr>
          <p:cNvPr id="7" name="Picture 6"/>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3024000" y="540000"/>
            <a:ext cx="3240000" cy="2052000"/>
          </a:xfrm>
          <a:prstGeom prst="rect">
            <a:avLst/>
          </a:prstGeom>
        </p:spPr>
      </p:pic>
      <p:pic>
        <p:nvPicPr>
          <p:cNvPr id="8" name="Picture 7"/>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6012000" y="540000"/>
            <a:ext cx="3240000" cy="2052000"/>
          </a:xfrm>
          <a:prstGeom prst="rect">
            <a:avLst/>
          </a:prstGeom>
        </p:spPr>
      </p:pic>
      <p:pic>
        <p:nvPicPr>
          <p:cNvPr id="12" name="Picture 11"/>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36000" y="4572000"/>
            <a:ext cx="3240000" cy="2052000"/>
          </a:xfrm>
          <a:prstGeom prst="rect">
            <a:avLst/>
          </a:prstGeom>
        </p:spPr>
      </p:pic>
      <p:pic>
        <p:nvPicPr>
          <p:cNvPr id="13" name="Picture 12"/>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36000" y="2592000"/>
            <a:ext cx="3240000" cy="2052000"/>
          </a:xfrm>
          <a:prstGeom prst="rect">
            <a:avLst/>
          </a:prstGeom>
        </p:spPr>
      </p:pic>
      <p:pic>
        <p:nvPicPr>
          <p:cNvPr id="15" name="Picture 14"/>
          <p:cNvPicPr preferRelativeResize="0">
            <a:picLocks/>
          </p:cNvPicPr>
          <p:nvPr/>
        </p:nvPicPr>
        <p:blipFill>
          <a:blip r:embed="rId7" cstate="print">
            <a:extLst>
              <a:ext uri="{28A0092B-C50C-407E-A947-70E740481C1C}">
                <a14:useLocalDpi xmlns:a14="http://schemas.microsoft.com/office/drawing/2010/main" val="0"/>
              </a:ext>
            </a:extLst>
          </a:blip>
          <a:stretch>
            <a:fillRect/>
          </a:stretch>
        </p:blipFill>
        <p:spPr>
          <a:xfrm>
            <a:off x="3024000" y="4572000"/>
            <a:ext cx="3240000" cy="2052000"/>
          </a:xfrm>
          <a:prstGeom prst="rect">
            <a:avLst/>
          </a:prstGeom>
        </p:spPr>
      </p:pic>
      <p:pic>
        <p:nvPicPr>
          <p:cNvPr id="16" name="Picture 15"/>
          <p:cNvPicPr preferRelativeResize="0">
            <a:picLocks/>
          </p:cNvPicPr>
          <p:nvPr/>
        </p:nvPicPr>
        <p:blipFill>
          <a:blip r:embed="rId8" cstate="print">
            <a:extLst>
              <a:ext uri="{28A0092B-C50C-407E-A947-70E740481C1C}">
                <a14:useLocalDpi xmlns:a14="http://schemas.microsoft.com/office/drawing/2010/main" val="0"/>
              </a:ext>
            </a:extLst>
          </a:blip>
          <a:stretch>
            <a:fillRect/>
          </a:stretch>
        </p:blipFill>
        <p:spPr>
          <a:xfrm>
            <a:off x="3024000" y="2592000"/>
            <a:ext cx="3240000" cy="2052000"/>
          </a:xfrm>
          <a:prstGeom prst="rect">
            <a:avLst/>
          </a:prstGeom>
        </p:spPr>
      </p:pic>
      <p:pic>
        <p:nvPicPr>
          <p:cNvPr id="17" name="Picture 16"/>
          <p:cNvPicPr preferRelativeResize="0">
            <a:picLocks/>
          </p:cNvPicPr>
          <p:nvPr/>
        </p:nvPicPr>
        <p:blipFill>
          <a:blip r:embed="rId9" cstate="print">
            <a:extLst>
              <a:ext uri="{28A0092B-C50C-407E-A947-70E740481C1C}">
                <a14:useLocalDpi xmlns:a14="http://schemas.microsoft.com/office/drawing/2010/main" val="0"/>
              </a:ext>
            </a:extLst>
          </a:blip>
          <a:stretch>
            <a:fillRect/>
          </a:stretch>
        </p:blipFill>
        <p:spPr>
          <a:xfrm>
            <a:off x="6012000" y="2592000"/>
            <a:ext cx="3240000" cy="2052000"/>
          </a:xfrm>
          <a:prstGeom prst="rect">
            <a:avLst/>
          </a:prstGeom>
        </p:spPr>
      </p:pic>
    </p:spTree>
    <p:extLst>
      <p:ext uri="{BB962C8B-B14F-4D97-AF65-F5344CB8AC3E}">
        <p14:creationId xmlns:p14="http://schemas.microsoft.com/office/powerpoint/2010/main" val="121363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0869" y="513024"/>
            <a:ext cx="4519862" cy="286590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0869" y="3569727"/>
            <a:ext cx="4519862" cy="2865906"/>
          </a:xfrm>
          <a:prstGeom prst="rect">
            <a:avLst/>
          </a:prstGeom>
        </p:spPr>
      </p:pic>
    </p:spTree>
    <p:extLst>
      <p:ext uri="{BB962C8B-B14F-4D97-AF65-F5344CB8AC3E}">
        <p14:creationId xmlns:p14="http://schemas.microsoft.com/office/powerpoint/2010/main" val="21117682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0" y="6623999"/>
            <a:ext cx="3600000" cy="2880000"/>
          </a:xfrm>
        </p:spPr>
        <p:txBody>
          <a:bodyPr/>
          <a:lstStyle/>
          <a:p>
            <a:fld id="{DBD1FA42-1AA8-4392-BFBD-66963863FF51}" type="datetime3">
              <a:rPr lang="en-US" smtClean="0">
                <a:solidFill>
                  <a:prstClr val="white"/>
                </a:solidFill>
              </a:rPr>
              <a:pPr/>
              <a:t>3 November 2016</a:t>
            </a:fld>
            <a:endParaRPr lang="en-GB">
              <a:solidFill>
                <a:prstClr val="white"/>
              </a:solidFill>
            </a:endParaRPr>
          </a:p>
        </p:txBody>
      </p:sp>
      <p:sp>
        <p:nvSpPr>
          <p:cNvPr id="3" name="Footer Placeholder 2"/>
          <p:cNvSpPr>
            <a:spLocks noGrp="1"/>
          </p:cNvSpPr>
          <p:nvPr>
            <p:ph type="ftr" sz="quarter" idx="4294967295"/>
          </p:nvPr>
        </p:nvSpPr>
        <p:spPr>
          <a:xfrm>
            <a:off x="2646178" y="6623999"/>
            <a:ext cx="3600000" cy="2880000"/>
          </a:xfrm>
        </p:spPr>
        <p:txBody>
          <a:bodyPr/>
          <a:lstStyle/>
          <a:p>
            <a:r>
              <a:rPr lang="en-GB" smtClean="0">
                <a:solidFill>
                  <a:prstClr val="white"/>
                </a:solidFill>
              </a:rPr>
              <a:t>H. Ghasem - Minimization of vertical emittance in the CLIC damping ring</a:t>
            </a:r>
            <a:endParaRPr lang="en-GB" dirty="0">
              <a:solidFill>
                <a:prstClr val="white"/>
              </a:solidFill>
            </a:endParaRPr>
          </a:p>
        </p:txBody>
      </p:sp>
      <p:pic>
        <p:nvPicPr>
          <p:cNvPr id="5" name="Picture 4"/>
          <p:cNvPicPr>
            <a:picLocks/>
          </p:cNvPicPr>
          <p:nvPr/>
        </p:nvPicPr>
        <p:blipFill>
          <a:blip r:embed="rId2">
            <a:extLst>
              <a:ext uri="{28A0092B-C50C-407E-A947-70E740481C1C}">
                <a14:useLocalDpi xmlns:a14="http://schemas.microsoft.com/office/drawing/2010/main" val="0"/>
              </a:ext>
            </a:extLst>
          </a:blip>
          <a:stretch>
            <a:fillRect/>
          </a:stretch>
        </p:blipFill>
        <p:spPr>
          <a:xfrm>
            <a:off x="4446178" y="3583322"/>
            <a:ext cx="4633074" cy="2880000"/>
          </a:xfrm>
          <a:prstGeom prst="rect">
            <a:avLst/>
          </a:prstGeom>
        </p:spPr>
      </p:pic>
      <p:pic>
        <p:nvPicPr>
          <p:cNvPr id="6" name="Picture 5"/>
          <p:cNvPicPr>
            <a:picLocks/>
          </p:cNvPicPr>
          <p:nvPr/>
        </p:nvPicPr>
        <p:blipFill>
          <a:blip r:embed="rId3">
            <a:extLst>
              <a:ext uri="{28A0092B-C50C-407E-A947-70E740481C1C}">
                <a14:useLocalDpi xmlns:a14="http://schemas.microsoft.com/office/drawing/2010/main" val="0"/>
              </a:ext>
            </a:extLst>
          </a:blip>
          <a:stretch>
            <a:fillRect/>
          </a:stretch>
        </p:blipFill>
        <p:spPr>
          <a:xfrm>
            <a:off x="43428" y="3571737"/>
            <a:ext cx="4772412" cy="2880000"/>
          </a:xfrm>
          <a:prstGeom prst="rect">
            <a:avLst/>
          </a:prstGeom>
        </p:spPr>
      </p:pic>
      <p:pic>
        <p:nvPicPr>
          <p:cNvPr id="7" name="Picture 6"/>
          <p:cNvPicPr>
            <a:picLocks/>
          </p:cNvPicPr>
          <p:nvPr/>
        </p:nvPicPr>
        <p:blipFill>
          <a:blip r:embed="rId4">
            <a:extLst>
              <a:ext uri="{28A0092B-C50C-407E-A947-70E740481C1C}">
                <a14:useLocalDpi xmlns:a14="http://schemas.microsoft.com/office/drawing/2010/main" val="0"/>
              </a:ext>
            </a:extLst>
          </a:blip>
          <a:stretch>
            <a:fillRect/>
          </a:stretch>
        </p:blipFill>
        <p:spPr>
          <a:xfrm>
            <a:off x="2184621" y="519475"/>
            <a:ext cx="5322165" cy="2880000"/>
          </a:xfrm>
          <a:prstGeom prst="rect">
            <a:avLst/>
          </a:prstGeom>
        </p:spPr>
      </p:pic>
    </p:spTree>
    <p:extLst>
      <p:ext uri="{BB962C8B-B14F-4D97-AF65-F5344CB8AC3E}">
        <p14:creationId xmlns:p14="http://schemas.microsoft.com/office/powerpoint/2010/main" val="1026979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a:xfrm>
            <a:off x="2362200" y="304800"/>
            <a:ext cx="5638800" cy="685800"/>
          </a:xfrm>
        </p:spPr>
        <p:txBody>
          <a:bodyPr/>
          <a:lstStyle/>
          <a:p>
            <a:pPr eaLnBrk="1" hangingPunct="1"/>
            <a:r>
              <a:rPr lang="en-US" sz="5400" dirty="0"/>
              <a:t>Emittance </a:t>
            </a:r>
            <a:r>
              <a:rPr lang="en-US" sz="5400" dirty="0" smtClean="0"/>
              <a:t>targets</a:t>
            </a:r>
            <a:endParaRPr lang="en-US" sz="5400" dirty="0"/>
          </a:p>
        </p:txBody>
      </p:sp>
      <p:pic>
        <p:nvPicPr>
          <p:cNvPr id="3" name="Picture 2" descr="PastedGraphic-2.pdf"/>
          <p:cNvPicPr>
            <a:picLocks noChangeAspect="1"/>
          </p:cNvPicPr>
          <p:nvPr/>
        </p:nvPicPr>
        <p:blipFill rotWithShape="1">
          <a:blip r:embed="rId2">
            <a:extLst>
              <a:ext uri="{28A0092B-C50C-407E-A947-70E740481C1C}">
                <a14:useLocalDpi xmlns:a14="http://schemas.microsoft.com/office/drawing/2010/main" val="0"/>
              </a:ext>
            </a:extLst>
          </a:blip>
          <a:srcRect l="2859" t="1828" r="1550" b="2598"/>
          <a:stretch/>
        </p:blipFill>
        <p:spPr>
          <a:xfrm>
            <a:off x="228600" y="1447800"/>
            <a:ext cx="8740886" cy="5341957"/>
          </a:xfrm>
          <a:prstGeom prst="rect">
            <a:avLst/>
          </a:prstGeom>
        </p:spPr>
      </p:pic>
      <p:sp>
        <p:nvSpPr>
          <p:cNvPr id="7" name="TextBox 6"/>
          <p:cNvSpPr txBox="1"/>
          <p:nvPr/>
        </p:nvSpPr>
        <p:spPr>
          <a:xfrm>
            <a:off x="2286000" y="1600200"/>
            <a:ext cx="1441420" cy="769441"/>
          </a:xfrm>
          <a:prstGeom prst="rect">
            <a:avLst/>
          </a:prstGeom>
          <a:noFill/>
        </p:spPr>
        <p:txBody>
          <a:bodyPr wrap="none" rtlCol="0">
            <a:spAutoFit/>
          </a:bodyPr>
          <a:lstStyle/>
          <a:p>
            <a:r>
              <a:rPr lang="en-US" sz="4400" b="1" dirty="0" smtClean="0"/>
              <a:t>2016</a:t>
            </a:r>
            <a:endParaRPr lang="en-US" sz="4400" b="1" dirty="0"/>
          </a:p>
        </p:txBody>
      </p:sp>
      <p:sp>
        <p:nvSpPr>
          <p:cNvPr id="2" name="Diamond 1"/>
          <p:cNvSpPr/>
          <p:nvPr/>
        </p:nvSpPr>
        <p:spPr bwMode="auto">
          <a:xfrm>
            <a:off x="5436096" y="4725144"/>
            <a:ext cx="144016" cy="144016"/>
          </a:xfrm>
          <a:prstGeom prst="diamond">
            <a:avLst/>
          </a:prstGeom>
          <a:solidFill>
            <a:srgbClr val="FF5B05"/>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6" name="Diamond 5"/>
          <p:cNvSpPr/>
          <p:nvPr/>
        </p:nvSpPr>
        <p:spPr bwMode="auto">
          <a:xfrm>
            <a:off x="5364088" y="4195936"/>
            <a:ext cx="144016" cy="144016"/>
          </a:xfrm>
          <a:prstGeom prst="diamond">
            <a:avLst/>
          </a:prstGeom>
          <a:solidFill>
            <a:srgbClr val="FF5B05"/>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967665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193651" y="1811690"/>
          <a:ext cx="5047159" cy="980204"/>
        </p:xfrm>
        <a:graphic>
          <a:graphicData uri="http://schemas.openxmlformats.org/drawingml/2006/table">
            <a:tbl>
              <a:tblPr firstRow="1" bandRow="1">
                <a:tableStyleId>{5C22544A-7EE6-4342-B048-85BDC9FD1C3A}</a:tableStyleId>
              </a:tblPr>
              <a:tblGrid>
                <a:gridCol w="3737589"/>
                <a:gridCol w="1309570"/>
              </a:tblGrid>
              <a:tr h="340124">
                <a:tc>
                  <a:txBody>
                    <a:bodyPr/>
                    <a:lstStyle/>
                    <a:p>
                      <a:pPr algn="l">
                        <a:defRPr/>
                      </a:pPr>
                      <a:r>
                        <a:rPr lang="en-GB" sz="1500" b="0" dirty="0" smtClean="0">
                          <a:solidFill>
                            <a:schemeClr val="bg1"/>
                          </a:solidFill>
                          <a:effectLst/>
                        </a:rPr>
                        <a:t>Parameters, Symbol [Unit]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bg1"/>
                          </a:solidFill>
                          <a:effectLst/>
                        </a:rPr>
                        <a:t>uniform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3182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dirty="0" smtClean="0">
                          <a:effectLst/>
                        </a:rPr>
                        <a:t>Circumference, C [m]</a:t>
                      </a:r>
                      <a:endParaRPr lang="el-GR" sz="1500" b="0"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kern="1200" dirty="0" smtClean="0">
                          <a:solidFill>
                            <a:schemeClr val="dk1"/>
                          </a:solidFill>
                          <a:effectLst/>
                          <a:latin typeface="+mn-lt"/>
                          <a:ea typeface="+mn-ea"/>
                          <a:cs typeface="+mn-cs"/>
                        </a:rPr>
                        <a:t>427.5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182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0" baseline="0" dirty="0" smtClean="0">
                          <a:effectLst/>
                        </a:rPr>
                        <a:t>Norm. </a:t>
                      </a:r>
                      <a:r>
                        <a:rPr lang="en-GB" sz="1500" b="0" baseline="0" dirty="0" err="1" smtClean="0">
                          <a:effectLst/>
                        </a:rPr>
                        <a:t>horiz</a:t>
                      </a:r>
                      <a:r>
                        <a:rPr lang="en-GB" sz="1500" b="0" baseline="0" dirty="0" smtClean="0">
                          <a:effectLst/>
                        </a:rPr>
                        <a:t>. emittance , </a:t>
                      </a:r>
                      <a:r>
                        <a:rPr lang="en-GB" sz="1500" b="0" baseline="0" dirty="0" err="1" smtClean="0">
                          <a:solidFill>
                            <a:schemeClr val="tx2"/>
                          </a:solidFill>
                          <a:effectLst/>
                          <a:latin typeface="Symbol" panose="05050102010706020507" pitchFamily="18" charset="2"/>
                        </a:rPr>
                        <a:t>g</a:t>
                      </a:r>
                      <a:r>
                        <a:rPr lang="en-GB" sz="1500" b="0" kern="1200" baseline="0" dirty="0" err="1" smtClean="0">
                          <a:solidFill>
                            <a:schemeClr val="dk1"/>
                          </a:solidFill>
                          <a:effectLst/>
                          <a:latin typeface="Symbol" panose="05050102010706020507" pitchFamily="18" charset="2"/>
                          <a:ea typeface="+mn-ea"/>
                          <a:cs typeface="+mn-cs"/>
                        </a:rPr>
                        <a:t>e</a:t>
                      </a:r>
                      <a:r>
                        <a:rPr lang="en-GB" sz="1500" b="0" kern="1200" baseline="-25000" dirty="0" err="1" smtClean="0">
                          <a:solidFill>
                            <a:schemeClr val="dk1"/>
                          </a:solidFill>
                          <a:effectLst/>
                          <a:latin typeface="+mn-lt"/>
                          <a:ea typeface="+mn-ea"/>
                          <a:cs typeface="+mn-cs"/>
                        </a:rPr>
                        <a:t>x</a:t>
                      </a:r>
                      <a:r>
                        <a:rPr lang="en-GB" sz="1500" b="0" dirty="0" smtClean="0">
                          <a:effectLst/>
                        </a:rPr>
                        <a:t> [nm-rad] *</a:t>
                      </a:r>
                      <a:endParaRPr lang="el-GR" sz="1500" b="0" baseline="-25000"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0" dirty="0" smtClean="0">
                          <a:effectLst/>
                        </a:rPr>
                        <a:t>657</a:t>
                      </a:r>
                      <a:endParaRPr lang="el-GR" sz="1500" b="0" dirty="0" smtClean="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bl>
          </a:graphicData>
        </a:graphic>
      </p:graphicFrame>
      <p:sp>
        <p:nvSpPr>
          <p:cNvPr id="5" name="Rectangle 4"/>
          <p:cNvSpPr/>
          <p:nvPr/>
        </p:nvSpPr>
        <p:spPr>
          <a:xfrm>
            <a:off x="2087832" y="1342077"/>
            <a:ext cx="5397183" cy="400110"/>
          </a:xfrm>
          <a:prstGeom prst="rect">
            <a:avLst/>
          </a:prstGeom>
        </p:spPr>
        <p:txBody>
          <a:bodyPr wrap="none">
            <a:spAutoFit/>
          </a:bodyPr>
          <a:lstStyle/>
          <a:p>
            <a:pPr fontAlgn="auto">
              <a:spcBef>
                <a:spcPts val="0"/>
              </a:spcBef>
              <a:spcAft>
                <a:spcPts val="0"/>
              </a:spcAft>
            </a:pPr>
            <a:r>
              <a:rPr lang="en-GB" sz="2000" dirty="0">
                <a:solidFill>
                  <a:srgbClr val="AD84C6">
                    <a:lumMod val="75000"/>
                  </a:srgbClr>
                </a:solidFill>
                <a:latin typeface="Calibri" panose="020F0502020204030204"/>
                <a:ea typeface=""/>
                <a:cs typeface=""/>
              </a:rPr>
              <a:t>C</a:t>
            </a:r>
            <a:r>
              <a:rPr lang="en-GB" sz="2000" dirty="0" smtClean="0">
                <a:solidFill>
                  <a:srgbClr val="AD84C6">
                    <a:lumMod val="75000"/>
                  </a:srgbClr>
                </a:solidFill>
                <a:latin typeface="Calibri" panose="020F0502020204030204"/>
                <a:ea typeface=""/>
                <a:cs typeface=""/>
              </a:rPr>
              <a:t>urrent design of the main CLIC DRs</a:t>
            </a:r>
            <a:r>
              <a:rPr lang="en-GB" sz="2000" dirty="0">
                <a:solidFill>
                  <a:srgbClr val="AD84C6">
                    <a:lumMod val="75000"/>
                  </a:srgbClr>
                </a:solidFill>
                <a:latin typeface="Calibri" panose="020F0502020204030204"/>
                <a:ea typeface=""/>
                <a:cs typeface=""/>
              </a:rPr>
              <a:t>,  E=2.86 GeV</a:t>
            </a:r>
            <a:endParaRPr lang="el-GR" sz="2000" dirty="0">
              <a:solidFill>
                <a:srgbClr val="AD84C6">
                  <a:lumMod val="75000"/>
                </a:srgbClr>
              </a:solidFill>
              <a:latin typeface="Calibri" panose="020F0502020204030204"/>
              <a:ea typeface=""/>
              <a:cs typeface=""/>
            </a:endParaRPr>
          </a:p>
        </p:txBody>
      </p:sp>
      <p:sp>
        <p:nvSpPr>
          <p:cNvPr id="6" name="Title 1"/>
          <p:cNvSpPr txBox="1">
            <a:spLocks/>
          </p:cNvSpPr>
          <p:nvPr/>
        </p:nvSpPr>
        <p:spPr>
          <a:xfrm>
            <a:off x="338252" y="-81061"/>
            <a:ext cx="8433649" cy="609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44" indent="-285744" fontAlgn="auto">
              <a:spcAft>
                <a:spcPts val="0"/>
              </a:spcAft>
            </a:pPr>
            <a:r>
              <a:rPr lang="en-GB" sz="3200" dirty="0" smtClean="0">
                <a:solidFill>
                  <a:srgbClr val="6F8183"/>
                </a:solidFill>
                <a:latin typeface="Calibri" panose="020F0502020204030204"/>
              </a:rPr>
              <a:t>The aim</a:t>
            </a:r>
            <a:endParaRPr lang="en-GB" sz="3200" baseline="30000" dirty="0">
              <a:solidFill>
                <a:srgbClr val="6F8183"/>
              </a:solidFill>
              <a:latin typeface="Calibri" panose="020F0502020204030204"/>
            </a:endParaRPr>
          </a:p>
        </p:txBody>
      </p:sp>
      <p:sp>
        <p:nvSpPr>
          <p:cNvPr id="8" name="Rectangle 7"/>
          <p:cNvSpPr/>
          <p:nvPr/>
        </p:nvSpPr>
        <p:spPr>
          <a:xfrm>
            <a:off x="389577" y="3620272"/>
            <a:ext cx="5168742" cy="646331"/>
          </a:xfrm>
          <a:prstGeom prst="rect">
            <a:avLst/>
          </a:prstGeom>
          <a:solidFill>
            <a:schemeClr val="accent1">
              <a:lumMod val="40000"/>
              <a:lumOff val="60000"/>
            </a:schemeClr>
          </a:solidFill>
        </p:spPr>
        <p:txBody>
          <a:bodyPr vert="horz" wrap="square">
            <a:spAutoFit/>
          </a:bodyPr>
          <a:lstStyle/>
          <a:p>
            <a:pPr fontAlgn="auto">
              <a:spcBef>
                <a:spcPts val="0"/>
              </a:spcBef>
              <a:spcAft>
                <a:spcPts val="0"/>
              </a:spcAft>
              <a:defRPr/>
            </a:pPr>
            <a:r>
              <a:rPr lang="en-GB" sz="1800" b="0" dirty="0" smtClean="0">
                <a:solidFill>
                  <a:prstClr val="black"/>
                </a:solidFill>
                <a:latin typeface="Calibri" panose="020F0502020204030204"/>
                <a:ea typeface=""/>
                <a:cs typeface=""/>
              </a:rPr>
              <a:t>Reduce the number </a:t>
            </a:r>
            <a:r>
              <a:rPr lang="en-GB" sz="1800" b="0" dirty="0">
                <a:solidFill>
                  <a:prstClr val="black"/>
                </a:solidFill>
                <a:latin typeface="Calibri" panose="020F0502020204030204"/>
                <a:ea typeface=""/>
                <a:cs typeface=""/>
              </a:rPr>
              <a:t>of arc </a:t>
            </a:r>
            <a:r>
              <a:rPr lang="en-GB" sz="1800" b="0" dirty="0" smtClean="0">
                <a:solidFill>
                  <a:prstClr val="black"/>
                </a:solidFill>
                <a:latin typeface="Calibri" panose="020F0502020204030204"/>
                <a:ea typeface=""/>
                <a:cs typeface=""/>
              </a:rPr>
              <a:t>TME cells-&gt;longitudinally variable bends</a:t>
            </a:r>
            <a:endParaRPr lang="el-GR" sz="1800" b="0" baseline="-25000" dirty="0">
              <a:solidFill>
                <a:prstClr val="black"/>
              </a:solidFill>
              <a:latin typeface="Calibri" panose="020F0502020204030204"/>
              <a:ea typeface=""/>
              <a:cs typeface=""/>
            </a:endParaRPr>
          </a:p>
        </p:txBody>
      </p:sp>
      <p:sp>
        <p:nvSpPr>
          <p:cNvPr id="9" name="Rectangle 8"/>
          <p:cNvSpPr/>
          <p:nvPr/>
        </p:nvSpPr>
        <p:spPr>
          <a:xfrm>
            <a:off x="389577" y="4354638"/>
            <a:ext cx="4220900" cy="646331"/>
          </a:xfrm>
          <a:prstGeom prst="rect">
            <a:avLst/>
          </a:prstGeom>
          <a:solidFill>
            <a:schemeClr val="accent1">
              <a:lumMod val="40000"/>
              <a:lumOff val="60000"/>
            </a:schemeClr>
          </a:solidFill>
        </p:spPr>
        <p:txBody>
          <a:bodyPr vert="horz" wrap="square">
            <a:spAutoFit/>
          </a:bodyPr>
          <a:lstStyle/>
          <a:p>
            <a:pPr fontAlgn="auto">
              <a:spcBef>
                <a:spcPts val="0"/>
              </a:spcBef>
              <a:spcAft>
                <a:spcPts val="0"/>
              </a:spcAft>
              <a:defRPr/>
            </a:pPr>
            <a:r>
              <a:rPr lang="en-GB" sz="1800" b="0" dirty="0" smtClean="0">
                <a:solidFill>
                  <a:prstClr val="black"/>
                </a:solidFill>
                <a:latin typeface="Calibri" panose="020F0502020204030204"/>
                <a:ea typeface=""/>
                <a:cs typeface=""/>
              </a:rPr>
              <a:t>Reduce the number </a:t>
            </a:r>
            <a:r>
              <a:rPr lang="en-GB" sz="1800" b="0" dirty="0">
                <a:solidFill>
                  <a:prstClr val="black"/>
                </a:solidFill>
                <a:latin typeface="Calibri" panose="020F0502020204030204"/>
                <a:ea typeface=""/>
                <a:cs typeface=""/>
              </a:rPr>
              <a:t>of </a:t>
            </a:r>
            <a:r>
              <a:rPr lang="en-GB" sz="1800" b="0" dirty="0" smtClean="0">
                <a:solidFill>
                  <a:prstClr val="black"/>
                </a:solidFill>
                <a:latin typeface="Calibri" panose="020F0502020204030204"/>
                <a:ea typeface=""/>
                <a:cs typeface=""/>
              </a:rPr>
              <a:t>wigglers-&gt;higher wiggler field</a:t>
            </a:r>
            <a:endParaRPr lang="el-GR" sz="1800" b="0" baseline="-25000" dirty="0">
              <a:solidFill>
                <a:prstClr val="black"/>
              </a:solidFill>
              <a:latin typeface="Calibri" panose="020F0502020204030204"/>
              <a:ea typeface=""/>
              <a:cs typeface=""/>
            </a:endParaRPr>
          </a:p>
        </p:txBody>
      </p:sp>
      <p:sp>
        <p:nvSpPr>
          <p:cNvPr id="10" name="Rectangle 9"/>
          <p:cNvSpPr/>
          <p:nvPr/>
        </p:nvSpPr>
        <p:spPr>
          <a:xfrm>
            <a:off x="4788024" y="4626674"/>
            <a:ext cx="4355975" cy="369332"/>
          </a:xfrm>
          <a:prstGeom prst="rect">
            <a:avLst/>
          </a:prstGeom>
          <a:solidFill>
            <a:schemeClr val="accent1">
              <a:lumMod val="40000"/>
              <a:lumOff val="60000"/>
            </a:schemeClr>
          </a:solidFill>
        </p:spPr>
        <p:txBody>
          <a:bodyPr vert="horz" wrap="square">
            <a:spAutoFit/>
          </a:bodyPr>
          <a:lstStyle/>
          <a:p>
            <a:pPr fontAlgn="auto">
              <a:spcBef>
                <a:spcPts val="0"/>
              </a:spcBef>
              <a:spcAft>
                <a:spcPts val="0"/>
              </a:spcAft>
              <a:defRPr/>
            </a:pPr>
            <a:r>
              <a:rPr lang="en-GB" sz="1800" b="0" smtClean="0">
                <a:solidFill>
                  <a:prstClr val="black"/>
                </a:solidFill>
                <a:latin typeface="Calibri" panose="020F0502020204030204"/>
                <a:ea typeface=""/>
                <a:cs typeface=""/>
              </a:rPr>
              <a:t>500 nm (700 nm) </a:t>
            </a:r>
            <a:r>
              <a:rPr lang="en-GB" sz="1800" b="0" dirty="0" smtClean="0">
                <a:solidFill>
                  <a:prstClr val="black"/>
                </a:solidFill>
                <a:latin typeface="Calibri" panose="020F0502020204030204"/>
                <a:ea typeface=""/>
                <a:cs typeface=""/>
              </a:rPr>
              <a:t>required output emittance</a:t>
            </a:r>
            <a:endParaRPr lang="el-GR" sz="1800" b="0" baseline="-25000" dirty="0">
              <a:solidFill>
                <a:prstClr val="black"/>
              </a:solidFill>
              <a:latin typeface="Calibri" panose="020F0502020204030204"/>
              <a:ea typeface=""/>
              <a:cs typeface=""/>
            </a:endParaRPr>
          </a:p>
        </p:txBody>
      </p:sp>
      <p:cxnSp>
        <p:nvCxnSpPr>
          <p:cNvPr id="13" name="Straight Arrow Connector 12"/>
          <p:cNvCxnSpPr/>
          <p:nvPr/>
        </p:nvCxnSpPr>
        <p:spPr>
          <a:xfrm flipH="1">
            <a:off x="3267182" y="2301792"/>
            <a:ext cx="3071973" cy="1201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698751" y="2712377"/>
            <a:ext cx="388884" cy="17958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62024" y="6390693"/>
            <a:ext cx="9448800" cy="523220"/>
          </a:xfrm>
          <a:prstGeom prst="rect">
            <a:avLst/>
          </a:prstGeom>
        </p:spPr>
        <p:txBody>
          <a:bodyPr wrap="square">
            <a:spAutoFit/>
          </a:bodyPr>
          <a:lstStyle/>
          <a:p>
            <a:pPr fontAlgn="auto">
              <a:spcBef>
                <a:spcPts val="0"/>
              </a:spcBef>
              <a:spcAft>
                <a:spcPts val="0"/>
              </a:spcAft>
            </a:pPr>
            <a:r>
              <a:rPr lang="en-GB" sz="1400" dirty="0" smtClean="0">
                <a:solidFill>
                  <a:prstClr val="black"/>
                </a:solidFill>
                <a:latin typeface="Calibri" panose="020F0502020204030204"/>
                <a:ea typeface=""/>
                <a:cs typeface=""/>
              </a:rPr>
              <a:t>*</a:t>
            </a:r>
            <a:r>
              <a:rPr lang="en-GB" sz="1400" b="0" dirty="0">
                <a:solidFill>
                  <a:prstClr val="black"/>
                </a:solidFill>
                <a:latin typeface="Calibri" panose="020F0502020204030204"/>
                <a:ea typeface=""/>
                <a:cs typeface=""/>
              </a:rPr>
              <a:t>T</a:t>
            </a:r>
            <a:r>
              <a:rPr lang="en-GB" sz="1400" b="0" dirty="0" smtClean="0">
                <a:solidFill>
                  <a:prstClr val="black"/>
                </a:solidFill>
                <a:latin typeface="Calibri" panose="020F0502020204030204"/>
                <a:ea typeface=""/>
                <a:cs typeface=""/>
              </a:rPr>
              <a:t>he emittance is </a:t>
            </a:r>
            <a:r>
              <a:rPr lang="en-GB" sz="1400" b="0" dirty="0">
                <a:solidFill>
                  <a:prstClr val="black"/>
                </a:solidFill>
                <a:latin typeface="Calibri" panose="020F0502020204030204"/>
                <a:ea typeface=""/>
                <a:cs typeface=""/>
              </a:rPr>
              <a:t>calculated </a:t>
            </a:r>
            <a:r>
              <a:rPr lang="en-GB" sz="1400" b="0" dirty="0" smtClean="0">
                <a:solidFill>
                  <a:prstClr val="black"/>
                </a:solidFill>
                <a:latin typeface="Calibri" panose="020F0502020204030204"/>
                <a:ea typeface=""/>
                <a:cs typeface=""/>
              </a:rPr>
              <a:t>using </a:t>
            </a:r>
            <a:r>
              <a:rPr lang="en-GB" sz="1400" b="0" dirty="0">
                <a:solidFill>
                  <a:prstClr val="black"/>
                </a:solidFill>
                <a:latin typeface="Calibri" panose="020F0502020204030204"/>
                <a:ea typeface=""/>
                <a:cs typeface=""/>
              </a:rPr>
              <a:t>the </a:t>
            </a:r>
            <a:r>
              <a:rPr lang="en-GB" sz="1400" b="0" dirty="0" err="1">
                <a:solidFill>
                  <a:prstClr val="black"/>
                </a:solidFill>
                <a:latin typeface="Calibri" panose="020F0502020204030204"/>
                <a:ea typeface=""/>
                <a:cs typeface=""/>
              </a:rPr>
              <a:t>Bjorken-Mtingwa</a:t>
            </a:r>
            <a:r>
              <a:rPr lang="en-GB" sz="1400" b="0" dirty="0">
                <a:solidFill>
                  <a:prstClr val="black"/>
                </a:solidFill>
                <a:latin typeface="Calibri" panose="020F0502020204030204"/>
                <a:ea typeface=""/>
                <a:cs typeface=""/>
              </a:rPr>
              <a:t> formalism through MADX.</a:t>
            </a:r>
          </a:p>
          <a:p>
            <a:pPr fontAlgn="auto">
              <a:spcBef>
                <a:spcPts val="0"/>
              </a:spcBef>
              <a:spcAft>
                <a:spcPts val="0"/>
              </a:spcAft>
            </a:pPr>
            <a:r>
              <a:rPr lang="en-GB" sz="1400" b="0" dirty="0">
                <a:solidFill>
                  <a:prstClr val="black"/>
                </a:solidFill>
                <a:latin typeface="Calibri" panose="020F0502020204030204"/>
                <a:ea typeface=""/>
                <a:cs typeface=""/>
              </a:rPr>
              <a:t>Using the </a:t>
            </a:r>
            <a:r>
              <a:rPr lang="en-GB" sz="1400" b="0" dirty="0" err="1">
                <a:solidFill>
                  <a:prstClr val="black"/>
                </a:solidFill>
                <a:latin typeface="Calibri" panose="020F0502020204030204"/>
                <a:ea typeface=""/>
                <a:cs typeface=""/>
              </a:rPr>
              <a:t>Piwinski</a:t>
            </a:r>
            <a:r>
              <a:rPr lang="en-GB" sz="1400" b="0" dirty="0">
                <a:solidFill>
                  <a:prstClr val="black"/>
                </a:solidFill>
                <a:latin typeface="Calibri" panose="020F0502020204030204"/>
                <a:ea typeface=""/>
                <a:cs typeface=""/>
              </a:rPr>
              <a:t> form., the original </a:t>
            </a:r>
            <a:r>
              <a:rPr lang="en-GB" sz="1400" b="0" dirty="0" smtClean="0">
                <a:solidFill>
                  <a:prstClr val="black"/>
                </a:solidFill>
                <a:latin typeface="Calibri" panose="020F0502020204030204"/>
                <a:ea typeface=""/>
                <a:cs typeface=""/>
              </a:rPr>
              <a:t>design </a:t>
            </a:r>
            <a:r>
              <a:rPr lang="en-GB" sz="1400" b="0" dirty="0">
                <a:solidFill>
                  <a:prstClr val="black"/>
                </a:solidFill>
                <a:latin typeface="Calibri" panose="020F0502020204030204"/>
                <a:ea typeface=""/>
                <a:cs typeface=""/>
              </a:rPr>
              <a:t>(with the uniform dipoles) </a:t>
            </a:r>
            <a:r>
              <a:rPr lang="en-GB" sz="1400" b="0" dirty="0" smtClean="0">
                <a:solidFill>
                  <a:prstClr val="black"/>
                </a:solidFill>
                <a:latin typeface="Calibri" panose="020F0502020204030204"/>
                <a:ea typeface=""/>
                <a:cs typeface=""/>
              </a:rPr>
              <a:t>reaches </a:t>
            </a:r>
            <a:r>
              <a:rPr lang="en-GB" sz="1400" b="0" dirty="0">
                <a:solidFill>
                  <a:prstClr val="black"/>
                </a:solidFill>
                <a:latin typeface="Calibri" panose="020F0502020204030204"/>
                <a:ea typeface=""/>
                <a:cs typeface=""/>
              </a:rPr>
              <a:t>the target horizontal emittance.</a:t>
            </a:r>
            <a:endParaRPr lang="el-GR" sz="1400" b="0"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1953470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0" y="320805"/>
            <a:ext cx="4205416" cy="2707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982709" y="6334780"/>
            <a:ext cx="7161299" cy="523220"/>
          </a:xfrm>
          <a:prstGeom prst="rect">
            <a:avLst/>
          </a:prstGeom>
        </p:spPr>
        <p:txBody>
          <a:bodyPr wrap="square">
            <a:spAutoFit/>
          </a:bodyPr>
          <a:lstStyle/>
          <a:p>
            <a:pPr fontAlgn="auto">
              <a:spcBef>
                <a:spcPts val="0"/>
              </a:spcBef>
              <a:spcAft>
                <a:spcPts val="0"/>
              </a:spcAft>
            </a:pPr>
            <a:r>
              <a:rPr lang="en-GB" sz="1400" b="0" dirty="0">
                <a:solidFill>
                  <a:prstClr val="black"/>
                </a:solidFill>
                <a:effectLst>
                  <a:outerShdw blurRad="38100" dist="38100" dir="2700000" algn="tl">
                    <a:srgbClr val="000000">
                      <a:alpha val="43137"/>
                    </a:srgbClr>
                  </a:outerShdw>
                </a:effectLst>
                <a:latin typeface="Calibri" panose="020F0502020204030204"/>
                <a:ea typeface=""/>
                <a:cs typeface=""/>
              </a:rPr>
              <a:t>The parameterization of the </a:t>
            </a:r>
            <a:r>
              <a:rPr lang="en-GB" sz="1400" b="0" dirty="0" err="1">
                <a:solidFill>
                  <a:prstClr val="black"/>
                </a:solidFill>
                <a:effectLst>
                  <a:outerShdw blurRad="38100" dist="38100" dir="2700000" algn="tl">
                    <a:srgbClr val="000000">
                      <a:alpha val="43137"/>
                    </a:srgbClr>
                  </a:outerShdw>
                </a:effectLst>
                <a:latin typeface="Calibri" panose="020F0502020204030204"/>
                <a:ea typeface=""/>
                <a:cs typeface=""/>
              </a:rPr>
              <a:t>emittance</a:t>
            </a:r>
            <a:r>
              <a:rPr lang="en-GB" sz="1400" b="0" dirty="0">
                <a:solidFill>
                  <a:prstClr val="black"/>
                </a:solidFill>
                <a:effectLst>
                  <a:outerShdw blurRad="38100" dist="38100" dir="2700000" algn="tl">
                    <a:srgbClr val="000000">
                      <a:alpha val="43137"/>
                    </a:srgbClr>
                  </a:outerShdw>
                </a:effectLst>
                <a:latin typeface="Calibri" panose="020F0502020204030204"/>
                <a:ea typeface=""/>
                <a:cs typeface=""/>
              </a:rPr>
              <a:t> reduction factor F</a:t>
            </a:r>
            <a:r>
              <a:rPr lang="en-GB" sz="1000" b="0" dirty="0">
                <a:solidFill>
                  <a:prstClr val="black"/>
                </a:solidFill>
                <a:effectLst>
                  <a:outerShdw blurRad="38100" dist="38100" dir="2700000" algn="tl">
                    <a:srgbClr val="000000">
                      <a:alpha val="43137"/>
                    </a:srgbClr>
                  </a:outerShdw>
                </a:effectLst>
                <a:latin typeface="Calibri" panose="020F0502020204030204"/>
                <a:ea typeface=""/>
                <a:cs typeface=""/>
              </a:rPr>
              <a:t>TME</a:t>
            </a:r>
            <a:r>
              <a:rPr lang="en-GB" sz="1400" b="0" dirty="0">
                <a:solidFill>
                  <a:prstClr val="black"/>
                </a:solidFill>
                <a:effectLst>
                  <a:outerShdw blurRad="38100" dist="38100" dir="2700000" algn="tl">
                    <a:srgbClr val="000000">
                      <a:alpha val="43137"/>
                    </a:srgbClr>
                  </a:outerShdw>
                </a:effectLst>
                <a:latin typeface="Calibri" panose="020F0502020204030204"/>
                <a:ea typeface=""/>
                <a:cs typeface=""/>
              </a:rPr>
              <a:t> with the bending radii ratio </a:t>
            </a:r>
            <a:r>
              <a:rPr lang="en-GB" sz="1400" b="0" dirty="0">
                <a:solidFill>
                  <a:prstClr val="black"/>
                </a:solidFill>
                <a:effectLst>
                  <a:outerShdw blurRad="38100" dist="38100" dir="2700000" algn="tl">
                    <a:srgbClr val="000000">
                      <a:alpha val="43137"/>
                    </a:srgbClr>
                  </a:outerShdw>
                </a:effectLst>
                <a:latin typeface="Symbol" panose="05050102010706020507" pitchFamily="18" charset="2"/>
                <a:ea typeface=""/>
                <a:cs typeface=""/>
              </a:rPr>
              <a:t>r </a:t>
            </a:r>
            <a:r>
              <a:rPr lang="en-GB" sz="1400" b="0" dirty="0">
                <a:solidFill>
                  <a:prstClr val="black"/>
                </a:solidFill>
                <a:effectLst>
                  <a:outerShdw blurRad="38100" dist="38100" dir="2700000" algn="tl">
                    <a:srgbClr val="000000">
                      <a:alpha val="43137"/>
                    </a:srgbClr>
                  </a:outerShdw>
                </a:effectLst>
                <a:latin typeface="Calibri" panose="020F0502020204030204"/>
                <a:ea typeface=""/>
                <a:cs typeface=""/>
              </a:rPr>
              <a:t>and the lengths ratio</a:t>
            </a:r>
            <a:r>
              <a:rPr lang="en-GB" sz="1400" b="0" dirty="0">
                <a:solidFill>
                  <a:prstClr val="black"/>
                </a:solidFill>
                <a:latin typeface="Calibri" panose="020F0502020204030204"/>
                <a:ea typeface=""/>
                <a:cs typeface=""/>
              </a:rPr>
              <a:t> </a:t>
            </a:r>
            <a:r>
              <a:rPr lang="en-GB" sz="1400" b="0" dirty="0">
                <a:solidFill>
                  <a:prstClr val="black"/>
                </a:solidFill>
                <a:effectLst>
                  <a:outerShdw blurRad="38100" dist="38100" dir="2700000" algn="tl">
                    <a:srgbClr val="000000">
                      <a:alpha val="43137"/>
                    </a:srgbClr>
                  </a:outerShdw>
                </a:effectLst>
                <a:latin typeface="Symbol" panose="05050102010706020507" pitchFamily="18" charset="2"/>
                <a:ea typeface=""/>
                <a:cs typeface=""/>
              </a:rPr>
              <a:t>l,</a:t>
            </a:r>
            <a:r>
              <a:rPr lang="en-GB" sz="1400" b="0" dirty="0">
                <a:solidFill>
                  <a:prstClr val="black"/>
                </a:solidFill>
                <a:effectLst>
                  <a:outerShdw blurRad="38100" dist="38100" dir="2700000" algn="tl">
                    <a:srgbClr val="000000">
                      <a:alpha val="43137"/>
                    </a:srgbClr>
                  </a:outerShdw>
                </a:effectLst>
                <a:latin typeface="Calibri" panose="020F0502020204030204"/>
                <a:ea typeface=""/>
                <a:cs typeface=""/>
              </a:rPr>
              <a:t> always for </a:t>
            </a:r>
            <a:r>
              <a:rPr lang="en-GB" sz="1400" b="0" dirty="0">
                <a:solidFill>
                  <a:srgbClr val="968C8C">
                    <a:lumMod val="50000"/>
                  </a:srgbClr>
                </a:solidFill>
                <a:effectLst>
                  <a:outerShdw blurRad="38100" dist="38100" dir="2700000" algn="tl">
                    <a:srgbClr val="000000">
                      <a:alpha val="43137"/>
                    </a:srgbClr>
                  </a:outerShdw>
                </a:effectLst>
                <a:latin typeface="Symbol" panose="05050102010706020507" pitchFamily="18" charset="2"/>
                <a:ea typeface=""/>
                <a:cs typeface=""/>
              </a:rPr>
              <a:t>l</a:t>
            </a:r>
            <a:r>
              <a:rPr lang="en-GB" sz="1400" b="0" dirty="0">
                <a:solidFill>
                  <a:srgbClr val="968C8C">
                    <a:lumMod val="50000"/>
                  </a:srgbClr>
                </a:solidFill>
                <a:effectLst>
                  <a:outerShdw blurRad="38100" dist="38100" dir="2700000" algn="tl">
                    <a:srgbClr val="000000">
                      <a:alpha val="43137"/>
                    </a:srgbClr>
                  </a:outerShdw>
                </a:effectLst>
                <a:latin typeface="Calibri" panose="020F0502020204030204"/>
                <a:ea typeface=""/>
                <a:cs typeface=""/>
              </a:rPr>
              <a:t>&gt;0.1</a:t>
            </a:r>
            <a:r>
              <a:rPr lang="en-GB" sz="1400" b="0" dirty="0">
                <a:solidFill>
                  <a:prstClr val="black"/>
                </a:solidFill>
                <a:effectLst>
                  <a:outerShdw blurRad="38100" dist="38100" dir="2700000" algn="tl">
                    <a:srgbClr val="000000">
                      <a:alpha val="43137"/>
                    </a:srgbClr>
                  </a:outerShdw>
                </a:effectLst>
                <a:latin typeface="Calibri" panose="020F0502020204030204"/>
                <a:ea typeface=""/>
                <a:cs typeface=""/>
              </a:rPr>
              <a:t>. </a:t>
            </a:r>
            <a:endParaRPr lang="el-GR" sz="1400" b="0" dirty="0">
              <a:solidFill>
                <a:prstClr val="black"/>
              </a:solidFill>
              <a:effectLst>
                <a:outerShdw blurRad="38100" dist="38100" dir="2700000" algn="tl">
                  <a:srgbClr val="000000">
                    <a:alpha val="43137"/>
                  </a:srgbClr>
                </a:outerShdw>
              </a:effectLst>
              <a:latin typeface="Calibri" panose="020F0502020204030204"/>
              <a:ea typeface=""/>
              <a:cs typeface=""/>
            </a:endParaRPr>
          </a:p>
        </p:txBody>
      </p:sp>
      <p:sp>
        <p:nvSpPr>
          <p:cNvPr id="7" name="Title 1"/>
          <p:cNvSpPr txBox="1">
            <a:spLocks/>
          </p:cNvSpPr>
          <p:nvPr/>
        </p:nvSpPr>
        <p:spPr>
          <a:xfrm>
            <a:off x="2829808" y="3352808"/>
            <a:ext cx="1742192" cy="380999"/>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fontAlgn="auto">
              <a:spcAft>
                <a:spcPts val="0"/>
              </a:spcAft>
            </a:pPr>
            <a:r>
              <a:rPr lang="en-GB" sz="2200" b="0" dirty="0">
                <a:solidFill>
                  <a:srgbClr val="00B050"/>
                </a:solidFill>
                <a:latin typeface="Calibri" panose="020F0502020204030204"/>
              </a:rPr>
              <a:t>Step profile</a:t>
            </a:r>
            <a:endParaRPr lang="el-GR" sz="2200" b="0" dirty="0">
              <a:solidFill>
                <a:srgbClr val="00B050"/>
              </a:solidFill>
              <a:latin typeface="Calibri" panose="020F0502020204030204"/>
            </a:endParaRPr>
          </a:p>
        </p:txBody>
      </p:sp>
      <p:sp>
        <p:nvSpPr>
          <p:cNvPr id="8" name="Rectangle 7"/>
          <p:cNvSpPr/>
          <p:nvPr/>
        </p:nvSpPr>
        <p:spPr>
          <a:xfrm>
            <a:off x="6172208" y="3327863"/>
            <a:ext cx="2183253" cy="430887"/>
          </a:xfrm>
          <a:prstGeom prst="rect">
            <a:avLst/>
          </a:prstGeom>
        </p:spPr>
        <p:txBody>
          <a:bodyPr vert="horz" wrap="square">
            <a:spAutoFit/>
          </a:bodyPr>
          <a:lstStyle/>
          <a:p>
            <a:pPr fontAlgn="auto">
              <a:spcBef>
                <a:spcPts val="0"/>
              </a:spcBef>
              <a:spcAft>
                <a:spcPts val="0"/>
              </a:spcAft>
            </a:pPr>
            <a:r>
              <a:rPr lang="en-GB" sz="2200" b="0" dirty="0">
                <a:solidFill>
                  <a:srgbClr val="1D0FD3"/>
                </a:solidFill>
                <a:latin typeface="Calibri" panose="020F0502020204030204"/>
                <a:ea typeface=""/>
                <a:cs typeface=""/>
              </a:rPr>
              <a:t>Trapezium profile</a:t>
            </a:r>
            <a:endParaRPr lang="el-GR" sz="2200" b="0" dirty="0">
              <a:solidFill>
                <a:srgbClr val="1D0FD3"/>
              </a:solidFill>
              <a:latin typeface="Calibri" panose="020F0502020204030204"/>
              <a:ea typeface=""/>
              <a:cs typeface=""/>
            </a:endParaRPr>
          </a:p>
        </p:txBody>
      </p:sp>
      <p:sp>
        <p:nvSpPr>
          <p:cNvPr id="2" name="Title 1"/>
          <p:cNvSpPr txBox="1">
            <a:spLocks/>
          </p:cNvSpPr>
          <p:nvPr/>
        </p:nvSpPr>
        <p:spPr>
          <a:xfrm>
            <a:off x="253159" y="-76200"/>
            <a:ext cx="8433649" cy="609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37" indent="-285737" fontAlgn="auto">
              <a:spcAft>
                <a:spcPts val="0"/>
              </a:spcAft>
            </a:pPr>
            <a:r>
              <a:rPr lang="en-GB" sz="2400" dirty="0">
                <a:solidFill>
                  <a:srgbClr val="968C8C">
                    <a:lumMod val="75000"/>
                  </a:srgbClr>
                </a:solidFill>
                <a:latin typeface="Calibri" panose="020F0502020204030204"/>
              </a:rPr>
              <a:t>Longitudinally variable </a:t>
            </a:r>
            <a:r>
              <a:rPr lang="en-GB" sz="2400" dirty="0" smtClean="0">
                <a:solidFill>
                  <a:srgbClr val="968C8C">
                    <a:lumMod val="75000"/>
                  </a:srgbClr>
                </a:solidFill>
                <a:latin typeface="Calibri" panose="020F0502020204030204"/>
              </a:rPr>
              <a:t>bends</a:t>
            </a:r>
            <a:endParaRPr lang="en-GB" sz="2400" baseline="30000" dirty="0">
              <a:solidFill>
                <a:srgbClr val="968C8C">
                  <a:lumMod val="75000"/>
                </a:srgbClr>
              </a:solidFill>
              <a:latin typeface="Calibri" panose="020F0502020204030204"/>
            </a:endParaRPr>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670" y="916915"/>
            <a:ext cx="1362075"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9983" y="1751772"/>
            <a:ext cx="4010025" cy="626039"/>
          </a:xfrm>
          <a:prstGeom prst="rect">
            <a:avLst/>
          </a:prstGeom>
          <a:noFill/>
          <a:ln w="9525">
            <a:solidFill>
              <a:srgbClr val="1D0FD3"/>
            </a:solidFill>
            <a:miter lim="800000"/>
            <a:headEnd/>
            <a:tailEnd/>
          </a:ln>
          <a:extLst>
            <a:ext uri="{909E8E84-426E-40DD-AFC4-6F175D3DCCD1}">
              <a14:hiddenFill xmlns:a14="http://schemas.microsoft.com/office/drawing/2010/main">
                <a:solidFill>
                  <a:schemeClr val="accent1"/>
                </a:solidFill>
              </a14:hiddenFill>
            </a:ext>
          </a:extLst>
        </p:spPr>
      </p:pic>
      <p:pic>
        <p:nvPicPr>
          <p:cNvPr id="2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9980" y="861035"/>
            <a:ext cx="2881184" cy="519036"/>
          </a:xfrm>
          <a:prstGeom prst="rect">
            <a:avLst/>
          </a:prstGeom>
          <a:noFill/>
          <a:ln w="9525">
            <a:solidFill>
              <a:srgbClr val="00B050"/>
            </a:solidFill>
            <a:miter lim="800000"/>
            <a:headEnd/>
            <a:tailEnd/>
          </a:ln>
          <a:extLst>
            <a:ext uri="{909E8E84-426E-40DD-AFC4-6F175D3DCCD1}">
              <a14:hiddenFill xmlns:a14="http://schemas.microsoft.com/office/drawing/2010/main">
                <a:solidFill>
                  <a:schemeClr val="accent1"/>
                </a:solidFill>
              </a14:hiddenFill>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6" y="3713138"/>
            <a:ext cx="3571875" cy="268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76881" y="3736937"/>
            <a:ext cx="3667125"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6" y="6019807"/>
            <a:ext cx="1685763" cy="585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2" name="Rectangle 41"/>
          <p:cNvSpPr/>
          <p:nvPr/>
        </p:nvSpPr>
        <p:spPr>
          <a:xfrm>
            <a:off x="76210" y="5435034"/>
            <a:ext cx="1828799" cy="584775"/>
          </a:xfrm>
          <a:prstGeom prst="rect">
            <a:avLst/>
          </a:prstGeom>
        </p:spPr>
        <p:txBody>
          <a:bodyPr wrap="square">
            <a:spAutoFit/>
          </a:bodyPr>
          <a:lstStyle/>
          <a:p>
            <a:pPr fontAlgn="auto">
              <a:spcBef>
                <a:spcPts val="0"/>
              </a:spcBef>
              <a:spcAft>
                <a:spcPts val="0"/>
              </a:spcAft>
            </a:pPr>
            <a:r>
              <a:rPr lang="en-GB" sz="1600" dirty="0" err="1">
                <a:solidFill>
                  <a:prstClr val="black"/>
                </a:solidFill>
                <a:effectLst>
                  <a:outerShdw blurRad="38100" dist="38100" dir="2700000" algn="tl">
                    <a:srgbClr val="000000">
                      <a:alpha val="43137"/>
                    </a:srgbClr>
                  </a:outerShdw>
                </a:effectLst>
                <a:latin typeface="Calibri" panose="020F0502020204030204"/>
                <a:ea typeface=""/>
                <a:cs typeface=""/>
              </a:rPr>
              <a:t>Emittance</a:t>
            </a:r>
            <a:r>
              <a:rPr lang="en-GB" sz="1600" dirty="0">
                <a:solidFill>
                  <a:prstClr val="black"/>
                </a:solidFill>
                <a:effectLst>
                  <a:outerShdw blurRad="38100" dist="38100" dir="2700000" algn="tl">
                    <a:srgbClr val="000000">
                      <a:alpha val="43137"/>
                    </a:srgbClr>
                  </a:outerShdw>
                </a:effectLst>
                <a:latin typeface="Calibri" panose="020F0502020204030204"/>
                <a:ea typeface=""/>
                <a:cs typeface=""/>
              </a:rPr>
              <a:t> reduction factor</a:t>
            </a:r>
            <a:endParaRPr lang="el-GR" sz="1600" dirty="0">
              <a:solidFill>
                <a:prstClr val="black"/>
              </a:solidFill>
              <a:effectLst>
                <a:outerShdw blurRad="38100" dist="38100" dir="2700000" algn="tl">
                  <a:srgbClr val="000000">
                    <a:alpha val="43137"/>
                  </a:srgbClr>
                </a:outerShdw>
              </a:effectLst>
              <a:latin typeface="Calibri" panose="020F0502020204030204"/>
              <a:ea typeface=""/>
              <a:cs typeface=""/>
            </a:endParaRPr>
          </a:p>
        </p:txBody>
      </p:sp>
      <p:sp>
        <p:nvSpPr>
          <p:cNvPr id="43" name="Rectangle 42"/>
          <p:cNvSpPr/>
          <p:nvPr/>
        </p:nvSpPr>
        <p:spPr>
          <a:xfrm>
            <a:off x="76208" y="3267435"/>
            <a:ext cx="1711559" cy="338554"/>
          </a:xfrm>
          <a:prstGeom prst="rect">
            <a:avLst/>
          </a:prstGeom>
        </p:spPr>
        <p:txBody>
          <a:bodyPr wrap="none">
            <a:spAutoFit/>
          </a:bodyPr>
          <a:lstStyle/>
          <a:p>
            <a:pPr fontAlgn="auto">
              <a:spcBef>
                <a:spcPts val="0"/>
              </a:spcBef>
              <a:spcAft>
                <a:spcPts val="0"/>
              </a:spcAft>
            </a:pPr>
            <a:r>
              <a:rPr lang="en-GB" sz="1600" b="0" dirty="0">
                <a:solidFill>
                  <a:prstClr val="black"/>
                </a:solidFill>
                <a:effectLst>
                  <a:outerShdw blurRad="38100" dist="38100" dir="2700000" algn="tl">
                    <a:srgbClr val="000000">
                      <a:alpha val="43137"/>
                    </a:srgbClr>
                  </a:outerShdw>
                </a:effectLst>
                <a:latin typeface="Calibri" panose="020F0502020204030204"/>
                <a:ea typeface=""/>
                <a:cs typeface=""/>
              </a:rPr>
              <a:t>Bending radii ratio</a:t>
            </a:r>
            <a:endParaRPr lang="el-GR" sz="1600" b="0" dirty="0">
              <a:solidFill>
                <a:prstClr val="black"/>
              </a:solidFill>
              <a:effectLst>
                <a:outerShdw blurRad="38100" dist="38100" dir="2700000" algn="tl">
                  <a:srgbClr val="000000">
                    <a:alpha val="43137"/>
                  </a:srgbClr>
                </a:outerShdw>
              </a:effectLst>
              <a:latin typeface="Calibri" panose="020F0502020204030204"/>
              <a:ea typeface=""/>
              <a:cs typeface=""/>
            </a:endParaRPr>
          </a:p>
        </p:txBody>
      </p:sp>
      <p:sp>
        <p:nvSpPr>
          <p:cNvPr id="44" name="Rectangle 43"/>
          <p:cNvSpPr/>
          <p:nvPr/>
        </p:nvSpPr>
        <p:spPr>
          <a:xfrm>
            <a:off x="76207" y="4343403"/>
            <a:ext cx="1265475" cy="338554"/>
          </a:xfrm>
          <a:prstGeom prst="rect">
            <a:avLst/>
          </a:prstGeom>
        </p:spPr>
        <p:txBody>
          <a:bodyPr wrap="none">
            <a:spAutoFit/>
          </a:bodyPr>
          <a:lstStyle/>
          <a:p>
            <a:pPr fontAlgn="auto">
              <a:spcBef>
                <a:spcPts val="0"/>
              </a:spcBef>
              <a:spcAft>
                <a:spcPts val="0"/>
              </a:spcAft>
            </a:pPr>
            <a:r>
              <a:rPr lang="en-GB" sz="1600" b="0" dirty="0">
                <a:solidFill>
                  <a:prstClr val="black"/>
                </a:solidFill>
                <a:effectLst>
                  <a:outerShdw blurRad="38100" dist="38100" dir="2700000" algn="tl">
                    <a:srgbClr val="000000">
                      <a:alpha val="43137"/>
                    </a:srgbClr>
                  </a:outerShdw>
                </a:effectLst>
                <a:latin typeface="Calibri" panose="020F0502020204030204"/>
                <a:ea typeface=""/>
                <a:cs typeface=""/>
              </a:rPr>
              <a:t>Lengths ratio</a:t>
            </a:r>
            <a:endParaRPr lang="el-GR" sz="1600" b="0" dirty="0">
              <a:solidFill>
                <a:prstClr val="black"/>
              </a:solidFill>
              <a:effectLst>
                <a:outerShdw blurRad="38100" dist="38100" dir="2700000" algn="tl">
                  <a:srgbClr val="000000">
                    <a:alpha val="43137"/>
                  </a:srgbClr>
                </a:outerShdw>
              </a:effectLst>
              <a:latin typeface="Calibri" panose="020F0502020204030204"/>
              <a:ea typeface=""/>
              <a:cs typeface=""/>
            </a:endParaRPr>
          </a:p>
        </p:txBody>
      </p:sp>
      <p:pic>
        <p:nvPicPr>
          <p:cNvPr id="45"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9" y="4649330"/>
            <a:ext cx="694275" cy="532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6" y="3545903"/>
            <a:ext cx="695163" cy="568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7"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4660" y="6557570"/>
            <a:ext cx="978349" cy="300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8" name="Straight Connector 47"/>
          <p:cNvCxnSpPr/>
          <p:nvPr/>
        </p:nvCxnSpPr>
        <p:spPr>
          <a:xfrm>
            <a:off x="0" y="3267432"/>
            <a:ext cx="18288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828800" y="3267432"/>
            <a:ext cx="0" cy="3590568"/>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Rounded Rectangle 4"/>
          <p:cNvSpPr/>
          <p:nvPr/>
        </p:nvSpPr>
        <p:spPr>
          <a:xfrm>
            <a:off x="2663745" y="6172202"/>
            <a:ext cx="155661" cy="16258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l-GR" sz="1800" b="0">
              <a:solidFill>
                <a:prstClr val="white"/>
              </a:solidFill>
            </a:endParaRPr>
          </a:p>
        </p:txBody>
      </p:sp>
    </p:spTree>
    <p:extLst>
      <p:ext uri="{BB962C8B-B14F-4D97-AF65-F5344CB8AC3E}">
        <p14:creationId xmlns:p14="http://schemas.microsoft.com/office/powerpoint/2010/main" val="1245925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srcRect t="5025" b="61339"/>
          <a:stretch/>
        </p:blipFill>
        <p:spPr>
          <a:xfrm>
            <a:off x="1010098" y="986771"/>
            <a:ext cx="7505257" cy="1994623"/>
          </a:xfrm>
          <a:prstGeom prst="rect">
            <a:avLst/>
          </a:prstGeom>
        </p:spPr>
      </p:pic>
      <p:sp>
        <p:nvSpPr>
          <p:cNvPr id="17" name="Rectangle 16"/>
          <p:cNvSpPr/>
          <p:nvPr/>
        </p:nvSpPr>
        <p:spPr>
          <a:xfrm>
            <a:off x="2616451" y="-57226"/>
            <a:ext cx="5638800" cy="461665"/>
          </a:xfrm>
          <a:prstGeom prst="rect">
            <a:avLst/>
          </a:prstGeom>
        </p:spPr>
        <p:txBody>
          <a:bodyPr wrap="square">
            <a:spAutoFit/>
          </a:bodyPr>
          <a:lstStyle/>
          <a:p>
            <a:pPr fontAlgn="auto">
              <a:spcBef>
                <a:spcPts val="0"/>
              </a:spcBef>
              <a:spcAft>
                <a:spcPts val="0"/>
              </a:spcAft>
            </a:pPr>
            <a:r>
              <a:rPr lang="en-GB" dirty="0">
                <a:solidFill>
                  <a:srgbClr val="968C8C">
                    <a:lumMod val="75000"/>
                  </a:srgbClr>
                </a:solidFill>
                <a:latin typeface="Calibri" panose="020F0502020204030204"/>
                <a:ea typeface=""/>
                <a:cs typeface=""/>
              </a:rPr>
              <a:t>Optimization of the arc TME cell</a:t>
            </a:r>
          </a:p>
        </p:txBody>
      </p:sp>
      <p:sp>
        <p:nvSpPr>
          <p:cNvPr id="18" name="Rectangle 17"/>
          <p:cNvSpPr/>
          <p:nvPr/>
        </p:nvSpPr>
        <p:spPr>
          <a:xfrm>
            <a:off x="2482147" y="3642043"/>
            <a:ext cx="4220900" cy="369332"/>
          </a:xfrm>
          <a:prstGeom prst="rect">
            <a:avLst/>
          </a:prstGeom>
          <a:solidFill>
            <a:schemeClr val="accent1">
              <a:lumMod val="40000"/>
              <a:lumOff val="60000"/>
            </a:schemeClr>
          </a:solidFill>
        </p:spPr>
        <p:txBody>
          <a:bodyPr vert="horz" wrap="square">
            <a:spAutoFit/>
          </a:bodyPr>
          <a:lstStyle/>
          <a:p>
            <a:pPr algn="ctr" fontAlgn="auto">
              <a:spcBef>
                <a:spcPts val="0"/>
              </a:spcBef>
              <a:spcAft>
                <a:spcPts val="0"/>
              </a:spcAft>
            </a:pPr>
            <a:r>
              <a:rPr lang="en-GB" sz="1800" b="0" dirty="0">
                <a:solidFill>
                  <a:srgbClr val="968C8C">
                    <a:lumMod val="75000"/>
                  </a:srgbClr>
                </a:solidFill>
                <a:latin typeface="Calibri" panose="020F0502020204030204"/>
                <a:ea typeface=""/>
                <a:cs typeface=""/>
              </a:rPr>
              <a:t>Parametrization with the phase advances</a:t>
            </a:r>
          </a:p>
        </p:txBody>
      </p:sp>
      <p:sp>
        <p:nvSpPr>
          <p:cNvPr id="21" name="Rectangle 20"/>
          <p:cNvSpPr/>
          <p:nvPr/>
        </p:nvSpPr>
        <p:spPr>
          <a:xfrm>
            <a:off x="871871" y="6139772"/>
            <a:ext cx="7643480" cy="790370"/>
          </a:xfrm>
          <a:prstGeom prst="rect">
            <a:avLst/>
          </a:prstGeom>
        </p:spPr>
        <p:txBody>
          <a:bodyPr wrap="square" lIns="416967" tIns="208483" rIns="416967" bIns="208483">
            <a:spAutoFit/>
          </a:bodyPr>
          <a:lstStyle/>
          <a:p>
            <a:pPr fontAlgn="auto">
              <a:spcBef>
                <a:spcPts val="0"/>
              </a:spcBef>
              <a:spcAft>
                <a:spcPts val="0"/>
              </a:spcAft>
            </a:pPr>
            <a:r>
              <a:rPr lang="en-GB" sz="1200" b="0" i="1" dirty="0">
                <a:solidFill>
                  <a:prstClr val="black"/>
                </a:solidFill>
                <a:latin typeface="Calibri" panose="020F0502020204030204"/>
                <a:ea typeface=""/>
                <a:cs typeface=""/>
              </a:rPr>
              <a:t>The parameterization of the detuning factor </a:t>
            </a:r>
            <a:r>
              <a:rPr lang="en-GB" sz="1200" b="0" i="1" dirty="0" err="1">
                <a:solidFill>
                  <a:prstClr val="black"/>
                </a:solidFill>
                <a:latin typeface="Symbol" panose="05050102010706020507" pitchFamily="18" charset="2"/>
                <a:ea typeface=""/>
                <a:cs typeface=""/>
              </a:rPr>
              <a:t>e</a:t>
            </a:r>
            <a:r>
              <a:rPr lang="en-GB" sz="1200" b="0" i="1" baseline="-25000" dirty="0" err="1">
                <a:solidFill>
                  <a:prstClr val="black"/>
                </a:solidFill>
                <a:latin typeface="Calibri" panose="020F0502020204030204"/>
                <a:ea typeface=""/>
                <a:cs typeface=""/>
              </a:rPr>
              <a:t>r</a:t>
            </a:r>
            <a:r>
              <a:rPr lang="en-GB" sz="1200" b="0" i="1" dirty="0">
                <a:solidFill>
                  <a:prstClr val="black"/>
                </a:solidFill>
                <a:latin typeface="Calibri" panose="020F0502020204030204"/>
                <a:ea typeface=""/>
                <a:cs typeface=""/>
              </a:rPr>
              <a:t>  (</a:t>
            </a:r>
            <a:r>
              <a:rPr lang="en-GB" sz="1200" b="0" i="1" dirty="0" err="1">
                <a:solidFill>
                  <a:prstClr val="black"/>
                </a:solidFill>
                <a:latin typeface="Symbol" panose="05050102010706020507" pitchFamily="18" charset="2"/>
                <a:ea typeface=""/>
                <a:cs typeface=""/>
              </a:rPr>
              <a:t>e</a:t>
            </a:r>
            <a:r>
              <a:rPr lang="en-GB" sz="1200" b="0" i="1" baseline="-25000" dirty="0" err="1">
                <a:solidFill>
                  <a:prstClr val="black"/>
                </a:solidFill>
                <a:latin typeface="Calibri" panose="020F0502020204030204"/>
                <a:ea typeface=""/>
                <a:cs typeface=""/>
              </a:rPr>
              <a:t>r</a:t>
            </a:r>
            <a:r>
              <a:rPr lang="en-GB" sz="1200" b="0" i="1" baseline="-25000" dirty="0">
                <a:solidFill>
                  <a:prstClr val="black"/>
                </a:solidFill>
                <a:latin typeface="Calibri" panose="020F0502020204030204"/>
                <a:ea typeface=""/>
                <a:cs typeface=""/>
              </a:rPr>
              <a:t> </a:t>
            </a:r>
            <a:r>
              <a:rPr lang="en-GB" sz="1200" b="0" i="1" dirty="0">
                <a:solidFill>
                  <a:prstClr val="black"/>
                </a:solidFill>
                <a:latin typeface="Calibri" panose="020F0502020204030204"/>
                <a:ea typeface=""/>
                <a:cs typeface=""/>
              </a:rPr>
              <a:t>=</a:t>
            </a:r>
            <a:r>
              <a:rPr lang="en-GB" sz="1200" b="0" i="1" dirty="0">
                <a:solidFill>
                  <a:prstClr val="black"/>
                </a:solidFill>
                <a:latin typeface="Symbol" panose="05050102010706020507" pitchFamily="18" charset="2"/>
                <a:ea typeface=""/>
                <a:cs typeface=""/>
              </a:rPr>
              <a:t> e</a:t>
            </a:r>
            <a:r>
              <a:rPr lang="en-GB" sz="1200" b="0" i="1" baseline="-25000" dirty="0">
                <a:solidFill>
                  <a:prstClr val="black"/>
                </a:solidFill>
                <a:latin typeface="Calibri" panose="020F0502020204030204"/>
                <a:ea typeface=""/>
                <a:cs typeface=""/>
              </a:rPr>
              <a:t>x </a:t>
            </a:r>
            <a:r>
              <a:rPr lang="en-GB" sz="1200" b="0" i="1" dirty="0">
                <a:solidFill>
                  <a:prstClr val="black"/>
                </a:solidFill>
                <a:latin typeface="Calibri" panose="020F0502020204030204"/>
                <a:ea typeface=""/>
                <a:cs typeface=""/>
              </a:rPr>
              <a:t>/</a:t>
            </a:r>
            <a:r>
              <a:rPr lang="en-GB" sz="1200" b="0" i="1" dirty="0" err="1">
                <a:solidFill>
                  <a:prstClr val="black"/>
                </a:solidFill>
                <a:latin typeface="Symbol" panose="05050102010706020507" pitchFamily="18" charset="2"/>
                <a:ea typeface=""/>
                <a:cs typeface=""/>
              </a:rPr>
              <a:t>e</a:t>
            </a:r>
            <a:r>
              <a:rPr lang="en-GB" sz="1200" b="0" i="1" baseline="-25000" dirty="0" err="1">
                <a:solidFill>
                  <a:prstClr val="black"/>
                </a:solidFill>
                <a:latin typeface="Calibri" panose="020F0502020204030204"/>
                <a:ea typeface=""/>
                <a:cs typeface=""/>
              </a:rPr>
              <a:t>TME</a:t>
            </a:r>
            <a:r>
              <a:rPr lang="en-GB" sz="1200" b="0" i="1" dirty="0">
                <a:solidFill>
                  <a:prstClr val="black"/>
                </a:solidFill>
                <a:latin typeface="Calibri" panose="020F0502020204030204"/>
                <a:ea typeface=""/>
                <a:cs typeface=""/>
              </a:rPr>
              <a:t>) and of the horizontal and vertical </a:t>
            </a:r>
            <a:r>
              <a:rPr lang="en-GB" sz="1200" b="0" i="1" dirty="0" err="1">
                <a:solidFill>
                  <a:prstClr val="black"/>
                </a:solidFill>
                <a:latin typeface="Calibri" panose="020F0502020204030204"/>
                <a:ea typeface=""/>
                <a:cs typeface=""/>
              </a:rPr>
              <a:t>chromaticities</a:t>
            </a:r>
            <a:r>
              <a:rPr lang="en-GB" sz="1200" b="0" i="1" dirty="0">
                <a:solidFill>
                  <a:prstClr val="black"/>
                </a:solidFill>
                <a:latin typeface="Calibri" panose="020F0502020204030204"/>
                <a:ea typeface=""/>
                <a:cs typeface=""/>
              </a:rPr>
              <a:t> (</a:t>
            </a:r>
            <a:r>
              <a:rPr lang="en-GB" sz="1200" b="0" i="1" dirty="0">
                <a:solidFill>
                  <a:prstClr val="black"/>
                </a:solidFill>
                <a:latin typeface="Symbol" panose="05050102010706020507" pitchFamily="18" charset="2"/>
                <a:ea typeface=""/>
                <a:cs typeface=""/>
              </a:rPr>
              <a:t>x</a:t>
            </a:r>
            <a:r>
              <a:rPr lang="en-GB" sz="1200" b="0" i="1" baseline="-25000" dirty="0">
                <a:solidFill>
                  <a:prstClr val="black"/>
                </a:solidFill>
                <a:latin typeface="Calibri" panose="020F0502020204030204"/>
                <a:ea typeface=""/>
                <a:cs typeface=""/>
              </a:rPr>
              <a:t>x</a:t>
            </a:r>
            <a:r>
              <a:rPr lang="en-GB" sz="1200" b="0" i="1" dirty="0">
                <a:solidFill>
                  <a:prstClr val="black"/>
                </a:solidFill>
                <a:latin typeface="Calibri" panose="020F0502020204030204"/>
                <a:ea typeface=""/>
                <a:cs typeface=""/>
              </a:rPr>
              <a:t> and </a:t>
            </a:r>
            <a:r>
              <a:rPr lang="en-GB" sz="1200" b="0" i="1" dirty="0" err="1">
                <a:solidFill>
                  <a:prstClr val="black"/>
                </a:solidFill>
                <a:latin typeface="Symbol" panose="05050102010706020507" pitchFamily="18" charset="2"/>
                <a:ea typeface=""/>
                <a:cs typeface=""/>
              </a:rPr>
              <a:t>x</a:t>
            </a:r>
            <a:r>
              <a:rPr lang="en-GB" sz="1200" b="0" i="1" baseline="-25000" dirty="0" err="1">
                <a:solidFill>
                  <a:prstClr val="black"/>
                </a:solidFill>
                <a:latin typeface="Calibri" panose="020F0502020204030204"/>
                <a:ea typeface=""/>
                <a:cs typeface=""/>
              </a:rPr>
              <a:t>y</a:t>
            </a:r>
            <a:r>
              <a:rPr lang="en-GB" sz="1200" b="0" i="1" dirty="0">
                <a:solidFill>
                  <a:prstClr val="black"/>
                </a:solidFill>
                <a:latin typeface="Calibri" panose="020F0502020204030204"/>
                <a:ea typeface=""/>
                <a:cs typeface=""/>
              </a:rPr>
              <a:t>) with the horizontal and vertical phase advances </a:t>
            </a:r>
            <a:r>
              <a:rPr lang="en-GB" sz="1200" b="0" i="1" dirty="0">
                <a:solidFill>
                  <a:prstClr val="black"/>
                </a:solidFill>
                <a:latin typeface="Symbol" panose="05050102010706020507" pitchFamily="18" charset="2"/>
                <a:ea typeface=""/>
                <a:cs typeface=""/>
              </a:rPr>
              <a:t>m</a:t>
            </a:r>
            <a:r>
              <a:rPr lang="en-GB" sz="1200" b="0" i="1" baseline="-25000" dirty="0">
                <a:solidFill>
                  <a:prstClr val="black"/>
                </a:solidFill>
                <a:latin typeface="Calibri" panose="020F0502020204030204"/>
                <a:ea typeface=""/>
                <a:cs typeface=""/>
              </a:rPr>
              <a:t>x</a:t>
            </a:r>
            <a:r>
              <a:rPr lang="en-GB" sz="1200" b="0" i="1" dirty="0">
                <a:solidFill>
                  <a:prstClr val="black"/>
                </a:solidFill>
                <a:latin typeface="Calibri" panose="020F0502020204030204"/>
                <a:ea typeface=""/>
                <a:cs typeface=""/>
              </a:rPr>
              <a:t> and </a:t>
            </a:r>
            <a:r>
              <a:rPr lang="en-GB" sz="1200" b="0" i="1" dirty="0">
                <a:solidFill>
                  <a:prstClr val="black"/>
                </a:solidFill>
                <a:latin typeface="Symbol" panose="05050102010706020507" pitchFamily="18" charset="2"/>
                <a:ea typeface=""/>
                <a:cs typeface=""/>
              </a:rPr>
              <a:t>m</a:t>
            </a:r>
            <a:r>
              <a:rPr lang="en-GB" sz="1200" b="0" i="1" baseline="-25000" dirty="0">
                <a:solidFill>
                  <a:prstClr val="black"/>
                </a:solidFill>
                <a:latin typeface="Calibri" panose="020F0502020204030204"/>
                <a:ea typeface=""/>
                <a:cs typeface=""/>
              </a:rPr>
              <a:t>y</a:t>
            </a:r>
            <a:r>
              <a:rPr lang="en-GB" sz="1200" b="0" i="1" dirty="0">
                <a:solidFill>
                  <a:prstClr val="black"/>
                </a:solidFill>
                <a:latin typeface="Calibri" panose="020F0502020204030204"/>
                <a:ea typeface=""/>
                <a:cs typeface=""/>
              </a:rPr>
              <a:t> , only for the trapezium profile.</a:t>
            </a:r>
            <a:endParaRPr lang="el-GR" sz="1200" b="0" i="1" dirty="0">
              <a:solidFill>
                <a:prstClr val="black"/>
              </a:solidFill>
              <a:latin typeface="Calibri" panose="020F0502020204030204"/>
              <a:ea typeface=""/>
              <a:cs typeface=""/>
            </a:endParaRPr>
          </a:p>
        </p:txBody>
      </p:sp>
      <p:sp>
        <p:nvSpPr>
          <p:cNvPr id="25" name="Rectangle 24"/>
          <p:cNvSpPr/>
          <p:nvPr/>
        </p:nvSpPr>
        <p:spPr>
          <a:xfrm>
            <a:off x="2545599" y="608525"/>
            <a:ext cx="4220900" cy="369332"/>
          </a:xfrm>
          <a:prstGeom prst="rect">
            <a:avLst/>
          </a:prstGeom>
          <a:solidFill>
            <a:schemeClr val="accent1">
              <a:lumMod val="40000"/>
              <a:lumOff val="60000"/>
            </a:schemeClr>
          </a:solidFill>
        </p:spPr>
        <p:txBody>
          <a:bodyPr vert="horz" wrap="square">
            <a:spAutoFit/>
          </a:bodyPr>
          <a:lstStyle/>
          <a:p>
            <a:pPr algn="ctr" fontAlgn="auto">
              <a:spcBef>
                <a:spcPts val="0"/>
              </a:spcBef>
              <a:spcAft>
                <a:spcPts val="0"/>
              </a:spcAft>
            </a:pPr>
            <a:r>
              <a:rPr lang="en-GB" sz="1800" b="0" dirty="0">
                <a:solidFill>
                  <a:srgbClr val="968C8C">
                    <a:lumMod val="75000"/>
                  </a:srgbClr>
                </a:solidFill>
                <a:latin typeface="Calibri" panose="020F0502020204030204"/>
                <a:ea typeface=""/>
                <a:cs typeface=""/>
              </a:rPr>
              <a:t>Parametrization with the drift lengths</a:t>
            </a:r>
          </a:p>
        </p:txBody>
      </p:sp>
      <p:sp>
        <p:nvSpPr>
          <p:cNvPr id="11" name="Oval 10"/>
          <p:cNvSpPr/>
          <p:nvPr/>
        </p:nvSpPr>
        <p:spPr>
          <a:xfrm>
            <a:off x="4177934" y="6271018"/>
            <a:ext cx="830009" cy="319260"/>
          </a:xfrm>
          <a:prstGeom prst="ellipse">
            <a:avLst/>
          </a:prstGeom>
          <a:solidFill>
            <a:schemeClr val="accent1">
              <a:lumMod val="75000"/>
              <a:alpha val="3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l-GR" sz="1800" b="0">
              <a:solidFill>
                <a:prstClr val="white"/>
              </a:solidFill>
            </a:endParaRPr>
          </a:p>
        </p:txBody>
      </p:sp>
      <p:pic>
        <p:nvPicPr>
          <p:cNvPr id="12" name="Picture 11"/>
          <p:cNvPicPr>
            <a:picLocks noChangeAspect="1"/>
          </p:cNvPicPr>
          <p:nvPr/>
        </p:nvPicPr>
        <p:blipFill>
          <a:blip r:embed="rId4"/>
          <a:stretch>
            <a:fillRect/>
          </a:stretch>
        </p:blipFill>
        <p:spPr>
          <a:xfrm>
            <a:off x="42528" y="4047489"/>
            <a:ext cx="9079704" cy="2263889"/>
          </a:xfrm>
          <a:prstGeom prst="rect">
            <a:avLst/>
          </a:prstGeom>
        </p:spPr>
      </p:pic>
      <p:pic>
        <p:nvPicPr>
          <p:cNvPr id="13" name="Picture 12"/>
          <p:cNvPicPr>
            <a:picLocks noChangeAspect="1"/>
          </p:cNvPicPr>
          <p:nvPr/>
        </p:nvPicPr>
        <p:blipFill>
          <a:blip r:embed="rId5"/>
          <a:stretch>
            <a:fillRect/>
          </a:stretch>
        </p:blipFill>
        <p:spPr>
          <a:xfrm>
            <a:off x="379386" y="3874703"/>
            <a:ext cx="1343779" cy="308279"/>
          </a:xfrm>
          <a:prstGeom prst="rect">
            <a:avLst/>
          </a:prstGeom>
          <a:ln>
            <a:solidFill>
              <a:schemeClr val="accent1">
                <a:lumMod val="60000"/>
                <a:lumOff val="40000"/>
              </a:schemeClr>
            </a:solidFill>
          </a:ln>
        </p:spPr>
      </p:pic>
      <p:sp>
        <p:nvSpPr>
          <p:cNvPr id="2" name="Rectangle 1"/>
          <p:cNvSpPr/>
          <p:nvPr/>
        </p:nvSpPr>
        <p:spPr>
          <a:xfrm>
            <a:off x="1169589" y="2914865"/>
            <a:ext cx="6698513" cy="461665"/>
          </a:xfrm>
          <a:prstGeom prst="rect">
            <a:avLst/>
          </a:prstGeom>
        </p:spPr>
        <p:txBody>
          <a:bodyPr wrap="square">
            <a:spAutoFit/>
          </a:bodyPr>
          <a:lstStyle/>
          <a:p>
            <a:pPr fontAlgn="auto">
              <a:spcBef>
                <a:spcPts val="0"/>
              </a:spcBef>
              <a:spcAft>
                <a:spcPts val="0"/>
              </a:spcAft>
            </a:pPr>
            <a:r>
              <a:rPr lang="en-GB" sz="1200" b="0" i="1" dirty="0">
                <a:solidFill>
                  <a:prstClr val="black"/>
                </a:solidFill>
                <a:latin typeface="Calibri" panose="020F0502020204030204"/>
                <a:ea typeface=""/>
                <a:cs typeface=""/>
              </a:rPr>
              <a:t>The horizontal chromaticity </a:t>
            </a:r>
            <a:r>
              <a:rPr lang="en-GB" sz="1200" b="0" i="1" dirty="0">
                <a:solidFill>
                  <a:prstClr val="black"/>
                </a:solidFill>
                <a:latin typeface="Symbol" panose="05050102010706020507" pitchFamily="18" charset="2"/>
                <a:ea typeface=""/>
                <a:cs typeface=""/>
              </a:rPr>
              <a:t>x</a:t>
            </a:r>
            <a:r>
              <a:rPr lang="en-GB" sz="1200" b="0" i="1" baseline="-25000" dirty="0">
                <a:solidFill>
                  <a:prstClr val="black"/>
                </a:solidFill>
                <a:latin typeface="Calibri" panose="020F0502020204030204"/>
                <a:ea typeface=""/>
                <a:cs typeface=""/>
              </a:rPr>
              <a:t>x  </a:t>
            </a:r>
            <a:r>
              <a:rPr lang="en-GB" sz="1200" b="0" i="1" dirty="0">
                <a:solidFill>
                  <a:prstClr val="black"/>
                </a:solidFill>
                <a:latin typeface="Calibri" panose="020F0502020204030204"/>
                <a:ea typeface=""/>
                <a:cs typeface=""/>
              </a:rPr>
              <a:t>is parameterized with the drift lengths s</a:t>
            </a:r>
            <a:r>
              <a:rPr lang="en-GB" sz="1200" b="0" i="1" baseline="-25000" dirty="0">
                <a:solidFill>
                  <a:prstClr val="black"/>
                </a:solidFill>
                <a:latin typeface="Calibri" panose="020F0502020204030204"/>
                <a:ea typeface=""/>
                <a:cs typeface=""/>
              </a:rPr>
              <a:t>1</a:t>
            </a:r>
            <a:r>
              <a:rPr lang="en-GB" sz="1200" b="0" i="1" dirty="0">
                <a:solidFill>
                  <a:prstClr val="black"/>
                </a:solidFill>
                <a:latin typeface="Calibri" panose="020F0502020204030204"/>
                <a:ea typeface=""/>
                <a:cs typeface=""/>
              </a:rPr>
              <a:t>, s</a:t>
            </a:r>
            <a:r>
              <a:rPr lang="en-GB" sz="1200" b="0" i="1" baseline="-25000" dirty="0">
                <a:solidFill>
                  <a:prstClr val="black"/>
                </a:solidFill>
                <a:latin typeface="Calibri" panose="020F0502020204030204"/>
                <a:ea typeface=""/>
                <a:cs typeface=""/>
              </a:rPr>
              <a:t>2</a:t>
            </a:r>
            <a:r>
              <a:rPr lang="en-GB" sz="1200" b="0" i="1" dirty="0">
                <a:solidFill>
                  <a:prstClr val="black"/>
                </a:solidFill>
                <a:latin typeface="Calibri" panose="020F0502020204030204"/>
                <a:ea typeface=""/>
                <a:cs typeface=""/>
              </a:rPr>
              <a:t>, s</a:t>
            </a:r>
            <a:r>
              <a:rPr lang="en-GB" sz="1200" b="0" i="1" baseline="-25000" dirty="0">
                <a:solidFill>
                  <a:prstClr val="black"/>
                </a:solidFill>
                <a:latin typeface="Calibri" panose="020F0502020204030204"/>
                <a:ea typeface=""/>
                <a:cs typeface=""/>
              </a:rPr>
              <a:t>3</a:t>
            </a:r>
            <a:r>
              <a:rPr lang="en-GB" sz="1200" b="0" i="1" dirty="0">
                <a:solidFill>
                  <a:prstClr val="black"/>
                </a:solidFill>
                <a:latin typeface="Calibri" panose="020F0502020204030204"/>
                <a:ea typeface=""/>
                <a:cs typeface=""/>
              </a:rPr>
              <a:t> for the TME, for the step (left) and the trapezium (right) profile</a:t>
            </a:r>
            <a:endParaRPr lang="el-GR" sz="1200" b="0" i="1" dirty="0">
              <a:solidFill>
                <a:prstClr val="black"/>
              </a:solidFill>
              <a:latin typeface="Calibri" panose="020F0502020204030204"/>
              <a:ea typeface=""/>
              <a:cs typeface=""/>
            </a:endParaRPr>
          </a:p>
        </p:txBody>
      </p:sp>
    </p:spTree>
    <p:extLst>
      <p:ext uri="{BB962C8B-B14F-4D97-AF65-F5344CB8AC3E}">
        <p14:creationId xmlns:p14="http://schemas.microsoft.com/office/powerpoint/2010/main" val="14858436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2PSBATCH" val="latex --interaction=nonstopmode $(base).tex; dvips -D $(res) -E -o $(base).ps $(base).dvi"/>
  <p:tag name="TEXPOINTINIT" val=""/>
  <p:tag name="USEAMSFONTS" val="True"/>
  <p:tag name="EMBEDFONTS" val="False"/>
  <p:tag name="USEBOLDAMS" val="True"/>
  <p:tag name="DEFAULTDISPLAYSOURCE" val="\documentclass{slides}\pagestyle{empty}&#10;\begin{document}&#10;\end{document}&#10;"/>
  <p:tag name="TEX2PS" val="latex $(base).tex; dvips -D $(res) -E -o $(base).ps $(base).dvi"/>
  <p:tag name="EXTERNALEDITCOMMAND" val="notepad %"/>
  <p:tag name="GHOSTSCRIPTCOMMAND" val="gswin32c"/>
  <p:tag name="DEFAULTBITMAP" val="bmpmono"/>
  <p:tag name="DEFAULTBLEND" val="False"/>
  <p:tag name="DEFAULTTRANSPARENT" val="False"/>
  <p:tag name="DEFAULTWORKAROUNDTRANSPARENCYBUG" val="True"/>
  <p:tag name="DEFAULTRESOLUTION" val="300"/>
  <p:tag name="DEFAULTMAGNIFICATION" val="2"/>
  <p:tag name="DEFAULTFONTSIZE" val="12"/>
  <p:tag name="DEFAULTWIDTH" val="579"/>
  <p:tag name="DEFAULTHEIGHT" val="493"/>
</p:tagLst>
</file>

<file path=ppt/theme/theme1.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112972</TotalTime>
  <Words>3953</Words>
  <Application>Microsoft Macintosh PowerPoint</Application>
  <PresentationFormat>On-screen Show (4:3)</PresentationFormat>
  <Paragraphs>882</Paragraphs>
  <Slides>53</Slides>
  <Notes>4</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53</vt:i4>
      </vt:variant>
    </vt:vector>
  </HeadingPairs>
  <TitlesOfParts>
    <vt:vector size="72" baseType="lpstr">
      <vt:lpstr>Arial Black</vt:lpstr>
      <vt:lpstr>Calibri</vt:lpstr>
      <vt:lpstr>Calibri Light</vt:lpstr>
      <vt:lpstr>Cambria Math</vt:lpstr>
      <vt:lpstr>CMMI10</vt:lpstr>
      <vt:lpstr>CMMI7</vt:lpstr>
      <vt:lpstr>CMR10</vt:lpstr>
      <vt:lpstr>CMSY10</vt:lpstr>
      <vt:lpstr>Courier New</vt:lpstr>
      <vt:lpstr>Garamond</vt:lpstr>
      <vt:lpstr>Helvetica</vt:lpstr>
      <vt:lpstr>ＭＳ Ｐゴシック</vt:lpstr>
      <vt:lpstr>Palatino</vt:lpstr>
      <vt:lpstr>Symbol</vt:lpstr>
      <vt:lpstr>Times</vt:lpstr>
      <vt:lpstr>Times New Roman</vt:lpstr>
      <vt:lpstr>Wingdings</vt:lpstr>
      <vt:lpstr>Arial</vt:lpstr>
      <vt:lpstr>1_Pixel</vt:lpstr>
      <vt:lpstr>Optimisation of the CLIC Damping rings for the project re-baselining</vt:lpstr>
      <vt:lpstr>CLIC DR challenges and adopted solutions</vt:lpstr>
      <vt:lpstr>Adapting the DR complex to a new CLIC baseline</vt:lpstr>
      <vt:lpstr>1 vs. 2 GHz RF system</vt:lpstr>
      <vt:lpstr>Emittance targets</vt:lpstr>
      <vt:lpstr>Emittance targets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Next steps</vt:lpstr>
      <vt:lpstr>PowerPoint Presentation</vt:lpstr>
      <vt:lpstr>CLIC DR complex challenges</vt:lpstr>
      <vt:lpstr>Electron linac requirements</vt:lpstr>
      <vt:lpstr>The CLIC DR CDR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SNS</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Microsoft Office User</cp:lastModifiedBy>
  <cp:revision>3153</cp:revision>
  <cp:lastPrinted>2010-10-20T12:40:42Z</cp:lastPrinted>
  <dcterms:created xsi:type="dcterms:W3CDTF">2010-12-08T17:11:38Z</dcterms:created>
  <dcterms:modified xsi:type="dcterms:W3CDTF">2016-11-03T22:27:16Z</dcterms:modified>
</cp:coreProperties>
</file>