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mp4" ContentType="video/unknown"/>
  <Default Extension="tif" ContentType="image/t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3" r:id="rId27"/>
    <p:sldId id="312" r:id="rId28"/>
    <p:sldId id="313" r:id="rId29"/>
    <p:sldId id="284" r:id="rId30"/>
    <p:sldId id="285" r:id="rId31"/>
    <p:sldId id="286" r:id="rId32"/>
    <p:sldId id="287" r:id="rId33"/>
    <p:sldId id="288" r:id="rId34"/>
    <p:sldId id="289" r:id="rId35"/>
    <p:sldId id="290" r:id="rId36"/>
    <p:sldId id="291" r:id="rId37"/>
    <p:sldId id="292" r:id="rId38"/>
    <p:sldId id="293"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Lst>
  <p:sldSz cx="13004800" cy="9753600"/>
  <p:notesSz cx="6858000" cy="9144000"/>
  <p:defaultTextStyle>
    <a:lvl1pPr algn="ctr" defTabSz="584200">
      <a:defRPr sz="3600">
        <a:solidFill>
          <a:srgbClr val="6C6963"/>
        </a:solidFill>
        <a:latin typeface="Hoefler Text"/>
        <a:ea typeface="Hoefler Text"/>
        <a:cs typeface="Hoefler Text"/>
        <a:sym typeface="Hoefler Text"/>
      </a:defRPr>
    </a:lvl1pPr>
    <a:lvl2pPr indent="342900" algn="ctr" defTabSz="584200">
      <a:defRPr sz="3600">
        <a:solidFill>
          <a:srgbClr val="6C6963"/>
        </a:solidFill>
        <a:latin typeface="Hoefler Text"/>
        <a:ea typeface="Hoefler Text"/>
        <a:cs typeface="Hoefler Text"/>
        <a:sym typeface="Hoefler Text"/>
      </a:defRPr>
    </a:lvl2pPr>
    <a:lvl3pPr indent="685800" algn="ctr" defTabSz="584200">
      <a:defRPr sz="3600">
        <a:solidFill>
          <a:srgbClr val="6C6963"/>
        </a:solidFill>
        <a:latin typeface="Hoefler Text"/>
        <a:ea typeface="Hoefler Text"/>
        <a:cs typeface="Hoefler Text"/>
        <a:sym typeface="Hoefler Text"/>
      </a:defRPr>
    </a:lvl3pPr>
    <a:lvl4pPr indent="1028700" algn="ctr" defTabSz="584200">
      <a:defRPr sz="3600">
        <a:solidFill>
          <a:srgbClr val="6C6963"/>
        </a:solidFill>
        <a:latin typeface="Hoefler Text"/>
        <a:ea typeface="Hoefler Text"/>
        <a:cs typeface="Hoefler Text"/>
        <a:sym typeface="Hoefler Text"/>
      </a:defRPr>
    </a:lvl4pPr>
    <a:lvl5pPr indent="1371600" algn="ctr" defTabSz="584200">
      <a:defRPr sz="3600">
        <a:solidFill>
          <a:srgbClr val="6C6963"/>
        </a:solidFill>
        <a:latin typeface="Hoefler Text"/>
        <a:ea typeface="Hoefler Text"/>
        <a:cs typeface="Hoefler Text"/>
        <a:sym typeface="Hoefler Text"/>
      </a:defRPr>
    </a:lvl5pPr>
    <a:lvl6pPr indent="1714500" algn="ctr" defTabSz="584200">
      <a:defRPr sz="3600">
        <a:solidFill>
          <a:srgbClr val="6C6963"/>
        </a:solidFill>
        <a:latin typeface="Hoefler Text"/>
        <a:ea typeface="Hoefler Text"/>
        <a:cs typeface="Hoefler Text"/>
        <a:sym typeface="Hoefler Text"/>
      </a:defRPr>
    </a:lvl6pPr>
    <a:lvl7pPr indent="2057400" algn="ctr" defTabSz="584200">
      <a:defRPr sz="3600">
        <a:solidFill>
          <a:srgbClr val="6C6963"/>
        </a:solidFill>
        <a:latin typeface="Hoefler Text"/>
        <a:ea typeface="Hoefler Text"/>
        <a:cs typeface="Hoefler Text"/>
        <a:sym typeface="Hoefler Text"/>
      </a:defRPr>
    </a:lvl7pPr>
    <a:lvl8pPr indent="2400300" algn="ctr" defTabSz="584200">
      <a:defRPr sz="3600">
        <a:solidFill>
          <a:srgbClr val="6C6963"/>
        </a:solidFill>
        <a:latin typeface="Hoefler Text"/>
        <a:ea typeface="Hoefler Text"/>
        <a:cs typeface="Hoefler Text"/>
        <a:sym typeface="Hoefler Text"/>
      </a:defRPr>
    </a:lvl8pPr>
    <a:lvl9pPr indent="2743200" algn="ctr" defTabSz="584200">
      <a:defRPr sz="3600">
        <a:solidFill>
          <a:srgbClr val="6C6963"/>
        </a:solidFill>
        <a:latin typeface="Hoefler Text"/>
        <a:ea typeface="Hoefler Text"/>
        <a:cs typeface="Hoefler Text"/>
        <a:sym typeface="Hoefler Tex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a:font>
          <a:latin typeface="Hoefler Text"/>
          <a:ea typeface="Hoefler Text"/>
          <a:cs typeface="Hoefler Text"/>
        </a:font>
        <a:srgbClr val="5E5E5E"/>
      </a:tcTxStyle>
      <a:tcStyle>
        <a:tcBdr>
          <a:left>
            <a:ln w="12700" cap="flat">
              <a:solidFill>
                <a:srgbClr val="7E8286"/>
              </a:solidFill>
              <a:prstDash val="solid"/>
              <a:miter lim="400000"/>
            </a:ln>
          </a:left>
          <a:right>
            <a:ln w="12700" cap="flat">
              <a:solidFill>
                <a:srgbClr val="7E8286"/>
              </a:solidFill>
              <a:prstDash val="solid"/>
              <a:miter lim="400000"/>
            </a:ln>
          </a:right>
          <a:top>
            <a:ln w="12700" cap="flat">
              <a:solidFill>
                <a:srgbClr val="7E8286"/>
              </a:solidFill>
              <a:prstDash val="solid"/>
              <a:miter lim="400000"/>
            </a:ln>
          </a:top>
          <a:bottom>
            <a:ln w="12700" cap="flat">
              <a:solidFill>
                <a:srgbClr val="7E8286"/>
              </a:solidFill>
              <a:prstDash val="solid"/>
              <a:miter lim="400000"/>
            </a:ln>
          </a:bottom>
          <a:insideH>
            <a:ln w="12700" cap="flat">
              <a:solidFill>
                <a:srgbClr val="7E8286"/>
              </a:solidFill>
              <a:prstDash val="solid"/>
              <a:miter lim="400000"/>
            </a:ln>
          </a:insideH>
          <a:insideV>
            <a:ln w="12700" cap="flat">
              <a:solidFill>
                <a:srgbClr val="7E8286"/>
              </a:solidFill>
              <a:prstDash val="solid"/>
              <a:miter lim="400000"/>
            </a:ln>
          </a:insideV>
        </a:tcBdr>
        <a:fill>
          <a:noFill/>
        </a:fill>
      </a:tcStyle>
    </a:wholeTbl>
    <a:band2H>
      <a:tcTxStyle/>
      <a:tcStyle>
        <a:tcBdr/>
        <a:fill>
          <a:solidFill>
            <a:srgbClr val="C4C1BA">
              <a:alpha val="25000"/>
            </a:srgbClr>
          </a:solidFill>
        </a:fill>
      </a:tcStyle>
    </a:band2H>
    <a:firstCol>
      <a:tcTxStyle>
        <a:font>
          <a:latin typeface="Hoefler Text"/>
          <a:ea typeface="Hoefler Text"/>
          <a:cs typeface="Hoefler Text"/>
        </a:font>
        <a:srgbClr val="5E5E5E"/>
      </a:tcTxStyle>
      <a:tcStyle>
        <a:tcBdr>
          <a:left>
            <a:ln w="12700" cap="flat">
              <a:solidFill>
                <a:srgbClr val="7E8286"/>
              </a:solidFill>
              <a:prstDash val="solid"/>
              <a:miter lim="400000"/>
            </a:ln>
          </a:left>
          <a:right>
            <a:ln w="12700" cap="flat">
              <a:solidFill>
                <a:srgbClr val="7E8286"/>
              </a:solidFill>
              <a:prstDash val="solid"/>
              <a:miter lim="400000"/>
            </a:ln>
          </a:right>
          <a:top>
            <a:ln w="12700" cap="flat">
              <a:solidFill>
                <a:srgbClr val="7E8286"/>
              </a:solidFill>
              <a:prstDash val="solid"/>
              <a:miter lim="400000"/>
            </a:ln>
          </a:top>
          <a:bottom>
            <a:ln w="12700" cap="flat">
              <a:solidFill>
                <a:srgbClr val="7E8286"/>
              </a:solidFill>
              <a:prstDash val="solid"/>
              <a:miter lim="400000"/>
            </a:ln>
          </a:bottom>
          <a:insideH>
            <a:ln w="12700" cap="flat">
              <a:solidFill>
                <a:srgbClr val="7E8286"/>
              </a:solidFill>
              <a:prstDash val="solid"/>
              <a:miter lim="400000"/>
            </a:ln>
          </a:insideH>
          <a:insideV>
            <a:ln w="12700" cap="flat">
              <a:solidFill>
                <a:srgbClr val="7E8286"/>
              </a:solidFill>
              <a:prstDash val="solid"/>
              <a:miter lim="400000"/>
            </a:ln>
          </a:insideV>
        </a:tcBdr>
      </a:tcStyle>
    </a:firstCol>
    <a:lastRow>
      <a:tcTxStyle>
        <a:font>
          <a:latin typeface="Hoefler Text"/>
          <a:ea typeface="Hoefler Text"/>
          <a:cs typeface="Hoefler Text"/>
        </a:font>
        <a:srgbClr val="5E5E5E"/>
      </a:tcTxStyle>
      <a:tcStyle>
        <a:tcBdr>
          <a:left>
            <a:ln w="12700" cap="flat">
              <a:solidFill>
                <a:srgbClr val="7E8286"/>
              </a:solidFill>
              <a:prstDash val="solid"/>
              <a:miter lim="400000"/>
            </a:ln>
          </a:left>
          <a:right>
            <a:ln w="12700" cap="flat">
              <a:solidFill>
                <a:srgbClr val="7E8286"/>
              </a:solidFill>
              <a:prstDash val="solid"/>
              <a:miter lim="400000"/>
            </a:ln>
          </a:right>
          <a:top>
            <a:ln w="38100" cap="flat">
              <a:solidFill>
                <a:srgbClr val="7E8286"/>
              </a:solidFill>
              <a:prstDash val="solid"/>
              <a:miter lim="400000"/>
            </a:ln>
          </a:top>
          <a:bottom>
            <a:ln w="12700" cap="flat">
              <a:solidFill>
                <a:srgbClr val="7E8286"/>
              </a:solidFill>
              <a:prstDash val="solid"/>
              <a:miter lim="400000"/>
            </a:ln>
          </a:bottom>
          <a:insideH>
            <a:ln w="12700" cap="flat">
              <a:solidFill>
                <a:srgbClr val="7E8286"/>
              </a:solidFill>
              <a:prstDash val="solid"/>
              <a:miter lim="400000"/>
            </a:ln>
          </a:insideH>
          <a:insideV>
            <a:ln w="12700" cap="flat">
              <a:solidFill>
                <a:srgbClr val="7E8286"/>
              </a:solidFill>
              <a:prstDash val="solid"/>
              <a:miter lim="400000"/>
            </a:ln>
          </a:insideV>
        </a:tcBdr>
        <a:fill>
          <a:noFill/>
        </a:fill>
      </a:tcStyle>
    </a:lastRow>
    <a:firstRow>
      <a:tcTxStyle>
        <a:font>
          <a:latin typeface="Hoefler Text"/>
          <a:ea typeface="Hoefler Text"/>
          <a:cs typeface="Hoefler Text"/>
        </a:font>
        <a:srgbClr val="5E5E5E"/>
      </a:tcTxStyle>
      <a:tcStyle>
        <a:tcBdr>
          <a:left>
            <a:ln w="12700" cap="flat">
              <a:solidFill>
                <a:srgbClr val="7E8286"/>
              </a:solidFill>
              <a:prstDash val="solid"/>
              <a:miter lim="400000"/>
            </a:ln>
          </a:left>
          <a:right>
            <a:ln w="12700" cap="flat">
              <a:solidFill>
                <a:srgbClr val="7E8286"/>
              </a:solidFill>
              <a:prstDash val="solid"/>
              <a:miter lim="400000"/>
            </a:ln>
          </a:right>
          <a:top>
            <a:ln w="12700" cap="flat">
              <a:solidFill>
                <a:srgbClr val="7E8286"/>
              </a:solidFill>
              <a:prstDash val="solid"/>
              <a:miter lim="400000"/>
            </a:ln>
          </a:top>
          <a:bottom>
            <a:ln w="12700" cap="flat">
              <a:solidFill>
                <a:srgbClr val="7E8286"/>
              </a:solidFill>
              <a:prstDash val="solid"/>
              <a:miter lim="400000"/>
            </a:ln>
          </a:bottom>
          <a:insideH>
            <a:ln w="12700" cap="flat">
              <a:solidFill>
                <a:srgbClr val="7E8286"/>
              </a:solidFill>
              <a:prstDash val="solid"/>
              <a:miter lim="400000"/>
            </a:ln>
          </a:insideH>
          <a:insideV>
            <a:ln w="12700" cap="flat">
              <a:solidFill>
                <a:srgbClr val="7E8286"/>
              </a:solidFill>
              <a:prstDash val="solid"/>
              <a:miter lim="400000"/>
            </a:ln>
          </a:insideV>
        </a:tcBdr>
      </a:tcStyle>
    </a:firstRow>
  </a:tblStyle>
  <a:tblStyle styleId="{C7B018BB-80A7-4F77-B60F-C8B233D01FF8}" styleName="">
    <a:tblBg/>
    <a:wholeTbl>
      <a:tcTxStyle>
        <a:font>
          <a:latin typeface="Hoefler Text"/>
          <a:ea typeface="Hoefler Text"/>
          <a:cs typeface="Hoefler Text"/>
        </a:font>
        <a:srgbClr val="3C5F5E"/>
      </a:tcTxStyle>
      <a:tcStyle>
        <a:tcBdr>
          <a:left>
            <a:ln w="12700" cap="flat">
              <a:noFill/>
              <a:miter lim="400000"/>
            </a:ln>
          </a:left>
          <a:right>
            <a:ln w="12700" cap="flat">
              <a:noFill/>
              <a:miter lim="400000"/>
            </a:ln>
          </a:right>
          <a:top>
            <a:ln w="12700" cap="flat">
              <a:solidFill>
                <a:srgbClr val="3C5F5E"/>
              </a:solidFill>
              <a:prstDash val="solid"/>
              <a:miter lim="400000"/>
            </a:ln>
          </a:top>
          <a:bottom>
            <a:ln w="12700" cap="flat">
              <a:solidFill>
                <a:srgbClr val="3C5F5E"/>
              </a:solidFill>
              <a:prstDash val="solid"/>
              <a:miter lim="400000"/>
            </a:ln>
          </a:bottom>
          <a:insideH>
            <a:ln w="12700" cap="flat">
              <a:solidFill>
                <a:srgbClr val="3C5F5E"/>
              </a:solidFill>
              <a:prstDash val="solid"/>
              <a:miter lim="400000"/>
            </a:ln>
          </a:insideH>
          <a:insideV>
            <a:ln w="12700" cap="flat">
              <a:noFill/>
              <a:miter lim="400000"/>
            </a:ln>
          </a:insideV>
        </a:tcBdr>
        <a:fill>
          <a:noFill/>
        </a:fill>
      </a:tcStyle>
    </a:wholeTbl>
    <a:band2H>
      <a:tcTxStyle/>
      <a:tcStyle>
        <a:tcBdr/>
        <a:fill>
          <a:solidFill>
            <a:srgbClr val="C4C1BA">
              <a:alpha val="25000"/>
            </a:srgbClr>
          </a:solidFill>
        </a:fill>
      </a:tcStyle>
    </a:band2H>
    <a:firstCol>
      <a:tcTxStyle>
        <a:font>
          <a:latin typeface="Hoefler Text"/>
          <a:ea typeface="Hoefler Text"/>
          <a:cs typeface="Hoefler Text"/>
        </a:font>
        <a:srgbClr val="3C5F5E"/>
      </a:tcTxStyle>
      <a:tcStyle>
        <a:tcBdr>
          <a:left>
            <a:ln w="12700" cap="flat">
              <a:noFill/>
              <a:miter lim="400000"/>
            </a:ln>
          </a:left>
          <a:right>
            <a:ln w="12700" cap="flat">
              <a:solidFill>
                <a:srgbClr val="3C5F5E"/>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5C2C3">
              <a:alpha val="63000"/>
            </a:srgbClr>
          </a:solidFill>
        </a:fill>
      </a:tcStyle>
    </a:firstCol>
    <a:lastRow>
      <a:tcTxStyle>
        <a:font>
          <a:latin typeface="Hoefler Text"/>
          <a:ea typeface="Hoefler Text"/>
          <a:cs typeface="Hoefler Text"/>
        </a:font>
        <a:srgbClr val="3C5F5E"/>
      </a:tcTxStyle>
      <a:tcStyle>
        <a:tcBdr>
          <a:left>
            <a:ln w="12700" cap="flat">
              <a:noFill/>
              <a:miter lim="400000"/>
            </a:ln>
          </a:left>
          <a:right>
            <a:ln w="12700" cap="flat">
              <a:noFill/>
              <a:miter lim="400000"/>
            </a:ln>
          </a:right>
          <a:top>
            <a:ln w="25400" cap="flat">
              <a:solidFill>
                <a:srgbClr val="3C5F5E"/>
              </a:solidFill>
              <a:prstDash val="solid"/>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a:font>
          <a:latin typeface="Hoefler Text"/>
          <a:ea typeface="Hoefler Text"/>
          <a:cs typeface="Hoefler Text"/>
        </a:font>
        <a:srgbClr val="FFFFFF"/>
      </a:tcTxStyle>
      <a:tcStyle>
        <a:tcBdr>
          <a:left>
            <a:ln w="12700" cap="flat">
              <a:noFill/>
              <a:miter lim="400000"/>
            </a:ln>
          </a:left>
          <a:right>
            <a:ln w="12700" cap="flat">
              <a:noFill/>
              <a:miter lim="400000"/>
            </a:ln>
          </a:right>
          <a:top>
            <a:ln w="12700" cap="flat">
              <a:noFill/>
              <a:miter lim="400000"/>
            </a:ln>
          </a:top>
          <a:bottom>
            <a:ln w="12700" cap="flat">
              <a:solidFill>
                <a:srgbClr val="3C5F5E"/>
              </a:solidFill>
              <a:prstDash val="solid"/>
              <a:miter lim="400000"/>
            </a:ln>
          </a:bottom>
          <a:insideH>
            <a:ln w="12700" cap="flat">
              <a:noFill/>
              <a:miter lim="400000"/>
            </a:ln>
          </a:insideH>
          <a:insideV>
            <a:ln w="12700" cap="flat">
              <a:noFill/>
              <a:miter lim="400000"/>
            </a:ln>
          </a:insideV>
        </a:tcBdr>
        <a:fill>
          <a:solidFill>
            <a:srgbClr val="427271"/>
          </a:solidFill>
        </a:fill>
      </a:tcStyle>
    </a:firstRow>
  </a:tblStyle>
  <a:tblStyle styleId="{EEE7283C-3CF3-47DC-8721-378D4A62B228}" styleName="">
    <a:tblBg/>
    <a:wholeTbl>
      <a:tcTxStyle>
        <a:font>
          <a:latin typeface="Hoefler Text"/>
          <a:ea typeface="Hoefler Text"/>
          <a:cs typeface="Hoefler Text"/>
        </a:font>
        <a:srgbClr val="5E5E5E"/>
      </a:tcTxStyle>
      <a:tcStyle>
        <a:tcBdr>
          <a:left>
            <a:ln w="12700" cap="flat">
              <a:solidFill>
                <a:srgbClr val="354851"/>
              </a:solidFill>
              <a:prstDash val="solid"/>
              <a:miter lim="400000"/>
            </a:ln>
          </a:left>
          <a:right>
            <a:ln w="12700" cap="flat">
              <a:solidFill>
                <a:srgbClr val="354851"/>
              </a:solidFill>
              <a:prstDash val="solid"/>
              <a:miter lim="400000"/>
            </a:ln>
          </a:right>
          <a:top>
            <a:ln w="12700" cap="flat">
              <a:solidFill>
                <a:srgbClr val="354851"/>
              </a:solidFill>
              <a:prstDash val="solid"/>
              <a:miter lim="400000"/>
            </a:ln>
          </a:top>
          <a:bottom>
            <a:ln w="12700" cap="flat">
              <a:solidFill>
                <a:srgbClr val="354851"/>
              </a:solidFill>
              <a:prstDash val="solid"/>
              <a:miter lim="400000"/>
            </a:ln>
          </a:bottom>
          <a:insideH>
            <a:ln w="12700" cap="flat">
              <a:solidFill>
                <a:srgbClr val="354851"/>
              </a:solidFill>
              <a:prstDash val="solid"/>
              <a:miter lim="400000"/>
            </a:ln>
          </a:insideH>
          <a:insideV>
            <a:ln w="12700" cap="flat">
              <a:solidFill>
                <a:srgbClr val="354851"/>
              </a:solidFill>
              <a:prstDash val="solid"/>
              <a:miter lim="400000"/>
            </a:ln>
          </a:insideV>
        </a:tcBdr>
        <a:fill>
          <a:noFill/>
        </a:fill>
      </a:tcStyle>
    </a:wholeTbl>
    <a:band2H>
      <a:tcTxStyle/>
      <a:tcStyle>
        <a:tcBdr/>
        <a:fill>
          <a:solidFill>
            <a:srgbClr val="E1E0DA"/>
          </a:solidFill>
        </a:fill>
      </a:tcStyle>
    </a:band2H>
    <a:firstCol>
      <a:tcTxStyle>
        <a:font>
          <a:latin typeface="Hoefler Text"/>
          <a:ea typeface="Hoefler Text"/>
          <a:cs typeface="Hoefler Text"/>
        </a:font>
        <a:srgbClr val="FFFFFF"/>
      </a:tcTxStyle>
      <a:tcStyle>
        <a:tcBdr>
          <a:left>
            <a:ln w="12700" cap="flat">
              <a:solidFill>
                <a:srgbClr val="354851"/>
              </a:solidFill>
              <a:prstDash val="solid"/>
              <a:miter lim="400000"/>
            </a:ln>
          </a:left>
          <a:right>
            <a:ln w="12700" cap="flat">
              <a:noFill/>
              <a:miter lim="400000"/>
            </a:ln>
          </a:right>
          <a:top>
            <a:ln w="12700" cap="flat">
              <a:solidFill>
                <a:srgbClr val="354851"/>
              </a:solidFill>
              <a:prstDash val="solid"/>
              <a:miter lim="400000"/>
            </a:ln>
          </a:top>
          <a:bottom>
            <a:ln w="12700" cap="flat">
              <a:solidFill>
                <a:srgbClr val="354851"/>
              </a:solidFill>
              <a:prstDash val="solid"/>
              <a:miter lim="400000"/>
            </a:ln>
          </a:bottom>
          <a:insideH>
            <a:ln w="12700" cap="flat">
              <a:solidFill>
                <a:srgbClr val="354851"/>
              </a:solidFill>
              <a:prstDash val="solid"/>
              <a:miter lim="400000"/>
            </a:ln>
          </a:insideH>
          <a:insideV>
            <a:ln w="12700" cap="flat">
              <a:noFill/>
              <a:miter lim="400000"/>
            </a:ln>
          </a:insideV>
        </a:tcBdr>
        <a:fill>
          <a:solidFill>
            <a:srgbClr val="979E9E"/>
          </a:solidFill>
        </a:fill>
      </a:tcStyle>
    </a:firstCol>
    <a:lastRow>
      <a:tcTxStyle>
        <a:font>
          <a:latin typeface="Hoefler Text"/>
          <a:ea typeface="Hoefler Text"/>
          <a:cs typeface="Hoefler Text"/>
        </a:font>
        <a:srgbClr val="FFFFFF"/>
      </a:tcTxStyle>
      <a:tcStyle>
        <a:tcBdr>
          <a:left>
            <a:ln w="12700" cap="flat">
              <a:noFill/>
              <a:miter lim="400000"/>
            </a:ln>
          </a:left>
          <a:right>
            <a:ln w="12700" cap="flat">
              <a:noFill/>
              <a:miter lim="400000"/>
            </a:ln>
          </a:right>
          <a:top>
            <a:ln w="12700" cap="flat">
              <a:noFill/>
              <a:miter lim="400000"/>
            </a:ln>
          </a:top>
          <a:bottom>
            <a:ln w="12700" cap="flat">
              <a:solidFill>
                <a:srgbClr val="354851"/>
              </a:solidFill>
              <a:prstDash val="solid"/>
              <a:miter lim="400000"/>
            </a:ln>
          </a:bottom>
          <a:insideH>
            <a:ln w="12700" cap="flat">
              <a:noFill/>
              <a:miter lim="400000"/>
            </a:ln>
          </a:insideH>
          <a:insideV>
            <a:ln w="12700" cap="flat">
              <a:noFill/>
              <a:miter lim="400000"/>
            </a:ln>
          </a:insideV>
        </a:tcBdr>
        <a:fill>
          <a:solidFill>
            <a:srgbClr val="5D7784"/>
          </a:solidFill>
        </a:fill>
      </a:tcStyle>
    </a:lastRow>
    <a:firstRow>
      <a:tcTxStyle>
        <a:font>
          <a:latin typeface="Hoefler Text"/>
          <a:ea typeface="Hoefler Text"/>
          <a:cs typeface="Hoefler Text"/>
        </a:font>
        <a:srgbClr val="FFFFFF"/>
      </a:tcTxStyle>
      <a:tcStyle>
        <a:tcBdr>
          <a:left>
            <a:ln w="12700" cap="flat">
              <a:noFill/>
              <a:miter lim="400000"/>
            </a:ln>
          </a:left>
          <a:right>
            <a:ln w="12700" cap="flat">
              <a:noFill/>
              <a:miter lim="400000"/>
            </a:ln>
          </a:right>
          <a:top>
            <a:ln w="12700" cap="flat">
              <a:solidFill>
                <a:srgbClr val="354851"/>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5D7784"/>
          </a:solidFill>
        </a:fill>
      </a:tcStyle>
    </a:firstRow>
  </a:tblStyle>
  <a:tblStyle styleId="{CF821DB8-F4EB-4A41-A1BA-3FCAFE7338EE}" styleName="">
    <a:tblBg/>
    <a:wholeTbl>
      <a:tcTxStyle>
        <a:font>
          <a:latin typeface="Hoefler Text"/>
          <a:ea typeface="Hoefler Text"/>
          <a:cs typeface="Hoefler Text"/>
        </a:font>
        <a:srgbClr val="5E5E5E"/>
      </a:tcTxStyle>
      <a:tcStyle>
        <a:tcBdr>
          <a:left>
            <a:ln w="12700" cap="flat">
              <a:solidFill>
                <a:srgbClr val="A7A7A7"/>
              </a:solidFill>
              <a:prstDash val="solid"/>
              <a:miter lim="400000"/>
            </a:ln>
          </a:left>
          <a:right>
            <a:ln w="12700" cap="flat">
              <a:solidFill>
                <a:srgbClr val="A7A7A7"/>
              </a:solidFill>
              <a:prstDash val="solid"/>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A7A7A7"/>
              </a:solidFill>
              <a:prstDash val="solid"/>
              <a:miter lim="400000"/>
            </a:ln>
          </a:insideV>
        </a:tcBdr>
        <a:fill>
          <a:noFill/>
        </a:fill>
      </a:tcStyle>
    </a:wholeTbl>
    <a:band2H>
      <a:tcTxStyle/>
      <a:tcStyle>
        <a:tcBdr/>
        <a:fill>
          <a:solidFill>
            <a:srgbClr val="E6E4D7"/>
          </a:solidFill>
        </a:fill>
      </a:tcStyle>
    </a:band2H>
    <a:firstCol>
      <a:tcTxStyle>
        <a:font>
          <a:latin typeface="Hoefler Text"/>
          <a:ea typeface="Hoefler Text"/>
          <a:cs typeface="Hoefler Text"/>
        </a:font>
        <a:srgbClr val="5D3C1B"/>
      </a:tcTxStyle>
      <a:tcStyle>
        <a:tcBdr>
          <a:left>
            <a:ln w="12700" cap="flat">
              <a:solidFill>
                <a:srgbClr val="A7A7A7"/>
              </a:solidFill>
              <a:prstDash val="solid"/>
              <a:miter lim="400000"/>
            </a:ln>
          </a:left>
          <a:right>
            <a:ln w="12700" cap="flat">
              <a:solidFill>
                <a:srgbClr val="A7A7A7"/>
              </a:solidFill>
              <a:prstDash val="solid"/>
              <a:miter lim="400000"/>
            </a:ln>
          </a:right>
          <a:top>
            <a:ln w="12700" cap="flat">
              <a:solidFill>
                <a:srgbClr val="A7A7A7"/>
              </a:solidFill>
              <a:prstDash val="solid"/>
              <a:miter lim="400000"/>
            </a:ln>
          </a:top>
          <a:bottom>
            <a:ln w="12700" cap="flat">
              <a:solidFill>
                <a:srgbClr val="A7A7A7"/>
              </a:solidFill>
              <a:prstDash val="solid"/>
              <a:miter lim="400000"/>
            </a:ln>
          </a:bottom>
          <a:insideH>
            <a:ln w="12700" cap="flat">
              <a:solidFill>
                <a:srgbClr val="A7A7A7"/>
              </a:solidFill>
              <a:prstDash val="solid"/>
              <a:miter lim="400000"/>
            </a:ln>
          </a:insideH>
          <a:insideV>
            <a:ln w="12700" cap="flat">
              <a:solidFill>
                <a:srgbClr val="A7A7A7"/>
              </a:solidFill>
              <a:prstDash val="solid"/>
              <a:miter lim="400000"/>
            </a:ln>
          </a:insideV>
        </a:tcBdr>
        <a:fill>
          <a:solidFill>
            <a:srgbClr val="E7E4DC"/>
          </a:solidFill>
        </a:fill>
      </a:tcStyle>
    </a:firstCol>
    <a:lastRow>
      <a:tcTxStyle>
        <a:font>
          <a:latin typeface="Hoefler Text"/>
          <a:ea typeface="Hoefler Text"/>
          <a:cs typeface="Hoefler Text"/>
        </a:font>
        <a:srgbClr val="5D3C1B"/>
      </a:tcTxStyle>
      <a:tcStyle>
        <a:tcBdr>
          <a:left>
            <a:ln w="12700" cap="flat">
              <a:solidFill>
                <a:srgbClr val="A7A7A7"/>
              </a:solidFill>
              <a:prstDash val="solid"/>
              <a:miter lim="400000"/>
            </a:ln>
          </a:left>
          <a:right>
            <a:ln w="12700" cap="flat">
              <a:solidFill>
                <a:srgbClr val="A7A7A7"/>
              </a:solidFill>
              <a:prstDash val="solid"/>
              <a:miter lim="400000"/>
            </a:ln>
          </a:right>
          <a:top>
            <a:ln w="12700" cap="flat">
              <a:solidFill>
                <a:srgbClr val="A7A7A7"/>
              </a:solidFill>
              <a:prstDash val="solid"/>
              <a:miter lim="400000"/>
            </a:ln>
          </a:top>
          <a:bottom>
            <a:ln w="12700" cap="flat">
              <a:solidFill>
                <a:srgbClr val="A7A7A7"/>
              </a:solidFill>
              <a:prstDash val="solid"/>
              <a:miter lim="400000"/>
            </a:ln>
          </a:bottom>
          <a:insideH>
            <a:ln w="12700" cap="flat">
              <a:solidFill>
                <a:srgbClr val="A7A7A7"/>
              </a:solidFill>
              <a:prstDash val="solid"/>
              <a:miter lim="400000"/>
            </a:ln>
          </a:insideH>
          <a:insideV>
            <a:ln w="12700" cap="flat">
              <a:solidFill>
                <a:srgbClr val="A7A7A7"/>
              </a:solidFill>
              <a:prstDash val="solid"/>
              <a:miter lim="400000"/>
            </a:ln>
          </a:insideV>
        </a:tcBdr>
        <a:fill>
          <a:solidFill>
            <a:srgbClr val="D5D2C7"/>
          </a:solidFill>
        </a:fill>
      </a:tcStyle>
    </a:lastRow>
    <a:firstRow>
      <a:tcTxStyle>
        <a:font>
          <a:latin typeface="Hoefler Text"/>
          <a:ea typeface="Hoefler Text"/>
          <a:cs typeface="Hoefler Text"/>
        </a:font>
        <a:srgbClr val="5D3C1B"/>
      </a:tcTxStyle>
      <a:tcStyle>
        <a:tcBdr>
          <a:left>
            <a:ln w="12700" cap="flat">
              <a:solidFill>
                <a:srgbClr val="A7A7A7"/>
              </a:solidFill>
              <a:prstDash val="solid"/>
              <a:miter lim="400000"/>
            </a:ln>
          </a:left>
          <a:right>
            <a:ln w="12700" cap="flat">
              <a:solidFill>
                <a:srgbClr val="A7A7A7"/>
              </a:solidFill>
              <a:prstDash val="solid"/>
              <a:miter lim="400000"/>
            </a:ln>
          </a:right>
          <a:top>
            <a:ln w="12700" cap="flat">
              <a:solidFill>
                <a:srgbClr val="A7A7A7"/>
              </a:solidFill>
              <a:prstDash val="solid"/>
              <a:miter lim="400000"/>
            </a:ln>
          </a:top>
          <a:bottom>
            <a:ln w="12700" cap="flat">
              <a:solidFill>
                <a:srgbClr val="A7A7A7"/>
              </a:solidFill>
              <a:prstDash val="solid"/>
              <a:miter lim="400000"/>
            </a:ln>
          </a:bottom>
          <a:insideH>
            <a:ln w="12700" cap="flat">
              <a:solidFill>
                <a:srgbClr val="A7A7A7"/>
              </a:solidFill>
              <a:prstDash val="solid"/>
              <a:miter lim="400000"/>
            </a:ln>
          </a:insideH>
          <a:insideV>
            <a:ln w="12700" cap="flat">
              <a:solidFill>
                <a:srgbClr val="A7A7A7"/>
              </a:solidFill>
              <a:prstDash val="solid"/>
              <a:miter lim="400000"/>
            </a:ln>
          </a:insideV>
        </a:tcBdr>
        <a:fill>
          <a:solidFill>
            <a:srgbClr val="D5D2C7"/>
          </a:solidFill>
        </a:fill>
      </a:tcStyle>
    </a:firstRow>
  </a:tblStyle>
  <a:tblStyle styleId="{33BA23B1-9221-436E-865A-0063620EA4FD}" styleName="">
    <a:tblBg/>
    <a:wholeTbl>
      <a:tcTxStyle>
        <a:font>
          <a:latin typeface="Hoefler Text"/>
          <a:ea typeface="Hoefler Text"/>
          <a:cs typeface="Hoefler Text"/>
        </a:font>
        <a:srgbClr val="5E5E5E"/>
      </a:tcTxStyle>
      <a:tcStyle>
        <a:tcBdr>
          <a:left>
            <a:ln w="12700" cap="flat">
              <a:solidFill>
                <a:srgbClr val="000000">
                  <a:alpha val="50000"/>
                </a:srgbClr>
              </a:solidFill>
              <a:prstDash val="solid"/>
              <a:miter lim="400000"/>
            </a:ln>
          </a:left>
          <a:right>
            <a:ln w="12700" cap="flat">
              <a:solidFill>
                <a:srgbClr val="000000">
                  <a:alpha val="50000"/>
                </a:srgbClr>
              </a:solidFill>
              <a:prstDash val="solid"/>
              <a:miter lim="400000"/>
            </a:ln>
          </a:right>
          <a:top>
            <a:ln w="12700" cap="flat">
              <a:solidFill>
                <a:srgbClr val="000000">
                  <a:alpha val="50000"/>
                </a:srgbClr>
              </a:solidFill>
              <a:prstDash val="solid"/>
              <a:miter lim="400000"/>
            </a:ln>
          </a:top>
          <a:bottom>
            <a:ln w="12700" cap="flat">
              <a:solidFill>
                <a:srgbClr val="000000">
                  <a:alpha val="50000"/>
                </a:srgbClr>
              </a:solidFill>
              <a:prstDash val="solid"/>
              <a:miter lim="400000"/>
            </a:ln>
          </a:bottom>
          <a:insideH>
            <a:ln w="12700" cap="flat">
              <a:solidFill>
                <a:srgbClr val="000000">
                  <a:alpha val="50000"/>
                </a:srgbClr>
              </a:solidFill>
              <a:prstDash val="solid"/>
              <a:miter lim="400000"/>
            </a:ln>
          </a:insideH>
          <a:insideV>
            <a:ln w="12700" cap="flat">
              <a:solidFill>
                <a:srgbClr val="000000">
                  <a:alpha val="50000"/>
                </a:srgbClr>
              </a:solidFill>
              <a:prstDash val="solid"/>
              <a:miter lim="400000"/>
            </a:ln>
          </a:insideV>
        </a:tcBdr>
        <a:fill>
          <a:noFill/>
        </a:fill>
      </a:tcStyle>
    </a:wholeTbl>
    <a:band2H>
      <a:tcTxStyle/>
      <a:tcStyle>
        <a:tcBdr/>
        <a:fill>
          <a:solidFill>
            <a:srgbClr val="E4E1D9"/>
          </a:solidFill>
        </a:fill>
      </a:tcStyle>
    </a:band2H>
    <a:firstCol>
      <a:tcTxStyle>
        <a:font>
          <a:latin typeface="Hoefler Text"/>
          <a:ea typeface="Hoefler Text"/>
          <a:cs typeface="Hoefler Text"/>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ACA99C"/>
          </a:solidFill>
        </a:fill>
      </a:tcStyle>
    </a:firstCol>
    <a:lastRow>
      <a:tcTxStyle>
        <a:font>
          <a:latin typeface="Hoefler Text"/>
          <a:ea typeface="Hoefler Text"/>
          <a:cs typeface="Hoefler Text"/>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8746B"/>
          </a:solidFill>
        </a:fill>
      </a:tcStyle>
    </a:lastRow>
    <a:firstRow>
      <a:tcTxStyle>
        <a:font>
          <a:latin typeface="Hoefler Text"/>
          <a:ea typeface="Hoefler Text"/>
          <a:cs typeface="Hoefler Text"/>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8746B"/>
          </a:solidFill>
        </a:fill>
      </a:tcStyle>
    </a:firstRow>
  </a:tblStyle>
  <a:tblStyle styleId="{2708684C-4D16-4618-839F-0558EEFCDFE6}" styleName="">
    <a:tblBg/>
    <a:wholeTbl>
      <a:tcTxStyle>
        <a:font>
          <a:latin typeface="Hoefler Text"/>
          <a:ea typeface="Hoefler Text"/>
          <a:cs typeface="Hoefler Text"/>
        </a:font>
        <a:srgbClr val="5E5E5E"/>
      </a:tcTxStyle>
      <a:tcStyle>
        <a:tcBdr>
          <a:left>
            <a:ln w="12700" cap="flat">
              <a:noFill/>
              <a:miter lim="400000"/>
            </a:ln>
          </a:left>
          <a:right>
            <a:ln w="12700" cap="flat">
              <a:noFill/>
              <a:miter lim="400000"/>
            </a:ln>
          </a:right>
          <a:top>
            <a:ln w="12700" cap="flat">
              <a:solidFill>
                <a:srgbClr val="6B6C6B"/>
              </a:solidFill>
              <a:custDash>
                <a:ds d="200000" sp="200000"/>
              </a:custDash>
              <a:miter lim="400000"/>
            </a:ln>
          </a:top>
          <a:bottom>
            <a:ln w="12700" cap="flat">
              <a:solidFill>
                <a:srgbClr val="6B6C6B"/>
              </a:solidFill>
              <a:custDash>
                <a:ds d="200000" sp="200000"/>
              </a:custDash>
              <a:miter lim="400000"/>
            </a:ln>
          </a:bottom>
          <a:insideH>
            <a:ln w="12700" cap="flat">
              <a:solidFill>
                <a:srgbClr val="6B6C6B"/>
              </a:solidFill>
              <a:custDash>
                <a:ds d="200000" sp="200000"/>
              </a:custDash>
              <a:miter lim="400000"/>
            </a:ln>
          </a:insideH>
          <a:insideV>
            <a:ln w="12700" cap="flat">
              <a:noFill/>
              <a:miter lim="400000"/>
            </a:ln>
          </a:insideV>
        </a:tcBdr>
        <a:fill>
          <a:noFill/>
        </a:fill>
      </a:tcStyle>
    </a:wholeTbl>
    <a:band2H>
      <a:tcTxStyle/>
      <a:tcStyle>
        <a:tcBdr/>
        <a:fill>
          <a:solidFill>
            <a:srgbClr val="FFFFFF">
              <a:alpha val="50000"/>
            </a:srgbClr>
          </a:solidFill>
        </a:fill>
      </a:tcStyle>
    </a:band2H>
    <a:firstCol>
      <a:tcTxStyle>
        <a:font>
          <a:latin typeface="Hoefler Text"/>
          <a:ea typeface="Hoefler Text"/>
          <a:cs typeface="Hoefler Text"/>
        </a:font>
        <a:srgbClr val="5D3C1B"/>
      </a:tcTxStyle>
      <a:tcStyle>
        <a:tcBdr>
          <a:left>
            <a:ln w="12700" cap="flat">
              <a:noFill/>
              <a:miter lim="400000"/>
            </a:ln>
          </a:left>
          <a:right>
            <a:ln w="25400" cap="flat">
              <a:solidFill>
                <a:srgbClr val="A7A7A7"/>
              </a:solidFill>
              <a:prstDash val="solid"/>
              <a:miter lim="400000"/>
            </a:ln>
          </a:right>
          <a:top>
            <a:ln w="12700" cap="flat">
              <a:solidFill>
                <a:srgbClr val="A9AAA9"/>
              </a:solidFill>
              <a:prstDash val="solid"/>
              <a:miter lim="400000"/>
            </a:ln>
          </a:top>
          <a:bottom>
            <a:ln w="12700" cap="flat">
              <a:solidFill>
                <a:srgbClr val="A9AAA9"/>
              </a:solidFill>
              <a:prstDash val="solid"/>
              <a:miter lim="400000"/>
            </a:ln>
          </a:bottom>
          <a:insideH>
            <a:ln w="12700" cap="flat">
              <a:solidFill>
                <a:srgbClr val="A9AAA9"/>
              </a:solidFill>
              <a:prstDash val="solid"/>
              <a:miter lim="400000"/>
            </a:ln>
          </a:insideH>
          <a:insideV>
            <a:ln w="12700" cap="flat">
              <a:noFill/>
              <a:miter lim="400000"/>
            </a:ln>
          </a:insideV>
        </a:tcBdr>
        <a:fill>
          <a:noFill/>
        </a:fill>
      </a:tcStyle>
    </a:firstCol>
    <a:lastRow>
      <a:tcTxStyle>
        <a:font>
          <a:latin typeface="Hoefler Text"/>
          <a:ea typeface="Hoefler Text"/>
          <a:cs typeface="Hoefler Text"/>
        </a:font>
        <a:srgbClr val="5D3C1B"/>
      </a:tcTxStyle>
      <a:tcStyle>
        <a:tcBdr>
          <a:left>
            <a:ln w="12700" cap="flat">
              <a:noFill/>
              <a:miter lim="400000"/>
            </a:ln>
          </a:left>
          <a:right>
            <a:ln w="12700" cap="flat">
              <a:noFill/>
              <a:miter lim="400000"/>
            </a:ln>
          </a:right>
          <a:top>
            <a:ln w="25400" cap="flat">
              <a:solidFill>
                <a:srgbClr val="A7A7A7"/>
              </a:solidFill>
              <a:prstDash val="solid"/>
              <a:miter lim="400000"/>
            </a:ln>
          </a:top>
          <a:bottom>
            <a:ln w="12700" cap="flat">
              <a:noFill/>
              <a:miter lim="400000"/>
            </a:ln>
          </a:bottom>
          <a:insideH>
            <a:ln w="12700" cap="flat">
              <a:solidFill>
                <a:srgbClr val="A7A7A7"/>
              </a:solidFill>
              <a:prstDash val="solid"/>
              <a:miter lim="400000"/>
            </a:ln>
          </a:insideH>
          <a:insideV>
            <a:ln w="12700" cap="flat">
              <a:noFill/>
              <a:miter lim="400000"/>
            </a:ln>
          </a:insideV>
        </a:tcBdr>
        <a:fill>
          <a:noFill/>
        </a:fill>
      </a:tcStyle>
    </a:lastRow>
    <a:firstRow>
      <a:tcTxStyle>
        <a:font>
          <a:latin typeface="Hoefler Text"/>
          <a:ea typeface="Hoefler Text"/>
          <a:cs typeface="Hoefler Text"/>
        </a:font>
        <a:srgbClr val="5D3C1B"/>
      </a:tcTxStyle>
      <a:tcStyle>
        <a:tcBdr>
          <a:left>
            <a:ln w="12700" cap="flat">
              <a:noFill/>
              <a:miter lim="400000"/>
            </a:ln>
          </a:left>
          <a:right>
            <a:ln w="12700" cap="flat">
              <a:noFill/>
              <a:miter lim="400000"/>
            </a:ln>
          </a:right>
          <a:top>
            <a:ln w="12700" cap="flat">
              <a:noFill/>
              <a:miter lim="400000"/>
            </a:ln>
          </a:top>
          <a:bottom>
            <a:ln w="25400" cap="flat">
              <a:solidFill>
                <a:srgbClr val="A7A7A7"/>
              </a:solidFill>
              <a:prstDash val="solid"/>
              <a:miter lim="400000"/>
            </a:ln>
          </a:bottom>
          <a:insideH>
            <a:ln w="12700" cap="flat">
              <a:noFill/>
              <a:miter lim="400000"/>
            </a:ln>
          </a:insideH>
          <a:insideV>
            <a:ln w="12700" cap="flat">
              <a:noFill/>
              <a:miter lim="400000"/>
            </a:ln>
          </a:insideV>
        </a:tcBdr>
        <a:fill>
          <a:noFill/>
        </a:fill>
      </a:tcStyle>
    </a:firstRow>
  </a:tblStyle>
  <a:tblStyle styleId="{8F44A2F1-9E1F-4B54-A3A2-5F16C0AD49E2}" styleName="">
    <a:tblBg/>
    <a:wholeTbl>
      <a:tcTxStyle b="off" i="off">
        <a:font>
          <a:latin typeface="Hoefler Text"/>
          <a:ea typeface="Hoefler Text"/>
          <a:cs typeface="Hoefler Text"/>
        </a:font>
        <a:srgbClr val="767367"/>
      </a:tcTxStyle>
      <a:tcStyle>
        <a:tcBdr>
          <a:left>
            <a:ln w="12700" cap="flat">
              <a:solidFill>
                <a:srgbClr val="7E8286"/>
              </a:solidFill>
              <a:prstDash val="solid"/>
              <a:miter lim="400000"/>
            </a:ln>
          </a:left>
          <a:right>
            <a:ln w="12700" cap="flat">
              <a:solidFill>
                <a:srgbClr val="7E8286"/>
              </a:solidFill>
              <a:prstDash val="solid"/>
              <a:miter lim="400000"/>
            </a:ln>
          </a:right>
          <a:top>
            <a:ln w="12700" cap="flat">
              <a:solidFill>
                <a:srgbClr val="7E8286"/>
              </a:solidFill>
              <a:prstDash val="solid"/>
              <a:miter lim="400000"/>
            </a:ln>
          </a:top>
          <a:bottom>
            <a:ln w="12700" cap="flat">
              <a:solidFill>
                <a:srgbClr val="7E8286"/>
              </a:solidFill>
              <a:prstDash val="solid"/>
              <a:miter lim="400000"/>
            </a:ln>
          </a:bottom>
          <a:insideH>
            <a:ln w="12700" cap="flat">
              <a:solidFill>
                <a:srgbClr val="7E8286"/>
              </a:solidFill>
              <a:prstDash val="solid"/>
              <a:miter lim="400000"/>
            </a:ln>
          </a:insideH>
          <a:insideV>
            <a:ln w="12700" cap="flat">
              <a:solidFill>
                <a:srgbClr val="7E8286"/>
              </a:solidFill>
              <a:prstDash val="solid"/>
              <a:miter lim="400000"/>
            </a:ln>
          </a:insideV>
        </a:tcBdr>
        <a:fill>
          <a:noFill/>
        </a:fill>
      </a:tcStyle>
    </a:wholeTbl>
    <a:band2H>
      <a:tcTxStyle/>
      <a:tcStyle>
        <a:tcBdr/>
        <a:fill>
          <a:solidFill>
            <a:srgbClr val="C4BEA8">
              <a:alpha val="26000"/>
            </a:srgbClr>
          </a:solidFill>
        </a:fill>
      </a:tcStyle>
    </a:band2H>
    <a:firstCol>
      <a:tcTxStyle b="off" i="off">
        <a:font>
          <a:latin typeface="Hoefler Text"/>
          <a:ea typeface="Hoefler Text"/>
          <a:cs typeface="Hoefler Text"/>
        </a:font>
        <a:srgbClr val="72707B"/>
      </a:tcTxStyle>
      <a:tcStyle>
        <a:tcBdr>
          <a:left>
            <a:ln w="12700" cap="flat">
              <a:solidFill>
                <a:srgbClr val="7E8286"/>
              </a:solidFill>
              <a:prstDash val="solid"/>
              <a:miter lim="400000"/>
            </a:ln>
          </a:left>
          <a:right>
            <a:ln w="12700" cap="flat">
              <a:solidFill>
                <a:srgbClr val="7E8286"/>
              </a:solidFill>
              <a:prstDash val="solid"/>
              <a:miter lim="400000"/>
            </a:ln>
          </a:right>
          <a:top>
            <a:ln w="12700" cap="flat">
              <a:solidFill>
                <a:srgbClr val="7E8286"/>
              </a:solidFill>
              <a:prstDash val="solid"/>
              <a:miter lim="400000"/>
            </a:ln>
          </a:top>
          <a:bottom>
            <a:ln w="12700" cap="flat">
              <a:solidFill>
                <a:srgbClr val="7E8286"/>
              </a:solidFill>
              <a:prstDash val="solid"/>
              <a:miter lim="400000"/>
            </a:ln>
          </a:bottom>
          <a:insideH>
            <a:ln w="12700" cap="flat">
              <a:solidFill>
                <a:srgbClr val="7E8286"/>
              </a:solidFill>
              <a:prstDash val="solid"/>
              <a:miter lim="400000"/>
            </a:ln>
          </a:insideH>
          <a:insideV>
            <a:ln w="12700" cap="flat">
              <a:solidFill>
                <a:srgbClr val="7E8286"/>
              </a:solidFill>
              <a:prstDash val="solid"/>
              <a:miter lim="400000"/>
            </a:ln>
          </a:insideV>
        </a:tcBdr>
      </a:tcStyle>
    </a:firstCol>
    <a:lastRow>
      <a:tcTxStyle b="off" i="off">
        <a:font>
          <a:latin typeface="Hoefler Text"/>
          <a:ea typeface="Hoefler Text"/>
          <a:cs typeface="Hoefler Text"/>
        </a:font>
        <a:srgbClr val="72707B"/>
      </a:tcTxStyle>
      <a:tcStyle>
        <a:tcBdr>
          <a:left>
            <a:ln w="12700" cap="flat">
              <a:solidFill>
                <a:srgbClr val="7E8286"/>
              </a:solidFill>
              <a:prstDash val="solid"/>
              <a:miter lim="400000"/>
            </a:ln>
          </a:left>
          <a:right>
            <a:ln w="12700" cap="flat">
              <a:solidFill>
                <a:srgbClr val="7E8286"/>
              </a:solidFill>
              <a:prstDash val="solid"/>
              <a:miter lim="400000"/>
            </a:ln>
          </a:right>
          <a:top>
            <a:ln w="38100" cap="flat">
              <a:solidFill>
                <a:srgbClr val="7E8286"/>
              </a:solidFill>
              <a:prstDash val="solid"/>
              <a:miter lim="400000"/>
            </a:ln>
          </a:top>
          <a:bottom>
            <a:ln w="12700" cap="flat">
              <a:solidFill>
                <a:srgbClr val="7E8286"/>
              </a:solidFill>
              <a:prstDash val="solid"/>
              <a:miter lim="400000"/>
            </a:ln>
          </a:bottom>
          <a:insideH>
            <a:ln w="12700" cap="flat">
              <a:solidFill>
                <a:srgbClr val="7E8286"/>
              </a:solidFill>
              <a:prstDash val="solid"/>
              <a:miter lim="400000"/>
            </a:ln>
          </a:insideH>
          <a:insideV>
            <a:ln w="12700" cap="flat">
              <a:solidFill>
                <a:srgbClr val="7E8286"/>
              </a:solidFill>
              <a:prstDash val="solid"/>
              <a:miter lim="400000"/>
            </a:ln>
          </a:insideV>
        </a:tcBdr>
      </a:tcStyle>
    </a:lastRow>
    <a:firstRow>
      <a:tcTxStyle b="off" i="off">
        <a:font>
          <a:latin typeface="Hoefler Text"/>
          <a:ea typeface="Hoefler Text"/>
          <a:cs typeface="Hoefler Text"/>
        </a:font>
        <a:srgbClr val="72707B"/>
      </a:tcTxStyle>
      <a:tcStyle>
        <a:tcBdr>
          <a:left>
            <a:ln w="12700" cap="flat">
              <a:solidFill>
                <a:srgbClr val="7E8286"/>
              </a:solidFill>
              <a:prstDash val="solid"/>
              <a:miter lim="400000"/>
            </a:ln>
          </a:left>
          <a:right>
            <a:ln w="12700" cap="flat">
              <a:solidFill>
                <a:srgbClr val="7E8286"/>
              </a:solidFill>
              <a:prstDash val="solid"/>
              <a:miter lim="400000"/>
            </a:ln>
          </a:right>
          <a:top>
            <a:ln w="12700" cap="flat">
              <a:solidFill>
                <a:srgbClr val="7E8286"/>
              </a:solidFill>
              <a:prstDash val="solid"/>
              <a:miter lim="400000"/>
            </a:ln>
          </a:top>
          <a:bottom>
            <a:ln w="12700" cap="flat">
              <a:solidFill>
                <a:srgbClr val="7E8286"/>
              </a:solidFill>
              <a:prstDash val="solid"/>
              <a:miter lim="400000"/>
            </a:ln>
          </a:bottom>
          <a:insideH>
            <a:ln w="12700" cap="flat">
              <a:solidFill>
                <a:srgbClr val="7E8286"/>
              </a:solidFill>
              <a:prstDash val="solid"/>
              <a:miter lim="400000"/>
            </a:ln>
          </a:insideH>
          <a:insideV>
            <a:ln w="12700" cap="flat">
              <a:solidFill>
                <a:srgbClr val="7E8286"/>
              </a:solidFill>
              <a:prstDash val="solid"/>
              <a:miter lim="400000"/>
            </a:ln>
          </a:insideV>
        </a:tcBdr>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1" d="100"/>
          <a:sy n="61" d="100"/>
        </p:scale>
        <p:origin x="-1624" y="-112"/>
      </p:cViewPr>
      <p:guideLst>
        <p:guide orient="horz" pos="3072"/>
        <p:guide pos="409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notesMaster" Target="notesMasters/notesMaster1.xml"/><Relationship Id="rId58" Type="http://schemas.openxmlformats.org/officeDocument/2006/relationships/printerSettings" Target="printerSettings/printerSettings1.bin"/><Relationship Id="rId59" Type="http://schemas.openxmlformats.org/officeDocument/2006/relationships/presProps" Target="pres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viewProps" Target="viewProps.xml"/><Relationship Id="rId61" Type="http://schemas.openxmlformats.org/officeDocument/2006/relationships/theme" Target="theme/theme1.xml"/><Relationship Id="rId6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4" name="Shape 64"/>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65" name="Shape 65"/>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2858597425"/>
      </p:ext>
    </p:extLst>
  </p:cSld>
  <p:clrMap bg1="lt1" tx1="dk1" bg2="lt2" tx2="dk2" accent1="accent1" accent2="accent2" accent3="accent3" accent4="accent4" accent5="accent5" accent6="accent6" hlink="hlink" folHlink="folHlink"/>
  <p:notesStyle>
    <a:lvl1pPr defTabSz="584200">
      <a:defRPr sz="2200">
        <a:latin typeface="Lucida Grande"/>
        <a:ea typeface="Lucida Grande"/>
        <a:cs typeface="Lucida Grande"/>
        <a:sym typeface="Lucida Grande"/>
      </a:defRPr>
    </a:lvl1pPr>
    <a:lvl2pPr indent="228600" defTabSz="584200">
      <a:defRPr sz="2200">
        <a:latin typeface="Lucida Grande"/>
        <a:ea typeface="Lucida Grande"/>
        <a:cs typeface="Lucida Grande"/>
        <a:sym typeface="Lucida Grande"/>
      </a:defRPr>
    </a:lvl2pPr>
    <a:lvl3pPr indent="457200" defTabSz="584200">
      <a:defRPr sz="2200">
        <a:latin typeface="Lucida Grande"/>
        <a:ea typeface="Lucida Grande"/>
        <a:cs typeface="Lucida Grande"/>
        <a:sym typeface="Lucida Grande"/>
      </a:defRPr>
    </a:lvl3pPr>
    <a:lvl4pPr indent="685800" defTabSz="584200">
      <a:defRPr sz="2200">
        <a:latin typeface="Lucida Grande"/>
        <a:ea typeface="Lucida Grande"/>
        <a:cs typeface="Lucida Grande"/>
        <a:sym typeface="Lucida Grande"/>
      </a:defRPr>
    </a:lvl4pPr>
    <a:lvl5pPr indent="914400" defTabSz="584200">
      <a:defRPr sz="2200">
        <a:latin typeface="Lucida Grande"/>
        <a:ea typeface="Lucida Grande"/>
        <a:cs typeface="Lucida Grande"/>
        <a:sym typeface="Lucida Grande"/>
      </a:defRPr>
    </a:lvl5pPr>
    <a:lvl6pPr indent="1143000" defTabSz="584200">
      <a:defRPr sz="2200">
        <a:latin typeface="Lucida Grande"/>
        <a:ea typeface="Lucida Grande"/>
        <a:cs typeface="Lucida Grande"/>
        <a:sym typeface="Lucida Grande"/>
      </a:defRPr>
    </a:lvl6pPr>
    <a:lvl7pPr indent="1371600" defTabSz="584200">
      <a:defRPr sz="2200">
        <a:latin typeface="Lucida Grande"/>
        <a:ea typeface="Lucida Grande"/>
        <a:cs typeface="Lucida Grande"/>
        <a:sym typeface="Lucida Grande"/>
      </a:defRPr>
    </a:lvl7pPr>
    <a:lvl8pPr indent="1600200" defTabSz="584200">
      <a:defRPr sz="2200">
        <a:latin typeface="Lucida Grande"/>
        <a:ea typeface="Lucida Grande"/>
        <a:cs typeface="Lucida Grande"/>
        <a:sym typeface="Lucida Grande"/>
      </a:defRPr>
    </a:lvl8pPr>
    <a:lvl9pPr indent="1828800" defTabSz="58420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mp; Subtitle">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 name="Shape 6"/>
          <p:cNvSpPr>
            <a:spLocks noGrp="1"/>
          </p:cNvSpPr>
          <p:nvPr>
            <p:ph type="title"/>
          </p:nvPr>
        </p:nvSpPr>
        <p:spPr>
          <a:xfrm>
            <a:off x="787400" y="1511300"/>
            <a:ext cx="11430000" cy="3810000"/>
          </a:xfrm>
          <a:prstGeom prst="rect">
            <a:avLst/>
          </a:prstGeom>
        </p:spPr>
        <p:txBody>
          <a:bodyPr lIns="0" tIns="0" rIns="0" bIns="0" anchor="b"/>
          <a:lstStyle>
            <a:lvl1pPr>
              <a:defRPr cap="all" spc="156">
                <a:solidFill>
                  <a:srgbClr val="276D6D"/>
                </a:solidFill>
              </a:defRPr>
            </a:lvl1pPr>
          </a:lstStyle>
          <a:p>
            <a:pPr lvl="0">
              <a:defRPr sz="1800" cap="none" spc="0">
                <a:solidFill>
                  <a:srgbClr val="000000"/>
                </a:solidFill>
                <a:effectLst/>
              </a:defRPr>
            </a:pPr>
            <a:r>
              <a:rPr sz="7800" cap="all" spc="156">
                <a:solidFill>
                  <a:srgbClr val="276D6D"/>
                </a:solidFill>
                <a:effectLst>
                  <a:outerShdw blurRad="63500" dist="12700" dir="5400000" rotWithShape="0">
                    <a:srgbClr val="000000">
                      <a:alpha val="30000"/>
                    </a:srgbClr>
                  </a:outerShdw>
                </a:effectLst>
              </a:rPr>
              <a:t>Title Text</a:t>
            </a:r>
          </a:p>
        </p:txBody>
      </p:sp>
      <p:sp>
        <p:nvSpPr>
          <p:cNvPr id="7" name="Shape 7"/>
          <p:cNvSpPr>
            <a:spLocks noGrp="1"/>
          </p:cNvSpPr>
          <p:nvPr>
            <p:ph type="body" idx="1"/>
          </p:nvPr>
        </p:nvSpPr>
        <p:spPr>
          <a:xfrm>
            <a:off x="787400" y="5308600"/>
            <a:ext cx="11430000" cy="1892300"/>
          </a:xfrm>
          <a:prstGeom prst="rect">
            <a:avLst/>
          </a:prstGeom>
        </p:spPr>
        <p:txBody>
          <a:bodyPr lIns="0" tIns="0" rIns="0" bIns="0" anchor="t"/>
          <a:lstStyle>
            <a:lvl1pPr marL="0" indent="0" algn="ctr">
              <a:spcBef>
                <a:spcPts val="0"/>
              </a:spcBef>
              <a:buSzTx/>
              <a:buNone/>
              <a:defRPr sz="5600"/>
            </a:lvl1pPr>
            <a:lvl2pPr marL="0" indent="0" algn="ctr">
              <a:spcBef>
                <a:spcPts val="0"/>
              </a:spcBef>
              <a:buSzTx/>
              <a:buNone/>
              <a:defRPr sz="5600"/>
            </a:lvl2pPr>
            <a:lvl3pPr marL="0" indent="0" algn="ctr">
              <a:spcBef>
                <a:spcPts val="0"/>
              </a:spcBef>
              <a:buSzTx/>
              <a:buNone/>
              <a:defRPr sz="5600"/>
            </a:lvl3pPr>
            <a:lvl4pPr marL="0" indent="0" algn="ctr">
              <a:spcBef>
                <a:spcPts val="0"/>
              </a:spcBef>
              <a:buSzTx/>
              <a:buNone/>
              <a:defRPr sz="5600"/>
            </a:lvl4pPr>
            <a:lvl5pPr marL="0" indent="0" algn="ctr">
              <a:spcBef>
                <a:spcPts val="0"/>
              </a:spcBef>
              <a:buSzTx/>
              <a:buNone/>
              <a:defRPr sz="5600"/>
            </a:lvl5pPr>
          </a:lstStyle>
          <a:p>
            <a:pPr lvl="0">
              <a:defRPr sz="1800">
                <a:solidFill>
                  <a:srgbClr val="000000"/>
                </a:solidFill>
              </a:defRPr>
            </a:pPr>
            <a:r>
              <a:rPr sz="5600">
                <a:solidFill>
                  <a:srgbClr val="5E5E5E"/>
                </a:solidFill>
              </a:rPr>
              <a:t>Body Level One</a:t>
            </a:r>
          </a:p>
          <a:p>
            <a:pPr lvl="1">
              <a:defRPr sz="1800">
                <a:solidFill>
                  <a:srgbClr val="000000"/>
                </a:solidFill>
              </a:defRPr>
            </a:pPr>
            <a:r>
              <a:rPr sz="5600">
                <a:solidFill>
                  <a:srgbClr val="5E5E5E"/>
                </a:solidFill>
              </a:rPr>
              <a:t>Body Level Two</a:t>
            </a:r>
          </a:p>
          <a:p>
            <a:pPr lvl="2">
              <a:defRPr sz="1800">
                <a:solidFill>
                  <a:srgbClr val="000000"/>
                </a:solidFill>
              </a:defRPr>
            </a:pPr>
            <a:r>
              <a:rPr sz="5600">
                <a:solidFill>
                  <a:srgbClr val="5E5E5E"/>
                </a:solidFill>
              </a:rPr>
              <a:t>Body Level Three</a:t>
            </a:r>
          </a:p>
          <a:p>
            <a:pPr lvl="3">
              <a:defRPr sz="1800">
                <a:solidFill>
                  <a:srgbClr val="000000"/>
                </a:solidFill>
              </a:defRPr>
            </a:pPr>
            <a:r>
              <a:rPr sz="5600">
                <a:solidFill>
                  <a:srgbClr val="5E5E5E"/>
                </a:solidFill>
              </a:rPr>
              <a:t>Body Level Four</a:t>
            </a:r>
          </a:p>
          <a:p>
            <a:pPr lvl="4">
              <a:defRPr sz="1800">
                <a:solidFill>
                  <a:srgbClr val="000000"/>
                </a:solidFill>
              </a:defRPr>
            </a:pPr>
            <a:r>
              <a:rPr sz="5600">
                <a:solidFill>
                  <a:srgbClr val="5E5E5E"/>
                </a:solidFill>
              </a:rPr>
              <a:t>Body Level Five</a:t>
            </a:r>
          </a:p>
        </p:txBody>
      </p:sp>
    </p:spTree>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29" name="Shape 29"/>
          <p:cNvSpPr>
            <a:spLocks noGrp="1"/>
          </p:cNvSpPr>
          <p:nvPr>
            <p:ph type="title"/>
          </p:nvPr>
        </p:nvSpPr>
        <p:spPr>
          <a:prstGeom prst="rect">
            <a:avLst/>
          </a:prstGeom>
        </p:spPr>
        <p:txBody>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Title Text</a:t>
            </a:r>
          </a:p>
        </p:txBody>
      </p:sp>
      <p:sp>
        <p:nvSpPr>
          <p:cNvPr id="30" name="Shape 30"/>
          <p:cNvSpPr>
            <a:spLocks noGrp="1"/>
          </p:cNvSpPr>
          <p:nvPr>
            <p:ph type="body" idx="1"/>
          </p:nvPr>
        </p:nvSpPr>
        <p:spPr>
          <a:xfrm>
            <a:off x="787400" y="2768600"/>
            <a:ext cx="5270500" cy="57150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3600">
                <a:solidFill>
                  <a:srgbClr val="5E5E5E"/>
                </a:solidFill>
              </a:rPr>
              <a:t>Body Level One</a:t>
            </a:r>
          </a:p>
          <a:p>
            <a:pPr lvl="1">
              <a:defRPr sz="1800">
                <a:solidFill>
                  <a:srgbClr val="000000"/>
                </a:solidFill>
              </a:defRPr>
            </a:pPr>
            <a:r>
              <a:rPr sz="3600">
                <a:solidFill>
                  <a:srgbClr val="5E5E5E"/>
                </a:solidFill>
              </a:rPr>
              <a:t>Body Level Two</a:t>
            </a:r>
          </a:p>
          <a:p>
            <a:pPr lvl="2">
              <a:defRPr sz="1800">
                <a:solidFill>
                  <a:srgbClr val="000000"/>
                </a:solidFill>
              </a:defRPr>
            </a:pPr>
            <a:r>
              <a:rPr sz="3600">
                <a:solidFill>
                  <a:srgbClr val="5E5E5E"/>
                </a:solidFill>
              </a:rPr>
              <a:t>Body Level Three</a:t>
            </a:r>
          </a:p>
          <a:p>
            <a:pPr lvl="3">
              <a:defRPr sz="1800">
                <a:solidFill>
                  <a:srgbClr val="000000"/>
                </a:solidFill>
              </a:defRPr>
            </a:pPr>
            <a:r>
              <a:rPr sz="3600">
                <a:solidFill>
                  <a:srgbClr val="5E5E5E"/>
                </a:solidFill>
              </a:rPr>
              <a:t>Body Level Four</a:t>
            </a:r>
          </a:p>
          <a:p>
            <a:pPr lvl="4">
              <a:defRPr sz="1800">
                <a:solidFill>
                  <a:srgbClr val="000000"/>
                </a:solidFill>
              </a:defRPr>
            </a:pPr>
            <a:r>
              <a:rPr sz="3600">
                <a:solidFill>
                  <a:srgbClr val="5E5E5E"/>
                </a:solidFill>
              </a:rPr>
              <a:t>Body Level Five</a:t>
            </a:r>
          </a:p>
        </p:txBody>
      </p:sp>
    </p:spTree>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amp; Bullets - Left">
    <p:spTree>
      <p:nvGrpSpPr>
        <p:cNvPr id="1" name=""/>
        <p:cNvGrpSpPr/>
        <p:nvPr/>
      </p:nvGrpSpPr>
      <p:grpSpPr>
        <a:xfrm>
          <a:off x="0" y="0"/>
          <a:ext cx="0" cy="0"/>
          <a:chOff x="0" y="0"/>
          <a:chExt cx="0" cy="0"/>
        </a:xfrm>
      </p:grpSpPr>
      <p:sp>
        <p:nvSpPr>
          <p:cNvPr id="32" name="Shape 32"/>
          <p:cNvSpPr>
            <a:spLocks noGrp="1"/>
          </p:cNvSpPr>
          <p:nvPr>
            <p:ph type="title"/>
          </p:nvPr>
        </p:nvSpPr>
        <p:spPr>
          <a:prstGeom prst="rect">
            <a:avLst/>
          </a:prstGeom>
        </p:spPr>
        <p:txBody>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Title Text</a:t>
            </a:r>
          </a:p>
        </p:txBody>
      </p:sp>
      <p:sp>
        <p:nvSpPr>
          <p:cNvPr id="33" name="Shape 33"/>
          <p:cNvSpPr>
            <a:spLocks noGrp="1"/>
          </p:cNvSpPr>
          <p:nvPr>
            <p:ph type="body" idx="1"/>
          </p:nvPr>
        </p:nvSpPr>
        <p:spPr>
          <a:xfrm>
            <a:off x="787400" y="2768600"/>
            <a:ext cx="5270500" cy="57150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3600">
                <a:solidFill>
                  <a:srgbClr val="5E5E5E"/>
                </a:solidFill>
              </a:rPr>
              <a:t>Body Level One</a:t>
            </a:r>
          </a:p>
          <a:p>
            <a:pPr lvl="1">
              <a:defRPr sz="1800">
                <a:solidFill>
                  <a:srgbClr val="000000"/>
                </a:solidFill>
              </a:defRPr>
            </a:pPr>
            <a:r>
              <a:rPr sz="3600">
                <a:solidFill>
                  <a:srgbClr val="5E5E5E"/>
                </a:solidFill>
              </a:rPr>
              <a:t>Body Level Two</a:t>
            </a:r>
          </a:p>
          <a:p>
            <a:pPr lvl="2">
              <a:defRPr sz="1800">
                <a:solidFill>
                  <a:srgbClr val="000000"/>
                </a:solidFill>
              </a:defRPr>
            </a:pPr>
            <a:r>
              <a:rPr sz="3600">
                <a:solidFill>
                  <a:srgbClr val="5E5E5E"/>
                </a:solidFill>
              </a:rPr>
              <a:t>Body Level Three</a:t>
            </a:r>
          </a:p>
          <a:p>
            <a:pPr lvl="3">
              <a:defRPr sz="1800">
                <a:solidFill>
                  <a:srgbClr val="000000"/>
                </a:solidFill>
              </a:defRPr>
            </a:pPr>
            <a:r>
              <a:rPr sz="3600">
                <a:solidFill>
                  <a:srgbClr val="5E5E5E"/>
                </a:solidFill>
              </a:rPr>
              <a:t>Body Level Four</a:t>
            </a:r>
          </a:p>
          <a:p>
            <a:pPr lvl="4">
              <a:defRPr sz="1800">
                <a:solidFill>
                  <a:srgbClr val="000000"/>
                </a:solidFill>
              </a:defRPr>
            </a:pPr>
            <a:r>
              <a:rPr sz="3600">
                <a:solidFill>
                  <a:srgbClr val="5E5E5E"/>
                </a:solidFill>
              </a:rPr>
              <a:t>Body Level Five</a:t>
            </a:r>
          </a:p>
        </p:txBody>
      </p:sp>
    </p:spTree>
  </p:cSld>
  <p:clrMapOvr>
    <a:masterClrMapping/>
  </p:clrMapOvr>
  <p:transition xmlns:p14="http://schemas.microsoft.com/office/powerpoint/2010/mai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 Right">
    <p:spTree>
      <p:nvGrpSpPr>
        <p:cNvPr id="1" name=""/>
        <p:cNvGrpSpPr/>
        <p:nvPr/>
      </p:nvGrpSpPr>
      <p:grpSpPr>
        <a:xfrm>
          <a:off x="0" y="0"/>
          <a:ext cx="0" cy="0"/>
          <a:chOff x="0" y="0"/>
          <a:chExt cx="0" cy="0"/>
        </a:xfrm>
      </p:grpSpPr>
      <p:sp>
        <p:nvSpPr>
          <p:cNvPr id="35" name="Shape 35"/>
          <p:cNvSpPr>
            <a:spLocks noGrp="1"/>
          </p:cNvSpPr>
          <p:nvPr>
            <p:ph type="title"/>
          </p:nvPr>
        </p:nvSpPr>
        <p:spPr>
          <a:prstGeom prst="rect">
            <a:avLst/>
          </a:prstGeom>
        </p:spPr>
        <p:txBody>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Title Text</a:t>
            </a:r>
          </a:p>
        </p:txBody>
      </p:sp>
      <p:sp>
        <p:nvSpPr>
          <p:cNvPr id="36" name="Shape 36"/>
          <p:cNvSpPr>
            <a:spLocks noGrp="1"/>
          </p:cNvSpPr>
          <p:nvPr>
            <p:ph type="body" idx="1"/>
          </p:nvPr>
        </p:nvSpPr>
        <p:spPr>
          <a:xfrm>
            <a:off x="6946900" y="2768600"/>
            <a:ext cx="5270500" cy="57150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3600">
                <a:solidFill>
                  <a:srgbClr val="5E5E5E"/>
                </a:solidFill>
              </a:rPr>
              <a:t>Body Level One</a:t>
            </a:r>
          </a:p>
          <a:p>
            <a:pPr lvl="1">
              <a:defRPr sz="1800">
                <a:solidFill>
                  <a:srgbClr val="000000"/>
                </a:solidFill>
              </a:defRPr>
            </a:pPr>
            <a:r>
              <a:rPr sz="3600">
                <a:solidFill>
                  <a:srgbClr val="5E5E5E"/>
                </a:solidFill>
              </a:rPr>
              <a:t>Body Level Two</a:t>
            </a:r>
          </a:p>
          <a:p>
            <a:pPr lvl="2">
              <a:defRPr sz="1800">
                <a:solidFill>
                  <a:srgbClr val="000000"/>
                </a:solidFill>
              </a:defRPr>
            </a:pPr>
            <a:r>
              <a:rPr sz="3600">
                <a:solidFill>
                  <a:srgbClr val="5E5E5E"/>
                </a:solidFill>
              </a:rPr>
              <a:t>Body Level Three</a:t>
            </a:r>
          </a:p>
          <a:p>
            <a:pPr lvl="3">
              <a:defRPr sz="1800">
                <a:solidFill>
                  <a:srgbClr val="000000"/>
                </a:solidFill>
              </a:defRPr>
            </a:pPr>
            <a:r>
              <a:rPr sz="3600">
                <a:solidFill>
                  <a:srgbClr val="5E5E5E"/>
                </a:solidFill>
              </a:rPr>
              <a:t>Body Level Four</a:t>
            </a:r>
          </a:p>
          <a:p>
            <a:pPr lvl="4">
              <a:defRPr sz="1800">
                <a:solidFill>
                  <a:srgbClr val="000000"/>
                </a:solidFill>
              </a:defRPr>
            </a:pPr>
            <a:r>
              <a:rPr sz="3600">
                <a:solidFill>
                  <a:srgbClr val="5E5E5E"/>
                </a:solidFill>
              </a:rPr>
              <a:t>Body Level Five</a:t>
            </a:r>
          </a:p>
        </p:txBody>
      </p:sp>
    </p:spTree>
  </p:cSld>
  <p:clrMapOvr>
    <a:masterClrMapping/>
  </p:clrMapOvr>
  <p:transition xmlns:p14="http://schemas.microsoft.com/office/powerpoint/2010/mai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38" name="Shape 38"/>
          <p:cNvSpPr>
            <a:spLocks noGrp="1"/>
          </p:cNvSpPr>
          <p:nvPr>
            <p:ph type="title"/>
          </p:nvPr>
        </p:nvSpPr>
        <p:spPr>
          <a:prstGeom prst="rect">
            <a:avLst/>
          </a:prstGeom>
        </p:spPr>
        <p:txBody>
          <a:bodyPr lIns="0" tIns="0" rIns="0" bIns="0">
            <a:normAutofit/>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Title Text</a:t>
            </a:r>
          </a:p>
        </p:txBody>
      </p:sp>
      <p:sp>
        <p:nvSpPr>
          <p:cNvPr id="39" name="Shape 39"/>
          <p:cNvSpPr>
            <a:spLocks noGrp="1"/>
          </p:cNvSpPr>
          <p:nvPr>
            <p:ph type="body" idx="1"/>
          </p:nvPr>
        </p:nvSpPr>
        <p:spPr>
          <a:prstGeom prst="rect">
            <a:avLst/>
          </a:prstGeom>
        </p:spPr>
        <p:txBody>
          <a:bodyPr lIns="0" tIns="0" rIns="0" bIns="0">
            <a:normAutofit/>
          </a:bodyPr>
          <a:lstStyle>
            <a:lvl1pPr marL="393700" indent="-393700">
              <a:spcBef>
                <a:spcPts val="3600"/>
              </a:spcBef>
              <a:buSzPct val="50000"/>
              <a:buBlip>
                <a:blip r:embed="rId2"/>
              </a:buBlip>
            </a:lvl1pPr>
            <a:lvl2pPr marL="787400" indent="-393700">
              <a:spcBef>
                <a:spcPts val="3600"/>
              </a:spcBef>
              <a:buSzPct val="50000"/>
              <a:buBlip>
                <a:blip r:embed="rId2"/>
              </a:buBlip>
            </a:lvl2pPr>
            <a:lvl3pPr marL="1181100" indent="-393700">
              <a:spcBef>
                <a:spcPts val="3600"/>
              </a:spcBef>
              <a:buSzPct val="50000"/>
              <a:buBlip>
                <a:blip r:embed="rId2"/>
              </a:buBlip>
            </a:lvl3pPr>
            <a:lvl4pPr marL="1574800" indent="-393700">
              <a:spcBef>
                <a:spcPts val="3600"/>
              </a:spcBef>
              <a:buSzPct val="50000"/>
              <a:buBlip>
                <a:blip r:embed="rId2"/>
              </a:buBlip>
            </a:lvl4pPr>
            <a:lvl5pPr marL="1968500" indent="-393700">
              <a:spcBef>
                <a:spcPts val="3600"/>
              </a:spcBef>
              <a:buSzPct val="50000"/>
              <a:buBlip>
                <a:blip r:embed="rId2"/>
              </a:buBlip>
            </a:lvl5pPr>
          </a:lstStyle>
          <a:p>
            <a:pPr lvl="0">
              <a:defRPr sz="1800">
                <a:solidFill>
                  <a:srgbClr val="000000"/>
                </a:solidFill>
              </a:defRPr>
            </a:pPr>
            <a:r>
              <a:rPr sz="3600">
                <a:solidFill>
                  <a:srgbClr val="5E5E5E"/>
                </a:solidFill>
              </a:rPr>
              <a:t>Body Level One</a:t>
            </a:r>
          </a:p>
          <a:p>
            <a:pPr lvl="1">
              <a:defRPr sz="1800">
                <a:solidFill>
                  <a:srgbClr val="000000"/>
                </a:solidFill>
              </a:defRPr>
            </a:pPr>
            <a:r>
              <a:rPr sz="3600">
                <a:solidFill>
                  <a:srgbClr val="5E5E5E"/>
                </a:solidFill>
              </a:rPr>
              <a:t>Body Level Two</a:t>
            </a:r>
          </a:p>
          <a:p>
            <a:pPr lvl="2">
              <a:defRPr sz="1800">
                <a:solidFill>
                  <a:srgbClr val="000000"/>
                </a:solidFill>
              </a:defRPr>
            </a:pPr>
            <a:r>
              <a:rPr sz="3600">
                <a:solidFill>
                  <a:srgbClr val="5E5E5E"/>
                </a:solidFill>
              </a:rPr>
              <a:t>Body Level Three</a:t>
            </a:r>
          </a:p>
          <a:p>
            <a:pPr lvl="3">
              <a:defRPr sz="1800">
                <a:solidFill>
                  <a:srgbClr val="000000"/>
                </a:solidFill>
              </a:defRPr>
            </a:pPr>
            <a:r>
              <a:rPr sz="3600">
                <a:solidFill>
                  <a:srgbClr val="5E5E5E"/>
                </a:solidFill>
              </a:rPr>
              <a:t>Body Level Four</a:t>
            </a:r>
          </a:p>
          <a:p>
            <a:pPr lvl="4">
              <a:defRPr sz="1800">
                <a:solidFill>
                  <a:srgbClr val="000000"/>
                </a:solidFill>
              </a:defRPr>
            </a:pPr>
            <a:r>
              <a:rPr sz="3600">
                <a:solidFill>
                  <a:srgbClr val="5E5E5E"/>
                </a:solidFill>
              </a:rPr>
              <a:t>Body Level Five</a:t>
            </a:r>
          </a:p>
        </p:txBody>
      </p:sp>
    </p:spTree>
  </p:cSld>
  <p:clrMapOvr>
    <a:masterClrMapping/>
  </p:clrMapOvr>
  <p:transition xmlns:p14="http://schemas.microsoft.com/office/powerpoint/2010/mai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1" name="Shape 41"/>
          <p:cNvSpPr>
            <a:spLocks noGrp="1"/>
          </p:cNvSpPr>
          <p:nvPr>
            <p:ph type="title"/>
          </p:nvPr>
        </p:nvSpPr>
        <p:spPr>
          <a:prstGeom prst="rect">
            <a:avLst/>
          </a:prstGeom>
        </p:spPr>
        <p:txBody>
          <a:bodyPr lIns="0" tIns="0" rIns="0" bIns="0">
            <a:normAutofit/>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Title Text</a:t>
            </a:r>
          </a:p>
        </p:txBody>
      </p:sp>
      <p:sp>
        <p:nvSpPr>
          <p:cNvPr id="42" name="Shape 42"/>
          <p:cNvSpPr>
            <a:spLocks noGrp="1"/>
          </p:cNvSpPr>
          <p:nvPr>
            <p:ph type="body" idx="1"/>
          </p:nvPr>
        </p:nvSpPr>
        <p:spPr>
          <a:prstGeom prst="rect">
            <a:avLst/>
          </a:prstGeom>
        </p:spPr>
        <p:txBody>
          <a:bodyPr lIns="0" tIns="0" rIns="0" bIns="0">
            <a:normAutofit/>
          </a:bodyPr>
          <a:lstStyle>
            <a:lvl1pPr marL="393700" indent="-393700">
              <a:spcBef>
                <a:spcPts val="3600"/>
              </a:spcBef>
              <a:buSzPct val="50000"/>
              <a:buBlip>
                <a:blip r:embed="rId2"/>
              </a:buBlip>
            </a:lvl1pPr>
            <a:lvl2pPr marL="787400" indent="-393700">
              <a:spcBef>
                <a:spcPts val="3600"/>
              </a:spcBef>
              <a:buSzPct val="50000"/>
              <a:buBlip>
                <a:blip r:embed="rId2"/>
              </a:buBlip>
            </a:lvl2pPr>
            <a:lvl3pPr marL="1181100" indent="-393700">
              <a:spcBef>
                <a:spcPts val="3600"/>
              </a:spcBef>
              <a:buSzPct val="50000"/>
              <a:buBlip>
                <a:blip r:embed="rId2"/>
              </a:buBlip>
            </a:lvl3pPr>
            <a:lvl4pPr marL="1574800" indent="-393700">
              <a:spcBef>
                <a:spcPts val="3600"/>
              </a:spcBef>
              <a:buSzPct val="50000"/>
              <a:buBlip>
                <a:blip r:embed="rId2"/>
              </a:buBlip>
            </a:lvl4pPr>
            <a:lvl5pPr marL="1968500" indent="-393700">
              <a:spcBef>
                <a:spcPts val="3600"/>
              </a:spcBef>
              <a:buSzPct val="50000"/>
              <a:buBlip>
                <a:blip r:embed="rId2"/>
              </a:buBlip>
            </a:lvl5pPr>
          </a:lstStyle>
          <a:p>
            <a:pPr lvl="0">
              <a:defRPr sz="1800">
                <a:solidFill>
                  <a:srgbClr val="000000"/>
                </a:solidFill>
              </a:defRPr>
            </a:pPr>
            <a:r>
              <a:rPr sz="3600">
                <a:solidFill>
                  <a:srgbClr val="5E5E5E"/>
                </a:solidFill>
              </a:rPr>
              <a:t>Body Level One</a:t>
            </a:r>
          </a:p>
          <a:p>
            <a:pPr lvl="1">
              <a:defRPr sz="1800">
                <a:solidFill>
                  <a:srgbClr val="000000"/>
                </a:solidFill>
              </a:defRPr>
            </a:pPr>
            <a:r>
              <a:rPr sz="3600">
                <a:solidFill>
                  <a:srgbClr val="5E5E5E"/>
                </a:solidFill>
              </a:rPr>
              <a:t>Body Level Two</a:t>
            </a:r>
          </a:p>
          <a:p>
            <a:pPr lvl="2">
              <a:defRPr sz="1800">
                <a:solidFill>
                  <a:srgbClr val="000000"/>
                </a:solidFill>
              </a:defRPr>
            </a:pPr>
            <a:r>
              <a:rPr sz="3600">
                <a:solidFill>
                  <a:srgbClr val="5E5E5E"/>
                </a:solidFill>
              </a:rPr>
              <a:t>Body Level Three</a:t>
            </a:r>
          </a:p>
          <a:p>
            <a:pPr lvl="3">
              <a:defRPr sz="1800">
                <a:solidFill>
                  <a:srgbClr val="000000"/>
                </a:solidFill>
              </a:defRPr>
            </a:pPr>
            <a:r>
              <a:rPr sz="3600">
                <a:solidFill>
                  <a:srgbClr val="5E5E5E"/>
                </a:solidFill>
              </a:rPr>
              <a:t>Body Level Four</a:t>
            </a:r>
          </a:p>
          <a:p>
            <a:pPr lvl="4">
              <a:defRPr sz="1800">
                <a:solidFill>
                  <a:srgbClr val="000000"/>
                </a:solidFill>
              </a:defRPr>
            </a:pPr>
            <a:r>
              <a:rPr sz="3600">
                <a:solidFill>
                  <a:srgbClr val="5E5E5E"/>
                </a:solidFill>
              </a:rPr>
              <a:t>Body Level Five</a:t>
            </a:r>
          </a:p>
        </p:txBody>
      </p:sp>
    </p:spTree>
  </p:cSld>
  <p:clrMapOvr>
    <a:masterClrMapping/>
  </p:clrMapOvr>
  <p:transition xmlns:p14="http://schemas.microsoft.com/office/powerpoint/2010/mai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4" name="Shape 44"/>
          <p:cNvSpPr>
            <a:spLocks noGrp="1"/>
          </p:cNvSpPr>
          <p:nvPr>
            <p:ph type="title"/>
          </p:nvPr>
        </p:nvSpPr>
        <p:spPr>
          <a:prstGeom prst="rect">
            <a:avLst/>
          </a:prstGeom>
        </p:spPr>
        <p:txBody>
          <a:bodyPr lIns="0" tIns="0" rIns="0" bIns="0">
            <a:normAutofit/>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Title Text</a:t>
            </a:r>
          </a:p>
        </p:txBody>
      </p:sp>
      <p:sp>
        <p:nvSpPr>
          <p:cNvPr id="45" name="Shape 45"/>
          <p:cNvSpPr>
            <a:spLocks noGrp="1"/>
          </p:cNvSpPr>
          <p:nvPr>
            <p:ph type="body" idx="1"/>
          </p:nvPr>
        </p:nvSpPr>
        <p:spPr>
          <a:prstGeom prst="rect">
            <a:avLst/>
          </a:prstGeom>
        </p:spPr>
        <p:txBody>
          <a:bodyPr lIns="0" tIns="0" rIns="0" bIns="0">
            <a:normAutofit/>
          </a:bodyPr>
          <a:lstStyle>
            <a:lvl1pPr marL="393700" indent="-393700">
              <a:spcBef>
                <a:spcPts val="3600"/>
              </a:spcBef>
              <a:buSzPct val="50000"/>
              <a:buBlip>
                <a:blip r:embed="rId2"/>
              </a:buBlip>
            </a:lvl1pPr>
            <a:lvl2pPr marL="787400" indent="-393700">
              <a:spcBef>
                <a:spcPts val="3600"/>
              </a:spcBef>
              <a:buSzPct val="50000"/>
              <a:buBlip>
                <a:blip r:embed="rId2"/>
              </a:buBlip>
            </a:lvl2pPr>
            <a:lvl3pPr marL="1181100" indent="-393700">
              <a:spcBef>
                <a:spcPts val="3600"/>
              </a:spcBef>
              <a:buSzPct val="50000"/>
              <a:buBlip>
                <a:blip r:embed="rId2"/>
              </a:buBlip>
            </a:lvl3pPr>
            <a:lvl4pPr marL="1574800" indent="-393700">
              <a:spcBef>
                <a:spcPts val="3600"/>
              </a:spcBef>
              <a:buSzPct val="50000"/>
              <a:buBlip>
                <a:blip r:embed="rId2"/>
              </a:buBlip>
            </a:lvl4pPr>
            <a:lvl5pPr marL="1968500" indent="-393700">
              <a:spcBef>
                <a:spcPts val="3600"/>
              </a:spcBef>
              <a:buSzPct val="50000"/>
              <a:buBlip>
                <a:blip r:embed="rId2"/>
              </a:buBlip>
            </a:lvl5pPr>
          </a:lstStyle>
          <a:p>
            <a:pPr lvl="0">
              <a:defRPr sz="1800">
                <a:solidFill>
                  <a:srgbClr val="000000"/>
                </a:solidFill>
              </a:defRPr>
            </a:pPr>
            <a:r>
              <a:rPr sz="3600">
                <a:solidFill>
                  <a:srgbClr val="5E5E5E"/>
                </a:solidFill>
              </a:rPr>
              <a:t>Body Level One</a:t>
            </a:r>
          </a:p>
          <a:p>
            <a:pPr lvl="1">
              <a:defRPr sz="1800">
                <a:solidFill>
                  <a:srgbClr val="000000"/>
                </a:solidFill>
              </a:defRPr>
            </a:pPr>
            <a:r>
              <a:rPr sz="3600">
                <a:solidFill>
                  <a:srgbClr val="5E5E5E"/>
                </a:solidFill>
              </a:rPr>
              <a:t>Body Level Two</a:t>
            </a:r>
          </a:p>
          <a:p>
            <a:pPr lvl="2">
              <a:defRPr sz="1800">
                <a:solidFill>
                  <a:srgbClr val="000000"/>
                </a:solidFill>
              </a:defRPr>
            </a:pPr>
            <a:r>
              <a:rPr sz="3600">
                <a:solidFill>
                  <a:srgbClr val="5E5E5E"/>
                </a:solidFill>
              </a:rPr>
              <a:t>Body Level Three</a:t>
            </a:r>
          </a:p>
          <a:p>
            <a:pPr lvl="3">
              <a:defRPr sz="1800">
                <a:solidFill>
                  <a:srgbClr val="000000"/>
                </a:solidFill>
              </a:defRPr>
            </a:pPr>
            <a:r>
              <a:rPr sz="3600">
                <a:solidFill>
                  <a:srgbClr val="5E5E5E"/>
                </a:solidFill>
              </a:rPr>
              <a:t>Body Level Four</a:t>
            </a:r>
          </a:p>
          <a:p>
            <a:pPr lvl="4">
              <a:defRPr sz="1800">
                <a:solidFill>
                  <a:srgbClr val="000000"/>
                </a:solidFill>
              </a:defRPr>
            </a:pPr>
            <a:r>
              <a:rPr sz="3600">
                <a:solidFill>
                  <a:srgbClr val="5E5E5E"/>
                </a:solidFill>
              </a:rPr>
              <a:t>Body Level Five</a:t>
            </a:r>
          </a:p>
        </p:txBody>
      </p:sp>
    </p:spTree>
  </p:cSld>
  <p:clrMapOvr>
    <a:masterClrMapping/>
  </p:clrMapOvr>
  <p:transition xmlns:p14="http://schemas.microsoft.com/office/powerpoint/2010/mai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7" name="Shape 47"/>
          <p:cNvSpPr>
            <a:spLocks noGrp="1"/>
          </p:cNvSpPr>
          <p:nvPr>
            <p:ph type="title"/>
          </p:nvPr>
        </p:nvSpPr>
        <p:spPr>
          <a:prstGeom prst="rect">
            <a:avLst/>
          </a:prstGeom>
        </p:spPr>
        <p:txBody>
          <a:bodyPr lIns="0" tIns="0" rIns="0" bIns="0">
            <a:normAutofit/>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Title Text</a:t>
            </a:r>
          </a:p>
        </p:txBody>
      </p:sp>
      <p:sp>
        <p:nvSpPr>
          <p:cNvPr id="48" name="Shape 48"/>
          <p:cNvSpPr>
            <a:spLocks noGrp="1"/>
          </p:cNvSpPr>
          <p:nvPr>
            <p:ph type="body" idx="1"/>
          </p:nvPr>
        </p:nvSpPr>
        <p:spPr>
          <a:prstGeom prst="rect">
            <a:avLst/>
          </a:prstGeom>
        </p:spPr>
        <p:txBody>
          <a:bodyPr lIns="0" tIns="0" rIns="0" bIns="0">
            <a:normAutofit/>
          </a:bodyPr>
          <a:lstStyle>
            <a:lvl1pPr marL="393700" indent="-393700">
              <a:spcBef>
                <a:spcPts val="3600"/>
              </a:spcBef>
              <a:buSzPct val="50000"/>
              <a:buBlip>
                <a:blip r:embed="rId2"/>
              </a:buBlip>
            </a:lvl1pPr>
            <a:lvl2pPr marL="787400" indent="-393700">
              <a:spcBef>
                <a:spcPts val="3600"/>
              </a:spcBef>
              <a:buSzPct val="50000"/>
              <a:buBlip>
                <a:blip r:embed="rId2"/>
              </a:buBlip>
            </a:lvl2pPr>
            <a:lvl3pPr marL="1181100" indent="-393700">
              <a:spcBef>
                <a:spcPts val="3600"/>
              </a:spcBef>
              <a:buSzPct val="50000"/>
              <a:buBlip>
                <a:blip r:embed="rId2"/>
              </a:buBlip>
            </a:lvl3pPr>
            <a:lvl4pPr marL="1574800" indent="-393700">
              <a:spcBef>
                <a:spcPts val="3600"/>
              </a:spcBef>
              <a:buSzPct val="50000"/>
              <a:buBlip>
                <a:blip r:embed="rId2"/>
              </a:buBlip>
            </a:lvl4pPr>
            <a:lvl5pPr marL="1968500" indent="-393700">
              <a:spcBef>
                <a:spcPts val="3600"/>
              </a:spcBef>
              <a:buSzPct val="50000"/>
              <a:buBlip>
                <a:blip r:embed="rId2"/>
              </a:buBlip>
            </a:lvl5pPr>
          </a:lstStyle>
          <a:p>
            <a:pPr lvl="0">
              <a:defRPr sz="1800">
                <a:solidFill>
                  <a:srgbClr val="000000"/>
                </a:solidFill>
              </a:defRPr>
            </a:pPr>
            <a:r>
              <a:rPr sz="3600">
                <a:solidFill>
                  <a:srgbClr val="5E5E5E"/>
                </a:solidFill>
              </a:rPr>
              <a:t>Body Level One</a:t>
            </a:r>
          </a:p>
          <a:p>
            <a:pPr lvl="1">
              <a:defRPr sz="1800">
                <a:solidFill>
                  <a:srgbClr val="000000"/>
                </a:solidFill>
              </a:defRPr>
            </a:pPr>
            <a:r>
              <a:rPr sz="3600">
                <a:solidFill>
                  <a:srgbClr val="5E5E5E"/>
                </a:solidFill>
              </a:rPr>
              <a:t>Body Level Two</a:t>
            </a:r>
          </a:p>
          <a:p>
            <a:pPr lvl="2">
              <a:defRPr sz="1800">
                <a:solidFill>
                  <a:srgbClr val="000000"/>
                </a:solidFill>
              </a:defRPr>
            </a:pPr>
            <a:r>
              <a:rPr sz="3600">
                <a:solidFill>
                  <a:srgbClr val="5E5E5E"/>
                </a:solidFill>
              </a:rPr>
              <a:t>Body Level Three</a:t>
            </a:r>
          </a:p>
          <a:p>
            <a:pPr lvl="3">
              <a:defRPr sz="1800">
                <a:solidFill>
                  <a:srgbClr val="000000"/>
                </a:solidFill>
              </a:defRPr>
            </a:pPr>
            <a:r>
              <a:rPr sz="3600">
                <a:solidFill>
                  <a:srgbClr val="5E5E5E"/>
                </a:solidFill>
              </a:rPr>
              <a:t>Body Level Four</a:t>
            </a:r>
          </a:p>
          <a:p>
            <a:pPr lvl="4">
              <a:defRPr sz="1800">
                <a:solidFill>
                  <a:srgbClr val="000000"/>
                </a:solidFill>
              </a:defRPr>
            </a:pPr>
            <a:r>
              <a:rPr sz="3600">
                <a:solidFill>
                  <a:srgbClr val="5E5E5E"/>
                </a:solidFill>
              </a:rPr>
              <a:t>Body Level Five</a:t>
            </a:r>
          </a:p>
        </p:txBody>
      </p:sp>
    </p:spTree>
  </p:cSld>
  <p:clrMapOvr>
    <a:masterClrMapping/>
  </p:clrMapOvr>
  <p:transition xmlns:p14="http://schemas.microsoft.com/office/powerpoint/2010/mai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0" name="Shape 50"/>
          <p:cNvSpPr>
            <a:spLocks noGrp="1"/>
          </p:cNvSpPr>
          <p:nvPr>
            <p:ph type="title"/>
          </p:nvPr>
        </p:nvSpPr>
        <p:spPr>
          <a:prstGeom prst="rect">
            <a:avLst/>
          </a:prstGeom>
        </p:spPr>
        <p:txBody>
          <a:bodyPr lIns="0" tIns="0" rIns="0" bIns="0">
            <a:normAutofit/>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Title Text</a:t>
            </a:r>
          </a:p>
        </p:txBody>
      </p:sp>
      <p:sp>
        <p:nvSpPr>
          <p:cNvPr id="51" name="Shape 51"/>
          <p:cNvSpPr>
            <a:spLocks noGrp="1"/>
          </p:cNvSpPr>
          <p:nvPr>
            <p:ph type="body" idx="1"/>
          </p:nvPr>
        </p:nvSpPr>
        <p:spPr>
          <a:prstGeom prst="rect">
            <a:avLst/>
          </a:prstGeom>
        </p:spPr>
        <p:txBody>
          <a:bodyPr lIns="0" tIns="0" rIns="0" bIns="0">
            <a:normAutofit/>
          </a:bodyPr>
          <a:lstStyle>
            <a:lvl1pPr marL="393700" indent="-393700">
              <a:spcBef>
                <a:spcPts val="3600"/>
              </a:spcBef>
              <a:buSzPct val="50000"/>
              <a:buBlip>
                <a:blip r:embed="rId2"/>
              </a:buBlip>
            </a:lvl1pPr>
            <a:lvl2pPr marL="787400" indent="-393700">
              <a:spcBef>
                <a:spcPts val="3600"/>
              </a:spcBef>
              <a:buSzPct val="50000"/>
              <a:buBlip>
                <a:blip r:embed="rId2"/>
              </a:buBlip>
            </a:lvl2pPr>
            <a:lvl3pPr marL="1181100" indent="-393700">
              <a:spcBef>
                <a:spcPts val="3600"/>
              </a:spcBef>
              <a:buSzPct val="50000"/>
              <a:buBlip>
                <a:blip r:embed="rId2"/>
              </a:buBlip>
            </a:lvl3pPr>
            <a:lvl4pPr marL="1574800" indent="-393700">
              <a:spcBef>
                <a:spcPts val="3600"/>
              </a:spcBef>
              <a:buSzPct val="50000"/>
              <a:buBlip>
                <a:blip r:embed="rId2"/>
              </a:buBlip>
            </a:lvl4pPr>
            <a:lvl5pPr marL="1968500" indent="-393700">
              <a:spcBef>
                <a:spcPts val="3600"/>
              </a:spcBef>
              <a:buSzPct val="50000"/>
              <a:buBlip>
                <a:blip r:embed="rId2"/>
              </a:buBlip>
            </a:lvl5pPr>
          </a:lstStyle>
          <a:p>
            <a:pPr lvl="0">
              <a:defRPr sz="1800">
                <a:solidFill>
                  <a:srgbClr val="000000"/>
                </a:solidFill>
              </a:defRPr>
            </a:pPr>
            <a:r>
              <a:rPr sz="3600">
                <a:solidFill>
                  <a:srgbClr val="5E5E5E"/>
                </a:solidFill>
              </a:rPr>
              <a:t>Body Level One</a:t>
            </a:r>
          </a:p>
          <a:p>
            <a:pPr lvl="1">
              <a:defRPr sz="1800">
                <a:solidFill>
                  <a:srgbClr val="000000"/>
                </a:solidFill>
              </a:defRPr>
            </a:pPr>
            <a:r>
              <a:rPr sz="3600">
                <a:solidFill>
                  <a:srgbClr val="5E5E5E"/>
                </a:solidFill>
              </a:rPr>
              <a:t>Body Level Two</a:t>
            </a:r>
          </a:p>
          <a:p>
            <a:pPr lvl="2">
              <a:defRPr sz="1800">
                <a:solidFill>
                  <a:srgbClr val="000000"/>
                </a:solidFill>
              </a:defRPr>
            </a:pPr>
            <a:r>
              <a:rPr sz="3600">
                <a:solidFill>
                  <a:srgbClr val="5E5E5E"/>
                </a:solidFill>
              </a:rPr>
              <a:t>Body Level Three</a:t>
            </a:r>
          </a:p>
          <a:p>
            <a:pPr lvl="3">
              <a:defRPr sz="1800">
                <a:solidFill>
                  <a:srgbClr val="000000"/>
                </a:solidFill>
              </a:defRPr>
            </a:pPr>
            <a:r>
              <a:rPr sz="3600">
                <a:solidFill>
                  <a:srgbClr val="5E5E5E"/>
                </a:solidFill>
              </a:rPr>
              <a:t>Body Level Four</a:t>
            </a:r>
          </a:p>
          <a:p>
            <a:pPr lvl="4">
              <a:defRPr sz="1800">
                <a:solidFill>
                  <a:srgbClr val="000000"/>
                </a:solidFill>
              </a:defRPr>
            </a:pPr>
            <a:r>
              <a:rPr sz="3600">
                <a:solidFill>
                  <a:srgbClr val="5E5E5E"/>
                </a:solidFill>
              </a:rPr>
              <a:t>Body Level Five</a:t>
            </a:r>
          </a:p>
        </p:txBody>
      </p:sp>
    </p:spTree>
  </p:cSld>
  <p:clrMapOvr>
    <a:masterClrMapping/>
  </p:clrMapOvr>
  <p:transition xmlns:p14="http://schemas.microsoft.com/office/powerpoint/2010/mai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3" name="Shape 53"/>
          <p:cNvSpPr>
            <a:spLocks noGrp="1"/>
          </p:cNvSpPr>
          <p:nvPr>
            <p:ph type="title"/>
          </p:nvPr>
        </p:nvSpPr>
        <p:spPr>
          <a:prstGeom prst="rect">
            <a:avLst/>
          </a:prstGeom>
        </p:spPr>
        <p:txBody>
          <a:bodyPr lIns="0" tIns="0" rIns="0" bIns="0">
            <a:normAutofit/>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Title Text</a:t>
            </a:r>
          </a:p>
        </p:txBody>
      </p:sp>
      <p:sp>
        <p:nvSpPr>
          <p:cNvPr id="54" name="Shape 54"/>
          <p:cNvSpPr>
            <a:spLocks noGrp="1"/>
          </p:cNvSpPr>
          <p:nvPr>
            <p:ph type="body" idx="1"/>
          </p:nvPr>
        </p:nvSpPr>
        <p:spPr>
          <a:prstGeom prst="rect">
            <a:avLst/>
          </a:prstGeom>
        </p:spPr>
        <p:txBody>
          <a:bodyPr lIns="0" tIns="0" rIns="0" bIns="0">
            <a:normAutofit/>
          </a:bodyPr>
          <a:lstStyle>
            <a:lvl1pPr marL="393700" indent="-393700">
              <a:spcBef>
                <a:spcPts val="3600"/>
              </a:spcBef>
              <a:buSzPct val="50000"/>
              <a:buBlip>
                <a:blip r:embed="rId2"/>
              </a:buBlip>
            </a:lvl1pPr>
            <a:lvl2pPr marL="787400" indent="-393700">
              <a:spcBef>
                <a:spcPts val="3600"/>
              </a:spcBef>
              <a:buSzPct val="50000"/>
              <a:buBlip>
                <a:blip r:embed="rId2"/>
              </a:buBlip>
            </a:lvl2pPr>
            <a:lvl3pPr marL="1181100" indent="-393700">
              <a:spcBef>
                <a:spcPts val="3600"/>
              </a:spcBef>
              <a:buSzPct val="50000"/>
              <a:buBlip>
                <a:blip r:embed="rId2"/>
              </a:buBlip>
            </a:lvl3pPr>
            <a:lvl4pPr marL="1574800" indent="-393700">
              <a:spcBef>
                <a:spcPts val="3600"/>
              </a:spcBef>
              <a:buSzPct val="50000"/>
              <a:buBlip>
                <a:blip r:embed="rId2"/>
              </a:buBlip>
            </a:lvl4pPr>
            <a:lvl5pPr marL="1968500" indent="-393700">
              <a:spcBef>
                <a:spcPts val="3600"/>
              </a:spcBef>
              <a:buSzPct val="50000"/>
              <a:buBlip>
                <a:blip r:embed="rId2"/>
              </a:buBlip>
            </a:lvl5pPr>
          </a:lstStyle>
          <a:p>
            <a:pPr lvl="0">
              <a:defRPr sz="1800">
                <a:solidFill>
                  <a:srgbClr val="000000"/>
                </a:solidFill>
              </a:defRPr>
            </a:pPr>
            <a:r>
              <a:rPr sz="3600">
                <a:solidFill>
                  <a:srgbClr val="5E5E5E"/>
                </a:solidFill>
              </a:rPr>
              <a:t>Body Level One</a:t>
            </a:r>
          </a:p>
          <a:p>
            <a:pPr lvl="1">
              <a:defRPr sz="1800">
                <a:solidFill>
                  <a:srgbClr val="000000"/>
                </a:solidFill>
              </a:defRPr>
            </a:pPr>
            <a:r>
              <a:rPr sz="3600">
                <a:solidFill>
                  <a:srgbClr val="5E5E5E"/>
                </a:solidFill>
              </a:rPr>
              <a:t>Body Level Two</a:t>
            </a:r>
          </a:p>
          <a:p>
            <a:pPr lvl="2">
              <a:defRPr sz="1800">
                <a:solidFill>
                  <a:srgbClr val="000000"/>
                </a:solidFill>
              </a:defRPr>
            </a:pPr>
            <a:r>
              <a:rPr sz="3600">
                <a:solidFill>
                  <a:srgbClr val="5E5E5E"/>
                </a:solidFill>
              </a:rPr>
              <a:t>Body Level Three</a:t>
            </a:r>
          </a:p>
          <a:p>
            <a:pPr lvl="3">
              <a:defRPr sz="1800">
                <a:solidFill>
                  <a:srgbClr val="000000"/>
                </a:solidFill>
              </a:defRPr>
            </a:pPr>
            <a:r>
              <a:rPr sz="3600">
                <a:solidFill>
                  <a:srgbClr val="5E5E5E"/>
                </a:solidFill>
              </a:rPr>
              <a:t>Body Level Four</a:t>
            </a:r>
          </a:p>
          <a:p>
            <a:pPr lvl="4">
              <a:defRPr sz="1800">
                <a:solidFill>
                  <a:srgbClr val="000000"/>
                </a:solidFill>
              </a:defRPr>
            </a:pPr>
            <a:r>
              <a:rPr sz="3600">
                <a:solidFill>
                  <a:srgbClr val="5E5E5E"/>
                </a:solidFill>
              </a:rPr>
              <a:t>Body Level Five</a:t>
            </a:r>
          </a:p>
        </p:txBody>
      </p:sp>
    </p:spTree>
  </p:cSld>
  <p:clrMapOvr>
    <a:masterClrMapping/>
  </p:clrMapOvr>
  <p:transition xmlns:p14="http://schemas.microsoft.com/office/powerpoint/2010/mai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lIns="0" tIns="0" rIns="0" bIns="0">
            <a:normAutofit/>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Title Text</a:t>
            </a:r>
          </a:p>
        </p:txBody>
      </p:sp>
      <p:sp>
        <p:nvSpPr>
          <p:cNvPr id="57" name="Shape 57"/>
          <p:cNvSpPr>
            <a:spLocks noGrp="1"/>
          </p:cNvSpPr>
          <p:nvPr>
            <p:ph type="body" idx="1"/>
          </p:nvPr>
        </p:nvSpPr>
        <p:spPr>
          <a:prstGeom prst="rect">
            <a:avLst/>
          </a:prstGeom>
        </p:spPr>
        <p:txBody>
          <a:bodyPr lIns="0" tIns="0" rIns="0" bIns="0">
            <a:normAutofit/>
          </a:bodyPr>
          <a:lstStyle>
            <a:lvl1pPr marL="393700" indent="-393700">
              <a:spcBef>
                <a:spcPts val="3600"/>
              </a:spcBef>
              <a:buSzPct val="50000"/>
              <a:buBlip>
                <a:blip r:embed="rId2"/>
              </a:buBlip>
            </a:lvl1pPr>
            <a:lvl2pPr marL="787400" indent="-393700">
              <a:spcBef>
                <a:spcPts val="3600"/>
              </a:spcBef>
              <a:buSzPct val="50000"/>
              <a:buBlip>
                <a:blip r:embed="rId2"/>
              </a:buBlip>
            </a:lvl2pPr>
            <a:lvl3pPr marL="1181100" indent="-393700">
              <a:spcBef>
                <a:spcPts val="3600"/>
              </a:spcBef>
              <a:buSzPct val="50000"/>
              <a:buBlip>
                <a:blip r:embed="rId2"/>
              </a:buBlip>
            </a:lvl3pPr>
            <a:lvl4pPr marL="1574800" indent="-393700">
              <a:spcBef>
                <a:spcPts val="3600"/>
              </a:spcBef>
              <a:buSzPct val="50000"/>
              <a:buBlip>
                <a:blip r:embed="rId2"/>
              </a:buBlip>
            </a:lvl4pPr>
            <a:lvl5pPr marL="1968500" indent="-393700">
              <a:spcBef>
                <a:spcPts val="3600"/>
              </a:spcBef>
              <a:buSzPct val="50000"/>
              <a:buBlip>
                <a:blip r:embed="rId2"/>
              </a:buBlip>
            </a:lvl5pPr>
          </a:lstStyle>
          <a:p>
            <a:pPr lvl="0">
              <a:defRPr sz="1800">
                <a:solidFill>
                  <a:srgbClr val="000000"/>
                </a:solidFill>
              </a:defRPr>
            </a:pPr>
            <a:r>
              <a:rPr sz="3600">
                <a:solidFill>
                  <a:srgbClr val="5E5E5E"/>
                </a:solidFill>
              </a:rPr>
              <a:t>Body Level One</a:t>
            </a:r>
          </a:p>
          <a:p>
            <a:pPr lvl="1">
              <a:defRPr sz="1800">
                <a:solidFill>
                  <a:srgbClr val="000000"/>
                </a:solidFill>
              </a:defRPr>
            </a:pPr>
            <a:r>
              <a:rPr sz="3600">
                <a:solidFill>
                  <a:srgbClr val="5E5E5E"/>
                </a:solidFill>
              </a:rPr>
              <a:t>Body Level Two</a:t>
            </a:r>
          </a:p>
          <a:p>
            <a:pPr lvl="2">
              <a:defRPr sz="1800">
                <a:solidFill>
                  <a:srgbClr val="000000"/>
                </a:solidFill>
              </a:defRPr>
            </a:pPr>
            <a:r>
              <a:rPr sz="3600">
                <a:solidFill>
                  <a:srgbClr val="5E5E5E"/>
                </a:solidFill>
              </a:rPr>
              <a:t>Body Level Three</a:t>
            </a:r>
          </a:p>
          <a:p>
            <a:pPr lvl="3">
              <a:defRPr sz="1800">
                <a:solidFill>
                  <a:srgbClr val="000000"/>
                </a:solidFill>
              </a:defRPr>
            </a:pPr>
            <a:r>
              <a:rPr sz="3600">
                <a:solidFill>
                  <a:srgbClr val="5E5E5E"/>
                </a:solidFill>
              </a:rPr>
              <a:t>Body Level Four</a:t>
            </a:r>
          </a:p>
          <a:p>
            <a:pPr lvl="4">
              <a:defRPr sz="1800">
                <a:solidFill>
                  <a:srgbClr val="000000"/>
                </a:solidFill>
              </a:defRPr>
            </a:pPr>
            <a:r>
              <a:rPr sz="3600">
                <a:solidFill>
                  <a:srgbClr val="5E5E5E"/>
                </a:solidFill>
              </a:rPr>
              <a:t>Body Level Five</a:t>
            </a: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9" name="Shape 9"/>
          <p:cNvSpPr>
            <a:spLocks noGrp="1"/>
          </p:cNvSpPr>
          <p:nvPr>
            <p:ph type="title"/>
          </p:nvPr>
        </p:nvSpPr>
        <p:spPr>
          <a:prstGeom prst="rect">
            <a:avLst/>
          </a:prstGeom>
        </p:spPr>
        <p:txBody>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Title Text</a:t>
            </a:r>
          </a:p>
        </p:txBody>
      </p:sp>
      <p:sp>
        <p:nvSpPr>
          <p:cNvPr id="10" name="Shape 10"/>
          <p:cNvSpPr>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3600">
                <a:solidFill>
                  <a:srgbClr val="5E5E5E"/>
                </a:solidFill>
              </a:rPr>
              <a:t>Body Level One</a:t>
            </a:r>
          </a:p>
          <a:p>
            <a:pPr lvl="1">
              <a:defRPr sz="1800">
                <a:solidFill>
                  <a:srgbClr val="000000"/>
                </a:solidFill>
              </a:defRPr>
            </a:pPr>
            <a:r>
              <a:rPr sz="3600">
                <a:solidFill>
                  <a:srgbClr val="5E5E5E"/>
                </a:solidFill>
              </a:rPr>
              <a:t>Body Level Two</a:t>
            </a:r>
          </a:p>
          <a:p>
            <a:pPr lvl="2">
              <a:defRPr sz="1800">
                <a:solidFill>
                  <a:srgbClr val="000000"/>
                </a:solidFill>
              </a:defRPr>
            </a:pPr>
            <a:r>
              <a:rPr sz="3600">
                <a:solidFill>
                  <a:srgbClr val="5E5E5E"/>
                </a:solidFill>
              </a:rPr>
              <a:t>Body Level Three</a:t>
            </a:r>
          </a:p>
          <a:p>
            <a:pPr lvl="3">
              <a:defRPr sz="1800">
                <a:solidFill>
                  <a:srgbClr val="000000"/>
                </a:solidFill>
              </a:defRPr>
            </a:pPr>
            <a:r>
              <a:rPr sz="3600">
                <a:solidFill>
                  <a:srgbClr val="5E5E5E"/>
                </a:solidFill>
              </a:rPr>
              <a:t>Body Level Four</a:t>
            </a:r>
          </a:p>
          <a:p>
            <a:pPr lvl="4">
              <a:defRPr sz="1800">
                <a:solidFill>
                  <a:srgbClr val="000000"/>
                </a:solidFill>
              </a:defRPr>
            </a:pPr>
            <a:r>
              <a:rPr sz="3600">
                <a:solidFill>
                  <a:srgbClr val="5E5E5E"/>
                </a:solidFill>
              </a:rPr>
              <a:t>Body Level Five</a:t>
            </a:r>
          </a:p>
        </p:txBody>
      </p:sp>
      <p:sp>
        <p:nvSpPr>
          <p:cNvPr id="11" name="Shape 11"/>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9" name="Shape 59"/>
          <p:cNvSpPr>
            <a:spLocks noGrp="1"/>
          </p:cNvSpPr>
          <p:nvPr>
            <p:ph type="title"/>
          </p:nvPr>
        </p:nvSpPr>
        <p:spPr>
          <a:prstGeom prst="rect">
            <a:avLst/>
          </a:prstGeom>
        </p:spPr>
        <p:txBody>
          <a:bodyPr lIns="0" tIns="0" rIns="0" bIns="0">
            <a:normAutofit/>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Title Text</a:t>
            </a:r>
          </a:p>
        </p:txBody>
      </p:sp>
      <p:sp>
        <p:nvSpPr>
          <p:cNvPr id="60" name="Shape 60"/>
          <p:cNvSpPr>
            <a:spLocks noGrp="1"/>
          </p:cNvSpPr>
          <p:nvPr>
            <p:ph type="body" idx="1"/>
          </p:nvPr>
        </p:nvSpPr>
        <p:spPr>
          <a:prstGeom prst="rect">
            <a:avLst/>
          </a:prstGeom>
        </p:spPr>
        <p:txBody>
          <a:bodyPr lIns="0" tIns="0" rIns="0" bIns="0">
            <a:normAutofit/>
          </a:bodyPr>
          <a:lstStyle>
            <a:lvl1pPr marL="393700" indent="-393700">
              <a:spcBef>
                <a:spcPts val="3600"/>
              </a:spcBef>
              <a:buSzPct val="50000"/>
              <a:buBlip>
                <a:blip r:embed="rId2"/>
              </a:buBlip>
            </a:lvl1pPr>
            <a:lvl2pPr marL="787400" indent="-393700">
              <a:spcBef>
                <a:spcPts val="3600"/>
              </a:spcBef>
              <a:buSzPct val="50000"/>
              <a:buBlip>
                <a:blip r:embed="rId2"/>
              </a:buBlip>
            </a:lvl2pPr>
            <a:lvl3pPr marL="1181100" indent="-393700">
              <a:spcBef>
                <a:spcPts val="3600"/>
              </a:spcBef>
              <a:buSzPct val="50000"/>
              <a:buBlip>
                <a:blip r:embed="rId2"/>
              </a:buBlip>
            </a:lvl3pPr>
            <a:lvl4pPr marL="1574800" indent="-393700">
              <a:spcBef>
                <a:spcPts val="3600"/>
              </a:spcBef>
              <a:buSzPct val="50000"/>
              <a:buBlip>
                <a:blip r:embed="rId2"/>
              </a:buBlip>
            </a:lvl4pPr>
            <a:lvl5pPr marL="1968500" indent="-393700">
              <a:spcBef>
                <a:spcPts val="3600"/>
              </a:spcBef>
              <a:buSzPct val="50000"/>
              <a:buBlip>
                <a:blip r:embed="rId2"/>
              </a:buBlip>
            </a:lvl5pPr>
          </a:lstStyle>
          <a:p>
            <a:pPr lvl="0">
              <a:defRPr sz="1800">
                <a:solidFill>
                  <a:srgbClr val="000000"/>
                </a:solidFill>
              </a:defRPr>
            </a:pPr>
            <a:r>
              <a:rPr sz="3600">
                <a:solidFill>
                  <a:srgbClr val="5E5E5E"/>
                </a:solidFill>
              </a:rPr>
              <a:t>Body Level One</a:t>
            </a:r>
          </a:p>
          <a:p>
            <a:pPr lvl="1">
              <a:defRPr sz="1800">
                <a:solidFill>
                  <a:srgbClr val="000000"/>
                </a:solidFill>
              </a:defRPr>
            </a:pPr>
            <a:r>
              <a:rPr sz="3600">
                <a:solidFill>
                  <a:srgbClr val="5E5E5E"/>
                </a:solidFill>
              </a:rPr>
              <a:t>Body Level Two</a:t>
            </a:r>
          </a:p>
          <a:p>
            <a:pPr lvl="2">
              <a:defRPr sz="1800">
                <a:solidFill>
                  <a:srgbClr val="000000"/>
                </a:solidFill>
              </a:defRPr>
            </a:pPr>
            <a:r>
              <a:rPr sz="3600">
                <a:solidFill>
                  <a:srgbClr val="5E5E5E"/>
                </a:solidFill>
              </a:rPr>
              <a:t>Body Level Three</a:t>
            </a:r>
          </a:p>
          <a:p>
            <a:pPr lvl="3">
              <a:defRPr sz="1800">
                <a:solidFill>
                  <a:srgbClr val="000000"/>
                </a:solidFill>
              </a:defRPr>
            </a:pPr>
            <a:r>
              <a:rPr sz="3600">
                <a:solidFill>
                  <a:srgbClr val="5E5E5E"/>
                </a:solidFill>
              </a:rPr>
              <a:t>Body Level Four</a:t>
            </a:r>
          </a:p>
          <a:p>
            <a:pPr lvl="4">
              <a:defRPr sz="1800">
                <a:solidFill>
                  <a:srgbClr val="000000"/>
                </a:solidFill>
              </a:defRPr>
            </a:pPr>
            <a:r>
              <a:rPr sz="3600">
                <a:solidFill>
                  <a:srgbClr val="5E5E5E"/>
                </a:solidFill>
              </a:rPr>
              <a:t>Body Level Five</a:t>
            </a:r>
          </a:p>
        </p:txBody>
      </p:sp>
    </p:spTree>
  </p:cSld>
  <p:clrMapOvr>
    <a:masterClrMapping/>
  </p:clrMapOvr>
  <p:transition xmlns:p14="http://schemas.microsoft.com/office/powerpoint/2010/mai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62" name="Shape 62"/>
          <p:cNvSpPr>
            <a:spLocks noGrp="1"/>
          </p:cNvSpPr>
          <p:nvPr>
            <p:ph type="title"/>
          </p:nvPr>
        </p:nvSpPr>
        <p:spPr>
          <a:prstGeom prst="rect">
            <a:avLst/>
          </a:prstGeom>
        </p:spPr>
        <p:txBody>
          <a:bodyPr lIns="0" tIns="0" rIns="0" bIns="0">
            <a:normAutofit/>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Title Text</a:t>
            </a:r>
          </a:p>
        </p:txBody>
      </p:sp>
      <p:sp>
        <p:nvSpPr>
          <p:cNvPr id="63" name="Shape 63"/>
          <p:cNvSpPr>
            <a:spLocks noGrp="1"/>
          </p:cNvSpPr>
          <p:nvPr>
            <p:ph type="body" idx="1"/>
          </p:nvPr>
        </p:nvSpPr>
        <p:spPr>
          <a:prstGeom prst="rect">
            <a:avLst/>
          </a:prstGeom>
        </p:spPr>
        <p:txBody>
          <a:bodyPr lIns="0" tIns="0" rIns="0" bIns="0">
            <a:normAutofit/>
          </a:bodyPr>
          <a:lstStyle>
            <a:lvl1pPr marL="393700" indent="-393700">
              <a:spcBef>
                <a:spcPts val="3600"/>
              </a:spcBef>
              <a:buSzPct val="50000"/>
              <a:buBlip>
                <a:blip r:embed="rId2"/>
              </a:buBlip>
            </a:lvl1pPr>
            <a:lvl2pPr marL="787400" indent="-393700">
              <a:spcBef>
                <a:spcPts val="3600"/>
              </a:spcBef>
              <a:buSzPct val="50000"/>
              <a:buBlip>
                <a:blip r:embed="rId2"/>
              </a:buBlip>
            </a:lvl2pPr>
            <a:lvl3pPr marL="1181100" indent="-393700">
              <a:spcBef>
                <a:spcPts val="3600"/>
              </a:spcBef>
              <a:buSzPct val="50000"/>
              <a:buBlip>
                <a:blip r:embed="rId2"/>
              </a:buBlip>
            </a:lvl3pPr>
            <a:lvl4pPr marL="1574800" indent="-393700">
              <a:spcBef>
                <a:spcPts val="3600"/>
              </a:spcBef>
              <a:buSzPct val="50000"/>
              <a:buBlip>
                <a:blip r:embed="rId2"/>
              </a:buBlip>
            </a:lvl4pPr>
            <a:lvl5pPr marL="1968500" indent="-393700">
              <a:spcBef>
                <a:spcPts val="3600"/>
              </a:spcBef>
              <a:buSzPct val="50000"/>
              <a:buBlip>
                <a:blip r:embed="rId2"/>
              </a:buBlip>
            </a:lvl5pPr>
          </a:lstStyle>
          <a:p>
            <a:pPr lvl="0">
              <a:defRPr sz="1800">
                <a:solidFill>
                  <a:srgbClr val="000000"/>
                </a:solidFill>
              </a:defRPr>
            </a:pPr>
            <a:r>
              <a:rPr sz="3600">
                <a:solidFill>
                  <a:srgbClr val="5E5E5E"/>
                </a:solidFill>
              </a:rPr>
              <a:t>Body Level One</a:t>
            </a:r>
          </a:p>
          <a:p>
            <a:pPr lvl="1">
              <a:defRPr sz="1800">
                <a:solidFill>
                  <a:srgbClr val="000000"/>
                </a:solidFill>
              </a:defRPr>
            </a:pPr>
            <a:r>
              <a:rPr sz="3600">
                <a:solidFill>
                  <a:srgbClr val="5E5E5E"/>
                </a:solidFill>
              </a:rPr>
              <a:t>Body Level Two</a:t>
            </a:r>
          </a:p>
          <a:p>
            <a:pPr lvl="2">
              <a:defRPr sz="1800">
                <a:solidFill>
                  <a:srgbClr val="000000"/>
                </a:solidFill>
              </a:defRPr>
            </a:pPr>
            <a:r>
              <a:rPr sz="3600">
                <a:solidFill>
                  <a:srgbClr val="5E5E5E"/>
                </a:solidFill>
              </a:rPr>
              <a:t>Body Level Three</a:t>
            </a:r>
          </a:p>
          <a:p>
            <a:pPr lvl="3">
              <a:defRPr sz="1800">
                <a:solidFill>
                  <a:srgbClr val="000000"/>
                </a:solidFill>
              </a:defRPr>
            </a:pPr>
            <a:r>
              <a:rPr sz="3600">
                <a:solidFill>
                  <a:srgbClr val="5E5E5E"/>
                </a:solidFill>
              </a:rPr>
              <a:t>Body Level Four</a:t>
            </a:r>
          </a:p>
          <a:p>
            <a:pPr lvl="4">
              <a:defRPr sz="1800">
                <a:solidFill>
                  <a:srgbClr val="000000"/>
                </a:solidFill>
              </a:defRPr>
            </a:pPr>
            <a:r>
              <a:rPr sz="3600">
                <a:solidFill>
                  <a:srgbClr val="5E5E5E"/>
                </a:solidFill>
              </a:rPr>
              <a:t>Body Level Five</a:t>
            </a: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Bullets - 2 Column">
    <p:spTree>
      <p:nvGrpSpPr>
        <p:cNvPr id="1" name=""/>
        <p:cNvGrpSpPr/>
        <p:nvPr/>
      </p:nvGrpSpPr>
      <p:grpSpPr>
        <a:xfrm>
          <a:off x="0" y="0"/>
          <a:ext cx="0" cy="0"/>
          <a:chOff x="0" y="0"/>
          <a:chExt cx="0" cy="0"/>
        </a:xfrm>
      </p:grpSpPr>
      <p:sp>
        <p:nvSpPr>
          <p:cNvPr id="13" name="Shape 13"/>
          <p:cNvSpPr>
            <a:spLocks noGrp="1"/>
          </p:cNvSpPr>
          <p:nvPr>
            <p:ph type="title"/>
          </p:nvPr>
        </p:nvSpPr>
        <p:spPr>
          <a:prstGeom prst="rect">
            <a:avLst/>
          </a:prstGeom>
        </p:spPr>
        <p:txBody>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Title Text</a:t>
            </a:r>
          </a:p>
        </p:txBody>
      </p:sp>
      <p:sp>
        <p:nvSpPr>
          <p:cNvPr id="14" name="Shape 14"/>
          <p:cNvSpPr>
            <a:spLocks noGrp="1"/>
          </p:cNvSpPr>
          <p:nvPr>
            <p:ph type="body" idx="1"/>
          </p:nvPr>
        </p:nvSpPr>
        <p:spPr>
          <a:prstGeom prst="rect">
            <a:avLst/>
          </a:prstGeom>
        </p:spPr>
        <p:txBody>
          <a:bodyPr lIns="0" tIns="0" rIns="0" bIns="0" numCol="2" spcCol="571500" anchor="t"/>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3600">
                <a:solidFill>
                  <a:srgbClr val="5E5E5E"/>
                </a:solidFill>
              </a:rPr>
              <a:t>Body Level One</a:t>
            </a:r>
          </a:p>
          <a:p>
            <a:pPr lvl="1">
              <a:defRPr sz="1800">
                <a:solidFill>
                  <a:srgbClr val="000000"/>
                </a:solidFill>
              </a:defRPr>
            </a:pPr>
            <a:r>
              <a:rPr sz="3600">
                <a:solidFill>
                  <a:srgbClr val="5E5E5E"/>
                </a:solidFill>
              </a:rPr>
              <a:t>Body Level Two</a:t>
            </a:r>
          </a:p>
          <a:p>
            <a:pPr lvl="2">
              <a:defRPr sz="1800">
                <a:solidFill>
                  <a:srgbClr val="000000"/>
                </a:solidFill>
              </a:defRPr>
            </a:pPr>
            <a:r>
              <a:rPr sz="3600">
                <a:solidFill>
                  <a:srgbClr val="5E5E5E"/>
                </a:solidFill>
              </a:rPr>
              <a:t>Body Level Three</a:t>
            </a:r>
          </a:p>
          <a:p>
            <a:pPr lvl="3">
              <a:defRPr sz="1800">
                <a:solidFill>
                  <a:srgbClr val="000000"/>
                </a:solidFill>
              </a:defRPr>
            </a:pPr>
            <a:r>
              <a:rPr sz="3600">
                <a:solidFill>
                  <a:srgbClr val="5E5E5E"/>
                </a:solidFill>
              </a:rPr>
              <a:t>Body Level Four</a:t>
            </a:r>
          </a:p>
          <a:p>
            <a:pPr lvl="4">
              <a:defRPr sz="1800">
                <a:solidFill>
                  <a:srgbClr val="000000"/>
                </a:solidFill>
              </a:defRPr>
            </a:pPr>
            <a:r>
              <a:rPr sz="3600">
                <a:solidFill>
                  <a:srgbClr val="5E5E5E"/>
                </a:solidFill>
              </a:rPr>
              <a:t>Body Level Five</a:t>
            </a: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16" name="Shape 16"/>
          <p:cNvSpPr>
            <a:spLocks noGrp="1"/>
          </p:cNvSpPr>
          <p:nvPr>
            <p:ph type="body" idx="1"/>
          </p:nvPr>
        </p:nvSpPr>
        <p:spPr>
          <a:xfrm>
            <a:off x="787400" y="1257300"/>
            <a:ext cx="11430000" cy="7239000"/>
          </a:xfrm>
          <a:prstGeom prst="rect">
            <a:avLst/>
          </a:prstGeom>
        </p:spPr>
        <p:txBody>
          <a:bodyPr/>
          <a:lstStyle>
            <a:lvl1pPr>
              <a:spcBef>
                <a:spcPts val="4200"/>
              </a:spcBef>
              <a:buBlip>
                <a:blip r:embed="rId2"/>
              </a:buBlip>
            </a:lvl1pPr>
            <a:lvl2pPr>
              <a:spcBef>
                <a:spcPts val="4200"/>
              </a:spcBef>
              <a:buBlip>
                <a:blip r:embed="rId2"/>
              </a:buBlip>
            </a:lvl2pPr>
            <a:lvl3pPr>
              <a:spcBef>
                <a:spcPts val="4200"/>
              </a:spcBef>
              <a:buBlip>
                <a:blip r:embed="rId2"/>
              </a:buBlip>
            </a:lvl3pPr>
            <a:lvl4pPr>
              <a:spcBef>
                <a:spcPts val="4200"/>
              </a:spcBef>
              <a:buBlip>
                <a:blip r:embed="rId2"/>
              </a:buBlip>
            </a:lvl4pPr>
            <a:lvl5pPr>
              <a:spcBef>
                <a:spcPts val="4200"/>
              </a:spcBef>
              <a:buBlip>
                <a:blip r:embed="rId2"/>
              </a:buBlip>
            </a:lvl5pPr>
          </a:lstStyle>
          <a:p>
            <a:pPr lvl="0">
              <a:defRPr sz="1800">
                <a:solidFill>
                  <a:srgbClr val="000000"/>
                </a:solidFill>
              </a:defRPr>
            </a:pPr>
            <a:r>
              <a:rPr sz="3600">
                <a:solidFill>
                  <a:srgbClr val="5E5E5E"/>
                </a:solidFill>
              </a:rPr>
              <a:t>Body Level One</a:t>
            </a:r>
          </a:p>
          <a:p>
            <a:pPr lvl="1">
              <a:defRPr sz="1800">
                <a:solidFill>
                  <a:srgbClr val="000000"/>
                </a:solidFill>
              </a:defRPr>
            </a:pPr>
            <a:r>
              <a:rPr sz="3600">
                <a:solidFill>
                  <a:srgbClr val="5E5E5E"/>
                </a:solidFill>
              </a:rPr>
              <a:t>Body Level Two</a:t>
            </a:r>
          </a:p>
          <a:p>
            <a:pPr lvl="2">
              <a:defRPr sz="1800">
                <a:solidFill>
                  <a:srgbClr val="000000"/>
                </a:solidFill>
              </a:defRPr>
            </a:pPr>
            <a:r>
              <a:rPr sz="3600">
                <a:solidFill>
                  <a:srgbClr val="5E5E5E"/>
                </a:solidFill>
              </a:rPr>
              <a:t>Body Level Three</a:t>
            </a:r>
          </a:p>
          <a:p>
            <a:pPr lvl="3">
              <a:defRPr sz="1800">
                <a:solidFill>
                  <a:srgbClr val="000000"/>
                </a:solidFill>
              </a:defRPr>
            </a:pPr>
            <a:r>
              <a:rPr sz="3600">
                <a:solidFill>
                  <a:srgbClr val="5E5E5E"/>
                </a:solidFill>
              </a:rPr>
              <a:t>Body Level Four</a:t>
            </a:r>
          </a:p>
          <a:p>
            <a:pPr lvl="4">
              <a:defRPr sz="1800">
                <a:solidFill>
                  <a:srgbClr val="000000"/>
                </a:solidFill>
              </a:defRPr>
            </a:pPr>
            <a:r>
              <a:rPr sz="3600">
                <a:solidFill>
                  <a:srgbClr val="5E5E5E"/>
                </a:solidFill>
              </a:rPr>
              <a:t>Body Level Five</a:t>
            </a: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19" name="Shape 19"/>
          <p:cNvSpPr>
            <a:spLocks noGrp="1"/>
          </p:cNvSpPr>
          <p:nvPr>
            <p:ph type="title"/>
          </p:nvPr>
        </p:nvSpPr>
        <p:spPr>
          <a:prstGeom prst="rect">
            <a:avLst/>
          </a:prstGeom>
        </p:spPr>
        <p:txBody>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Title Text</a:t>
            </a: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 Center">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1" name="Shape 21"/>
          <p:cNvSpPr>
            <a:spLocks noGrp="1"/>
          </p:cNvSpPr>
          <p:nvPr>
            <p:ph type="title"/>
          </p:nvPr>
        </p:nvSpPr>
        <p:spPr>
          <a:xfrm>
            <a:off x="787400" y="3657600"/>
            <a:ext cx="11430000" cy="2438400"/>
          </a:xfrm>
          <a:prstGeom prst="rect">
            <a:avLst/>
          </a:prstGeom>
        </p:spPr>
        <p:txBody>
          <a:bodyPr/>
          <a:lstStyle>
            <a:lvl1pPr>
              <a:defRPr cap="all">
                <a:solidFill>
                  <a:srgbClr val="276D6D"/>
                </a:solidFill>
              </a:defRPr>
            </a:lvl1pPr>
          </a:lstStyle>
          <a:p>
            <a:pPr lvl="0">
              <a:defRPr sz="1800" cap="none">
                <a:solidFill>
                  <a:srgbClr val="000000"/>
                </a:solidFill>
                <a:effectLst/>
              </a:defRPr>
            </a:pPr>
            <a:r>
              <a:rPr sz="7800" cap="all">
                <a:solidFill>
                  <a:srgbClr val="276D6D"/>
                </a:solidFill>
                <a:effectLst>
                  <a:outerShdw blurRad="63500" dist="12700" dir="5400000" rotWithShape="0">
                    <a:srgbClr val="000000">
                      <a:alpha val="30000"/>
                    </a:srgbClr>
                  </a:outerShdw>
                </a:effectLst>
              </a:rPr>
              <a:t>Title Text</a:t>
            </a:r>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Horizonta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3" name="Shape 23"/>
          <p:cNvSpPr>
            <a:spLocks noGrp="1"/>
          </p:cNvSpPr>
          <p:nvPr>
            <p:ph type="title"/>
          </p:nvPr>
        </p:nvSpPr>
        <p:spPr>
          <a:xfrm>
            <a:off x="787400" y="7188200"/>
            <a:ext cx="11430000" cy="1270000"/>
          </a:xfrm>
          <a:prstGeom prst="rect">
            <a:avLst/>
          </a:prstGeom>
        </p:spPr>
        <p:txBody>
          <a:bodyPr lIns="0" tIns="0" rIns="0" bIns="0" anchor="b"/>
          <a:lstStyle>
            <a:lvl1pPr>
              <a:defRPr>
                <a:solidFill>
                  <a:srgbClr val="276D6D"/>
                </a:solidFill>
              </a:defRPr>
            </a:lvl1pPr>
          </a:lstStyle>
          <a:p>
            <a:pPr lvl="0">
              <a:defRPr sz="1800">
                <a:solidFill>
                  <a:srgbClr val="000000"/>
                </a:solidFill>
                <a:effectLst/>
              </a:defRPr>
            </a:pPr>
            <a:r>
              <a:rPr sz="7800">
                <a:solidFill>
                  <a:srgbClr val="276D6D"/>
                </a:solidFill>
                <a:effectLst>
                  <a:outerShdw blurRad="63500" dist="12700" dir="5400000" rotWithShape="0">
                    <a:srgbClr val="000000">
                      <a:alpha val="30000"/>
                    </a:srgbClr>
                  </a:outerShdw>
                </a:effectLst>
              </a:rPr>
              <a:t>Title Text</a:t>
            </a:r>
          </a:p>
        </p:txBody>
      </p:sp>
      <p:sp>
        <p:nvSpPr>
          <p:cNvPr id="24" name="Shape 24"/>
          <p:cNvSpPr>
            <a:spLocks noGrp="1"/>
          </p:cNvSpPr>
          <p:nvPr>
            <p:ph type="body" idx="1"/>
          </p:nvPr>
        </p:nvSpPr>
        <p:spPr>
          <a:xfrm>
            <a:off x="787400" y="8445500"/>
            <a:ext cx="11430000" cy="774700"/>
          </a:xfrm>
          <a:prstGeom prst="rect">
            <a:avLst/>
          </a:prstGeom>
        </p:spPr>
        <p:txBody>
          <a:bodyPr lIns="0" tIns="0" rIns="0" bIns="0" anchor="t"/>
          <a:lstStyle>
            <a:lvl1pPr marL="0" indent="0" algn="ctr">
              <a:spcBef>
                <a:spcPts val="1200"/>
              </a:spcBef>
              <a:buSzTx/>
              <a:buNone/>
            </a:lvl1pPr>
            <a:lvl2pPr marL="0" indent="0" algn="ctr">
              <a:spcBef>
                <a:spcPts val="1200"/>
              </a:spcBef>
              <a:buSzTx/>
              <a:buNone/>
            </a:lvl2pPr>
            <a:lvl3pPr marL="0" indent="0" algn="ctr">
              <a:spcBef>
                <a:spcPts val="1200"/>
              </a:spcBef>
              <a:buSzTx/>
              <a:buNone/>
            </a:lvl3pPr>
            <a:lvl4pPr marL="0" indent="0" algn="ctr">
              <a:spcBef>
                <a:spcPts val="1200"/>
              </a:spcBef>
              <a:buSzTx/>
              <a:buNone/>
            </a:lvl4pPr>
            <a:lvl5pPr marL="0" indent="0" algn="ctr">
              <a:spcBef>
                <a:spcPts val="1200"/>
              </a:spcBef>
              <a:buSzTx/>
              <a:buNone/>
            </a:lvl5pPr>
          </a:lstStyle>
          <a:p>
            <a:pPr lvl="0">
              <a:defRPr sz="1800">
                <a:solidFill>
                  <a:srgbClr val="000000"/>
                </a:solidFill>
              </a:defRPr>
            </a:pPr>
            <a:r>
              <a:rPr sz="3600">
                <a:solidFill>
                  <a:srgbClr val="5E5E5E"/>
                </a:solidFill>
              </a:rPr>
              <a:t>Body Level One</a:t>
            </a:r>
          </a:p>
          <a:p>
            <a:pPr lvl="1">
              <a:defRPr sz="1800">
                <a:solidFill>
                  <a:srgbClr val="000000"/>
                </a:solidFill>
              </a:defRPr>
            </a:pPr>
            <a:r>
              <a:rPr sz="3600">
                <a:solidFill>
                  <a:srgbClr val="5E5E5E"/>
                </a:solidFill>
              </a:rPr>
              <a:t>Body Level Two</a:t>
            </a:r>
          </a:p>
          <a:p>
            <a:pPr lvl="2">
              <a:defRPr sz="1800">
                <a:solidFill>
                  <a:srgbClr val="000000"/>
                </a:solidFill>
              </a:defRPr>
            </a:pPr>
            <a:r>
              <a:rPr sz="3600">
                <a:solidFill>
                  <a:srgbClr val="5E5E5E"/>
                </a:solidFill>
              </a:rPr>
              <a:t>Body Level Three</a:t>
            </a:r>
          </a:p>
          <a:p>
            <a:pPr lvl="3">
              <a:defRPr sz="1800">
                <a:solidFill>
                  <a:srgbClr val="000000"/>
                </a:solidFill>
              </a:defRPr>
            </a:pPr>
            <a:r>
              <a:rPr sz="3600">
                <a:solidFill>
                  <a:srgbClr val="5E5E5E"/>
                </a:solidFill>
              </a:rPr>
              <a:t>Body Level Four</a:t>
            </a:r>
          </a:p>
          <a:p>
            <a:pPr lvl="4">
              <a:defRPr sz="1800">
                <a:solidFill>
                  <a:srgbClr val="000000"/>
                </a:solidFill>
              </a:defRPr>
            </a:pPr>
            <a:r>
              <a:rPr sz="3600">
                <a:solidFill>
                  <a:srgbClr val="5E5E5E"/>
                </a:solidFill>
              </a:rPr>
              <a:t>Body Level Five</a:t>
            </a:r>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Vertica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6" name="Shape 26"/>
          <p:cNvSpPr>
            <a:spLocks noGrp="1"/>
          </p:cNvSpPr>
          <p:nvPr>
            <p:ph type="title"/>
          </p:nvPr>
        </p:nvSpPr>
        <p:spPr>
          <a:xfrm>
            <a:off x="787400" y="1981200"/>
            <a:ext cx="5270500" cy="3340100"/>
          </a:xfrm>
          <a:prstGeom prst="rect">
            <a:avLst/>
          </a:prstGeom>
        </p:spPr>
        <p:txBody>
          <a:bodyPr lIns="0" tIns="0" rIns="0" bIns="0" anchor="b"/>
          <a:lstStyle>
            <a:lvl1pPr>
              <a:defRPr>
                <a:solidFill>
                  <a:srgbClr val="276D6D"/>
                </a:solidFill>
              </a:defRPr>
            </a:lvl1pPr>
          </a:lstStyle>
          <a:p>
            <a:pPr lvl="0">
              <a:defRPr sz="1800">
                <a:solidFill>
                  <a:srgbClr val="000000"/>
                </a:solidFill>
                <a:effectLst/>
              </a:defRPr>
            </a:pPr>
            <a:r>
              <a:rPr sz="7800">
                <a:solidFill>
                  <a:srgbClr val="276D6D"/>
                </a:solidFill>
                <a:effectLst>
                  <a:outerShdw blurRad="63500" dist="12700" dir="5400000" rotWithShape="0">
                    <a:srgbClr val="000000">
                      <a:alpha val="30000"/>
                    </a:srgbClr>
                  </a:outerShdw>
                </a:effectLst>
              </a:rPr>
              <a:t>Title Text</a:t>
            </a:r>
          </a:p>
        </p:txBody>
      </p:sp>
      <p:sp>
        <p:nvSpPr>
          <p:cNvPr id="27" name="Shape 27"/>
          <p:cNvSpPr>
            <a:spLocks noGrp="1"/>
          </p:cNvSpPr>
          <p:nvPr>
            <p:ph type="body" idx="1"/>
          </p:nvPr>
        </p:nvSpPr>
        <p:spPr>
          <a:xfrm>
            <a:off x="787400" y="5308600"/>
            <a:ext cx="5270500" cy="2463800"/>
          </a:xfrm>
          <a:prstGeom prst="rect">
            <a:avLst/>
          </a:prstGeom>
        </p:spPr>
        <p:txBody>
          <a:bodyPr lIns="0" tIns="0" rIns="0" bIns="0" anchor="t"/>
          <a:lstStyle>
            <a:lvl1pPr marL="0" indent="0" algn="ctr">
              <a:spcBef>
                <a:spcPts val="1200"/>
              </a:spcBef>
              <a:buSzTx/>
              <a:buNone/>
            </a:lvl1pPr>
            <a:lvl2pPr marL="0" indent="0" algn="ctr">
              <a:spcBef>
                <a:spcPts val="1200"/>
              </a:spcBef>
              <a:buSzTx/>
              <a:buNone/>
            </a:lvl2pPr>
            <a:lvl3pPr marL="0" indent="0" algn="ctr">
              <a:spcBef>
                <a:spcPts val="1200"/>
              </a:spcBef>
              <a:buSzTx/>
              <a:buNone/>
            </a:lvl3pPr>
            <a:lvl4pPr marL="0" indent="0" algn="ctr">
              <a:spcBef>
                <a:spcPts val="1200"/>
              </a:spcBef>
              <a:buSzTx/>
              <a:buNone/>
            </a:lvl4pPr>
            <a:lvl5pPr marL="0" indent="0" algn="ctr">
              <a:spcBef>
                <a:spcPts val="1200"/>
              </a:spcBef>
              <a:buSzTx/>
              <a:buNone/>
            </a:lvl5pPr>
          </a:lstStyle>
          <a:p>
            <a:pPr lvl="0">
              <a:defRPr sz="1800">
                <a:solidFill>
                  <a:srgbClr val="000000"/>
                </a:solidFill>
              </a:defRPr>
            </a:pPr>
            <a:r>
              <a:rPr sz="3600">
                <a:solidFill>
                  <a:srgbClr val="5E5E5E"/>
                </a:solidFill>
              </a:rPr>
              <a:t>Body Level One</a:t>
            </a:r>
          </a:p>
          <a:p>
            <a:pPr lvl="1">
              <a:defRPr sz="1800">
                <a:solidFill>
                  <a:srgbClr val="000000"/>
                </a:solidFill>
              </a:defRPr>
            </a:pPr>
            <a:r>
              <a:rPr sz="3600">
                <a:solidFill>
                  <a:srgbClr val="5E5E5E"/>
                </a:solidFill>
              </a:rPr>
              <a:t>Body Level Two</a:t>
            </a:r>
          </a:p>
          <a:p>
            <a:pPr lvl="2">
              <a:defRPr sz="1800">
                <a:solidFill>
                  <a:srgbClr val="000000"/>
                </a:solidFill>
              </a:defRPr>
            </a:pPr>
            <a:r>
              <a:rPr sz="3600">
                <a:solidFill>
                  <a:srgbClr val="5E5E5E"/>
                </a:solidFill>
              </a:rPr>
              <a:t>Body Level Three</a:t>
            </a:r>
          </a:p>
          <a:p>
            <a:pPr lvl="3">
              <a:defRPr sz="1800">
                <a:solidFill>
                  <a:srgbClr val="000000"/>
                </a:solidFill>
              </a:defRPr>
            </a:pPr>
            <a:r>
              <a:rPr sz="3600">
                <a:solidFill>
                  <a:srgbClr val="5E5E5E"/>
                </a:solidFill>
              </a:rPr>
              <a:t>Body Level Four</a:t>
            </a:r>
          </a:p>
          <a:p>
            <a:pPr lvl="4">
              <a:defRPr sz="1800">
                <a:solidFill>
                  <a:srgbClr val="000000"/>
                </a:solidFill>
              </a:defRPr>
            </a:pPr>
            <a:r>
              <a:rPr sz="3600">
                <a:solidFill>
                  <a:srgbClr val="5E5E5E"/>
                </a:solidFill>
              </a:rPr>
              <a:t>Body Level Five</a:t>
            </a: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theme" Target="../theme/theme1.xml"/><Relationship Id="rId23" Type="http://schemas.openxmlformats.org/officeDocument/2006/relationships/image" Target="../media/image2.jpeg"/><Relationship Id="rId24" Type="http://schemas.openxmlformats.org/officeDocument/2006/relationships/image" Target="../media/image3.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23"/>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787400" y="254000"/>
            <a:ext cx="11430000" cy="2438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Title Text</a:t>
            </a:r>
          </a:p>
        </p:txBody>
      </p:sp>
      <p:sp>
        <p:nvSpPr>
          <p:cNvPr id="3" name="Shape 3"/>
          <p:cNvSpPr>
            <a:spLocks noGrp="1"/>
          </p:cNvSpPr>
          <p:nvPr>
            <p:ph type="body" idx="1"/>
          </p:nvPr>
        </p:nvSpPr>
        <p:spPr>
          <a:xfrm>
            <a:off x="787400" y="2768600"/>
            <a:ext cx="11430000" cy="5715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buBlip>
                <a:blip r:embed="rId24"/>
              </a:buBlip>
            </a:lvl1pPr>
            <a:lvl2pPr>
              <a:buBlip>
                <a:blip r:embed="rId24"/>
              </a:buBlip>
            </a:lvl2pPr>
            <a:lvl3pPr>
              <a:buBlip>
                <a:blip r:embed="rId24"/>
              </a:buBlip>
            </a:lvl3pPr>
            <a:lvl4pPr>
              <a:buBlip>
                <a:blip r:embed="rId24"/>
              </a:buBlip>
            </a:lvl4pPr>
            <a:lvl5pPr>
              <a:buBlip>
                <a:blip r:embed="rId24"/>
              </a:buBlip>
            </a:lvl5pPr>
          </a:lstStyle>
          <a:p>
            <a:pPr lvl="0">
              <a:defRPr sz="1800">
                <a:solidFill>
                  <a:srgbClr val="000000"/>
                </a:solidFill>
              </a:defRPr>
            </a:pPr>
            <a:r>
              <a:rPr sz="3600">
                <a:solidFill>
                  <a:srgbClr val="5E5E5E"/>
                </a:solidFill>
              </a:rPr>
              <a:t>Body Level One</a:t>
            </a:r>
          </a:p>
          <a:p>
            <a:pPr lvl="1">
              <a:defRPr sz="1800">
                <a:solidFill>
                  <a:srgbClr val="000000"/>
                </a:solidFill>
              </a:defRPr>
            </a:pPr>
            <a:r>
              <a:rPr sz="3600">
                <a:solidFill>
                  <a:srgbClr val="5E5E5E"/>
                </a:solidFill>
              </a:rPr>
              <a:t>Body Level Two</a:t>
            </a:r>
          </a:p>
          <a:p>
            <a:pPr lvl="2">
              <a:defRPr sz="1800">
                <a:solidFill>
                  <a:srgbClr val="000000"/>
                </a:solidFill>
              </a:defRPr>
            </a:pPr>
            <a:r>
              <a:rPr sz="3600">
                <a:solidFill>
                  <a:srgbClr val="5E5E5E"/>
                </a:solidFill>
              </a:rPr>
              <a:t>Body Level Three</a:t>
            </a:r>
          </a:p>
          <a:p>
            <a:pPr lvl="3">
              <a:defRPr sz="1800">
                <a:solidFill>
                  <a:srgbClr val="000000"/>
                </a:solidFill>
              </a:defRPr>
            </a:pPr>
            <a:r>
              <a:rPr sz="3600">
                <a:solidFill>
                  <a:srgbClr val="5E5E5E"/>
                </a:solidFill>
              </a:rPr>
              <a:t>Body Level Four</a:t>
            </a:r>
          </a:p>
          <a:p>
            <a:pPr lvl="4">
              <a:defRPr sz="1800">
                <a:solidFill>
                  <a:srgbClr val="000000"/>
                </a:solidFill>
              </a:defRPr>
            </a:pPr>
            <a:r>
              <a:rPr sz="3600">
                <a:solidFill>
                  <a:srgbClr val="5E5E5E"/>
                </a:solidFill>
              </a:rPr>
              <a:t>Body Level Five</a:t>
            </a:r>
          </a:p>
        </p:txBody>
      </p:sp>
      <p:sp>
        <p:nvSpPr>
          <p:cNvPr id="4" name="Shape 4"/>
          <p:cNvSpPr>
            <a:spLocks noGrp="1"/>
          </p:cNvSpPr>
          <p:nvPr>
            <p:ph type="sldNum" sz="quarter" idx="2"/>
          </p:nvPr>
        </p:nvSpPr>
        <p:spPr>
          <a:xfrm>
            <a:off x="6302693" y="9131300"/>
            <a:ext cx="386716" cy="431800"/>
          </a:xfrm>
          <a:prstGeom prst="rect">
            <a:avLst/>
          </a:prstGeom>
          <a:ln w="12700">
            <a:miter lim="400000"/>
          </a:ln>
        </p:spPr>
        <p:txBody>
          <a:bodyPr wrap="none" lIns="0" tIns="0" rIns="0" bIns="0">
            <a:spAutoFit/>
          </a:bodyPr>
          <a:lstStyle>
            <a:lvl1pPr>
              <a:defRPr sz="2200">
                <a:solidFill>
                  <a:srgbClr val="5E5E5E"/>
                </a:solidFill>
              </a:defRPr>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ransition xmlns:p14="http://schemas.microsoft.com/office/powerpoint/2010/main" spd="med"/>
  <p:txStyles>
    <p:titleStyle>
      <a:lvl1pPr algn="ctr" defTabSz="584200">
        <a:defRPr sz="7800">
          <a:solidFill>
            <a:srgbClr val="767367"/>
          </a:solidFill>
          <a:effectLst>
            <a:outerShdw blurRad="63500" dist="12700" dir="5400000" rotWithShape="0">
              <a:srgbClr val="000000">
                <a:alpha val="30000"/>
              </a:srgbClr>
            </a:outerShdw>
          </a:effectLst>
          <a:latin typeface="+mn-lt"/>
          <a:ea typeface="+mn-ea"/>
          <a:cs typeface="+mn-cs"/>
          <a:sym typeface="Baskerville"/>
        </a:defRPr>
      </a:lvl1pPr>
      <a:lvl2pPr indent="228600" algn="ctr" defTabSz="584200">
        <a:defRPr sz="7800">
          <a:solidFill>
            <a:srgbClr val="767367"/>
          </a:solidFill>
          <a:effectLst>
            <a:outerShdw blurRad="63500" dist="12700" dir="5400000" rotWithShape="0">
              <a:srgbClr val="000000">
                <a:alpha val="30000"/>
              </a:srgbClr>
            </a:outerShdw>
          </a:effectLst>
          <a:latin typeface="+mn-lt"/>
          <a:ea typeface="+mn-ea"/>
          <a:cs typeface="+mn-cs"/>
          <a:sym typeface="Baskerville"/>
        </a:defRPr>
      </a:lvl2pPr>
      <a:lvl3pPr indent="457200" algn="ctr" defTabSz="584200">
        <a:defRPr sz="7800">
          <a:solidFill>
            <a:srgbClr val="767367"/>
          </a:solidFill>
          <a:effectLst>
            <a:outerShdw blurRad="63500" dist="12700" dir="5400000" rotWithShape="0">
              <a:srgbClr val="000000">
                <a:alpha val="30000"/>
              </a:srgbClr>
            </a:outerShdw>
          </a:effectLst>
          <a:latin typeface="+mn-lt"/>
          <a:ea typeface="+mn-ea"/>
          <a:cs typeface="+mn-cs"/>
          <a:sym typeface="Baskerville"/>
        </a:defRPr>
      </a:lvl3pPr>
      <a:lvl4pPr indent="685800" algn="ctr" defTabSz="584200">
        <a:defRPr sz="7800">
          <a:solidFill>
            <a:srgbClr val="767367"/>
          </a:solidFill>
          <a:effectLst>
            <a:outerShdw blurRad="63500" dist="12700" dir="5400000" rotWithShape="0">
              <a:srgbClr val="000000">
                <a:alpha val="30000"/>
              </a:srgbClr>
            </a:outerShdw>
          </a:effectLst>
          <a:latin typeface="+mn-lt"/>
          <a:ea typeface="+mn-ea"/>
          <a:cs typeface="+mn-cs"/>
          <a:sym typeface="Baskerville"/>
        </a:defRPr>
      </a:lvl4pPr>
      <a:lvl5pPr indent="914400" algn="ctr" defTabSz="584200">
        <a:defRPr sz="7800">
          <a:solidFill>
            <a:srgbClr val="767367"/>
          </a:solidFill>
          <a:effectLst>
            <a:outerShdw blurRad="63500" dist="12700" dir="5400000" rotWithShape="0">
              <a:srgbClr val="000000">
                <a:alpha val="30000"/>
              </a:srgbClr>
            </a:outerShdw>
          </a:effectLst>
          <a:latin typeface="+mn-lt"/>
          <a:ea typeface="+mn-ea"/>
          <a:cs typeface="+mn-cs"/>
          <a:sym typeface="Baskerville"/>
        </a:defRPr>
      </a:lvl5pPr>
      <a:lvl6pPr indent="1143000" algn="ctr" defTabSz="584200">
        <a:defRPr sz="7800">
          <a:solidFill>
            <a:srgbClr val="767367"/>
          </a:solidFill>
          <a:effectLst>
            <a:outerShdw blurRad="63500" dist="12700" dir="5400000" rotWithShape="0">
              <a:srgbClr val="000000">
                <a:alpha val="30000"/>
              </a:srgbClr>
            </a:outerShdw>
          </a:effectLst>
          <a:latin typeface="+mn-lt"/>
          <a:ea typeface="+mn-ea"/>
          <a:cs typeface="+mn-cs"/>
          <a:sym typeface="Baskerville"/>
        </a:defRPr>
      </a:lvl6pPr>
      <a:lvl7pPr indent="1371600" algn="ctr" defTabSz="584200">
        <a:defRPr sz="7800">
          <a:solidFill>
            <a:srgbClr val="767367"/>
          </a:solidFill>
          <a:effectLst>
            <a:outerShdw blurRad="63500" dist="12700" dir="5400000" rotWithShape="0">
              <a:srgbClr val="000000">
                <a:alpha val="30000"/>
              </a:srgbClr>
            </a:outerShdw>
          </a:effectLst>
          <a:latin typeface="+mn-lt"/>
          <a:ea typeface="+mn-ea"/>
          <a:cs typeface="+mn-cs"/>
          <a:sym typeface="Baskerville"/>
        </a:defRPr>
      </a:lvl7pPr>
      <a:lvl8pPr indent="1600200" algn="ctr" defTabSz="584200">
        <a:defRPr sz="7800">
          <a:solidFill>
            <a:srgbClr val="767367"/>
          </a:solidFill>
          <a:effectLst>
            <a:outerShdw blurRad="63500" dist="12700" dir="5400000" rotWithShape="0">
              <a:srgbClr val="000000">
                <a:alpha val="30000"/>
              </a:srgbClr>
            </a:outerShdw>
          </a:effectLst>
          <a:latin typeface="+mn-lt"/>
          <a:ea typeface="+mn-ea"/>
          <a:cs typeface="+mn-cs"/>
          <a:sym typeface="Baskerville"/>
        </a:defRPr>
      </a:lvl8pPr>
      <a:lvl9pPr indent="1828800" algn="ctr" defTabSz="584200">
        <a:defRPr sz="7800">
          <a:solidFill>
            <a:srgbClr val="767367"/>
          </a:solidFill>
          <a:effectLst>
            <a:outerShdw blurRad="63500" dist="12700" dir="5400000" rotWithShape="0">
              <a:srgbClr val="000000">
                <a:alpha val="30000"/>
              </a:srgbClr>
            </a:outerShdw>
          </a:effectLst>
          <a:latin typeface="+mn-lt"/>
          <a:ea typeface="+mn-ea"/>
          <a:cs typeface="+mn-cs"/>
          <a:sym typeface="Baskerville"/>
        </a:defRPr>
      </a:lvl9pPr>
    </p:titleStyle>
    <p:bodyStyle>
      <a:lvl1pPr marL="571500" indent="-571500" defTabSz="584200">
        <a:spcBef>
          <a:spcPts val="2800"/>
        </a:spcBef>
        <a:buSzPct val="80000"/>
        <a:buBlip>
          <a:blip r:embed="rId24"/>
        </a:buBlip>
        <a:defRPr sz="3600">
          <a:solidFill>
            <a:srgbClr val="5E5E5E"/>
          </a:solidFill>
          <a:latin typeface="Hoefler Text"/>
          <a:ea typeface="Hoefler Text"/>
          <a:cs typeface="Hoefler Text"/>
          <a:sym typeface="Hoefler Text"/>
        </a:defRPr>
      </a:lvl1pPr>
      <a:lvl2pPr marL="1016000" indent="-571500" defTabSz="584200">
        <a:spcBef>
          <a:spcPts val="2800"/>
        </a:spcBef>
        <a:buSzPct val="80000"/>
        <a:buBlip>
          <a:blip r:embed="rId24"/>
        </a:buBlip>
        <a:defRPr sz="3600">
          <a:solidFill>
            <a:srgbClr val="5E5E5E"/>
          </a:solidFill>
          <a:latin typeface="Hoefler Text"/>
          <a:ea typeface="Hoefler Text"/>
          <a:cs typeface="Hoefler Text"/>
          <a:sym typeface="Hoefler Text"/>
        </a:defRPr>
      </a:lvl2pPr>
      <a:lvl3pPr marL="1460500" indent="-571500" defTabSz="584200">
        <a:spcBef>
          <a:spcPts val="2800"/>
        </a:spcBef>
        <a:buSzPct val="80000"/>
        <a:buBlip>
          <a:blip r:embed="rId24"/>
        </a:buBlip>
        <a:defRPr sz="3600">
          <a:solidFill>
            <a:srgbClr val="5E5E5E"/>
          </a:solidFill>
          <a:latin typeface="Hoefler Text"/>
          <a:ea typeface="Hoefler Text"/>
          <a:cs typeface="Hoefler Text"/>
          <a:sym typeface="Hoefler Text"/>
        </a:defRPr>
      </a:lvl3pPr>
      <a:lvl4pPr marL="1905000" indent="-571500" defTabSz="584200">
        <a:spcBef>
          <a:spcPts val="2800"/>
        </a:spcBef>
        <a:buSzPct val="80000"/>
        <a:buBlip>
          <a:blip r:embed="rId24"/>
        </a:buBlip>
        <a:defRPr sz="3600">
          <a:solidFill>
            <a:srgbClr val="5E5E5E"/>
          </a:solidFill>
          <a:latin typeface="Hoefler Text"/>
          <a:ea typeface="Hoefler Text"/>
          <a:cs typeface="Hoefler Text"/>
          <a:sym typeface="Hoefler Text"/>
        </a:defRPr>
      </a:lvl4pPr>
      <a:lvl5pPr marL="2349500" indent="-571500" defTabSz="584200">
        <a:spcBef>
          <a:spcPts val="2800"/>
        </a:spcBef>
        <a:buSzPct val="80000"/>
        <a:buBlip>
          <a:blip r:embed="rId24"/>
        </a:buBlip>
        <a:defRPr sz="3600">
          <a:solidFill>
            <a:srgbClr val="5E5E5E"/>
          </a:solidFill>
          <a:latin typeface="Hoefler Text"/>
          <a:ea typeface="Hoefler Text"/>
          <a:cs typeface="Hoefler Text"/>
          <a:sym typeface="Hoefler Text"/>
        </a:defRPr>
      </a:lvl5pPr>
      <a:lvl6pPr marL="2794000" indent="-571500" defTabSz="584200">
        <a:spcBef>
          <a:spcPts val="2800"/>
        </a:spcBef>
        <a:buSzPct val="80000"/>
        <a:buBlip>
          <a:blip r:embed="rId24"/>
        </a:buBlip>
        <a:defRPr sz="3600">
          <a:solidFill>
            <a:srgbClr val="5E5E5E"/>
          </a:solidFill>
          <a:latin typeface="Hoefler Text"/>
          <a:ea typeface="Hoefler Text"/>
          <a:cs typeface="Hoefler Text"/>
          <a:sym typeface="Hoefler Text"/>
        </a:defRPr>
      </a:lvl6pPr>
      <a:lvl7pPr marL="3238500" indent="-571500" defTabSz="584200">
        <a:spcBef>
          <a:spcPts val="2800"/>
        </a:spcBef>
        <a:buSzPct val="80000"/>
        <a:buBlip>
          <a:blip r:embed="rId24"/>
        </a:buBlip>
        <a:defRPr sz="3600">
          <a:solidFill>
            <a:srgbClr val="5E5E5E"/>
          </a:solidFill>
          <a:latin typeface="Hoefler Text"/>
          <a:ea typeface="Hoefler Text"/>
          <a:cs typeface="Hoefler Text"/>
          <a:sym typeface="Hoefler Text"/>
        </a:defRPr>
      </a:lvl7pPr>
      <a:lvl8pPr marL="3683000" indent="-571500" defTabSz="584200">
        <a:spcBef>
          <a:spcPts val="2800"/>
        </a:spcBef>
        <a:buSzPct val="80000"/>
        <a:buBlip>
          <a:blip r:embed="rId24"/>
        </a:buBlip>
        <a:defRPr sz="3600">
          <a:solidFill>
            <a:srgbClr val="5E5E5E"/>
          </a:solidFill>
          <a:latin typeface="Hoefler Text"/>
          <a:ea typeface="Hoefler Text"/>
          <a:cs typeface="Hoefler Text"/>
          <a:sym typeface="Hoefler Text"/>
        </a:defRPr>
      </a:lvl8pPr>
      <a:lvl9pPr marL="4127500" indent="-571500" defTabSz="584200">
        <a:spcBef>
          <a:spcPts val="2800"/>
        </a:spcBef>
        <a:buSzPct val="80000"/>
        <a:buBlip>
          <a:blip r:embed="rId24"/>
        </a:buBlip>
        <a:defRPr sz="3600">
          <a:solidFill>
            <a:srgbClr val="5E5E5E"/>
          </a:solidFill>
          <a:latin typeface="Hoefler Text"/>
          <a:ea typeface="Hoefler Text"/>
          <a:cs typeface="Hoefler Text"/>
          <a:sym typeface="Hoefler Text"/>
        </a:defRPr>
      </a:lvl9pPr>
    </p:bodyStyle>
    <p:otherStyle>
      <a:lvl1pPr algn="ctr" defTabSz="584200">
        <a:defRPr sz="2200">
          <a:solidFill>
            <a:schemeClr val="tx1"/>
          </a:solidFill>
          <a:latin typeface="+mn-lt"/>
          <a:ea typeface="+mn-ea"/>
          <a:cs typeface="+mn-cs"/>
          <a:sym typeface="Hoefler Text"/>
        </a:defRPr>
      </a:lvl1pPr>
      <a:lvl2pPr indent="228600" algn="ctr" defTabSz="584200">
        <a:defRPr sz="2200">
          <a:solidFill>
            <a:schemeClr val="tx1"/>
          </a:solidFill>
          <a:latin typeface="+mn-lt"/>
          <a:ea typeface="+mn-ea"/>
          <a:cs typeface="+mn-cs"/>
          <a:sym typeface="Hoefler Text"/>
        </a:defRPr>
      </a:lvl2pPr>
      <a:lvl3pPr indent="457200" algn="ctr" defTabSz="584200">
        <a:defRPr sz="2200">
          <a:solidFill>
            <a:schemeClr val="tx1"/>
          </a:solidFill>
          <a:latin typeface="+mn-lt"/>
          <a:ea typeface="+mn-ea"/>
          <a:cs typeface="+mn-cs"/>
          <a:sym typeface="Hoefler Text"/>
        </a:defRPr>
      </a:lvl3pPr>
      <a:lvl4pPr indent="685800" algn="ctr" defTabSz="584200">
        <a:defRPr sz="2200">
          <a:solidFill>
            <a:schemeClr val="tx1"/>
          </a:solidFill>
          <a:latin typeface="+mn-lt"/>
          <a:ea typeface="+mn-ea"/>
          <a:cs typeface="+mn-cs"/>
          <a:sym typeface="Hoefler Text"/>
        </a:defRPr>
      </a:lvl4pPr>
      <a:lvl5pPr indent="914400" algn="ctr" defTabSz="584200">
        <a:defRPr sz="2200">
          <a:solidFill>
            <a:schemeClr val="tx1"/>
          </a:solidFill>
          <a:latin typeface="+mn-lt"/>
          <a:ea typeface="+mn-ea"/>
          <a:cs typeface="+mn-cs"/>
          <a:sym typeface="Hoefler Text"/>
        </a:defRPr>
      </a:lvl5pPr>
      <a:lvl6pPr indent="1143000" algn="ctr" defTabSz="584200">
        <a:defRPr sz="2200">
          <a:solidFill>
            <a:schemeClr val="tx1"/>
          </a:solidFill>
          <a:latin typeface="+mn-lt"/>
          <a:ea typeface="+mn-ea"/>
          <a:cs typeface="+mn-cs"/>
          <a:sym typeface="Hoefler Text"/>
        </a:defRPr>
      </a:lvl6pPr>
      <a:lvl7pPr indent="1371600" algn="ctr" defTabSz="584200">
        <a:defRPr sz="2200">
          <a:solidFill>
            <a:schemeClr val="tx1"/>
          </a:solidFill>
          <a:latin typeface="+mn-lt"/>
          <a:ea typeface="+mn-ea"/>
          <a:cs typeface="+mn-cs"/>
          <a:sym typeface="Hoefler Text"/>
        </a:defRPr>
      </a:lvl7pPr>
      <a:lvl8pPr indent="1600200" algn="ctr" defTabSz="584200">
        <a:defRPr sz="2200">
          <a:solidFill>
            <a:schemeClr val="tx1"/>
          </a:solidFill>
          <a:latin typeface="+mn-lt"/>
          <a:ea typeface="+mn-ea"/>
          <a:cs typeface="+mn-cs"/>
          <a:sym typeface="Hoefler Text"/>
        </a:defRPr>
      </a:lvl8pPr>
      <a:lvl9pPr indent="1828800" algn="ctr" defTabSz="584200">
        <a:defRPr sz="2200">
          <a:solidFill>
            <a:schemeClr val="tx1"/>
          </a:solidFill>
          <a:latin typeface="+mn-lt"/>
          <a:ea typeface="+mn-ea"/>
          <a:cs typeface="+mn-cs"/>
          <a:sym typeface="Hoefler Tex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nicola.pacifico@cern.ch"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2.tif"/><Relationship Id="rId4" Type="http://schemas.openxmlformats.org/officeDocument/2006/relationships/image" Target="../media/image13.tif"/><Relationship Id="rId1" Type="http://schemas.openxmlformats.org/officeDocument/2006/relationships/slideLayout" Target="../slideLayouts/slideLayout2.xml"/><Relationship Id="rId2" Type="http://schemas.openxmlformats.org/officeDocument/2006/relationships/image" Target="../media/image11.t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tif"/><Relationship Id="rId5" Type="http://schemas.openxmlformats.org/officeDocument/2006/relationships/image" Target="../media/image17.tif"/><Relationship Id="rId6" Type="http://schemas.openxmlformats.org/officeDocument/2006/relationships/image" Target="../media/image18.tif"/><Relationship Id="rId7"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t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 Id="rId3" Type="http://schemas.openxmlformats.org/officeDocument/2006/relationships/image" Target="../media/image2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tif"/></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5" Type="http://schemas.openxmlformats.org/officeDocument/2006/relationships/image" Target="../media/image33.png"/><Relationship Id="rId6"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5" Type="http://schemas.openxmlformats.org/officeDocument/2006/relationships/image" Target="../media/image37.png"/><Relationship Id="rId6" Type="http://schemas.openxmlformats.org/officeDocument/2006/relationships/image" Target="../media/image38.png"/><Relationship Id="rId7" Type="http://schemas.openxmlformats.org/officeDocument/2006/relationships/image" Target="../media/image39.png"/><Relationship Id="rId8" Type="http://schemas.openxmlformats.org/officeDocument/2006/relationships/image" Target="../media/image40.png"/><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5.xml.rels><?xml version="1.0" encoding="UTF-8" standalone="yes"?>
<Relationships xmlns="http://schemas.openxmlformats.org/package/2006/relationships"><Relationship Id="rId3" Type="http://schemas.openxmlformats.org/officeDocument/2006/relationships/image" Target="../media/image41.tif"/><Relationship Id="rId4" Type="http://schemas.openxmlformats.org/officeDocument/2006/relationships/image" Target="../media/image42.png"/><Relationship Id="rId5" Type="http://schemas.openxmlformats.org/officeDocument/2006/relationships/image" Target="../media/image43.png"/><Relationship Id="rId6" Type="http://schemas.openxmlformats.org/officeDocument/2006/relationships/image" Target="../media/image44.png"/><Relationship Id="rId1" Type="http://schemas.openxmlformats.org/officeDocument/2006/relationships/slideLayout" Target="../slideLayouts/slideLayout2.xml"/><Relationship Id="rId2" Type="http://schemas.openxmlformats.org/officeDocument/2006/relationships/hyperlink" Target="https://arxiv.org/pdf/physics/0401034.pdf"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47.png"/><Relationship Id="rId1" Type="http://schemas.openxmlformats.org/officeDocument/2006/relationships/slideLayout" Target="../slideLayouts/slideLayout2.xml"/><Relationship Id="rId2" Type="http://schemas.openxmlformats.org/officeDocument/2006/relationships/image" Target="../media/image4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png"/><Relationship Id="rId5" Type="http://schemas.openxmlformats.org/officeDocument/2006/relationships/image" Target="../media/image51.png"/><Relationship Id="rId1" Type="http://schemas.openxmlformats.org/officeDocument/2006/relationships/slideLayout" Target="../slideLayouts/slideLayout2.xml"/><Relationship Id="rId2" Type="http://schemas.openxmlformats.org/officeDocument/2006/relationships/image" Target="../media/image48.png"/></Relationships>
</file>

<file path=ppt/slides/_rels/slide31.xml.rels><?xml version="1.0" encoding="UTF-8" standalone="yes"?>
<Relationships xmlns="http://schemas.openxmlformats.org/package/2006/relationships"><Relationship Id="rId3" Type="http://schemas.openxmlformats.org/officeDocument/2006/relationships/hyperlink" Target="http://iopscience.iop.org/1748-0221/9/06/P06020/" TargetMode="External"/><Relationship Id="rId4" Type="http://schemas.openxmlformats.org/officeDocument/2006/relationships/image" Target="../media/image53.png"/><Relationship Id="rId1" Type="http://schemas.openxmlformats.org/officeDocument/2006/relationships/slideLayout" Target="../slideLayouts/slideLayout2.xml"/><Relationship Id="rId2" Type="http://schemas.openxmlformats.org/officeDocument/2006/relationships/image" Target="../media/image5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png"/><Relationship Id="rId3" Type="http://schemas.openxmlformats.org/officeDocument/2006/relationships/image" Target="../media/image55.png"/></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4" Type="http://schemas.openxmlformats.org/officeDocument/2006/relationships/image" Target="../media/image57.pn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4" Type="http://schemas.openxmlformats.org/officeDocument/2006/relationships/image" Target="../media/image60.png"/><Relationship Id="rId5" Type="http://schemas.openxmlformats.org/officeDocument/2006/relationships/image" Target="../media/image61.png"/><Relationship Id="rId6" Type="http://schemas.openxmlformats.org/officeDocument/2006/relationships/image" Target="../media/image62.png"/><Relationship Id="rId1" Type="http://schemas.openxmlformats.org/officeDocument/2006/relationships/slideLayout" Target="../slideLayouts/slideLayout2.xml"/><Relationship Id="rId2" Type="http://schemas.openxmlformats.org/officeDocument/2006/relationships/image" Target="../media/image5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64.png"/><Relationship Id="rId4" Type="http://schemas.openxmlformats.org/officeDocument/2006/relationships/image" Target="../media/image65.png"/><Relationship Id="rId5" Type="http://schemas.openxmlformats.org/officeDocument/2006/relationships/image" Target="../media/image66.png"/><Relationship Id="rId1" Type="http://schemas.openxmlformats.org/officeDocument/2006/relationships/slideLayout" Target="../slideLayouts/slideLayout13.xml"/><Relationship Id="rId2" Type="http://schemas.openxmlformats.org/officeDocument/2006/relationships/image" Target="../media/image63.tif"/></Relationships>
</file>

<file path=ppt/slides/_rels/slide37.xml.rels><?xml version="1.0" encoding="UTF-8" standalone="yes"?>
<Relationships xmlns="http://schemas.openxmlformats.org/package/2006/relationships"><Relationship Id="rId3" Type="http://schemas.openxmlformats.org/officeDocument/2006/relationships/image" Target="../media/image67.tif"/><Relationship Id="rId4" Type="http://schemas.openxmlformats.org/officeDocument/2006/relationships/image" Target="../media/image68.png"/><Relationship Id="rId5" Type="http://schemas.openxmlformats.org/officeDocument/2006/relationships/image" Target="../media/image69.tif"/><Relationship Id="rId6" Type="http://schemas.openxmlformats.org/officeDocument/2006/relationships/image" Target="../media/image70.png"/><Relationship Id="rId7" Type="http://schemas.openxmlformats.org/officeDocument/2006/relationships/image" Target="../media/image71.png"/><Relationship Id="rId8" Type="http://schemas.openxmlformats.org/officeDocument/2006/relationships/image" Target="../media/image72.png"/><Relationship Id="rId1" Type="http://schemas.openxmlformats.org/officeDocument/2006/relationships/slideLayout" Target="../slideLayouts/slideLayout13.xml"/><Relationship Id="rId2"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image" Target="../media/image74.png"/><Relationship Id="rId4" Type="http://schemas.openxmlformats.org/officeDocument/2006/relationships/image" Target="../media/image75.tif"/><Relationship Id="rId5" Type="http://schemas.openxmlformats.org/officeDocument/2006/relationships/image" Target="../media/image76.png"/><Relationship Id="rId6" Type="http://schemas.openxmlformats.org/officeDocument/2006/relationships/image" Target="../media/image77.tif"/><Relationship Id="rId1" Type="http://schemas.openxmlformats.org/officeDocument/2006/relationships/slideLayout" Target="../slideLayouts/slideLayout13.xml"/><Relationship Id="rId2" Type="http://schemas.openxmlformats.org/officeDocument/2006/relationships/image" Target="../media/image73.ti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40.xml.rels><?xml version="1.0" encoding="UTF-8" standalone="yes"?>
<Relationships xmlns="http://schemas.openxmlformats.org/package/2006/relationships"><Relationship Id="rId3" Type="http://schemas.openxmlformats.org/officeDocument/2006/relationships/image" Target="../media/image78.tif"/><Relationship Id="rId4" Type="http://schemas.openxmlformats.org/officeDocument/2006/relationships/image" Target="../media/image79.png"/><Relationship Id="rId1" Type="http://schemas.openxmlformats.org/officeDocument/2006/relationships/slideLayout" Target="../slideLayouts/slideLayout13.xml"/><Relationship Id="rId2"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image" Target="../media/image81.png"/><Relationship Id="rId4" Type="http://schemas.openxmlformats.org/officeDocument/2006/relationships/image" Target="../media/image82.png"/><Relationship Id="rId5" Type="http://schemas.openxmlformats.org/officeDocument/2006/relationships/image" Target="../media/image83.png"/><Relationship Id="rId6" Type="http://schemas.openxmlformats.org/officeDocument/2006/relationships/image" Target="../media/image84.png"/><Relationship Id="rId7" Type="http://schemas.openxmlformats.org/officeDocument/2006/relationships/image" Target="../media/image3.png"/><Relationship Id="rId1" Type="http://schemas.openxmlformats.org/officeDocument/2006/relationships/slideLayout" Target="../slideLayouts/slideLayout13.xml"/><Relationship Id="rId2" Type="http://schemas.openxmlformats.org/officeDocument/2006/relationships/image" Target="../media/image80.png"/></Relationships>
</file>

<file path=ppt/slides/_rels/slide42.xml.rels><?xml version="1.0" encoding="UTF-8" standalone="yes"?>
<Relationships xmlns="http://schemas.openxmlformats.org/package/2006/relationships"><Relationship Id="rId3" Type="http://schemas.openxmlformats.org/officeDocument/2006/relationships/image" Target="../media/image85.png"/><Relationship Id="rId4" Type="http://schemas.openxmlformats.org/officeDocument/2006/relationships/image" Target="../media/image86.png"/><Relationship Id="rId1" Type="http://schemas.openxmlformats.org/officeDocument/2006/relationships/slideLayout" Target="../slideLayouts/slideLayout13.xml"/><Relationship Id="rId2" Type="http://schemas.openxmlformats.org/officeDocument/2006/relationships/image" Target="../media/image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87.png"/><Relationship Id="rId3" Type="http://schemas.openxmlformats.org/officeDocument/2006/relationships/image" Target="../media/image88.png"/></Relationships>
</file>

<file path=ppt/slides/_rels/slide44.xml.rels><?xml version="1.0" encoding="UTF-8" standalone="yes"?>
<Relationships xmlns="http://schemas.openxmlformats.org/package/2006/relationships"><Relationship Id="rId3" Type="http://schemas.openxmlformats.org/officeDocument/2006/relationships/image" Target="../media/image90.png"/><Relationship Id="rId4" Type="http://schemas.openxmlformats.org/officeDocument/2006/relationships/image" Target="../media/image91.png"/><Relationship Id="rId1" Type="http://schemas.openxmlformats.org/officeDocument/2006/relationships/slideLayout" Target="../slideLayouts/slideLayout13.xml"/><Relationship Id="rId2" Type="http://schemas.openxmlformats.org/officeDocument/2006/relationships/image" Target="../media/image89.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92.png"/><Relationship Id="rId3" Type="http://schemas.openxmlformats.org/officeDocument/2006/relationships/image" Target="../media/image93.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94.png"/><Relationship Id="rId3" Type="http://schemas.openxmlformats.org/officeDocument/2006/relationships/image" Target="../media/image95.png"/></Relationships>
</file>

<file path=ppt/slides/_rels/slide47.xml.rels><?xml version="1.0" encoding="UTF-8" standalone="yes"?>
<Relationships xmlns="http://schemas.openxmlformats.org/package/2006/relationships"><Relationship Id="rId3" Type="http://schemas.openxmlformats.org/officeDocument/2006/relationships/image" Target="../media/image96.png"/><Relationship Id="rId4" Type="http://schemas.openxmlformats.org/officeDocument/2006/relationships/image" Target="../media/image97.png"/><Relationship Id="rId5" Type="http://schemas.openxmlformats.org/officeDocument/2006/relationships/image" Target="../media/image98.png"/><Relationship Id="rId6" Type="http://schemas.openxmlformats.org/officeDocument/2006/relationships/image" Target="../media/image99.png"/><Relationship Id="rId1" Type="http://schemas.openxmlformats.org/officeDocument/2006/relationships/slideLayout" Target="../slideLayouts/slideLayout13.xml"/><Relationship Id="rId2" Type="http://schemas.openxmlformats.org/officeDocument/2006/relationships/image" Target="../media/image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00.png"/><Relationship Id="rId3" Type="http://schemas.openxmlformats.org/officeDocument/2006/relationships/image" Target="../media/image10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02.t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13.xml"/><Relationship Id="rId4" Type="http://schemas.openxmlformats.org/officeDocument/2006/relationships/image" Target="../media/image103.png"/><Relationship Id="rId5" Type="http://schemas.openxmlformats.org/officeDocument/2006/relationships/image" Target="../media/image3.png"/><Relationship Id="rId1" Type="http://schemas.microsoft.com/office/2007/relationships/media" Target="../media/media1.mp4"/><Relationship Id="rId2" Type="http://schemas.openxmlformats.org/officeDocument/2006/relationships/video" Target="../media/media1.mp4"/></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104.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2.tif"/><Relationship Id="rId4" Type="http://schemas.openxmlformats.org/officeDocument/2006/relationships/image" Target="../media/image13.tif"/><Relationship Id="rId1" Type="http://schemas.openxmlformats.org/officeDocument/2006/relationships/slideLayout" Target="../slideLayouts/slideLayout2.xml"/><Relationship Id="rId2" Type="http://schemas.openxmlformats.org/officeDocument/2006/relationships/image" Target="../media/image11.t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Shape 67"/>
          <p:cNvSpPr>
            <a:spLocks noGrp="1"/>
          </p:cNvSpPr>
          <p:nvPr>
            <p:ph type="title"/>
          </p:nvPr>
        </p:nvSpPr>
        <p:spPr>
          <a:xfrm>
            <a:off x="787399" y="749299"/>
            <a:ext cx="11430001" cy="3463001"/>
          </a:xfrm>
          <a:prstGeom prst="rect">
            <a:avLst/>
          </a:prstGeom>
        </p:spPr>
        <p:txBody>
          <a:bodyPr/>
          <a:lstStyle>
            <a:lvl1pPr>
              <a:defRPr sz="6300" spc="126"/>
            </a:lvl1pPr>
          </a:lstStyle>
          <a:p>
            <a:pPr lvl="0">
              <a:defRPr sz="1800" cap="none" spc="0">
                <a:solidFill>
                  <a:srgbClr val="000000"/>
                </a:solidFill>
                <a:effectLst/>
              </a:defRPr>
            </a:pPr>
            <a:r>
              <a:rPr sz="6300" cap="all" spc="126">
                <a:solidFill>
                  <a:srgbClr val="276D6D"/>
                </a:solidFill>
                <a:effectLst>
                  <a:outerShdw blurRad="63500" dist="12700" dir="5400000" rotWithShape="0">
                    <a:srgbClr val="000000">
                      <a:alpha val="30000"/>
                    </a:srgbClr>
                  </a:outerShdw>
                </a:effectLst>
              </a:rPr>
              <a:t>Detection of antiprotons using GRACE</a:t>
            </a:r>
          </a:p>
        </p:txBody>
      </p:sp>
      <p:sp>
        <p:nvSpPr>
          <p:cNvPr id="68" name="Shape 68"/>
          <p:cNvSpPr>
            <a:spLocks noGrp="1"/>
          </p:cNvSpPr>
          <p:nvPr>
            <p:ph type="body" idx="1"/>
          </p:nvPr>
        </p:nvSpPr>
        <p:spPr>
          <a:xfrm>
            <a:off x="787399" y="4421716"/>
            <a:ext cx="11430001" cy="1892301"/>
          </a:xfrm>
          <a:prstGeom prst="rect">
            <a:avLst/>
          </a:prstGeom>
        </p:spPr>
        <p:txBody>
          <a:bodyPr/>
          <a:lstStyle>
            <a:lvl1pPr>
              <a:defRPr sz="4600"/>
            </a:lvl1pPr>
          </a:lstStyle>
          <a:p>
            <a:pPr lvl="0">
              <a:defRPr sz="1800">
                <a:solidFill>
                  <a:srgbClr val="000000"/>
                </a:solidFill>
              </a:defRPr>
            </a:pPr>
            <a:r>
              <a:rPr sz="4600">
                <a:solidFill>
                  <a:srgbClr val="5E5E5E"/>
                </a:solidFill>
              </a:rPr>
              <a:t>A new facility for the extraction of very low energy antiprotons at the CERN AD</a:t>
            </a:r>
          </a:p>
        </p:txBody>
      </p:sp>
      <p:sp>
        <p:nvSpPr>
          <p:cNvPr id="69" name="Shape 69"/>
          <p:cNvSpPr/>
          <p:nvPr/>
        </p:nvSpPr>
        <p:spPr>
          <a:xfrm>
            <a:off x="589660" y="7598833"/>
            <a:ext cx="11825479" cy="1409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solidFill>
                  <a:srgbClr val="000000"/>
                </a:solidFill>
              </a:defRPr>
            </a:pPr>
            <a:r>
              <a:rPr sz="3600">
                <a:solidFill>
                  <a:srgbClr val="6C6963"/>
                </a:solidFill>
              </a:rPr>
              <a:t>Nicola Pacifico - For the AEgIS and Medipix Collaborations</a:t>
            </a:r>
          </a:p>
          <a:p>
            <a:pPr lvl="0">
              <a:defRPr sz="1800">
                <a:solidFill>
                  <a:srgbClr val="000000"/>
                </a:solidFill>
              </a:defRPr>
            </a:pPr>
            <a:r>
              <a:rPr sz="2500" u="sng">
                <a:solidFill>
                  <a:srgbClr val="6C6963"/>
                </a:solidFill>
                <a:hlinkClick r:id="rId2"/>
              </a:rPr>
              <a:t>nicola.pacifico@cern.ch</a:t>
            </a:r>
            <a:endParaRPr sz="2500">
              <a:solidFill>
                <a:srgbClr val="6C6963"/>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Shape 133"/>
          <p:cNvSpPr>
            <a:spLocks noGrp="1"/>
          </p:cNvSpPr>
          <p:nvPr>
            <p:ph type="title"/>
          </p:nvPr>
        </p:nvSpPr>
        <p:spPr>
          <a:xfrm>
            <a:off x="787400" y="254000"/>
            <a:ext cx="11430000" cy="1358900"/>
          </a:xfrm>
          <a:prstGeom prst="rect">
            <a:avLst/>
          </a:prstGeom>
        </p:spPr>
        <p:txBody>
          <a:bodyPr lIns="0" tIns="0" rIns="0" bIns="0">
            <a:normAutofit/>
          </a:bodyPr>
          <a:lstStyle>
            <a:lvl1pPr defTabSz="315468">
              <a:defRPr sz="4212">
                <a:effectLst>
                  <a:outerShdw blurRad="34290" dist="6858" dir="5400000" rotWithShape="0">
                    <a:srgbClr val="000000">
                      <a:alpha val="30000"/>
                    </a:srgbClr>
                  </a:outerShdw>
                </a:effectLst>
              </a:defRPr>
            </a:lvl1pPr>
          </a:lstStyle>
          <a:p>
            <a:pPr lvl="0">
              <a:defRPr sz="1800">
                <a:solidFill>
                  <a:srgbClr val="000000"/>
                </a:solidFill>
                <a:effectLst/>
              </a:defRPr>
            </a:pPr>
            <a:r>
              <a:rPr sz="4212">
                <a:solidFill>
                  <a:srgbClr val="767367"/>
                </a:solidFill>
                <a:effectLst>
                  <a:outerShdw blurRad="34290" dist="6858" dir="5400000" rotWithShape="0">
                    <a:srgbClr val="000000">
                      <a:alpha val="30000"/>
                    </a:srgbClr>
                  </a:outerShdw>
                </a:effectLst>
              </a:rPr>
              <a:t>We cannot build a torsion pendulum made of antimatter...</a:t>
            </a:r>
          </a:p>
        </p:txBody>
      </p:sp>
      <p:sp>
        <p:nvSpPr>
          <p:cNvPr id="134" name="Shape 134"/>
          <p:cNvSpPr/>
          <p:nvPr/>
        </p:nvSpPr>
        <p:spPr>
          <a:xfrm>
            <a:off x="791550" y="2203450"/>
            <a:ext cx="11430001" cy="1193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stStyle>
          <a:p>
            <a:pPr lvl="0">
              <a:defRPr sz="1800">
                <a:solidFill>
                  <a:srgbClr val="000000"/>
                </a:solidFill>
              </a:defRPr>
            </a:pPr>
            <a:r>
              <a:rPr sz="3600">
                <a:solidFill>
                  <a:srgbClr val="6C6963"/>
                </a:solidFill>
              </a:rPr>
              <a:t>We have to “borrow” another way of doing the WEP measurement from atomic physics</a:t>
            </a:r>
          </a:p>
        </p:txBody>
      </p:sp>
      <p:pic>
        <p:nvPicPr>
          <p:cNvPr id="135" name="droppedImage.tiff"/>
          <p:cNvPicPr/>
          <p:nvPr/>
        </p:nvPicPr>
        <p:blipFill>
          <a:blip r:embed="rId2">
            <a:extLst/>
          </a:blip>
          <a:stretch>
            <a:fillRect/>
          </a:stretch>
        </p:blipFill>
        <p:spPr>
          <a:xfrm>
            <a:off x="863600" y="3848100"/>
            <a:ext cx="5270500" cy="2999610"/>
          </a:xfrm>
          <a:prstGeom prst="rect">
            <a:avLst/>
          </a:prstGeom>
          <a:ln w="12700">
            <a:miter lim="400000"/>
          </a:ln>
        </p:spPr>
      </p:pic>
      <p:sp>
        <p:nvSpPr>
          <p:cNvPr id="136" name="Shape 136"/>
          <p:cNvSpPr/>
          <p:nvPr/>
        </p:nvSpPr>
        <p:spPr>
          <a:xfrm>
            <a:off x="6527800" y="3752850"/>
            <a:ext cx="5118100" cy="838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lvl1pPr>
          </a:lstStyle>
          <a:p>
            <a:pPr lvl="0">
              <a:defRPr sz="1800">
                <a:solidFill>
                  <a:srgbClr val="000000"/>
                </a:solidFill>
              </a:defRPr>
            </a:pPr>
            <a:r>
              <a:rPr sz="2400">
                <a:solidFill>
                  <a:srgbClr val="6C6963"/>
                </a:solidFill>
              </a:rPr>
              <a:t>Split and recombine the atomic wave function in presence of gravity</a:t>
            </a:r>
          </a:p>
        </p:txBody>
      </p:sp>
      <p:sp>
        <p:nvSpPr>
          <p:cNvPr id="137" name="Shape 137"/>
          <p:cNvSpPr/>
          <p:nvPr/>
        </p:nvSpPr>
        <p:spPr>
          <a:xfrm>
            <a:off x="6527800" y="5480050"/>
            <a:ext cx="5118100" cy="4699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lvl1pPr>
          </a:lstStyle>
          <a:p>
            <a:pPr lvl="0">
              <a:defRPr sz="1800">
                <a:solidFill>
                  <a:srgbClr val="000000"/>
                </a:solidFill>
              </a:defRPr>
            </a:pPr>
            <a:r>
              <a:rPr sz="2400">
                <a:solidFill>
                  <a:srgbClr val="6C6963"/>
                </a:solidFill>
              </a:rPr>
              <a:t>Quantum interference if</a:t>
            </a:r>
          </a:p>
        </p:txBody>
      </p:sp>
      <p:sp>
        <p:nvSpPr>
          <p:cNvPr id="138" name="Shape 138"/>
          <p:cNvSpPr/>
          <p:nvPr/>
        </p:nvSpPr>
        <p:spPr>
          <a:xfrm>
            <a:off x="6527800" y="6826250"/>
            <a:ext cx="5118100" cy="838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lvl1pPr>
          </a:lstStyle>
          <a:p>
            <a:pPr lvl="0">
              <a:defRPr sz="1800">
                <a:solidFill>
                  <a:srgbClr val="000000"/>
                </a:solidFill>
              </a:defRPr>
            </a:pPr>
            <a:r>
              <a:rPr sz="2400">
                <a:solidFill>
                  <a:srgbClr val="6C6963"/>
                </a:solidFill>
              </a:rPr>
              <a:t>Very cold atoms are needed with a very collimated beam</a:t>
            </a:r>
          </a:p>
        </p:txBody>
      </p:sp>
      <p:pic>
        <p:nvPicPr>
          <p:cNvPr id="139" name="droppedImage.tiff"/>
          <p:cNvPicPr/>
          <p:nvPr/>
        </p:nvPicPr>
        <p:blipFill>
          <a:blip r:embed="rId3">
            <a:extLst/>
          </a:blip>
          <a:stretch>
            <a:fillRect/>
          </a:stretch>
        </p:blipFill>
        <p:spPr>
          <a:xfrm>
            <a:off x="6896100" y="4546600"/>
            <a:ext cx="4394200" cy="939800"/>
          </a:xfrm>
          <a:prstGeom prst="rect">
            <a:avLst/>
          </a:prstGeom>
          <a:ln w="12700">
            <a:miter lim="400000"/>
          </a:ln>
        </p:spPr>
      </p:pic>
      <p:pic>
        <p:nvPicPr>
          <p:cNvPr id="140" name="droppedImage.tiff"/>
          <p:cNvPicPr/>
          <p:nvPr/>
        </p:nvPicPr>
        <p:blipFill>
          <a:blip r:embed="rId4">
            <a:extLst/>
          </a:blip>
          <a:stretch>
            <a:fillRect/>
          </a:stretch>
        </p:blipFill>
        <p:spPr>
          <a:xfrm>
            <a:off x="7048500" y="5930900"/>
            <a:ext cx="4076700" cy="939800"/>
          </a:xfrm>
          <a:prstGeom prst="rect">
            <a:avLst/>
          </a:prstGeom>
          <a:ln w="12700">
            <a:miter lim="400000"/>
          </a:ln>
        </p:spPr>
      </p:pic>
      <p:sp>
        <p:nvSpPr>
          <p:cNvPr id="141" name="Shape 141"/>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10</a:t>
            </a:fld>
            <a:endParaRPr sz="2200">
              <a:solidFill>
                <a:srgbClr val="5E5E5E"/>
              </a:solidFill>
            </a:endParaRPr>
          </a:p>
        </p:txBody>
      </p:sp>
      <p:sp>
        <p:nvSpPr>
          <p:cNvPr id="142" name="Shape 142"/>
          <p:cNvSpPr/>
          <p:nvPr/>
        </p:nvSpPr>
        <p:spPr>
          <a:xfrm>
            <a:off x="1820847" y="7069959"/>
            <a:ext cx="3222111" cy="6731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l" defTabSz="457200">
              <a:spcBef>
                <a:spcPts val="1200"/>
              </a:spcBef>
              <a:defRPr sz="1800">
                <a:solidFill>
                  <a:srgbClr val="000000"/>
                </a:solidFill>
              </a:defRPr>
            </a:pPr>
            <a:r>
              <a:rPr sz="1300">
                <a:latin typeface="Calibri"/>
                <a:ea typeface="Calibri"/>
                <a:cs typeface="Calibri"/>
                <a:sym typeface="Calibri"/>
              </a:rPr>
              <a:t>A</a:t>
            </a:r>
            <a:r>
              <a:rPr sz="1600">
                <a:latin typeface="Calibri"/>
                <a:ea typeface="Calibri"/>
                <a:cs typeface="Calibri"/>
                <a:sym typeface="Calibri"/>
              </a:rPr>
              <a:t>. Peters et al, Nature 400 (1999) 849</a:t>
            </a:r>
            <a:endParaRPr sz="1200">
              <a:latin typeface="Times Roman"/>
              <a:ea typeface="Times Roman"/>
              <a:cs typeface="Times Roman"/>
              <a:sym typeface="Times Roman"/>
            </a:endParaRPr>
          </a:p>
        </p:txBody>
      </p:sp>
      <p:sp>
        <p:nvSpPr>
          <p:cNvPr id="143" name="Shape 143"/>
          <p:cNvSpPr/>
          <p:nvPr/>
        </p:nvSpPr>
        <p:spPr>
          <a:xfrm>
            <a:off x="1309294" y="8238358"/>
            <a:ext cx="4637837"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0000"/>
                </a:solidFill>
              </a:defRPr>
            </a:lvl1pPr>
          </a:lstStyle>
          <a:p>
            <a:pPr lvl="0">
              <a:defRPr sz="1800">
                <a:solidFill>
                  <a:srgbClr val="000000"/>
                </a:solidFill>
              </a:defRPr>
            </a:pPr>
            <a:r>
              <a:rPr sz="3600">
                <a:solidFill>
                  <a:srgbClr val="FF0000"/>
                </a:solidFill>
              </a:rPr>
              <a:t>Are we there? Almost…</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Shape 145"/>
          <p:cNvSpPr>
            <a:spLocks noGrp="1"/>
          </p:cNvSpPr>
          <p:nvPr>
            <p:ph type="title"/>
          </p:nvPr>
        </p:nvSpPr>
        <p:spPr>
          <a:xfrm>
            <a:off x="825500" y="806450"/>
            <a:ext cx="11430000" cy="1041400"/>
          </a:xfrm>
          <a:prstGeom prst="rect">
            <a:avLst/>
          </a:prstGeom>
        </p:spPr>
        <p:txBody>
          <a:bodyPr lIns="0" tIns="0" rIns="0" bIns="0">
            <a:normAutofit/>
          </a:bodyPr>
          <a:lstStyle>
            <a:lvl1pPr defTabSz="414781">
              <a:defRPr sz="5537">
                <a:effectLst>
                  <a:outerShdw blurRad="45085" dist="9017" dir="5400000" rotWithShape="0">
                    <a:srgbClr val="000000">
                      <a:alpha val="30000"/>
                    </a:srgbClr>
                  </a:outerShdw>
                </a:effectLst>
              </a:defRPr>
            </a:lvl1pPr>
          </a:lstStyle>
          <a:p>
            <a:pPr lvl="0">
              <a:defRPr sz="1800">
                <a:solidFill>
                  <a:srgbClr val="000000"/>
                </a:solidFill>
                <a:effectLst/>
              </a:defRPr>
            </a:pPr>
            <a:r>
              <a:rPr sz="5537" dirty="0">
                <a:solidFill>
                  <a:srgbClr val="767367"/>
                </a:solidFill>
                <a:effectLst>
                  <a:outerShdw blurRad="45085" dist="9017" dir="5400000" rotWithShape="0">
                    <a:srgbClr val="000000">
                      <a:alpha val="30000"/>
                    </a:srgbClr>
                  </a:outerShdw>
                </a:effectLst>
              </a:rPr>
              <a:t>From atoms to antiatoms interferometry</a:t>
            </a:r>
          </a:p>
        </p:txBody>
      </p:sp>
      <p:sp>
        <p:nvSpPr>
          <p:cNvPr id="146" name="Shape 146"/>
          <p:cNvSpPr>
            <a:spLocks noGrp="1"/>
          </p:cNvSpPr>
          <p:nvPr>
            <p:ph type="body" idx="1"/>
          </p:nvPr>
        </p:nvSpPr>
        <p:spPr>
          <a:xfrm>
            <a:off x="800100" y="2336800"/>
            <a:ext cx="11430000" cy="1447800"/>
          </a:xfrm>
          <a:prstGeom prst="rect">
            <a:avLst/>
          </a:prstGeom>
        </p:spPr>
        <p:txBody>
          <a:bodyPr lIns="0" tIns="0" rIns="0" bIns="0">
            <a:normAutofit/>
          </a:bodyPr>
          <a:lstStyle/>
          <a:p>
            <a:pPr marL="731520" lvl="1" indent="-411480" defTabSz="420624">
              <a:spcBef>
                <a:spcPts val="2000"/>
              </a:spcBef>
              <a:buSzPct val="125000"/>
              <a:buFont typeface="Zapf Dingbats"/>
              <a:buChar char="✦"/>
              <a:defRPr sz="1800">
                <a:solidFill>
                  <a:srgbClr val="000000"/>
                </a:solidFill>
              </a:defRPr>
            </a:pPr>
            <a:r>
              <a:rPr sz="2592">
                <a:solidFill>
                  <a:srgbClr val="5E5E5E"/>
                </a:solidFill>
              </a:rPr>
              <a:t>We cannot get to </a:t>
            </a:r>
            <a:r>
              <a:rPr sz="2592" u="sng">
                <a:solidFill>
                  <a:srgbClr val="5E5E5E"/>
                </a:solidFill>
              </a:rPr>
              <a:t>uK / nK temperatures</a:t>
            </a:r>
            <a:r>
              <a:rPr sz="2592">
                <a:solidFill>
                  <a:srgbClr val="5E5E5E"/>
                </a:solidFill>
              </a:rPr>
              <a:t> required for quantum interference</a:t>
            </a:r>
          </a:p>
          <a:p>
            <a:pPr marL="731520" lvl="1" indent="-411480" defTabSz="420624">
              <a:spcBef>
                <a:spcPts val="2000"/>
              </a:spcBef>
              <a:buSzPct val="125000"/>
              <a:buFont typeface="Zapf Dingbats"/>
              <a:buChar char="✦"/>
              <a:defRPr sz="1800">
                <a:solidFill>
                  <a:srgbClr val="000000"/>
                </a:solidFill>
              </a:defRPr>
            </a:pPr>
            <a:r>
              <a:rPr sz="2592">
                <a:solidFill>
                  <a:srgbClr val="5E5E5E"/>
                </a:solidFill>
              </a:rPr>
              <a:t>Difficult to have </a:t>
            </a:r>
            <a:r>
              <a:rPr sz="2592" u="sng">
                <a:solidFill>
                  <a:srgbClr val="5E5E5E"/>
                </a:solidFill>
              </a:rPr>
              <a:t>good collimation</a:t>
            </a:r>
          </a:p>
        </p:txBody>
      </p:sp>
      <p:sp>
        <p:nvSpPr>
          <p:cNvPr id="147" name="Shape 147"/>
          <p:cNvSpPr/>
          <p:nvPr/>
        </p:nvSpPr>
        <p:spPr>
          <a:xfrm>
            <a:off x="1219200" y="3594100"/>
            <a:ext cx="10706100" cy="14478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lvl1pPr>
              <a:spcBef>
                <a:spcPts val="2800"/>
              </a:spcBef>
              <a:defRPr>
                <a:solidFill>
                  <a:srgbClr val="5E5E5E"/>
                </a:solidFill>
              </a:defRPr>
            </a:lvl1pPr>
          </a:lstStyle>
          <a:p>
            <a:pPr lvl="0">
              <a:defRPr sz="1800">
                <a:solidFill>
                  <a:srgbClr val="000000"/>
                </a:solidFill>
              </a:defRPr>
            </a:pPr>
            <a:r>
              <a:rPr sz="3600">
                <a:solidFill>
                  <a:srgbClr val="5E5E5E"/>
                </a:solidFill>
              </a:rPr>
              <a:t>The AEgIS way:</a:t>
            </a:r>
          </a:p>
        </p:txBody>
      </p:sp>
      <p:sp>
        <p:nvSpPr>
          <p:cNvPr id="148" name="Shape 148"/>
          <p:cNvSpPr/>
          <p:nvPr/>
        </p:nvSpPr>
        <p:spPr>
          <a:xfrm>
            <a:off x="1231900" y="4762499"/>
            <a:ext cx="11023600" cy="394607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p>
            <a:pPr marL="371474" lvl="1" indent="-371474" algn="l" defTabSz="379729">
              <a:spcBef>
                <a:spcPts val="1800"/>
              </a:spcBef>
              <a:buSzPct val="125000"/>
              <a:buFont typeface="Zapf Dingbats"/>
              <a:buChar char="✦"/>
              <a:defRPr sz="1800">
                <a:solidFill>
                  <a:srgbClr val="000000"/>
                </a:solidFill>
              </a:defRPr>
            </a:pPr>
            <a:r>
              <a:rPr sz="2340" dirty="0">
                <a:solidFill>
                  <a:srgbClr val="5E5E5E"/>
                </a:solidFill>
              </a:rPr>
              <a:t>Use a two grating configuration with </a:t>
            </a:r>
            <a:r>
              <a:rPr sz="2340" u="sng" dirty="0">
                <a:solidFill>
                  <a:srgbClr val="5E5E5E"/>
                </a:solidFill>
              </a:rPr>
              <a:t>classical interferometry</a:t>
            </a:r>
            <a:r>
              <a:rPr sz="2340" dirty="0">
                <a:solidFill>
                  <a:srgbClr val="5E5E5E"/>
                </a:solidFill>
              </a:rPr>
              <a:t> (grating pitch ~ 40 um)</a:t>
            </a:r>
          </a:p>
          <a:p>
            <a:pPr marL="371474" lvl="1" indent="-371474" algn="l" defTabSz="379729">
              <a:spcBef>
                <a:spcPts val="1800"/>
              </a:spcBef>
              <a:buSzPct val="125000"/>
              <a:buFont typeface="Zapf Dingbats"/>
              <a:buChar char="✦"/>
              <a:defRPr sz="1800">
                <a:solidFill>
                  <a:srgbClr val="000000"/>
                </a:solidFill>
              </a:defRPr>
            </a:pPr>
            <a:r>
              <a:rPr sz="2340" dirty="0">
                <a:solidFill>
                  <a:srgbClr val="5E5E5E"/>
                </a:solidFill>
              </a:rPr>
              <a:t>Aiming at an initial accuracy of 1%</a:t>
            </a:r>
          </a:p>
          <a:p>
            <a:pPr marL="371474" lvl="1" indent="-371474" algn="l" defTabSz="379729">
              <a:spcBef>
                <a:spcPts val="1800"/>
              </a:spcBef>
              <a:buSzPct val="125000"/>
              <a:buFont typeface="Zapf Dingbats"/>
              <a:buChar char="✦"/>
              <a:defRPr sz="1800">
                <a:solidFill>
                  <a:srgbClr val="000000"/>
                </a:solidFill>
              </a:defRPr>
            </a:pPr>
            <a:r>
              <a:rPr sz="2340" dirty="0">
                <a:solidFill>
                  <a:srgbClr val="5E5E5E"/>
                </a:solidFill>
              </a:rPr>
              <a:t>Good collimation of the beam is not necessary (advisable only for statistical arguments</a:t>
            </a:r>
            <a:r>
              <a:rPr sz="2340" dirty="0" smtClean="0">
                <a:solidFill>
                  <a:srgbClr val="5E5E5E"/>
                </a:solidFill>
              </a:rPr>
              <a:t>)</a:t>
            </a:r>
            <a:endParaRPr lang="en-US" sz="2340" dirty="0" smtClean="0">
              <a:solidFill>
                <a:srgbClr val="5E5E5E"/>
              </a:solidFill>
            </a:endParaRPr>
          </a:p>
          <a:p>
            <a:pPr marL="371474" lvl="1" indent="-371474" algn="l" defTabSz="379729">
              <a:spcBef>
                <a:spcPts val="1800"/>
              </a:spcBef>
              <a:buSzPct val="125000"/>
              <a:buFont typeface="Zapf Dingbats"/>
              <a:buChar char="✦"/>
              <a:defRPr sz="1800">
                <a:solidFill>
                  <a:srgbClr val="000000"/>
                </a:solidFill>
              </a:defRPr>
            </a:pPr>
            <a:endParaRPr lang="en-US" sz="2340" dirty="0">
              <a:solidFill>
                <a:srgbClr val="5E5E5E"/>
              </a:solidFill>
            </a:endParaRPr>
          </a:p>
          <a:p>
            <a:pPr lvl="1" indent="0" algn="l" defTabSz="379729">
              <a:spcBef>
                <a:spcPts val="1800"/>
              </a:spcBef>
              <a:buSzPct val="125000"/>
              <a:defRPr sz="1800">
                <a:solidFill>
                  <a:srgbClr val="000000"/>
                </a:solidFill>
              </a:defRPr>
            </a:pPr>
            <a:r>
              <a:rPr lang="en-US" sz="2340" i="1" dirty="0" smtClean="0">
                <a:solidFill>
                  <a:srgbClr val="5E5E5E"/>
                </a:solidFill>
              </a:rPr>
              <a:t>And now a small parenthesis on the AD…</a:t>
            </a:r>
            <a:endParaRPr sz="2340" i="1" dirty="0">
              <a:solidFill>
                <a:srgbClr val="5E5E5E"/>
              </a:solidFill>
            </a:endParaRPr>
          </a:p>
        </p:txBody>
      </p:sp>
      <p:sp>
        <p:nvSpPr>
          <p:cNvPr id="149" name="Shape 149"/>
          <p:cNvSpPr>
            <a:spLocks noGrp="1"/>
          </p:cNvSpPr>
          <p:nvPr>
            <p:ph type="sldNum" sz="quarter" idx="2"/>
          </p:nvPr>
        </p:nvSpPr>
        <p:spPr>
          <a:xfrm>
            <a:off x="6302693" y="9131300"/>
            <a:ext cx="386714"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11</a:t>
            </a:fld>
            <a:endParaRPr sz="2200">
              <a:solidFill>
                <a:srgbClr val="5E5E5E"/>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Shape 151"/>
          <p:cNvSpPr>
            <a:spLocks noGrp="1"/>
          </p:cNvSpPr>
          <p:nvPr>
            <p:ph type="title"/>
          </p:nvPr>
        </p:nvSpPr>
        <p:spPr>
          <a:xfrm>
            <a:off x="787400" y="254000"/>
            <a:ext cx="11430000" cy="1346200"/>
          </a:xfrm>
          <a:prstGeom prst="rect">
            <a:avLst/>
          </a:prstGeom>
        </p:spPr>
        <p:txBody>
          <a:bodyPr lIns="0" tIns="0" rIns="0" bIns="0">
            <a:normAutofit/>
          </a:bodyPr>
          <a:lstStyle>
            <a:lvl1pPr defTabSz="403097">
              <a:defRPr sz="5382">
                <a:effectLst>
                  <a:outerShdw blurRad="43815" dist="8763" dir="5400000" rotWithShape="0">
                    <a:srgbClr val="000000">
                      <a:alpha val="30000"/>
                    </a:srgbClr>
                  </a:outerShdw>
                </a:effectLst>
              </a:defRPr>
            </a:lvl1pPr>
          </a:lstStyle>
          <a:p>
            <a:pPr lvl="0">
              <a:defRPr sz="1800">
                <a:solidFill>
                  <a:srgbClr val="000000"/>
                </a:solidFill>
                <a:effectLst/>
              </a:defRPr>
            </a:pPr>
            <a:r>
              <a:rPr sz="5382">
                <a:solidFill>
                  <a:srgbClr val="767367"/>
                </a:solidFill>
                <a:effectLst>
                  <a:outerShdw blurRad="43815" dist="8763" dir="5400000" rotWithShape="0">
                    <a:srgbClr val="000000">
                      <a:alpha val="30000"/>
                    </a:srgbClr>
                  </a:outerShdw>
                </a:effectLst>
              </a:rPr>
              <a:t>The Antiproton Factory: The CERN AD</a:t>
            </a:r>
          </a:p>
        </p:txBody>
      </p:sp>
      <p:sp>
        <p:nvSpPr>
          <p:cNvPr id="152" name="Shape 152"/>
          <p:cNvSpPr>
            <a:spLocks noGrp="1"/>
          </p:cNvSpPr>
          <p:nvPr>
            <p:ph type="sldNum" sz="quarter" idx="2"/>
          </p:nvPr>
        </p:nvSpPr>
        <p:spPr>
          <a:xfrm>
            <a:off x="6302693" y="9131300"/>
            <a:ext cx="386714"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12</a:t>
            </a:fld>
            <a:endParaRPr sz="2200">
              <a:solidFill>
                <a:srgbClr val="5E5E5E"/>
              </a:solidFill>
            </a:endParaRPr>
          </a:p>
        </p:txBody>
      </p:sp>
      <p:pic>
        <p:nvPicPr>
          <p:cNvPr id="153" name="droppedImage.png"/>
          <p:cNvPicPr/>
          <p:nvPr/>
        </p:nvPicPr>
        <p:blipFill>
          <a:blip r:embed="rId2">
            <a:extLst/>
          </a:blip>
          <a:stretch>
            <a:fillRect/>
          </a:stretch>
        </p:blipFill>
        <p:spPr>
          <a:xfrm>
            <a:off x="1257300" y="1422400"/>
            <a:ext cx="10478840" cy="6896100"/>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Shape 155"/>
          <p:cNvSpPr>
            <a:spLocks noGrp="1"/>
          </p:cNvSpPr>
          <p:nvPr>
            <p:ph type="title"/>
          </p:nvPr>
        </p:nvSpPr>
        <p:spPr>
          <a:xfrm>
            <a:off x="1177429" y="0"/>
            <a:ext cx="10649943" cy="1540603"/>
          </a:xfrm>
          <a:prstGeom prst="rect">
            <a:avLst/>
          </a:prstGeom>
        </p:spPr>
        <p:txBody>
          <a:bodyPr/>
          <a:lstStyle>
            <a:lvl1pPr>
              <a:defRPr sz="5500"/>
            </a:lvl1pPr>
          </a:lstStyle>
          <a:p>
            <a:pPr lvl="0">
              <a:defRPr sz="1800">
                <a:solidFill>
                  <a:srgbClr val="000000"/>
                </a:solidFill>
                <a:effectLst/>
              </a:defRPr>
            </a:pPr>
            <a:r>
              <a:rPr sz="5500">
                <a:solidFill>
                  <a:srgbClr val="767367"/>
                </a:solidFill>
                <a:effectLst>
                  <a:outerShdw blurRad="63500" dist="12700" dir="5400000" rotWithShape="0">
                    <a:srgbClr val="000000">
                      <a:alpha val="30000"/>
                    </a:srgbClr>
                  </a:outerShdw>
                </a:effectLst>
              </a:rPr>
              <a:t>“Cooling” the antiprotons… ?</a:t>
            </a:r>
          </a:p>
        </p:txBody>
      </p:sp>
      <p:sp>
        <p:nvSpPr>
          <p:cNvPr id="156" name="Shape 156"/>
          <p:cNvSpPr>
            <a:spLocks noGrp="1"/>
          </p:cNvSpPr>
          <p:nvPr>
            <p:ph type="body" idx="1"/>
          </p:nvPr>
        </p:nvSpPr>
        <p:spPr>
          <a:xfrm>
            <a:off x="3833845" y="191297"/>
            <a:ext cx="4116785" cy="4985280"/>
          </a:xfrm>
          <a:prstGeom prst="rect">
            <a:avLst/>
          </a:prstGeom>
        </p:spPr>
        <p:txBody>
          <a:bodyPr/>
          <a:lstStyle/>
          <a:p>
            <a:pPr lvl="1">
              <a:buBlip>
                <a:blip r:embed="rId2"/>
              </a:buBlip>
              <a:defRPr sz="1800">
                <a:solidFill>
                  <a:srgbClr val="000000"/>
                </a:solidFill>
              </a:defRPr>
            </a:pPr>
            <a:r>
              <a:rPr sz="2300">
                <a:solidFill>
                  <a:srgbClr val="5E5E5E"/>
                </a:solidFill>
              </a:rPr>
              <a:t>Three stages:</a:t>
            </a:r>
          </a:p>
          <a:p>
            <a:pPr lvl="2">
              <a:buBlip>
                <a:blip r:embed="rId2"/>
              </a:buBlip>
              <a:defRPr sz="1800">
                <a:solidFill>
                  <a:srgbClr val="000000"/>
                </a:solidFill>
              </a:defRPr>
            </a:pPr>
            <a:r>
              <a:rPr sz="2300">
                <a:solidFill>
                  <a:srgbClr val="5E5E5E"/>
                </a:solidFill>
              </a:rPr>
              <a:t>RF cooling</a:t>
            </a:r>
          </a:p>
          <a:p>
            <a:pPr lvl="2">
              <a:buBlip>
                <a:blip r:embed="rId2"/>
              </a:buBlip>
              <a:defRPr sz="1800">
                <a:solidFill>
                  <a:srgbClr val="000000"/>
                </a:solidFill>
              </a:defRPr>
            </a:pPr>
            <a:r>
              <a:rPr sz="2300">
                <a:solidFill>
                  <a:srgbClr val="5E5E5E"/>
                </a:solidFill>
              </a:rPr>
              <a:t>Stochastic cooling</a:t>
            </a:r>
          </a:p>
          <a:p>
            <a:pPr lvl="2">
              <a:buBlip>
                <a:blip r:embed="rId2"/>
              </a:buBlip>
              <a:defRPr sz="1800">
                <a:solidFill>
                  <a:srgbClr val="000000"/>
                </a:solidFill>
              </a:defRPr>
            </a:pPr>
            <a:r>
              <a:rPr sz="2300">
                <a:solidFill>
                  <a:srgbClr val="5E5E5E"/>
                </a:solidFill>
              </a:rPr>
              <a:t>Electron cooling</a:t>
            </a:r>
          </a:p>
        </p:txBody>
      </p:sp>
      <p:sp>
        <p:nvSpPr>
          <p:cNvPr id="157" name="Shape 157"/>
          <p:cNvSpPr>
            <a:spLocks noGrp="1"/>
          </p:cNvSpPr>
          <p:nvPr>
            <p:ph type="sldNum" sz="quarter" idx="2"/>
          </p:nvPr>
        </p:nvSpPr>
        <p:spPr>
          <a:xfrm>
            <a:off x="6329375" y="9131300"/>
            <a:ext cx="333350"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13</a:t>
            </a:fld>
            <a:endParaRPr sz="2200">
              <a:solidFill>
                <a:srgbClr val="5E5E5E"/>
              </a:solidFill>
            </a:endParaRPr>
          </a:p>
        </p:txBody>
      </p:sp>
      <p:pic>
        <p:nvPicPr>
          <p:cNvPr id="158" name="pasted-image.png"/>
          <p:cNvPicPr/>
          <p:nvPr/>
        </p:nvPicPr>
        <p:blipFill>
          <a:blip r:embed="rId3">
            <a:extLst/>
          </a:blip>
          <a:stretch>
            <a:fillRect/>
          </a:stretch>
        </p:blipFill>
        <p:spPr>
          <a:xfrm rot="10800000" flipH="1">
            <a:off x="334781" y="1750589"/>
            <a:ext cx="2798743" cy="1866696"/>
          </a:xfrm>
          <a:prstGeom prst="rect">
            <a:avLst/>
          </a:prstGeom>
          <a:ln w="12700">
            <a:miter lim="400000"/>
          </a:ln>
        </p:spPr>
      </p:pic>
      <p:pic>
        <p:nvPicPr>
          <p:cNvPr id="159" name="pasted-image.tif"/>
          <p:cNvPicPr/>
          <p:nvPr/>
        </p:nvPicPr>
        <p:blipFill>
          <a:blip r:embed="rId4">
            <a:extLst/>
          </a:blip>
          <a:stretch>
            <a:fillRect/>
          </a:stretch>
        </p:blipFill>
        <p:spPr>
          <a:xfrm>
            <a:off x="334781" y="3827271"/>
            <a:ext cx="2798743" cy="2099058"/>
          </a:xfrm>
          <a:prstGeom prst="rect">
            <a:avLst/>
          </a:prstGeom>
          <a:ln w="12700">
            <a:miter lim="400000"/>
          </a:ln>
        </p:spPr>
      </p:pic>
      <p:pic>
        <p:nvPicPr>
          <p:cNvPr id="160" name="pasted-image.tif"/>
          <p:cNvPicPr/>
          <p:nvPr/>
        </p:nvPicPr>
        <p:blipFill>
          <a:blip r:embed="rId5">
            <a:extLst/>
          </a:blip>
          <a:stretch>
            <a:fillRect/>
          </a:stretch>
        </p:blipFill>
        <p:spPr>
          <a:xfrm>
            <a:off x="694479" y="6136315"/>
            <a:ext cx="2079347" cy="2870916"/>
          </a:xfrm>
          <a:prstGeom prst="rect">
            <a:avLst/>
          </a:prstGeom>
          <a:ln w="12700">
            <a:miter lim="400000"/>
          </a:ln>
        </p:spPr>
      </p:pic>
      <p:grpSp>
        <p:nvGrpSpPr>
          <p:cNvPr id="163" name="Group 163"/>
          <p:cNvGrpSpPr/>
          <p:nvPr/>
        </p:nvGrpSpPr>
        <p:grpSpPr>
          <a:xfrm>
            <a:off x="4613619" y="4181220"/>
            <a:ext cx="7527581" cy="5176288"/>
            <a:chOff x="-203200" y="-215900"/>
            <a:chExt cx="7527580" cy="5176287"/>
          </a:xfrm>
        </p:grpSpPr>
        <p:pic>
          <p:nvPicPr>
            <p:cNvPr id="162" name="pasted-image.tif"/>
            <p:cNvPicPr/>
            <p:nvPr/>
          </p:nvPicPr>
          <p:blipFill>
            <a:blip r:embed="rId6">
              <a:extLst/>
            </a:blip>
            <a:stretch>
              <a:fillRect/>
            </a:stretch>
          </p:blipFill>
          <p:spPr>
            <a:xfrm>
              <a:off x="0" y="0"/>
              <a:ext cx="7121181" cy="4744488"/>
            </a:xfrm>
            <a:prstGeom prst="rect">
              <a:avLst/>
            </a:prstGeom>
            <a:ln>
              <a:noFill/>
            </a:ln>
            <a:effectLst/>
          </p:spPr>
        </p:pic>
        <p:pic>
          <p:nvPicPr>
            <p:cNvPr id="161" name="Picture 160"/>
            <p:cNvPicPr/>
            <p:nvPr/>
          </p:nvPicPr>
          <p:blipFill>
            <a:blip r:embed="rId7">
              <a:extLst/>
            </a:blip>
            <a:stretch>
              <a:fillRect/>
            </a:stretch>
          </p:blipFill>
          <p:spPr>
            <a:xfrm>
              <a:off x="-203200" y="-215900"/>
              <a:ext cx="7527581" cy="5176288"/>
            </a:xfrm>
            <a:prstGeom prst="rect">
              <a:avLst/>
            </a:prstGeom>
            <a:effectLst/>
          </p:spPr>
        </p:pic>
      </p:gr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Shape 165"/>
          <p:cNvSpPr>
            <a:spLocks noGrp="1"/>
          </p:cNvSpPr>
          <p:nvPr>
            <p:ph type="title"/>
          </p:nvPr>
        </p:nvSpPr>
        <p:spPr>
          <a:xfrm>
            <a:off x="787400" y="254000"/>
            <a:ext cx="11430000" cy="863600"/>
          </a:xfrm>
          <a:prstGeom prst="rect">
            <a:avLst/>
          </a:prstGeom>
        </p:spPr>
        <p:txBody>
          <a:bodyPr lIns="0" tIns="0" rIns="0" bIns="0">
            <a:normAutofit/>
          </a:bodyPr>
          <a:lstStyle>
            <a:lvl1pPr defTabSz="385572">
              <a:defRPr sz="5148">
                <a:effectLst>
                  <a:outerShdw blurRad="41910" dist="8382" dir="5400000" rotWithShape="0">
                    <a:srgbClr val="000000">
                      <a:alpha val="30000"/>
                    </a:srgbClr>
                  </a:outerShdw>
                </a:effectLst>
              </a:defRPr>
            </a:lvl1pPr>
          </a:lstStyle>
          <a:p>
            <a:pPr lvl="0">
              <a:defRPr sz="1800">
                <a:solidFill>
                  <a:srgbClr val="000000"/>
                </a:solidFill>
                <a:effectLst/>
              </a:defRPr>
            </a:pPr>
            <a:r>
              <a:rPr sz="5148">
                <a:solidFill>
                  <a:srgbClr val="767367"/>
                </a:solidFill>
                <a:effectLst>
                  <a:outerShdw blurRad="41910" dist="8382" dir="5400000" rotWithShape="0">
                    <a:srgbClr val="000000">
                      <a:alpha val="30000"/>
                    </a:srgbClr>
                  </a:outerShdw>
                </a:effectLst>
              </a:rPr>
              <a:t>A short history of antihydrogen production</a:t>
            </a:r>
          </a:p>
        </p:txBody>
      </p:sp>
      <p:sp>
        <p:nvSpPr>
          <p:cNvPr id="166" name="Shape 166"/>
          <p:cNvSpPr>
            <a:spLocks noGrp="1"/>
          </p:cNvSpPr>
          <p:nvPr>
            <p:ph type="body" idx="1"/>
          </p:nvPr>
        </p:nvSpPr>
        <p:spPr>
          <a:xfrm>
            <a:off x="787400" y="2082800"/>
            <a:ext cx="5270500" cy="3441700"/>
          </a:xfrm>
          <a:prstGeom prst="rect">
            <a:avLst/>
          </a:prstGeom>
        </p:spPr>
        <p:txBody>
          <a:bodyPr lIns="0" tIns="0" rIns="0" bIns="0">
            <a:normAutofit/>
          </a:bodyPr>
          <a:lstStyle/>
          <a:p>
            <a:pPr marL="365759" lvl="0" indent="-365759" defTabSz="373887">
              <a:spcBef>
                <a:spcPts val="1700"/>
              </a:spcBef>
              <a:buSzPct val="125000"/>
              <a:buFont typeface="Zapf Dingbats"/>
              <a:buChar char="✦"/>
              <a:defRPr sz="1800">
                <a:solidFill>
                  <a:srgbClr val="000000"/>
                </a:solidFill>
              </a:defRPr>
            </a:pPr>
            <a:r>
              <a:rPr sz="2304">
                <a:solidFill>
                  <a:srgbClr val="5E5E5E"/>
                </a:solidFill>
              </a:rPr>
              <a:t>Antiproton decelerator started operation in 2000</a:t>
            </a:r>
          </a:p>
          <a:p>
            <a:pPr marL="365759" lvl="0" indent="-365759" defTabSz="373887">
              <a:spcBef>
                <a:spcPts val="1700"/>
              </a:spcBef>
              <a:buSzPct val="125000"/>
              <a:buFont typeface="Zapf Dingbats"/>
              <a:buChar char="✦"/>
              <a:defRPr sz="1800">
                <a:solidFill>
                  <a:srgbClr val="000000"/>
                </a:solidFill>
              </a:defRPr>
            </a:pPr>
            <a:r>
              <a:rPr sz="2304">
                <a:solidFill>
                  <a:srgbClr val="5E5E5E"/>
                </a:solidFill>
              </a:rPr>
              <a:t>2002: ATHENA (and then ATRAP) successfully produce millions of Hbars</a:t>
            </a:r>
          </a:p>
          <a:p>
            <a:pPr marL="365759" lvl="0" indent="-365759" defTabSz="373887">
              <a:spcBef>
                <a:spcPts val="1700"/>
              </a:spcBef>
              <a:buSzPct val="125000"/>
              <a:buFont typeface="Zapf Dingbats"/>
              <a:buChar char="✦"/>
              <a:defRPr sz="1800">
                <a:solidFill>
                  <a:srgbClr val="000000"/>
                </a:solidFill>
              </a:defRPr>
            </a:pPr>
            <a:r>
              <a:rPr sz="2304">
                <a:solidFill>
                  <a:srgbClr val="5E5E5E"/>
                </a:solidFill>
              </a:rPr>
              <a:t>temperature few tens to hundred K (Athena Collaboration - Nature 419, 456-459 (2002)</a:t>
            </a:r>
          </a:p>
        </p:txBody>
      </p:sp>
      <p:sp>
        <p:nvSpPr>
          <p:cNvPr id="167" name="Shape 167"/>
          <p:cNvSpPr>
            <a:spLocks noGrp="1"/>
          </p:cNvSpPr>
          <p:nvPr>
            <p:ph type="sldNum" sz="quarter" idx="2"/>
          </p:nvPr>
        </p:nvSpPr>
        <p:spPr>
          <a:xfrm>
            <a:off x="6302693" y="9131300"/>
            <a:ext cx="386714"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14</a:t>
            </a:fld>
            <a:endParaRPr sz="2200">
              <a:solidFill>
                <a:srgbClr val="5E5E5E"/>
              </a:solidFill>
            </a:endParaRPr>
          </a:p>
        </p:txBody>
      </p:sp>
      <p:pic>
        <p:nvPicPr>
          <p:cNvPr id="168" name="ad_0.tiff"/>
          <p:cNvPicPr/>
          <p:nvPr/>
        </p:nvPicPr>
        <p:blipFill>
          <a:blip r:embed="rId2">
            <a:extLst/>
          </a:blip>
          <a:stretch>
            <a:fillRect/>
          </a:stretch>
        </p:blipFill>
        <p:spPr>
          <a:xfrm>
            <a:off x="7099300" y="2182653"/>
            <a:ext cx="4749800" cy="3354547"/>
          </a:xfrm>
          <a:prstGeom prst="rect">
            <a:avLst/>
          </a:prstGeom>
          <a:ln w="12700">
            <a:miter lim="400000"/>
          </a:ln>
        </p:spPr>
      </p:pic>
      <p:sp>
        <p:nvSpPr>
          <p:cNvPr id="169" name="Shape 169"/>
          <p:cNvSpPr/>
          <p:nvPr/>
        </p:nvSpPr>
        <p:spPr>
          <a:xfrm>
            <a:off x="787400" y="5829300"/>
            <a:ext cx="11762714" cy="3140737"/>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p>
            <a:pPr lvl="0" algn="l" defTabSz="344677">
              <a:spcBef>
                <a:spcPts val="1600"/>
              </a:spcBef>
              <a:defRPr sz="1800">
                <a:solidFill>
                  <a:srgbClr val="000000"/>
                </a:solidFill>
              </a:defRPr>
            </a:pPr>
            <a:r>
              <a:rPr sz="2124">
                <a:solidFill>
                  <a:srgbClr val="5E5E5E"/>
                </a:solidFill>
              </a:rPr>
              <a:t>Current experiments for Hbars studies at CERN</a:t>
            </a:r>
          </a:p>
          <a:p>
            <a:pPr marL="337184" lvl="0" indent="-337184" algn="l" defTabSz="344677">
              <a:spcBef>
                <a:spcPts val="1600"/>
              </a:spcBef>
              <a:buSzPct val="125000"/>
              <a:buFont typeface="Zapf Dingbats"/>
              <a:buChar char="✦"/>
              <a:defRPr sz="1800">
                <a:solidFill>
                  <a:srgbClr val="000000"/>
                </a:solidFill>
              </a:defRPr>
            </a:pPr>
            <a:r>
              <a:rPr sz="2124">
                <a:solidFill>
                  <a:srgbClr val="5E5E5E"/>
                </a:solidFill>
              </a:rPr>
              <a:t>ALPHA, ATRAP (trapping Hbar for spectroscopy)</a:t>
            </a:r>
          </a:p>
          <a:p>
            <a:pPr marL="337184" lvl="0" indent="-337184" algn="l" defTabSz="344677">
              <a:spcBef>
                <a:spcPts val="1600"/>
              </a:spcBef>
              <a:buSzPct val="125000"/>
              <a:buFont typeface="Zapf Dingbats"/>
              <a:buChar char="✦"/>
              <a:defRPr sz="1800">
                <a:solidFill>
                  <a:srgbClr val="000000"/>
                </a:solidFill>
              </a:defRPr>
            </a:pPr>
            <a:r>
              <a:rPr sz="2124">
                <a:solidFill>
                  <a:srgbClr val="5E5E5E"/>
                </a:solidFill>
              </a:rPr>
              <a:t>ASACUSA - Beam for HFS spectroscopy, exotic atoms (antiprotonic He)</a:t>
            </a:r>
          </a:p>
          <a:p>
            <a:pPr marL="337184" lvl="0" indent="-337184" algn="l" defTabSz="344677">
              <a:spcBef>
                <a:spcPts val="1600"/>
              </a:spcBef>
              <a:buSzPct val="125000"/>
              <a:buFont typeface="Zapf Dingbats"/>
              <a:buChar char="✦"/>
              <a:defRPr sz="1800">
                <a:solidFill>
                  <a:srgbClr val="000000"/>
                </a:solidFill>
              </a:defRPr>
            </a:pPr>
            <a:r>
              <a:rPr sz="2124">
                <a:solidFill>
                  <a:srgbClr val="5E5E5E"/>
                </a:solidFill>
              </a:rPr>
              <a:t>AEgIS: Production of a ultra-cold Hbar beam for gravity measurements and HFS</a:t>
            </a:r>
          </a:p>
          <a:p>
            <a:pPr lvl="0" algn="l" defTabSz="344677">
              <a:spcBef>
                <a:spcPts val="1600"/>
              </a:spcBef>
              <a:defRPr sz="1800">
                <a:solidFill>
                  <a:srgbClr val="000000"/>
                </a:solidFill>
              </a:defRPr>
            </a:pPr>
            <a:r>
              <a:rPr sz="2124">
                <a:solidFill>
                  <a:srgbClr val="5E5E5E"/>
                </a:solidFill>
              </a:rPr>
              <a:t>And the “antiproton only” cousin…</a:t>
            </a:r>
          </a:p>
          <a:p>
            <a:pPr marL="337184" lvl="0" indent="-337184" algn="l" defTabSz="344677">
              <a:spcBef>
                <a:spcPts val="1600"/>
              </a:spcBef>
              <a:buSzPct val="125000"/>
              <a:buFont typeface="Zapf Dingbats"/>
              <a:buChar char="✦"/>
              <a:defRPr sz="1800">
                <a:solidFill>
                  <a:srgbClr val="000000"/>
                </a:solidFill>
              </a:defRPr>
            </a:pPr>
            <a:r>
              <a:rPr sz="2124">
                <a:solidFill>
                  <a:srgbClr val="5E5E5E"/>
                </a:solidFill>
              </a:rPr>
              <a:t>BASE: Measuring antiproton characteristics such as the magnetic dipole momentum</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 name="droppedImage.pdf"/>
          <p:cNvPicPr/>
          <p:nvPr/>
        </p:nvPicPr>
        <p:blipFill>
          <a:blip r:embed="rId2">
            <a:extLst/>
          </a:blip>
          <a:stretch>
            <a:fillRect/>
          </a:stretch>
        </p:blipFill>
        <p:spPr>
          <a:xfrm>
            <a:off x="1079500" y="1320087"/>
            <a:ext cx="10465182" cy="7823201"/>
          </a:xfrm>
          <a:prstGeom prst="rect">
            <a:avLst/>
          </a:prstGeom>
          <a:ln w="12700">
            <a:miter lim="400000"/>
          </a:ln>
        </p:spPr>
      </p:pic>
      <p:sp>
        <p:nvSpPr>
          <p:cNvPr id="172" name="Shape 172"/>
          <p:cNvSpPr>
            <a:spLocks noGrp="1"/>
          </p:cNvSpPr>
          <p:nvPr>
            <p:ph type="sldNum" sz="quarter" idx="2"/>
          </p:nvPr>
        </p:nvSpPr>
        <p:spPr>
          <a:xfrm>
            <a:off x="6302693" y="9131300"/>
            <a:ext cx="386714"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15</a:t>
            </a:fld>
            <a:endParaRPr sz="2200">
              <a:solidFill>
                <a:srgbClr val="5E5E5E"/>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p:cNvSpPr>
          <p:nvPr>
            <p:ph type="title"/>
          </p:nvPr>
        </p:nvSpPr>
        <p:spPr>
          <a:xfrm>
            <a:off x="787400" y="-431800"/>
            <a:ext cx="11430000" cy="2438400"/>
          </a:xfrm>
          <a:prstGeom prst="rect">
            <a:avLst/>
          </a:prstGeom>
        </p:spPr>
        <p:txBody>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AEgIS</a:t>
            </a:r>
          </a:p>
        </p:txBody>
      </p:sp>
      <p:sp>
        <p:nvSpPr>
          <p:cNvPr id="175" name="Shape 175"/>
          <p:cNvSpPr>
            <a:spLocks noGrp="1"/>
          </p:cNvSpPr>
          <p:nvPr>
            <p:ph type="body" idx="1"/>
          </p:nvPr>
        </p:nvSpPr>
        <p:spPr>
          <a:xfrm>
            <a:off x="334367" y="1295400"/>
            <a:ext cx="12336066" cy="3057261"/>
          </a:xfrm>
          <a:prstGeom prst="rect">
            <a:avLst/>
          </a:prstGeom>
        </p:spPr>
        <p:txBody>
          <a:bodyPr/>
          <a:lstStyle/>
          <a:p>
            <a:pPr lvl="0">
              <a:spcBef>
                <a:spcPts val="1800"/>
              </a:spcBef>
              <a:buSzPct val="100000"/>
              <a:buFont typeface="Zapf Dingbats"/>
              <a:buChar char="✦"/>
              <a:defRPr sz="1800">
                <a:solidFill>
                  <a:srgbClr val="000000"/>
                </a:solidFill>
              </a:defRPr>
            </a:pPr>
            <a:r>
              <a:rPr sz="2500">
                <a:solidFill>
                  <a:srgbClr val="9B4B41"/>
                </a:solidFill>
              </a:rPr>
              <a:t>A</a:t>
            </a:r>
            <a:r>
              <a:rPr sz="2500">
                <a:solidFill>
                  <a:srgbClr val="5E5E5E"/>
                </a:solidFill>
              </a:rPr>
              <a:t>ntimatter </a:t>
            </a:r>
            <a:r>
              <a:rPr sz="2500">
                <a:solidFill>
                  <a:srgbClr val="9B4B41"/>
                </a:solidFill>
              </a:rPr>
              <a:t>E</a:t>
            </a:r>
            <a:r>
              <a:rPr sz="2500">
                <a:solidFill>
                  <a:srgbClr val="5E5E5E"/>
                </a:solidFill>
              </a:rPr>
              <a:t>xperiment: </a:t>
            </a:r>
            <a:r>
              <a:rPr sz="2500">
                <a:solidFill>
                  <a:srgbClr val="9B4B41"/>
                </a:solidFill>
              </a:rPr>
              <a:t>g</a:t>
            </a:r>
            <a:r>
              <a:rPr sz="2500">
                <a:solidFill>
                  <a:srgbClr val="5E5E5E"/>
                </a:solidFill>
              </a:rPr>
              <a:t>ravity, </a:t>
            </a:r>
            <a:r>
              <a:rPr sz="2500">
                <a:solidFill>
                  <a:srgbClr val="9B4B41"/>
                </a:solidFill>
              </a:rPr>
              <a:t>I</a:t>
            </a:r>
            <a:r>
              <a:rPr sz="2500">
                <a:solidFill>
                  <a:srgbClr val="5E5E5E"/>
                </a:solidFill>
              </a:rPr>
              <a:t>nterferometry, </a:t>
            </a:r>
            <a:r>
              <a:rPr sz="2500">
                <a:solidFill>
                  <a:srgbClr val="9B4B41"/>
                </a:solidFill>
              </a:rPr>
              <a:t>S</a:t>
            </a:r>
            <a:r>
              <a:rPr sz="2500">
                <a:solidFill>
                  <a:srgbClr val="5E5E5E"/>
                </a:solidFill>
              </a:rPr>
              <a:t>pectroscopy</a:t>
            </a:r>
          </a:p>
          <a:p>
            <a:pPr lvl="1">
              <a:spcBef>
                <a:spcPts val="1800"/>
              </a:spcBef>
              <a:buSzPct val="100000"/>
              <a:buFont typeface="Zapf Dingbats"/>
              <a:buChar char="✦"/>
              <a:defRPr sz="1800">
                <a:solidFill>
                  <a:srgbClr val="000000"/>
                </a:solidFill>
              </a:defRPr>
            </a:pPr>
            <a:r>
              <a:rPr sz="2500">
                <a:solidFill>
                  <a:srgbClr val="7C2A00"/>
                </a:solidFill>
              </a:rPr>
              <a:t>Aim: measure the gravitational acceleration for antihydrogen in Earth’s gravitational field</a:t>
            </a:r>
          </a:p>
          <a:p>
            <a:pPr lvl="1">
              <a:spcBef>
                <a:spcPts val="1800"/>
              </a:spcBef>
              <a:buSzPct val="100000"/>
              <a:buFont typeface="Zapf Dingbats"/>
              <a:buChar char="✦"/>
              <a:defRPr sz="1800">
                <a:solidFill>
                  <a:srgbClr val="000000"/>
                </a:solidFill>
              </a:defRPr>
            </a:pPr>
            <a:r>
              <a:rPr sz="2500">
                <a:solidFill>
                  <a:srgbClr val="5E5E5E"/>
                </a:solidFill>
              </a:rPr>
              <a:t>Aim: Hyperfine Spectroscopy of antihydrogen </a:t>
            </a:r>
          </a:p>
          <a:p>
            <a:pPr lvl="1">
              <a:spcBef>
                <a:spcPts val="1800"/>
              </a:spcBef>
              <a:buSzPct val="100000"/>
              <a:buFont typeface="Zapf Dingbats"/>
              <a:buChar char="✦"/>
              <a:defRPr sz="1800">
                <a:solidFill>
                  <a:srgbClr val="000000"/>
                </a:solidFill>
              </a:defRPr>
            </a:pPr>
            <a:r>
              <a:rPr sz="2500">
                <a:solidFill>
                  <a:srgbClr val="5E5E5E"/>
                </a:solidFill>
              </a:rPr>
              <a:t>Aim: Spectroscopy of 1s-&gt;2s transition</a:t>
            </a:r>
          </a:p>
        </p:txBody>
      </p:sp>
      <p:sp>
        <p:nvSpPr>
          <p:cNvPr id="176" name="Shape 176"/>
          <p:cNvSpPr>
            <a:spLocks noGrp="1"/>
          </p:cNvSpPr>
          <p:nvPr>
            <p:ph type="sldNum" sz="quarter" idx="2"/>
          </p:nvPr>
        </p:nvSpPr>
        <p:spPr>
          <a:xfrm>
            <a:off x="6302693" y="9131300"/>
            <a:ext cx="386714"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16</a:t>
            </a:fld>
            <a:endParaRPr sz="2200">
              <a:solidFill>
                <a:srgbClr val="5E5E5E"/>
              </a:solidFill>
            </a:endParaRPr>
          </a:p>
        </p:txBody>
      </p:sp>
      <p:pic>
        <p:nvPicPr>
          <p:cNvPr id="177" name="pasted-image.pdf"/>
          <p:cNvPicPr/>
          <p:nvPr/>
        </p:nvPicPr>
        <p:blipFill>
          <a:blip r:embed="rId2">
            <a:extLst/>
          </a:blip>
          <a:stretch>
            <a:fillRect/>
          </a:stretch>
        </p:blipFill>
        <p:spPr>
          <a:xfrm>
            <a:off x="755650" y="4584700"/>
            <a:ext cx="7280000" cy="3790585"/>
          </a:xfrm>
          <a:prstGeom prst="rect">
            <a:avLst/>
          </a:prstGeom>
          <a:ln w="12700">
            <a:miter lim="400000"/>
          </a:ln>
        </p:spPr>
      </p:pic>
      <p:pic>
        <p:nvPicPr>
          <p:cNvPr id="178" name="pasted-image.png"/>
          <p:cNvPicPr/>
          <p:nvPr/>
        </p:nvPicPr>
        <p:blipFill>
          <a:blip r:embed="rId3">
            <a:extLst/>
          </a:blip>
          <a:stretch>
            <a:fillRect/>
          </a:stretch>
        </p:blipFill>
        <p:spPr>
          <a:xfrm>
            <a:off x="8265737" y="2663015"/>
            <a:ext cx="4173913" cy="6265085"/>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Shape 180"/>
          <p:cNvSpPr>
            <a:spLocks noGrp="1"/>
          </p:cNvSpPr>
          <p:nvPr>
            <p:ph type="title"/>
          </p:nvPr>
        </p:nvSpPr>
        <p:spPr>
          <a:xfrm>
            <a:off x="787400" y="254000"/>
            <a:ext cx="11430000" cy="1041400"/>
          </a:xfrm>
          <a:prstGeom prst="rect">
            <a:avLst/>
          </a:prstGeom>
        </p:spPr>
        <p:txBody>
          <a:bodyPr lIns="0" tIns="0" rIns="0" bIns="0">
            <a:normAutofit/>
          </a:bodyPr>
          <a:lstStyle>
            <a:lvl1pPr defTabSz="484886">
              <a:defRPr sz="6474">
                <a:effectLst>
                  <a:outerShdw blurRad="52705" dist="10541" dir="5400000" rotWithShape="0">
                    <a:srgbClr val="000000">
                      <a:alpha val="30000"/>
                    </a:srgbClr>
                  </a:outerShdw>
                </a:effectLst>
              </a:defRPr>
            </a:lvl1pPr>
          </a:lstStyle>
          <a:p>
            <a:pPr lvl="0">
              <a:defRPr sz="1800">
                <a:solidFill>
                  <a:srgbClr val="000000"/>
                </a:solidFill>
                <a:effectLst/>
              </a:defRPr>
            </a:pPr>
            <a:r>
              <a:rPr sz="6474">
                <a:solidFill>
                  <a:srgbClr val="767367"/>
                </a:solidFill>
                <a:effectLst>
                  <a:outerShdw blurRad="52705" dist="10541" dir="5400000" rotWithShape="0">
                    <a:srgbClr val="000000">
                      <a:alpha val="30000"/>
                    </a:srgbClr>
                  </a:outerShdw>
                </a:effectLst>
              </a:rPr>
              <a:t>Antihydrogen production</a:t>
            </a:r>
          </a:p>
        </p:txBody>
      </p:sp>
      <p:pic>
        <p:nvPicPr>
          <p:cNvPr id="181" name="droppedImage.pdf"/>
          <p:cNvPicPr/>
          <p:nvPr/>
        </p:nvPicPr>
        <p:blipFill>
          <a:blip r:embed="rId2">
            <a:extLst/>
          </a:blip>
          <a:stretch>
            <a:fillRect/>
          </a:stretch>
        </p:blipFill>
        <p:spPr>
          <a:xfrm>
            <a:off x="1257300" y="1765300"/>
            <a:ext cx="5257800" cy="3455552"/>
          </a:xfrm>
          <a:prstGeom prst="rect">
            <a:avLst/>
          </a:prstGeom>
          <a:ln w="12700">
            <a:miter lim="400000"/>
          </a:ln>
        </p:spPr>
      </p:pic>
      <p:pic>
        <p:nvPicPr>
          <p:cNvPr id="182" name="droppedImage.pdf"/>
          <p:cNvPicPr/>
          <p:nvPr/>
        </p:nvPicPr>
        <p:blipFill>
          <a:blip r:embed="rId3">
            <a:extLst/>
          </a:blip>
          <a:stretch>
            <a:fillRect/>
          </a:stretch>
        </p:blipFill>
        <p:spPr>
          <a:xfrm>
            <a:off x="1175199" y="1765300"/>
            <a:ext cx="10648501" cy="6515100"/>
          </a:xfrm>
          <a:prstGeom prst="rect">
            <a:avLst/>
          </a:prstGeom>
          <a:ln w="12700">
            <a:miter lim="400000"/>
          </a:ln>
        </p:spPr>
      </p:pic>
      <p:sp>
        <p:nvSpPr>
          <p:cNvPr id="183" name="Shape 183"/>
          <p:cNvSpPr>
            <a:spLocks noGrp="1"/>
          </p:cNvSpPr>
          <p:nvPr>
            <p:ph type="sldNum" sz="quarter" idx="2"/>
          </p:nvPr>
        </p:nvSpPr>
        <p:spPr>
          <a:xfrm>
            <a:off x="6302693" y="9131300"/>
            <a:ext cx="386714"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17</a:t>
            </a:fld>
            <a:endParaRPr sz="2200">
              <a:solidFill>
                <a:srgbClr val="5E5E5E"/>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Shape 185"/>
          <p:cNvSpPr>
            <a:spLocks noGrp="1"/>
          </p:cNvSpPr>
          <p:nvPr>
            <p:ph type="title"/>
          </p:nvPr>
        </p:nvSpPr>
        <p:spPr>
          <a:prstGeom prst="rect">
            <a:avLst/>
          </a:prstGeom>
        </p:spPr>
        <p:txBody>
          <a:bodyPr/>
          <a:lstStyle/>
          <a:p>
            <a:pPr lvl="0">
              <a:defRPr sz="1800" cap="none">
                <a:solidFill>
                  <a:srgbClr val="000000"/>
                </a:solidFill>
                <a:effectLst/>
              </a:defRPr>
            </a:pPr>
            <a:r>
              <a:rPr sz="7800" cap="all">
                <a:solidFill>
                  <a:srgbClr val="276D6D"/>
                </a:solidFill>
                <a:effectLst>
                  <a:outerShdw blurRad="63500" dist="12700" dir="5400000" rotWithShape="0">
                    <a:srgbClr val="000000">
                      <a:alpha val="30000"/>
                    </a:srgbClr>
                  </a:outerShdw>
                </a:effectLst>
              </a:rPr>
              <a:t>INTO THE Gravity measurement</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Shape 187"/>
          <p:cNvSpPr>
            <a:spLocks noGrp="1"/>
          </p:cNvSpPr>
          <p:nvPr>
            <p:ph type="title"/>
          </p:nvPr>
        </p:nvSpPr>
        <p:spPr>
          <a:xfrm>
            <a:off x="787400" y="831850"/>
            <a:ext cx="11430000" cy="1282700"/>
          </a:xfrm>
          <a:prstGeom prst="rect">
            <a:avLst/>
          </a:prstGeom>
        </p:spPr>
        <p:txBody>
          <a:bodyPr lIns="0" tIns="0" rIns="0" bIns="0">
            <a:normAutofit/>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Is it so difficult?</a:t>
            </a:r>
          </a:p>
        </p:txBody>
      </p:sp>
      <p:pic>
        <p:nvPicPr>
          <p:cNvPr id="188" name="droppedImage.pdf"/>
          <p:cNvPicPr/>
          <p:nvPr/>
        </p:nvPicPr>
        <p:blipFill>
          <a:blip r:embed="rId2">
            <a:extLst/>
          </a:blip>
          <a:stretch>
            <a:fillRect/>
          </a:stretch>
        </p:blipFill>
        <p:spPr>
          <a:xfrm>
            <a:off x="2489200" y="2997200"/>
            <a:ext cx="7835900" cy="4368800"/>
          </a:xfrm>
          <a:prstGeom prst="rect">
            <a:avLst/>
          </a:prstGeom>
          <a:ln w="12700">
            <a:miter lim="400000"/>
          </a:ln>
        </p:spPr>
      </p:pic>
      <p:sp>
        <p:nvSpPr>
          <p:cNvPr id="189" name="Shape 189"/>
          <p:cNvSpPr/>
          <p:nvPr/>
        </p:nvSpPr>
        <p:spPr>
          <a:xfrm>
            <a:off x="901700" y="7702550"/>
            <a:ext cx="11559713" cy="1143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defRPr sz="1800">
                <a:solidFill>
                  <a:srgbClr val="000000"/>
                </a:solidFill>
              </a:defRPr>
            </a:pPr>
            <a:r>
              <a:rPr sz="3400">
                <a:solidFill>
                  <a:srgbClr val="9B4B41"/>
                </a:solidFill>
              </a:rPr>
              <a:t>We have to introduce a path selection mechanism and be able to </a:t>
            </a:r>
            <a:r>
              <a:rPr sz="3400" u="sng">
                <a:solidFill>
                  <a:srgbClr val="9B4B41"/>
                </a:solidFill>
              </a:rPr>
              <a:t>measure deflections as small as tens of micron</a:t>
            </a:r>
            <a:r>
              <a:rPr sz="3400">
                <a:solidFill>
                  <a:srgbClr val="9B4B41"/>
                </a:solidFill>
              </a:rPr>
              <a:t>…</a:t>
            </a:r>
          </a:p>
        </p:txBody>
      </p:sp>
      <p:sp>
        <p:nvSpPr>
          <p:cNvPr id="190" name="Shape 190"/>
          <p:cNvSpPr>
            <a:spLocks noGrp="1"/>
          </p:cNvSpPr>
          <p:nvPr>
            <p:ph type="sldNum" sz="quarter" idx="2"/>
          </p:nvPr>
        </p:nvSpPr>
        <p:spPr>
          <a:xfrm>
            <a:off x="6302693" y="9131300"/>
            <a:ext cx="386714"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19</a:t>
            </a:fld>
            <a:endParaRPr sz="2200">
              <a:solidFill>
                <a:srgbClr val="5E5E5E"/>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Shape 71"/>
          <p:cNvSpPr>
            <a:spLocks noGrp="1"/>
          </p:cNvSpPr>
          <p:nvPr>
            <p:ph type="title"/>
          </p:nvPr>
        </p:nvSpPr>
        <p:spPr>
          <a:xfrm>
            <a:off x="787400" y="254000"/>
            <a:ext cx="11430000" cy="1066800"/>
          </a:xfrm>
          <a:prstGeom prst="rect">
            <a:avLst/>
          </a:prstGeom>
        </p:spPr>
        <p:txBody>
          <a:bodyPr lIns="0" tIns="0" rIns="0" bIns="0">
            <a:normAutofit/>
          </a:bodyPr>
          <a:lstStyle>
            <a:lvl1pPr defTabSz="496570">
              <a:defRPr sz="6630">
                <a:effectLst>
                  <a:outerShdw blurRad="53975" dist="10795" dir="5400000" rotWithShape="0">
                    <a:srgbClr val="000000">
                      <a:alpha val="30000"/>
                    </a:srgbClr>
                  </a:outerShdw>
                </a:effectLst>
              </a:defRPr>
            </a:lvl1pPr>
          </a:lstStyle>
          <a:p>
            <a:pPr lvl="0">
              <a:defRPr sz="1800">
                <a:solidFill>
                  <a:srgbClr val="000000"/>
                </a:solidFill>
                <a:effectLst/>
              </a:defRPr>
            </a:pPr>
            <a:r>
              <a:rPr sz="6630">
                <a:solidFill>
                  <a:srgbClr val="767367"/>
                </a:solidFill>
                <a:effectLst>
                  <a:outerShdw blurRad="53975" dist="10795" dir="5400000" rotWithShape="0">
                    <a:srgbClr val="000000">
                      <a:alpha val="30000"/>
                    </a:srgbClr>
                  </a:outerShdw>
                </a:effectLst>
              </a:rPr>
              <a:t>Outline</a:t>
            </a:r>
          </a:p>
        </p:txBody>
      </p:sp>
      <p:sp>
        <p:nvSpPr>
          <p:cNvPr id="72" name="Shape 72"/>
          <p:cNvSpPr>
            <a:spLocks noGrp="1"/>
          </p:cNvSpPr>
          <p:nvPr>
            <p:ph type="sldNum" sz="quarter" idx="2"/>
          </p:nvPr>
        </p:nvSpPr>
        <p:spPr>
          <a:xfrm>
            <a:off x="6302693" y="9131300"/>
            <a:ext cx="386714"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2</a:t>
            </a:fld>
            <a:endParaRPr sz="2200">
              <a:solidFill>
                <a:srgbClr val="5E5E5E"/>
              </a:solidFill>
            </a:endParaRPr>
          </a:p>
        </p:txBody>
      </p:sp>
      <p:pic>
        <p:nvPicPr>
          <p:cNvPr id="73" name="pasted-image-filtered.jpeg"/>
          <p:cNvPicPr/>
          <p:nvPr/>
        </p:nvPicPr>
        <p:blipFill>
          <a:blip r:embed="rId2">
            <a:extLst/>
          </a:blip>
          <a:stretch>
            <a:fillRect/>
          </a:stretch>
        </p:blipFill>
        <p:spPr>
          <a:xfrm>
            <a:off x="8648700" y="1828800"/>
            <a:ext cx="2794000" cy="3771900"/>
          </a:xfrm>
          <a:prstGeom prst="rect">
            <a:avLst/>
          </a:prstGeom>
          <a:ln w="12700">
            <a:miter lim="400000"/>
          </a:ln>
          <a:effectLst>
            <a:outerShdw blurRad="190500" dist="8455" dir="5400000" rotWithShape="0">
              <a:srgbClr val="000000"/>
            </a:outerShdw>
          </a:effectLst>
        </p:spPr>
      </p:pic>
      <p:pic>
        <p:nvPicPr>
          <p:cNvPr id="74" name="pasted-image.tif"/>
          <p:cNvPicPr/>
          <p:nvPr/>
        </p:nvPicPr>
        <p:blipFill>
          <a:blip r:embed="rId3">
            <a:extLst/>
          </a:blip>
          <a:srcRect l="10580" t="10580" r="10580" b="10580"/>
          <a:stretch>
            <a:fillRect/>
          </a:stretch>
        </p:blipFill>
        <p:spPr>
          <a:xfrm>
            <a:off x="8557418" y="5854700"/>
            <a:ext cx="2976709" cy="2466615"/>
          </a:xfrm>
          <a:prstGeom prst="rect">
            <a:avLst/>
          </a:prstGeom>
          <a:ln w="12700">
            <a:miter lim="400000"/>
          </a:ln>
        </p:spPr>
      </p:pic>
      <p:sp>
        <p:nvSpPr>
          <p:cNvPr id="75" name="Shape 75"/>
          <p:cNvSpPr/>
          <p:nvPr/>
        </p:nvSpPr>
        <p:spPr>
          <a:xfrm>
            <a:off x="770466" y="1406095"/>
            <a:ext cx="7042217" cy="763991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p>
            <a:pPr marL="508634" lvl="2" indent="-508634" algn="l" defTabSz="519937">
              <a:spcBef>
                <a:spcPts val="2400"/>
              </a:spcBef>
              <a:buSzPct val="125000"/>
              <a:buFont typeface="Zapf Dingbats"/>
              <a:buChar char="✦"/>
              <a:defRPr sz="1800">
                <a:solidFill>
                  <a:srgbClr val="000000"/>
                </a:solidFill>
              </a:defRPr>
            </a:pPr>
            <a:r>
              <a:rPr sz="3204">
                <a:solidFill>
                  <a:srgbClr val="5E5E5E"/>
                </a:solidFill>
              </a:rPr>
              <a:t>Motivation</a:t>
            </a:r>
            <a:br>
              <a:rPr sz="3204">
                <a:solidFill>
                  <a:srgbClr val="5E5E5E"/>
                </a:solidFill>
              </a:rPr>
            </a:br>
            <a:r>
              <a:rPr sz="1958">
                <a:solidFill>
                  <a:srgbClr val="5E5E5E"/>
                </a:solidFill>
              </a:rPr>
              <a:t>AEgIS and a need for a direct annihilation detector.</a:t>
            </a:r>
            <a:endParaRPr sz="3204">
              <a:solidFill>
                <a:srgbClr val="5E5E5E"/>
              </a:solidFill>
            </a:endParaRPr>
          </a:p>
          <a:p>
            <a:pPr marL="508634" lvl="2" indent="-508634" algn="l" defTabSz="519937">
              <a:spcBef>
                <a:spcPts val="2400"/>
              </a:spcBef>
              <a:buSzPct val="125000"/>
              <a:buFont typeface="Zapf Dingbats"/>
              <a:buChar char="✦"/>
              <a:defRPr sz="1800">
                <a:solidFill>
                  <a:srgbClr val="000000"/>
                </a:solidFill>
              </a:defRPr>
            </a:pPr>
            <a:r>
              <a:rPr sz="3204">
                <a:solidFill>
                  <a:srgbClr val="5E5E5E"/>
                </a:solidFill>
              </a:rPr>
              <a:t>Indirect and direct detection of antiproton annihilations</a:t>
            </a:r>
          </a:p>
          <a:p>
            <a:pPr marL="508634" lvl="2" indent="-508634" algn="l" defTabSz="519937">
              <a:spcBef>
                <a:spcPts val="2400"/>
              </a:spcBef>
              <a:buSzPct val="125000"/>
              <a:buFont typeface="Zapf Dingbats"/>
              <a:buChar char="✦"/>
              <a:defRPr sz="1800">
                <a:solidFill>
                  <a:srgbClr val="000000"/>
                </a:solidFill>
              </a:defRPr>
            </a:pPr>
            <a:r>
              <a:rPr sz="3204">
                <a:solidFill>
                  <a:srgbClr val="5E5E5E"/>
                </a:solidFill>
              </a:rPr>
              <a:t>First tests in AEgIS</a:t>
            </a:r>
            <a:br>
              <a:rPr sz="3204">
                <a:solidFill>
                  <a:srgbClr val="5E5E5E"/>
                </a:solidFill>
              </a:rPr>
            </a:br>
            <a:r>
              <a:rPr sz="2136">
                <a:solidFill>
                  <a:srgbClr val="5E5E5E"/>
                </a:solidFill>
              </a:rPr>
              <a:t>Monolithic, Hybrid pixel sensors</a:t>
            </a:r>
          </a:p>
          <a:p>
            <a:pPr marL="508634" lvl="2" indent="-508634" algn="l" defTabSz="519937">
              <a:spcBef>
                <a:spcPts val="2400"/>
              </a:spcBef>
              <a:buSzPct val="125000"/>
              <a:buFont typeface="Zapf Dingbats"/>
              <a:buChar char="✦"/>
              <a:defRPr sz="1800">
                <a:solidFill>
                  <a:srgbClr val="000000"/>
                </a:solidFill>
              </a:defRPr>
            </a:pPr>
            <a:r>
              <a:rPr sz="3204">
                <a:solidFill>
                  <a:srgbClr val="5E5E5E"/>
                </a:solidFill>
              </a:rPr>
              <a:t>GRACE</a:t>
            </a:r>
            <a:br>
              <a:rPr sz="3204">
                <a:solidFill>
                  <a:srgbClr val="5E5E5E"/>
                </a:solidFill>
              </a:rPr>
            </a:br>
            <a:r>
              <a:rPr sz="2136">
                <a:solidFill>
                  <a:srgbClr val="5E5E5E"/>
                </a:solidFill>
              </a:rPr>
              <a:t>A new facility for the extraction of low energy antiprotons</a:t>
            </a:r>
            <a:endParaRPr sz="3204">
              <a:solidFill>
                <a:srgbClr val="5E5E5E"/>
              </a:solidFill>
            </a:endParaRPr>
          </a:p>
          <a:p>
            <a:pPr marL="508634" lvl="2" indent="-508634" algn="l" defTabSz="519937">
              <a:spcBef>
                <a:spcPts val="2400"/>
              </a:spcBef>
              <a:buSzPct val="125000"/>
              <a:buFont typeface="Zapf Dingbats"/>
              <a:buChar char="✦"/>
              <a:defRPr sz="1800">
                <a:solidFill>
                  <a:srgbClr val="000000"/>
                </a:solidFill>
              </a:defRPr>
            </a:pPr>
            <a:r>
              <a:rPr sz="3204">
                <a:solidFill>
                  <a:srgbClr val="5E5E5E"/>
                </a:solidFill>
              </a:rPr>
              <a:t>Timepix as a direct annihilation detector</a:t>
            </a:r>
          </a:p>
          <a:p>
            <a:pPr marL="508634" lvl="2" indent="-508634" algn="l" defTabSz="519937">
              <a:spcBef>
                <a:spcPts val="2400"/>
              </a:spcBef>
              <a:buSzPct val="125000"/>
              <a:buFont typeface="Zapf Dingbats"/>
              <a:buChar char="✦"/>
              <a:defRPr sz="1800">
                <a:solidFill>
                  <a:srgbClr val="000000"/>
                </a:solidFill>
              </a:defRPr>
            </a:pPr>
            <a:r>
              <a:rPr sz="3204">
                <a:solidFill>
                  <a:srgbClr val="5E5E5E"/>
                </a:solidFill>
              </a:rPr>
              <a:t>Work in progress</a:t>
            </a:r>
          </a:p>
          <a:p>
            <a:pPr marL="508634" lvl="2" indent="-508634" algn="l" defTabSz="519937">
              <a:spcBef>
                <a:spcPts val="2400"/>
              </a:spcBef>
              <a:buSzPct val="125000"/>
              <a:buFont typeface="Zapf Dingbats"/>
              <a:buChar char="✦"/>
              <a:defRPr sz="1800">
                <a:solidFill>
                  <a:srgbClr val="000000"/>
                </a:solidFill>
              </a:defRPr>
            </a:pPr>
            <a:r>
              <a:rPr sz="3204">
                <a:solidFill>
                  <a:srgbClr val="5E5E5E"/>
                </a:solidFill>
              </a:rPr>
              <a:t>Summary</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hape 192"/>
          <p:cNvSpPr>
            <a:spLocks noGrp="1"/>
          </p:cNvSpPr>
          <p:nvPr>
            <p:ph type="title"/>
          </p:nvPr>
        </p:nvSpPr>
        <p:spPr>
          <a:xfrm>
            <a:off x="787400" y="254000"/>
            <a:ext cx="11430000" cy="1561158"/>
          </a:xfrm>
          <a:prstGeom prst="rect">
            <a:avLst/>
          </a:prstGeom>
        </p:spPr>
        <p:txBody>
          <a:bodyPr/>
          <a:lstStyle>
            <a:lvl1pPr>
              <a:defRPr sz="4600"/>
            </a:lvl1pPr>
          </a:lstStyle>
          <a:p>
            <a:pPr lvl="0">
              <a:defRPr sz="1800">
                <a:solidFill>
                  <a:srgbClr val="000000"/>
                </a:solidFill>
                <a:effectLst/>
              </a:defRPr>
            </a:pPr>
            <a:r>
              <a:rPr sz="4600">
                <a:solidFill>
                  <a:srgbClr val="767367"/>
                </a:solidFill>
                <a:effectLst>
                  <a:outerShdw blurRad="63500" dist="12700" dir="5400000" rotWithShape="0">
                    <a:srgbClr val="000000">
                      <a:alpha val="30000"/>
                    </a:srgbClr>
                  </a:outerShdw>
                </a:effectLst>
              </a:rPr>
              <a:t>The moire fringe pattern: the needed path selection</a:t>
            </a:r>
          </a:p>
        </p:txBody>
      </p:sp>
      <p:pic>
        <p:nvPicPr>
          <p:cNvPr id="193" name="droppedImage.pdf"/>
          <p:cNvPicPr/>
          <p:nvPr/>
        </p:nvPicPr>
        <p:blipFill>
          <a:blip r:embed="rId2">
            <a:extLst/>
          </a:blip>
          <a:stretch>
            <a:fillRect/>
          </a:stretch>
        </p:blipFill>
        <p:spPr>
          <a:xfrm>
            <a:off x="5021119" y="2286000"/>
            <a:ext cx="7412181" cy="5828382"/>
          </a:xfrm>
          <a:prstGeom prst="rect">
            <a:avLst/>
          </a:prstGeom>
          <a:ln w="12700">
            <a:miter lim="400000"/>
          </a:ln>
        </p:spPr>
      </p:pic>
      <p:sp>
        <p:nvSpPr>
          <p:cNvPr id="194" name="Shape 194"/>
          <p:cNvSpPr>
            <a:spLocks noGrp="1"/>
          </p:cNvSpPr>
          <p:nvPr>
            <p:ph type="sldNum" sz="quarter" idx="2"/>
          </p:nvPr>
        </p:nvSpPr>
        <p:spPr>
          <a:xfrm>
            <a:off x="6302693" y="9131300"/>
            <a:ext cx="386714"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20</a:t>
            </a:fld>
            <a:endParaRPr sz="2200">
              <a:solidFill>
                <a:srgbClr val="5E5E5E"/>
              </a:solidFill>
            </a:endParaRPr>
          </a:p>
        </p:txBody>
      </p:sp>
      <p:sp>
        <p:nvSpPr>
          <p:cNvPr id="195" name="Shape 195"/>
          <p:cNvSpPr/>
          <p:nvPr/>
        </p:nvSpPr>
        <p:spPr>
          <a:xfrm>
            <a:off x="431800" y="2647950"/>
            <a:ext cx="4313982" cy="34163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buSzPct val="100000"/>
              <a:buFont typeface="Zapf Dingbats"/>
              <a:buChar char="✦"/>
              <a:defRPr sz="1800">
                <a:solidFill>
                  <a:srgbClr val="000000"/>
                </a:solidFill>
              </a:defRPr>
            </a:pPr>
            <a:r>
              <a:rPr sz="2400">
                <a:solidFill>
                  <a:srgbClr val="6C6963"/>
                </a:solidFill>
              </a:rPr>
              <a:t>Antihydrogen can pass only through holes in the grating.</a:t>
            </a:r>
          </a:p>
          <a:p>
            <a:pPr lvl="0" algn="l">
              <a:buSzPct val="100000"/>
              <a:buFont typeface="Zapf Dingbats"/>
              <a:buChar char="✦"/>
              <a:defRPr sz="1800">
                <a:solidFill>
                  <a:srgbClr val="000000"/>
                </a:solidFill>
              </a:defRPr>
            </a:pPr>
            <a:r>
              <a:rPr sz="2400">
                <a:solidFill>
                  <a:srgbClr val="6C6963"/>
                </a:solidFill>
              </a:rPr>
              <a:t>Observe the number of particles arriving at a distance L from the second grating (N(x))</a:t>
            </a:r>
          </a:p>
          <a:p>
            <a:pPr lvl="0" algn="l">
              <a:buSzPct val="100000"/>
              <a:buFont typeface="Zapf Dingbats"/>
              <a:buChar char="✦"/>
              <a:defRPr sz="1800">
                <a:solidFill>
                  <a:srgbClr val="000000"/>
                </a:solidFill>
              </a:defRPr>
            </a:pPr>
            <a:r>
              <a:rPr sz="2400">
                <a:solidFill>
                  <a:srgbClr val="6C6963"/>
                </a:solidFill>
              </a:rPr>
              <a:t>N(x) shows a periodical structure with a period</a:t>
            </a:r>
          </a:p>
          <a:p>
            <a:pPr lvl="0">
              <a:defRPr sz="1800">
                <a:solidFill>
                  <a:srgbClr val="000000"/>
                </a:solidFill>
              </a:defRPr>
            </a:pPr>
            <a:endParaRPr sz="2400">
              <a:solidFill>
                <a:srgbClr val="6C6963"/>
              </a:solidFill>
            </a:endParaRPr>
          </a:p>
        </p:txBody>
      </p:sp>
      <p:pic>
        <p:nvPicPr>
          <p:cNvPr id="196" name="pasted-image.png"/>
          <p:cNvPicPr/>
          <p:nvPr/>
        </p:nvPicPr>
        <p:blipFill>
          <a:blip r:embed="rId3">
            <a:extLst/>
          </a:blip>
          <a:stretch>
            <a:fillRect/>
          </a:stretch>
        </p:blipFill>
        <p:spPr>
          <a:xfrm>
            <a:off x="871668" y="5729795"/>
            <a:ext cx="3434246" cy="956755"/>
          </a:xfrm>
          <a:prstGeom prst="rect">
            <a:avLst/>
          </a:prstGeom>
          <a:ln w="12700">
            <a:miter lim="400000"/>
          </a:ln>
        </p:spPr>
      </p:pic>
      <p:sp>
        <p:nvSpPr>
          <p:cNvPr id="197" name="Shape 197"/>
          <p:cNvSpPr/>
          <p:nvPr/>
        </p:nvSpPr>
        <p:spPr>
          <a:xfrm>
            <a:off x="533400" y="8330740"/>
            <a:ext cx="9029700" cy="838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defRPr sz="1800">
                <a:solidFill>
                  <a:srgbClr val="000000"/>
                </a:solidFill>
              </a:defRPr>
            </a:pPr>
            <a:r>
              <a:rPr sz="2400">
                <a:solidFill>
                  <a:srgbClr val="6C6963"/>
                </a:solidFill>
              </a:rPr>
              <a:t>Needed: deflection magnitude, time of flight</a:t>
            </a:r>
            <a:br>
              <a:rPr sz="2400">
                <a:solidFill>
                  <a:srgbClr val="6C6963"/>
                </a:solidFill>
              </a:rPr>
            </a:br>
            <a:r>
              <a:rPr sz="2400" u="sng">
                <a:solidFill>
                  <a:srgbClr val="6C6963"/>
                </a:solidFill>
              </a:rPr>
              <a:t>Not</a:t>
            </a:r>
            <a:r>
              <a:rPr sz="2400">
                <a:solidFill>
                  <a:srgbClr val="6C6963"/>
                </a:solidFill>
              </a:rPr>
              <a:t> needed: collimated beam, quantum regime, hyperfine gratings</a:t>
            </a:r>
          </a:p>
        </p:txBody>
      </p:sp>
      <p:pic>
        <p:nvPicPr>
          <p:cNvPr id="198" name="pasted-image.png"/>
          <p:cNvPicPr/>
          <p:nvPr/>
        </p:nvPicPr>
        <p:blipFill>
          <a:blip r:embed="rId4">
            <a:extLst/>
          </a:blip>
          <a:stretch>
            <a:fillRect/>
          </a:stretch>
        </p:blipFill>
        <p:spPr>
          <a:xfrm>
            <a:off x="7940143" y="7820024"/>
            <a:ext cx="4214846" cy="327625"/>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Shape 200"/>
          <p:cNvSpPr>
            <a:spLocks noGrp="1"/>
          </p:cNvSpPr>
          <p:nvPr>
            <p:ph type="title"/>
          </p:nvPr>
        </p:nvSpPr>
        <p:spPr>
          <a:xfrm>
            <a:off x="787400" y="254000"/>
            <a:ext cx="11430000" cy="901700"/>
          </a:xfrm>
          <a:prstGeom prst="rect">
            <a:avLst/>
          </a:prstGeom>
        </p:spPr>
        <p:txBody>
          <a:bodyPr lIns="0" tIns="0" rIns="0" bIns="0">
            <a:normAutofit/>
          </a:bodyPr>
          <a:lstStyle>
            <a:lvl1pPr defTabSz="408940">
              <a:defRPr sz="5460">
                <a:effectLst>
                  <a:outerShdw blurRad="44450" dist="8890" dir="5400000" rotWithShape="0">
                    <a:srgbClr val="000000">
                      <a:alpha val="30000"/>
                    </a:srgbClr>
                  </a:outerShdw>
                </a:effectLst>
              </a:defRPr>
            </a:lvl1pPr>
          </a:lstStyle>
          <a:p>
            <a:pPr lvl="0">
              <a:defRPr sz="1800">
                <a:solidFill>
                  <a:srgbClr val="000000"/>
                </a:solidFill>
                <a:effectLst/>
              </a:defRPr>
            </a:pPr>
            <a:r>
              <a:rPr sz="5460">
                <a:solidFill>
                  <a:srgbClr val="767367"/>
                </a:solidFill>
                <a:effectLst>
                  <a:outerShdw blurRad="44450" dist="8890" dir="5400000" rotWithShape="0">
                    <a:srgbClr val="000000">
                      <a:alpha val="30000"/>
                    </a:srgbClr>
                  </a:outerShdw>
                </a:effectLst>
              </a:rPr>
              <a:t>The AEgIS gravity module</a:t>
            </a:r>
          </a:p>
        </p:txBody>
      </p:sp>
      <p:pic>
        <p:nvPicPr>
          <p:cNvPr id="201" name="droppedImage.pdf"/>
          <p:cNvPicPr/>
          <p:nvPr/>
        </p:nvPicPr>
        <p:blipFill>
          <a:blip r:embed="rId2">
            <a:extLst/>
          </a:blip>
          <a:stretch>
            <a:fillRect/>
          </a:stretch>
        </p:blipFill>
        <p:spPr>
          <a:xfrm>
            <a:off x="2273205" y="1280635"/>
            <a:ext cx="8445689" cy="5998530"/>
          </a:xfrm>
          <a:prstGeom prst="rect">
            <a:avLst/>
          </a:prstGeom>
          <a:ln w="12700">
            <a:miter lim="400000"/>
          </a:ln>
        </p:spPr>
      </p:pic>
      <p:sp>
        <p:nvSpPr>
          <p:cNvPr id="202" name="Shape 202"/>
          <p:cNvSpPr>
            <a:spLocks noGrp="1"/>
          </p:cNvSpPr>
          <p:nvPr>
            <p:ph type="sldNum" sz="quarter" idx="2"/>
          </p:nvPr>
        </p:nvSpPr>
        <p:spPr>
          <a:xfrm>
            <a:off x="6293192" y="9131300"/>
            <a:ext cx="405716"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21</a:t>
            </a:fld>
            <a:endParaRPr sz="2200">
              <a:solidFill>
                <a:srgbClr val="5E5E5E"/>
              </a:solidFill>
            </a:endParaRPr>
          </a:p>
        </p:txBody>
      </p:sp>
      <p:sp>
        <p:nvSpPr>
          <p:cNvPr id="203" name="Shape 203"/>
          <p:cNvSpPr/>
          <p:nvPr/>
        </p:nvSpPr>
        <p:spPr>
          <a:xfrm>
            <a:off x="1637969" y="7417832"/>
            <a:ext cx="9716162" cy="157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defRPr sz="1800">
                <a:solidFill>
                  <a:srgbClr val="000000"/>
                </a:solidFill>
              </a:defRPr>
            </a:pPr>
            <a:r>
              <a:rPr sz="2400" u="sng">
                <a:solidFill>
                  <a:srgbClr val="6C6963"/>
                </a:solidFill>
              </a:rPr>
              <a:t>Detection of anti hydrogen through a hybrid detector:</a:t>
            </a:r>
          </a:p>
          <a:p>
            <a:pPr marL="262466" lvl="0" indent="-262466" algn="l">
              <a:buSzPct val="100000"/>
              <a:buChar char="•"/>
              <a:defRPr sz="1800">
                <a:solidFill>
                  <a:srgbClr val="000000"/>
                </a:solidFill>
              </a:defRPr>
            </a:pPr>
            <a:r>
              <a:rPr sz="2400">
                <a:solidFill>
                  <a:srgbClr val="6C6963"/>
                </a:solidFill>
              </a:rPr>
              <a:t>Silicon (position, TOF) - resolution down to ~7 um</a:t>
            </a:r>
          </a:p>
          <a:p>
            <a:pPr marL="262466" lvl="0" indent="-262466" algn="l">
              <a:buSzPct val="100000"/>
              <a:buChar char="•"/>
              <a:defRPr sz="1800">
                <a:solidFill>
                  <a:srgbClr val="000000"/>
                </a:solidFill>
              </a:defRPr>
            </a:pPr>
            <a:r>
              <a:rPr sz="2400">
                <a:solidFill>
                  <a:srgbClr val="6C6963"/>
                </a:solidFill>
              </a:rPr>
              <a:t>Emulsion (position) - resolution of ~2 um</a:t>
            </a:r>
          </a:p>
          <a:p>
            <a:pPr marL="262466" lvl="0" indent="-262466" algn="l">
              <a:buSzPct val="100000"/>
              <a:buChar char="•"/>
              <a:defRPr sz="1800">
                <a:solidFill>
                  <a:srgbClr val="000000"/>
                </a:solidFill>
              </a:defRPr>
            </a:pPr>
            <a:r>
              <a:rPr sz="2400">
                <a:solidFill>
                  <a:srgbClr val="6C6963"/>
                </a:solidFill>
              </a:rPr>
              <a:t>Scintillating fiber detector (TOF)</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Shape 205"/>
          <p:cNvSpPr>
            <a:spLocks noGrp="1"/>
          </p:cNvSpPr>
          <p:nvPr>
            <p:ph type="title"/>
          </p:nvPr>
        </p:nvSpPr>
        <p:spPr>
          <a:xfrm>
            <a:off x="787400" y="1557866"/>
            <a:ext cx="11430000" cy="5534026"/>
          </a:xfrm>
          <a:prstGeom prst="rect">
            <a:avLst/>
          </a:prstGeom>
        </p:spPr>
        <p:txBody>
          <a:bodyPr/>
          <a:lstStyle/>
          <a:p>
            <a:pPr lvl="0">
              <a:defRPr sz="1800" cap="none">
                <a:solidFill>
                  <a:srgbClr val="000000"/>
                </a:solidFill>
                <a:effectLst/>
              </a:defRPr>
            </a:pPr>
            <a:r>
              <a:rPr sz="4800" cap="all" dirty="0">
                <a:solidFill>
                  <a:srgbClr val="276D6D"/>
                </a:solidFill>
                <a:effectLst>
                  <a:outerShdw blurRad="63500" dist="12700" dir="5400000" rotWithShape="0">
                    <a:srgbClr val="000000">
                      <a:alpha val="30000"/>
                    </a:srgbClr>
                  </a:outerShdw>
                </a:effectLst>
              </a:rPr>
              <a:t>PART Ii:</a:t>
            </a:r>
          </a:p>
          <a:p>
            <a:pPr lvl="0">
              <a:defRPr sz="1800" cap="none">
                <a:solidFill>
                  <a:srgbClr val="000000"/>
                </a:solidFill>
                <a:effectLst/>
              </a:defRPr>
            </a:pPr>
            <a:r>
              <a:rPr sz="4800" cap="all" dirty="0">
                <a:solidFill>
                  <a:srgbClr val="276D6D"/>
                </a:solidFill>
                <a:effectLst>
                  <a:outerShdw blurRad="63500" dist="12700" dir="5400000" rotWithShape="0">
                    <a:srgbClr val="000000">
                      <a:alpha val="30000"/>
                    </a:srgbClr>
                  </a:outerShdw>
                </a:effectLst>
              </a:rPr>
              <a:t>silicon as a direct annihilation detector</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Shape 207"/>
          <p:cNvSpPr>
            <a:spLocks noGrp="1"/>
          </p:cNvSpPr>
          <p:nvPr>
            <p:ph type="title"/>
          </p:nvPr>
        </p:nvSpPr>
        <p:spPr>
          <a:xfrm>
            <a:off x="787400" y="254000"/>
            <a:ext cx="11430000" cy="1244071"/>
          </a:xfrm>
          <a:prstGeom prst="rect">
            <a:avLst/>
          </a:prstGeom>
        </p:spPr>
        <p:txBody>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Antimatter detection</a:t>
            </a:r>
          </a:p>
        </p:txBody>
      </p:sp>
      <p:sp>
        <p:nvSpPr>
          <p:cNvPr id="208" name="Shape 208"/>
          <p:cNvSpPr>
            <a:spLocks noGrp="1"/>
          </p:cNvSpPr>
          <p:nvPr>
            <p:ph type="sldNum" sz="quarter" idx="2"/>
          </p:nvPr>
        </p:nvSpPr>
        <p:spPr>
          <a:xfrm>
            <a:off x="6314008" y="9131300"/>
            <a:ext cx="364084"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23</a:t>
            </a:fld>
            <a:endParaRPr sz="2200">
              <a:solidFill>
                <a:srgbClr val="5E5E5E"/>
              </a:solidFill>
            </a:endParaRPr>
          </a:p>
        </p:txBody>
      </p:sp>
      <p:sp>
        <p:nvSpPr>
          <p:cNvPr id="209" name="Shape 209"/>
          <p:cNvSpPr/>
          <p:nvPr/>
        </p:nvSpPr>
        <p:spPr>
          <a:xfrm>
            <a:off x="2022127" y="1989666"/>
            <a:ext cx="2023005" cy="1244072"/>
          </a:xfrm>
          <a:prstGeom prst="roundRect">
            <a:avLst>
              <a:gd name="adj" fmla="val 15313"/>
            </a:avLst>
          </a:prstGeom>
          <a:blipFill>
            <a:blip r:embed="rId2"/>
          </a:blipFill>
          <a:ln w="25400">
            <a:miter lim="400000"/>
          </a:ln>
          <a:extLst>
            <a:ext uri="{C572A759-6A51-4108-AA02-DFA0A04FC94B}">
              <ma14:wrappingTextBoxFlag xmlns:ma14="http://schemas.microsoft.com/office/mac/drawingml/2011/main" val="1"/>
            </a:ext>
          </a:extLst>
        </p:spPr>
        <p:txBody>
          <a:bodyPr lIns="50800" tIns="50800" rIns="50800" bIns="50800" anchor="ctr"/>
          <a:lstStyle>
            <a:lvl1pPr>
              <a:defRPr sz="2600">
                <a:solidFill>
                  <a:srgbClr val="FFFFFF"/>
                </a:solidFill>
              </a:defRPr>
            </a:lvl1pPr>
          </a:lstStyle>
          <a:p>
            <a:pPr lvl="0">
              <a:defRPr sz="1800">
                <a:solidFill>
                  <a:srgbClr val="000000"/>
                </a:solidFill>
              </a:defRPr>
            </a:pPr>
            <a:r>
              <a:rPr sz="2600">
                <a:solidFill>
                  <a:srgbClr val="FFFFFF"/>
                </a:solidFill>
              </a:rPr>
              <a:t>Neutral antimatter</a:t>
            </a:r>
          </a:p>
        </p:txBody>
      </p:sp>
      <p:sp>
        <p:nvSpPr>
          <p:cNvPr id="210" name="Shape 210"/>
          <p:cNvSpPr/>
          <p:nvPr/>
        </p:nvSpPr>
        <p:spPr>
          <a:xfrm>
            <a:off x="8363660" y="1989666"/>
            <a:ext cx="2023006" cy="1244072"/>
          </a:xfrm>
          <a:prstGeom prst="roundRect">
            <a:avLst>
              <a:gd name="adj" fmla="val 15313"/>
            </a:avLst>
          </a:prstGeom>
          <a:blipFill>
            <a:blip r:embed="rId2"/>
          </a:blipFill>
          <a:ln w="25400">
            <a:miter lim="400000"/>
          </a:ln>
          <a:extLst>
            <a:ext uri="{C572A759-6A51-4108-AA02-DFA0A04FC94B}">
              <ma14:wrappingTextBoxFlag xmlns:ma14="http://schemas.microsoft.com/office/mac/drawingml/2011/main" val="1"/>
            </a:ext>
          </a:extLst>
        </p:spPr>
        <p:txBody>
          <a:bodyPr lIns="50800" tIns="50800" rIns="50800" bIns="50800" anchor="ctr"/>
          <a:lstStyle>
            <a:lvl1pPr>
              <a:defRPr sz="2600">
                <a:solidFill>
                  <a:srgbClr val="FFFFFF"/>
                </a:solidFill>
              </a:defRPr>
            </a:lvl1pPr>
          </a:lstStyle>
          <a:p>
            <a:pPr lvl="0">
              <a:defRPr sz="1800">
                <a:solidFill>
                  <a:srgbClr val="000000"/>
                </a:solidFill>
              </a:defRPr>
            </a:pPr>
            <a:r>
              <a:rPr sz="2600">
                <a:solidFill>
                  <a:srgbClr val="FFFFFF"/>
                </a:solidFill>
              </a:rPr>
              <a:t>Charged  antimatter</a:t>
            </a:r>
          </a:p>
        </p:txBody>
      </p:sp>
      <p:sp>
        <p:nvSpPr>
          <p:cNvPr id="211" name="Shape 211"/>
          <p:cNvSpPr/>
          <p:nvPr/>
        </p:nvSpPr>
        <p:spPr>
          <a:xfrm rot="5400000">
            <a:off x="2509622" y="3417837"/>
            <a:ext cx="1048016" cy="579373"/>
          </a:xfrm>
          <a:prstGeom prst="rightArrow">
            <a:avLst>
              <a:gd name="adj1" fmla="val 32000"/>
              <a:gd name="adj2" fmla="val 115768"/>
            </a:avLst>
          </a:pr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212" name="Shape 212"/>
          <p:cNvSpPr/>
          <p:nvPr/>
        </p:nvSpPr>
        <p:spPr>
          <a:xfrm rot="5400000">
            <a:off x="8783422" y="3428999"/>
            <a:ext cx="1048016" cy="579373"/>
          </a:xfrm>
          <a:prstGeom prst="rightArrow">
            <a:avLst>
              <a:gd name="adj1" fmla="val 32000"/>
              <a:gd name="adj2" fmla="val 115768"/>
            </a:avLst>
          </a:pr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213" name="Shape 213"/>
          <p:cNvSpPr/>
          <p:nvPr/>
        </p:nvSpPr>
        <p:spPr>
          <a:xfrm>
            <a:off x="7730976" y="4220897"/>
            <a:ext cx="3288375" cy="1048016"/>
          </a:xfrm>
          <a:prstGeom prst="roundRect">
            <a:avLst>
              <a:gd name="adj" fmla="val 18177"/>
            </a:avLst>
          </a:prstGeom>
          <a:blipFill>
            <a:blip r:embed="rId2"/>
          </a:blipFill>
          <a:ln w="25400">
            <a:miter lim="400000"/>
          </a:ln>
          <a:extLst>
            <a:ext uri="{C572A759-6A51-4108-AA02-DFA0A04FC94B}">
              <ma14:wrappingTextBoxFlag xmlns:ma14="http://schemas.microsoft.com/office/mac/drawingml/2011/main" val="1"/>
            </a:ext>
          </a:extLst>
        </p:spPr>
        <p:txBody>
          <a:bodyPr lIns="50800" tIns="50800" rIns="50800" bIns="50800" anchor="ctr"/>
          <a:lstStyle/>
          <a:p>
            <a:pPr lvl="0">
              <a:defRPr sz="1800">
                <a:solidFill>
                  <a:srgbClr val="000000"/>
                </a:solidFill>
              </a:defRPr>
            </a:pPr>
            <a:r>
              <a:rPr sz="2600">
                <a:solidFill>
                  <a:srgbClr val="FFFFFF"/>
                </a:solidFill>
              </a:rPr>
              <a:t>Non-destructive</a:t>
            </a:r>
            <a:br>
              <a:rPr sz="2600">
                <a:solidFill>
                  <a:srgbClr val="FFFFFF"/>
                </a:solidFill>
              </a:rPr>
            </a:br>
            <a:r>
              <a:rPr sz="2600">
                <a:solidFill>
                  <a:srgbClr val="FFFFFF"/>
                </a:solidFill>
              </a:rPr>
              <a:t>dE/dx detection</a:t>
            </a:r>
          </a:p>
        </p:txBody>
      </p:sp>
      <p:sp>
        <p:nvSpPr>
          <p:cNvPr id="214" name="Shape 214"/>
          <p:cNvSpPr/>
          <p:nvPr/>
        </p:nvSpPr>
        <p:spPr>
          <a:xfrm>
            <a:off x="7695268" y="3459873"/>
            <a:ext cx="1201319" cy="495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600"/>
            </a:lvl1pPr>
          </a:lstStyle>
          <a:p>
            <a:pPr lvl="0">
              <a:defRPr sz="1800">
                <a:solidFill>
                  <a:srgbClr val="000000"/>
                </a:solidFill>
              </a:defRPr>
            </a:pPr>
            <a:r>
              <a:rPr sz="2600">
                <a:solidFill>
                  <a:srgbClr val="6C6963"/>
                </a:solidFill>
              </a:rPr>
              <a:t>E&gt;~keV</a:t>
            </a:r>
          </a:p>
        </p:txBody>
      </p:sp>
      <p:sp>
        <p:nvSpPr>
          <p:cNvPr id="215" name="Shape 215"/>
          <p:cNvSpPr/>
          <p:nvPr/>
        </p:nvSpPr>
        <p:spPr>
          <a:xfrm>
            <a:off x="1985449" y="4220897"/>
            <a:ext cx="3586495" cy="1048016"/>
          </a:xfrm>
          <a:prstGeom prst="roundRect">
            <a:avLst>
              <a:gd name="adj" fmla="val 18177"/>
            </a:avLst>
          </a:prstGeom>
          <a:blipFill>
            <a:blip r:embed="rId2"/>
          </a:blipFill>
          <a:ln w="25400">
            <a:miter lim="400000"/>
          </a:ln>
          <a:extLst>
            <a:ext uri="{C572A759-6A51-4108-AA02-DFA0A04FC94B}">
              <ma14:wrappingTextBoxFlag xmlns:ma14="http://schemas.microsoft.com/office/mac/drawingml/2011/main" val="1"/>
            </a:ext>
          </a:extLst>
        </p:spPr>
        <p:txBody>
          <a:bodyPr lIns="50800" tIns="50800" rIns="50800" bIns="50800" anchor="ctr"/>
          <a:lstStyle/>
          <a:p>
            <a:pPr lvl="0">
              <a:defRPr sz="1800">
                <a:solidFill>
                  <a:srgbClr val="000000"/>
                </a:solidFill>
              </a:defRPr>
            </a:pPr>
            <a:r>
              <a:rPr sz="2600">
                <a:solidFill>
                  <a:srgbClr val="FFFFFF"/>
                </a:solidFill>
              </a:rPr>
              <a:t>Destructive detection</a:t>
            </a:r>
            <a:br>
              <a:rPr sz="2600">
                <a:solidFill>
                  <a:srgbClr val="FFFFFF"/>
                </a:solidFill>
              </a:rPr>
            </a:br>
            <a:r>
              <a:rPr sz="2600">
                <a:solidFill>
                  <a:srgbClr val="FFFFFF"/>
                </a:solidFill>
              </a:rPr>
              <a:t>(annihilation)</a:t>
            </a:r>
          </a:p>
        </p:txBody>
      </p:sp>
      <p:sp>
        <p:nvSpPr>
          <p:cNvPr id="216" name="Shape 216"/>
          <p:cNvSpPr/>
          <p:nvPr/>
        </p:nvSpPr>
        <p:spPr>
          <a:xfrm rot="5400000">
            <a:off x="4219888" y="3417837"/>
            <a:ext cx="1048016" cy="579373"/>
          </a:xfrm>
          <a:prstGeom prst="rightArrow">
            <a:avLst>
              <a:gd name="adj1" fmla="val 32000"/>
              <a:gd name="adj2" fmla="val 115768"/>
            </a:avLst>
          </a:pr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217" name="Shape 217"/>
          <p:cNvSpPr/>
          <p:nvPr/>
        </p:nvSpPr>
        <p:spPr>
          <a:xfrm>
            <a:off x="5140041" y="3459873"/>
            <a:ext cx="977774" cy="495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600"/>
            </a:lvl1pPr>
          </a:lstStyle>
          <a:p>
            <a:pPr lvl="0">
              <a:defRPr sz="1800">
                <a:solidFill>
                  <a:srgbClr val="000000"/>
                </a:solidFill>
              </a:defRPr>
            </a:pPr>
            <a:r>
              <a:rPr sz="2600">
                <a:solidFill>
                  <a:srgbClr val="6C6963"/>
                </a:solidFill>
              </a:rPr>
              <a:t>@ rest</a:t>
            </a:r>
          </a:p>
        </p:txBody>
      </p:sp>
      <p:sp>
        <p:nvSpPr>
          <p:cNvPr id="218" name="Shape 218"/>
          <p:cNvSpPr/>
          <p:nvPr/>
        </p:nvSpPr>
        <p:spPr>
          <a:xfrm>
            <a:off x="4648646" y="2622087"/>
            <a:ext cx="190501" cy="662848"/>
          </a:xfrm>
          <a:prstGeom prst="rect">
            <a:avLst/>
          </a:pr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219" name="Shape 219"/>
          <p:cNvSpPr/>
          <p:nvPr/>
        </p:nvSpPr>
        <p:spPr>
          <a:xfrm>
            <a:off x="4663463" y="2516452"/>
            <a:ext cx="3733073" cy="195726"/>
          </a:xfrm>
          <a:prstGeom prst="rect">
            <a:avLst/>
          </a:pr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220" name="Shape 220"/>
          <p:cNvSpPr/>
          <p:nvPr/>
        </p:nvSpPr>
        <p:spPr>
          <a:xfrm rot="5400000">
            <a:off x="1925422" y="5492171"/>
            <a:ext cx="1048016" cy="579372"/>
          </a:xfrm>
          <a:prstGeom prst="rightArrow">
            <a:avLst>
              <a:gd name="adj1" fmla="val 32000"/>
              <a:gd name="adj2" fmla="val 115768"/>
            </a:avLst>
          </a:pr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221" name="Shape 221"/>
          <p:cNvSpPr/>
          <p:nvPr/>
        </p:nvSpPr>
        <p:spPr>
          <a:xfrm rot="5400000">
            <a:off x="6127452" y="5492171"/>
            <a:ext cx="1048015" cy="579372"/>
          </a:xfrm>
          <a:prstGeom prst="rightArrow">
            <a:avLst>
              <a:gd name="adj1" fmla="val 32000"/>
              <a:gd name="adj2" fmla="val 115768"/>
            </a:avLst>
          </a:pr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222" name="Shape 222"/>
          <p:cNvSpPr/>
          <p:nvPr/>
        </p:nvSpPr>
        <p:spPr>
          <a:xfrm>
            <a:off x="5060196" y="5534636"/>
            <a:ext cx="1137464" cy="43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200"/>
            </a:lvl1pPr>
          </a:lstStyle>
          <a:p>
            <a:pPr lvl="0">
              <a:defRPr sz="1800">
                <a:solidFill>
                  <a:srgbClr val="000000"/>
                </a:solidFill>
              </a:defRPr>
            </a:pPr>
            <a:r>
              <a:rPr sz="2200">
                <a:solidFill>
                  <a:srgbClr val="6C6963"/>
                </a:solidFill>
              </a:rPr>
              <a:t>Hadrons</a:t>
            </a:r>
          </a:p>
        </p:txBody>
      </p:sp>
      <p:sp>
        <p:nvSpPr>
          <p:cNvPr id="223" name="Shape 223"/>
          <p:cNvSpPr/>
          <p:nvPr/>
        </p:nvSpPr>
        <p:spPr>
          <a:xfrm>
            <a:off x="806526" y="5565956"/>
            <a:ext cx="1079348" cy="43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200"/>
            </a:lvl1pPr>
          </a:lstStyle>
          <a:p>
            <a:pPr lvl="0">
              <a:defRPr sz="1800">
                <a:solidFill>
                  <a:srgbClr val="000000"/>
                </a:solidFill>
              </a:defRPr>
            </a:pPr>
            <a:r>
              <a:rPr sz="2200">
                <a:solidFill>
                  <a:srgbClr val="6C6963"/>
                </a:solidFill>
              </a:rPr>
              <a:t>Leptons</a:t>
            </a:r>
          </a:p>
        </p:txBody>
      </p:sp>
      <p:sp>
        <p:nvSpPr>
          <p:cNvPr id="224" name="Shape 224"/>
          <p:cNvSpPr/>
          <p:nvPr/>
        </p:nvSpPr>
        <p:spPr>
          <a:xfrm>
            <a:off x="1376048" y="6777632"/>
            <a:ext cx="2146764" cy="2244448"/>
          </a:xfrm>
          <a:prstGeom prst="roundRect">
            <a:avLst>
              <a:gd name="adj" fmla="val 8874"/>
            </a:avLst>
          </a:prstGeom>
          <a:blipFill>
            <a:blip r:embed="rId2"/>
          </a:blipFill>
          <a:ln w="25400">
            <a:miter lim="400000"/>
          </a:ln>
          <a:extLst>
            <a:ext uri="{C572A759-6A51-4108-AA02-DFA0A04FC94B}">
              <ma14:wrappingTextBoxFlag xmlns:ma14="http://schemas.microsoft.com/office/mac/drawingml/2011/main" val="1"/>
            </a:ext>
          </a:extLst>
        </p:spPr>
        <p:txBody>
          <a:bodyPr lIns="50800" tIns="50800" rIns="50800" bIns="50800" anchor="ctr"/>
          <a:lstStyle/>
          <a:p>
            <a:pPr lvl="0">
              <a:defRPr sz="1800">
                <a:solidFill>
                  <a:srgbClr val="000000"/>
                </a:solidFill>
              </a:defRPr>
            </a:pPr>
            <a:r>
              <a:rPr sz="2600" dirty="0">
                <a:solidFill>
                  <a:srgbClr val="FFFFFF"/>
                </a:solidFill>
              </a:rPr>
              <a:t>gamma</a:t>
            </a:r>
            <a:br>
              <a:rPr sz="2600" dirty="0">
                <a:solidFill>
                  <a:srgbClr val="FFFFFF"/>
                </a:solidFill>
              </a:rPr>
            </a:br>
            <a:r>
              <a:rPr sz="2600" dirty="0">
                <a:solidFill>
                  <a:srgbClr val="FFFFFF"/>
                </a:solidFill>
              </a:rPr>
              <a:t>photon detectors</a:t>
            </a:r>
            <a:br>
              <a:rPr sz="2600" dirty="0">
                <a:solidFill>
                  <a:srgbClr val="FFFFFF"/>
                </a:solidFill>
              </a:rPr>
            </a:br>
            <a:r>
              <a:rPr sz="2600" dirty="0">
                <a:solidFill>
                  <a:srgbClr val="FFFFFF"/>
                </a:solidFill>
              </a:rPr>
              <a:t>(PET style)</a:t>
            </a:r>
          </a:p>
        </p:txBody>
      </p:sp>
      <p:sp>
        <p:nvSpPr>
          <p:cNvPr id="225" name="Shape 225"/>
          <p:cNvSpPr/>
          <p:nvPr/>
        </p:nvSpPr>
        <p:spPr>
          <a:xfrm>
            <a:off x="5433929" y="4647042"/>
            <a:ext cx="1201320" cy="195726"/>
          </a:xfrm>
          <a:prstGeom prst="rect">
            <a:avLst/>
          </a:pr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226" name="Shape 226"/>
          <p:cNvSpPr/>
          <p:nvPr/>
        </p:nvSpPr>
        <p:spPr>
          <a:xfrm>
            <a:off x="6550653" y="4635070"/>
            <a:ext cx="190501" cy="662848"/>
          </a:xfrm>
          <a:prstGeom prst="rect">
            <a:avLst/>
          </a:pr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227" name="Shape 227"/>
          <p:cNvSpPr/>
          <p:nvPr/>
        </p:nvSpPr>
        <p:spPr>
          <a:xfrm rot="5400000">
            <a:off x="8666222" y="5673923"/>
            <a:ext cx="1411520" cy="579372"/>
          </a:xfrm>
          <a:prstGeom prst="rightArrow">
            <a:avLst>
              <a:gd name="adj1" fmla="val 32000"/>
              <a:gd name="adj2" fmla="val 115768"/>
            </a:avLst>
          </a:pr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228" name="Shape 228"/>
          <p:cNvSpPr/>
          <p:nvPr/>
        </p:nvSpPr>
        <p:spPr>
          <a:xfrm>
            <a:off x="5583981" y="6658305"/>
            <a:ext cx="4712693" cy="1502967"/>
          </a:xfrm>
          <a:prstGeom prst="roundRect">
            <a:avLst>
              <a:gd name="adj" fmla="val 12675"/>
            </a:avLst>
          </a:prstGeom>
          <a:blipFill>
            <a:blip r:embed="rId2"/>
          </a:blipFill>
          <a:ln w="25400">
            <a:miter lim="400000"/>
          </a:ln>
          <a:extLst>
            <a:ext uri="{C572A759-6A51-4108-AA02-DFA0A04FC94B}">
              <ma14:wrappingTextBoxFlag xmlns:ma14="http://schemas.microsoft.com/office/mac/drawingml/2011/main" val="1"/>
            </a:ext>
          </a:extLst>
        </p:spPr>
        <p:txBody>
          <a:bodyPr lIns="50800" tIns="50800" rIns="50800" bIns="50800" anchor="ctr"/>
          <a:lstStyle>
            <a:lvl1pPr>
              <a:defRPr sz="2600">
                <a:solidFill>
                  <a:srgbClr val="FFFFFF"/>
                </a:solidFill>
              </a:defRPr>
            </a:lvl1pPr>
          </a:lstStyle>
          <a:p>
            <a:pPr lvl="0">
              <a:defRPr sz="1800">
                <a:solidFill>
                  <a:srgbClr val="000000"/>
                </a:solidFill>
              </a:defRPr>
            </a:pPr>
            <a:r>
              <a:rPr sz="2600">
                <a:solidFill>
                  <a:srgbClr val="FFFFFF"/>
                </a:solidFill>
              </a:rPr>
              <a:t>Particle tracking detectors (semiconductor, gas detectors, scintillators, etc.)</a:t>
            </a:r>
          </a:p>
        </p:txBody>
      </p:sp>
      <p:grpSp>
        <p:nvGrpSpPr>
          <p:cNvPr id="231" name="Group 231"/>
          <p:cNvGrpSpPr/>
          <p:nvPr/>
        </p:nvGrpSpPr>
        <p:grpSpPr>
          <a:xfrm rot="20700000">
            <a:off x="1927792" y="6163056"/>
            <a:ext cx="1000741" cy="776401"/>
            <a:chOff x="-3850" y="-12947"/>
            <a:chExt cx="1000740" cy="776400"/>
          </a:xfrm>
        </p:grpSpPr>
        <p:sp>
          <p:nvSpPr>
            <p:cNvPr id="230" name="Shape 230"/>
            <p:cNvSpPr/>
            <p:nvPr/>
          </p:nvSpPr>
          <p:spPr>
            <a:xfrm>
              <a:off x="0" y="0"/>
              <a:ext cx="919183" cy="708724"/>
            </a:xfrm>
            <a:custGeom>
              <a:avLst/>
              <a:gdLst/>
              <a:ahLst/>
              <a:cxnLst>
                <a:cxn ang="0">
                  <a:pos x="wd2" y="hd2"/>
                </a:cxn>
                <a:cxn ang="5400000">
                  <a:pos x="wd2" y="hd2"/>
                </a:cxn>
                <a:cxn ang="10800000">
                  <a:pos x="wd2" y="hd2"/>
                </a:cxn>
                <a:cxn ang="16200000">
                  <a:pos x="wd2" y="hd2"/>
                </a:cxn>
              </a:cxnLst>
              <a:rect l="0" t="0" r="r" b="b"/>
              <a:pathLst>
                <a:path w="21600" h="21600" extrusionOk="0">
                  <a:moveTo>
                    <a:pt x="6711" y="6420"/>
                  </a:moveTo>
                  <a:cubicBezTo>
                    <a:pt x="8348" y="4632"/>
                    <a:pt x="9024" y="2282"/>
                    <a:pt x="8558" y="0"/>
                  </a:cubicBezTo>
                  <a:lnTo>
                    <a:pt x="11276" y="5949"/>
                  </a:lnTo>
                  <a:lnTo>
                    <a:pt x="15330" y="4100"/>
                  </a:lnTo>
                  <a:lnTo>
                    <a:pt x="15330" y="9377"/>
                  </a:lnTo>
                  <a:lnTo>
                    <a:pt x="20649" y="7488"/>
                  </a:lnTo>
                  <a:lnTo>
                    <a:pt x="17327" y="13028"/>
                  </a:lnTo>
                  <a:lnTo>
                    <a:pt x="21600" y="16134"/>
                  </a:lnTo>
                  <a:lnTo>
                    <a:pt x="16062" y="17172"/>
                  </a:lnTo>
                  <a:lnTo>
                    <a:pt x="15446" y="21600"/>
                  </a:lnTo>
                  <a:lnTo>
                    <a:pt x="12960" y="18106"/>
                  </a:lnTo>
                  <a:lnTo>
                    <a:pt x="9755" y="20928"/>
                  </a:lnTo>
                  <a:lnTo>
                    <a:pt x="8604" y="17172"/>
                  </a:lnTo>
                  <a:lnTo>
                    <a:pt x="4552" y="18956"/>
                  </a:lnTo>
                  <a:lnTo>
                    <a:pt x="6015" y="14350"/>
                  </a:lnTo>
                  <a:lnTo>
                    <a:pt x="3027" y="14758"/>
                  </a:lnTo>
                  <a:lnTo>
                    <a:pt x="2893" y="11947"/>
                  </a:lnTo>
                  <a:lnTo>
                    <a:pt x="0" y="12074"/>
                  </a:lnTo>
                  <a:lnTo>
                    <a:pt x="5645" y="10951"/>
                  </a:lnTo>
                  <a:lnTo>
                    <a:pt x="2687" y="8864"/>
                  </a:lnTo>
                  <a:cubicBezTo>
                    <a:pt x="4262" y="8418"/>
                    <a:pt x="5660" y="7570"/>
                    <a:pt x="6711" y="6420"/>
                  </a:cubicBezTo>
                  <a:close/>
                </a:path>
              </a:pathLst>
            </a:custGeom>
            <a:solidFill>
              <a:srgbClr val="E80F1A"/>
            </a:solidFill>
            <a:ln>
              <a:noFill/>
            </a:ln>
            <a:effectLst/>
          </p:spPr>
          <p:txBody>
            <a:bodyPr wrap="square" lIns="0" tIns="0" rIns="0" bIns="0" numCol="1" anchor="ctr">
              <a:noAutofit/>
            </a:bodyPr>
            <a:lstStyle/>
            <a:p>
              <a:pPr lvl="0">
                <a:defRPr>
                  <a:solidFill>
                    <a:srgbClr val="FFFFFF"/>
                  </a:solidFill>
                </a:defRPr>
              </a:pPr>
              <a:endParaRPr/>
            </a:p>
          </p:txBody>
        </p:sp>
        <p:pic>
          <p:nvPicPr>
            <p:cNvPr id="229" name="Picture 228"/>
            <p:cNvPicPr/>
            <p:nvPr/>
          </p:nvPicPr>
          <p:blipFill>
            <a:blip r:embed="rId3">
              <a:extLst/>
            </a:blip>
            <a:stretch>
              <a:fillRect/>
            </a:stretch>
          </p:blipFill>
          <p:spPr>
            <a:xfrm>
              <a:off x="-3851" y="-12948"/>
              <a:ext cx="1000742" cy="776401"/>
            </a:xfrm>
            <a:prstGeom prst="rect">
              <a:avLst/>
            </a:prstGeom>
            <a:effectLst/>
          </p:spPr>
        </p:pic>
      </p:grpSp>
      <p:grpSp>
        <p:nvGrpSpPr>
          <p:cNvPr id="234" name="Group 234"/>
          <p:cNvGrpSpPr/>
          <p:nvPr/>
        </p:nvGrpSpPr>
        <p:grpSpPr>
          <a:xfrm rot="20700000">
            <a:off x="6129821" y="6036056"/>
            <a:ext cx="1000742" cy="776401"/>
            <a:chOff x="-3850" y="-12947"/>
            <a:chExt cx="1000740" cy="776400"/>
          </a:xfrm>
        </p:grpSpPr>
        <p:sp>
          <p:nvSpPr>
            <p:cNvPr id="233" name="Shape 233"/>
            <p:cNvSpPr/>
            <p:nvPr/>
          </p:nvSpPr>
          <p:spPr>
            <a:xfrm>
              <a:off x="0" y="0"/>
              <a:ext cx="919183" cy="708724"/>
            </a:xfrm>
            <a:custGeom>
              <a:avLst/>
              <a:gdLst/>
              <a:ahLst/>
              <a:cxnLst>
                <a:cxn ang="0">
                  <a:pos x="wd2" y="hd2"/>
                </a:cxn>
                <a:cxn ang="5400000">
                  <a:pos x="wd2" y="hd2"/>
                </a:cxn>
                <a:cxn ang="10800000">
                  <a:pos x="wd2" y="hd2"/>
                </a:cxn>
                <a:cxn ang="16200000">
                  <a:pos x="wd2" y="hd2"/>
                </a:cxn>
              </a:cxnLst>
              <a:rect l="0" t="0" r="r" b="b"/>
              <a:pathLst>
                <a:path w="21600" h="21600" extrusionOk="0">
                  <a:moveTo>
                    <a:pt x="6711" y="6420"/>
                  </a:moveTo>
                  <a:cubicBezTo>
                    <a:pt x="8348" y="4632"/>
                    <a:pt x="9024" y="2282"/>
                    <a:pt x="8558" y="0"/>
                  </a:cubicBezTo>
                  <a:lnTo>
                    <a:pt x="11276" y="5949"/>
                  </a:lnTo>
                  <a:lnTo>
                    <a:pt x="15330" y="4100"/>
                  </a:lnTo>
                  <a:lnTo>
                    <a:pt x="15330" y="9377"/>
                  </a:lnTo>
                  <a:lnTo>
                    <a:pt x="20649" y="7488"/>
                  </a:lnTo>
                  <a:lnTo>
                    <a:pt x="17327" y="13028"/>
                  </a:lnTo>
                  <a:lnTo>
                    <a:pt x="21600" y="16134"/>
                  </a:lnTo>
                  <a:lnTo>
                    <a:pt x="16062" y="17172"/>
                  </a:lnTo>
                  <a:lnTo>
                    <a:pt x="15446" y="21600"/>
                  </a:lnTo>
                  <a:lnTo>
                    <a:pt x="12960" y="18106"/>
                  </a:lnTo>
                  <a:lnTo>
                    <a:pt x="9755" y="20928"/>
                  </a:lnTo>
                  <a:lnTo>
                    <a:pt x="8604" y="17172"/>
                  </a:lnTo>
                  <a:lnTo>
                    <a:pt x="4552" y="18956"/>
                  </a:lnTo>
                  <a:lnTo>
                    <a:pt x="6015" y="14350"/>
                  </a:lnTo>
                  <a:lnTo>
                    <a:pt x="3027" y="14758"/>
                  </a:lnTo>
                  <a:lnTo>
                    <a:pt x="2893" y="11947"/>
                  </a:lnTo>
                  <a:lnTo>
                    <a:pt x="0" y="12074"/>
                  </a:lnTo>
                  <a:lnTo>
                    <a:pt x="5645" y="10951"/>
                  </a:lnTo>
                  <a:lnTo>
                    <a:pt x="2687" y="8864"/>
                  </a:lnTo>
                  <a:cubicBezTo>
                    <a:pt x="4262" y="8418"/>
                    <a:pt x="5660" y="7570"/>
                    <a:pt x="6711" y="6420"/>
                  </a:cubicBezTo>
                  <a:close/>
                </a:path>
              </a:pathLst>
            </a:custGeom>
            <a:solidFill>
              <a:srgbClr val="E80F1A"/>
            </a:solidFill>
            <a:ln>
              <a:noFill/>
            </a:ln>
            <a:effectLst/>
          </p:spPr>
          <p:txBody>
            <a:bodyPr wrap="square" lIns="0" tIns="0" rIns="0" bIns="0" numCol="1" anchor="ctr">
              <a:noAutofit/>
            </a:bodyPr>
            <a:lstStyle/>
            <a:p>
              <a:pPr lvl="0">
                <a:defRPr>
                  <a:solidFill>
                    <a:srgbClr val="FFFFFF"/>
                  </a:solidFill>
                </a:defRPr>
              </a:pPr>
              <a:endParaRPr/>
            </a:p>
          </p:txBody>
        </p:sp>
        <p:pic>
          <p:nvPicPr>
            <p:cNvPr id="232" name="Picture 231"/>
            <p:cNvPicPr/>
            <p:nvPr/>
          </p:nvPicPr>
          <p:blipFill>
            <a:blip r:embed="rId4">
              <a:extLst/>
            </a:blip>
            <a:stretch>
              <a:fillRect/>
            </a:stretch>
          </p:blipFill>
          <p:spPr>
            <a:xfrm>
              <a:off x="-3851" y="-12948"/>
              <a:ext cx="1000742" cy="776401"/>
            </a:xfrm>
            <a:prstGeom prst="rect">
              <a:avLst/>
            </a:prstGeom>
            <a:effectLst/>
          </p:spPr>
        </p:pic>
      </p:grpSp>
      <p:pic>
        <p:nvPicPr>
          <p:cNvPr id="235" name="pasted-image.png"/>
          <p:cNvPicPr/>
          <p:nvPr/>
        </p:nvPicPr>
        <p:blipFill>
          <a:blip r:embed="rId5">
            <a:extLst/>
          </a:blip>
          <a:stretch>
            <a:fillRect/>
          </a:stretch>
        </p:blipFill>
        <p:spPr>
          <a:xfrm>
            <a:off x="2827438" y="5415309"/>
            <a:ext cx="1902517" cy="421582"/>
          </a:xfrm>
          <a:prstGeom prst="rect">
            <a:avLst/>
          </a:prstGeom>
          <a:ln w="12700">
            <a:miter lim="400000"/>
          </a:ln>
        </p:spPr>
      </p:pic>
      <p:pic>
        <p:nvPicPr>
          <p:cNvPr id="236" name="pasted-image.png"/>
          <p:cNvPicPr/>
          <p:nvPr/>
        </p:nvPicPr>
        <p:blipFill>
          <a:blip r:embed="rId6">
            <a:extLst/>
          </a:blip>
          <a:stretch>
            <a:fillRect/>
          </a:stretch>
        </p:blipFill>
        <p:spPr>
          <a:xfrm>
            <a:off x="3778250" y="5978111"/>
            <a:ext cx="2538656" cy="285925"/>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Shape 238"/>
          <p:cNvSpPr>
            <a:spLocks noGrp="1"/>
          </p:cNvSpPr>
          <p:nvPr>
            <p:ph type="title"/>
          </p:nvPr>
        </p:nvSpPr>
        <p:spPr>
          <a:xfrm>
            <a:off x="787400" y="254000"/>
            <a:ext cx="11430000" cy="1167210"/>
          </a:xfrm>
          <a:prstGeom prst="rect">
            <a:avLst/>
          </a:prstGeom>
        </p:spPr>
        <p:txBody>
          <a:bodyPr/>
          <a:lstStyle>
            <a:lvl1pPr>
              <a:defRPr sz="6700"/>
            </a:lvl1pPr>
          </a:lstStyle>
          <a:p>
            <a:pPr lvl="0">
              <a:defRPr sz="1800">
                <a:solidFill>
                  <a:srgbClr val="000000"/>
                </a:solidFill>
                <a:effectLst/>
              </a:defRPr>
            </a:pPr>
            <a:r>
              <a:rPr sz="6700">
                <a:solidFill>
                  <a:srgbClr val="767367"/>
                </a:solidFill>
                <a:effectLst>
                  <a:outerShdw blurRad="63500" dist="12700" dir="5400000" rotWithShape="0">
                    <a:srgbClr val="000000">
                      <a:alpha val="30000"/>
                    </a:srgbClr>
                  </a:outerShdw>
                </a:effectLst>
              </a:rPr>
              <a:t>Antiproton-nucleus interaction</a:t>
            </a:r>
          </a:p>
        </p:txBody>
      </p:sp>
      <p:sp>
        <p:nvSpPr>
          <p:cNvPr id="239" name="Shape 239"/>
          <p:cNvSpPr>
            <a:spLocks noGrp="1"/>
          </p:cNvSpPr>
          <p:nvPr>
            <p:ph type="sldNum" sz="quarter" idx="2"/>
          </p:nvPr>
        </p:nvSpPr>
        <p:spPr>
          <a:xfrm>
            <a:off x="6319875" y="9131300"/>
            <a:ext cx="352350"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24</a:t>
            </a:fld>
            <a:endParaRPr sz="2200">
              <a:solidFill>
                <a:srgbClr val="5E5E5E"/>
              </a:solidFill>
            </a:endParaRPr>
          </a:p>
        </p:txBody>
      </p:sp>
      <p:sp>
        <p:nvSpPr>
          <p:cNvPr id="240" name="Shape 240"/>
          <p:cNvSpPr/>
          <p:nvPr/>
        </p:nvSpPr>
        <p:spPr>
          <a:xfrm>
            <a:off x="1803400" y="2819400"/>
            <a:ext cx="813594" cy="79487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blipFill>
            <a:blip r:embed="rId2"/>
          </a:blipFill>
          <a:ln w="25400">
            <a:miter lim="400000"/>
          </a:ln>
        </p:spPr>
        <p:txBody>
          <a:bodyPr lIns="50800" tIns="50800" rIns="50800" bIns="50800" anchor="ctr"/>
          <a:lstStyle/>
          <a:p>
            <a:pPr lvl="0">
              <a:defRPr>
                <a:solidFill>
                  <a:srgbClr val="FFFFFF"/>
                </a:solidFill>
              </a:defRPr>
            </a:pPr>
            <a:endParaRPr/>
          </a:p>
        </p:txBody>
      </p:sp>
      <p:pic>
        <p:nvPicPr>
          <p:cNvPr id="241" name="pasted-image.png"/>
          <p:cNvPicPr/>
          <p:nvPr/>
        </p:nvPicPr>
        <p:blipFill>
          <a:blip r:embed="rId3">
            <a:extLst/>
          </a:blip>
          <a:stretch>
            <a:fillRect/>
          </a:stretch>
        </p:blipFill>
        <p:spPr>
          <a:xfrm>
            <a:off x="2045096" y="3007287"/>
            <a:ext cx="330201" cy="419101"/>
          </a:xfrm>
          <a:prstGeom prst="rect">
            <a:avLst/>
          </a:prstGeom>
          <a:ln w="12700">
            <a:miter lim="400000"/>
          </a:ln>
        </p:spPr>
      </p:pic>
      <p:sp>
        <p:nvSpPr>
          <p:cNvPr id="242" name="Shape 242"/>
          <p:cNvSpPr/>
          <p:nvPr/>
        </p:nvSpPr>
        <p:spPr>
          <a:xfrm>
            <a:off x="5977466" y="2819400"/>
            <a:ext cx="813595" cy="79487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B4B41"/>
          </a:solidFill>
          <a:ln w="12700">
            <a:miter lim="400000"/>
          </a:ln>
        </p:spPr>
        <p:txBody>
          <a:bodyPr lIns="0" tIns="0" rIns="0" bIns="0" anchor="ctr"/>
          <a:lstStyle/>
          <a:p>
            <a:pPr lvl="0">
              <a:defRPr>
                <a:solidFill>
                  <a:srgbClr val="FFFFFF"/>
                </a:solidFill>
              </a:defRPr>
            </a:pPr>
            <a:endParaRPr/>
          </a:p>
        </p:txBody>
      </p:sp>
      <p:pic>
        <p:nvPicPr>
          <p:cNvPr id="243" name="pasted-image.png"/>
          <p:cNvPicPr/>
          <p:nvPr/>
        </p:nvPicPr>
        <p:blipFill>
          <a:blip r:embed="rId4">
            <a:extLst/>
          </a:blip>
          <a:stretch>
            <a:fillRect/>
          </a:stretch>
        </p:blipFill>
        <p:spPr>
          <a:xfrm>
            <a:off x="6219163" y="3032687"/>
            <a:ext cx="330201" cy="368301"/>
          </a:xfrm>
          <a:prstGeom prst="rect">
            <a:avLst/>
          </a:prstGeom>
          <a:ln w="12700">
            <a:miter lim="400000"/>
          </a:ln>
        </p:spPr>
      </p:pic>
      <p:sp>
        <p:nvSpPr>
          <p:cNvPr id="244" name="Shape 244"/>
          <p:cNvSpPr/>
          <p:nvPr/>
        </p:nvSpPr>
        <p:spPr>
          <a:xfrm>
            <a:off x="2813446" y="3136869"/>
            <a:ext cx="2967568" cy="1"/>
          </a:xfrm>
          <a:prstGeom prst="line">
            <a:avLst/>
          </a:prstGeom>
          <a:ln w="38100">
            <a:solidFill>
              <a:srgbClr val="3C5F5E"/>
            </a:solidFill>
            <a:miter lim="400000"/>
            <a:tailEnd type="triangle"/>
          </a:ln>
        </p:spPr>
        <p:txBody>
          <a:bodyPr lIns="50800" tIns="50800" rIns="50800" bIns="50800" anchor="ctr"/>
          <a:lstStyle/>
          <a:p>
            <a:pPr lvl="0">
              <a:defRPr>
                <a:solidFill>
                  <a:srgbClr val="FFFFFF"/>
                </a:solidFill>
              </a:defRPr>
            </a:pPr>
            <a:endParaRPr/>
          </a:p>
        </p:txBody>
      </p:sp>
      <p:sp>
        <p:nvSpPr>
          <p:cNvPr id="245" name="Shape 245"/>
          <p:cNvSpPr/>
          <p:nvPr/>
        </p:nvSpPr>
        <p:spPr>
          <a:xfrm>
            <a:off x="7108362" y="2815669"/>
            <a:ext cx="813594" cy="794875"/>
          </a:xfrm>
          <a:prstGeom prst="rightArrow">
            <a:avLst>
              <a:gd name="adj1" fmla="val 32000"/>
              <a:gd name="adj2" fmla="val 65507"/>
            </a:avLst>
          </a:prstGeom>
          <a:blipFill>
            <a:blip r:embed="rId2"/>
          </a:blipFill>
          <a:ln w="25400">
            <a:miter lim="400000"/>
          </a:ln>
        </p:spPr>
        <p:txBody>
          <a:bodyPr lIns="50800" tIns="50800" rIns="50800" bIns="50800" anchor="ctr"/>
          <a:lstStyle/>
          <a:p>
            <a:pPr lvl="0">
              <a:defRPr>
                <a:solidFill>
                  <a:srgbClr val="FFFFFF"/>
                </a:solidFill>
              </a:defRPr>
            </a:pPr>
            <a:endParaRPr/>
          </a:p>
        </p:txBody>
      </p:sp>
      <p:grpSp>
        <p:nvGrpSpPr>
          <p:cNvPr id="248" name="Group 248"/>
          <p:cNvGrpSpPr/>
          <p:nvPr/>
        </p:nvGrpSpPr>
        <p:grpSpPr>
          <a:xfrm rot="20700000">
            <a:off x="8211120" y="2561530"/>
            <a:ext cx="1411859" cy="1129403"/>
            <a:chOff x="-3972" y="-12641"/>
            <a:chExt cx="1411858" cy="1129402"/>
          </a:xfrm>
        </p:grpSpPr>
        <p:sp>
          <p:nvSpPr>
            <p:cNvPr id="247" name="Shape 247"/>
            <p:cNvSpPr/>
            <p:nvPr/>
          </p:nvSpPr>
          <p:spPr>
            <a:xfrm>
              <a:off x="0" y="0"/>
              <a:ext cx="1332292" cy="1060737"/>
            </a:xfrm>
            <a:custGeom>
              <a:avLst/>
              <a:gdLst/>
              <a:ahLst/>
              <a:cxnLst>
                <a:cxn ang="0">
                  <a:pos x="wd2" y="hd2"/>
                </a:cxn>
                <a:cxn ang="5400000">
                  <a:pos x="wd2" y="hd2"/>
                </a:cxn>
                <a:cxn ang="10800000">
                  <a:pos x="wd2" y="hd2"/>
                </a:cxn>
                <a:cxn ang="16200000">
                  <a:pos x="wd2" y="hd2"/>
                </a:cxn>
              </a:cxnLst>
              <a:rect l="0" t="0" r="r" b="b"/>
              <a:pathLst>
                <a:path w="21600" h="21600" extrusionOk="0">
                  <a:moveTo>
                    <a:pt x="6711" y="6420"/>
                  </a:moveTo>
                  <a:cubicBezTo>
                    <a:pt x="8348" y="4632"/>
                    <a:pt x="9024" y="2282"/>
                    <a:pt x="8558" y="0"/>
                  </a:cubicBezTo>
                  <a:lnTo>
                    <a:pt x="11276" y="5949"/>
                  </a:lnTo>
                  <a:lnTo>
                    <a:pt x="15330" y="4100"/>
                  </a:lnTo>
                  <a:lnTo>
                    <a:pt x="15330" y="9377"/>
                  </a:lnTo>
                  <a:lnTo>
                    <a:pt x="20649" y="7488"/>
                  </a:lnTo>
                  <a:lnTo>
                    <a:pt x="17327" y="13028"/>
                  </a:lnTo>
                  <a:lnTo>
                    <a:pt x="21600" y="16134"/>
                  </a:lnTo>
                  <a:lnTo>
                    <a:pt x="16062" y="17172"/>
                  </a:lnTo>
                  <a:lnTo>
                    <a:pt x="15446" y="21600"/>
                  </a:lnTo>
                  <a:lnTo>
                    <a:pt x="12960" y="18106"/>
                  </a:lnTo>
                  <a:lnTo>
                    <a:pt x="9755" y="20928"/>
                  </a:lnTo>
                  <a:lnTo>
                    <a:pt x="8604" y="17172"/>
                  </a:lnTo>
                  <a:lnTo>
                    <a:pt x="4552" y="18956"/>
                  </a:lnTo>
                  <a:lnTo>
                    <a:pt x="6015" y="14350"/>
                  </a:lnTo>
                  <a:lnTo>
                    <a:pt x="3027" y="14758"/>
                  </a:lnTo>
                  <a:lnTo>
                    <a:pt x="2893" y="11947"/>
                  </a:lnTo>
                  <a:lnTo>
                    <a:pt x="0" y="12074"/>
                  </a:lnTo>
                  <a:lnTo>
                    <a:pt x="5645" y="10951"/>
                  </a:lnTo>
                  <a:lnTo>
                    <a:pt x="2687" y="8864"/>
                  </a:lnTo>
                  <a:cubicBezTo>
                    <a:pt x="4262" y="8418"/>
                    <a:pt x="5660" y="7570"/>
                    <a:pt x="6711" y="6420"/>
                  </a:cubicBezTo>
                  <a:close/>
                </a:path>
              </a:pathLst>
            </a:custGeom>
            <a:solidFill>
              <a:srgbClr val="E80F1A"/>
            </a:solidFill>
            <a:ln>
              <a:noFill/>
            </a:ln>
            <a:effectLst/>
          </p:spPr>
          <p:txBody>
            <a:bodyPr wrap="square" lIns="0" tIns="0" rIns="0" bIns="0" numCol="1" anchor="ctr">
              <a:noAutofit/>
            </a:bodyPr>
            <a:lstStyle/>
            <a:p>
              <a:pPr lvl="0">
                <a:defRPr>
                  <a:solidFill>
                    <a:srgbClr val="FFFFFF"/>
                  </a:solidFill>
                </a:defRPr>
              </a:pPr>
              <a:endParaRPr/>
            </a:p>
          </p:txBody>
        </p:sp>
        <p:pic>
          <p:nvPicPr>
            <p:cNvPr id="246" name="Picture 245"/>
            <p:cNvPicPr/>
            <p:nvPr/>
          </p:nvPicPr>
          <p:blipFill>
            <a:blip r:embed="rId5">
              <a:extLst/>
            </a:blip>
            <a:stretch>
              <a:fillRect/>
            </a:stretch>
          </p:blipFill>
          <p:spPr>
            <a:xfrm>
              <a:off x="-3973" y="-12642"/>
              <a:ext cx="1411859" cy="1129403"/>
            </a:xfrm>
            <a:prstGeom prst="rect">
              <a:avLst/>
            </a:prstGeom>
            <a:effectLst/>
          </p:spPr>
        </p:pic>
      </p:grpSp>
      <p:sp>
        <p:nvSpPr>
          <p:cNvPr id="249" name="Shape 249"/>
          <p:cNvSpPr/>
          <p:nvPr/>
        </p:nvSpPr>
        <p:spPr>
          <a:xfrm>
            <a:off x="9931399" y="1828800"/>
            <a:ext cx="364085" cy="368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blipFill>
            <a:blip r:embed="rId2"/>
          </a:blipFill>
          <a:ln w="25400">
            <a:miter lim="400000"/>
          </a:ln>
        </p:spPr>
        <p:txBody>
          <a:bodyPr lIns="50800" tIns="50800" rIns="50800" bIns="50800" anchor="ctr"/>
          <a:lstStyle/>
          <a:p>
            <a:pPr lvl="0">
              <a:defRPr>
                <a:solidFill>
                  <a:srgbClr val="FFFFFF"/>
                </a:solidFill>
              </a:defRPr>
            </a:pPr>
            <a:endParaRPr/>
          </a:p>
        </p:txBody>
      </p:sp>
      <p:pic>
        <p:nvPicPr>
          <p:cNvPr id="250" name="pasted-image.png"/>
          <p:cNvPicPr/>
          <p:nvPr/>
        </p:nvPicPr>
        <p:blipFill>
          <a:blip r:embed="rId6">
            <a:extLst/>
          </a:blip>
          <a:stretch>
            <a:fillRect/>
          </a:stretch>
        </p:blipFill>
        <p:spPr>
          <a:xfrm>
            <a:off x="10151533" y="2964064"/>
            <a:ext cx="1866901" cy="508001"/>
          </a:xfrm>
          <a:prstGeom prst="rect">
            <a:avLst/>
          </a:prstGeom>
          <a:ln w="12700">
            <a:miter lim="400000"/>
          </a:ln>
        </p:spPr>
      </p:pic>
      <p:sp>
        <p:nvSpPr>
          <p:cNvPr id="251" name="Shape 251"/>
          <p:cNvSpPr/>
          <p:nvPr/>
        </p:nvSpPr>
        <p:spPr>
          <a:xfrm>
            <a:off x="8568266" y="1549400"/>
            <a:ext cx="364085" cy="368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252" name="Shape 252"/>
          <p:cNvSpPr/>
          <p:nvPr/>
        </p:nvSpPr>
        <p:spPr>
          <a:xfrm>
            <a:off x="11294533" y="1828800"/>
            <a:ext cx="364084" cy="368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253" name="Shape 253"/>
          <p:cNvSpPr/>
          <p:nvPr/>
        </p:nvSpPr>
        <p:spPr>
          <a:xfrm>
            <a:off x="9931400" y="4038600"/>
            <a:ext cx="364084" cy="368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254" name="Shape 254"/>
          <p:cNvSpPr/>
          <p:nvPr/>
        </p:nvSpPr>
        <p:spPr>
          <a:xfrm flipH="1" flipV="1">
            <a:off x="8784363" y="2011701"/>
            <a:ext cx="92473" cy="497490"/>
          </a:xfrm>
          <a:prstGeom prst="line">
            <a:avLst/>
          </a:prstGeom>
          <a:ln w="38100">
            <a:solidFill>
              <a:srgbClr val="3C5F5E"/>
            </a:solidFill>
            <a:miter lim="400000"/>
            <a:tailEnd type="triangle"/>
          </a:ln>
        </p:spPr>
        <p:txBody>
          <a:bodyPr lIns="50800" tIns="50800" rIns="50800" bIns="50800" anchor="ctr"/>
          <a:lstStyle/>
          <a:p>
            <a:pPr lvl="0">
              <a:defRPr>
                <a:solidFill>
                  <a:srgbClr val="FFFFFF"/>
                </a:solidFill>
              </a:defRPr>
            </a:pPr>
            <a:endParaRPr/>
          </a:p>
        </p:txBody>
      </p:sp>
      <p:sp>
        <p:nvSpPr>
          <p:cNvPr id="255" name="Shape 255"/>
          <p:cNvSpPr/>
          <p:nvPr/>
        </p:nvSpPr>
        <p:spPr>
          <a:xfrm flipV="1">
            <a:off x="9544819" y="2227721"/>
            <a:ext cx="382612" cy="506239"/>
          </a:xfrm>
          <a:prstGeom prst="line">
            <a:avLst/>
          </a:prstGeom>
          <a:ln w="38100">
            <a:solidFill>
              <a:srgbClr val="3C5F5E"/>
            </a:solidFill>
            <a:miter lim="400000"/>
            <a:tailEnd type="triangle"/>
          </a:ln>
        </p:spPr>
        <p:txBody>
          <a:bodyPr lIns="50800" tIns="50800" rIns="50800" bIns="50800" anchor="ctr"/>
          <a:lstStyle/>
          <a:p>
            <a:pPr lvl="0">
              <a:defRPr>
                <a:solidFill>
                  <a:srgbClr val="FFFFFF"/>
                </a:solidFill>
              </a:defRPr>
            </a:pPr>
            <a:endParaRPr/>
          </a:p>
        </p:txBody>
      </p:sp>
      <p:sp>
        <p:nvSpPr>
          <p:cNvPr id="256" name="Shape 256"/>
          <p:cNvSpPr/>
          <p:nvPr/>
        </p:nvSpPr>
        <p:spPr>
          <a:xfrm flipV="1">
            <a:off x="9649660" y="2114937"/>
            <a:ext cx="1573832" cy="862572"/>
          </a:xfrm>
          <a:prstGeom prst="line">
            <a:avLst/>
          </a:prstGeom>
          <a:ln w="38100">
            <a:solidFill>
              <a:srgbClr val="3C5F5E"/>
            </a:solidFill>
            <a:miter lim="400000"/>
            <a:tailEnd type="triangle"/>
          </a:ln>
        </p:spPr>
        <p:txBody>
          <a:bodyPr lIns="50800" tIns="50800" rIns="50800" bIns="50800" anchor="ctr"/>
          <a:lstStyle/>
          <a:p>
            <a:pPr lvl="0">
              <a:defRPr>
                <a:solidFill>
                  <a:srgbClr val="FFFFFF"/>
                </a:solidFill>
              </a:defRPr>
            </a:pPr>
            <a:endParaRPr/>
          </a:p>
        </p:txBody>
      </p:sp>
      <p:sp>
        <p:nvSpPr>
          <p:cNvPr id="257" name="Shape 257"/>
          <p:cNvSpPr/>
          <p:nvPr/>
        </p:nvSpPr>
        <p:spPr>
          <a:xfrm>
            <a:off x="9477218" y="3453890"/>
            <a:ext cx="460836" cy="570137"/>
          </a:xfrm>
          <a:prstGeom prst="line">
            <a:avLst/>
          </a:prstGeom>
          <a:ln w="38100">
            <a:solidFill>
              <a:srgbClr val="3C5F5E"/>
            </a:solidFill>
            <a:miter lim="400000"/>
            <a:tailEnd type="triangle"/>
          </a:ln>
        </p:spPr>
        <p:txBody>
          <a:bodyPr lIns="50800" tIns="50800" rIns="50800" bIns="50800" anchor="ctr"/>
          <a:lstStyle/>
          <a:p>
            <a:pPr lvl="0">
              <a:defRPr>
                <a:solidFill>
                  <a:srgbClr val="FFFFFF"/>
                </a:solidFill>
              </a:defRPr>
            </a:pPr>
            <a:endParaRPr/>
          </a:p>
        </p:txBody>
      </p:sp>
      <p:sp>
        <p:nvSpPr>
          <p:cNvPr id="258" name="Shape 258"/>
          <p:cNvSpPr/>
          <p:nvPr/>
        </p:nvSpPr>
        <p:spPr>
          <a:xfrm>
            <a:off x="7924800" y="4122674"/>
            <a:ext cx="364084" cy="3683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259" name="Shape 259"/>
          <p:cNvSpPr/>
          <p:nvPr/>
        </p:nvSpPr>
        <p:spPr>
          <a:xfrm flipH="1">
            <a:off x="8242670" y="3682625"/>
            <a:ext cx="313636" cy="422394"/>
          </a:xfrm>
          <a:prstGeom prst="line">
            <a:avLst/>
          </a:prstGeom>
          <a:ln w="38100">
            <a:solidFill>
              <a:srgbClr val="3C5F5E"/>
            </a:solidFill>
            <a:miter lim="400000"/>
            <a:tailEnd type="triangle"/>
          </a:ln>
        </p:spPr>
        <p:txBody>
          <a:bodyPr lIns="50800" tIns="50800" rIns="50800" bIns="50800" anchor="ctr"/>
          <a:lstStyle/>
          <a:p>
            <a:pPr lvl="0">
              <a:defRPr>
                <a:solidFill>
                  <a:srgbClr val="FFFFFF"/>
                </a:solidFill>
              </a:defRPr>
            </a:pPr>
            <a:endParaRPr/>
          </a:p>
        </p:txBody>
      </p:sp>
      <p:sp>
        <p:nvSpPr>
          <p:cNvPr id="260" name="Shape 260"/>
          <p:cNvSpPr/>
          <p:nvPr/>
        </p:nvSpPr>
        <p:spPr>
          <a:xfrm>
            <a:off x="1761827" y="1796454"/>
            <a:ext cx="5070806"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i="1"/>
            </a:lvl1pPr>
          </a:lstStyle>
          <a:p>
            <a:pPr lvl="0">
              <a:defRPr sz="1800" i="0">
                <a:solidFill>
                  <a:srgbClr val="000000"/>
                </a:solidFill>
              </a:defRPr>
            </a:pPr>
            <a:r>
              <a:rPr sz="3600" i="1">
                <a:solidFill>
                  <a:srgbClr val="6C6963"/>
                </a:solidFill>
              </a:rPr>
              <a:t>(similar process for neutrons)</a:t>
            </a:r>
          </a:p>
        </p:txBody>
      </p:sp>
      <p:sp>
        <p:nvSpPr>
          <p:cNvPr id="261" name="Shape 261"/>
          <p:cNvSpPr/>
          <p:nvPr/>
        </p:nvSpPr>
        <p:spPr>
          <a:xfrm>
            <a:off x="1803400" y="6612466"/>
            <a:ext cx="813594" cy="79487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blipFill>
            <a:blip r:embed="rId2"/>
          </a:blipFill>
          <a:ln w="25400">
            <a:miter lim="400000"/>
          </a:ln>
        </p:spPr>
        <p:txBody>
          <a:bodyPr lIns="50800" tIns="50800" rIns="50800" bIns="50800" anchor="ctr"/>
          <a:lstStyle/>
          <a:p>
            <a:pPr lvl="0">
              <a:defRPr>
                <a:solidFill>
                  <a:srgbClr val="FFFFFF"/>
                </a:solidFill>
              </a:defRPr>
            </a:pPr>
            <a:endParaRPr/>
          </a:p>
        </p:txBody>
      </p:sp>
      <p:pic>
        <p:nvPicPr>
          <p:cNvPr id="262" name="pasted-image.png"/>
          <p:cNvPicPr/>
          <p:nvPr/>
        </p:nvPicPr>
        <p:blipFill>
          <a:blip r:embed="rId3">
            <a:extLst/>
          </a:blip>
          <a:stretch>
            <a:fillRect/>
          </a:stretch>
        </p:blipFill>
        <p:spPr>
          <a:xfrm>
            <a:off x="2045096" y="6800353"/>
            <a:ext cx="330201" cy="419101"/>
          </a:xfrm>
          <a:prstGeom prst="rect">
            <a:avLst/>
          </a:prstGeom>
          <a:ln w="12700">
            <a:miter lim="400000"/>
          </a:ln>
        </p:spPr>
      </p:pic>
      <p:sp>
        <p:nvSpPr>
          <p:cNvPr id="263" name="Shape 263"/>
          <p:cNvSpPr/>
          <p:nvPr/>
        </p:nvSpPr>
        <p:spPr>
          <a:xfrm>
            <a:off x="2813446" y="7009903"/>
            <a:ext cx="2967568" cy="1"/>
          </a:xfrm>
          <a:prstGeom prst="line">
            <a:avLst/>
          </a:prstGeom>
          <a:ln w="38100">
            <a:solidFill>
              <a:srgbClr val="3C5F5E"/>
            </a:solidFill>
            <a:miter lim="400000"/>
            <a:tailEnd type="triangle"/>
          </a:ln>
        </p:spPr>
        <p:txBody>
          <a:bodyPr lIns="50800" tIns="50800" rIns="50800" bIns="50800" anchor="ctr"/>
          <a:lstStyle/>
          <a:p>
            <a:pPr lvl="0">
              <a:defRPr>
                <a:solidFill>
                  <a:srgbClr val="FFFFFF"/>
                </a:solidFill>
              </a:defRPr>
            </a:pPr>
            <a:endParaRPr/>
          </a:p>
        </p:txBody>
      </p:sp>
      <p:sp>
        <p:nvSpPr>
          <p:cNvPr id="264" name="Shape 264"/>
          <p:cNvSpPr/>
          <p:nvPr/>
        </p:nvSpPr>
        <p:spPr>
          <a:xfrm>
            <a:off x="5977466" y="6479539"/>
            <a:ext cx="364085" cy="3683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B4B41"/>
          </a:solidFill>
          <a:ln w="12700">
            <a:miter lim="400000"/>
          </a:ln>
        </p:spPr>
        <p:txBody>
          <a:bodyPr lIns="0" tIns="0" rIns="0" bIns="0" anchor="ctr"/>
          <a:lstStyle/>
          <a:p>
            <a:pPr lvl="0">
              <a:defRPr>
                <a:solidFill>
                  <a:srgbClr val="FFFFFF"/>
                </a:solidFill>
              </a:defRPr>
            </a:pPr>
            <a:endParaRPr/>
          </a:p>
        </p:txBody>
      </p:sp>
      <p:sp>
        <p:nvSpPr>
          <p:cNvPr id="265" name="Shape 265"/>
          <p:cNvSpPr/>
          <p:nvPr/>
        </p:nvSpPr>
        <p:spPr>
          <a:xfrm>
            <a:off x="6112933" y="6791887"/>
            <a:ext cx="364084" cy="3683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B5B5B5"/>
              </a:gs>
              <a:gs pos="100000">
                <a:srgbClr val="5F5F5F"/>
              </a:gs>
            </a:gsLst>
            <a:lin ang="5400000"/>
          </a:gradFill>
          <a:ln w="12700">
            <a:miter lim="400000"/>
          </a:ln>
        </p:spPr>
        <p:txBody>
          <a:bodyPr lIns="0" tIns="0" rIns="0" bIns="0" anchor="ctr"/>
          <a:lstStyle/>
          <a:p>
            <a:pPr lvl="0">
              <a:defRPr>
                <a:solidFill>
                  <a:srgbClr val="FFFFFF"/>
                </a:solidFill>
              </a:defRPr>
            </a:pPr>
            <a:endParaRPr/>
          </a:p>
        </p:txBody>
      </p:sp>
      <p:sp>
        <p:nvSpPr>
          <p:cNvPr id="266" name="Shape 266"/>
          <p:cNvSpPr/>
          <p:nvPr/>
        </p:nvSpPr>
        <p:spPr>
          <a:xfrm>
            <a:off x="5918200" y="7029873"/>
            <a:ext cx="364084" cy="3683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B4B41"/>
          </a:solidFill>
          <a:ln w="12700">
            <a:miter lim="400000"/>
          </a:ln>
        </p:spPr>
        <p:txBody>
          <a:bodyPr lIns="0" tIns="0" rIns="0" bIns="0" anchor="ctr"/>
          <a:lstStyle/>
          <a:p>
            <a:pPr lvl="0">
              <a:defRPr>
                <a:solidFill>
                  <a:srgbClr val="FFFFFF"/>
                </a:solidFill>
              </a:defRPr>
            </a:pPr>
            <a:endParaRPr/>
          </a:p>
        </p:txBody>
      </p:sp>
      <p:sp>
        <p:nvSpPr>
          <p:cNvPr id="267" name="Shape 267"/>
          <p:cNvSpPr/>
          <p:nvPr/>
        </p:nvSpPr>
        <p:spPr>
          <a:xfrm>
            <a:off x="5816600" y="6741086"/>
            <a:ext cx="364084" cy="3683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B5B5B5"/>
              </a:gs>
              <a:gs pos="100000">
                <a:srgbClr val="5F5F5F"/>
              </a:gs>
            </a:gsLst>
            <a:lin ang="5400000"/>
          </a:gradFill>
          <a:ln w="12700">
            <a:miter lim="400000"/>
          </a:ln>
        </p:spPr>
        <p:txBody>
          <a:bodyPr lIns="0" tIns="0" rIns="0" bIns="0" anchor="ctr"/>
          <a:lstStyle/>
          <a:p>
            <a:pPr lvl="0">
              <a:defRPr>
                <a:solidFill>
                  <a:srgbClr val="FFFFFF"/>
                </a:solidFill>
              </a:defRPr>
            </a:pPr>
            <a:endParaRPr/>
          </a:p>
        </p:txBody>
      </p:sp>
      <p:sp>
        <p:nvSpPr>
          <p:cNvPr id="268" name="Shape 268"/>
          <p:cNvSpPr/>
          <p:nvPr/>
        </p:nvSpPr>
        <p:spPr>
          <a:xfrm>
            <a:off x="6417733" y="6801273"/>
            <a:ext cx="364085" cy="3683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B4B41"/>
          </a:solidFill>
          <a:ln w="12700">
            <a:miter lim="400000"/>
          </a:ln>
        </p:spPr>
        <p:txBody>
          <a:bodyPr lIns="0" tIns="0" rIns="0" bIns="0" anchor="ctr"/>
          <a:lstStyle/>
          <a:p>
            <a:pPr lvl="0">
              <a:defRPr>
                <a:solidFill>
                  <a:srgbClr val="FFFFFF"/>
                </a:solidFill>
              </a:defRPr>
            </a:pPr>
            <a:endParaRPr/>
          </a:p>
        </p:txBody>
      </p:sp>
      <p:sp>
        <p:nvSpPr>
          <p:cNvPr id="269" name="Shape 269"/>
          <p:cNvSpPr/>
          <p:nvPr/>
        </p:nvSpPr>
        <p:spPr>
          <a:xfrm>
            <a:off x="6256866" y="7071286"/>
            <a:ext cx="364085" cy="3683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B5B5B5"/>
              </a:gs>
              <a:gs pos="100000">
                <a:srgbClr val="5F5F5F"/>
              </a:gs>
            </a:gsLst>
            <a:lin ang="5400000"/>
          </a:gradFill>
          <a:ln w="12700">
            <a:miter lim="400000"/>
          </a:ln>
        </p:spPr>
        <p:txBody>
          <a:bodyPr lIns="0" tIns="0" rIns="0" bIns="0" anchor="ctr"/>
          <a:lstStyle/>
          <a:p>
            <a:pPr lvl="0">
              <a:defRPr>
                <a:solidFill>
                  <a:srgbClr val="FFFFFF"/>
                </a:solidFill>
              </a:defRPr>
            </a:pPr>
            <a:endParaRPr/>
          </a:p>
        </p:txBody>
      </p:sp>
      <p:sp>
        <p:nvSpPr>
          <p:cNvPr id="270" name="Shape 270"/>
          <p:cNvSpPr/>
          <p:nvPr/>
        </p:nvSpPr>
        <p:spPr>
          <a:xfrm>
            <a:off x="6299200" y="6529420"/>
            <a:ext cx="364084" cy="3683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B5B5B5"/>
              </a:gs>
              <a:gs pos="100000">
                <a:srgbClr val="5F5F5F"/>
              </a:gs>
            </a:gsLst>
            <a:lin ang="5400000"/>
          </a:gradFill>
          <a:ln w="12700">
            <a:miter lim="400000"/>
          </a:ln>
        </p:spPr>
        <p:txBody>
          <a:bodyPr lIns="0" tIns="0" rIns="0" bIns="0" anchor="ctr"/>
          <a:lstStyle/>
          <a:p>
            <a:pPr lvl="0">
              <a:defRPr>
                <a:solidFill>
                  <a:srgbClr val="FFFFFF"/>
                </a:solidFill>
              </a:defRPr>
            </a:pPr>
            <a:endParaRPr/>
          </a:p>
        </p:txBody>
      </p:sp>
      <p:sp>
        <p:nvSpPr>
          <p:cNvPr id="271" name="Shape 271"/>
          <p:cNvSpPr/>
          <p:nvPr/>
        </p:nvSpPr>
        <p:spPr>
          <a:xfrm>
            <a:off x="6138333" y="7250006"/>
            <a:ext cx="364085" cy="3683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B4B41"/>
          </a:solidFill>
          <a:ln w="12700">
            <a:miter lim="400000"/>
          </a:ln>
        </p:spPr>
        <p:txBody>
          <a:bodyPr lIns="0" tIns="0" rIns="0" bIns="0" anchor="ctr"/>
          <a:lstStyle/>
          <a:p>
            <a:pPr lvl="0">
              <a:defRPr>
                <a:solidFill>
                  <a:srgbClr val="FFFFFF"/>
                </a:solidFill>
              </a:defRPr>
            </a:pPr>
            <a:endParaRPr/>
          </a:p>
        </p:txBody>
      </p:sp>
      <p:sp>
        <p:nvSpPr>
          <p:cNvPr id="272" name="Shape 272"/>
          <p:cNvSpPr/>
          <p:nvPr/>
        </p:nvSpPr>
        <p:spPr>
          <a:xfrm>
            <a:off x="6527800" y="7114540"/>
            <a:ext cx="364084" cy="3683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B4B41"/>
          </a:solidFill>
          <a:ln w="12700">
            <a:miter lim="400000"/>
          </a:ln>
        </p:spPr>
        <p:txBody>
          <a:bodyPr lIns="0" tIns="0" rIns="0" bIns="0" anchor="ctr"/>
          <a:lstStyle/>
          <a:p>
            <a:pPr lvl="0">
              <a:defRPr>
                <a:solidFill>
                  <a:srgbClr val="FFFFFF"/>
                </a:solidFill>
              </a:defRPr>
            </a:pPr>
            <a:endParaRPr/>
          </a:p>
        </p:txBody>
      </p:sp>
      <p:sp>
        <p:nvSpPr>
          <p:cNvPr id="273" name="Shape 273"/>
          <p:cNvSpPr/>
          <p:nvPr/>
        </p:nvSpPr>
        <p:spPr>
          <a:xfrm>
            <a:off x="6561666" y="6572673"/>
            <a:ext cx="364085" cy="3683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B4B41"/>
          </a:solidFill>
          <a:ln w="12700">
            <a:miter lim="400000"/>
          </a:ln>
        </p:spPr>
        <p:txBody>
          <a:bodyPr lIns="0" tIns="0" rIns="0" bIns="0" anchor="ctr"/>
          <a:lstStyle/>
          <a:p>
            <a:pPr lvl="0">
              <a:defRPr>
                <a:solidFill>
                  <a:srgbClr val="FFFFFF"/>
                </a:solidFill>
              </a:defRPr>
            </a:pPr>
            <a:endParaRPr/>
          </a:p>
        </p:txBody>
      </p:sp>
      <p:sp>
        <p:nvSpPr>
          <p:cNvPr id="274" name="Shape 274"/>
          <p:cNvSpPr/>
          <p:nvPr/>
        </p:nvSpPr>
        <p:spPr>
          <a:xfrm>
            <a:off x="10250759" y="5738040"/>
            <a:ext cx="364085" cy="3683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B5B5B5"/>
              </a:gs>
              <a:gs pos="100000">
                <a:srgbClr val="5F5F5F"/>
              </a:gs>
            </a:gsLst>
            <a:lin ang="5400000"/>
          </a:gradFill>
          <a:ln w="12700">
            <a:miter lim="400000"/>
          </a:ln>
        </p:spPr>
        <p:txBody>
          <a:bodyPr lIns="0" tIns="0" rIns="0" bIns="0" anchor="ctr"/>
          <a:lstStyle/>
          <a:p>
            <a:pPr lvl="0">
              <a:defRPr>
                <a:solidFill>
                  <a:srgbClr val="FFFFFF"/>
                </a:solidFill>
              </a:defRPr>
            </a:pPr>
            <a:endParaRPr/>
          </a:p>
        </p:txBody>
      </p:sp>
      <p:sp>
        <p:nvSpPr>
          <p:cNvPr id="275" name="Shape 275"/>
          <p:cNvSpPr/>
          <p:nvPr/>
        </p:nvSpPr>
        <p:spPr>
          <a:xfrm>
            <a:off x="6299200" y="6361006"/>
            <a:ext cx="364084" cy="3683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B4B41"/>
          </a:solidFill>
          <a:ln w="12700">
            <a:miter lim="400000"/>
          </a:ln>
        </p:spPr>
        <p:txBody>
          <a:bodyPr lIns="0" tIns="0" rIns="0" bIns="0" anchor="ctr"/>
          <a:lstStyle/>
          <a:p>
            <a:pPr lvl="0">
              <a:defRPr>
                <a:solidFill>
                  <a:srgbClr val="FFFFFF"/>
                </a:solidFill>
              </a:defRPr>
            </a:pPr>
            <a:endParaRPr/>
          </a:p>
        </p:txBody>
      </p:sp>
      <p:sp>
        <p:nvSpPr>
          <p:cNvPr id="276" name="Shape 276"/>
          <p:cNvSpPr/>
          <p:nvPr/>
        </p:nvSpPr>
        <p:spPr>
          <a:xfrm>
            <a:off x="7096804" y="6524486"/>
            <a:ext cx="813594" cy="794875"/>
          </a:xfrm>
          <a:prstGeom prst="rightArrow">
            <a:avLst>
              <a:gd name="adj1" fmla="val 32000"/>
              <a:gd name="adj2" fmla="val 65507"/>
            </a:avLst>
          </a:prstGeom>
          <a:blipFill>
            <a:blip r:embed="rId2"/>
          </a:blipFill>
          <a:ln w="25400">
            <a:miter lim="400000"/>
          </a:ln>
        </p:spPr>
        <p:txBody>
          <a:bodyPr lIns="50800" tIns="50800" rIns="50800" bIns="50800" anchor="ctr"/>
          <a:lstStyle/>
          <a:p>
            <a:pPr lvl="0">
              <a:defRPr>
                <a:solidFill>
                  <a:srgbClr val="FFFFFF"/>
                </a:solidFill>
              </a:defRPr>
            </a:pPr>
            <a:endParaRPr/>
          </a:p>
        </p:txBody>
      </p:sp>
      <p:grpSp>
        <p:nvGrpSpPr>
          <p:cNvPr id="279" name="Group 279"/>
          <p:cNvGrpSpPr/>
          <p:nvPr/>
        </p:nvGrpSpPr>
        <p:grpSpPr>
          <a:xfrm rot="20700000">
            <a:off x="8352946" y="6463266"/>
            <a:ext cx="1411859" cy="1129403"/>
            <a:chOff x="-3972" y="-12641"/>
            <a:chExt cx="1411858" cy="1129402"/>
          </a:xfrm>
        </p:grpSpPr>
        <p:sp>
          <p:nvSpPr>
            <p:cNvPr id="278" name="Shape 278"/>
            <p:cNvSpPr/>
            <p:nvPr/>
          </p:nvSpPr>
          <p:spPr>
            <a:xfrm>
              <a:off x="0" y="-1"/>
              <a:ext cx="1332292" cy="1060738"/>
            </a:xfrm>
            <a:custGeom>
              <a:avLst/>
              <a:gdLst/>
              <a:ahLst/>
              <a:cxnLst>
                <a:cxn ang="0">
                  <a:pos x="wd2" y="hd2"/>
                </a:cxn>
                <a:cxn ang="5400000">
                  <a:pos x="wd2" y="hd2"/>
                </a:cxn>
                <a:cxn ang="10800000">
                  <a:pos x="wd2" y="hd2"/>
                </a:cxn>
                <a:cxn ang="16200000">
                  <a:pos x="wd2" y="hd2"/>
                </a:cxn>
              </a:cxnLst>
              <a:rect l="0" t="0" r="r" b="b"/>
              <a:pathLst>
                <a:path w="21600" h="21600" extrusionOk="0">
                  <a:moveTo>
                    <a:pt x="6711" y="6420"/>
                  </a:moveTo>
                  <a:cubicBezTo>
                    <a:pt x="8348" y="4632"/>
                    <a:pt x="9024" y="2282"/>
                    <a:pt x="8558" y="0"/>
                  </a:cubicBezTo>
                  <a:lnTo>
                    <a:pt x="11276" y="5949"/>
                  </a:lnTo>
                  <a:lnTo>
                    <a:pt x="15330" y="4100"/>
                  </a:lnTo>
                  <a:lnTo>
                    <a:pt x="15330" y="9377"/>
                  </a:lnTo>
                  <a:lnTo>
                    <a:pt x="20649" y="7488"/>
                  </a:lnTo>
                  <a:lnTo>
                    <a:pt x="17327" y="13028"/>
                  </a:lnTo>
                  <a:lnTo>
                    <a:pt x="21600" y="16134"/>
                  </a:lnTo>
                  <a:lnTo>
                    <a:pt x="16062" y="17172"/>
                  </a:lnTo>
                  <a:lnTo>
                    <a:pt x="15446" y="21600"/>
                  </a:lnTo>
                  <a:lnTo>
                    <a:pt x="12960" y="18106"/>
                  </a:lnTo>
                  <a:lnTo>
                    <a:pt x="9755" y="20928"/>
                  </a:lnTo>
                  <a:lnTo>
                    <a:pt x="8604" y="17172"/>
                  </a:lnTo>
                  <a:lnTo>
                    <a:pt x="4552" y="18956"/>
                  </a:lnTo>
                  <a:lnTo>
                    <a:pt x="6015" y="14350"/>
                  </a:lnTo>
                  <a:lnTo>
                    <a:pt x="3027" y="14758"/>
                  </a:lnTo>
                  <a:lnTo>
                    <a:pt x="2893" y="11947"/>
                  </a:lnTo>
                  <a:lnTo>
                    <a:pt x="0" y="12074"/>
                  </a:lnTo>
                  <a:lnTo>
                    <a:pt x="5645" y="10951"/>
                  </a:lnTo>
                  <a:lnTo>
                    <a:pt x="2687" y="8864"/>
                  </a:lnTo>
                  <a:cubicBezTo>
                    <a:pt x="4262" y="8418"/>
                    <a:pt x="5660" y="7570"/>
                    <a:pt x="6711" y="6420"/>
                  </a:cubicBezTo>
                  <a:close/>
                </a:path>
              </a:pathLst>
            </a:custGeom>
            <a:solidFill>
              <a:srgbClr val="E80F1A"/>
            </a:solidFill>
            <a:ln>
              <a:noFill/>
            </a:ln>
            <a:effectLst/>
          </p:spPr>
          <p:txBody>
            <a:bodyPr wrap="square" lIns="0" tIns="0" rIns="0" bIns="0" numCol="1" anchor="ctr">
              <a:noAutofit/>
            </a:bodyPr>
            <a:lstStyle/>
            <a:p>
              <a:pPr lvl="0">
                <a:defRPr>
                  <a:solidFill>
                    <a:srgbClr val="FFFFFF"/>
                  </a:solidFill>
                </a:defRPr>
              </a:pPr>
              <a:endParaRPr/>
            </a:p>
          </p:txBody>
        </p:sp>
        <p:pic>
          <p:nvPicPr>
            <p:cNvPr id="277" name="Picture 276"/>
            <p:cNvPicPr/>
            <p:nvPr/>
          </p:nvPicPr>
          <p:blipFill>
            <a:blip r:embed="rId7">
              <a:extLst/>
            </a:blip>
            <a:stretch>
              <a:fillRect/>
            </a:stretch>
          </p:blipFill>
          <p:spPr>
            <a:xfrm>
              <a:off x="-3973" y="-12642"/>
              <a:ext cx="1411859" cy="1129403"/>
            </a:xfrm>
            <a:prstGeom prst="rect">
              <a:avLst/>
            </a:prstGeom>
            <a:effectLst/>
          </p:spPr>
        </p:pic>
      </p:grpSp>
      <p:sp>
        <p:nvSpPr>
          <p:cNvPr id="280" name="Shape 280"/>
          <p:cNvSpPr/>
          <p:nvPr/>
        </p:nvSpPr>
        <p:spPr>
          <a:xfrm>
            <a:off x="8710092" y="5451135"/>
            <a:ext cx="364084" cy="3683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281" name="Shape 281"/>
          <p:cNvSpPr/>
          <p:nvPr/>
        </p:nvSpPr>
        <p:spPr>
          <a:xfrm flipH="1" flipV="1">
            <a:off x="8926189" y="5913437"/>
            <a:ext cx="92473" cy="497490"/>
          </a:xfrm>
          <a:prstGeom prst="line">
            <a:avLst/>
          </a:prstGeom>
          <a:ln w="38100">
            <a:solidFill>
              <a:srgbClr val="3C5F5E"/>
            </a:solidFill>
            <a:miter lim="400000"/>
            <a:tailEnd type="triangle"/>
          </a:ln>
        </p:spPr>
        <p:txBody>
          <a:bodyPr lIns="50800" tIns="50800" rIns="50800" bIns="50800" anchor="ctr"/>
          <a:lstStyle/>
          <a:p>
            <a:pPr lvl="0">
              <a:defRPr>
                <a:solidFill>
                  <a:srgbClr val="FFFFFF"/>
                </a:solidFill>
              </a:defRPr>
            </a:pPr>
            <a:endParaRPr/>
          </a:p>
        </p:txBody>
      </p:sp>
      <p:sp>
        <p:nvSpPr>
          <p:cNvPr id="282" name="Shape 282"/>
          <p:cNvSpPr/>
          <p:nvPr/>
        </p:nvSpPr>
        <p:spPr>
          <a:xfrm flipV="1">
            <a:off x="9686644" y="6129457"/>
            <a:ext cx="382612" cy="506239"/>
          </a:xfrm>
          <a:prstGeom prst="line">
            <a:avLst/>
          </a:prstGeom>
          <a:ln w="38100">
            <a:solidFill>
              <a:srgbClr val="3C5F5E"/>
            </a:solidFill>
            <a:miter lim="400000"/>
            <a:tailEnd type="triangle"/>
          </a:ln>
        </p:spPr>
        <p:txBody>
          <a:bodyPr lIns="50800" tIns="50800" rIns="50800" bIns="50800" anchor="ctr"/>
          <a:lstStyle/>
          <a:p>
            <a:pPr lvl="0">
              <a:defRPr>
                <a:solidFill>
                  <a:srgbClr val="FFFFFF"/>
                </a:solidFill>
              </a:defRPr>
            </a:pPr>
            <a:endParaRPr/>
          </a:p>
        </p:txBody>
      </p:sp>
      <p:sp>
        <p:nvSpPr>
          <p:cNvPr id="283" name="Shape 283"/>
          <p:cNvSpPr/>
          <p:nvPr/>
        </p:nvSpPr>
        <p:spPr>
          <a:xfrm>
            <a:off x="9619043" y="7355626"/>
            <a:ext cx="460837" cy="570138"/>
          </a:xfrm>
          <a:prstGeom prst="line">
            <a:avLst/>
          </a:prstGeom>
          <a:ln w="38100">
            <a:solidFill>
              <a:srgbClr val="3C5F5E"/>
            </a:solidFill>
            <a:miter lim="400000"/>
            <a:tailEnd type="triangle"/>
          </a:ln>
        </p:spPr>
        <p:txBody>
          <a:bodyPr lIns="50800" tIns="50800" rIns="50800" bIns="50800" anchor="ctr"/>
          <a:lstStyle/>
          <a:p>
            <a:pPr lvl="0">
              <a:defRPr>
                <a:solidFill>
                  <a:srgbClr val="FFFFFF"/>
                </a:solidFill>
              </a:defRPr>
            </a:pPr>
            <a:endParaRPr/>
          </a:p>
        </p:txBody>
      </p:sp>
      <p:sp>
        <p:nvSpPr>
          <p:cNvPr id="284" name="Shape 284"/>
          <p:cNvSpPr/>
          <p:nvPr/>
        </p:nvSpPr>
        <p:spPr>
          <a:xfrm>
            <a:off x="8066625" y="8024410"/>
            <a:ext cx="364085" cy="3683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285" name="Shape 285"/>
          <p:cNvSpPr/>
          <p:nvPr/>
        </p:nvSpPr>
        <p:spPr>
          <a:xfrm flipH="1">
            <a:off x="8384496" y="7584361"/>
            <a:ext cx="313635" cy="422395"/>
          </a:xfrm>
          <a:prstGeom prst="line">
            <a:avLst/>
          </a:prstGeom>
          <a:ln w="38100">
            <a:solidFill>
              <a:srgbClr val="3C5F5E"/>
            </a:solidFill>
            <a:miter lim="400000"/>
            <a:tailEnd type="triangle"/>
          </a:ln>
        </p:spPr>
        <p:txBody>
          <a:bodyPr lIns="50800" tIns="50800" rIns="50800" bIns="50800" anchor="ctr"/>
          <a:lstStyle/>
          <a:p>
            <a:pPr lvl="0">
              <a:defRPr>
                <a:solidFill>
                  <a:srgbClr val="FFFFFF"/>
                </a:solidFill>
              </a:defRPr>
            </a:pPr>
            <a:endParaRPr/>
          </a:p>
        </p:txBody>
      </p:sp>
      <p:sp>
        <p:nvSpPr>
          <p:cNvPr id="286" name="Shape 286"/>
          <p:cNvSpPr/>
          <p:nvPr/>
        </p:nvSpPr>
        <p:spPr>
          <a:xfrm>
            <a:off x="10100201" y="5499114"/>
            <a:ext cx="364084" cy="3683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B4B41"/>
          </a:solidFill>
          <a:ln w="12700">
            <a:miter lim="400000"/>
          </a:ln>
        </p:spPr>
        <p:txBody>
          <a:bodyPr lIns="0" tIns="0" rIns="0" bIns="0" anchor="ctr"/>
          <a:lstStyle/>
          <a:p>
            <a:pPr lvl="0">
              <a:defRPr>
                <a:solidFill>
                  <a:srgbClr val="FFFFFF"/>
                </a:solidFill>
              </a:defRPr>
            </a:pPr>
            <a:endParaRPr/>
          </a:p>
        </p:txBody>
      </p:sp>
      <p:sp>
        <p:nvSpPr>
          <p:cNvPr id="287" name="Shape 287"/>
          <p:cNvSpPr/>
          <p:nvPr/>
        </p:nvSpPr>
        <p:spPr>
          <a:xfrm>
            <a:off x="10399711" y="5499114"/>
            <a:ext cx="364085" cy="3683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B4B41"/>
          </a:solidFill>
          <a:ln w="12700">
            <a:miter lim="400000"/>
          </a:ln>
        </p:spPr>
        <p:txBody>
          <a:bodyPr lIns="0" tIns="0" rIns="0" bIns="0" anchor="ctr"/>
          <a:lstStyle/>
          <a:p>
            <a:pPr lvl="0">
              <a:defRPr>
                <a:solidFill>
                  <a:srgbClr val="FFFFFF"/>
                </a:solidFill>
              </a:defRPr>
            </a:pPr>
            <a:endParaRPr/>
          </a:p>
        </p:txBody>
      </p:sp>
      <p:sp>
        <p:nvSpPr>
          <p:cNvPr id="288" name="Shape 288"/>
          <p:cNvSpPr/>
          <p:nvPr/>
        </p:nvSpPr>
        <p:spPr>
          <a:xfrm>
            <a:off x="10553717" y="7923740"/>
            <a:ext cx="364085" cy="3683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B5B5B5"/>
              </a:gs>
              <a:gs pos="100000">
                <a:srgbClr val="5F5F5F"/>
              </a:gs>
            </a:gsLst>
            <a:lin ang="5400000"/>
          </a:gradFill>
          <a:ln w="12700">
            <a:miter lim="400000"/>
          </a:ln>
        </p:spPr>
        <p:txBody>
          <a:bodyPr lIns="0" tIns="0" rIns="0" bIns="0" anchor="ctr"/>
          <a:lstStyle/>
          <a:p>
            <a:pPr lvl="0">
              <a:defRPr>
                <a:solidFill>
                  <a:srgbClr val="FFFFFF"/>
                </a:solidFill>
              </a:defRPr>
            </a:pPr>
            <a:endParaRPr/>
          </a:p>
        </p:txBody>
      </p:sp>
      <p:sp>
        <p:nvSpPr>
          <p:cNvPr id="289" name="Shape 289"/>
          <p:cNvSpPr/>
          <p:nvPr/>
        </p:nvSpPr>
        <p:spPr>
          <a:xfrm>
            <a:off x="10250759" y="7904947"/>
            <a:ext cx="364085" cy="3683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B4B41"/>
          </a:solidFill>
          <a:ln w="12700">
            <a:miter lim="400000"/>
          </a:ln>
        </p:spPr>
        <p:txBody>
          <a:bodyPr lIns="0" tIns="0" rIns="0" bIns="0" anchor="ctr"/>
          <a:lstStyle/>
          <a:p>
            <a:pPr lvl="0">
              <a:defRPr>
                <a:solidFill>
                  <a:srgbClr val="FFFFFF"/>
                </a:solidFill>
              </a:defRPr>
            </a:pPr>
            <a:endParaRPr/>
          </a:p>
        </p:txBody>
      </p:sp>
      <p:sp>
        <p:nvSpPr>
          <p:cNvPr id="290" name="Shape 290"/>
          <p:cNvSpPr/>
          <p:nvPr/>
        </p:nvSpPr>
        <p:spPr>
          <a:xfrm>
            <a:off x="10431736" y="8091214"/>
            <a:ext cx="364085" cy="3683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B4B41"/>
          </a:solidFill>
          <a:ln w="12700">
            <a:miter lim="400000"/>
          </a:ln>
        </p:spPr>
        <p:txBody>
          <a:bodyPr lIns="0" tIns="0" rIns="0" bIns="0" anchor="ctr"/>
          <a:lstStyle/>
          <a:p>
            <a:pPr lvl="0">
              <a:defRPr>
                <a:solidFill>
                  <a:srgbClr val="FFFFFF"/>
                </a:solidFill>
              </a:defRPr>
            </a:pPr>
            <a:endParaRPr/>
          </a:p>
        </p:txBody>
      </p:sp>
      <p:sp>
        <p:nvSpPr>
          <p:cNvPr id="291" name="Shape 291"/>
          <p:cNvSpPr/>
          <p:nvPr/>
        </p:nvSpPr>
        <p:spPr>
          <a:xfrm>
            <a:off x="10291250" y="7661273"/>
            <a:ext cx="364085" cy="3683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B5B5B5"/>
              </a:gs>
              <a:gs pos="100000">
                <a:srgbClr val="5F5F5F"/>
              </a:gs>
            </a:gsLst>
            <a:lin ang="5400000"/>
          </a:gradFill>
          <a:ln w="12700">
            <a:miter lim="400000"/>
          </a:ln>
        </p:spPr>
        <p:txBody>
          <a:bodyPr lIns="0" tIns="0" rIns="0" bIns="0" anchor="ctr"/>
          <a:lstStyle/>
          <a:p>
            <a:pPr lvl="0">
              <a:defRPr>
                <a:solidFill>
                  <a:srgbClr val="FFFFFF"/>
                </a:solidFill>
              </a:defRPr>
            </a:pPr>
            <a:endParaRPr/>
          </a:p>
        </p:txBody>
      </p:sp>
      <p:sp>
        <p:nvSpPr>
          <p:cNvPr id="292" name="Shape 292"/>
          <p:cNvSpPr/>
          <p:nvPr/>
        </p:nvSpPr>
        <p:spPr>
          <a:xfrm>
            <a:off x="10575669" y="7676347"/>
            <a:ext cx="364085" cy="3683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B4B41"/>
          </a:solidFill>
          <a:ln w="12700">
            <a:miter lim="400000"/>
          </a:ln>
        </p:spPr>
        <p:txBody>
          <a:bodyPr lIns="0" tIns="0" rIns="0" bIns="0" anchor="ctr"/>
          <a:lstStyle/>
          <a:p>
            <a:pPr lvl="0">
              <a:defRPr>
                <a:solidFill>
                  <a:srgbClr val="FFFFFF"/>
                </a:solidFill>
              </a:defRPr>
            </a:pPr>
            <a:endParaRPr/>
          </a:p>
        </p:txBody>
      </p:sp>
      <p:pic>
        <p:nvPicPr>
          <p:cNvPr id="293" name="pasted-image.png"/>
          <p:cNvPicPr/>
          <p:nvPr/>
        </p:nvPicPr>
        <p:blipFill>
          <a:blip r:embed="rId8">
            <a:extLst/>
          </a:blip>
          <a:stretch>
            <a:fillRect/>
          </a:stretch>
        </p:blipFill>
        <p:spPr>
          <a:xfrm>
            <a:off x="10318750" y="6153150"/>
            <a:ext cx="2247900" cy="1257300"/>
          </a:xfrm>
          <a:prstGeom prst="rect">
            <a:avLst/>
          </a:prstGeom>
          <a:ln w="12700">
            <a:miter lim="400000"/>
          </a:ln>
        </p:spPr>
      </p:pic>
      <p:sp>
        <p:nvSpPr>
          <p:cNvPr id="294" name="Shape 294"/>
          <p:cNvSpPr/>
          <p:nvPr/>
        </p:nvSpPr>
        <p:spPr>
          <a:xfrm>
            <a:off x="1322196" y="4831252"/>
            <a:ext cx="7387896"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i="1"/>
            </a:lvl1pPr>
          </a:lstStyle>
          <a:p>
            <a:pPr lvl="0">
              <a:defRPr sz="1800" i="0">
                <a:solidFill>
                  <a:srgbClr val="000000"/>
                </a:solidFill>
              </a:defRPr>
            </a:pPr>
            <a:r>
              <a:rPr sz="3600" i="1" dirty="0" err="1">
                <a:solidFill>
                  <a:srgbClr val="6C6963"/>
                </a:solidFill>
              </a:rPr>
              <a:t>Pions</a:t>
            </a:r>
            <a:r>
              <a:rPr sz="3600" i="1" dirty="0">
                <a:solidFill>
                  <a:srgbClr val="6C6963"/>
                </a:solidFill>
              </a:rPr>
              <a:t> can fragment the </a:t>
            </a:r>
            <a:r>
              <a:rPr sz="3600" i="1" dirty="0" err="1">
                <a:solidFill>
                  <a:srgbClr val="6C6963"/>
                </a:solidFill>
              </a:rPr>
              <a:t>destabilised</a:t>
            </a:r>
            <a:r>
              <a:rPr sz="3600" i="1" dirty="0">
                <a:solidFill>
                  <a:srgbClr val="6C6963"/>
                </a:solidFill>
              </a:rPr>
              <a:t> nucleus</a:t>
            </a:r>
          </a:p>
        </p:txBody>
      </p:sp>
      <p:sp>
        <p:nvSpPr>
          <p:cNvPr id="295" name="Shape 295"/>
          <p:cNvSpPr/>
          <p:nvPr/>
        </p:nvSpPr>
        <p:spPr>
          <a:xfrm>
            <a:off x="753389" y="8398932"/>
            <a:ext cx="7157009"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i="1">
                <a:solidFill>
                  <a:srgbClr val="CF6963"/>
                </a:solidFill>
              </a:defRPr>
            </a:lvl1pPr>
          </a:lstStyle>
          <a:p>
            <a:pPr lvl="0">
              <a:defRPr sz="1800" i="0">
                <a:solidFill>
                  <a:srgbClr val="000000"/>
                </a:solidFill>
              </a:defRPr>
            </a:pPr>
            <a:r>
              <a:rPr sz="3600" i="1" dirty="0">
                <a:solidFill>
                  <a:srgbClr val="CF6963"/>
                </a:solidFill>
              </a:rPr>
              <a:t>Detection through annihilation products!</a:t>
            </a:r>
          </a:p>
        </p:txBody>
      </p:sp>
      <p:sp>
        <p:nvSpPr>
          <p:cNvPr id="296" name="Shape 296"/>
          <p:cNvSpPr/>
          <p:nvPr/>
        </p:nvSpPr>
        <p:spPr>
          <a:xfrm>
            <a:off x="6698002" y="6845723"/>
            <a:ext cx="364084" cy="3683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B5B5B5"/>
              </a:gs>
              <a:gs pos="100000">
                <a:srgbClr val="5F5F5F"/>
              </a:gs>
            </a:gsLst>
            <a:lin ang="5400000"/>
          </a:gradFill>
          <a:ln w="12700">
            <a:miter lim="400000"/>
          </a:ln>
        </p:spPr>
        <p:txBody>
          <a:bodyPr lIns="0" tIns="0" rIns="0" bIns="0" anchor="ctr"/>
          <a:lstStyle/>
          <a:p>
            <a:pPr lvl="0">
              <a:defRPr>
                <a:solidFill>
                  <a:srgbClr val="FFFFFF"/>
                </a:solidFill>
              </a:defRPr>
            </a:pPr>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a:spLocks noGrp="1"/>
          </p:cNvSpPr>
          <p:nvPr>
            <p:ph type="title"/>
          </p:nvPr>
        </p:nvSpPr>
        <p:spPr>
          <a:xfrm>
            <a:off x="787400" y="254000"/>
            <a:ext cx="11430000" cy="1219200"/>
          </a:xfrm>
          <a:prstGeom prst="rect">
            <a:avLst/>
          </a:prstGeom>
        </p:spPr>
        <p:txBody>
          <a:bodyPr lIns="0" tIns="0" rIns="0" bIns="0">
            <a:normAutofit/>
          </a:bodyPr>
          <a:lstStyle>
            <a:lvl1pPr defTabSz="344677">
              <a:defRPr sz="4601">
                <a:effectLst>
                  <a:outerShdw blurRad="37464" dist="7492" dir="5400000" rotWithShape="0">
                    <a:srgbClr val="000000">
                      <a:alpha val="30000"/>
                    </a:srgbClr>
                  </a:outerShdw>
                </a:effectLst>
              </a:defRPr>
            </a:lvl1pPr>
          </a:lstStyle>
          <a:p>
            <a:pPr lvl="0">
              <a:defRPr sz="1800">
                <a:solidFill>
                  <a:srgbClr val="000000"/>
                </a:solidFill>
                <a:effectLst/>
              </a:defRPr>
            </a:pPr>
            <a:r>
              <a:rPr sz="4601">
                <a:solidFill>
                  <a:srgbClr val="767367"/>
                </a:solidFill>
                <a:effectLst>
                  <a:outerShdw blurRad="37464" dist="7492" dir="5400000" rotWithShape="0">
                    <a:srgbClr val="000000">
                      <a:alpha val="30000"/>
                    </a:srgbClr>
                  </a:outerShdw>
                </a:effectLst>
              </a:rPr>
              <a:t>The indirect way: the ATHENA silicon detector</a:t>
            </a:r>
          </a:p>
        </p:txBody>
      </p:sp>
      <p:sp>
        <p:nvSpPr>
          <p:cNvPr id="299" name="Shape 299"/>
          <p:cNvSpPr>
            <a:spLocks noGrp="1"/>
          </p:cNvSpPr>
          <p:nvPr>
            <p:ph type="sldNum" sz="quarter" idx="2"/>
          </p:nvPr>
        </p:nvSpPr>
        <p:spPr>
          <a:xfrm>
            <a:off x="6301574" y="9131300"/>
            <a:ext cx="388952"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25</a:t>
            </a:fld>
            <a:endParaRPr sz="2200">
              <a:solidFill>
                <a:srgbClr val="5E5E5E"/>
              </a:solidFill>
            </a:endParaRPr>
          </a:p>
        </p:txBody>
      </p:sp>
      <p:sp>
        <p:nvSpPr>
          <p:cNvPr id="300" name="Shape 300"/>
          <p:cNvSpPr/>
          <p:nvPr/>
        </p:nvSpPr>
        <p:spPr>
          <a:xfrm>
            <a:off x="6324600" y="2654300"/>
            <a:ext cx="6019800" cy="5257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defRPr sz="1800">
                <a:solidFill>
                  <a:srgbClr val="000000"/>
                </a:solidFill>
              </a:defRPr>
            </a:pPr>
            <a:r>
              <a:rPr sz="2400">
                <a:solidFill>
                  <a:srgbClr val="6C6963"/>
                </a:solidFill>
              </a:rPr>
              <a:t>First production of Antihydrogen in 2012</a:t>
            </a:r>
          </a:p>
          <a:p>
            <a:pPr lvl="0" algn="l">
              <a:defRPr sz="1800">
                <a:solidFill>
                  <a:srgbClr val="000000"/>
                </a:solidFill>
              </a:defRPr>
            </a:pPr>
            <a:endParaRPr sz="2400">
              <a:solidFill>
                <a:srgbClr val="6C6963"/>
              </a:solidFill>
            </a:endParaRPr>
          </a:p>
          <a:p>
            <a:pPr lvl="0" algn="l">
              <a:defRPr sz="1800">
                <a:solidFill>
                  <a:srgbClr val="000000"/>
                </a:solidFill>
              </a:defRPr>
            </a:pPr>
            <a:r>
              <a:rPr sz="2400">
                <a:solidFill>
                  <a:srgbClr val="6C6963"/>
                </a:solidFill>
              </a:rPr>
              <a:t>Antiprotons capturing a positron formed neutral Hbar which escaped the penning trap confinement and annihilated on the walls of the chamber.</a:t>
            </a:r>
          </a:p>
          <a:p>
            <a:pPr lvl="0" algn="l">
              <a:defRPr sz="1800">
                <a:solidFill>
                  <a:srgbClr val="000000"/>
                </a:solidFill>
              </a:defRPr>
            </a:pPr>
            <a:endParaRPr sz="2400">
              <a:solidFill>
                <a:srgbClr val="6C6963"/>
              </a:solidFill>
            </a:endParaRPr>
          </a:p>
          <a:p>
            <a:pPr lvl="0" algn="l">
              <a:defRPr sz="1800">
                <a:solidFill>
                  <a:srgbClr val="000000"/>
                </a:solidFill>
              </a:defRPr>
            </a:pPr>
            <a:r>
              <a:rPr sz="2400">
                <a:solidFill>
                  <a:srgbClr val="6C6963"/>
                </a:solidFill>
              </a:rPr>
              <a:t>Gammas from positron-electron annihilation were detected by a scintillator barrel.</a:t>
            </a:r>
          </a:p>
          <a:p>
            <a:pPr lvl="0" algn="l">
              <a:defRPr sz="1800">
                <a:solidFill>
                  <a:srgbClr val="000000"/>
                </a:solidFill>
              </a:defRPr>
            </a:pPr>
            <a:endParaRPr sz="2400">
              <a:solidFill>
                <a:srgbClr val="6C6963"/>
              </a:solidFill>
            </a:endParaRPr>
          </a:p>
          <a:p>
            <a:pPr lvl="0" algn="l">
              <a:defRPr sz="1800">
                <a:solidFill>
                  <a:srgbClr val="000000"/>
                </a:solidFill>
              </a:defRPr>
            </a:pPr>
            <a:r>
              <a:rPr sz="2400" b="1" u="sng">
                <a:solidFill>
                  <a:srgbClr val="6C6963"/>
                </a:solidFill>
              </a:rPr>
              <a:t>Vertex resolution ~ 4 mm</a:t>
            </a:r>
          </a:p>
          <a:p>
            <a:pPr lvl="0" algn="l">
              <a:defRPr sz="1800">
                <a:solidFill>
                  <a:srgbClr val="000000"/>
                </a:solidFill>
              </a:defRPr>
            </a:pPr>
            <a:endParaRPr sz="2400">
              <a:solidFill>
                <a:srgbClr val="6C6963"/>
              </a:solidFill>
            </a:endParaRPr>
          </a:p>
          <a:p>
            <a:pPr lvl="0" algn="l">
              <a:defRPr sz="1800">
                <a:solidFill>
                  <a:srgbClr val="000000"/>
                </a:solidFill>
              </a:defRPr>
            </a:pPr>
            <a:r>
              <a:rPr sz="2400">
                <a:solidFill>
                  <a:srgbClr val="6C6963"/>
                </a:solidFill>
              </a:rPr>
              <a:t>[</a:t>
            </a:r>
            <a:r>
              <a:rPr sz="2400" u="sng">
                <a:solidFill>
                  <a:srgbClr val="6C6963"/>
                </a:solidFill>
                <a:hlinkClick r:id="rId2"/>
              </a:rPr>
              <a:t>https://arxiv.org/pdf/physics/0401034.pdf</a:t>
            </a:r>
            <a:r>
              <a:rPr sz="2400">
                <a:solidFill>
                  <a:srgbClr val="6C6963"/>
                </a:solidFill>
              </a:rPr>
              <a:t>]</a:t>
            </a:r>
          </a:p>
        </p:txBody>
      </p:sp>
      <p:grpSp>
        <p:nvGrpSpPr>
          <p:cNvPr id="303" name="Group 303"/>
          <p:cNvGrpSpPr/>
          <p:nvPr/>
        </p:nvGrpSpPr>
        <p:grpSpPr>
          <a:xfrm>
            <a:off x="726709" y="1487207"/>
            <a:ext cx="5295901" cy="4152901"/>
            <a:chOff x="-165100" y="-114300"/>
            <a:chExt cx="5295900" cy="4152900"/>
          </a:xfrm>
        </p:grpSpPr>
        <p:pic>
          <p:nvPicPr>
            <p:cNvPr id="302" name="pasted-image.tif"/>
            <p:cNvPicPr/>
            <p:nvPr/>
          </p:nvPicPr>
          <p:blipFill>
            <a:blip r:embed="rId3">
              <a:extLst/>
            </a:blip>
            <a:stretch>
              <a:fillRect/>
            </a:stretch>
          </p:blipFill>
          <p:spPr>
            <a:xfrm>
              <a:off x="0" y="0"/>
              <a:ext cx="4965700" cy="3721100"/>
            </a:xfrm>
            <a:prstGeom prst="rect">
              <a:avLst/>
            </a:prstGeom>
            <a:ln>
              <a:noFill/>
            </a:ln>
            <a:effectLst/>
          </p:spPr>
        </p:pic>
        <p:pic>
          <p:nvPicPr>
            <p:cNvPr id="301" name="Picture 300"/>
            <p:cNvPicPr/>
            <p:nvPr/>
          </p:nvPicPr>
          <p:blipFill>
            <a:blip r:embed="rId4">
              <a:extLst/>
            </a:blip>
            <a:stretch>
              <a:fillRect/>
            </a:stretch>
          </p:blipFill>
          <p:spPr>
            <a:xfrm>
              <a:off x="-165100" y="-114300"/>
              <a:ext cx="5295900" cy="4152900"/>
            </a:xfrm>
            <a:prstGeom prst="rect">
              <a:avLst/>
            </a:prstGeom>
            <a:effectLst/>
          </p:spPr>
        </p:pic>
      </p:grpSp>
      <p:grpSp>
        <p:nvGrpSpPr>
          <p:cNvPr id="306" name="Group 306"/>
          <p:cNvGrpSpPr/>
          <p:nvPr/>
        </p:nvGrpSpPr>
        <p:grpSpPr>
          <a:xfrm>
            <a:off x="726709" y="5658349"/>
            <a:ext cx="5295901" cy="3526860"/>
            <a:chOff x="-165100" y="-114300"/>
            <a:chExt cx="5295900" cy="3526859"/>
          </a:xfrm>
        </p:grpSpPr>
        <p:pic>
          <p:nvPicPr>
            <p:cNvPr id="305" name="Screen Shot 2016-11-22 at 15.15.55.png"/>
            <p:cNvPicPr/>
            <p:nvPr/>
          </p:nvPicPr>
          <p:blipFill>
            <a:blip r:embed="rId5">
              <a:extLst/>
            </a:blip>
            <a:stretch>
              <a:fillRect/>
            </a:stretch>
          </p:blipFill>
          <p:spPr>
            <a:xfrm>
              <a:off x="0" y="0"/>
              <a:ext cx="4965700" cy="3095060"/>
            </a:xfrm>
            <a:prstGeom prst="rect">
              <a:avLst/>
            </a:prstGeom>
            <a:ln>
              <a:noFill/>
            </a:ln>
            <a:effectLst/>
          </p:spPr>
        </p:pic>
        <p:pic>
          <p:nvPicPr>
            <p:cNvPr id="304" name="Picture 303"/>
            <p:cNvPicPr/>
            <p:nvPr/>
          </p:nvPicPr>
          <p:blipFill>
            <a:blip r:embed="rId6">
              <a:extLst/>
            </a:blip>
            <a:stretch>
              <a:fillRect/>
            </a:stretch>
          </p:blipFill>
          <p:spPr>
            <a:xfrm>
              <a:off x="-165100" y="-114300"/>
              <a:ext cx="5295900" cy="3526860"/>
            </a:xfrm>
            <a:prstGeom prst="rect">
              <a:avLst/>
            </a:prstGeom>
            <a:effectLst/>
          </p:spPr>
        </p:pic>
      </p:gr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Shape 317"/>
          <p:cNvSpPr>
            <a:spLocks noGrp="1"/>
          </p:cNvSpPr>
          <p:nvPr>
            <p:ph type="title"/>
          </p:nvPr>
        </p:nvSpPr>
        <p:spPr>
          <a:xfrm>
            <a:off x="787400" y="592451"/>
            <a:ext cx="11430000" cy="1042128"/>
          </a:xfrm>
          <a:prstGeom prst="rect">
            <a:avLst/>
          </a:prstGeom>
        </p:spPr>
        <p:txBody>
          <a:bodyPr/>
          <a:lstStyle>
            <a:lvl1pPr>
              <a:defRPr sz="4300"/>
            </a:lvl1pPr>
          </a:lstStyle>
          <a:p>
            <a:pPr lvl="0">
              <a:defRPr sz="1800">
                <a:solidFill>
                  <a:srgbClr val="000000"/>
                </a:solidFill>
                <a:effectLst/>
              </a:defRPr>
            </a:pPr>
            <a:r>
              <a:rPr sz="4300" dirty="0">
                <a:solidFill>
                  <a:srgbClr val="767367"/>
                </a:solidFill>
                <a:effectLst>
                  <a:outerShdw blurRad="63500" dist="12700" dir="5400000" rotWithShape="0">
                    <a:srgbClr val="000000">
                      <a:alpha val="30000"/>
                    </a:srgbClr>
                  </a:outerShdw>
                </a:effectLst>
              </a:rPr>
              <a:t>How to improve the annihilation vertex resolution?</a:t>
            </a:r>
          </a:p>
        </p:txBody>
      </p:sp>
      <p:sp>
        <p:nvSpPr>
          <p:cNvPr id="318" name="Shape 318"/>
          <p:cNvSpPr>
            <a:spLocks noGrp="1"/>
          </p:cNvSpPr>
          <p:nvPr>
            <p:ph type="sldNum" sz="quarter" idx="2"/>
          </p:nvPr>
        </p:nvSpPr>
        <p:spPr>
          <a:xfrm>
            <a:off x="6314287" y="9131300"/>
            <a:ext cx="363526"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26</a:t>
            </a:fld>
            <a:endParaRPr sz="2200">
              <a:solidFill>
                <a:srgbClr val="5E5E5E"/>
              </a:solidFill>
            </a:endParaRPr>
          </a:p>
        </p:txBody>
      </p:sp>
      <p:sp>
        <p:nvSpPr>
          <p:cNvPr id="319" name="Shape 319"/>
          <p:cNvSpPr/>
          <p:nvPr/>
        </p:nvSpPr>
        <p:spPr>
          <a:xfrm>
            <a:off x="3142191" y="1824794"/>
            <a:ext cx="6720418" cy="1244071"/>
          </a:xfrm>
          <a:prstGeom prst="roundRect">
            <a:avLst>
              <a:gd name="adj" fmla="val 15313"/>
            </a:avLst>
          </a:prstGeom>
          <a:blipFill>
            <a:blip r:embed="rId2"/>
          </a:blipFill>
          <a:ln w="25400">
            <a:miter lim="400000"/>
          </a:ln>
          <a:extLst>
            <a:ext uri="{C572A759-6A51-4108-AA02-DFA0A04FC94B}">
              <ma14:wrappingTextBoxFlag xmlns:ma14="http://schemas.microsoft.com/office/mac/drawingml/2011/main" val="1"/>
            </a:ext>
          </a:extLst>
        </p:spPr>
        <p:txBody>
          <a:bodyPr lIns="50800" tIns="50800" rIns="50800" bIns="50800" anchor="ctr"/>
          <a:lstStyle>
            <a:lvl1pPr>
              <a:defRPr sz="2600">
                <a:solidFill>
                  <a:srgbClr val="FFFFFF"/>
                </a:solidFill>
              </a:defRPr>
            </a:lvl1pPr>
          </a:lstStyle>
          <a:p>
            <a:pPr lvl="0">
              <a:defRPr sz="1800">
                <a:solidFill>
                  <a:srgbClr val="000000"/>
                </a:solidFill>
              </a:defRPr>
            </a:pPr>
            <a:r>
              <a:rPr sz="2600">
                <a:solidFill>
                  <a:srgbClr val="FFFFFF"/>
                </a:solidFill>
              </a:rPr>
              <a:t>Getting closer to the vertex…</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Shape 317"/>
          <p:cNvSpPr>
            <a:spLocks noGrp="1"/>
          </p:cNvSpPr>
          <p:nvPr>
            <p:ph type="title"/>
          </p:nvPr>
        </p:nvSpPr>
        <p:spPr>
          <a:xfrm>
            <a:off x="787400" y="592451"/>
            <a:ext cx="11430000" cy="1042128"/>
          </a:xfrm>
          <a:prstGeom prst="rect">
            <a:avLst/>
          </a:prstGeom>
        </p:spPr>
        <p:txBody>
          <a:bodyPr/>
          <a:lstStyle>
            <a:lvl1pPr>
              <a:defRPr sz="4300"/>
            </a:lvl1pPr>
          </a:lstStyle>
          <a:p>
            <a:pPr lvl="0">
              <a:defRPr sz="1800">
                <a:solidFill>
                  <a:srgbClr val="000000"/>
                </a:solidFill>
                <a:effectLst/>
              </a:defRPr>
            </a:pPr>
            <a:r>
              <a:rPr sz="4300" dirty="0">
                <a:solidFill>
                  <a:srgbClr val="767367"/>
                </a:solidFill>
                <a:effectLst>
                  <a:outerShdw blurRad="63500" dist="12700" dir="5400000" rotWithShape="0">
                    <a:srgbClr val="000000">
                      <a:alpha val="30000"/>
                    </a:srgbClr>
                  </a:outerShdw>
                </a:effectLst>
              </a:rPr>
              <a:t>How to improve the annihilation vertex resolution?</a:t>
            </a:r>
          </a:p>
        </p:txBody>
      </p:sp>
      <p:sp>
        <p:nvSpPr>
          <p:cNvPr id="318" name="Shape 318"/>
          <p:cNvSpPr>
            <a:spLocks noGrp="1"/>
          </p:cNvSpPr>
          <p:nvPr>
            <p:ph type="sldNum" sz="quarter" idx="2"/>
          </p:nvPr>
        </p:nvSpPr>
        <p:spPr>
          <a:xfrm>
            <a:off x="6314287" y="9131300"/>
            <a:ext cx="363526"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27</a:t>
            </a:fld>
            <a:endParaRPr sz="2200">
              <a:solidFill>
                <a:srgbClr val="5E5E5E"/>
              </a:solidFill>
            </a:endParaRPr>
          </a:p>
        </p:txBody>
      </p:sp>
      <p:sp>
        <p:nvSpPr>
          <p:cNvPr id="319" name="Shape 319"/>
          <p:cNvSpPr/>
          <p:nvPr/>
        </p:nvSpPr>
        <p:spPr>
          <a:xfrm>
            <a:off x="3142191" y="1824794"/>
            <a:ext cx="6720418" cy="1244071"/>
          </a:xfrm>
          <a:prstGeom prst="roundRect">
            <a:avLst>
              <a:gd name="adj" fmla="val 15313"/>
            </a:avLst>
          </a:prstGeom>
          <a:blipFill>
            <a:blip r:embed="rId2"/>
          </a:blipFill>
          <a:ln w="25400">
            <a:miter lim="400000"/>
          </a:ln>
          <a:extLst>
            <a:ext uri="{C572A759-6A51-4108-AA02-DFA0A04FC94B}">
              <ma14:wrappingTextBoxFlag xmlns:ma14="http://schemas.microsoft.com/office/mac/drawingml/2011/main" val="1"/>
            </a:ext>
          </a:extLst>
        </p:spPr>
        <p:txBody>
          <a:bodyPr lIns="50800" tIns="50800" rIns="50800" bIns="50800" anchor="ctr"/>
          <a:lstStyle>
            <a:lvl1pPr>
              <a:defRPr sz="2600">
                <a:solidFill>
                  <a:srgbClr val="FFFFFF"/>
                </a:solidFill>
              </a:defRPr>
            </a:lvl1pPr>
          </a:lstStyle>
          <a:p>
            <a:pPr lvl="0">
              <a:defRPr sz="1800">
                <a:solidFill>
                  <a:srgbClr val="000000"/>
                </a:solidFill>
              </a:defRPr>
            </a:pPr>
            <a:r>
              <a:rPr sz="2600">
                <a:solidFill>
                  <a:srgbClr val="FFFFFF"/>
                </a:solidFill>
              </a:rPr>
              <a:t>Getting closer to the vertex…</a:t>
            </a:r>
          </a:p>
        </p:txBody>
      </p:sp>
      <p:sp>
        <p:nvSpPr>
          <p:cNvPr id="320" name="Shape 320"/>
          <p:cNvSpPr/>
          <p:nvPr/>
        </p:nvSpPr>
        <p:spPr>
          <a:xfrm rot="5400000">
            <a:off x="5972042" y="3303187"/>
            <a:ext cx="1048016" cy="579372"/>
          </a:xfrm>
          <a:prstGeom prst="rightArrow">
            <a:avLst>
              <a:gd name="adj1" fmla="val 32000"/>
              <a:gd name="adj2" fmla="val 115768"/>
            </a:avLst>
          </a:pr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321" name="Shape 321"/>
          <p:cNvSpPr/>
          <p:nvPr/>
        </p:nvSpPr>
        <p:spPr>
          <a:xfrm>
            <a:off x="3135841" y="4105152"/>
            <a:ext cx="6720418" cy="1244072"/>
          </a:xfrm>
          <a:prstGeom prst="roundRect">
            <a:avLst>
              <a:gd name="adj" fmla="val 15313"/>
            </a:avLst>
          </a:prstGeom>
          <a:blipFill>
            <a:blip r:embed="rId2"/>
          </a:blipFill>
          <a:ln w="25400">
            <a:miter lim="400000"/>
          </a:ln>
          <a:extLst>
            <a:ext uri="{C572A759-6A51-4108-AA02-DFA0A04FC94B}">
              <ma14:wrappingTextBoxFlag xmlns:ma14="http://schemas.microsoft.com/office/mac/drawingml/2011/main" val="1"/>
            </a:ext>
          </a:extLst>
        </p:spPr>
        <p:txBody>
          <a:bodyPr lIns="50800" tIns="50800" rIns="50800" bIns="50800" anchor="ctr"/>
          <a:lstStyle>
            <a:lvl1pPr>
              <a:defRPr sz="2600">
                <a:solidFill>
                  <a:srgbClr val="FFFFFF"/>
                </a:solidFill>
              </a:defRPr>
            </a:lvl1pPr>
          </a:lstStyle>
          <a:p>
            <a:pPr lvl="0">
              <a:defRPr sz="1800">
                <a:solidFill>
                  <a:srgbClr val="000000"/>
                </a:solidFill>
              </a:defRPr>
            </a:pPr>
            <a:r>
              <a:rPr sz="2600">
                <a:solidFill>
                  <a:srgbClr val="FFFFFF"/>
                </a:solidFill>
              </a:rPr>
              <a:t>… using the detector as an annihilation plane!</a:t>
            </a:r>
          </a:p>
        </p:txBody>
      </p:sp>
    </p:spTree>
    <p:extLst>
      <p:ext uri="{BB962C8B-B14F-4D97-AF65-F5344CB8AC3E}">
        <p14:creationId xmlns:p14="http://schemas.microsoft.com/office/powerpoint/2010/main" val="3800311524"/>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Shape 317"/>
          <p:cNvSpPr>
            <a:spLocks noGrp="1"/>
          </p:cNvSpPr>
          <p:nvPr>
            <p:ph type="title"/>
          </p:nvPr>
        </p:nvSpPr>
        <p:spPr>
          <a:xfrm>
            <a:off x="787400" y="592451"/>
            <a:ext cx="11430000" cy="1042128"/>
          </a:xfrm>
          <a:prstGeom prst="rect">
            <a:avLst/>
          </a:prstGeom>
        </p:spPr>
        <p:txBody>
          <a:bodyPr/>
          <a:lstStyle>
            <a:lvl1pPr>
              <a:defRPr sz="4300"/>
            </a:lvl1pPr>
          </a:lstStyle>
          <a:p>
            <a:pPr lvl="0">
              <a:defRPr sz="1800">
                <a:solidFill>
                  <a:srgbClr val="000000"/>
                </a:solidFill>
                <a:effectLst/>
              </a:defRPr>
            </a:pPr>
            <a:r>
              <a:rPr sz="4300" dirty="0">
                <a:solidFill>
                  <a:srgbClr val="767367"/>
                </a:solidFill>
                <a:effectLst>
                  <a:outerShdw blurRad="63500" dist="12700" dir="5400000" rotWithShape="0">
                    <a:srgbClr val="000000">
                      <a:alpha val="30000"/>
                    </a:srgbClr>
                  </a:outerShdw>
                </a:effectLst>
              </a:rPr>
              <a:t>How to improve the annihilation vertex resolution?</a:t>
            </a:r>
          </a:p>
        </p:txBody>
      </p:sp>
      <p:sp>
        <p:nvSpPr>
          <p:cNvPr id="318" name="Shape 318"/>
          <p:cNvSpPr>
            <a:spLocks noGrp="1"/>
          </p:cNvSpPr>
          <p:nvPr>
            <p:ph type="sldNum" sz="quarter" idx="2"/>
          </p:nvPr>
        </p:nvSpPr>
        <p:spPr>
          <a:xfrm>
            <a:off x="6314287" y="9131300"/>
            <a:ext cx="363526"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28</a:t>
            </a:fld>
            <a:endParaRPr sz="2200">
              <a:solidFill>
                <a:srgbClr val="5E5E5E"/>
              </a:solidFill>
            </a:endParaRPr>
          </a:p>
        </p:txBody>
      </p:sp>
      <p:sp>
        <p:nvSpPr>
          <p:cNvPr id="319" name="Shape 319"/>
          <p:cNvSpPr/>
          <p:nvPr/>
        </p:nvSpPr>
        <p:spPr>
          <a:xfrm>
            <a:off x="3142191" y="1824794"/>
            <a:ext cx="6720418" cy="1244071"/>
          </a:xfrm>
          <a:prstGeom prst="roundRect">
            <a:avLst>
              <a:gd name="adj" fmla="val 15313"/>
            </a:avLst>
          </a:prstGeom>
          <a:blipFill>
            <a:blip r:embed="rId2"/>
          </a:blipFill>
          <a:ln w="25400">
            <a:miter lim="400000"/>
          </a:ln>
          <a:extLst>
            <a:ext uri="{C572A759-6A51-4108-AA02-DFA0A04FC94B}">
              <ma14:wrappingTextBoxFlag xmlns:ma14="http://schemas.microsoft.com/office/mac/drawingml/2011/main" val="1"/>
            </a:ext>
          </a:extLst>
        </p:spPr>
        <p:txBody>
          <a:bodyPr lIns="50800" tIns="50800" rIns="50800" bIns="50800" anchor="ctr"/>
          <a:lstStyle>
            <a:lvl1pPr>
              <a:defRPr sz="2600">
                <a:solidFill>
                  <a:srgbClr val="FFFFFF"/>
                </a:solidFill>
              </a:defRPr>
            </a:lvl1pPr>
          </a:lstStyle>
          <a:p>
            <a:pPr lvl="0">
              <a:defRPr sz="1800">
                <a:solidFill>
                  <a:srgbClr val="000000"/>
                </a:solidFill>
              </a:defRPr>
            </a:pPr>
            <a:r>
              <a:rPr sz="2600">
                <a:solidFill>
                  <a:srgbClr val="FFFFFF"/>
                </a:solidFill>
              </a:rPr>
              <a:t>Getting closer to the vertex…</a:t>
            </a:r>
          </a:p>
        </p:txBody>
      </p:sp>
      <p:sp>
        <p:nvSpPr>
          <p:cNvPr id="320" name="Shape 320"/>
          <p:cNvSpPr/>
          <p:nvPr/>
        </p:nvSpPr>
        <p:spPr>
          <a:xfrm rot="5400000">
            <a:off x="5972042" y="3303187"/>
            <a:ext cx="1048016" cy="579372"/>
          </a:xfrm>
          <a:prstGeom prst="rightArrow">
            <a:avLst>
              <a:gd name="adj1" fmla="val 32000"/>
              <a:gd name="adj2" fmla="val 115768"/>
            </a:avLst>
          </a:pr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321" name="Shape 321"/>
          <p:cNvSpPr/>
          <p:nvPr/>
        </p:nvSpPr>
        <p:spPr>
          <a:xfrm>
            <a:off x="3135841" y="4105152"/>
            <a:ext cx="6720418" cy="1244072"/>
          </a:xfrm>
          <a:prstGeom prst="roundRect">
            <a:avLst>
              <a:gd name="adj" fmla="val 15313"/>
            </a:avLst>
          </a:prstGeom>
          <a:blipFill>
            <a:blip r:embed="rId2"/>
          </a:blipFill>
          <a:ln w="25400">
            <a:miter lim="400000"/>
          </a:ln>
          <a:extLst>
            <a:ext uri="{C572A759-6A51-4108-AA02-DFA0A04FC94B}">
              <ma14:wrappingTextBoxFlag xmlns:ma14="http://schemas.microsoft.com/office/mac/drawingml/2011/main" val="1"/>
            </a:ext>
          </a:extLst>
        </p:spPr>
        <p:txBody>
          <a:bodyPr lIns="50800" tIns="50800" rIns="50800" bIns="50800" anchor="ctr"/>
          <a:lstStyle>
            <a:lvl1pPr>
              <a:defRPr sz="2600">
                <a:solidFill>
                  <a:srgbClr val="FFFFFF"/>
                </a:solidFill>
              </a:defRPr>
            </a:lvl1pPr>
          </a:lstStyle>
          <a:p>
            <a:pPr lvl="0">
              <a:defRPr sz="1800">
                <a:solidFill>
                  <a:srgbClr val="000000"/>
                </a:solidFill>
              </a:defRPr>
            </a:pPr>
            <a:r>
              <a:rPr sz="2600">
                <a:solidFill>
                  <a:srgbClr val="FFFFFF"/>
                </a:solidFill>
              </a:rPr>
              <a:t>… using the detector as an annihilation plane!</a:t>
            </a:r>
          </a:p>
        </p:txBody>
      </p:sp>
      <p:sp>
        <p:nvSpPr>
          <p:cNvPr id="322" name="Shape 322"/>
          <p:cNvSpPr/>
          <p:nvPr/>
        </p:nvSpPr>
        <p:spPr>
          <a:xfrm>
            <a:off x="2940354" y="5548559"/>
            <a:ext cx="7124092"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solidFill>
                  <a:srgbClr val="000000"/>
                </a:solidFill>
              </a:defRPr>
            </a:pPr>
            <a:r>
              <a:rPr sz="3600" dirty="0">
                <a:solidFill>
                  <a:srgbClr val="6C6963"/>
                </a:solidFill>
              </a:rPr>
              <a:t>But there are two problems to solve:</a:t>
            </a:r>
          </a:p>
        </p:txBody>
      </p:sp>
      <p:sp>
        <p:nvSpPr>
          <p:cNvPr id="323" name="Shape 323"/>
          <p:cNvSpPr/>
          <p:nvPr/>
        </p:nvSpPr>
        <p:spPr>
          <a:xfrm>
            <a:off x="1039912" y="6421073"/>
            <a:ext cx="10912276" cy="2260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635000" lvl="0" indent="-635000" algn="l">
              <a:buSzPct val="100000"/>
              <a:buAutoNum type="arabicPeriod"/>
              <a:defRPr sz="1800">
                <a:solidFill>
                  <a:srgbClr val="000000"/>
                </a:solidFill>
              </a:defRPr>
            </a:pPr>
            <a:r>
              <a:rPr sz="2800" dirty="0">
                <a:solidFill>
                  <a:srgbClr val="6C6963"/>
                </a:solidFill>
              </a:rPr>
              <a:t>The detector and the antiprotons (antihydrogen) have to share the same </a:t>
            </a:r>
            <a:r>
              <a:rPr sz="2800" b="1" dirty="0">
                <a:solidFill>
                  <a:srgbClr val="6C6963"/>
                </a:solidFill>
              </a:rPr>
              <a:t>UHV</a:t>
            </a:r>
            <a:r>
              <a:rPr sz="2800" dirty="0">
                <a:solidFill>
                  <a:srgbClr val="6C6963"/>
                </a:solidFill>
              </a:rPr>
              <a:t> environment.</a:t>
            </a:r>
          </a:p>
          <a:p>
            <a:pPr lvl="0" algn="l">
              <a:defRPr sz="1800">
                <a:solidFill>
                  <a:srgbClr val="000000"/>
                </a:solidFill>
              </a:defRPr>
            </a:pPr>
            <a:endParaRPr sz="2800" dirty="0">
              <a:solidFill>
                <a:srgbClr val="6C6963"/>
              </a:solidFill>
            </a:endParaRPr>
          </a:p>
          <a:p>
            <a:pPr marL="635000" lvl="0" indent="-635000" algn="l">
              <a:buSzPct val="100000"/>
              <a:buAutoNum type="arabicPeriod" startAt="2"/>
              <a:defRPr sz="1800">
                <a:solidFill>
                  <a:srgbClr val="000000"/>
                </a:solidFill>
              </a:defRPr>
            </a:pPr>
            <a:r>
              <a:rPr sz="2800" dirty="0">
                <a:solidFill>
                  <a:srgbClr val="6C6963"/>
                </a:solidFill>
              </a:rPr>
              <a:t>What is the detection signature for anti-hydrogen (antiprotons) detection?</a:t>
            </a:r>
          </a:p>
        </p:txBody>
      </p:sp>
    </p:spTree>
    <p:extLst>
      <p:ext uri="{BB962C8B-B14F-4D97-AF65-F5344CB8AC3E}">
        <p14:creationId xmlns:p14="http://schemas.microsoft.com/office/powerpoint/2010/main" val="1018904990"/>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Shape 325"/>
          <p:cNvSpPr>
            <a:spLocks noGrp="1"/>
          </p:cNvSpPr>
          <p:nvPr>
            <p:ph type="title"/>
          </p:nvPr>
        </p:nvSpPr>
        <p:spPr>
          <a:xfrm>
            <a:off x="787400" y="254000"/>
            <a:ext cx="11430000" cy="939800"/>
          </a:xfrm>
          <a:prstGeom prst="rect">
            <a:avLst/>
          </a:prstGeom>
        </p:spPr>
        <p:txBody>
          <a:bodyPr lIns="0" tIns="0" rIns="0" bIns="0">
            <a:normAutofit/>
          </a:bodyPr>
          <a:lstStyle>
            <a:lvl1pPr defTabSz="432308">
              <a:defRPr sz="5772">
                <a:effectLst>
                  <a:outerShdw blurRad="46990" dist="9398" dir="5400000" rotWithShape="0">
                    <a:srgbClr val="000000">
                      <a:alpha val="30000"/>
                    </a:srgbClr>
                  </a:outerShdw>
                </a:effectLst>
              </a:defRPr>
            </a:lvl1pPr>
          </a:lstStyle>
          <a:p>
            <a:pPr lvl="0">
              <a:defRPr sz="1800">
                <a:solidFill>
                  <a:srgbClr val="000000"/>
                </a:solidFill>
                <a:effectLst/>
              </a:defRPr>
            </a:pPr>
            <a:r>
              <a:rPr sz="5772">
                <a:solidFill>
                  <a:srgbClr val="767367"/>
                </a:solidFill>
                <a:effectLst>
                  <a:outerShdw blurRad="46990" dist="9398" dir="5400000" rotWithShape="0">
                    <a:srgbClr val="000000">
                      <a:alpha val="30000"/>
                    </a:srgbClr>
                  </a:outerShdw>
                </a:effectLst>
              </a:rPr>
              <a:t>What are we supposed to see?</a:t>
            </a:r>
          </a:p>
        </p:txBody>
      </p:sp>
      <p:sp>
        <p:nvSpPr>
          <p:cNvPr id="326" name="Shape 326"/>
          <p:cNvSpPr/>
          <p:nvPr/>
        </p:nvSpPr>
        <p:spPr>
          <a:xfrm>
            <a:off x="623168" y="1333242"/>
            <a:ext cx="11758464" cy="194925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defRPr sz="1800">
                <a:solidFill>
                  <a:srgbClr val="000000"/>
                </a:solidFill>
              </a:defRPr>
            </a:pPr>
            <a:r>
              <a:rPr sz="2400" dirty="0">
                <a:solidFill>
                  <a:srgbClr val="6C6963"/>
                </a:solidFill>
              </a:rPr>
              <a:t>Total Energy available @ Annihilation ~ 2 GeV</a:t>
            </a:r>
          </a:p>
          <a:p>
            <a:pPr lvl="0" algn="l">
              <a:defRPr sz="1800">
                <a:solidFill>
                  <a:srgbClr val="000000"/>
                </a:solidFill>
              </a:defRPr>
            </a:pPr>
            <a:endParaRPr sz="2400" dirty="0">
              <a:solidFill>
                <a:srgbClr val="6C6963"/>
              </a:solidFill>
            </a:endParaRPr>
          </a:p>
          <a:p>
            <a:pPr lvl="0" algn="l">
              <a:defRPr sz="1800">
                <a:solidFill>
                  <a:srgbClr val="000000"/>
                </a:solidFill>
              </a:defRPr>
            </a:pPr>
            <a:r>
              <a:rPr sz="2400" dirty="0">
                <a:solidFill>
                  <a:srgbClr val="6C6963"/>
                </a:solidFill>
              </a:rPr>
              <a:t>Simulations predict energies for the products in the order of ~ 10-100 MeV.</a:t>
            </a:r>
          </a:p>
          <a:p>
            <a:pPr lvl="0" algn="l">
              <a:defRPr sz="1800">
                <a:solidFill>
                  <a:srgbClr val="000000"/>
                </a:solidFill>
              </a:defRPr>
            </a:pPr>
            <a:endParaRPr sz="2400" dirty="0">
              <a:solidFill>
                <a:srgbClr val="6C6963"/>
              </a:solidFill>
            </a:endParaRPr>
          </a:p>
          <a:p>
            <a:pPr lvl="0" algn="l">
              <a:defRPr sz="1800">
                <a:solidFill>
                  <a:srgbClr val="000000"/>
                </a:solidFill>
              </a:defRPr>
            </a:pPr>
            <a:r>
              <a:rPr sz="2400" dirty="0">
                <a:solidFill>
                  <a:srgbClr val="6C6963"/>
                </a:solidFill>
              </a:rPr>
              <a:t>Massive fragments with high energy: possible detector </a:t>
            </a:r>
            <a:r>
              <a:rPr sz="2400" dirty="0" smtClean="0">
                <a:solidFill>
                  <a:srgbClr val="6C6963"/>
                </a:solidFill>
              </a:rPr>
              <a:t>saturation</a:t>
            </a:r>
            <a:r>
              <a:rPr lang="en-US" sz="2400" dirty="0" smtClean="0">
                <a:solidFill>
                  <a:srgbClr val="6C6963"/>
                </a:solidFill>
              </a:rPr>
              <a:t>.</a:t>
            </a:r>
            <a:endParaRPr sz="2400" dirty="0">
              <a:solidFill>
                <a:srgbClr val="6C6963"/>
              </a:solidFill>
            </a:endParaRPr>
          </a:p>
        </p:txBody>
      </p:sp>
      <p:sp>
        <p:nvSpPr>
          <p:cNvPr id="327" name="Shape 327"/>
          <p:cNvSpPr>
            <a:spLocks noGrp="1"/>
          </p:cNvSpPr>
          <p:nvPr>
            <p:ph type="sldNum" sz="quarter" idx="2"/>
          </p:nvPr>
        </p:nvSpPr>
        <p:spPr>
          <a:xfrm>
            <a:off x="6302693" y="9131300"/>
            <a:ext cx="386714"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29</a:t>
            </a:fld>
            <a:endParaRPr sz="2200">
              <a:solidFill>
                <a:srgbClr val="5E5E5E"/>
              </a:solidFill>
            </a:endParaRPr>
          </a:p>
        </p:txBody>
      </p:sp>
      <p:pic>
        <p:nvPicPr>
          <p:cNvPr id="328" name="Screen Shot 2016-11-23 at 12.06.36.png"/>
          <p:cNvPicPr/>
          <p:nvPr/>
        </p:nvPicPr>
        <p:blipFill>
          <a:blip r:embed="rId2">
            <a:extLst/>
          </a:blip>
          <a:stretch>
            <a:fillRect/>
          </a:stretch>
        </p:blipFill>
        <p:spPr>
          <a:xfrm>
            <a:off x="623168" y="7076234"/>
            <a:ext cx="11758464" cy="2055066"/>
          </a:xfrm>
          <a:prstGeom prst="rect">
            <a:avLst/>
          </a:prstGeom>
          <a:ln w="12700">
            <a:miter lim="400000"/>
          </a:ln>
        </p:spPr>
      </p:pic>
      <p:pic>
        <p:nvPicPr>
          <p:cNvPr id="329" name="Screen Shot 2016-11-23 at 12.09.54.png"/>
          <p:cNvPicPr/>
          <p:nvPr/>
        </p:nvPicPr>
        <p:blipFill>
          <a:blip r:embed="rId3">
            <a:extLst/>
          </a:blip>
          <a:stretch>
            <a:fillRect/>
          </a:stretch>
        </p:blipFill>
        <p:spPr>
          <a:xfrm>
            <a:off x="627596" y="3274062"/>
            <a:ext cx="5578163" cy="3715833"/>
          </a:xfrm>
          <a:prstGeom prst="rect">
            <a:avLst/>
          </a:prstGeom>
          <a:ln w="12700">
            <a:miter lim="400000"/>
          </a:ln>
        </p:spPr>
      </p:pic>
      <p:pic>
        <p:nvPicPr>
          <p:cNvPr id="330" name="Screen Shot 2016-11-23 at 12.10.54.png"/>
          <p:cNvPicPr/>
          <p:nvPr/>
        </p:nvPicPr>
        <p:blipFill>
          <a:blip r:embed="rId4">
            <a:extLst/>
          </a:blip>
          <a:stretch>
            <a:fillRect/>
          </a:stretch>
        </p:blipFill>
        <p:spPr>
          <a:xfrm>
            <a:off x="7045524" y="3271826"/>
            <a:ext cx="5336108" cy="3715833"/>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Shape 77"/>
          <p:cNvSpPr>
            <a:spLocks noGrp="1"/>
          </p:cNvSpPr>
          <p:nvPr>
            <p:ph type="title"/>
          </p:nvPr>
        </p:nvSpPr>
        <p:spPr>
          <a:xfrm>
            <a:off x="787400" y="1557866"/>
            <a:ext cx="11430000" cy="5534026"/>
          </a:xfrm>
          <a:prstGeom prst="rect">
            <a:avLst/>
          </a:prstGeom>
        </p:spPr>
        <p:txBody>
          <a:bodyPr/>
          <a:lstStyle/>
          <a:p>
            <a:pPr lvl="0">
              <a:defRPr sz="1800" cap="none">
                <a:solidFill>
                  <a:srgbClr val="000000"/>
                </a:solidFill>
                <a:effectLst/>
              </a:defRPr>
            </a:pPr>
            <a:r>
              <a:rPr sz="7800" cap="all">
                <a:solidFill>
                  <a:srgbClr val="276D6D"/>
                </a:solidFill>
                <a:effectLst>
                  <a:outerShdw blurRad="63500" dist="12700" dir="5400000" rotWithShape="0">
                    <a:srgbClr val="000000">
                      <a:alpha val="30000"/>
                    </a:srgbClr>
                  </a:outerShdw>
                </a:effectLst>
              </a:rPr>
              <a:t>PART I:</a:t>
            </a:r>
          </a:p>
          <a:p>
            <a:pPr lvl="0">
              <a:defRPr sz="1800" cap="none">
                <a:solidFill>
                  <a:srgbClr val="000000"/>
                </a:solidFill>
                <a:effectLst/>
              </a:defRPr>
            </a:pPr>
            <a:r>
              <a:rPr sz="7800" cap="all">
                <a:solidFill>
                  <a:srgbClr val="276D6D"/>
                </a:solidFill>
                <a:effectLst>
                  <a:outerShdw blurRad="63500" dist="12700" dir="5400000" rotWithShape="0">
                    <a:srgbClr val="000000">
                      <a:alpha val="30000"/>
                    </a:srgbClr>
                  </a:outerShdw>
                </a:effectLst>
              </a:rPr>
              <a:t>motivation</a:t>
            </a:r>
            <a:br>
              <a:rPr sz="7800" cap="all">
                <a:solidFill>
                  <a:srgbClr val="276D6D"/>
                </a:solidFill>
                <a:effectLst>
                  <a:outerShdw blurRad="63500" dist="12700" dir="5400000" rotWithShape="0">
                    <a:srgbClr val="000000">
                      <a:alpha val="30000"/>
                    </a:srgbClr>
                  </a:outerShdw>
                </a:effectLst>
              </a:rPr>
            </a:br>
            <a:r>
              <a:rPr sz="4600" cap="all">
                <a:solidFill>
                  <a:srgbClr val="276D6D"/>
                </a:solidFill>
                <a:effectLst>
                  <a:outerShdw blurRad="63500" dist="12700" dir="5400000" rotWithShape="0">
                    <a:srgbClr val="000000">
                      <a:alpha val="30000"/>
                    </a:srgbClr>
                  </a:outerShdw>
                </a:effectLst>
              </a:rPr>
              <a:t>The Aegis experiment</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Shape 332"/>
          <p:cNvSpPr>
            <a:spLocks noGrp="1"/>
          </p:cNvSpPr>
          <p:nvPr>
            <p:ph type="title"/>
          </p:nvPr>
        </p:nvSpPr>
        <p:spPr>
          <a:xfrm>
            <a:off x="787400" y="254000"/>
            <a:ext cx="11430000" cy="1244214"/>
          </a:xfrm>
          <a:prstGeom prst="rect">
            <a:avLst/>
          </a:prstGeom>
        </p:spPr>
        <p:txBody>
          <a:bodyPr/>
          <a:lstStyle>
            <a:lvl1pPr>
              <a:defRPr sz="5000"/>
            </a:lvl1pPr>
          </a:lstStyle>
          <a:p>
            <a:pPr lvl="0">
              <a:defRPr sz="1800">
                <a:solidFill>
                  <a:srgbClr val="000000"/>
                </a:solidFill>
                <a:effectLst/>
              </a:defRPr>
            </a:pPr>
            <a:r>
              <a:rPr sz="5000">
                <a:solidFill>
                  <a:srgbClr val="767367"/>
                </a:solidFill>
                <a:effectLst>
                  <a:outerShdw blurRad="63500" dist="12700" dir="5400000" rotWithShape="0">
                    <a:srgbClr val="000000">
                      <a:alpha val="30000"/>
                    </a:srgbClr>
                  </a:outerShdw>
                </a:effectLst>
              </a:rPr>
              <a:t>First trials - MIMOTERA</a:t>
            </a:r>
          </a:p>
        </p:txBody>
      </p:sp>
      <p:sp>
        <p:nvSpPr>
          <p:cNvPr id="333" name="Shape 333"/>
          <p:cNvSpPr>
            <a:spLocks noGrp="1"/>
          </p:cNvSpPr>
          <p:nvPr>
            <p:ph type="sldNum" sz="quarter" idx="2"/>
          </p:nvPr>
        </p:nvSpPr>
        <p:spPr>
          <a:xfrm>
            <a:off x="6302971" y="9131300"/>
            <a:ext cx="386158"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30</a:t>
            </a:fld>
            <a:endParaRPr sz="2200">
              <a:solidFill>
                <a:srgbClr val="5E5E5E"/>
              </a:solidFill>
            </a:endParaRPr>
          </a:p>
        </p:txBody>
      </p:sp>
      <p:pic>
        <p:nvPicPr>
          <p:cNvPr id="334" name="pasted-image.pdf"/>
          <p:cNvPicPr/>
          <p:nvPr/>
        </p:nvPicPr>
        <p:blipFill>
          <a:blip r:embed="rId2">
            <a:extLst/>
          </a:blip>
          <a:stretch>
            <a:fillRect/>
          </a:stretch>
        </p:blipFill>
        <p:spPr>
          <a:xfrm>
            <a:off x="-154517" y="1121555"/>
            <a:ext cx="7171648" cy="4940470"/>
          </a:xfrm>
          <a:prstGeom prst="rect">
            <a:avLst/>
          </a:prstGeom>
          <a:ln w="12700">
            <a:miter lim="400000"/>
          </a:ln>
        </p:spPr>
      </p:pic>
      <p:pic>
        <p:nvPicPr>
          <p:cNvPr id="335" name="Screen Shot 2016-11-23 at 11.11.11.png"/>
          <p:cNvPicPr/>
          <p:nvPr/>
        </p:nvPicPr>
        <p:blipFill>
          <a:blip r:embed="rId3">
            <a:extLst/>
          </a:blip>
          <a:stretch>
            <a:fillRect/>
          </a:stretch>
        </p:blipFill>
        <p:spPr>
          <a:xfrm>
            <a:off x="406863" y="6048892"/>
            <a:ext cx="2561819" cy="3269504"/>
          </a:xfrm>
          <a:prstGeom prst="rect">
            <a:avLst/>
          </a:prstGeom>
          <a:ln w="12700">
            <a:miter lim="400000"/>
          </a:ln>
        </p:spPr>
      </p:pic>
      <p:pic>
        <p:nvPicPr>
          <p:cNvPr id="336" name="droppedImage.pdf"/>
          <p:cNvPicPr/>
          <p:nvPr/>
        </p:nvPicPr>
        <p:blipFill>
          <a:blip r:embed="rId4">
            <a:extLst/>
          </a:blip>
          <a:stretch>
            <a:fillRect/>
          </a:stretch>
        </p:blipFill>
        <p:spPr>
          <a:xfrm>
            <a:off x="3560233" y="6481233"/>
            <a:ext cx="3307403" cy="2641889"/>
          </a:xfrm>
          <a:prstGeom prst="rect">
            <a:avLst/>
          </a:prstGeom>
          <a:ln w="12700">
            <a:miter lim="400000"/>
          </a:ln>
        </p:spPr>
      </p:pic>
      <p:pic>
        <p:nvPicPr>
          <p:cNvPr id="337" name="Screen Shot 2016-11-23 at 11.14.05.png"/>
          <p:cNvPicPr/>
          <p:nvPr/>
        </p:nvPicPr>
        <p:blipFill>
          <a:blip r:embed="rId5">
            <a:extLst/>
          </a:blip>
          <a:stretch>
            <a:fillRect/>
          </a:stretch>
        </p:blipFill>
        <p:spPr>
          <a:xfrm>
            <a:off x="6642496" y="1359484"/>
            <a:ext cx="5958348" cy="4464612"/>
          </a:xfrm>
          <a:prstGeom prst="rect">
            <a:avLst/>
          </a:prstGeom>
          <a:ln w="12700">
            <a:miter lim="400000"/>
          </a:ln>
        </p:spPr>
      </p:pic>
      <p:sp>
        <p:nvSpPr>
          <p:cNvPr id="338" name="Shape 338"/>
          <p:cNvSpPr/>
          <p:nvPr/>
        </p:nvSpPr>
        <p:spPr>
          <a:xfrm>
            <a:off x="7196257" y="6159644"/>
            <a:ext cx="5551005" cy="3048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buSzPct val="100000"/>
              <a:buFont typeface="Zapf Dingbats"/>
              <a:buChar char="✦"/>
              <a:defRPr sz="1800">
                <a:solidFill>
                  <a:srgbClr val="000000"/>
                </a:solidFill>
              </a:defRPr>
            </a:pPr>
            <a:r>
              <a:rPr sz="2400">
                <a:solidFill>
                  <a:srgbClr val="6C6963"/>
                </a:solidFill>
              </a:rPr>
              <a:t>Monolithic pixel detector - Mimosa-based, for beam monitoring applications</a:t>
            </a:r>
          </a:p>
          <a:p>
            <a:pPr lvl="0" algn="l">
              <a:buSzPct val="100000"/>
              <a:buFont typeface="Zapf Dingbats"/>
              <a:buChar char="✦"/>
              <a:defRPr sz="1800">
                <a:solidFill>
                  <a:srgbClr val="000000"/>
                </a:solidFill>
              </a:defRPr>
            </a:pPr>
            <a:r>
              <a:rPr sz="2400">
                <a:solidFill>
                  <a:srgbClr val="6C6963"/>
                </a:solidFill>
              </a:rPr>
              <a:t>14 um thickness, 128x128 pixels with size 153x153 um</a:t>
            </a:r>
          </a:p>
          <a:p>
            <a:pPr lvl="0" algn="l">
              <a:buSzPct val="100000"/>
              <a:buFont typeface="Zapf Dingbats"/>
              <a:buChar char="✦"/>
              <a:defRPr sz="1800">
                <a:solidFill>
                  <a:srgbClr val="000000"/>
                </a:solidFill>
              </a:defRPr>
            </a:pPr>
            <a:r>
              <a:rPr sz="2400">
                <a:solidFill>
                  <a:srgbClr val="6C6963"/>
                </a:solidFill>
              </a:rPr>
              <a:t>High dynamic range (up to ~10 MeV)</a:t>
            </a:r>
          </a:p>
          <a:p>
            <a:pPr lvl="0" algn="l">
              <a:buSzPct val="100000"/>
              <a:buFont typeface="Zapf Dingbats"/>
              <a:buChar char="✦"/>
              <a:defRPr sz="1800">
                <a:solidFill>
                  <a:srgbClr val="000000"/>
                </a:solidFill>
              </a:defRPr>
            </a:pPr>
            <a:r>
              <a:rPr sz="2400">
                <a:solidFill>
                  <a:srgbClr val="6C6963"/>
                </a:solidFill>
              </a:rPr>
              <a:t>2.5 MHz total analog readout without zero suppression (offline cut of noise events)</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Shape 340"/>
          <p:cNvSpPr>
            <a:spLocks noGrp="1"/>
          </p:cNvSpPr>
          <p:nvPr>
            <p:ph type="title"/>
          </p:nvPr>
        </p:nvSpPr>
        <p:spPr>
          <a:xfrm>
            <a:off x="393700" y="254000"/>
            <a:ext cx="12293600" cy="1104900"/>
          </a:xfrm>
          <a:prstGeom prst="rect">
            <a:avLst/>
          </a:prstGeom>
        </p:spPr>
        <p:txBody>
          <a:bodyPr lIns="0" tIns="0" rIns="0" bIns="0">
            <a:normAutofit/>
          </a:bodyPr>
          <a:lstStyle>
            <a:lvl1pPr>
              <a:defRPr sz="5000"/>
            </a:lvl1pPr>
          </a:lstStyle>
          <a:p>
            <a:pPr lvl="0">
              <a:defRPr sz="1800">
                <a:solidFill>
                  <a:srgbClr val="000000"/>
                </a:solidFill>
                <a:effectLst/>
              </a:defRPr>
            </a:pPr>
            <a:r>
              <a:rPr sz="5000">
                <a:solidFill>
                  <a:srgbClr val="767367"/>
                </a:solidFill>
                <a:effectLst>
                  <a:outerShdw blurRad="63500" dist="12700" dir="5400000" rotWithShape="0">
                    <a:srgbClr val="000000">
                      <a:alpha val="30000"/>
                    </a:srgbClr>
                  </a:outerShdw>
                </a:effectLst>
              </a:rPr>
              <a:t>First trials - MIMOTERA</a:t>
            </a:r>
          </a:p>
        </p:txBody>
      </p:sp>
      <p:sp>
        <p:nvSpPr>
          <p:cNvPr id="341" name="Shape 341"/>
          <p:cNvSpPr>
            <a:spLocks noGrp="1"/>
          </p:cNvSpPr>
          <p:nvPr>
            <p:ph type="sldNum" sz="quarter" idx="2"/>
          </p:nvPr>
        </p:nvSpPr>
        <p:spPr>
          <a:xfrm>
            <a:off x="6299060" y="9131300"/>
            <a:ext cx="393980"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31</a:t>
            </a:fld>
            <a:endParaRPr sz="2200">
              <a:solidFill>
                <a:srgbClr val="5E5E5E"/>
              </a:solidFill>
            </a:endParaRPr>
          </a:p>
        </p:txBody>
      </p:sp>
      <p:sp>
        <p:nvSpPr>
          <p:cNvPr id="342" name="Shape 342"/>
          <p:cNvSpPr/>
          <p:nvPr/>
        </p:nvSpPr>
        <p:spPr>
          <a:xfrm>
            <a:off x="667808" y="1767077"/>
            <a:ext cx="6023108" cy="34163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defRPr sz="1800">
                <a:solidFill>
                  <a:srgbClr val="000000"/>
                </a:solidFill>
              </a:defRPr>
            </a:pPr>
            <a:r>
              <a:rPr sz="2400">
                <a:solidFill>
                  <a:srgbClr val="6C6963"/>
                </a:solidFill>
              </a:rPr>
              <a:t>Moderation of the antiproton beam with thin foils =&gt; </a:t>
            </a:r>
          </a:p>
          <a:p>
            <a:pPr lvl="0" algn="l">
              <a:defRPr sz="1800">
                <a:solidFill>
                  <a:srgbClr val="000000"/>
                </a:solidFill>
              </a:defRPr>
            </a:pPr>
            <a:endParaRPr sz="2400" dirty="0">
              <a:solidFill>
                <a:srgbClr val="6C6963"/>
              </a:solidFill>
            </a:endParaRPr>
          </a:p>
          <a:p>
            <a:pPr lvl="0" algn="l">
              <a:defRPr sz="1800">
                <a:solidFill>
                  <a:srgbClr val="000000"/>
                </a:solidFill>
              </a:defRPr>
            </a:pPr>
            <a:r>
              <a:rPr sz="2400" dirty="0">
                <a:solidFill>
                  <a:srgbClr val="6C6963"/>
                </a:solidFill>
              </a:rPr>
              <a:t>Background due to annihilations in the moderator.</a:t>
            </a:r>
          </a:p>
          <a:p>
            <a:pPr lvl="0" algn="l">
              <a:defRPr sz="1800">
                <a:solidFill>
                  <a:srgbClr val="000000"/>
                </a:solidFill>
              </a:defRPr>
            </a:pPr>
            <a:endParaRPr sz="2400" dirty="0">
              <a:solidFill>
                <a:srgbClr val="6C6963"/>
              </a:solidFill>
            </a:endParaRPr>
          </a:p>
          <a:p>
            <a:pPr lvl="0" algn="l">
              <a:defRPr sz="1800">
                <a:solidFill>
                  <a:srgbClr val="000000"/>
                </a:solidFill>
              </a:defRPr>
            </a:pPr>
            <a:endParaRPr sz="2400" dirty="0">
              <a:solidFill>
                <a:srgbClr val="6C6963"/>
              </a:solidFill>
            </a:endParaRPr>
          </a:p>
          <a:p>
            <a:pPr lvl="0" algn="l">
              <a:defRPr sz="1800">
                <a:solidFill>
                  <a:srgbClr val="000000"/>
                </a:solidFill>
              </a:defRPr>
            </a:pPr>
            <a:endParaRPr sz="2400" dirty="0">
              <a:solidFill>
                <a:srgbClr val="6C6963"/>
              </a:solidFill>
            </a:endParaRPr>
          </a:p>
        </p:txBody>
      </p:sp>
      <p:pic>
        <p:nvPicPr>
          <p:cNvPr id="343" name="Screen Shot 2016-11-23 at 11.24.06.png"/>
          <p:cNvPicPr/>
          <p:nvPr/>
        </p:nvPicPr>
        <p:blipFill>
          <a:blip r:embed="rId2">
            <a:extLst/>
          </a:blip>
          <a:stretch>
            <a:fillRect/>
          </a:stretch>
        </p:blipFill>
        <p:spPr>
          <a:xfrm>
            <a:off x="7466360" y="1289711"/>
            <a:ext cx="4625537" cy="3416301"/>
          </a:xfrm>
          <a:prstGeom prst="rect">
            <a:avLst/>
          </a:prstGeom>
          <a:ln w="12700">
            <a:miter lim="400000"/>
          </a:ln>
        </p:spPr>
      </p:pic>
      <p:sp>
        <p:nvSpPr>
          <p:cNvPr id="344" name="Shape 344"/>
          <p:cNvSpPr/>
          <p:nvPr/>
        </p:nvSpPr>
        <p:spPr>
          <a:xfrm>
            <a:off x="2292826" y="7882466"/>
            <a:ext cx="8800148" cy="48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solidFill>
                  <a:srgbClr val="000000"/>
                </a:solidFill>
              </a:defRPr>
            </a:pPr>
            <a:r>
              <a:rPr sz="2500">
                <a:solidFill>
                  <a:srgbClr val="6C6963"/>
                </a:solidFill>
              </a:rPr>
              <a:t>S. Aghion et al. </a:t>
            </a:r>
            <a:r>
              <a:rPr sz="2500" u="sng">
                <a:solidFill>
                  <a:srgbClr val="6C6963"/>
                </a:solidFill>
                <a:hlinkClick r:id="rId3"/>
              </a:rPr>
              <a:t>http://iopscience.iop.org/1748-0221/9/06/P06020/</a:t>
            </a:r>
          </a:p>
        </p:txBody>
      </p:sp>
      <p:pic>
        <p:nvPicPr>
          <p:cNvPr id="345" name="droppedImage.pdf"/>
          <p:cNvPicPr/>
          <p:nvPr/>
        </p:nvPicPr>
        <p:blipFill>
          <a:blip r:embed="rId4">
            <a:extLst/>
          </a:blip>
          <a:stretch>
            <a:fillRect/>
          </a:stretch>
        </p:blipFill>
        <p:spPr>
          <a:xfrm>
            <a:off x="676014" y="3794563"/>
            <a:ext cx="5480251" cy="4083671"/>
          </a:xfrm>
          <a:prstGeom prst="rect">
            <a:avLst/>
          </a:prstGeom>
          <a:ln w="12700">
            <a:miter lim="400000"/>
          </a:ln>
        </p:spPr>
      </p:pic>
      <p:sp>
        <p:nvSpPr>
          <p:cNvPr id="346" name="Shape 346"/>
          <p:cNvSpPr/>
          <p:nvPr/>
        </p:nvSpPr>
        <p:spPr>
          <a:xfrm>
            <a:off x="6515227" y="4766733"/>
            <a:ext cx="6527801" cy="34163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buSzPct val="100000"/>
              <a:buFont typeface="Zapf Dingbats"/>
              <a:buChar char="✦"/>
              <a:defRPr sz="1800">
                <a:solidFill>
                  <a:srgbClr val="000000"/>
                </a:solidFill>
              </a:defRPr>
            </a:pPr>
            <a:r>
              <a:rPr sz="2400">
                <a:solidFill>
                  <a:srgbClr val="6C6963"/>
                </a:solidFill>
              </a:rPr>
              <a:t>First ever (successful) attempt to measure antiproton annihilations directly on a segmented silicon sensor. </a:t>
            </a:r>
          </a:p>
          <a:p>
            <a:pPr lvl="0" algn="l">
              <a:defRPr sz="1800">
                <a:solidFill>
                  <a:srgbClr val="000000"/>
                </a:solidFill>
              </a:defRPr>
            </a:pPr>
            <a:endParaRPr sz="2400">
              <a:solidFill>
                <a:srgbClr val="6C6963"/>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 name="Shape 348"/>
          <p:cNvSpPr>
            <a:spLocks noGrp="1"/>
          </p:cNvSpPr>
          <p:nvPr>
            <p:ph type="title"/>
          </p:nvPr>
        </p:nvSpPr>
        <p:spPr>
          <a:xfrm>
            <a:off x="787400" y="241300"/>
            <a:ext cx="11430000" cy="1285016"/>
          </a:xfrm>
          <a:prstGeom prst="rect">
            <a:avLst/>
          </a:prstGeom>
        </p:spPr>
        <p:txBody>
          <a:bodyPr/>
          <a:lstStyle>
            <a:lvl1pPr>
              <a:defRPr sz="5000"/>
            </a:lvl1pPr>
          </a:lstStyle>
          <a:p>
            <a:pPr lvl="0">
              <a:defRPr sz="1800">
                <a:solidFill>
                  <a:srgbClr val="000000"/>
                </a:solidFill>
                <a:effectLst/>
              </a:defRPr>
            </a:pPr>
            <a:r>
              <a:rPr sz="5000" dirty="0">
                <a:solidFill>
                  <a:srgbClr val="767367"/>
                </a:solidFill>
                <a:effectLst>
                  <a:outerShdw blurRad="63500" dist="12700" dir="5400000" rotWithShape="0">
                    <a:srgbClr val="000000">
                      <a:alpha val="30000"/>
                    </a:srgbClr>
                  </a:outerShdw>
                </a:effectLst>
              </a:rPr>
              <a:t>FE-I4</a:t>
            </a:r>
          </a:p>
        </p:txBody>
      </p:sp>
      <p:sp>
        <p:nvSpPr>
          <p:cNvPr id="349" name="Shape 349"/>
          <p:cNvSpPr>
            <a:spLocks noGrp="1"/>
          </p:cNvSpPr>
          <p:nvPr>
            <p:ph type="sldNum" sz="quarter" idx="2"/>
          </p:nvPr>
        </p:nvSpPr>
        <p:spPr>
          <a:xfrm>
            <a:off x="6329375" y="9131300"/>
            <a:ext cx="333350"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32</a:t>
            </a:fld>
            <a:endParaRPr sz="2200">
              <a:solidFill>
                <a:srgbClr val="5E5E5E"/>
              </a:solidFill>
            </a:endParaRPr>
          </a:p>
        </p:txBody>
      </p:sp>
      <p:sp>
        <p:nvSpPr>
          <p:cNvPr id="350" name="Shape 350"/>
          <p:cNvSpPr/>
          <p:nvPr/>
        </p:nvSpPr>
        <p:spPr>
          <a:xfrm>
            <a:off x="8045498" y="796350"/>
            <a:ext cx="4595235" cy="5257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defRPr sz="1800">
                <a:solidFill>
                  <a:srgbClr val="000000"/>
                </a:solidFill>
              </a:defRPr>
            </a:pPr>
            <a:r>
              <a:rPr sz="2400" dirty="0">
                <a:solidFill>
                  <a:srgbClr val="6C6963"/>
                </a:solidFill>
              </a:rPr>
              <a:t>Using a standard ATLAS upgrade 3D pixel detector for antiproton annihilation detection</a:t>
            </a:r>
          </a:p>
          <a:p>
            <a:pPr lvl="0" algn="l">
              <a:defRPr sz="1800">
                <a:solidFill>
                  <a:srgbClr val="000000"/>
                </a:solidFill>
              </a:defRPr>
            </a:pPr>
            <a:endParaRPr sz="2400" dirty="0">
              <a:solidFill>
                <a:srgbClr val="6C6963"/>
              </a:solidFill>
            </a:endParaRPr>
          </a:p>
          <a:p>
            <a:pPr lvl="0" algn="l">
              <a:buSzPct val="100000"/>
              <a:buFont typeface="Zapf Dingbats"/>
              <a:buChar char="✦"/>
              <a:defRPr sz="1800">
                <a:solidFill>
                  <a:srgbClr val="000000"/>
                </a:solidFill>
              </a:defRPr>
            </a:pPr>
            <a:r>
              <a:rPr sz="2400" dirty="0">
                <a:solidFill>
                  <a:srgbClr val="6C6963"/>
                </a:solidFill>
              </a:rPr>
              <a:t>Events observed in the form of tracks: a thicker sensor allows observation of secondary prongs)</a:t>
            </a:r>
          </a:p>
          <a:p>
            <a:pPr lvl="0" algn="l">
              <a:buSzPct val="100000"/>
              <a:buFont typeface="Zapf Dingbats"/>
              <a:buChar char="✦"/>
              <a:defRPr sz="1800">
                <a:solidFill>
                  <a:srgbClr val="000000"/>
                </a:solidFill>
              </a:defRPr>
            </a:pPr>
            <a:r>
              <a:rPr sz="2400" dirty="0">
                <a:solidFill>
                  <a:srgbClr val="6C6963"/>
                </a:solidFill>
              </a:rPr>
              <a:t>Energy deposition from </a:t>
            </a:r>
            <a:r>
              <a:rPr sz="2400" dirty="0" err="1">
                <a:solidFill>
                  <a:srgbClr val="6C6963"/>
                </a:solidFill>
              </a:rPr>
              <a:t>pions</a:t>
            </a:r>
            <a:r>
              <a:rPr sz="2400" dirty="0">
                <a:solidFill>
                  <a:srgbClr val="6C6963"/>
                </a:solidFill>
              </a:rPr>
              <a:t> distinguishable from heavier fragments - producing saturation</a:t>
            </a:r>
          </a:p>
          <a:p>
            <a:pPr lvl="0" algn="l">
              <a:buSzPct val="100000"/>
              <a:buFont typeface="Zapf Dingbats"/>
              <a:buChar char="✦"/>
              <a:defRPr sz="1800">
                <a:solidFill>
                  <a:srgbClr val="000000"/>
                </a:solidFill>
              </a:defRPr>
            </a:pPr>
            <a:r>
              <a:rPr sz="2400" dirty="0">
                <a:solidFill>
                  <a:srgbClr val="6C6963"/>
                </a:solidFill>
              </a:rPr>
              <a:t>Fast collection and readout, avoid saturation by fast background.</a:t>
            </a:r>
          </a:p>
        </p:txBody>
      </p:sp>
      <p:pic>
        <p:nvPicPr>
          <p:cNvPr id="351" name="pasted-image.pdf"/>
          <p:cNvPicPr/>
          <p:nvPr/>
        </p:nvPicPr>
        <p:blipFill>
          <a:blip r:embed="rId2">
            <a:extLst/>
          </a:blip>
          <a:stretch>
            <a:fillRect/>
          </a:stretch>
        </p:blipFill>
        <p:spPr>
          <a:xfrm>
            <a:off x="445543" y="2295149"/>
            <a:ext cx="7245051" cy="4917769"/>
          </a:xfrm>
          <a:prstGeom prst="rect">
            <a:avLst/>
          </a:prstGeom>
          <a:ln w="12700">
            <a:miter lim="400000"/>
          </a:ln>
        </p:spPr>
      </p:pic>
      <p:sp>
        <p:nvSpPr>
          <p:cNvPr id="352" name="Shape 352"/>
          <p:cNvSpPr/>
          <p:nvPr/>
        </p:nvSpPr>
        <p:spPr>
          <a:xfrm>
            <a:off x="309623" y="7354573"/>
            <a:ext cx="7838543" cy="1574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l">
              <a:defRPr sz="1800">
                <a:solidFill>
                  <a:srgbClr val="000000"/>
                </a:solidFill>
              </a:defRPr>
            </a:pPr>
            <a:r>
              <a:rPr sz="2400" dirty="0">
                <a:solidFill>
                  <a:srgbClr val="6C6963"/>
                </a:solidFill>
              </a:rPr>
              <a:t>Calibration: ~2,500 e / ADC count</a:t>
            </a:r>
          </a:p>
          <a:p>
            <a:pPr lvl="0" algn="l">
              <a:defRPr sz="1800">
                <a:solidFill>
                  <a:srgbClr val="000000"/>
                </a:solidFill>
              </a:defRPr>
            </a:pPr>
            <a:endParaRPr sz="2400" dirty="0">
              <a:solidFill>
                <a:srgbClr val="6C6963"/>
              </a:solidFill>
            </a:endParaRPr>
          </a:p>
          <a:p>
            <a:pPr lvl="0" algn="l">
              <a:defRPr sz="1800">
                <a:solidFill>
                  <a:srgbClr val="000000"/>
                </a:solidFill>
              </a:defRPr>
            </a:pPr>
            <a:r>
              <a:rPr sz="2400" dirty="0">
                <a:solidFill>
                  <a:srgbClr val="6C6963"/>
                </a:solidFill>
              </a:rPr>
              <a:t>N. Pacifico et al. NIM A - DOI: 10.1016/j.nima.2014.06.036</a:t>
            </a:r>
          </a:p>
        </p:txBody>
      </p:sp>
      <p:pic>
        <p:nvPicPr>
          <p:cNvPr id="353" name="Screen Shot 2016-11-25 at 08.41.40.png"/>
          <p:cNvPicPr/>
          <p:nvPr/>
        </p:nvPicPr>
        <p:blipFill>
          <a:blip r:embed="rId3">
            <a:extLst/>
          </a:blip>
          <a:stretch>
            <a:fillRect/>
          </a:stretch>
        </p:blipFill>
        <p:spPr>
          <a:xfrm>
            <a:off x="8605738" y="6230094"/>
            <a:ext cx="3474757" cy="2559365"/>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 name="Shape 355"/>
          <p:cNvSpPr>
            <a:spLocks noGrp="1"/>
          </p:cNvSpPr>
          <p:nvPr>
            <p:ph type="title"/>
          </p:nvPr>
        </p:nvSpPr>
        <p:spPr>
          <a:prstGeom prst="rect">
            <a:avLst/>
          </a:prstGeom>
        </p:spPr>
        <p:txBody>
          <a:bodyPr/>
          <a:lstStyle>
            <a:lvl1pPr>
              <a:defRPr sz="5000"/>
            </a:lvl1pPr>
          </a:lstStyle>
          <a:p>
            <a:pPr lvl="0">
              <a:defRPr sz="1800">
                <a:solidFill>
                  <a:srgbClr val="000000"/>
                </a:solidFill>
                <a:effectLst/>
              </a:defRPr>
            </a:pPr>
            <a:r>
              <a:rPr sz="5000">
                <a:solidFill>
                  <a:srgbClr val="767367"/>
                </a:solidFill>
                <a:effectLst>
                  <a:outerShdw blurRad="63500" dist="12700" dir="5400000" rotWithShape="0">
                    <a:srgbClr val="000000">
                      <a:alpha val="30000"/>
                    </a:srgbClr>
                  </a:outerShdw>
                </a:effectLst>
              </a:rPr>
              <a:t>The AEgIS silicon annihilation detector</a:t>
            </a:r>
          </a:p>
        </p:txBody>
      </p:sp>
      <p:sp>
        <p:nvSpPr>
          <p:cNvPr id="356" name="Shape 356"/>
          <p:cNvSpPr>
            <a:spLocks noGrp="1"/>
          </p:cNvSpPr>
          <p:nvPr>
            <p:ph type="body" idx="1"/>
          </p:nvPr>
        </p:nvSpPr>
        <p:spPr>
          <a:xfrm>
            <a:off x="706966" y="1989666"/>
            <a:ext cx="4546155" cy="7432875"/>
          </a:xfrm>
          <a:prstGeom prst="rect">
            <a:avLst/>
          </a:prstGeom>
        </p:spPr>
        <p:txBody>
          <a:bodyPr/>
          <a:lstStyle/>
          <a:p>
            <a:pPr lvl="0">
              <a:buBlip>
                <a:blip r:embed="rId2"/>
              </a:buBlip>
              <a:defRPr sz="1800">
                <a:solidFill>
                  <a:srgbClr val="000000"/>
                </a:solidFill>
              </a:defRPr>
            </a:pPr>
            <a:r>
              <a:rPr sz="2200">
                <a:solidFill>
                  <a:srgbClr val="5E5E5E"/>
                </a:solidFill>
              </a:rPr>
              <a:t>Silicon annihilation detector to be operated under challenging conditions</a:t>
            </a:r>
          </a:p>
          <a:p>
            <a:pPr lvl="0">
              <a:buBlip>
                <a:blip r:embed="rId2"/>
              </a:buBlip>
              <a:defRPr sz="1800">
                <a:solidFill>
                  <a:srgbClr val="000000"/>
                </a:solidFill>
              </a:defRPr>
            </a:pPr>
            <a:r>
              <a:rPr sz="2200" b="1">
                <a:solidFill>
                  <a:srgbClr val="5E5E5E"/>
                </a:solidFill>
              </a:rPr>
              <a:t>Covering a wide area</a:t>
            </a:r>
            <a:r>
              <a:rPr sz="2200">
                <a:solidFill>
                  <a:srgbClr val="5E5E5E"/>
                </a:solidFill>
              </a:rPr>
              <a:t> (10x7 cm)</a:t>
            </a:r>
          </a:p>
          <a:p>
            <a:pPr lvl="0">
              <a:buBlip>
                <a:blip r:embed="rId2"/>
              </a:buBlip>
              <a:defRPr sz="1800">
                <a:solidFill>
                  <a:srgbClr val="000000"/>
                </a:solidFill>
              </a:defRPr>
            </a:pPr>
            <a:r>
              <a:rPr sz="2200" b="1">
                <a:solidFill>
                  <a:srgbClr val="5E5E5E"/>
                </a:solidFill>
              </a:rPr>
              <a:t>25 um strip pitch, 50 um thickness on wide areas</a:t>
            </a:r>
            <a:r>
              <a:rPr sz="2200">
                <a:solidFill>
                  <a:srgbClr val="5E5E5E"/>
                </a:solidFill>
              </a:rPr>
              <a:t> (low scattering on secondaries for downstream emulsion detection)</a:t>
            </a:r>
          </a:p>
          <a:p>
            <a:pPr lvl="0">
              <a:buBlip>
                <a:blip r:embed="rId2"/>
              </a:buBlip>
              <a:defRPr sz="1800">
                <a:solidFill>
                  <a:srgbClr val="000000"/>
                </a:solidFill>
              </a:defRPr>
            </a:pPr>
            <a:r>
              <a:rPr sz="2200" b="1">
                <a:solidFill>
                  <a:srgbClr val="5E5E5E"/>
                </a:solidFill>
              </a:rPr>
              <a:t>Cryogenic operation</a:t>
            </a:r>
            <a:r>
              <a:rPr sz="2200">
                <a:solidFill>
                  <a:srgbClr val="5E5E5E"/>
                </a:solidFill>
              </a:rPr>
              <a:t> (&lt; 77K)</a:t>
            </a:r>
          </a:p>
          <a:p>
            <a:pPr lvl="0">
              <a:buBlip>
                <a:blip r:embed="rId2"/>
              </a:buBlip>
              <a:defRPr sz="1800">
                <a:solidFill>
                  <a:srgbClr val="000000"/>
                </a:solidFill>
              </a:defRPr>
            </a:pPr>
            <a:r>
              <a:rPr sz="2200">
                <a:solidFill>
                  <a:srgbClr val="5E5E5E"/>
                </a:solidFill>
              </a:rPr>
              <a:t>The silicon sensor is a vacuum </a:t>
            </a:r>
            <a:r>
              <a:rPr sz="2200" b="1">
                <a:solidFill>
                  <a:srgbClr val="5E5E5E"/>
                </a:solidFill>
              </a:rPr>
              <a:t>separation window between OVC and XHV</a:t>
            </a:r>
          </a:p>
          <a:p>
            <a:pPr lvl="0">
              <a:buBlip>
                <a:blip r:embed="rId2"/>
              </a:buBlip>
              <a:defRPr sz="1800">
                <a:solidFill>
                  <a:srgbClr val="000000"/>
                </a:solidFill>
              </a:defRPr>
            </a:pPr>
            <a:r>
              <a:rPr sz="2200">
                <a:solidFill>
                  <a:srgbClr val="5E5E5E"/>
                </a:solidFill>
              </a:rPr>
              <a:t>Tagging is provided by downstream emulsion detector.</a:t>
            </a:r>
          </a:p>
        </p:txBody>
      </p:sp>
      <p:sp>
        <p:nvSpPr>
          <p:cNvPr id="357" name="Shape 357"/>
          <p:cNvSpPr>
            <a:spLocks noGrp="1"/>
          </p:cNvSpPr>
          <p:nvPr>
            <p:ph type="sldNum" sz="quarter" idx="2"/>
          </p:nvPr>
        </p:nvSpPr>
        <p:spPr>
          <a:xfrm>
            <a:off x="6319875" y="9131300"/>
            <a:ext cx="352350"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33</a:t>
            </a:fld>
            <a:endParaRPr sz="2200">
              <a:solidFill>
                <a:srgbClr val="5E5E5E"/>
              </a:solidFill>
            </a:endParaRPr>
          </a:p>
        </p:txBody>
      </p:sp>
      <p:pic>
        <p:nvPicPr>
          <p:cNvPr id="358" name="pasted-image.png"/>
          <p:cNvPicPr/>
          <p:nvPr/>
        </p:nvPicPr>
        <p:blipFill>
          <a:blip r:embed="rId3">
            <a:extLst/>
          </a:blip>
          <a:stretch>
            <a:fillRect/>
          </a:stretch>
        </p:blipFill>
        <p:spPr>
          <a:xfrm>
            <a:off x="6261849" y="1899076"/>
            <a:ext cx="4273074" cy="2848716"/>
          </a:xfrm>
          <a:prstGeom prst="rect">
            <a:avLst/>
          </a:prstGeom>
          <a:ln w="12700">
            <a:miter lim="400000"/>
          </a:ln>
        </p:spPr>
      </p:pic>
      <p:pic>
        <p:nvPicPr>
          <p:cNvPr id="359" name="pasted-image.png"/>
          <p:cNvPicPr/>
          <p:nvPr/>
        </p:nvPicPr>
        <p:blipFill>
          <a:blip r:embed="rId4">
            <a:extLst/>
          </a:blip>
          <a:stretch>
            <a:fillRect/>
          </a:stretch>
        </p:blipFill>
        <p:spPr>
          <a:xfrm>
            <a:off x="6261849" y="4556819"/>
            <a:ext cx="4280267" cy="4310710"/>
          </a:xfrm>
          <a:prstGeom prst="rect">
            <a:avLst/>
          </a:prstGeom>
          <a:ln w="12700">
            <a:miter lim="400000"/>
          </a:ln>
        </p:spPr>
      </p:pic>
      <p:sp>
        <p:nvSpPr>
          <p:cNvPr id="360" name="Shape 360"/>
          <p:cNvSpPr/>
          <p:nvPr/>
        </p:nvSpPr>
        <p:spPr>
          <a:xfrm rot="16045944">
            <a:off x="7320380" y="4464253"/>
            <a:ext cx="2809332" cy="549492"/>
          </a:xfrm>
          <a:prstGeom prst="rightArrow">
            <a:avLst>
              <a:gd name="adj1" fmla="val 32000"/>
              <a:gd name="adj2" fmla="val 147919"/>
            </a:avLst>
          </a:prstGeom>
          <a:solidFill>
            <a:srgbClr val="9B4B41"/>
          </a:solidFill>
          <a:ln w="12700">
            <a:miter lim="400000"/>
          </a:ln>
        </p:spPr>
        <p:txBody>
          <a:bodyPr lIns="0" tIns="0" rIns="0" bIns="0" anchor="ctr"/>
          <a:lstStyle/>
          <a:p>
            <a:pPr lvl="0">
              <a:defRPr>
                <a:solidFill>
                  <a:srgbClr val="FFFFFF"/>
                </a:solidFill>
              </a:defRPr>
            </a:pPr>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Shape 362"/>
          <p:cNvSpPr>
            <a:spLocks noGrp="1"/>
          </p:cNvSpPr>
          <p:nvPr>
            <p:ph type="title"/>
          </p:nvPr>
        </p:nvSpPr>
        <p:spPr>
          <a:xfrm>
            <a:off x="787400" y="254000"/>
            <a:ext cx="11430000" cy="889000"/>
          </a:xfrm>
          <a:prstGeom prst="rect">
            <a:avLst/>
          </a:prstGeom>
        </p:spPr>
        <p:txBody>
          <a:bodyPr lIns="0" tIns="0" rIns="0" bIns="0">
            <a:normAutofit/>
          </a:bodyPr>
          <a:lstStyle>
            <a:lvl1pPr defTabSz="408940">
              <a:defRPr sz="5460">
                <a:effectLst>
                  <a:outerShdw blurRad="44450" dist="8890" dir="5400000" rotWithShape="0">
                    <a:srgbClr val="000000">
                      <a:alpha val="30000"/>
                    </a:srgbClr>
                  </a:outerShdw>
                </a:effectLst>
              </a:defRPr>
            </a:lvl1pPr>
          </a:lstStyle>
          <a:p>
            <a:pPr lvl="0">
              <a:defRPr sz="1800">
                <a:solidFill>
                  <a:srgbClr val="000000"/>
                </a:solidFill>
                <a:effectLst/>
              </a:defRPr>
            </a:pPr>
            <a:r>
              <a:rPr sz="5460">
                <a:solidFill>
                  <a:srgbClr val="767367"/>
                </a:solidFill>
                <a:effectLst>
                  <a:outerShdw blurRad="44450" dist="8890" dir="5400000" rotWithShape="0">
                    <a:srgbClr val="000000">
                      <a:alpha val="30000"/>
                    </a:srgbClr>
                  </a:outerShdw>
                </a:effectLst>
              </a:rPr>
              <a:t>Preliminary tests with a strip sensor</a:t>
            </a:r>
          </a:p>
        </p:txBody>
      </p:sp>
      <p:sp>
        <p:nvSpPr>
          <p:cNvPr id="363" name="Shape 363"/>
          <p:cNvSpPr>
            <a:spLocks noGrp="1"/>
          </p:cNvSpPr>
          <p:nvPr>
            <p:ph type="sldNum" sz="quarter" idx="2"/>
          </p:nvPr>
        </p:nvSpPr>
        <p:spPr>
          <a:xfrm>
            <a:off x="6302693" y="9131300"/>
            <a:ext cx="386714"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34</a:t>
            </a:fld>
            <a:endParaRPr sz="2200">
              <a:solidFill>
                <a:srgbClr val="5E5E5E"/>
              </a:solidFill>
            </a:endParaRPr>
          </a:p>
        </p:txBody>
      </p:sp>
      <p:pic>
        <p:nvPicPr>
          <p:cNvPr id="364" name="droppedImage.pdf"/>
          <p:cNvPicPr/>
          <p:nvPr/>
        </p:nvPicPr>
        <p:blipFill>
          <a:blip r:embed="rId2">
            <a:extLst/>
          </a:blip>
          <a:stretch>
            <a:fillRect/>
          </a:stretch>
        </p:blipFill>
        <p:spPr>
          <a:xfrm>
            <a:off x="10828403" y="1558924"/>
            <a:ext cx="1943564" cy="1943565"/>
          </a:xfrm>
          <a:prstGeom prst="rect">
            <a:avLst/>
          </a:prstGeom>
          <a:ln w="12700">
            <a:miter lim="400000"/>
          </a:ln>
        </p:spPr>
      </p:pic>
      <p:pic>
        <p:nvPicPr>
          <p:cNvPr id="365" name="droppedImage.pdf"/>
          <p:cNvPicPr/>
          <p:nvPr/>
        </p:nvPicPr>
        <p:blipFill>
          <a:blip r:embed="rId3">
            <a:extLst/>
          </a:blip>
          <a:stretch>
            <a:fillRect/>
          </a:stretch>
        </p:blipFill>
        <p:spPr>
          <a:xfrm>
            <a:off x="381000" y="1600200"/>
            <a:ext cx="4711700" cy="3594182"/>
          </a:xfrm>
          <a:prstGeom prst="rect">
            <a:avLst/>
          </a:prstGeom>
          <a:ln w="12700">
            <a:miter lim="400000"/>
          </a:ln>
        </p:spPr>
      </p:pic>
      <p:pic>
        <p:nvPicPr>
          <p:cNvPr id="366" name="droppedImage.pdf"/>
          <p:cNvPicPr/>
          <p:nvPr/>
        </p:nvPicPr>
        <p:blipFill>
          <a:blip r:embed="rId4">
            <a:extLst/>
          </a:blip>
          <a:stretch>
            <a:fillRect/>
          </a:stretch>
        </p:blipFill>
        <p:spPr>
          <a:xfrm>
            <a:off x="381227" y="5334000"/>
            <a:ext cx="4711701" cy="3314540"/>
          </a:xfrm>
          <a:prstGeom prst="rect">
            <a:avLst/>
          </a:prstGeom>
          <a:ln w="12700">
            <a:miter lim="400000"/>
          </a:ln>
        </p:spPr>
      </p:pic>
      <p:sp>
        <p:nvSpPr>
          <p:cNvPr id="367" name="Shape 367"/>
          <p:cNvSpPr/>
          <p:nvPr/>
        </p:nvSpPr>
        <p:spPr>
          <a:xfrm>
            <a:off x="5384800" y="1453675"/>
            <a:ext cx="5727337" cy="3488134"/>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lvl="0" algn="l">
              <a:defRPr sz="1800">
                <a:solidFill>
                  <a:srgbClr val="000000"/>
                </a:solidFill>
              </a:defRPr>
            </a:pPr>
            <a:r>
              <a:rPr sz="2000" dirty="0">
                <a:solidFill>
                  <a:srgbClr val="6C6963"/>
                </a:solidFill>
              </a:rPr>
              <a:t>Observation of ~100 </a:t>
            </a:r>
            <a:r>
              <a:rPr sz="2000" dirty="0" err="1">
                <a:solidFill>
                  <a:srgbClr val="6C6963"/>
                </a:solidFill>
              </a:rPr>
              <a:t>keV</a:t>
            </a:r>
            <a:r>
              <a:rPr sz="2000" dirty="0">
                <a:solidFill>
                  <a:srgbClr val="6C6963"/>
                </a:solidFill>
              </a:rPr>
              <a:t> </a:t>
            </a:r>
            <a:r>
              <a:rPr sz="2000" dirty="0" err="1">
                <a:solidFill>
                  <a:srgbClr val="6C6963"/>
                </a:solidFill>
              </a:rPr>
              <a:t>pbars</a:t>
            </a:r>
            <a:r>
              <a:rPr sz="2000" dirty="0">
                <a:solidFill>
                  <a:srgbClr val="6C6963"/>
                </a:solidFill>
              </a:rPr>
              <a:t> annihilation events on silicon </a:t>
            </a:r>
            <a:r>
              <a:rPr sz="2000" dirty="0" err="1">
                <a:solidFill>
                  <a:srgbClr val="6C6963"/>
                </a:solidFill>
              </a:rPr>
              <a:t>ministrip</a:t>
            </a:r>
            <a:r>
              <a:rPr sz="2000" dirty="0">
                <a:solidFill>
                  <a:srgbClr val="6C6963"/>
                </a:solidFill>
              </a:rPr>
              <a:t> sensors, p-on-n, standard 300 um thickness, V</a:t>
            </a:r>
            <a:r>
              <a:rPr sz="2000" baseline="-5999" dirty="0">
                <a:solidFill>
                  <a:srgbClr val="6C6963"/>
                </a:solidFill>
              </a:rPr>
              <a:t>dep</a:t>
            </a:r>
            <a:r>
              <a:rPr sz="2000" dirty="0">
                <a:solidFill>
                  <a:srgbClr val="6C6963"/>
                </a:solidFill>
              </a:rPr>
              <a:t>~150 V </a:t>
            </a:r>
          </a:p>
          <a:p>
            <a:pPr lvl="0" algn="l">
              <a:defRPr sz="1800">
                <a:solidFill>
                  <a:srgbClr val="000000"/>
                </a:solidFill>
              </a:defRPr>
            </a:pPr>
            <a:endParaRPr sz="2000" dirty="0">
              <a:solidFill>
                <a:srgbClr val="6C6963"/>
              </a:solidFill>
            </a:endParaRPr>
          </a:p>
          <a:p>
            <a:pPr lvl="0" algn="l">
              <a:buSzPct val="100000"/>
              <a:buFont typeface="Zapf Dingbats"/>
              <a:buChar char="✦"/>
              <a:defRPr sz="1800">
                <a:solidFill>
                  <a:srgbClr val="000000"/>
                </a:solidFill>
              </a:defRPr>
            </a:pPr>
            <a:r>
              <a:rPr sz="2000" dirty="0" err="1">
                <a:solidFill>
                  <a:srgbClr val="6C6963"/>
                </a:solidFill>
              </a:rPr>
              <a:t>Alibava</a:t>
            </a:r>
            <a:r>
              <a:rPr sz="2000" dirty="0">
                <a:solidFill>
                  <a:srgbClr val="6C6963"/>
                </a:solidFill>
              </a:rPr>
              <a:t> readout (</a:t>
            </a:r>
            <a:r>
              <a:rPr sz="2000" dirty="0" err="1">
                <a:solidFill>
                  <a:srgbClr val="6C6963"/>
                </a:solidFill>
              </a:rPr>
              <a:t>LHCb</a:t>
            </a:r>
            <a:r>
              <a:rPr sz="2000" dirty="0">
                <a:solidFill>
                  <a:srgbClr val="6C6963"/>
                </a:solidFill>
              </a:rPr>
              <a:t> beetle chip)</a:t>
            </a:r>
          </a:p>
          <a:p>
            <a:pPr lvl="0" algn="l">
              <a:buSzPct val="100000"/>
              <a:buFont typeface="Zapf Dingbats"/>
              <a:buChar char="✦"/>
              <a:defRPr sz="1800">
                <a:solidFill>
                  <a:srgbClr val="000000"/>
                </a:solidFill>
              </a:defRPr>
            </a:pPr>
            <a:r>
              <a:rPr sz="2000" dirty="0">
                <a:solidFill>
                  <a:srgbClr val="6C6963"/>
                </a:solidFill>
              </a:rPr>
              <a:t>Sensors tested at depletion and extreme </a:t>
            </a:r>
            <a:r>
              <a:rPr sz="2000" dirty="0" err="1">
                <a:solidFill>
                  <a:srgbClr val="6C6963"/>
                </a:solidFill>
              </a:rPr>
              <a:t>underdepletion</a:t>
            </a:r>
            <a:r>
              <a:rPr sz="2000" dirty="0">
                <a:solidFill>
                  <a:srgbClr val="6C6963"/>
                </a:solidFill>
              </a:rPr>
              <a:t>.</a:t>
            </a:r>
          </a:p>
          <a:p>
            <a:pPr lvl="0" algn="l">
              <a:buSzPct val="100000"/>
              <a:buFont typeface="Zapf Dingbats"/>
              <a:buChar char="✦"/>
              <a:defRPr sz="1800">
                <a:solidFill>
                  <a:srgbClr val="000000"/>
                </a:solidFill>
              </a:defRPr>
            </a:pPr>
            <a:r>
              <a:rPr sz="2000" dirty="0">
                <a:solidFill>
                  <a:srgbClr val="6C6963"/>
                </a:solidFill>
              </a:rPr>
              <a:t>Observation of effects due to space charge plasma (“volcano” effect) at lower bias voltages</a:t>
            </a:r>
          </a:p>
          <a:p>
            <a:pPr lvl="0" algn="l">
              <a:buSzPct val="100000"/>
              <a:buFont typeface="Zapf Dingbats"/>
              <a:buChar char="✦"/>
              <a:defRPr sz="1800">
                <a:solidFill>
                  <a:srgbClr val="000000"/>
                </a:solidFill>
              </a:defRPr>
            </a:pPr>
            <a:r>
              <a:rPr sz="2000" dirty="0">
                <a:solidFill>
                  <a:srgbClr val="6C6963"/>
                </a:solidFill>
              </a:rPr>
              <a:t>Sensitivity to different annihilation products can be tuned through thickness tuning.</a:t>
            </a:r>
          </a:p>
        </p:txBody>
      </p:sp>
      <p:sp>
        <p:nvSpPr>
          <p:cNvPr id="368" name="Shape 368"/>
          <p:cNvSpPr/>
          <p:nvPr/>
        </p:nvSpPr>
        <p:spPr>
          <a:xfrm>
            <a:off x="4729429" y="8508999"/>
            <a:ext cx="7838542" cy="838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400"/>
            </a:lvl1pPr>
          </a:lstStyle>
          <a:p>
            <a:pPr lvl="0">
              <a:defRPr sz="1800">
                <a:solidFill>
                  <a:srgbClr val="000000"/>
                </a:solidFill>
              </a:defRPr>
            </a:pPr>
            <a:r>
              <a:rPr sz="2400" dirty="0">
                <a:solidFill>
                  <a:srgbClr val="6C6963"/>
                </a:solidFill>
              </a:rPr>
              <a:t>N. Pacifico et al. NIM A - DOI: 10.1016/j.nima.2014.06.036</a:t>
            </a:r>
          </a:p>
        </p:txBody>
      </p:sp>
      <p:grpSp>
        <p:nvGrpSpPr>
          <p:cNvPr id="371" name="Group 371"/>
          <p:cNvGrpSpPr/>
          <p:nvPr/>
        </p:nvGrpSpPr>
        <p:grpSpPr>
          <a:xfrm>
            <a:off x="7434216" y="4941809"/>
            <a:ext cx="3206962" cy="3668156"/>
            <a:chOff x="-165100" y="-114300"/>
            <a:chExt cx="3206960" cy="3668155"/>
          </a:xfrm>
        </p:grpSpPr>
        <p:pic>
          <p:nvPicPr>
            <p:cNvPr id="370" name="Screen Shot 2016-11-24 at 18.10.39.png"/>
            <p:cNvPicPr/>
            <p:nvPr/>
          </p:nvPicPr>
          <p:blipFill>
            <a:blip r:embed="rId5">
              <a:extLst/>
            </a:blip>
            <a:stretch>
              <a:fillRect/>
            </a:stretch>
          </p:blipFill>
          <p:spPr>
            <a:xfrm>
              <a:off x="-1" y="0"/>
              <a:ext cx="2876762" cy="3236356"/>
            </a:xfrm>
            <a:prstGeom prst="rect">
              <a:avLst/>
            </a:prstGeom>
            <a:ln>
              <a:noFill/>
            </a:ln>
            <a:effectLst/>
          </p:spPr>
        </p:pic>
        <p:pic>
          <p:nvPicPr>
            <p:cNvPr id="369" name="Picture 368"/>
            <p:cNvPicPr/>
            <p:nvPr/>
          </p:nvPicPr>
          <p:blipFill>
            <a:blip r:embed="rId6">
              <a:extLst/>
            </a:blip>
            <a:stretch>
              <a:fillRect/>
            </a:stretch>
          </p:blipFill>
          <p:spPr>
            <a:xfrm>
              <a:off x="-165101" y="-114300"/>
              <a:ext cx="3206962" cy="3668156"/>
            </a:xfrm>
            <a:prstGeom prst="rect">
              <a:avLst/>
            </a:prstGeom>
            <a:effectLst/>
          </p:spPr>
        </p:pic>
      </p:gr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Shape 373"/>
          <p:cNvSpPr>
            <a:spLocks noGrp="1"/>
          </p:cNvSpPr>
          <p:nvPr>
            <p:ph type="title"/>
          </p:nvPr>
        </p:nvSpPr>
        <p:spPr>
          <a:prstGeom prst="rect">
            <a:avLst/>
          </a:prstGeom>
        </p:spPr>
        <p:txBody>
          <a:bodyPr lIns="50800" tIns="50800" rIns="50800" bIns="50800">
            <a:noAutofit/>
          </a:bodyPr>
          <a:lstStyle>
            <a:lvl1pPr>
              <a:defRPr sz="5000"/>
            </a:lvl1pPr>
          </a:lstStyle>
          <a:p>
            <a:pPr lvl="0">
              <a:defRPr sz="1800">
                <a:solidFill>
                  <a:srgbClr val="000000"/>
                </a:solidFill>
                <a:effectLst/>
              </a:defRPr>
            </a:pPr>
            <a:r>
              <a:rPr sz="5000">
                <a:solidFill>
                  <a:srgbClr val="767367"/>
                </a:solidFill>
                <a:effectLst>
                  <a:outerShdw blurRad="63500" dist="12700" dir="5400000" rotWithShape="0">
                    <a:srgbClr val="000000">
                      <a:alpha val="30000"/>
                    </a:srgbClr>
                  </a:outerShdw>
                </a:effectLst>
              </a:rPr>
              <a:t>The reason for a new testing facility</a:t>
            </a:r>
          </a:p>
        </p:txBody>
      </p:sp>
      <p:sp>
        <p:nvSpPr>
          <p:cNvPr id="374" name="Shape 374"/>
          <p:cNvSpPr/>
          <p:nvPr/>
        </p:nvSpPr>
        <p:spPr>
          <a:xfrm>
            <a:off x="838067" y="1775718"/>
            <a:ext cx="11328665" cy="6643754"/>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p>
            <a:pPr marL="571500" lvl="2" indent="-571500" algn="l">
              <a:spcBef>
                <a:spcPts val="2800"/>
              </a:spcBef>
              <a:buSzPct val="125000"/>
              <a:buFont typeface="Zapf Dingbats"/>
              <a:buChar char="✦"/>
              <a:defRPr sz="1800">
                <a:solidFill>
                  <a:srgbClr val="000000"/>
                </a:solidFill>
              </a:defRPr>
            </a:pPr>
            <a:r>
              <a:rPr sz="3200" dirty="0">
                <a:solidFill>
                  <a:srgbClr val="5E5E5E"/>
                </a:solidFill>
              </a:rPr>
              <a:t>As of 2012, </a:t>
            </a:r>
            <a:r>
              <a:rPr sz="3200" dirty="0" err="1">
                <a:solidFill>
                  <a:srgbClr val="5E5E5E"/>
                </a:solidFill>
              </a:rPr>
              <a:t>AEgIS</a:t>
            </a:r>
            <a:r>
              <a:rPr sz="3200" dirty="0">
                <a:solidFill>
                  <a:srgbClr val="5E5E5E"/>
                </a:solidFill>
              </a:rPr>
              <a:t> is not providing anymore downstream antiprotons (installation of an MCP for plasma diagnostic)</a:t>
            </a:r>
          </a:p>
          <a:p>
            <a:pPr marL="571500" lvl="2" indent="-571500" algn="l">
              <a:spcBef>
                <a:spcPts val="2800"/>
              </a:spcBef>
              <a:buSzPct val="125000"/>
              <a:buFont typeface="Zapf Dingbats"/>
              <a:buChar char="✦"/>
              <a:defRPr sz="1800">
                <a:solidFill>
                  <a:srgbClr val="000000"/>
                </a:solidFill>
              </a:defRPr>
            </a:pPr>
            <a:r>
              <a:rPr sz="3200" dirty="0">
                <a:solidFill>
                  <a:srgbClr val="5E5E5E"/>
                </a:solidFill>
              </a:rPr>
              <a:t>We need to qualify sensors for low energy antiprotons/antihydrogen -&gt; penetration depth at most &lt; 1 um</a:t>
            </a:r>
          </a:p>
          <a:p>
            <a:pPr marL="571500" lvl="2" indent="-571500" algn="l">
              <a:spcBef>
                <a:spcPts val="2800"/>
              </a:spcBef>
              <a:buSzPct val="125000"/>
              <a:buFont typeface="Zapf Dingbats"/>
              <a:buChar char="✦"/>
              <a:defRPr sz="1800">
                <a:solidFill>
                  <a:srgbClr val="000000"/>
                </a:solidFill>
              </a:defRPr>
            </a:pPr>
            <a:r>
              <a:rPr sz="3200" dirty="0">
                <a:solidFill>
                  <a:srgbClr val="5E5E5E"/>
                </a:solidFill>
              </a:rPr>
              <a:t>We need low background: having some 1e7 antiprotons annihilating in front of (or inside) your sensor doesn’t help much…</a:t>
            </a:r>
          </a:p>
        </p:txBody>
      </p:sp>
      <p:sp>
        <p:nvSpPr>
          <p:cNvPr id="4" name="Shape 392"/>
          <p:cNvSpPr txBox="1">
            <a:spLocks/>
          </p:cNvSpPr>
          <p:nvPr/>
        </p:nvSpPr>
        <p:spPr>
          <a:xfrm>
            <a:off x="6367810" y="9131300"/>
            <a:ext cx="256480" cy="27699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ctr" defTabSz="584200">
              <a:defRPr sz="2200">
                <a:solidFill>
                  <a:srgbClr val="5E5E5E"/>
                </a:solidFill>
                <a:latin typeface="Hoefler Text"/>
                <a:ea typeface="Hoefler Text"/>
                <a:cs typeface="Hoefler Text"/>
                <a:sym typeface="Hoefler Text"/>
              </a:defRPr>
            </a:lvl1pPr>
            <a:lvl2pPr indent="342900" algn="ctr" defTabSz="584200">
              <a:defRPr sz="3600">
                <a:solidFill>
                  <a:srgbClr val="6C6963"/>
                </a:solidFill>
                <a:latin typeface="Hoefler Text"/>
                <a:ea typeface="Hoefler Text"/>
                <a:cs typeface="Hoefler Text"/>
                <a:sym typeface="Hoefler Text"/>
              </a:defRPr>
            </a:lvl2pPr>
            <a:lvl3pPr indent="685800" algn="ctr" defTabSz="584200">
              <a:defRPr sz="3600">
                <a:solidFill>
                  <a:srgbClr val="6C6963"/>
                </a:solidFill>
                <a:latin typeface="Hoefler Text"/>
                <a:ea typeface="Hoefler Text"/>
                <a:cs typeface="Hoefler Text"/>
                <a:sym typeface="Hoefler Text"/>
              </a:defRPr>
            </a:lvl3pPr>
            <a:lvl4pPr indent="1028700" algn="ctr" defTabSz="584200">
              <a:defRPr sz="3600">
                <a:solidFill>
                  <a:srgbClr val="6C6963"/>
                </a:solidFill>
                <a:latin typeface="Hoefler Text"/>
                <a:ea typeface="Hoefler Text"/>
                <a:cs typeface="Hoefler Text"/>
                <a:sym typeface="Hoefler Text"/>
              </a:defRPr>
            </a:lvl4pPr>
            <a:lvl5pPr indent="1371600" algn="ctr" defTabSz="584200">
              <a:defRPr sz="3600">
                <a:solidFill>
                  <a:srgbClr val="6C6963"/>
                </a:solidFill>
                <a:latin typeface="Hoefler Text"/>
                <a:ea typeface="Hoefler Text"/>
                <a:cs typeface="Hoefler Text"/>
                <a:sym typeface="Hoefler Text"/>
              </a:defRPr>
            </a:lvl5pPr>
            <a:lvl6pPr indent="1714500" algn="ctr" defTabSz="584200">
              <a:defRPr sz="3600">
                <a:solidFill>
                  <a:srgbClr val="6C6963"/>
                </a:solidFill>
                <a:latin typeface="Hoefler Text"/>
                <a:ea typeface="Hoefler Text"/>
                <a:cs typeface="Hoefler Text"/>
                <a:sym typeface="Hoefler Text"/>
              </a:defRPr>
            </a:lvl6pPr>
            <a:lvl7pPr indent="2057400" algn="ctr" defTabSz="584200">
              <a:defRPr sz="3600">
                <a:solidFill>
                  <a:srgbClr val="6C6963"/>
                </a:solidFill>
                <a:latin typeface="Hoefler Text"/>
                <a:ea typeface="Hoefler Text"/>
                <a:cs typeface="Hoefler Text"/>
                <a:sym typeface="Hoefler Text"/>
              </a:defRPr>
            </a:lvl7pPr>
            <a:lvl8pPr indent="2400300" algn="ctr" defTabSz="584200">
              <a:defRPr sz="3600">
                <a:solidFill>
                  <a:srgbClr val="6C6963"/>
                </a:solidFill>
                <a:latin typeface="Hoefler Text"/>
                <a:ea typeface="Hoefler Text"/>
                <a:cs typeface="Hoefler Text"/>
                <a:sym typeface="Hoefler Text"/>
              </a:defRPr>
            </a:lvl8pPr>
            <a:lvl9pPr indent="2743200" algn="ctr" defTabSz="584200">
              <a:defRPr sz="3600">
                <a:solidFill>
                  <a:srgbClr val="6C6963"/>
                </a:solidFill>
                <a:latin typeface="Hoefler Text"/>
                <a:ea typeface="Hoefler Text"/>
                <a:cs typeface="Hoefler Text"/>
                <a:sym typeface="Hoefler Text"/>
              </a:defRPr>
            </a:lvl9pPr>
          </a:lstStyle>
          <a:p>
            <a:pPr>
              <a:defRPr sz="1800">
                <a:solidFill>
                  <a:srgbClr val="000000"/>
                </a:solidFill>
              </a:defRPr>
            </a:pPr>
            <a:r>
              <a:rPr lang="en-US" dirty="0" smtClean="0"/>
              <a:t>35</a:t>
            </a:r>
            <a:endParaRPr lang="en-GB"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 name="Shape 376"/>
          <p:cNvSpPr>
            <a:spLocks noGrp="1"/>
          </p:cNvSpPr>
          <p:nvPr>
            <p:ph type="title"/>
          </p:nvPr>
        </p:nvSpPr>
        <p:spPr>
          <a:xfrm>
            <a:off x="787400" y="300566"/>
            <a:ext cx="11430000" cy="2438401"/>
          </a:xfrm>
          <a:prstGeom prst="rect">
            <a:avLst/>
          </a:prstGeom>
        </p:spPr>
        <p:txBody>
          <a:bodyPr>
            <a:normAutofit fontScale="90000"/>
          </a:bodyPr>
          <a:lstStyle/>
          <a:p>
            <a:pPr lvl="0" defTabSz="403097">
              <a:defRPr sz="1800">
                <a:solidFill>
                  <a:srgbClr val="000000"/>
                </a:solidFill>
                <a:effectLst/>
              </a:defRPr>
            </a:pPr>
            <a:r>
              <a:rPr sz="5382">
                <a:solidFill>
                  <a:srgbClr val="767367"/>
                </a:solidFill>
                <a:effectLst>
                  <a:outerShdw blurRad="43815" dist="8763" dir="5400000" rotWithShape="0">
                    <a:srgbClr val="000000">
                      <a:alpha val="30000"/>
                    </a:srgbClr>
                  </a:outerShdw>
                </a:effectLst>
              </a:rPr>
              <a:t>GRACE</a:t>
            </a:r>
          </a:p>
          <a:p>
            <a:pPr lvl="0" defTabSz="403097">
              <a:defRPr sz="1800">
                <a:solidFill>
                  <a:srgbClr val="000000"/>
                </a:solidFill>
                <a:effectLst/>
              </a:defRPr>
            </a:pPr>
            <a:r>
              <a:rPr sz="5382">
                <a:solidFill>
                  <a:srgbClr val="767367"/>
                </a:solidFill>
                <a:effectLst>
                  <a:outerShdw blurRad="43815" dist="8763" dir="5400000" rotWithShape="0">
                    <a:srgbClr val="000000">
                      <a:alpha val="30000"/>
                    </a:srgbClr>
                  </a:outerShdw>
                </a:effectLst>
              </a:rPr>
              <a:t>A facility for extra low energy antiproton extraction</a:t>
            </a:r>
          </a:p>
        </p:txBody>
      </p:sp>
      <p:grpSp>
        <p:nvGrpSpPr>
          <p:cNvPr id="379" name="Group 379"/>
          <p:cNvGrpSpPr/>
          <p:nvPr/>
        </p:nvGrpSpPr>
        <p:grpSpPr>
          <a:xfrm>
            <a:off x="5643153" y="2738967"/>
            <a:ext cx="7020627" cy="6175101"/>
            <a:chOff x="-165100" y="-114300"/>
            <a:chExt cx="7586463" cy="6758574"/>
          </a:xfrm>
        </p:grpSpPr>
        <p:pic>
          <p:nvPicPr>
            <p:cNvPr id="378" name="pasted-image.tif"/>
            <p:cNvPicPr/>
            <p:nvPr/>
          </p:nvPicPr>
          <p:blipFill>
            <a:blip r:embed="rId2">
              <a:extLst/>
            </a:blip>
            <a:stretch>
              <a:fillRect/>
            </a:stretch>
          </p:blipFill>
          <p:spPr>
            <a:xfrm>
              <a:off x="0" y="0"/>
              <a:ext cx="7256264" cy="6326775"/>
            </a:xfrm>
            <a:prstGeom prst="rect">
              <a:avLst/>
            </a:prstGeom>
            <a:ln>
              <a:noFill/>
            </a:ln>
            <a:effectLst/>
          </p:spPr>
        </p:pic>
        <p:pic>
          <p:nvPicPr>
            <p:cNvPr id="377" name="Picture 376"/>
            <p:cNvPicPr/>
            <p:nvPr/>
          </p:nvPicPr>
          <p:blipFill>
            <a:blip r:embed="rId3">
              <a:extLst/>
            </a:blip>
            <a:stretch>
              <a:fillRect/>
            </a:stretch>
          </p:blipFill>
          <p:spPr>
            <a:xfrm>
              <a:off x="-165100" y="-114300"/>
              <a:ext cx="7586464" cy="6758575"/>
            </a:xfrm>
            <a:prstGeom prst="rect">
              <a:avLst/>
            </a:prstGeom>
            <a:effectLst/>
          </p:spPr>
        </p:pic>
      </p:grpSp>
      <p:grpSp>
        <p:nvGrpSpPr>
          <p:cNvPr id="382" name="Group 382"/>
          <p:cNvGrpSpPr/>
          <p:nvPr/>
        </p:nvGrpSpPr>
        <p:grpSpPr>
          <a:xfrm>
            <a:off x="784038" y="2987646"/>
            <a:ext cx="3648625" cy="6173771"/>
            <a:chOff x="-165100" y="-114300"/>
            <a:chExt cx="4032267" cy="6758574"/>
          </a:xfrm>
        </p:grpSpPr>
        <p:pic>
          <p:nvPicPr>
            <p:cNvPr id="381" name="droppedImage.png"/>
            <p:cNvPicPr/>
            <p:nvPr/>
          </p:nvPicPr>
          <p:blipFill>
            <a:blip r:embed="rId4">
              <a:extLst/>
            </a:blip>
            <a:stretch>
              <a:fillRect/>
            </a:stretch>
          </p:blipFill>
          <p:spPr>
            <a:xfrm>
              <a:off x="0" y="0"/>
              <a:ext cx="3702068" cy="6326775"/>
            </a:xfrm>
            <a:prstGeom prst="rect">
              <a:avLst/>
            </a:prstGeom>
            <a:ln>
              <a:noFill/>
            </a:ln>
            <a:effectLst/>
          </p:spPr>
        </p:pic>
        <p:pic>
          <p:nvPicPr>
            <p:cNvPr id="380" name="Picture 379"/>
            <p:cNvPicPr/>
            <p:nvPr/>
          </p:nvPicPr>
          <p:blipFill>
            <a:blip r:embed="rId5">
              <a:extLst/>
            </a:blip>
            <a:stretch>
              <a:fillRect/>
            </a:stretch>
          </p:blipFill>
          <p:spPr>
            <a:xfrm>
              <a:off x="-165100" y="-114300"/>
              <a:ext cx="4032268" cy="6758575"/>
            </a:xfrm>
            <a:prstGeom prst="rect">
              <a:avLst/>
            </a:prstGeom>
            <a:effectLst/>
          </p:spPr>
        </p:pic>
      </p:grpSp>
      <p:sp>
        <p:nvSpPr>
          <p:cNvPr id="9" name="Shape 392"/>
          <p:cNvSpPr txBox="1">
            <a:spLocks/>
          </p:cNvSpPr>
          <p:nvPr/>
        </p:nvSpPr>
        <p:spPr>
          <a:xfrm>
            <a:off x="6367810" y="9131300"/>
            <a:ext cx="256480" cy="27699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ctr" defTabSz="584200">
              <a:defRPr sz="2200">
                <a:solidFill>
                  <a:srgbClr val="5E5E5E"/>
                </a:solidFill>
                <a:latin typeface="Hoefler Text"/>
                <a:ea typeface="Hoefler Text"/>
                <a:cs typeface="Hoefler Text"/>
                <a:sym typeface="Hoefler Text"/>
              </a:defRPr>
            </a:lvl1pPr>
            <a:lvl2pPr indent="342900" algn="ctr" defTabSz="584200">
              <a:defRPr sz="3600">
                <a:solidFill>
                  <a:srgbClr val="6C6963"/>
                </a:solidFill>
                <a:latin typeface="Hoefler Text"/>
                <a:ea typeface="Hoefler Text"/>
                <a:cs typeface="Hoefler Text"/>
                <a:sym typeface="Hoefler Text"/>
              </a:defRPr>
            </a:lvl2pPr>
            <a:lvl3pPr indent="685800" algn="ctr" defTabSz="584200">
              <a:defRPr sz="3600">
                <a:solidFill>
                  <a:srgbClr val="6C6963"/>
                </a:solidFill>
                <a:latin typeface="Hoefler Text"/>
                <a:ea typeface="Hoefler Text"/>
                <a:cs typeface="Hoefler Text"/>
                <a:sym typeface="Hoefler Text"/>
              </a:defRPr>
            </a:lvl3pPr>
            <a:lvl4pPr indent="1028700" algn="ctr" defTabSz="584200">
              <a:defRPr sz="3600">
                <a:solidFill>
                  <a:srgbClr val="6C6963"/>
                </a:solidFill>
                <a:latin typeface="Hoefler Text"/>
                <a:ea typeface="Hoefler Text"/>
                <a:cs typeface="Hoefler Text"/>
                <a:sym typeface="Hoefler Text"/>
              </a:defRPr>
            </a:lvl4pPr>
            <a:lvl5pPr indent="1371600" algn="ctr" defTabSz="584200">
              <a:defRPr sz="3600">
                <a:solidFill>
                  <a:srgbClr val="6C6963"/>
                </a:solidFill>
                <a:latin typeface="Hoefler Text"/>
                <a:ea typeface="Hoefler Text"/>
                <a:cs typeface="Hoefler Text"/>
                <a:sym typeface="Hoefler Text"/>
              </a:defRPr>
            </a:lvl5pPr>
            <a:lvl6pPr indent="1714500" algn="ctr" defTabSz="584200">
              <a:defRPr sz="3600">
                <a:solidFill>
                  <a:srgbClr val="6C6963"/>
                </a:solidFill>
                <a:latin typeface="Hoefler Text"/>
                <a:ea typeface="Hoefler Text"/>
                <a:cs typeface="Hoefler Text"/>
                <a:sym typeface="Hoefler Text"/>
              </a:defRPr>
            </a:lvl6pPr>
            <a:lvl7pPr indent="2057400" algn="ctr" defTabSz="584200">
              <a:defRPr sz="3600">
                <a:solidFill>
                  <a:srgbClr val="6C6963"/>
                </a:solidFill>
                <a:latin typeface="Hoefler Text"/>
                <a:ea typeface="Hoefler Text"/>
                <a:cs typeface="Hoefler Text"/>
                <a:sym typeface="Hoefler Text"/>
              </a:defRPr>
            </a:lvl7pPr>
            <a:lvl8pPr indent="2400300" algn="ctr" defTabSz="584200">
              <a:defRPr sz="3600">
                <a:solidFill>
                  <a:srgbClr val="6C6963"/>
                </a:solidFill>
                <a:latin typeface="Hoefler Text"/>
                <a:ea typeface="Hoefler Text"/>
                <a:cs typeface="Hoefler Text"/>
                <a:sym typeface="Hoefler Text"/>
              </a:defRPr>
            </a:lvl8pPr>
            <a:lvl9pPr indent="2743200" algn="ctr" defTabSz="584200">
              <a:defRPr sz="3600">
                <a:solidFill>
                  <a:srgbClr val="6C6963"/>
                </a:solidFill>
                <a:latin typeface="Hoefler Text"/>
                <a:ea typeface="Hoefler Text"/>
                <a:cs typeface="Hoefler Text"/>
                <a:sym typeface="Hoefler Text"/>
              </a:defRPr>
            </a:lvl9pPr>
          </a:lstStyle>
          <a:p>
            <a:pPr>
              <a:defRPr sz="1800">
                <a:solidFill>
                  <a:srgbClr val="000000"/>
                </a:solidFill>
              </a:defRPr>
            </a:pPr>
            <a:r>
              <a:rPr lang="en-US" dirty="0" smtClean="0"/>
              <a:t>36</a:t>
            </a:r>
            <a:endParaRPr lang="en-GB"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 name="Shape 384"/>
          <p:cNvSpPr>
            <a:spLocks noGrp="1"/>
          </p:cNvSpPr>
          <p:nvPr>
            <p:ph type="title"/>
          </p:nvPr>
        </p:nvSpPr>
        <p:spPr>
          <a:xfrm>
            <a:off x="787400" y="254000"/>
            <a:ext cx="11430000" cy="1397149"/>
          </a:xfrm>
          <a:prstGeom prst="rect">
            <a:avLst/>
          </a:prstGeom>
        </p:spPr>
        <p:txBody>
          <a:bodyPr/>
          <a:lstStyle>
            <a:lvl1pPr defTabSz="332993">
              <a:defRPr sz="4446">
                <a:effectLst>
                  <a:outerShdw blurRad="36195" dist="7239" dir="5400000" rotWithShape="0">
                    <a:srgbClr val="000000">
                      <a:alpha val="30000"/>
                    </a:srgbClr>
                  </a:outerShdw>
                </a:effectLst>
              </a:defRPr>
            </a:lvl1pPr>
          </a:lstStyle>
          <a:p>
            <a:pPr lvl="0">
              <a:defRPr sz="1800">
                <a:solidFill>
                  <a:srgbClr val="000000"/>
                </a:solidFill>
                <a:effectLst/>
              </a:defRPr>
            </a:pPr>
            <a:r>
              <a:rPr sz="4446">
                <a:solidFill>
                  <a:srgbClr val="767367"/>
                </a:solidFill>
                <a:effectLst>
                  <a:outerShdw blurRad="36195" dist="7239" dir="5400000" rotWithShape="0">
                    <a:srgbClr val="000000">
                      <a:alpha val="30000"/>
                    </a:srgbClr>
                  </a:outerShdw>
                </a:effectLst>
              </a:rPr>
              <a:t>GRACE - A beamline dedicated to detector tests (and more) - from 2015 onwards!</a:t>
            </a:r>
          </a:p>
        </p:txBody>
      </p:sp>
      <p:sp>
        <p:nvSpPr>
          <p:cNvPr id="385" name="Shape 385"/>
          <p:cNvSpPr>
            <a:spLocks noGrp="1"/>
          </p:cNvSpPr>
          <p:nvPr>
            <p:ph type="body" idx="1"/>
          </p:nvPr>
        </p:nvSpPr>
        <p:spPr>
          <a:xfrm>
            <a:off x="456657" y="5650116"/>
            <a:ext cx="7042765" cy="3879493"/>
          </a:xfrm>
          <a:prstGeom prst="rect">
            <a:avLst/>
          </a:prstGeom>
        </p:spPr>
        <p:txBody>
          <a:bodyPr/>
          <a:lstStyle/>
          <a:p>
            <a:pPr marL="251968" lvl="0" indent="-251968" defTabSz="373887">
              <a:spcBef>
                <a:spcPts val="2300"/>
              </a:spcBef>
              <a:buBlip>
                <a:blip r:embed="rId2"/>
              </a:buBlip>
              <a:defRPr sz="1800">
                <a:solidFill>
                  <a:srgbClr val="000000"/>
                </a:solidFill>
              </a:defRPr>
            </a:pPr>
            <a:r>
              <a:rPr sz="2304">
                <a:solidFill>
                  <a:srgbClr val="5E5E5E"/>
                </a:solidFill>
              </a:rPr>
              <a:t>5 MeV antiprotons moderated with Al foils (46 um) to 0-100 keV energy</a:t>
            </a:r>
          </a:p>
          <a:p>
            <a:pPr marL="251968" lvl="0" indent="-251968" defTabSz="373887">
              <a:spcBef>
                <a:spcPts val="2300"/>
              </a:spcBef>
              <a:buBlip>
                <a:blip r:embed="rId2"/>
              </a:buBlip>
              <a:defRPr sz="1800">
                <a:solidFill>
                  <a:srgbClr val="000000"/>
                </a:solidFill>
              </a:defRPr>
            </a:pPr>
            <a:r>
              <a:rPr sz="2304">
                <a:solidFill>
                  <a:srgbClr val="5E5E5E"/>
                </a:solidFill>
              </a:rPr>
              <a:t>Delivery of low (tunable) energy antiprotons, 0-16 keV</a:t>
            </a:r>
          </a:p>
          <a:p>
            <a:pPr marL="251968" lvl="0" indent="-251968" defTabSz="373887">
              <a:spcBef>
                <a:spcPts val="2300"/>
              </a:spcBef>
              <a:buBlip>
                <a:blip r:embed="rId2"/>
              </a:buBlip>
              <a:defRPr sz="1800">
                <a:solidFill>
                  <a:srgbClr val="000000"/>
                </a:solidFill>
              </a:defRPr>
            </a:pPr>
            <a:r>
              <a:rPr sz="2304">
                <a:solidFill>
                  <a:srgbClr val="5E5E5E"/>
                </a:solidFill>
              </a:rPr>
              <a:t>Fully electrostatic optics: 2 Einzel lenses + Electrostatic deflector</a:t>
            </a:r>
            <a:br>
              <a:rPr sz="2304">
                <a:solidFill>
                  <a:srgbClr val="5E5E5E"/>
                </a:solidFill>
              </a:rPr>
            </a:br>
            <a:r>
              <a:rPr sz="2304">
                <a:solidFill>
                  <a:srgbClr val="5E5E5E"/>
                </a:solidFill>
              </a:rPr>
              <a:t>(Beam optics simulation with IBSimu)</a:t>
            </a:r>
          </a:p>
          <a:p>
            <a:pPr marL="251968" lvl="0" indent="-251968" defTabSz="373887">
              <a:spcBef>
                <a:spcPts val="2300"/>
              </a:spcBef>
              <a:buBlip>
                <a:blip r:embed="rId2"/>
              </a:buBlip>
              <a:defRPr sz="1800">
                <a:solidFill>
                  <a:srgbClr val="000000"/>
                </a:solidFill>
              </a:defRPr>
            </a:pPr>
            <a:r>
              <a:rPr sz="2304">
                <a:solidFill>
                  <a:srgbClr val="5E5E5E"/>
                </a:solidFill>
              </a:rPr>
              <a:t>Vacuum down to 1e-7 mbar!</a:t>
            </a:r>
          </a:p>
        </p:txBody>
      </p:sp>
      <p:grpSp>
        <p:nvGrpSpPr>
          <p:cNvPr id="388" name="Group 388"/>
          <p:cNvGrpSpPr/>
          <p:nvPr/>
        </p:nvGrpSpPr>
        <p:grpSpPr>
          <a:xfrm>
            <a:off x="207565" y="1730452"/>
            <a:ext cx="7042764" cy="3955896"/>
            <a:chOff x="-165100" y="-114300"/>
            <a:chExt cx="7042763" cy="3955895"/>
          </a:xfrm>
        </p:grpSpPr>
        <p:pic>
          <p:nvPicPr>
            <p:cNvPr id="387" name="pasted-image.tif"/>
            <p:cNvPicPr/>
            <p:nvPr/>
          </p:nvPicPr>
          <p:blipFill>
            <a:blip r:embed="rId3">
              <a:extLst/>
            </a:blip>
            <a:stretch>
              <a:fillRect/>
            </a:stretch>
          </p:blipFill>
          <p:spPr>
            <a:xfrm>
              <a:off x="0" y="0"/>
              <a:ext cx="6712564" cy="3524096"/>
            </a:xfrm>
            <a:prstGeom prst="rect">
              <a:avLst/>
            </a:prstGeom>
            <a:ln>
              <a:noFill/>
            </a:ln>
            <a:effectLst/>
          </p:spPr>
        </p:pic>
        <p:pic>
          <p:nvPicPr>
            <p:cNvPr id="386" name="Picture 385"/>
            <p:cNvPicPr/>
            <p:nvPr/>
          </p:nvPicPr>
          <p:blipFill>
            <a:blip r:embed="rId4">
              <a:extLst/>
            </a:blip>
            <a:stretch>
              <a:fillRect/>
            </a:stretch>
          </p:blipFill>
          <p:spPr>
            <a:xfrm>
              <a:off x="-165100" y="-114300"/>
              <a:ext cx="7042764" cy="3955896"/>
            </a:xfrm>
            <a:prstGeom prst="rect">
              <a:avLst/>
            </a:prstGeom>
            <a:effectLst/>
          </p:spPr>
        </p:pic>
      </p:grpSp>
      <p:grpSp>
        <p:nvGrpSpPr>
          <p:cNvPr id="391" name="Group 391"/>
          <p:cNvGrpSpPr/>
          <p:nvPr/>
        </p:nvGrpSpPr>
        <p:grpSpPr>
          <a:xfrm>
            <a:off x="7234919" y="1730452"/>
            <a:ext cx="5504822" cy="3955896"/>
            <a:chOff x="-165100" y="-114300"/>
            <a:chExt cx="5504821" cy="3955895"/>
          </a:xfrm>
        </p:grpSpPr>
        <p:pic>
          <p:nvPicPr>
            <p:cNvPr id="390" name="pasted-image.tif"/>
            <p:cNvPicPr/>
            <p:nvPr/>
          </p:nvPicPr>
          <p:blipFill>
            <a:blip r:embed="rId5">
              <a:extLst/>
            </a:blip>
            <a:stretch>
              <a:fillRect/>
            </a:stretch>
          </p:blipFill>
          <p:spPr>
            <a:xfrm>
              <a:off x="0" y="0"/>
              <a:ext cx="5174622" cy="3524096"/>
            </a:xfrm>
            <a:prstGeom prst="rect">
              <a:avLst/>
            </a:prstGeom>
            <a:ln>
              <a:noFill/>
            </a:ln>
            <a:effectLst/>
          </p:spPr>
        </p:pic>
        <p:pic>
          <p:nvPicPr>
            <p:cNvPr id="389" name="Picture 388"/>
            <p:cNvPicPr/>
            <p:nvPr/>
          </p:nvPicPr>
          <p:blipFill>
            <a:blip r:embed="rId6">
              <a:extLst/>
            </a:blip>
            <a:stretch>
              <a:fillRect/>
            </a:stretch>
          </p:blipFill>
          <p:spPr>
            <a:xfrm>
              <a:off x="-165100" y="-114300"/>
              <a:ext cx="5504822" cy="3955896"/>
            </a:xfrm>
            <a:prstGeom prst="rect">
              <a:avLst/>
            </a:prstGeom>
            <a:effectLst/>
          </p:spPr>
        </p:pic>
      </p:grpSp>
      <p:sp>
        <p:nvSpPr>
          <p:cNvPr id="392" name="Shape 392"/>
          <p:cNvSpPr>
            <a:spLocks noGrp="1"/>
          </p:cNvSpPr>
          <p:nvPr>
            <p:ph type="sldNum" sz="quarter" idx="4294967295"/>
          </p:nvPr>
        </p:nvSpPr>
        <p:spPr>
          <a:xfrm>
            <a:off x="6308839" y="9131300"/>
            <a:ext cx="374422"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37</a:t>
            </a:fld>
            <a:endParaRPr sz="2200" dirty="0">
              <a:solidFill>
                <a:srgbClr val="5E5E5E"/>
              </a:solidFill>
            </a:endParaRPr>
          </a:p>
        </p:txBody>
      </p:sp>
      <p:grpSp>
        <p:nvGrpSpPr>
          <p:cNvPr id="395" name="Group 395"/>
          <p:cNvGrpSpPr/>
          <p:nvPr/>
        </p:nvGrpSpPr>
        <p:grpSpPr>
          <a:xfrm>
            <a:off x="7690186" y="5651351"/>
            <a:ext cx="4594288" cy="3877023"/>
            <a:chOff x="-165100" y="-114300"/>
            <a:chExt cx="4594286" cy="3877022"/>
          </a:xfrm>
        </p:grpSpPr>
        <p:pic>
          <p:nvPicPr>
            <p:cNvPr id="394" name="Screen Shot 2016-11-24 at 13.21.33.png"/>
            <p:cNvPicPr/>
            <p:nvPr/>
          </p:nvPicPr>
          <p:blipFill>
            <a:blip r:embed="rId7">
              <a:extLst/>
            </a:blip>
            <a:stretch>
              <a:fillRect/>
            </a:stretch>
          </p:blipFill>
          <p:spPr>
            <a:xfrm>
              <a:off x="0" y="0"/>
              <a:ext cx="4264087" cy="3445223"/>
            </a:xfrm>
            <a:prstGeom prst="rect">
              <a:avLst/>
            </a:prstGeom>
            <a:ln>
              <a:noFill/>
            </a:ln>
            <a:effectLst/>
          </p:spPr>
        </p:pic>
        <p:pic>
          <p:nvPicPr>
            <p:cNvPr id="393" name="Picture 392"/>
            <p:cNvPicPr/>
            <p:nvPr/>
          </p:nvPicPr>
          <p:blipFill>
            <a:blip r:embed="rId8">
              <a:extLst/>
            </a:blip>
            <a:stretch>
              <a:fillRect/>
            </a:stretch>
          </p:blipFill>
          <p:spPr>
            <a:xfrm>
              <a:off x="-165100" y="-114300"/>
              <a:ext cx="4594287" cy="3877023"/>
            </a:xfrm>
            <a:prstGeom prst="rect">
              <a:avLst/>
            </a:prstGeom>
            <a:effectLst/>
          </p:spPr>
        </p:pic>
      </p:gr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 name="Shape 397"/>
          <p:cNvSpPr>
            <a:spLocks noGrp="1"/>
          </p:cNvSpPr>
          <p:nvPr>
            <p:ph type="title"/>
          </p:nvPr>
        </p:nvSpPr>
        <p:spPr>
          <a:xfrm>
            <a:off x="787400" y="254000"/>
            <a:ext cx="11430000" cy="1780688"/>
          </a:xfrm>
          <a:prstGeom prst="rect">
            <a:avLst/>
          </a:prstGeom>
        </p:spPr>
        <p:txBody>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Electrostatic beam optics</a:t>
            </a:r>
          </a:p>
        </p:txBody>
      </p:sp>
      <p:grpSp>
        <p:nvGrpSpPr>
          <p:cNvPr id="400" name="Group 400"/>
          <p:cNvGrpSpPr/>
          <p:nvPr/>
        </p:nvGrpSpPr>
        <p:grpSpPr>
          <a:xfrm>
            <a:off x="6797761" y="5024652"/>
            <a:ext cx="5914997" cy="3573248"/>
            <a:chOff x="-165100" y="-114300"/>
            <a:chExt cx="5914995" cy="3573247"/>
          </a:xfrm>
        </p:grpSpPr>
        <p:pic>
          <p:nvPicPr>
            <p:cNvPr id="399" name="pasted-image.tif"/>
            <p:cNvPicPr/>
            <p:nvPr/>
          </p:nvPicPr>
          <p:blipFill>
            <a:blip r:embed="rId2">
              <a:extLst/>
            </a:blip>
            <a:stretch>
              <a:fillRect/>
            </a:stretch>
          </p:blipFill>
          <p:spPr>
            <a:xfrm>
              <a:off x="0" y="0"/>
              <a:ext cx="5584796" cy="3141448"/>
            </a:xfrm>
            <a:prstGeom prst="rect">
              <a:avLst/>
            </a:prstGeom>
            <a:ln>
              <a:noFill/>
            </a:ln>
            <a:effectLst/>
          </p:spPr>
        </p:pic>
        <p:pic>
          <p:nvPicPr>
            <p:cNvPr id="398" name="Picture 397"/>
            <p:cNvPicPr/>
            <p:nvPr/>
          </p:nvPicPr>
          <p:blipFill>
            <a:blip r:embed="rId3">
              <a:extLst/>
            </a:blip>
            <a:stretch>
              <a:fillRect/>
            </a:stretch>
          </p:blipFill>
          <p:spPr>
            <a:xfrm>
              <a:off x="-165100" y="-114300"/>
              <a:ext cx="5914996" cy="3573248"/>
            </a:xfrm>
            <a:prstGeom prst="rect">
              <a:avLst/>
            </a:prstGeom>
            <a:effectLst/>
          </p:spPr>
        </p:pic>
      </p:grpSp>
      <p:grpSp>
        <p:nvGrpSpPr>
          <p:cNvPr id="403" name="Group 403"/>
          <p:cNvGrpSpPr/>
          <p:nvPr/>
        </p:nvGrpSpPr>
        <p:grpSpPr>
          <a:xfrm>
            <a:off x="1098344" y="5024652"/>
            <a:ext cx="5470219" cy="3573248"/>
            <a:chOff x="-165100" y="-114300"/>
            <a:chExt cx="5470218" cy="3573247"/>
          </a:xfrm>
        </p:grpSpPr>
        <p:pic>
          <p:nvPicPr>
            <p:cNvPr id="402" name="pasted-image.tif"/>
            <p:cNvPicPr/>
            <p:nvPr/>
          </p:nvPicPr>
          <p:blipFill>
            <a:blip r:embed="rId4">
              <a:extLst/>
            </a:blip>
            <a:stretch>
              <a:fillRect/>
            </a:stretch>
          </p:blipFill>
          <p:spPr>
            <a:xfrm>
              <a:off x="0" y="0"/>
              <a:ext cx="5140019" cy="3141448"/>
            </a:xfrm>
            <a:prstGeom prst="rect">
              <a:avLst/>
            </a:prstGeom>
            <a:ln>
              <a:noFill/>
            </a:ln>
            <a:effectLst/>
          </p:spPr>
        </p:pic>
        <p:pic>
          <p:nvPicPr>
            <p:cNvPr id="401" name="Picture 400"/>
            <p:cNvPicPr/>
            <p:nvPr/>
          </p:nvPicPr>
          <p:blipFill>
            <a:blip r:embed="rId5">
              <a:extLst/>
            </a:blip>
            <a:stretch>
              <a:fillRect/>
            </a:stretch>
          </p:blipFill>
          <p:spPr>
            <a:xfrm>
              <a:off x="-165100" y="-114300"/>
              <a:ext cx="5470219" cy="3573248"/>
            </a:xfrm>
            <a:prstGeom prst="rect">
              <a:avLst/>
            </a:prstGeom>
            <a:effectLst/>
          </p:spPr>
        </p:pic>
      </p:grpSp>
      <p:pic>
        <p:nvPicPr>
          <p:cNvPr id="404" name="pasted-image.tif"/>
          <p:cNvPicPr/>
          <p:nvPr/>
        </p:nvPicPr>
        <p:blipFill>
          <a:blip r:embed="rId6">
            <a:extLst/>
          </a:blip>
          <a:stretch>
            <a:fillRect/>
          </a:stretch>
        </p:blipFill>
        <p:spPr>
          <a:xfrm>
            <a:off x="3054350" y="2558119"/>
            <a:ext cx="6896100" cy="2057401"/>
          </a:xfrm>
          <a:prstGeom prst="rect">
            <a:avLst/>
          </a:prstGeom>
          <a:ln w="12700">
            <a:miter lim="400000"/>
          </a:ln>
        </p:spPr>
      </p:pic>
      <p:sp>
        <p:nvSpPr>
          <p:cNvPr id="405" name="Shape 405"/>
          <p:cNvSpPr/>
          <p:nvPr/>
        </p:nvSpPr>
        <p:spPr>
          <a:xfrm>
            <a:off x="1294817" y="8624288"/>
            <a:ext cx="5077372" cy="4572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2300">
                <a:solidFill>
                  <a:srgbClr val="5E5E5E"/>
                </a:solidFill>
              </a:defRPr>
            </a:lvl1pPr>
          </a:lstStyle>
          <a:p>
            <a:pPr lvl="0">
              <a:defRPr sz="1800">
                <a:solidFill>
                  <a:srgbClr val="000000"/>
                </a:solidFill>
              </a:defRPr>
            </a:pPr>
            <a:r>
              <a:rPr sz="2300">
                <a:solidFill>
                  <a:srgbClr val="5E5E5E"/>
                </a:solidFill>
              </a:rPr>
              <a:t>1st Einzel Lens + Electrostatic Deflector</a:t>
            </a:r>
          </a:p>
        </p:txBody>
      </p:sp>
      <p:sp>
        <p:nvSpPr>
          <p:cNvPr id="406" name="Shape 406"/>
          <p:cNvSpPr/>
          <p:nvPr/>
        </p:nvSpPr>
        <p:spPr>
          <a:xfrm>
            <a:off x="8717257" y="8624288"/>
            <a:ext cx="2076044" cy="4572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2300">
                <a:solidFill>
                  <a:srgbClr val="5E5E5E"/>
                </a:solidFill>
              </a:defRPr>
            </a:lvl1pPr>
          </a:lstStyle>
          <a:p>
            <a:pPr lvl="0">
              <a:defRPr sz="1800">
                <a:solidFill>
                  <a:srgbClr val="000000"/>
                </a:solidFill>
              </a:defRPr>
            </a:pPr>
            <a:r>
              <a:rPr sz="2300">
                <a:solidFill>
                  <a:srgbClr val="5E5E5E"/>
                </a:solidFill>
              </a:rPr>
              <a:t>2nd Einzel Lens</a:t>
            </a:r>
          </a:p>
        </p:txBody>
      </p:sp>
      <p:sp>
        <p:nvSpPr>
          <p:cNvPr id="407" name="Shape 407"/>
          <p:cNvSpPr>
            <a:spLocks noGrp="1"/>
          </p:cNvSpPr>
          <p:nvPr>
            <p:ph type="sldNum" sz="quarter" idx="4294967295"/>
          </p:nvPr>
        </p:nvSpPr>
        <p:spPr>
          <a:xfrm>
            <a:off x="6320155" y="9131300"/>
            <a:ext cx="351791"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38</a:t>
            </a:fld>
            <a:endParaRPr sz="2200">
              <a:solidFill>
                <a:srgbClr val="5E5E5E"/>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 name="Shape 413"/>
          <p:cNvSpPr>
            <a:spLocks noGrp="1"/>
          </p:cNvSpPr>
          <p:nvPr>
            <p:ph type="title"/>
          </p:nvPr>
        </p:nvSpPr>
        <p:spPr>
          <a:xfrm>
            <a:off x="787399" y="2556933"/>
            <a:ext cx="11430001" cy="3815689"/>
          </a:xfrm>
          <a:prstGeom prst="rect">
            <a:avLst/>
          </a:prstGeom>
        </p:spPr>
        <p:txBody>
          <a:bodyPr lIns="50800" tIns="50800" rIns="50800" bIns="50800">
            <a:noAutofit/>
          </a:bodyPr>
          <a:lstStyle>
            <a:lvl1pPr>
              <a:defRPr cap="all">
                <a:solidFill>
                  <a:srgbClr val="276D6D"/>
                </a:solidFill>
              </a:defRPr>
            </a:lvl1pPr>
          </a:lstStyle>
          <a:p>
            <a:pPr lvl="0">
              <a:defRPr sz="1800" cap="none">
                <a:solidFill>
                  <a:srgbClr val="000000"/>
                </a:solidFill>
                <a:effectLst/>
              </a:defRPr>
            </a:pPr>
            <a:r>
              <a:rPr sz="5400" cap="all" dirty="0">
                <a:solidFill>
                  <a:srgbClr val="276D6D"/>
                </a:solidFill>
                <a:effectLst>
                  <a:outerShdw blurRad="63500" dist="12700" dir="5400000" rotWithShape="0">
                    <a:srgbClr val="000000">
                      <a:alpha val="30000"/>
                    </a:srgbClr>
                  </a:outerShdw>
                </a:effectLst>
              </a:rPr>
              <a:t>Characterization of grace using the timepix3</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Shape 79"/>
          <p:cNvSpPr>
            <a:spLocks noGrp="1"/>
          </p:cNvSpPr>
          <p:nvPr>
            <p:ph type="title"/>
          </p:nvPr>
        </p:nvSpPr>
        <p:spPr>
          <a:xfrm>
            <a:off x="787400" y="254000"/>
            <a:ext cx="11430000" cy="1237060"/>
          </a:xfrm>
          <a:prstGeom prst="rect">
            <a:avLst/>
          </a:prstGeom>
        </p:spPr>
        <p:txBody>
          <a:bodyPr/>
          <a:lstStyle>
            <a:lvl1pPr>
              <a:defRPr sz="6500"/>
            </a:lvl1pPr>
          </a:lstStyle>
          <a:p>
            <a:pPr lvl="0">
              <a:defRPr sz="1800">
                <a:solidFill>
                  <a:srgbClr val="000000"/>
                </a:solidFill>
                <a:effectLst/>
              </a:defRPr>
            </a:pPr>
            <a:r>
              <a:rPr sz="6500">
                <a:solidFill>
                  <a:srgbClr val="767367"/>
                </a:solidFill>
                <a:effectLst>
                  <a:outerShdw blurRad="63500" dist="12700" dir="5400000" rotWithShape="0">
                    <a:srgbClr val="000000">
                      <a:alpha val="30000"/>
                    </a:srgbClr>
                  </a:outerShdw>
                </a:effectLst>
              </a:rPr>
              <a:t>Why do antimatter research?</a:t>
            </a:r>
          </a:p>
        </p:txBody>
      </p:sp>
      <p:sp>
        <p:nvSpPr>
          <p:cNvPr id="80" name="Shape 80"/>
          <p:cNvSpPr>
            <a:spLocks noGrp="1"/>
          </p:cNvSpPr>
          <p:nvPr>
            <p:ph type="sldNum" sz="quarter" idx="2"/>
          </p:nvPr>
        </p:nvSpPr>
        <p:spPr>
          <a:xfrm>
            <a:off x="6364020" y="9131300"/>
            <a:ext cx="264060"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4</a:t>
            </a:fld>
            <a:endParaRPr sz="2200">
              <a:solidFill>
                <a:srgbClr val="5E5E5E"/>
              </a:solidFill>
            </a:endParaRPr>
          </a:p>
        </p:txBody>
      </p:sp>
      <p:sp>
        <p:nvSpPr>
          <p:cNvPr id="81" name="Shape 81"/>
          <p:cNvSpPr/>
          <p:nvPr/>
        </p:nvSpPr>
        <p:spPr>
          <a:xfrm>
            <a:off x="547827" y="1640416"/>
            <a:ext cx="11909146"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solidFill>
                  <a:srgbClr val="000000"/>
                </a:solidFill>
              </a:defRPr>
            </a:pPr>
            <a:r>
              <a:rPr sz="3600">
                <a:solidFill>
                  <a:srgbClr val="6C6963"/>
                </a:solidFill>
              </a:rPr>
              <a:t>Why there is a matter/antimatter asymmetry in the universe?</a:t>
            </a:r>
          </a:p>
        </p:txBody>
      </p:sp>
      <p:sp>
        <p:nvSpPr>
          <p:cNvPr id="82" name="Shape 82"/>
          <p:cNvSpPr/>
          <p:nvPr/>
        </p:nvSpPr>
        <p:spPr>
          <a:xfrm rot="5427079">
            <a:off x="5865247" y="2439223"/>
            <a:ext cx="1270001" cy="1270001"/>
          </a:xfrm>
          <a:prstGeom prst="rightArrow">
            <a:avLst>
              <a:gd name="adj1" fmla="val 35365"/>
              <a:gd name="adj2" fmla="val 71521"/>
            </a:avLst>
          </a:pr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83" name="Shape 83"/>
          <p:cNvSpPr/>
          <p:nvPr/>
        </p:nvSpPr>
        <p:spPr>
          <a:xfrm>
            <a:off x="2133396" y="3858560"/>
            <a:ext cx="8738008"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solidFill>
                  <a:srgbClr val="000000"/>
                </a:solidFill>
              </a:defRPr>
            </a:pPr>
            <a:r>
              <a:rPr sz="3600" dirty="0">
                <a:solidFill>
                  <a:srgbClr val="6C6963"/>
                </a:solidFill>
              </a:rPr>
              <a:t>Looking for fundamental asymmetry sources</a:t>
            </a:r>
          </a:p>
        </p:txBody>
      </p:sp>
      <p:sp>
        <p:nvSpPr>
          <p:cNvPr id="84" name="Shape 84"/>
          <p:cNvSpPr/>
          <p:nvPr/>
        </p:nvSpPr>
        <p:spPr>
          <a:xfrm rot="8566816">
            <a:off x="2975935" y="5209058"/>
            <a:ext cx="2490048" cy="539711"/>
          </a:xfrm>
          <a:prstGeom prst="rightArrow">
            <a:avLst>
              <a:gd name="adj1" fmla="val 32000"/>
              <a:gd name="adj2" fmla="val 150599"/>
            </a:avLst>
          </a:pr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85" name="Shape 85"/>
          <p:cNvSpPr/>
          <p:nvPr/>
        </p:nvSpPr>
        <p:spPr>
          <a:xfrm rot="13028029" flipH="1">
            <a:off x="7539842" y="5207648"/>
            <a:ext cx="2490049" cy="539712"/>
          </a:xfrm>
          <a:prstGeom prst="rightArrow">
            <a:avLst>
              <a:gd name="adj1" fmla="val 32000"/>
              <a:gd name="adj2" fmla="val 150599"/>
            </a:avLst>
          </a:pr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86" name="Shape 86"/>
          <p:cNvSpPr/>
          <p:nvPr/>
        </p:nvSpPr>
        <p:spPr>
          <a:xfrm rot="16188713" flipH="1">
            <a:off x="5675607" y="5102880"/>
            <a:ext cx="1654429" cy="559541"/>
          </a:xfrm>
          <a:prstGeom prst="rightArrow">
            <a:avLst>
              <a:gd name="adj1" fmla="val 32000"/>
              <a:gd name="adj2" fmla="val 147886"/>
            </a:avLst>
          </a:pr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87" name="Shape 87"/>
          <p:cNvSpPr/>
          <p:nvPr/>
        </p:nvSpPr>
        <p:spPr>
          <a:xfrm>
            <a:off x="1046048" y="6381352"/>
            <a:ext cx="3343504" cy="173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solidFill>
                  <a:srgbClr val="000000"/>
                </a:solidFill>
              </a:defRPr>
            </a:pPr>
            <a:r>
              <a:rPr sz="3600">
                <a:solidFill>
                  <a:srgbClr val="6C6963"/>
                </a:solidFill>
              </a:rPr>
              <a:t>CP</a:t>
            </a:r>
            <a:br>
              <a:rPr sz="3600">
                <a:solidFill>
                  <a:srgbClr val="6C6963"/>
                </a:solidFill>
              </a:rPr>
            </a:br>
            <a:r>
              <a:rPr sz="3600">
                <a:solidFill>
                  <a:srgbClr val="6C6963"/>
                </a:solidFill>
              </a:rPr>
              <a:t>violations in</a:t>
            </a:r>
            <a:br>
              <a:rPr sz="3600">
                <a:solidFill>
                  <a:srgbClr val="6C6963"/>
                </a:solidFill>
              </a:rPr>
            </a:br>
            <a:r>
              <a:rPr sz="3600">
                <a:solidFill>
                  <a:srgbClr val="6C6963"/>
                </a:solidFill>
              </a:rPr>
              <a:t>weak interaction</a:t>
            </a:r>
          </a:p>
        </p:txBody>
      </p:sp>
      <p:sp>
        <p:nvSpPr>
          <p:cNvPr id="88" name="Shape 88"/>
          <p:cNvSpPr/>
          <p:nvPr/>
        </p:nvSpPr>
        <p:spPr>
          <a:xfrm>
            <a:off x="5109997" y="6654402"/>
            <a:ext cx="2784806" cy="1193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solidFill>
                  <a:srgbClr val="000000"/>
                </a:solidFill>
              </a:defRPr>
            </a:pPr>
            <a:r>
              <a:rPr sz="3600">
                <a:solidFill>
                  <a:srgbClr val="6A6A6A"/>
                </a:solidFill>
              </a:rPr>
              <a:t>Gravitational</a:t>
            </a:r>
          </a:p>
          <a:p>
            <a:pPr lvl="0">
              <a:defRPr sz="1800">
                <a:solidFill>
                  <a:srgbClr val="000000"/>
                </a:solidFill>
              </a:defRPr>
            </a:pPr>
            <a:r>
              <a:rPr sz="3600">
                <a:solidFill>
                  <a:srgbClr val="6A6A6A"/>
                </a:solidFill>
              </a:rPr>
              <a:t>asymmetries?</a:t>
            </a:r>
          </a:p>
        </p:txBody>
      </p:sp>
      <p:sp>
        <p:nvSpPr>
          <p:cNvPr id="89" name="Shape 89"/>
          <p:cNvSpPr/>
          <p:nvPr/>
        </p:nvSpPr>
        <p:spPr>
          <a:xfrm>
            <a:off x="9382455" y="6873761"/>
            <a:ext cx="1736904"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solidFill>
                  <a:srgbClr val="000000"/>
                </a:solidFill>
              </a:defRPr>
            </a:pPr>
            <a:r>
              <a:rPr sz="3600">
                <a:solidFill>
                  <a:srgbClr val="6C6963"/>
                </a:solidFill>
              </a:rPr>
              <a:t>AOB… ?</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 name="Shape 415"/>
          <p:cNvSpPr>
            <a:spLocks noGrp="1"/>
          </p:cNvSpPr>
          <p:nvPr>
            <p:ph type="title"/>
          </p:nvPr>
        </p:nvSpPr>
        <p:spPr>
          <a:prstGeom prst="rect">
            <a:avLst/>
          </a:prstGeom>
        </p:spPr>
        <p:txBody>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Timepix3</a:t>
            </a:r>
          </a:p>
        </p:txBody>
      </p:sp>
      <p:sp>
        <p:nvSpPr>
          <p:cNvPr id="416" name="Shape 416"/>
          <p:cNvSpPr>
            <a:spLocks noGrp="1"/>
          </p:cNvSpPr>
          <p:nvPr>
            <p:ph type="body" idx="1"/>
          </p:nvPr>
        </p:nvSpPr>
        <p:spPr>
          <a:xfrm>
            <a:off x="701459" y="2294980"/>
            <a:ext cx="7986845" cy="4635395"/>
          </a:xfrm>
          <a:prstGeom prst="rect">
            <a:avLst/>
          </a:prstGeom>
        </p:spPr>
        <p:txBody>
          <a:bodyPr/>
          <a:lstStyle/>
          <a:p>
            <a:pPr marL="248031" lvl="0" indent="-248031" defTabSz="368045">
              <a:spcBef>
                <a:spcPts val="2200"/>
              </a:spcBef>
              <a:buBlip>
                <a:blip r:embed="rId2"/>
              </a:buBlip>
              <a:defRPr sz="1800">
                <a:solidFill>
                  <a:srgbClr val="000000"/>
                </a:solidFill>
              </a:defRPr>
            </a:pPr>
            <a:r>
              <a:rPr sz="2268" u="sng">
                <a:solidFill>
                  <a:srgbClr val="5E5E5E"/>
                </a:solidFill>
              </a:rPr>
              <a:t>Detector and readout provided courtesy of the CERN Medipix group</a:t>
            </a:r>
          </a:p>
          <a:p>
            <a:pPr marL="248031" lvl="0" indent="-248031" defTabSz="368045">
              <a:spcBef>
                <a:spcPts val="2200"/>
              </a:spcBef>
              <a:buBlip>
                <a:blip r:embed="rId2"/>
              </a:buBlip>
              <a:defRPr sz="1800">
                <a:solidFill>
                  <a:srgbClr val="000000"/>
                </a:solidFill>
              </a:defRPr>
            </a:pPr>
            <a:r>
              <a:rPr sz="2268">
                <a:solidFill>
                  <a:srgbClr val="5E5E5E"/>
                </a:solidFill>
              </a:rPr>
              <a:t>General purpose hybrid pixel detector (wide dynamic range)</a:t>
            </a:r>
          </a:p>
          <a:p>
            <a:pPr marL="248031" lvl="0" indent="-248031" defTabSz="368045">
              <a:spcBef>
                <a:spcPts val="2200"/>
              </a:spcBef>
              <a:buBlip>
                <a:blip r:embed="rId2"/>
              </a:buBlip>
              <a:defRPr sz="1800">
                <a:solidFill>
                  <a:srgbClr val="000000"/>
                </a:solidFill>
              </a:defRPr>
            </a:pPr>
            <a:r>
              <a:rPr sz="2268">
                <a:solidFill>
                  <a:srgbClr val="5E5E5E"/>
                </a:solidFill>
              </a:rPr>
              <a:t>Extremely good time resolution (1.2 ns on TOA)</a:t>
            </a:r>
          </a:p>
          <a:p>
            <a:pPr marL="248031" lvl="0" indent="-248031" defTabSz="368045">
              <a:spcBef>
                <a:spcPts val="2200"/>
              </a:spcBef>
              <a:buBlip>
                <a:blip r:embed="rId2"/>
              </a:buBlip>
              <a:defRPr sz="1800">
                <a:solidFill>
                  <a:srgbClr val="000000"/>
                </a:solidFill>
              </a:defRPr>
            </a:pPr>
            <a:r>
              <a:rPr sz="2268">
                <a:solidFill>
                  <a:srgbClr val="5E5E5E"/>
                </a:solidFill>
              </a:rPr>
              <a:t>Concurrent TOA and TOT capabilities</a:t>
            </a:r>
          </a:p>
          <a:p>
            <a:pPr marL="248031" lvl="0" indent="-248031" defTabSz="368045">
              <a:spcBef>
                <a:spcPts val="2200"/>
              </a:spcBef>
              <a:buBlip>
                <a:blip r:embed="rId2"/>
              </a:buBlip>
              <a:defRPr sz="1800">
                <a:solidFill>
                  <a:srgbClr val="000000"/>
                </a:solidFill>
              </a:defRPr>
            </a:pPr>
            <a:r>
              <a:rPr sz="2268">
                <a:solidFill>
                  <a:srgbClr val="5E5E5E"/>
                </a:solidFill>
              </a:rPr>
              <a:t>High density pixel matrix (55 um)</a:t>
            </a:r>
          </a:p>
          <a:p>
            <a:pPr marL="248031" lvl="0" indent="-248031" defTabSz="368045">
              <a:spcBef>
                <a:spcPts val="2200"/>
              </a:spcBef>
              <a:buBlip>
                <a:blip r:embed="rId2"/>
              </a:buBlip>
              <a:defRPr sz="1800">
                <a:solidFill>
                  <a:srgbClr val="000000"/>
                </a:solidFill>
              </a:defRPr>
            </a:pPr>
            <a:r>
              <a:rPr sz="2268">
                <a:solidFill>
                  <a:srgbClr val="5E5E5E"/>
                </a:solidFill>
              </a:rPr>
              <a:t>5 Gbit/s data rate through Spidr readout (VHDCI connector)</a:t>
            </a:r>
          </a:p>
          <a:p>
            <a:pPr marL="248031" lvl="0" indent="-248031" defTabSz="368045">
              <a:spcBef>
                <a:spcPts val="2200"/>
              </a:spcBef>
              <a:buBlip>
                <a:blip r:embed="rId2"/>
              </a:buBlip>
              <a:defRPr sz="1800">
                <a:solidFill>
                  <a:srgbClr val="000000"/>
                </a:solidFill>
              </a:defRPr>
            </a:pPr>
            <a:r>
              <a:rPr sz="2268">
                <a:solidFill>
                  <a:srgbClr val="5E5E5E"/>
                </a:solidFill>
              </a:rPr>
              <a:t>Data driven readout</a:t>
            </a:r>
          </a:p>
        </p:txBody>
      </p:sp>
      <p:sp>
        <p:nvSpPr>
          <p:cNvPr id="417" name="Shape 417"/>
          <p:cNvSpPr/>
          <p:nvPr/>
        </p:nvSpPr>
        <p:spPr>
          <a:xfrm>
            <a:off x="0" y="7446135"/>
            <a:ext cx="5377507" cy="553998"/>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defRPr>
                <a:solidFill>
                  <a:srgbClr val="5E5E5E"/>
                </a:solidFill>
              </a:defRPr>
            </a:lvl1pPr>
          </a:lstStyle>
          <a:p>
            <a:pPr lvl="0">
              <a:defRPr sz="1800">
                <a:solidFill>
                  <a:srgbClr val="000000"/>
                </a:solidFill>
              </a:defRPr>
            </a:pPr>
            <a:r>
              <a:rPr sz="3600" dirty="0" smtClean="0">
                <a:solidFill>
                  <a:srgbClr val="5E5E5E"/>
                </a:solidFill>
              </a:rPr>
              <a:t>Sensor</a:t>
            </a:r>
            <a:r>
              <a:rPr lang="en-US" sz="3600" dirty="0" smtClean="0">
                <a:solidFill>
                  <a:srgbClr val="5E5E5E"/>
                </a:solidFill>
              </a:rPr>
              <a:t>s</a:t>
            </a:r>
            <a:r>
              <a:rPr sz="3600" dirty="0" smtClean="0">
                <a:solidFill>
                  <a:srgbClr val="5E5E5E"/>
                </a:solidFill>
              </a:rPr>
              <a:t> </a:t>
            </a:r>
            <a:r>
              <a:rPr sz="3600" dirty="0">
                <a:solidFill>
                  <a:srgbClr val="5E5E5E"/>
                </a:solidFill>
              </a:rPr>
              <a:t>employed:</a:t>
            </a:r>
          </a:p>
        </p:txBody>
      </p:sp>
      <p:sp>
        <p:nvSpPr>
          <p:cNvPr id="418" name="Shape 418"/>
          <p:cNvSpPr/>
          <p:nvPr/>
        </p:nvSpPr>
        <p:spPr>
          <a:xfrm>
            <a:off x="732044" y="8066234"/>
            <a:ext cx="8610601" cy="125174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marL="393700" indent="-393700" algn="l">
              <a:spcBef>
                <a:spcPts val="3600"/>
              </a:spcBef>
              <a:buSzPct val="50000"/>
              <a:buBlip>
                <a:blip r:embed="rId2"/>
              </a:buBlip>
              <a:defRPr>
                <a:solidFill>
                  <a:srgbClr val="5E5E5E"/>
                </a:solidFill>
              </a:defRPr>
            </a:lvl1pPr>
          </a:lstStyle>
          <a:p>
            <a:pPr lvl="0">
              <a:defRPr sz="1800">
                <a:solidFill>
                  <a:srgbClr val="000000"/>
                </a:solidFill>
              </a:defRPr>
            </a:pPr>
            <a:r>
              <a:rPr lang="en-US" sz="2400" dirty="0" smtClean="0">
                <a:solidFill>
                  <a:srgbClr val="5E5E5E"/>
                </a:solidFill>
              </a:rPr>
              <a:t>1 x 300 um, p-on-n, depletion @ ~ 50 V</a:t>
            </a:r>
          </a:p>
          <a:p>
            <a:pPr lvl="0">
              <a:defRPr sz="1800">
                <a:solidFill>
                  <a:srgbClr val="000000"/>
                </a:solidFill>
              </a:defRPr>
            </a:pPr>
            <a:r>
              <a:rPr sz="2400" dirty="0" smtClean="0">
                <a:solidFill>
                  <a:srgbClr val="5E5E5E"/>
                </a:solidFill>
              </a:rPr>
              <a:t>1 </a:t>
            </a:r>
            <a:r>
              <a:rPr sz="2400" dirty="0">
                <a:solidFill>
                  <a:srgbClr val="5E5E5E"/>
                </a:solidFill>
              </a:rPr>
              <a:t>x 675 um, p-on-n, depletion @ ~200 V</a:t>
            </a:r>
          </a:p>
        </p:txBody>
      </p:sp>
      <p:sp>
        <p:nvSpPr>
          <p:cNvPr id="419" name="Shape 419"/>
          <p:cNvSpPr>
            <a:spLocks noGrp="1"/>
          </p:cNvSpPr>
          <p:nvPr>
            <p:ph type="sldNum" sz="quarter" idx="4294967295"/>
          </p:nvPr>
        </p:nvSpPr>
        <p:spPr>
          <a:xfrm>
            <a:off x="6280759" y="9131300"/>
            <a:ext cx="430582"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40</a:t>
            </a:fld>
            <a:endParaRPr sz="2200">
              <a:solidFill>
                <a:srgbClr val="5E5E5E"/>
              </a:solidFill>
            </a:endParaRPr>
          </a:p>
        </p:txBody>
      </p:sp>
      <p:grpSp>
        <p:nvGrpSpPr>
          <p:cNvPr id="422" name="Group 422"/>
          <p:cNvGrpSpPr/>
          <p:nvPr/>
        </p:nvGrpSpPr>
        <p:grpSpPr>
          <a:xfrm rot="16172761">
            <a:off x="7360391" y="2858442"/>
            <a:ext cx="6436098" cy="3267594"/>
            <a:chOff x="-165099" y="-114299"/>
            <a:chExt cx="6436096" cy="3267592"/>
          </a:xfrm>
        </p:grpSpPr>
        <p:pic>
          <p:nvPicPr>
            <p:cNvPr id="421" name="pasted-image.tif"/>
            <p:cNvPicPr/>
            <p:nvPr/>
          </p:nvPicPr>
          <p:blipFill>
            <a:blip r:embed="rId3">
              <a:extLst/>
            </a:blip>
            <a:stretch>
              <a:fillRect/>
            </a:stretch>
          </p:blipFill>
          <p:spPr>
            <a:xfrm>
              <a:off x="-1" y="0"/>
              <a:ext cx="6105898" cy="2835793"/>
            </a:xfrm>
            <a:prstGeom prst="rect">
              <a:avLst/>
            </a:prstGeom>
            <a:ln>
              <a:noFill/>
            </a:ln>
            <a:effectLst/>
          </p:spPr>
        </p:pic>
        <p:pic>
          <p:nvPicPr>
            <p:cNvPr id="420" name="Picture 419"/>
            <p:cNvPicPr/>
            <p:nvPr/>
          </p:nvPicPr>
          <p:blipFill>
            <a:blip r:embed="rId4">
              <a:extLst/>
            </a:blip>
            <a:stretch>
              <a:fillRect/>
            </a:stretch>
          </p:blipFill>
          <p:spPr>
            <a:xfrm>
              <a:off x="-165100" y="-114301"/>
              <a:ext cx="6436097" cy="3267594"/>
            </a:xfrm>
            <a:prstGeom prst="rect">
              <a:avLst/>
            </a:prstGeom>
            <a:effectLst/>
          </p:spPr>
        </p:pic>
      </p:gr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4" name="TimeDistribution(1).png"/>
          <p:cNvPicPr/>
          <p:nvPr/>
        </p:nvPicPr>
        <p:blipFill>
          <a:blip r:embed="rId2">
            <a:extLst/>
          </a:blip>
          <a:stretch>
            <a:fillRect/>
          </a:stretch>
        </p:blipFill>
        <p:spPr>
          <a:xfrm rot="5397211">
            <a:off x="1228555" y="380020"/>
            <a:ext cx="3518864" cy="5168901"/>
          </a:xfrm>
          <a:prstGeom prst="rect">
            <a:avLst/>
          </a:prstGeom>
          <a:ln w="12700">
            <a:miter lim="400000"/>
          </a:ln>
        </p:spPr>
      </p:pic>
      <p:sp>
        <p:nvSpPr>
          <p:cNvPr id="425" name="Shape 425"/>
          <p:cNvSpPr>
            <a:spLocks noGrp="1"/>
          </p:cNvSpPr>
          <p:nvPr>
            <p:ph type="title"/>
          </p:nvPr>
        </p:nvSpPr>
        <p:spPr>
          <a:xfrm>
            <a:off x="660400" y="50800"/>
            <a:ext cx="11430000" cy="1200451"/>
          </a:xfrm>
          <a:prstGeom prst="rect">
            <a:avLst/>
          </a:prstGeom>
        </p:spPr>
        <p:txBody>
          <a:bodyPr/>
          <a:lstStyle>
            <a:lvl1pPr>
              <a:defRPr sz="5700"/>
            </a:lvl1pPr>
          </a:lstStyle>
          <a:p>
            <a:pPr lvl="0">
              <a:defRPr sz="1800">
                <a:solidFill>
                  <a:srgbClr val="000000"/>
                </a:solidFill>
                <a:effectLst/>
              </a:defRPr>
            </a:pPr>
            <a:r>
              <a:rPr sz="5700">
                <a:solidFill>
                  <a:srgbClr val="767367"/>
                </a:solidFill>
                <a:effectLst>
                  <a:outerShdw blurRad="63500" dist="12700" dir="5400000" rotWithShape="0">
                    <a:srgbClr val="000000">
                      <a:alpha val="30000"/>
                    </a:srgbClr>
                  </a:outerShdw>
                </a:effectLst>
              </a:rPr>
              <a:t>Time topology</a:t>
            </a:r>
          </a:p>
        </p:txBody>
      </p:sp>
      <p:pic>
        <p:nvPicPr>
          <p:cNvPr id="426" name="AllEvents.png"/>
          <p:cNvPicPr/>
          <p:nvPr/>
        </p:nvPicPr>
        <p:blipFill>
          <a:blip r:embed="rId3">
            <a:extLst/>
          </a:blip>
          <a:stretch>
            <a:fillRect/>
          </a:stretch>
        </p:blipFill>
        <p:spPr>
          <a:xfrm>
            <a:off x="570035" y="4928191"/>
            <a:ext cx="4527791" cy="4318676"/>
          </a:xfrm>
          <a:prstGeom prst="rect">
            <a:avLst/>
          </a:prstGeom>
          <a:ln w="12700">
            <a:miter lim="400000"/>
          </a:ln>
        </p:spPr>
      </p:pic>
      <p:pic>
        <p:nvPicPr>
          <p:cNvPr id="427" name="LateEvents.png"/>
          <p:cNvPicPr/>
          <p:nvPr/>
        </p:nvPicPr>
        <p:blipFill>
          <a:blip r:embed="rId4">
            <a:extLst/>
          </a:blip>
          <a:stretch>
            <a:fillRect/>
          </a:stretch>
        </p:blipFill>
        <p:spPr>
          <a:xfrm>
            <a:off x="6061416" y="4492763"/>
            <a:ext cx="4527791" cy="4318676"/>
          </a:xfrm>
          <a:prstGeom prst="rect">
            <a:avLst/>
          </a:prstGeom>
          <a:ln w="12700">
            <a:miter lim="400000"/>
          </a:ln>
        </p:spPr>
      </p:pic>
      <p:pic>
        <p:nvPicPr>
          <p:cNvPr id="428" name="Picture 427"/>
          <p:cNvPicPr/>
          <p:nvPr/>
        </p:nvPicPr>
        <p:blipFill>
          <a:blip r:embed="rId5">
            <a:extLst/>
          </a:blip>
          <a:stretch>
            <a:fillRect/>
          </a:stretch>
        </p:blipFill>
        <p:spPr>
          <a:xfrm>
            <a:off x="1299713" y="3200986"/>
            <a:ext cx="2730501" cy="1524001"/>
          </a:xfrm>
          <a:prstGeom prst="rect">
            <a:avLst/>
          </a:prstGeom>
        </p:spPr>
      </p:pic>
      <p:pic>
        <p:nvPicPr>
          <p:cNvPr id="430" name="Picture 429"/>
          <p:cNvPicPr/>
          <p:nvPr/>
        </p:nvPicPr>
        <p:blipFill>
          <a:blip r:embed="rId6">
            <a:extLst/>
          </a:blip>
          <a:stretch>
            <a:fillRect/>
          </a:stretch>
        </p:blipFill>
        <p:spPr>
          <a:xfrm rot="1602274">
            <a:off x="3550045" y="5251871"/>
            <a:ext cx="5020035" cy="714862"/>
          </a:xfrm>
          <a:prstGeom prst="rect">
            <a:avLst/>
          </a:prstGeom>
        </p:spPr>
      </p:pic>
      <p:sp>
        <p:nvSpPr>
          <p:cNvPr id="432" name="Shape 432"/>
          <p:cNvSpPr/>
          <p:nvPr/>
        </p:nvSpPr>
        <p:spPr>
          <a:xfrm>
            <a:off x="6314636" y="1205520"/>
            <a:ext cx="6400801" cy="351790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spcBef>
                <a:spcPts val="3600"/>
              </a:spcBef>
              <a:buSzPct val="100000"/>
              <a:buFont typeface="Zapf Dingbats"/>
              <a:buBlip>
                <a:blip r:embed="rId7"/>
              </a:buBlip>
              <a:defRPr sz="1800">
                <a:solidFill>
                  <a:srgbClr val="000000"/>
                </a:solidFill>
              </a:defRPr>
            </a:pPr>
            <a:r>
              <a:rPr sz="2400">
                <a:solidFill>
                  <a:srgbClr val="5E5E5E"/>
                </a:solidFill>
              </a:rPr>
              <a:t> Background (fast gaussian, pions and </a:t>
            </a:r>
            <a:r>
              <a:rPr sz="2400" u="sng">
                <a:solidFill>
                  <a:srgbClr val="5E5E5E"/>
                </a:solidFill>
              </a:rPr>
              <a:t>fast</a:t>
            </a:r>
            <a:r>
              <a:rPr sz="2400">
                <a:solidFill>
                  <a:srgbClr val="5E5E5E"/>
                </a:solidFill>
              </a:rPr>
              <a:t> fragments from beam annihilations on chamber walls and moderators) is extinguished before the arrival of late antiprotons.</a:t>
            </a:r>
          </a:p>
          <a:p>
            <a:pPr lvl="0" algn="l">
              <a:spcBef>
                <a:spcPts val="3600"/>
              </a:spcBef>
              <a:buSzPct val="100000"/>
              <a:buFont typeface="Zapf Dingbats"/>
              <a:buBlip>
                <a:blip r:embed="rId7"/>
              </a:buBlip>
              <a:defRPr sz="1800">
                <a:solidFill>
                  <a:srgbClr val="000000"/>
                </a:solidFill>
              </a:defRPr>
            </a:pPr>
            <a:r>
              <a:rPr sz="2400">
                <a:solidFill>
                  <a:srgbClr val="5E5E5E"/>
                </a:solidFill>
              </a:rPr>
              <a:t>Time delay of slow antiprotons - indication for their energy. E.g. 500 ns delay - 40 keV; 1 us - 10 keV; 2 us - 2555 keV.</a:t>
            </a:r>
          </a:p>
        </p:txBody>
      </p:sp>
      <p:sp>
        <p:nvSpPr>
          <p:cNvPr id="433" name="Shape 433"/>
          <p:cNvSpPr>
            <a:spLocks noGrp="1"/>
          </p:cNvSpPr>
          <p:nvPr>
            <p:ph type="sldNum" sz="quarter" idx="4294967295"/>
          </p:nvPr>
        </p:nvSpPr>
        <p:spPr>
          <a:xfrm>
            <a:off x="6311074" y="9131300"/>
            <a:ext cx="369952"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41</a:t>
            </a:fld>
            <a:endParaRPr sz="2200" dirty="0">
              <a:solidFill>
                <a:srgbClr val="5E5E5E"/>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 name="Shape 435"/>
          <p:cNvSpPr>
            <a:spLocks noGrp="1"/>
          </p:cNvSpPr>
          <p:nvPr>
            <p:ph type="title"/>
          </p:nvPr>
        </p:nvSpPr>
        <p:spPr>
          <a:xfrm>
            <a:off x="787400" y="254000"/>
            <a:ext cx="11430000" cy="1288654"/>
          </a:xfrm>
          <a:prstGeom prst="rect">
            <a:avLst/>
          </a:prstGeom>
        </p:spPr>
        <p:txBody>
          <a:bodyPr>
            <a:normAutofit fontScale="90000"/>
          </a:bodyPr>
          <a:lstStyle>
            <a:lvl1pPr>
              <a:defRPr sz="4900"/>
            </a:lvl1pPr>
          </a:lstStyle>
          <a:p>
            <a:pPr lvl="0">
              <a:defRPr sz="1800">
                <a:solidFill>
                  <a:srgbClr val="000000"/>
                </a:solidFill>
                <a:effectLst/>
              </a:defRPr>
            </a:pPr>
            <a:r>
              <a:rPr sz="4900">
                <a:solidFill>
                  <a:srgbClr val="767367"/>
                </a:solidFill>
                <a:effectLst>
                  <a:outerShdw blurRad="63500" dist="12700" dir="5400000" rotWithShape="0">
                    <a:srgbClr val="000000">
                      <a:alpha val="30000"/>
                    </a:srgbClr>
                  </a:outerShdw>
                </a:effectLst>
              </a:rPr>
              <a:t>How else can we use the TOA information?</a:t>
            </a:r>
          </a:p>
        </p:txBody>
      </p:sp>
      <p:sp>
        <p:nvSpPr>
          <p:cNvPr id="436" name="Shape 436"/>
          <p:cNvSpPr>
            <a:spLocks noGrp="1"/>
          </p:cNvSpPr>
          <p:nvPr>
            <p:ph type="body" idx="1"/>
          </p:nvPr>
        </p:nvSpPr>
        <p:spPr>
          <a:xfrm>
            <a:off x="787400" y="1402225"/>
            <a:ext cx="11430001" cy="3673939"/>
          </a:xfrm>
          <a:prstGeom prst="rect">
            <a:avLst/>
          </a:prstGeom>
        </p:spPr>
        <p:txBody>
          <a:bodyPr/>
          <a:lstStyle/>
          <a:p>
            <a:pPr marL="295275" lvl="0" indent="-295275" defTabSz="438150">
              <a:spcBef>
                <a:spcPts val="2700"/>
              </a:spcBef>
              <a:buBlip>
                <a:blip r:embed="rId2"/>
              </a:buBlip>
              <a:defRPr sz="1800">
                <a:solidFill>
                  <a:srgbClr val="000000"/>
                </a:solidFill>
              </a:defRPr>
            </a:pPr>
            <a:r>
              <a:rPr sz="2700">
                <a:solidFill>
                  <a:srgbClr val="5E5E5E"/>
                </a:solidFill>
              </a:rPr>
              <a:t>When the energy deposition along the track is uniform, the time delay at which the TOT exceeds threshold can be used as an indicator of the track direction along the detector thickness.</a:t>
            </a:r>
          </a:p>
          <a:p>
            <a:pPr marL="295275" lvl="0" indent="-295275" defTabSz="438150">
              <a:spcBef>
                <a:spcPts val="2700"/>
              </a:spcBef>
              <a:buBlip>
                <a:blip r:embed="rId2"/>
              </a:buBlip>
              <a:defRPr sz="1800">
                <a:solidFill>
                  <a:srgbClr val="000000"/>
                </a:solidFill>
              </a:defRPr>
            </a:pPr>
            <a:r>
              <a:rPr sz="2700">
                <a:solidFill>
                  <a:srgbClr val="5E5E5E"/>
                </a:solidFill>
              </a:rPr>
              <a:t>In particular, if the TOT threshold is set right below the pixel energy of the track, what we get is the actual drift time of the particle.</a:t>
            </a:r>
          </a:p>
          <a:p>
            <a:pPr marL="295275" lvl="0" indent="-295275" defTabSz="438150">
              <a:spcBef>
                <a:spcPts val="2700"/>
              </a:spcBef>
              <a:buBlip>
                <a:blip r:embed="rId2"/>
              </a:buBlip>
              <a:defRPr sz="1800">
                <a:solidFill>
                  <a:srgbClr val="000000"/>
                </a:solidFill>
              </a:defRPr>
            </a:pPr>
            <a:r>
              <a:rPr sz="2700">
                <a:solidFill>
                  <a:srgbClr val="5E5E5E"/>
                </a:solidFill>
              </a:rPr>
              <a:t>C. Jacoboni et al. (1976) come to help with a nice drift velocity parametrisation in silicon:</a:t>
            </a:r>
          </a:p>
        </p:txBody>
      </p:sp>
      <p:pic>
        <p:nvPicPr>
          <p:cNvPr id="437" name="Picture 436"/>
          <p:cNvPicPr/>
          <p:nvPr/>
        </p:nvPicPr>
        <p:blipFill>
          <a:blip r:embed="rId3">
            <a:extLst/>
          </a:blip>
          <a:stretch>
            <a:fillRect/>
          </a:stretch>
        </p:blipFill>
        <p:spPr>
          <a:xfrm>
            <a:off x="1620176" y="5908208"/>
            <a:ext cx="4238084" cy="1419696"/>
          </a:xfrm>
          <a:prstGeom prst="rect">
            <a:avLst/>
          </a:prstGeom>
        </p:spPr>
      </p:pic>
      <p:pic>
        <p:nvPicPr>
          <p:cNvPr id="438" name="Picture 437"/>
          <p:cNvPicPr/>
          <p:nvPr/>
        </p:nvPicPr>
        <p:blipFill>
          <a:blip r:embed="rId4">
            <a:extLst/>
          </a:blip>
          <a:stretch>
            <a:fillRect/>
          </a:stretch>
        </p:blipFill>
        <p:spPr>
          <a:xfrm>
            <a:off x="6455171" y="5627455"/>
            <a:ext cx="4584701" cy="1981201"/>
          </a:xfrm>
          <a:prstGeom prst="rect">
            <a:avLst/>
          </a:prstGeom>
        </p:spPr>
      </p:pic>
      <p:sp>
        <p:nvSpPr>
          <p:cNvPr id="6" name="Shape 433"/>
          <p:cNvSpPr txBox="1">
            <a:spLocks/>
          </p:cNvSpPr>
          <p:nvPr/>
        </p:nvSpPr>
        <p:spPr>
          <a:xfrm>
            <a:off x="6367810" y="9131300"/>
            <a:ext cx="256480" cy="27699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ctr" defTabSz="584200">
              <a:defRPr sz="2200">
                <a:solidFill>
                  <a:srgbClr val="5E5E5E"/>
                </a:solidFill>
                <a:latin typeface="Hoefler Text"/>
                <a:ea typeface="Hoefler Text"/>
                <a:cs typeface="Hoefler Text"/>
                <a:sym typeface="Hoefler Text"/>
              </a:defRPr>
            </a:lvl1pPr>
            <a:lvl2pPr indent="342900" algn="ctr" defTabSz="584200">
              <a:defRPr sz="3600">
                <a:solidFill>
                  <a:srgbClr val="6C6963"/>
                </a:solidFill>
                <a:latin typeface="Hoefler Text"/>
                <a:ea typeface="Hoefler Text"/>
                <a:cs typeface="Hoefler Text"/>
                <a:sym typeface="Hoefler Text"/>
              </a:defRPr>
            </a:lvl2pPr>
            <a:lvl3pPr indent="685800" algn="ctr" defTabSz="584200">
              <a:defRPr sz="3600">
                <a:solidFill>
                  <a:srgbClr val="6C6963"/>
                </a:solidFill>
                <a:latin typeface="Hoefler Text"/>
                <a:ea typeface="Hoefler Text"/>
                <a:cs typeface="Hoefler Text"/>
                <a:sym typeface="Hoefler Text"/>
              </a:defRPr>
            </a:lvl3pPr>
            <a:lvl4pPr indent="1028700" algn="ctr" defTabSz="584200">
              <a:defRPr sz="3600">
                <a:solidFill>
                  <a:srgbClr val="6C6963"/>
                </a:solidFill>
                <a:latin typeface="Hoefler Text"/>
                <a:ea typeface="Hoefler Text"/>
                <a:cs typeface="Hoefler Text"/>
                <a:sym typeface="Hoefler Text"/>
              </a:defRPr>
            </a:lvl4pPr>
            <a:lvl5pPr indent="1371600" algn="ctr" defTabSz="584200">
              <a:defRPr sz="3600">
                <a:solidFill>
                  <a:srgbClr val="6C6963"/>
                </a:solidFill>
                <a:latin typeface="Hoefler Text"/>
                <a:ea typeface="Hoefler Text"/>
                <a:cs typeface="Hoefler Text"/>
                <a:sym typeface="Hoefler Text"/>
              </a:defRPr>
            </a:lvl5pPr>
            <a:lvl6pPr indent="1714500" algn="ctr" defTabSz="584200">
              <a:defRPr sz="3600">
                <a:solidFill>
                  <a:srgbClr val="6C6963"/>
                </a:solidFill>
                <a:latin typeface="Hoefler Text"/>
                <a:ea typeface="Hoefler Text"/>
                <a:cs typeface="Hoefler Text"/>
                <a:sym typeface="Hoefler Text"/>
              </a:defRPr>
            </a:lvl6pPr>
            <a:lvl7pPr indent="2057400" algn="ctr" defTabSz="584200">
              <a:defRPr sz="3600">
                <a:solidFill>
                  <a:srgbClr val="6C6963"/>
                </a:solidFill>
                <a:latin typeface="Hoefler Text"/>
                <a:ea typeface="Hoefler Text"/>
                <a:cs typeface="Hoefler Text"/>
                <a:sym typeface="Hoefler Text"/>
              </a:defRPr>
            </a:lvl7pPr>
            <a:lvl8pPr indent="2400300" algn="ctr" defTabSz="584200">
              <a:defRPr sz="3600">
                <a:solidFill>
                  <a:srgbClr val="6C6963"/>
                </a:solidFill>
                <a:latin typeface="Hoefler Text"/>
                <a:ea typeface="Hoefler Text"/>
                <a:cs typeface="Hoefler Text"/>
                <a:sym typeface="Hoefler Text"/>
              </a:defRPr>
            </a:lvl8pPr>
            <a:lvl9pPr indent="2743200" algn="ctr" defTabSz="584200">
              <a:defRPr sz="3600">
                <a:solidFill>
                  <a:srgbClr val="6C6963"/>
                </a:solidFill>
                <a:latin typeface="Hoefler Text"/>
                <a:ea typeface="Hoefler Text"/>
                <a:cs typeface="Hoefler Text"/>
                <a:sym typeface="Hoefler Text"/>
              </a:defRPr>
            </a:lvl9pPr>
          </a:lstStyle>
          <a:p>
            <a:pPr>
              <a:defRPr sz="1800">
                <a:solidFill>
                  <a:srgbClr val="000000"/>
                </a:solidFill>
              </a:defRPr>
            </a:pPr>
            <a:r>
              <a:rPr lang="en-US" dirty="0" smtClean="0"/>
              <a:t>42</a:t>
            </a:r>
            <a:endParaRPr lang="en-GB"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 name="Shape 440"/>
          <p:cNvSpPr>
            <a:spLocks noGrp="1"/>
          </p:cNvSpPr>
          <p:nvPr>
            <p:ph type="title"/>
          </p:nvPr>
        </p:nvSpPr>
        <p:spPr>
          <a:xfrm>
            <a:off x="787400" y="254000"/>
            <a:ext cx="11430000" cy="1696849"/>
          </a:xfrm>
          <a:prstGeom prst="rect">
            <a:avLst/>
          </a:prstGeom>
        </p:spPr>
        <p:txBody>
          <a:bodyPr/>
          <a:lstStyle/>
          <a:p>
            <a:pPr lvl="0" defTabSz="432308">
              <a:defRPr sz="1800">
                <a:solidFill>
                  <a:srgbClr val="000000"/>
                </a:solidFill>
                <a:effectLst/>
              </a:defRPr>
            </a:pPr>
            <a:r>
              <a:rPr sz="3700">
                <a:solidFill>
                  <a:srgbClr val="767367"/>
                </a:solidFill>
                <a:effectLst>
                  <a:outerShdw blurRad="46990" dist="9398" dir="5400000" rotWithShape="0">
                    <a:srgbClr val="000000">
                      <a:alpha val="30000"/>
                    </a:srgbClr>
                  </a:outerShdw>
                </a:effectLst>
              </a:rPr>
              <a:t>Tests with low energy antiprotons (E=8 keV)</a:t>
            </a:r>
          </a:p>
          <a:p>
            <a:pPr lvl="0" defTabSz="432308">
              <a:defRPr sz="1800">
                <a:solidFill>
                  <a:srgbClr val="000000"/>
                </a:solidFill>
                <a:effectLst/>
              </a:defRPr>
            </a:pPr>
            <a:r>
              <a:rPr sz="3700">
                <a:solidFill>
                  <a:srgbClr val="767367"/>
                </a:solidFill>
                <a:effectLst>
                  <a:outerShdw blurRad="46990" dist="9398" dir="5400000" rotWithShape="0">
                    <a:srgbClr val="000000">
                      <a:alpha val="30000"/>
                    </a:srgbClr>
                  </a:outerShdw>
                </a:effectLst>
              </a:rPr>
              <a:t>- ID through Heavy Fragments -</a:t>
            </a:r>
          </a:p>
          <a:p>
            <a:pPr lvl="0" defTabSz="432308">
              <a:defRPr sz="1800">
                <a:solidFill>
                  <a:srgbClr val="000000"/>
                </a:solidFill>
                <a:effectLst/>
              </a:defRPr>
            </a:pPr>
            <a:r>
              <a:rPr sz="3700">
                <a:solidFill>
                  <a:srgbClr val="767367"/>
                </a:solidFill>
                <a:effectLst>
                  <a:outerShdw blurRad="46990" dist="9398" dir="5400000" rotWithShape="0">
                    <a:srgbClr val="000000">
                      <a:alpha val="30000"/>
                    </a:srgbClr>
                  </a:outerShdw>
                </a:effectLst>
              </a:rPr>
              <a:t>300 um sensor</a:t>
            </a:r>
          </a:p>
        </p:txBody>
      </p:sp>
      <p:pic>
        <p:nvPicPr>
          <p:cNvPr id="441" name="iontoa.png"/>
          <p:cNvPicPr/>
          <p:nvPr/>
        </p:nvPicPr>
        <p:blipFill>
          <a:blip r:embed="rId2">
            <a:extLst/>
          </a:blip>
          <a:stretch>
            <a:fillRect/>
          </a:stretch>
        </p:blipFill>
        <p:spPr>
          <a:xfrm>
            <a:off x="403342" y="1987237"/>
            <a:ext cx="6071740" cy="5779126"/>
          </a:xfrm>
          <a:prstGeom prst="rect">
            <a:avLst/>
          </a:prstGeom>
          <a:ln w="12700">
            <a:miter lim="400000"/>
          </a:ln>
        </p:spPr>
      </p:pic>
      <p:pic>
        <p:nvPicPr>
          <p:cNvPr id="442" name="iontot.png"/>
          <p:cNvPicPr/>
          <p:nvPr/>
        </p:nvPicPr>
        <p:blipFill>
          <a:blip r:embed="rId3">
            <a:extLst/>
          </a:blip>
          <a:stretch>
            <a:fillRect/>
          </a:stretch>
        </p:blipFill>
        <p:spPr>
          <a:xfrm>
            <a:off x="6628246" y="1987237"/>
            <a:ext cx="6071740" cy="5779126"/>
          </a:xfrm>
          <a:prstGeom prst="rect">
            <a:avLst/>
          </a:prstGeom>
          <a:ln w="12700">
            <a:miter lim="400000"/>
          </a:ln>
        </p:spPr>
      </p:pic>
      <p:sp>
        <p:nvSpPr>
          <p:cNvPr id="443" name="Shape 443"/>
          <p:cNvSpPr/>
          <p:nvPr/>
        </p:nvSpPr>
        <p:spPr>
          <a:xfrm>
            <a:off x="736546" y="7754067"/>
            <a:ext cx="11531708" cy="1574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l" defTabSz="457200">
              <a:defRPr sz="1800">
                <a:solidFill>
                  <a:srgbClr val="000000"/>
                </a:solidFill>
              </a:defRPr>
            </a:pPr>
            <a:r>
              <a:rPr sz="2400" u="sng">
                <a:solidFill>
                  <a:srgbClr val="7F7C76"/>
                </a:solidFill>
              </a:rPr>
              <a:t>Pros</a:t>
            </a:r>
            <a:r>
              <a:rPr sz="2400">
                <a:solidFill>
                  <a:srgbClr val="7F7C76"/>
                </a:solidFill>
              </a:rPr>
              <a:t>: Easiest signature to detect. Typical star shape and lots of energy deposited</a:t>
            </a:r>
          </a:p>
          <a:p>
            <a:pPr lvl="0" algn="l" defTabSz="457200">
              <a:defRPr sz="1800">
                <a:solidFill>
                  <a:srgbClr val="000000"/>
                </a:solidFill>
              </a:defRPr>
            </a:pPr>
            <a:r>
              <a:rPr sz="2400" u="sng">
                <a:solidFill>
                  <a:srgbClr val="7F7C76"/>
                </a:solidFill>
              </a:rPr>
              <a:t>Cons</a:t>
            </a:r>
            <a:r>
              <a:rPr sz="2400">
                <a:solidFill>
                  <a:srgbClr val="7F7C76"/>
                </a:solidFill>
              </a:rPr>
              <a:t>: Ions are produced less frequently and resolution is limited by track width and multiple scattering</a:t>
            </a:r>
          </a:p>
          <a:p>
            <a:pPr lvl="0" algn="l" defTabSz="457200">
              <a:defRPr sz="1800">
                <a:solidFill>
                  <a:srgbClr val="000000"/>
                </a:solidFill>
              </a:defRPr>
            </a:pPr>
            <a:r>
              <a:rPr sz="2400">
                <a:solidFill>
                  <a:srgbClr val="FF0000"/>
                </a:solidFill>
              </a:rPr>
              <a:t>Evidence of plasma effect</a:t>
            </a:r>
          </a:p>
        </p:txBody>
      </p:sp>
      <p:sp>
        <p:nvSpPr>
          <p:cNvPr id="444" name="Shape 444"/>
          <p:cNvSpPr>
            <a:spLocks noGrp="1"/>
          </p:cNvSpPr>
          <p:nvPr>
            <p:ph type="sldNum" sz="quarter" idx="4294967295"/>
          </p:nvPr>
        </p:nvSpPr>
        <p:spPr>
          <a:xfrm>
            <a:off x="6307442" y="9131300"/>
            <a:ext cx="377216"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43</a:t>
            </a:fld>
            <a:endParaRPr sz="2200">
              <a:solidFill>
                <a:srgbClr val="5E5E5E"/>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 name="Shape 446"/>
          <p:cNvSpPr>
            <a:spLocks noGrp="1"/>
          </p:cNvSpPr>
          <p:nvPr>
            <p:ph type="title"/>
          </p:nvPr>
        </p:nvSpPr>
        <p:spPr>
          <a:xfrm>
            <a:off x="787400" y="254000"/>
            <a:ext cx="11430000" cy="1696849"/>
          </a:xfrm>
          <a:prstGeom prst="rect">
            <a:avLst/>
          </a:prstGeom>
        </p:spPr>
        <p:txBody>
          <a:bodyPr/>
          <a:lstStyle/>
          <a:p>
            <a:pPr lvl="0" defTabSz="432308">
              <a:defRPr sz="1800">
                <a:solidFill>
                  <a:srgbClr val="000000"/>
                </a:solidFill>
                <a:effectLst/>
              </a:defRPr>
            </a:pPr>
            <a:r>
              <a:rPr sz="3700">
                <a:solidFill>
                  <a:srgbClr val="767367"/>
                </a:solidFill>
                <a:effectLst>
                  <a:outerShdw blurRad="46990" dist="9398" dir="5400000" rotWithShape="0">
                    <a:srgbClr val="000000">
                      <a:alpha val="30000"/>
                    </a:srgbClr>
                  </a:outerShdw>
                </a:effectLst>
              </a:rPr>
              <a:t>Tests with low energy antiprotons (E=8 keV)</a:t>
            </a:r>
          </a:p>
          <a:p>
            <a:pPr lvl="0" defTabSz="432308">
              <a:defRPr sz="1800">
                <a:solidFill>
                  <a:srgbClr val="000000"/>
                </a:solidFill>
                <a:effectLst/>
              </a:defRPr>
            </a:pPr>
            <a:r>
              <a:rPr sz="3700">
                <a:solidFill>
                  <a:srgbClr val="767367"/>
                </a:solidFill>
                <a:effectLst>
                  <a:outerShdw blurRad="46990" dist="9398" dir="5400000" rotWithShape="0">
                    <a:srgbClr val="000000">
                      <a:alpha val="30000"/>
                    </a:srgbClr>
                  </a:outerShdw>
                </a:effectLst>
              </a:rPr>
              <a:t>- ID through pion tracks -</a:t>
            </a:r>
          </a:p>
          <a:p>
            <a:pPr lvl="0" defTabSz="432308">
              <a:defRPr sz="1800">
                <a:solidFill>
                  <a:srgbClr val="000000"/>
                </a:solidFill>
                <a:effectLst/>
              </a:defRPr>
            </a:pPr>
            <a:r>
              <a:rPr sz="3700">
                <a:solidFill>
                  <a:srgbClr val="767367"/>
                </a:solidFill>
                <a:effectLst>
                  <a:outerShdw blurRad="46990" dist="9398" dir="5400000" rotWithShape="0">
                    <a:srgbClr val="000000">
                      <a:alpha val="30000"/>
                    </a:srgbClr>
                  </a:outerShdw>
                </a:effectLst>
              </a:rPr>
              <a:t>675 um sensor</a:t>
            </a:r>
          </a:p>
        </p:txBody>
      </p:sp>
      <p:pic>
        <p:nvPicPr>
          <p:cNvPr id="447" name="pionstot.png"/>
          <p:cNvPicPr/>
          <p:nvPr/>
        </p:nvPicPr>
        <p:blipFill>
          <a:blip r:embed="rId2">
            <a:extLst/>
          </a:blip>
          <a:stretch>
            <a:fillRect/>
          </a:stretch>
        </p:blipFill>
        <p:spPr>
          <a:xfrm>
            <a:off x="402840" y="2015725"/>
            <a:ext cx="6324601" cy="6019801"/>
          </a:xfrm>
          <a:prstGeom prst="rect">
            <a:avLst/>
          </a:prstGeom>
          <a:ln w="12700">
            <a:miter lim="400000"/>
          </a:ln>
        </p:spPr>
      </p:pic>
      <p:pic>
        <p:nvPicPr>
          <p:cNvPr id="448" name="onpcbtoa.png"/>
          <p:cNvPicPr/>
          <p:nvPr/>
        </p:nvPicPr>
        <p:blipFill>
          <a:blip r:embed="rId3">
            <a:extLst/>
          </a:blip>
          <a:stretch>
            <a:fillRect/>
          </a:stretch>
        </p:blipFill>
        <p:spPr>
          <a:xfrm>
            <a:off x="8129890" y="1494565"/>
            <a:ext cx="3851747" cy="3666121"/>
          </a:xfrm>
          <a:prstGeom prst="rect">
            <a:avLst/>
          </a:prstGeom>
          <a:ln w="12700">
            <a:miter lim="400000"/>
          </a:ln>
        </p:spPr>
      </p:pic>
      <p:pic>
        <p:nvPicPr>
          <p:cNvPr id="449" name="pionstoa.png"/>
          <p:cNvPicPr/>
          <p:nvPr/>
        </p:nvPicPr>
        <p:blipFill>
          <a:blip r:embed="rId4">
            <a:extLst/>
          </a:blip>
          <a:stretch>
            <a:fillRect/>
          </a:stretch>
        </p:blipFill>
        <p:spPr>
          <a:xfrm>
            <a:off x="8129890" y="5563700"/>
            <a:ext cx="3851748" cy="3666121"/>
          </a:xfrm>
          <a:prstGeom prst="rect">
            <a:avLst/>
          </a:prstGeom>
          <a:ln w="12700">
            <a:miter lim="400000"/>
          </a:ln>
        </p:spPr>
      </p:pic>
      <p:sp>
        <p:nvSpPr>
          <p:cNvPr id="450" name="Shape 450"/>
          <p:cNvSpPr/>
          <p:nvPr/>
        </p:nvSpPr>
        <p:spPr>
          <a:xfrm rot="16200000">
            <a:off x="10905117" y="7180842"/>
            <a:ext cx="2474393" cy="4318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2200">
                <a:solidFill>
                  <a:srgbClr val="5E5E5E"/>
                </a:solidFill>
              </a:defRPr>
            </a:lvl1pPr>
          </a:lstStyle>
          <a:p>
            <a:pPr lvl="0">
              <a:defRPr sz="1800">
                <a:solidFill>
                  <a:srgbClr val="000000"/>
                </a:solidFill>
              </a:defRPr>
            </a:pPr>
            <a:r>
              <a:rPr sz="2200">
                <a:solidFill>
                  <a:srgbClr val="5E5E5E"/>
                </a:solidFill>
              </a:rPr>
              <a:t>Surface annihilation</a:t>
            </a:r>
          </a:p>
        </p:txBody>
      </p:sp>
      <p:sp>
        <p:nvSpPr>
          <p:cNvPr id="451" name="Shape 451"/>
          <p:cNvSpPr/>
          <p:nvPr/>
        </p:nvSpPr>
        <p:spPr>
          <a:xfrm rot="16200000">
            <a:off x="10831355" y="3111706"/>
            <a:ext cx="2621916" cy="4318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2200">
                <a:solidFill>
                  <a:srgbClr val="5E5E5E"/>
                </a:solidFill>
              </a:defRPr>
            </a:lvl1pPr>
          </a:lstStyle>
          <a:p>
            <a:pPr lvl="0">
              <a:defRPr sz="1800">
                <a:solidFill>
                  <a:srgbClr val="000000"/>
                </a:solidFill>
              </a:defRPr>
            </a:pPr>
            <a:r>
              <a:rPr sz="2200">
                <a:solidFill>
                  <a:srgbClr val="5E5E5E"/>
                </a:solidFill>
              </a:rPr>
              <a:t>Annihilation on PCB</a:t>
            </a:r>
          </a:p>
        </p:txBody>
      </p:sp>
      <p:sp>
        <p:nvSpPr>
          <p:cNvPr id="452" name="Shape 452"/>
          <p:cNvSpPr/>
          <p:nvPr/>
        </p:nvSpPr>
        <p:spPr>
          <a:xfrm flipH="1">
            <a:off x="1383816" y="3060632"/>
            <a:ext cx="6509836" cy="741062"/>
          </a:xfrm>
          <a:prstGeom prst="line">
            <a:avLst/>
          </a:prstGeom>
          <a:ln w="38100">
            <a:solidFill>
              <a:srgbClr val="3C5F5E"/>
            </a:solidFill>
            <a:miter lim="400000"/>
            <a:tailEnd type="triangle"/>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453" name="Shape 453"/>
          <p:cNvSpPr/>
          <p:nvPr/>
        </p:nvSpPr>
        <p:spPr>
          <a:xfrm flipH="1" flipV="1">
            <a:off x="3914720" y="5912629"/>
            <a:ext cx="3844478" cy="1665737"/>
          </a:xfrm>
          <a:prstGeom prst="line">
            <a:avLst/>
          </a:prstGeom>
          <a:ln w="38100">
            <a:solidFill>
              <a:srgbClr val="3C5F5E"/>
            </a:solidFill>
            <a:miter lim="400000"/>
            <a:tailEnd type="triangle"/>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454" name="Shape 454"/>
          <p:cNvSpPr>
            <a:spLocks noGrp="1"/>
          </p:cNvSpPr>
          <p:nvPr>
            <p:ph type="sldNum" sz="quarter" idx="4294967295"/>
          </p:nvPr>
        </p:nvSpPr>
        <p:spPr>
          <a:xfrm>
            <a:off x="6289141" y="9131300"/>
            <a:ext cx="413818"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44</a:t>
            </a:fld>
            <a:endParaRPr sz="2200">
              <a:solidFill>
                <a:srgbClr val="5E5E5E"/>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 name="Shape 456"/>
          <p:cNvSpPr/>
          <p:nvPr/>
        </p:nvSpPr>
        <p:spPr>
          <a:xfrm>
            <a:off x="787400" y="254000"/>
            <a:ext cx="11430000" cy="16637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lvl="0">
              <a:defRPr sz="1800">
                <a:solidFill>
                  <a:srgbClr val="000000"/>
                </a:solidFill>
              </a:defRPr>
            </a:pPr>
            <a:r>
              <a:rPr sz="5000">
                <a:solidFill>
                  <a:srgbClr val="767367"/>
                </a:solidFill>
                <a:effectLst>
                  <a:outerShdw blurRad="63500" dist="12700" dir="5400000" rotWithShape="0">
                    <a:srgbClr val="000000">
                      <a:alpha val="30000"/>
                    </a:srgbClr>
                  </a:outerShdw>
                </a:effectLst>
                <a:latin typeface="+mn-lt"/>
                <a:ea typeface="+mn-ea"/>
                <a:cs typeface="+mn-cs"/>
                <a:sym typeface="Baskerville"/>
              </a:rPr>
              <a:t>Tests with low energy antiprotons (E=8 keV)</a:t>
            </a:r>
          </a:p>
          <a:p>
            <a:pPr lvl="0">
              <a:defRPr sz="1800">
                <a:solidFill>
                  <a:srgbClr val="000000"/>
                </a:solidFill>
              </a:defRPr>
            </a:pPr>
            <a:r>
              <a:rPr sz="5000">
                <a:solidFill>
                  <a:srgbClr val="767367"/>
                </a:solidFill>
                <a:effectLst>
                  <a:outerShdw blurRad="63500" dist="12700" dir="5400000" rotWithShape="0">
                    <a:srgbClr val="000000">
                      <a:alpha val="30000"/>
                    </a:srgbClr>
                  </a:outerShdw>
                </a:effectLst>
                <a:latin typeface="+mn-lt"/>
                <a:ea typeface="+mn-ea"/>
                <a:cs typeface="+mn-cs"/>
                <a:sym typeface="Baskerville"/>
              </a:rPr>
              <a:t>- ID through pion tracks -</a:t>
            </a:r>
          </a:p>
        </p:txBody>
      </p:sp>
      <p:pic>
        <p:nvPicPr>
          <p:cNvPr id="457" name="thickpionstoa.png"/>
          <p:cNvPicPr/>
          <p:nvPr/>
        </p:nvPicPr>
        <p:blipFill>
          <a:blip r:embed="rId2">
            <a:extLst/>
          </a:blip>
          <a:stretch>
            <a:fillRect/>
          </a:stretch>
        </p:blipFill>
        <p:spPr>
          <a:xfrm>
            <a:off x="6885819" y="2672784"/>
            <a:ext cx="5185876" cy="4935954"/>
          </a:xfrm>
          <a:prstGeom prst="rect">
            <a:avLst/>
          </a:prstGeom>
          <a:ln w="12700">
            <a:miter lim="400000"/>
          </a:ln>
        </p:spPr>
      </p:pic>
      <p:pic>
        <p:nvPicPr>
          <p:cNvPr id="458" name="thickpionstot.png"/>
          <p:cNvPicPr/>
          <p:nvPr/>
        </p:nvPicPr>
        <p:blipFill>
          <a:blip r:embed="rId3">
            <a:extLst/>
          </a:blip>
          <a:stretch>
            <a:fillRect/>
          </a:stretch>
        </p:blipFill>
        <p:spPr>
          <a:xfrm>
            <a:off x="842169" y="2672784"/>
            <a:ext cx="5185876" cy="4935954"/>
          </a:xfrm>
          <a:prstGeom prst="rect">
            <a:avLst/>
          </a:prstGeom>
          <a:ln w="12700">
            <a:miter lim="400000"/>
          </a:ln>
        </p:spPr>
      </p:pic>
      <p:sp>
        <p:nvSpPr>
          <p:cNvPr id="459" name="Shape 459"/>
          <p:cNvSpPr>
            <a:spLocks noGrp="1"/>
          </p:cNvSpPr>
          <p:nvPr>
            <p:ph type="sldNum" sz="quarter" idx="4294967295"/>
          </p:nvPr>
        </p:nvSpPr>
        <p:spPr>
          <a:xfrm>
            <a:off x="6306604" y="9131300"/>
            <a:ext cx="378892"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45</a:t>
            </a:fld>
            <a:endParaRPr sz="2200">
              <a:solidFill>
                <a:srgbClr val="5E5E5E"/>
              </a:solidFill>
            </a:endParaRPr>
          </a:p>
        </p:txBody>
      </p:sp>
      <p:sp>
        <p:nvSpPr>
          <p:cNvPr id="460" name="Shape 460"/>
          <p:cNvSpPr/>
          <p:nvPr/>
        </p:nvSpPr>
        <p:spPr>
          <a:xfrm>
            <a:off x="736546" y="7712650"/>
            <a:ext cx="11531708" cy="8382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457200">
              <a:defRPr sz="2400" u="sng">
                <a:solidFill>
                  <a:srgbClr val="7F7C76"/>
                </a:solidFill>
              </a:defRPr>
            </a:lvl1pPr>
          </a:lstStyle>
          <a:p>
            <a:pPr lvl="0">
              <a:defRPr sz="1800" u="none">
                <a:solidFill>
                  <a:srgbClr val="000000"/>
                </a:solidFill>
              </a:defRPr>
            </a:pPr>
            <a:r>
              <a:rPr sz="2400" u="sng">
                <a:solidFill>
                  <a:srgbClr val="7F7C76"/>
                </a:solidFill>
              </a:rPr>
              <a:t>Tracks length in excess of several mm are observed for many annihilation events.</a:t>
            </a:r>
            <a:endParaRPr sz="2400">
              <a:solidFill>
                <a:srgbClr val="7F7C76"/>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 name="Shape 462"/>
          <p:cNvSpPr>
            <a:spLocks noGrp="1"/>
          </p:cNvSpPr>
          <p:nvPr>
            <p:ph type="title"/>
          </p:nvPr>
        </p:nvSpPr>
        <p:spPr>
          <a:prstGeom prst="rect">
            <a:avLst/>
          </a:prstGeom>
        </p:spPr>
        <p:txBody>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Energy tuning</a:t>
            </a:r>
          </a:p>
        </p:txBody>
      </p:sp>
      <p:pic>
        <p:nvPicPr>
          <p:cNvPr id="463" name="pasted-image.png"/>
          <p:cNvPicPr/>
          <p:nvPr/>
        </p:nvPicPr>
        <p:blipFill>
          <a:blip r:embed="rId2">
            <a:extLst/>
          </a:blip>
          <a:stretch>
            <a:fillRect/>
          </a:stretch>
        </p:blipFill>
        <p:spPr>
          <a:xfrm>
            <a:off x="434713" y="3574272"/>
            <a:ext cx="6342854" cy="4323012"/>
          </a:xfrm>
          <a:prstGeom prst="rect">
            <a:avLst/>
          </a:prstGeom>
          <a:ln w="12700">
            <a:miter lim="400000"/>
          </a:ln>
        </p:spPr>
      </p:pic>
      <p:pic>
        <p:nvPicPr>
          <p:cNvPr id="464" name="Screen Shot 2016-11-24 at 13.23.11.png"/>
          <p:cNvPicPr/>
          <p:nvPr/>
        </p:nvPicPr>
        <p:blipFill>
          <a:blip r:embed="rId3">
            <a:extLst/>
          </a:blip>
          <a:stretch>
            <a:fillRect/>
          </a:stretch>
        </p:blipFill>
        <p:spPr>
          <a:xfrm>
            <a:off x="7082366" y="3843477"/>
            <a:ext cx="5575301" cy="3784601"/>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 name="Shape 466"/>
          <p:cNvSpPr>
            <a:spLocks noGrp="1"/>
          </p:cNvSpPr>
          <p:nvPr>
            <p:ph type="title"/>
          </p:nvPr>
        </p:nvSpPr>
        <p:spPr>
          <a:xfrm>
            <a:off x="787400" y="-547138"/>
            <a:ext cx="11430000" cy="2438401"/>
          </a:xfrm>
          <a:prstGeom prst="rect">
            <a:avLst/>
          </a:prstGeom>
        </p:spPr>
        <p:txBody>
          <a:bodyPr/>
          <a:lstStyle>
            <a:lvl1pPr>
              <a:defRPr sz="6300"/>
            </a:lvl1pPr>
          </a:lstStyle>
          <a:p>
            <a:pPr lvl="0">
              <a:defRPr sz="1800">
                <a:solidFill>
                  <a:srgbClr val="000000"/>
                </a:solidFill>
                <a:effectLst/>
              </a:defRPr>
            </a:pPr>
            <a:r>
              <a:rPr sz="6300">
                <a:solidFill>
                  <a:srgbClr val="767367"/>
                </a:solidFill>
                <a:effectLst>
                  <a:outerShdw blurRad="63500" dist="12700" dir="5400000" rotWithShape="0">
                    <a:srgbClr val="000000">
                      <a:alpha val="30000"/>
                    </a:srgbClr>
                  </a:outerShdw>
                </a:effectLst>
              </a:rPr>
              <a:t>3D Reconstruction Capabilities</a:t>
            </a:r>
          </a:p>
        </p:txBody>
      </p:sp>
      <p:sp>
        <p:nvSpPr>
          <p:cNvPr id="467" name="Shape 467"/>
          <p:cNvSpPr>
            <a:spLocks noGrp="1"/>
          </p:cNvSpPr>
          <p:nvPr>
            <p:ph type="body" idx="1"/>
          </p:nvPr>
        </p:nvSpPr>
        <p:spPr>
          <a:xfrm>
            <a:off x="787400" y="1319762"/>
            <a:ext cx="11430000" cy="1067838"/>
          </a:xfrm>
          <a:prstGeom prst="rect">
            <a:avLst/>
          </a:prstGeom>
        </p:spPr>
        <p:txBody>
          <a:bodyPr anchor="t"/>
          <a:lstStyle>
            <a:lvl1pPr marL="262466" indent="-262466">
              <a:buBlip>
                <a:blip r:embed="rId2"/>
              </a:buBlip>
              <a:defRPr sz="2400"/>
            </a:lvl1pPr>
          </a:lstStyle>
          <a:p>
            <a:pPr lvl="0">
              <a:defRPr sz="1800">
                <a:solidFill>
                  <a:srgbClr val="000000"/>
                </a:solidFill>
              </a:defRPr>
            </a:pPr>
            <a:r>
              <a:rPr sz="2400">
                <a:solidFill>
                  <a:srgbClr val="5E5E5E"/>
                </a:solidFill>
              </a:rPr>
              <a:t>Reconstruction of an annihilation event and estimation of the annihilation depth from TOA information</a:t>
            </a:r>
          </a:p>
        </p:txBody>
      </p:sp>
      <p:pic>
        <p:nvPicPr>
          <p:cNvPr id="468" name="2DEventView_XY.png"/>
          <p:cNvPicPr/>
          <p:nvPr/>
        </p:nvPicPr>
        <p:blipFill>
          <a:blip r:embed="rId3">
            <a:extLst/>
          </a:blip>
          <a:stretch>
            <a:fillRect/>
          </a:stretch>
        </p:blipFill>
        <p:spPr>
          <a:xfrm>
            <a:off x="1335023" y="2603500"/>
            <a:ext cx="4255010" cy="2895600"/>
          </a:xfrm>
          <a:prstGeom prst="rect">
            <a:avLst/>
          </a:prstGeom>
          <a:ln w="12700">
            <a:miter lim="400000"/>
          </a:ln>
        </p:spPr>
      </p:pic>
      <p:pic>
        <p:nvPicPr>
          <p:cNvPr id="469" name="2DEventView_ZY.png"/>
          <p:cNvPicPr/>
          <p:nvPr/>
        </p:nvPicPr>
        <p:blipFill>
          <a:blip r:embed="rId4">
            <a:extLst/>
          </a:blip>
          <a:stretch>
            <a:fillRect/>
          </a:stretch>
        </p:blipFill>
        <p:spPr>
          <a:xfrm>
            <a:off x="6908800" y="2602462"/>
            <a:ext cx="4255009" cy="2895601"/>
          </a:xfrm>
          <a:prstGeom prst="rect">
            <a:avLst/>
          </a:prstGeom>
          <a:ln w="12700">
            <a:miter lim="400000"/>
          </a:ln>
        </p:spPr>
      </p:pic>
      <p:pic>
        <p:nvPicPr>
          <p:cNvPr id="470" name="2DEventView_ZX.png"/>
          <p:cNvPicPr/>
          <p:nvPr/>
        </p:nvPicPr>
        <p:blipFill>
          <a:blip r:embed="rId5">
            <a:extLst/>
          </a:blip>
          <a:stretch>
            <a:fillRect/>
          </a:stretch>
        </p:blipFill>
        <p:spPr>
          <a:xfrm>
            <a:off x="1332991" y="6210300"/>
            <a:ext cx="4255009" cy="2895600"/>
          </a:xfrm>
          <a:prstGeom prst="rect">
            <a:avLst/>
          </a:prstGeom>
          <a:ln w="12700">
            <a:miter lim="400000"/>
          </a:ln>
        </p:spPr>
      </p:pic>
      <p:pic>
        <p:nvPicPr>
          <p:cNvPr id="471" name="3DEventView.png"/>
          <p:cNvPicPr/>
          <p:nvPr/>
        </p:nvPicPr>
        <p:blipFill>
          <a:blip r:embed="rId6">
            <a:extLst/>
          </a:blip>
          <a:stretch>
            <a:fillRect/>
          </a:stretch>
        </p:blipFill>
        <p:spPr>
          <a:xfrm>
            <a:off x="6908291" y="6210300"/>
            <a:ext cx="4255009" cy="2895600"/>
          </a:xfrm>
          <a:prstGeom prst="rect">
            <a:avLst/>
          </a:prstGeom>
          <a:ln w="12700">
            <a:miter lim="400000"/>
          </a:ln>
        </p:spPr>
      </p:pic>
      <p:sp>
        <p:nvSpPr>
          <p:cNvPr id="472" name="Shape 472"/>
          <p:cNvSpPr/>
          <p:nvPr/>
        </p:nvSpPr>
        <p:spPr>
          <a:xfrm>
            <a:off x="2790140" y="5499100"/>
            <a:ext cx="1345389" cy="469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2400">
                <a:solidFill>
                  <a:srgbClr val="5E5E5E"/>
                </a:solidFill>
              </a:defRPr>
            </a:lvl1pPr>
          </a:lstStyle>
          <a:p>
            <a:pPr lvl="0">
              <a:defRPr sz="1800">
                <a:solidFill>
                  <a:srgbClr val="000000"/>
                </a:solidFill>
              </a:defRPr>
            </a:pPr>
            <a:r>
              <a:rPr sz="2400">
                <a:solidFill>
                  <a:srgbClr val="5E5E5E"/>
                </a:solidFill>
              </a:rPr>
              <a:t>XY plane</a:t>
            </a:r>
          </a:p>
        </p:txBody>
      </p:sp>
      <p:sp>
        <p:nvSpPr>
          <p:cNvPr id="473" name="Shape 473"/>
          <p:cNvSpPr/>
          <p:nvPr/>
        </p:nvSpPr>
        <p:spPr>
          <a:xfrm>
            <a:off x="8380112" y="5499100"/>
            <a:ext cx="1323748" cy="469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2400">
                <a:solidFill>
                  <a:srgbClr val="5E5E5E"/>
                </a:solidFill>
              </a:defRPr>
            </a:lvl1pPr>
          </a:lstStyle>
          <a:p>
            <a:pPr lvl="0">
              <a:defRPr sz="1800">
                <a:solidFill>
                  <a:srgbClr val="000000"/>
                </a:solidFill>
              </a:defRPr>
            </a:pPr>
            <a:r>
              <a:rPr sz="2400">
                <a:solidFill>
                  <a:srgbClr val="5E5E5E"/>
                </a:solidFill>
              </a:rPr>
              <a:t>YZ plane</a:t>
            </a:r>
          </a:p>
        </p:txBody>
      </p:sp>
      <p:sp>
        <p:nvSpPr>
          <p:cNvPr id="474" name="Shape 474"/>
          <p:cNvSpPr/>
          <p:nvPr/>
        </p:nvSpPr>
        <p:spPr>
          <a:xfrm>
            <a:off x="2803297" y="9080500"/>
            <a:ext cx="1326795" cy="469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2400">
                <a:solidFill>
                  <a:srgbClr val="5E5E5E"/>
                </a:solidFill>
              </a:defRPr>
            </a:lvl1pPr>
          </a:lstStyle>
          <a:p>
            <a:pPr lvl="0">
              <a:defRPr sz="1800">
                <a:solidFill>
                  <a:srgbClr val="000000"/>
                </a:solidFill>
              </a:defRPr>
            </a:pPr>
            <a:r>
              <a:rPr sz="2400">
                <a:solidFill>
                  <a:srgbClr val="5E5E5E"/>
                </a:solidFill>
              </a:rPr>
              <a:t>XZ plane</a:t>
            </a:r>
          </a:p>
        </p:txBody>
      </p:sp>
      <p:sp>
        <p:nvSpPr>
          <p:cNvPr id="475" name="Shape 475"/>
          <p:cNvSpPr/>
          <p:nvPr/>
        </p:nvSpPr>
        <p:spPr>
          <a:xfrm>
            <a:off x="7235818" y="9080500"/>
            <a:ext cx="3619196" cy="469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2400">
                <a:solidFill>
                  <a:srgbClr val="5E5E5E"/>
                </a:solidFill>
              </a:defRPr>
            </a:lvl1pPr>
          </a:lstStyle>
          <a:p>
            <a:pPr lvl="0">
              <a:defRPr sz="1800">
                <a:solidFill>
                  <a:srgbClr val="000000"/>
                </a:solidFill>
              </a:defRPr>
            </a:pPr>
            <a:r>
              <a:rPr sz="2400">
                <a:solidFill>
                  <a:srgbClr val="5E5E5E"/>
                </a:solidFill>
              </a:rPr>
              <a:t>3D view of the annihilation</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 name="Shape 477"/>
          <p:cNvSpPr>
            <a:spLocks noGrp="1"/>
          </p:cNvSpPr>
          <p:nvPr>
            <p:ph type="title"/>
          </p:nvPr>
        </p:nvSpPr>
        <p:spPr>
          <a:xfrm>
            <a:off x="787400" y="254000"/>
            <a:ext cx="11430000" cy="842500"/>
          </a:xfrm>
          <a:prstGeom prst="rect">
            <a:avLst/>
          </a:prstGeom>
        </p:spPr>
        <p:txBody>
          <a:bodyPr/>
          <a:lstStyle>
            <a:lvl1pPr defTabSz="379729">
              <a:defRPr sz="5069">
                <a:effectLst>
                  <a:outerShdw blurRad="41275" dist="8255" dir="5400000" rotWithShape="0">
                    <a:srgbClr val="000000">
                      <a:alpha val="30000"/>
                    </a:srgbClr>
                  </a:outerShdw>
                </a:effectLst>
              </a:defRPr>
            </a:lvl1pPr>
          </a:lstStyle>
          <a:p>
            <a:pPr lvl="0">
              <a:defRPr sz="1800">
                <a:solidFill>
                  <a:srgbClr val="000000"/>
                </a:solidFill>
                <a:effectLst/>
              </a:defRPr>
            </a:pPr>
            <a:r>
              <a:rPr sz="5069">
                <a:solidFill>
                  <a:srgbClr val="767367"/>
                </a:solidFill>
                <a:effectLst>
                  <a:outerShdw blurRad="41275" dist="8255" dir="5400000" rotWithShape="0">
                    <a:srgbClr val="000000">
                      <a:alpha val="30000"/>
                    </a:srgbClr>
                  </a:outerShdw>
                </a:effectLst>
              </a:rPr>
              <a:t>Does it work cold?</a:t>
            </a:r>
          </a:p>
        </p:txBody>
      </p:sp>
      <p:pic>
        <p:nvPicPr>
          <p:cNvPr id="478" name="Screen Shot 2016-11-24 at 12.35.05.png"/>
          <p:cNvPicPr/>
          <p:nvPr/>
        </p:nvPicPr>
        <p:blipFill>
          <a:blip r:embed="rId2">
            <a:extLst/>
          </a:blip>
          <a:stretch>
            <a:fillRect/>
          </a:stretch>
        </p:blipFill>
        <p:spPr>
          <a:xfrm>
            <a:off x="458985" y="1703275"/>
            <a:ext cx="6208090" cy="5921424"/>
          </a:xfrm>
          <a:prstGeom prst="rect">
            <a:avLst/>
          </a:prstGeom>
          <a:ln w="12700">
            <a:miter lim="400000"/>
          </a:ln>
        </p:spPr>
      </p:pic>
      <p:sp>
        <p:nvSpPr>
          <p:cNvPr id="479" name="Shape 479"/>
          <p:cNvSpPr/>
          <p:nvPr/>
        </p:nvSpPr>
        <p:spPr>
          <a:xfrm>
            <a:off x="466793" y="8231474"/>
            <a:ext cx="12071214" cy="12065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defRPr sz="1800">
                <a:solidFill>
                  <a:srgbClr val="000000"/>
                </a:solidFill>
              </a:defRPr>
            </a:pPr>
            <a:r>
              <a:rPr sz="2400">
                <a:solidFill>
                  <a:srgbClr val="6C6963"/>
                </a:solidFill>
              </a:rPr>
              <a:t>Thanks to J. Alozy and A. Gligorova for all the ongoing Timepix3 cryo effort!</a:t>
            </a:r>
            <a:br>
              <a:rPr sz="2400">
                <a:solidFill>
                  <a:srgbClr val="6C6963"/>
                </a:solidFill>
              </a:rPr>
            </a:br>
            <a:r>
              <a:rPr sz="2400">
                <a:solidFill>
                  <a:srgbClr val="6C6963"/>
                </a:solidFill>
              </a:rPr>
              <a:t>And for the material in this slide…</a:t>
            </a:r>
          </a:p>
        </p:txBody>
      </p:sp>
      <p:pic>
        <p:nvPicPr>
          <p:cNvPr id="480" name="Screen Shot 2016-11-24 at 12.40.00.png"/>
          <p:cNvPicPr/>
          <p:nvPr/>
        </p:nvPicPr>
        <p:blipFill>
          <a:blip r:embed="rId3">
            <a:extLst/>
          </a:blip>
          <a:stretch>
            <a:fillRect/>
          </a:stretch>
        </p:blipFill>
        <p:spPr>
          <a:xfrm>
            <a:off x="7487302" y="3500614"/>
            <a:ext cx="4664482" cy="4124085"/>
          </a:xfrm>
          <a:prstGeom prst="rect">
            <a:avLst/>
          </a:prstGeom>
          <a:ln w="12700">
            <a:miter lim="400000"/>
          </a:ln>
        </p:spPr>
      </p:pic>
      <p:sp>
        <p:nvSpPr>
          <p:cNvPr id="481" name="Shape 481"/>
          <p:cNvSpPr/>
          <p:nvPr/>
        </p:nvSpPr>
        <p:spPr>
          <a:xfrm>
            <a:off x="7521870" y="1180549"/>
            <a:ext cx="5016137" cy="3426579"/>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lvl="0" algn="l">
              <a:defRPr sz="1800">
                <a:solidFill>
                  <a:srgbClr val="000000"/>
                </a:solidFill>
              </a:defRPr>
            </a:pPr>
            <a:r>
              <a:rPr sz="2400" dirty="0">
                <a:solidFill>
                  <a:srgbClr val="6C6963"/>
                </a:solidFill>
              </a:rPr>
              <a:t>Yes! At least until </a:t>
            </a:r>
            <a:br>
              <a:rPr sz="2400" dirty="0">
                <a:solidFill>
                  <a:srgbClr val="6C6963"/>
                </a:solidFill>
              </a:rPr>
            </a:br>
            <a:r>
              <a:rPr sz="2400" dirty="0">
                <a:solidFill>
                  <a:srgbClr val="6C6963"/>
                </a:solidFill>
              </a:rPr>
              <a:t>- 85°C (work in </a:t>
            </a:r>
            <a:r>
              <a:rPr sz="2400" dirty="0" smtClean="0">
                <a:solidFill>
                  <a:srgbClr val="6C6963"/>
                </a:solidFill>
              </a:rPr>
              <a:t>progress…)</a:t>
            </a:r>
            <a:r>
              <a:rPr lang="en-US" sz="2400" dirty="0" smtClean="0">
                <a:solidFill>
                  <a:srgbClr val="6C6963"/>
                </a:solidFill>
              </a:rPr>
              <a:t/>
            </a:r>
            <a:br>
              <a:rPr lang="en-US" sz="2400" dirty="0" smtClean="0">
                <a:solidFill>
                  <a:srgbClr val="6C6963"/>
                </a:solidFill>
              </a:rPr>
            </a:br>
            <a:r>
              <a:rPr lang="en-US" sz="2400" dirty="0" smtClean="0">
                <a:solidFill>
                  <a:srgbClr val="6C6963"/>
                </a:solidFill>
              </a:rPr>
              <a:t/>
            </a:r>
            <a:br>
              <a:rPr lang="en-US" sz="2400" dirty="0" smtClean="0">
                <a:solidFill>
                  <a:srgbClr val="6C6963"/>
                </a:solidFill>
              </a:rPr>
            </a:br>
            <a:r>
              <a:rPr lang="en-US" sz="2400" dirty="0" smtClean="0">
                <a:solidFill>
                  <a:srgbClr val="6C6963"/>
                </a:solidFill>
              </a:rPr>
              <a:t>Preliminary lab tests show promising results down to even lower temperatures.</a:t>
            </a:r>
          </a:p>
          <a:p>
            <a:pPr lvl="0" algn="l">
              <a:defRPr sz="1800">
                <a:solidFill>
                  <a:srgbClr val="000000"/>
                </a:solidFill>
              </a:defRPr>
            </a:pPr>
            <a:endParaRPr lang="en-US" sz="2400" dirty="0" smtClean="0">
              <a:solidFill>
                <a:srgbClr val="000000"/>
              </a:solidFill>
            </a:endParaRPr>
          </a:p>
          <a:p>
            <a:pPr lvl="0" algn="l">
              <a:defRPr sz="1800">
                <a:solidFill>
                  <a:srgbClr val="000000"/>
                </a:solidFill>
              </a:defRPr>
            </a:pPr>
            <a:endParaRPr lang="en-US" sz="2400" dirty="0">
              <a:solidFill>
                <a:srgbClr val="000000"/>
              </a:solidFill>
            </a:endParaRPr>
          </a:p>
          <a:p>
            <a:pPr lvl="0" algn="l">
              <a:defRPr sz="1800">
                <a:solidFill>
                  <a:srgbClr val="000000"/>
                </a:solidFill>
              </a:defRPr>
            </a:pPr>
            <a:endParaRPr lang="en-US" sz="2400" dirty="0" smtClean="0">
              <a:solidFill>
                <a:srgbClr val="6C6963"/>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 name="Shape 483"/>
          <p:cNvSpPr>
            <a:spLocks noGrp="1"/>
          </p:cNvSpPr>
          <p:nvPr>
            <p:ph type="title"/>
          </p:nvPr>
        </p:nvSpPr>
        <p:spPr>
          <a:xfrm>
            <a:off x="787400" y="254000"/>
            <a:ext cx="11430000" cy="1097955"/>
          </a:xfrm>
          <a:prstGeom prst="rect">
            <a:avLst/>
          </a:prstGeom>
        </p:spPr>
        <p:txBody>
          <a:bodyPr/>
          <a:lstStyle>
            <a:lvl1pPr>
              <a:defRPr sz="6200"/>
            </a:lvl1pPr>
          </a:lstStyle>
          <a:p>
            <a:pPr lvl="0">
              <a:defRPr sz="1800">
                <a:solidFill>
                  <a:srgbClr val="000000"/>
                </a:solidFill>
                <a:effectLst/>
              </a:defRPr>
            </a:pPr>
            <a:r>
              <a:rPr sz="6200">
                <a:solidFill>
                  <a:srgbClr val="767367"/>
                </a:solidFill>
                <a:effectLst>
                  <a:outerShdw blurRad="63500" dist="12700" dir="5400000" rotWithShape="0">
                    <a:srgbClr val="000000">
                      <a:alpha val="30000"/>
                    </a:srgbClr>
                  </a:outerShdw>
                </a:effectLst>
              </a:rPr>
              <a:t>Why time tagging is important</a:t>
            </a:r>
          </a:p>
        </p:txBody>
      </p:sp>
      <p:pic>
        <p:nvPicPr>
          <p:cNvPr id="484" name="pasted-image.tif"/>
          <p:cNvPicPr/>
          <p:nvPr/>
        </p:nvPicPr>
        <p:blipFill>
          <a:blip r:embed="rId2">
            <a:extLst/>
          </a:blip>
          <a:stretch>
            <a:fillRect/>
          </a:stretch>
        </p:blipFill>
        <p:spPr>
          <a:xfrm>
            <a:off x="2634869" y="1489372"/>
            <a:ext cx="7735062" cy="7735062"/>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Shape 91"/>
          <p:cNvSpPr>
            <a:spLocks noGrp="1"/>
          </p:cNvSpPr>
          <p:nvPr>
            <p:ph type="title"/>
          </p:nvPr>
        </p:nvSpPr>
        <p:spPr>
          <a:xfrm>
            <a:off x="787400" y="254000"/>
            <a:ext cx="11430000" cy="1237060"/>
          </a:xfrm>
          <a:prstGeom prst="rect">
            <a:avLst/>
          </a:prstGeom>
        </p:spPr>
        <p:txBody>
          <a:bodyPr/>
          <a:lstStyle>
            <a:lvl1pPr>
              <a:defRPr sz="6500"/>
            </a:lvl1pPr>
          </a:lstStyle>
          <a:p>
            <a:pPr lvl="0">
              <a:defRPr sz="1800">
                <a:solidFill>
                  <a:srgbClr val="000000"/>
                </a:solidFill>
                <a:effectLst/>
              </a:defRPr>
            </a:pPr>
            <a:r>
              <a:rPr sz="6500">
                <a:solidFill>
                  <a:srgbClr val="767367"/>
                </a:solidFill>
                <a:effectLst>
                  <a:outerShdw blurRad="63500" dist="12700" dir="5400000" rotWithShape="0">
                    <a:srgbClr val="000000">
                      <a:alpha val="30000"/>
                    </a:srgbClr>
                  </a:outerShdw>
                </a:effectLst>
              </a:rPr>
              <a:t>Why do antimatter research?</a:t>
            </a:r>
          </a:p>
        </p:txBody>
      </p:sp>
      <p:sp>
        <p:nvSpPr>
          <p:cNvPr id="92" name="Shape 92"/>
          <p:cNvSpPr>
            <a:spLocks noGrp="1"/>
          </p:cNvSpPr>
          <p:nvPr>
            <p:ph type="sldNum" sz="quarter" idx="2"/>
          </p:nvPr>
        </p:nvSpPr>
        <p:spPr>
          <a:xfrm>
            <a:off x="6381483" y="9131300"/>
            <a:ext cx="229134"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5</a:t>
            </a:fld>
            <a:endParaRPr sz="2200">
              <a:solidFill>
                <a:srgbClr val="5E5E5E"/>
              </a:solidFill>
            </a:endParaRPr>
          </a:p>
        </p:txBody>
      </p:sp>
      <p:sp>
        <p:nvSpPr>
          <p:cNvPr id="93" name="Shape 93"/>
          <p:cNvSpPr/>
          <p:nvPr/>
        </p:nvSpPr>
        <p:spPr>
          <a:xfrm>
            <a:off x="547827" y="1640416"/>
            <a:ext cx="11909146"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solidFill>
                  <a:srgbClr val="000000"/>
                </a:solidFill>
              </a:defRPr>
            </a:pPr>
            <a:r>
              <a:rPr sz="3600">
                <a:solidFill>
                  <a:srgbClr val="6C6963"/>
                </a:solidFill>
              </a:rPr>
              <a:t>Why there is a matter/antimatter asymmetry in the universe?</a:t>
            </a:r>
          </a:p>
        </p:txBody>
      </p:sp>
      <p:sp>
        <p:nvSpPr>
          <p:cNvPr id="94" name="Shape 94"/>
          <p:cNvSpPr/>
          <p:nvPr/>
        </p:nvSpPr>
        <p:spPr>
          <a:xfrm rot="5427079">
            <a:off x="5865247" y="2439223"/>
            <a:ext cx="1270001" cy="1270001"/>
          </a:xfrm>
          <a:prstGeom prst="rightArrow">
            <a:avLst>
              <a:gd name="adj1" fmla="val 35365"/>
              <a:gd name="adj2" fmla="val 71521"/>
            </a:avLst>
          </a:pr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96" name="Shape 96"/>
          <p:cNvSpPr/>
          <p:nvPr/>
        </p:nvSpPr>
        <p:spPr>
          <a:xfrm rot="8566816">
            <a:off x="2975935" y="5209058"/>
            <a:ext cx="2490048" cy="539711"/>
          </a:xfrm>
          <a:prstGeom prst="rightArrow">
            <a:avLst>
              <a:gd name="adj1" fmla="val 32000"/>
              <a:gd name="adj2" fmla="val 150599"/>
            </a:avLst>
          </a:pr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97" name="Shape 97"/>
          <p:cNvSpPr/>
          <p:nvPr/>
        </p:nvSpPr>
        <p:spPr>
          <a:xfrm rot="13028029" flipH="1">
            <a:off x="7539842" y="5207648"/>
            <a:ext cx="2490049" cy="539712"/>
          </a:xfrm>
          <a:prstGeom prst="rightArrow">
            <a:avLst>
              <a:gd name="adj1" fmla="val 32000"/>
              <a:gd name="adj2" fmla="val 150599"/>
            </a:avLst>
          </a:pr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98" name="Shape 98"/>
          <p:cNvSpPr/>
          <p:nvPr/>
        </p:nvSpPr>
        <p:spPr>
          <a:xfrm rot="16188713" flipH="1">
            <a:off x="5675607" y="5102880"/>
            <a:ext cx="1654429" cy="559541"/>
          </a:xfrm>
          <a:prstGeom prst="rightArrow">
            <a:avLst>
              <a:gd name="adj1" fmla="val 32000"/>
              <a:gd name="adj2" fmla="val 147886"/>
            </a:avLst>
          </a:prstGeom>
          <a:blipFill>
            <a:blip r:embed="rId2"/>
          </a:blipFill>
          <a:ln w="25400">
            <a:miter lim="400000"/>
          </a:ln>
        </p:spPr>
        <p:txBody>
          <a:bodyPr lIns="50800" tIns="50800" rIns="50800" bIns="50800" anchor="ctr"/>
          <a:lstStyle/>
          <a:p>
            <a:pPr lvl="0">
              <a:defRPr>
                <a:solidFill>
                  <a:srgbClr val="FFFFFF"/>
                </a:solidFill>
              </a:defRPr>
            </a:pPr>
            <a:endParaRPr/>
          </a:p>
        </p:txBody>
      </p:sp>
      <p:sp>
        <p:nvSpPr>
          <p:cNvPr id="99" name="Shape 99"/>
          <p:cNvSpPr/>
          <p:nvPr/>
        </p:nvSpPr>
        <p:spPr>
          <a:xfrm>
            <a:off x="1046048" y="6381352"/>
            <a:ext cx="3343504" cy="173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solidFill>
                  <a:srgbClr val="000000"/>
                </a:solidFill>
              </a:defRPr>
            </a:pPr>
            <a:r>
              <a:rPr sz="3600">
                <a:solidFill>
                  <a:srgbClr val="6C6963"/>
                </a:solidFill>
              </a:rPr>
              <a:t>CP</a:t>
            </a:r>
            <a:br>
              <a:rPr sz="3600">
                <a:solidFill>
                  <a:srgbClr val="6C6963"/>
                </a:solidFill>
              </a:rPr>
            </a:br>
            <a:r>
              <a:rPr sz="3600">
                <a:solidFill>
                  <a:srgbClr val="6C6963"/>
                </a:solidFill>
              </a:rPr>
              <a:t>violations in</a:t>
            </a:r>
            <a:br>
              <a:rPr sz="3600">
                <a:solidFill>
                  <a:srgbClr val="6C6963"/>
                </a:solidFill>
              </a:rPr>
            </a:br>
            <a:r>
              <a:rPr sz="3600">
                <a:solidFill>
                  <a:srgbClr val="6C6963"/>
                </a:solidFill>
              </a:rPr>
              <a:t>weak interaction</a:t>
            </a:r>
          </a:p>
        </p:txBody>
      </p:sp>
      <p:sp>
        <p:nvSpPr>
          <p:cNvPr id="100" name="Shape 100"/>
          <p:cNvSpPr/>
          <p:nvPr/>
        </p:nvSpPr>
        <p:spPr>
          <a:xfrm>
            <a:off x="5109997" y="6654402"/>
            <a:ext cx="2784806" cy="1193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solidFill>
                  <a:srgbClr val="000000"/>
                </a:solidFill>
              </a:defRPr>
            </a:pPr>
            <a:r>
              <a:rPr sz="3600">
                <a:solidFill>
                  <a:srgbClr val="E10A00"/>
                </a:solidFill>
              </a:rPr>
              <a:t>Gravitational</a:t>
            </a:r>
          </a:p>
          <a:p>
            <a:pPr lvl="0">
              <a:defRPr sz="1800">
                <a:solidFill>
                  <a:srgbClr val="000000"/>
                </a:solidFill>
              </a:defRPr>
            </a:pPr>
            <a:r>
              <a:rPr sz="3600">
                <a:solidFill>
                  <a:srgbClr val="E10A00"/>
                </a:solidFill>
              </a:rPr>
              <a:t>asymmetries?</a:t>
            </a:r>
          </a:p>
        </p:txBody>
      </p:sp>
      <p:sp>
        <p:nvSpPr>
          <p:cNvPr id="101" name="Shape 101"/>
          <p:cNvSpPr/>
          <p:nvPr/>
        </p:nvSpPr>
        <p:spPr>
          <a:xfrm>
            <a:off x="9382455" y="6873761"/>
            <a:ext cx="1736904"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solidFill>
                  <a:srgbClr val="000000"/>
                </a:solidFill>
              </a:defRPr>
            </a:pPr>
            <a:r>
              <a:rPr sz="3600">
                <a:solidFill>
                  <a:srgbClr val="6C6963"/>
                </a:solidFill>
              </a:rPr>
              <a:t>AOB… ?</a:t>
            </a:r>
          </a:p>
        </p:txBody>
      </p:sp>
      <p:sp>
        <p:nvSpPr>
          <p:cNvPr id="13" name="Shape 83"/>
          <p:cNvSpPr/>
          <p:nvPr/>
        </p:nvSpPr>
        <p:spPr>
          <a:xfrm>
            <a:off x="2133396" y="3858560"/>
            <a:ext cx="8738008"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solidFill>
                  <a:srgbClr val="000000"/>
                </a:solidFill>
              </a:defRPr>
            </a:pPr>
            <a:r>
              <a:rPr sz="3600" dirty="0">
                <a:solidFill>
                  <a:srgbClr val="6C6963"/>
                </a:solidFill>
              </a:rPr>
              <a:t>Looking for fundamental asymmetry sources</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 name="Shape 486"/>
          <p:cNvSpPr>
            <a:spLocks noGrp="1"/>
          </p:cNvSpPr>
          <p:nvPr>
            <p:ph type="title"/>
          </p:nvPr>
        </p:nvSpPr>
        <p:spPr>
          <a:prstGeom prst="rect">
            <a:avLst/>
          </a:prstGeom>
        </p:spPr>
        <p:txBody>
          <a:bodyPr/>
          <a:lstStyle/>
          <a:p>
            <a:pPr lvl="0">
              <a:defRPr sz="1800" cap="none">
                <a:solidFill>
                  <a:srgbClr val="000000"/>
                </a:solidFill>
                <a:effectLst/>
              </a:defRPr>
            </a:pPr>
            <a:r>
              <a:rPr sz="7800" cap="all">
                <a:solidFill>
                  <a:srgbClr val="276D6D"/>
                </a:solidFill>
                <a:effectLst>
                  <a:outerShdw blurRad="63500" dist="12700" dir="5400000" rotWithShape="0">
                    <a:srgbClr val="000000">
                      <a:alpha val="30000"/>
                    </a:srgbClr>
                  </a:outerShdw>
                </a:effectLst>
              </a:rPr>
              <a:t>Movie time…</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 name="Shape 488"/>
          <p:cNvSpPr>
            <a:spLocks noGrp="1"/>
          </p:cNvSpPr>
          <p:nvPr>
            <p:ph type="title"/>
          </p:nvPr>
        </p:nvSpPr>
        <p:spPr>
          <a:xfrm>
            <a:off x="787400" y="-355600"/>
            <a:ext cx="11430000" cy="2438400"/>
          </a:xfrm>
          <a:prstGeom prst="rect">
            <a:avLst/>
          </a:prstGeom>
        </p:spPr>
        <p:txBody>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TOA in action</a:t>
            </a:r>
          </a:p>
        </p:txBody>
      </p:sp>
      <p:pic>
        <p:nvPicPr>
          <p:cNvPr id="489" name="out.mp4"/>
          <p:cNvPicPr/>
          <p:nvPr>
            <a:videoFile r:link="rId2"/>
            <p:extLst>
              <p:ext uri="{DAA4B4D4-6D71-4841-9C94-3DE7FCFB9230}">
                <p14:media xmlns:p14="http://schemas.microsoft.com/office/powerpoint/2010/main" r:embed="rId1"/>
              </p:ext>
            </p:extLst>
          </p:nvPr>
        </p:nvPicPr>
        <p:blipFill>
          <a:blip r:embed="rId4">
            <a:extLst/>
          </a:blip>
          <a:stretch>
            <a:fillRect/>
          </a:stretch>
        </p:blipFill>
        <p:spPr>
          <a:xfrm>
            <a:off x="636536" y="1483392"/>
            <a:ext cx="8115467" cy="7740658"/>
          </a:xfrm>
          <a:prstGeom prst="rect">
            <a:avLst/>
          </a:prstGeom>
        </p:spPr>
      </p:pic>
      <p:sp>
        <p:nvSpPr>
          <p:cNvPr id="490" name="Shape 490"/>
          <p:cNvSpPr>
            <a:spLocks noGrp="1"/>
          </p:cNvSpPr>
          <p:nvPr>
            <p:ph type="body" idx="1"/>
          </p:nvPr>
        </p:nvSpPr>
        <p:spPr>
          <a:xfrm>
            <a:off x="8881533" y="1528233"/>
            <a:ext cx="3967163" cy="7319434"/>
          </a:xfrm>
          <a:prstGeom prst="rect">
            <a:avLst/>
          </a:prstGeom>
        </p:spPr>
        <p:txBody>
          <a:bodyPr lIns="50800" tIns="50800" rIns="50800" bIns="50800">
            <a:noAutofit/>
          </a:bodyPr>
          <a:lstStyle/>
          <a:p>
            <a:pPr marL="571499" lvl="0" indent="-571499">
              <a:spcBef>
                <a:spcPts val="2800"/>
              </a:spcBef>
              <a:buSzPct val="80000"/>
              <a:buBlip>
                <a:blip r:embed="rId5"/>
              </a:buBlip>
              <a:defRPr sz="1800">
                <a:solidFill>
                  <a:srgbClr val="000000"/>
                </a:solidFill>
              </a:defRPr>
            </a:pPr>
            <a:r>
              <a:rPr sz="2900">
                <a:solidFill>
                  <a:srgbClr val="5E5E5E"/>
                </a:solidFill>
              </a:rPr>
              <a:t>300-700 ns:</a:t>
            </a:r>
            <a:br>
              <a:rPr sz="2900">
                <a:solidFill>
                  <a:srgbClr val="5E5E5E"/>
                </a:solidFill>
              </a:rPr>
            </a:br>
            <a:r>
              <a:rPr sz="2900">
                <a:solidFill>
                  <a:srgbClr val="5E5E5E"/>
                </a:solidFill>
              </a:rPr>
              <a:t>main burst of secondaries coming from annihilation in the moderators</a:t>
            </a:r>
          </a:p>
          <a:p>
            <a:pPr marL="571499" lvl="0" indent="-571499">
              <a:spcBef>
                <a:spcPts val="2800"/>
              </a:spcBef>
              <a:buSzPct val="80000"/>
              <a:buBlip>
                <a:blip r:embed="rId5"/>
              </a:buBlip>
              <a:defRPr sz="1800">
                <a:solidFill>
                  <a:srgbClr val="000000"/>
                </a:solidFill>
              </a:defRPr>
            </a:pPr>
            <a:r>
              <a:rPr sz="2900">
                <a:solidFill>
                  <a:srgbClr val="5E5E5E"/>
                </a:solidFill>
              </a:rPr>
              <a:t>700-1200 ns: scattered antiprotons</a:t>
            </a:r>
          </a:p>
          <a:p>
            <a:pPr marL="571499" lvl="0" indent="-571499">
              <a:spcBef>
                <a:spcPts val="2800"/>
              </a:spcBef>
              <a:buSzPct val="80000"/>
              <a:buBlip>
                <a:blip r:embed="rId5"/>
              </a:buBlip>
              <a:defRPr sz="1800">
                <a:solidFill>
                  <a:srgbClr val="000000"/>
                </a:solidFill>
              </a:defRPr>
            </a:pPr>
            <a:r>
              <a:rPr sz="2900">
                <a:solidFill>
                  <a:srgbClr val="5E5E5E"/>
                </a:solidFill>
              </a:rPr>
              <a:t>1200-1500 n:</a:t>
            </a:r>
            <a:br>
              <a:rPr sz="2900">
                <a:solidFill>
                  <a:srgbClr val="5E5E5E"/>
                </a:solidFill>
              </a:rPr>
            </a:br>
            <a:r>
              <a:rPr sz="2900">
                <a:solidFill>
                  <a:srgbClr val="5E5E5E"/>
                </a:solidFill>
              </a:rPr>
              <a:t>energy-selected antiprotons.</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2267" fill="hold"/>
                                        <p:tgtEl>
                                          <p:spTgt spid="48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100000">
                <p:cTn id="7" fill="hold" display="0">
                  <p:stCondLst>
                    <p:cond delay="indefinite"/>
                  </p:stCondLst>
                </p:cTn>
                <p:tgtEl>
                  <p:spTgt spid="489"/>
                </p:tgtEl>
              </p:cMediaNode>
            </p:video>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 name="Shape 492"/>
          <p:cNvSpPr>
            <a:spLocks noGrp="1"/>
          </p:cNvSpPr>
          <p:nvPr>
            <p:ph type="title"/>
          </p:nvPr>
        </p:nvSpPr>
        <p:spPr>
          <a:xfrm>
            <a:off x="787400" y="254000"/>
            <a:ext cx="11430000" cy="1283428"/>
          </a:xfrm>
          <a:prstGeom prst="rect">
            <a:avLst/>
          </a:prstGeom>
        </p:spPr>
        <p:txBody>
          <a:bodyPr/>
          <a:lstStyle>
            <a:lvl1pPr>
              <a:defRPr sz="6500"/>
            </a:lvl1pPr>
          </a:lstStyle>
          <a:p>
            <a:pPr lvl="0">
              <a:defRPr sz="1800">
                <a:solidFill>
                  <a:srgbClr val="000000"/>
                </a:solidFill>
                <a:effectLst/>
              </a:defRPr>
            </a:pPr>
            <a:r>
              <a:rPr sz="6500">
                <a:solidFill>
                  <a:srgbClr val="767367"/>
                </a:solidFill>
                <a:effectLst>
                  <a:outerShdw blurRad="63500" dist="12700" dir="5400000" rotWithShape="0">
                    <a:srgbClr val="000000">
                      <a:alpha val="30000"/>
                    </a:srgbClr>
                  </a:outerShdw>
                </a:effectLst>
              </a:rPr>
              <a:t>Work in progress for GRACE</a:t>
            </a:r>
          </a:p>
        </p:txBody>
      </p:sp>
      <p:sp>
        <p:nvSpPr>
          <p:cNvPr id="493" name="Shape 493"/>
          <p:cNvSpPr>
            <a:spLocks noGrp="1"/>
          </p:cNvSpPr>
          <p:nvPr>
            <p:ph type="body" idx="1"/>
          </p:nvPr>
        </p:nvSpPr>
        <p:spPr>
          <a:xfrm>
            <a:off x="770466" y="2019299"/>
            <a:ext cx="4639536" cy="7319435"/>
          </a:xfrm>
          <a:prstGeom prst="rect">
            <a:avLst/>
          </a:prstGeom>
        </p:spPr>
        <p:txBody>
          <a:bodyPr/>
          <a:lstStyle/>
          <a:p>
            <a:pPr marL="571499" lvl="0" indent="-571499">
              <a:buBlip>
                <a:blip r:embed="rId2"/>
              </a:buBlip>
              <a:defRPr sz="1800">
                <a:solidFill>
                  <a:srgbClr val="000000"/>
                </a:solidFill>
              </a:defRPr>
            </a:pPr>
            <a:r>
              <a:rPr sz="2900">
                <a:solidFill>
                  <a:srgbClr val="5E5E5E"/>
                </a:solidFill>
              </a:rPr>
              <a:t>Estimation of vertex resolution on the Timepix3</a:t>
            </a:r>
          </a:p>
          <a:p>
            <a:pPr marL="571499" lvl="0" indent="-571499">
              <a:buBlip>
                <a:blip r:embed="rId2"/>
              </a:buBlip>
              <a:defRPr sz="1800">
                <a:solidFill>
                  <a:srgbClr val="000000"/>
                </a:solidFill>
              </a:defRPr>
            </a:pPr>
            <a:r>
              <a:rPr sz="2900">
                <a:solidFill>
                  <a:srgbClr val="5E5E5E"/>
                </a:solidFill>
              </a:rPr>
              <a:t>Test of the final large-area thin silicon strip sensor at room and LN temperature</a:t>
            </a:r>
          </a:p>
          <a:p>
            <a:pPr marL="571499" lvl="0" indent="-571499">
              <a:buBlip>
                <a:blip r:embed="rId2"/>
              </a:buBlip>
              <a:defRPr sz="1800">
                <a:solidFill>
                  <a:srgbClr val="000000"/>
                </a:solidFill>
              </a:defRPr>
            </a:pPr>
            <a:r>
              <a:rPr sz="2900">
                <a:solidFill>
                  <a:srgbClr val="5E5E5E"/>
                </a:solidFill>
              </a:rPr>
              <a:t>Antiproton scattering and cross section studies</a:t>
            </a:r>
          </a:p>
          <a:p>
            <a:pPr marL="571499" lvl="0" indent="-571499">
              <a:buBlip>
                <a:blip r:embed="rId2"/>
              </a:buBlip>
              <a:defRPr sz="1800">
                <a:solidFill>
                  <a:srgbClr val="000000"/>
                </a:solidFill>
              </a:defRPr>
            </a:pPr>
            <a:r>
              <a:rPr sz="2900">
                <a:solidFill>
                  <a:srgbClr val="5E5E5E"/>
                </a:solidFill>
              </a:rPr>
              <a:t>Validation of simulation models for annihilation-induced fragmentation in materials</a:t>
            </a:r>
          </a:p>
        </p:txBody>
      </p:sp>
      <p:sp>
        <p:nvSpPr>
          <p:cNvPr id="494" name="Shape 494"/>
          <p:cNvSpPr>
            <a:spLocks noGrp="1"/>
          </p:cNvSpPr>
          <p:nvPr>
            <p:ph type="sldNum" sz="quarter" idx="2"/>
          </p:nvPr>
        </p:nvSpPr>
        <p:spPr>
          <a:xfrm>
            <a:off x="6319037" y="9131300"/>
            <a:ext cx="354026"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52</a:t>
            </a:fld>
            <a:endParaRPr sz="2200">
              <a:solidFill>
                <a:srgbClr val="5E5E5E"/>
              </a:solidFill>
            </a:endParaRPr>
          </a:p>
        </p:txBody>
      </p:sp>
      <p:pic>
        <p:nvPicPr>
          <p:cNvPr id="495" name="pasted-image-small.png"/>
          <p:cNvPicPr/>
          <p:nvPr/>
        </p:nvPicPr>
        <p:blipFill>
          <a:blip r:embed="rId3">
            <a:extLst/>
          </a:blip>
          <a:stretch>
            <a:fillRect/>
          </a:stretch>
        </p:blipFill>
        <p:spPr>
          <a:xfrm>
            <a:off x="6319758" y="3399730"/>
            <a:ext cx="5936986" cy="4452740"/>
          </a:xfrm>
          <a:prstGeom prst="rect">
            <a:avLst/>
          </a:prstGeom>
          <a:ln w="12700">
            <a:miter lim="400000"/>
          </a:ln>
        </p:spPr>
      </p:pic>
      <p:sp>
        <p:nvSpPr>
          <p:cNvPr id="496" name="Shape 496"/>
          <p:cNvSpPr/>
          <p:nvPr/>
        </p:nvSpPr>
        <p:spPr>
          <a:xfrm>
            <a:off x="6496050" y="8046838"/>
            <a:ext cx="6343184" cy="102592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lvl1pPr>
          </a:lstStyle>
          <a:p>
            <a:pPr lvl="0">
              <a:defRPr sz="1800">
                <a:solidFill>
                  <a:srgbClr val="000000"/>
                </a:solidFill>
              </a:defRPr>
            </a:pPr>
            <a:r>
              <a:rPr sz="2000" dirty="0">
                <a:solidFill>
                  <a:srgbClr val="6C6963"/>
                </a:solidFill>
              </a:rPr>
              <a:t>The final </a:t>
            </a:r>
            <a:r>
              <a:rPr sz="2000" dirty="0" err="1">
                <a:solidFill>
                  <a:srgbClr val="6C6963"/>
                </a:solidFill>
              </a:rPr>
              <a:t>AEgIS</a:t>
            </a:r>
            <a:r>
              <a:rPr sz="2000" dirty="0">
                <a:solidFill>
                  <a:srgbClr val="6C6963"/>
                </a:solidFill>
              </a:rPr>
              <a:t> annihilation detector, mounted on along with its flex, ready for the installation in GRACE (this weekend :-))</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 name="Shape 498"/>
          <p:cNvSpPr>
            <a:spLocks noGrp="1"/>
          </p:cNvSpPr>
          <p:nvPr>
            <p:ph type="title"/>
          </p:nvPr>
        </p:nvSpPr>
        <p:spPr>
          <a:xfrm>
            <a:off x="787400" y="-440267"/>
            <a:ext cx="11430000" cy="2438401"/>
          </a:xfrm>
          <a:prstGeom prst="rect">
            <a:avLst/>
          </a:prstGeom>
        </p:spPr>
        <p:txBody>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Summary</a:t>
            </a:r>
          </a:p>
        </p:txBody>
      </p:sp>
      <p:sp>
        <p:nvSpPr>
          <p:cNvPr id="499" name="Shape 499"/>
          <p:cNvSpPr>
            <a:spLocks noGrp="1"/>
          </p:cNvSpPr>
          <p:nvPr>
            <p:ph type="body" idx="1"/>
          </p:nvPr>
        </p:nvSpPr>
        <p:spPr>
          <a:xfrm>
            <a:off x="787400" y="1278466"/>
            <a:ext cx="11430000" cy="7606441"/>
          </a:xfrm>
          <a:prstGeom prst="rect">
            <a:avLst/>
          </a:prstGeom>
        </p:spPr>
        <p:txBody>
          <a:bodyPr/>
          <a:lstStyle/>
          <a:p>
            <a:pPr marL="571499" lvl="0" indent="-571499">
              <a:buBlip>
                <a:blip r:embed="rId2"/>
              </a:buBlip>
              <a:defRPr sz="1800">
                <a:solidFill>
                  <a:srgbClr val="000000"/>
                </a:solidFill>
              </a:defRPr>
            </a:pPr>
            <a:r>
              <a:rPr sz="2700">
                <a:solidFill>
                  <a:srgbClr val="5E5E5E"/>
                </a:solidFill>
              </a:rPr>
              <a:t>Within AEgIS we have proven for the first time how a silicon detector can be used for detecting the direct annihilation of antiprotons.</a:t>
            </a:r>
          </a:p>
          <a:p>
            <a:pPr marL="571499" lvl="0" indent="-571499">
              <a:buBlip>
                <a:blip r:embed="rId2"/>
              </a:buBlip>
              <a:defRPr sz="1800">
                <a:solidFill>
                  <a:srgbClr val="000000"/>
                </a:solidFill>
              </a:defRPr>
            </a:pPr>
            <a:r>
              <a:rPr sz="2700">
                <a:solidFill>
                  <a:srgbClr val="5E5E5E"/>
                </a:solidFill>
              </a:rPr>
              <a:t>The tagging capability is connected to the ability to distinguish tracks of fragments leaving the annihilation site</a:t>
            </a:r>
          </a:p>
          <a:p>
            <a:pPr marL="571499" lvl="0" indent="-571499">
              <a:buBlip>
                <a:blip r:embed="rId2"/>
              </a:buBlip>
              <a:defRPr sz="1800">
                <a:solidFill>
                  <a:srgbClr val="000000"/>
                </a:solidFill>
              </a:defRPr>
            </a:pPr>
            <a:r>
              <a:rPr sz="2700">
                <a:solidFill>
                  <a:srgbClr val="5E5E5E"/>
                </a:solidFill>
              </a:rPr>
              <a:t>We developed a new extraction beamline, capable of selecting antiprotons of a given energy, with a reduced background</a:t>
            </a:r>
          </a:p>
          <a:p>
            <a:pPr marL="571499" lvl="0" indent="-571499">
              <a:buBlip>
                <a:blip r:embed="rId2"/>
              </a:buBlip>
              <a:defRPr sz="1800">
                <a:solidFill>
                  <a:srgbClr val="000000"/>
                </a:solidFill>
              </a:defRPr>
            </a:pPr>
            <a:r>
              <a:rPr sz="2700">
                <a:solidFill>
                  <a:srgbClr val="5E5E5E"/>
                </a:solidFill>
              </a:rPr>
              <a:t>The Timepix has proven its potential as a antiproton annihilation detector, particularly when coupled to a thick sensor (-&gt; longer tracks)</a:t>
            </a:r>
          </a:p>
        </p:txBody>
      </p:sp>
      <p:sp>
        <p:nvSpPr>
          <p:cNvPr id="500" name="Shape 500"/>
          <p:cNvSpPr>
            <a:spLocks noGrp="1"/>
          </p:cNvSpPr>
          <p:nvPr>
            <p:ph type="sldNum" sz="quarter" idx="2"/>
          </p:nvPr>
        </p:nvSpPr>
        <p:spPr>
          <a:xfrm>
            <a:off x="6324904" y="9131300"/>
            <a:ext cx="342292"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53</a:t>
            </a:fld>
            <a:endParaRPr sz="2200">
              <a:solidFill>
                <a:srgbClr val="5E5E5E"/>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 name="Shape 502"/>
          <p:cNvSpPr>
            <a:spLocks noGrp="1"/>
          </p:cNvSpPr>
          <p:nvPr>
            <p:ph type="title"/>
          </p:nvPr>
        </p:nvSpPr>
        <p:spPr>
          <a:xfrm>
            <a:off x="787399" y="3657600"/>
            <a:ext cx="11430001" cy="2438401"/>
          </a:xfrm>
          <a:prstGeom prst="rect">
            <a:avLst/>
          </a:prstGeom>
        </p:spPr>
        <p:txBody>
          <a:bodyPr/>
          <a:lstStyle/>
          <a:p>
            <a:pPr lvl="0">
              <a:defRPr sz="1800">
                <a:solidFill>
                  <a:srgbClr val="000000"/>
                </a:solidFill>
                <a:effectLst/>
              </a:defRPr>
            </a:pPr>
            <a:r>
              <a:rPr sz="7800">
                <a:solidFill>
                  <a:srgbClr val="767367"/>
                </a:solidFill>
                <a:effectLst>
                  <a:outerShdw blurRad="63500" dist="12700" dir="5400000" rotWithShape="0">
                    <a:srgbClr val="000000">
                      <a:alpha val="30000"/>
                    </a:srgbClr>
                  </a:outerShdw>
                </a:effectLst>
              </a:rPr>
              <a:t>Backups</a:t>
            </a:r>
          </a:p>
        </p:txBody>
      </p:sp>
      <p:sp>
        <p:nvSpPr>
          <p:cNvPr id="503" name="Shape 503"/>
          <p:cNvSpPr>
            <a:spLocks noGrp="1"/>
          </p:cNvSpPr>
          <p:nvPr>
            <p:ph type="sldNum" sz="quarter" idx="2"/>
          </p:nvPr>
        </p:nvSpPr>
        <p:spPr>
          <a:xfrm>
            <a:off x="6306604" y="9131300"/>
            <a:ext cx="378892"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54</a:t>
            </a:fld>
            <a:endParaRPr sz="2200">
              <a:solidFill>
                <a:srgbClr val="5E5E5E"/>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 name="Shape 505"/>
          <p:cNvSpPr>
            <a:spLocks noGrp="1"/>
          </p:cNvSpPr>
          <p:nvPr>
            <p:ph type="title"/>
          </p:nvPr>
        </p:nvSpPr>
        <p:spPr>
          <a:xfrm>
            <a:off x="787400" y="254000"/>
            <a:ext cx="11430000" cy="1275606"/>
          </a:xfrm>
          <a:prstGeom prst="rect">
            <a:avLst/>
          </a:prstGeom>
        </p:spPr>
        <p:txBody>
          <a:bodyPr/>
          <a:lstStyle>
            <a:lvl1pPr>
              <a:defRPr sz="5500"/>
            </a:lvl1pPr>
          </a:lstStyle>
          <a:p>
            <a:pPr lvl="0">
              <a:defRPr sz="1800">
                <a:solidFill>
                  <a:srgbClr val="000000"/>
                </a:solidFill>
                <a:effectLst/>
              </a:defRPr>
            </a:pPr>
            <a:r>
              <a:rPr sz="5500">
                <a:solidFill>
                  <a:srgbClr val="767367"/>
                </a:solidFill>
                <a:effectLst>
                  <a:outerShdw blurRad="63500" dist="12700" dir="5400000" rotWithShape="0">
                    <a:srgbClr val="000000">
                      <a:alpha val="30000"/>
                    </a:srgbClr>
                  </a:outerShdw>
                </a:effectLst>
              </a:rPr>
              <a:t>Motivation - new physics?</a:t>
            </a:r>
          </a:p>
        </p:txBody>
      </p:sp>
      <p:sp>
        <p:nvSpPr>
          <p:cNvPr id="506" name="Shape 506"/>
          <p:cNvSpPr>
            <a:spLocks noGrp="1"/>
          </p:cNvSpPr>
          <p:nvPr>
            <p:ph type="body" idx="1"/>
          </p:nvPr>
        </p:nvSpPr>
        <p:spPr>
          <a:xfrm>
            <a:off x="787400" y="1117401"/>
            <a:ext cx="11430000" cy="8099360"/>
          </a:xfrm>
          <a:prstGeom prst="rect">
            <a:avLst/>
          </a:prstGeom>
        </p:spPr>
        <p:txBody>
          <a:bodyPr/>
          <a:lstStyle/>
          <a:p>
            <a:pPr marL="571499" lvl="0" indent="-571499">
              <a:buBlip>
                <a:blip r:embed="rId2"/>
              </a:buBlip>
              <a:defRPr sz="1800">
                <a:solidFill>
                  <a:srgbClr val="000000"/>
                </a:solidFill>
              </a:defRPr>
            </a:pPr>
            <a:r>
              <a:rPr sz="2000" dirty="0">
                <a:solidFill>
                  <a:srgbClr val="5E5E5E"/>
                </a:solidFill>
              </a:rPr>
              <a:t>General relativity is a classic (non quantum) theory</a:t>
            </a:r>
          </a:p>
          <a:p>
            <a:pPr marL="571499" lvl="0" indent="-571499">
              <a:buBlip>
                <a:blip r:embed="rId2"/>
              </a:buBlip>
              <a:defRPr sz="1800">
                <a:solidFill>
                  <a:srgbClr val="000000"/>
                </a:solidFill>
              </a:defRPr>
            </a:pPr>
            <a:r>
              <a:rPr sz="2000" dirty="0">
                <a:solidFill>
                  <a:srgbClr val="5E5E5E"/>
                </a:solidFill>
              </a:rPr>
              <a:t>EEP violations may appear in some quantum theories</a:t>
            </a:r>
          </a:p>
          <a:p>
            <a:pPr marL="571499" lvl="0" indent="-571499">
              <a:buBlip>
                <a:blip r:embed="rId2"/>
              </a:buBlip>
              <a:defRPr sz="1800">
                <a:solidFill>
                  <a:srgbClr val="000000"/>
                </a:solidFill>
              </a:defRPr>
            </a:pPr>
            <a:r>
              <a:rPr sz="2000" dirty="0">
                <a:solidFill>
                  <a:srgbClr val="5E5E5E"/>
                </a:solidFill>
              </a:rPr>
              <a:t>New quantum scalar and vector fields are allowed in some models (</a:t>
            </a:r>
            <a:r>
              <a:rPr sz="2000" dirty="0" err="1">
                <a:solidFill>
                  <a:srgbClr val="5E5E5E"/>
                </a:solidFill>
              </a:rPr>
              <a:t>Kaluza</a:t>
            </a:r>
            <a:r>
              <a:rPr sz="2000" dirty="0">
                <a:solidFill>
                  <a:srgbClr val="5E5E5E"/>
                </a:solidFill>
              </a:rPr>
              <a:t> Klein …)</a:t>
            </a:r>
          </a:p>
          <a:p>
            <a:pPr marL="0" lvl="1" indent="228600">
              <a:buSzTx/>
              <a:buNone/>
              <a:defRPr sz="1800">
                <a:solidFill>
                  <a:srgbClr val="000000"/>
                </a:solidFill>
              </a:defRPr>
            </a:pPr>
            <a:r>
              <a:rPr sz="2000" dirty="0">
                <a:solidFill>
                  <a:srgbClr val="5E5E5E"/>
                </a:solidFill>
              </a:rPr>
              <a:t>	Einstein field: 		Tensor graviton (spin 2)</a:t>
            </a:r>
          </a:p>
          <a:p>
            <a:pPr marL="0" lvl="1" indent="228600">
              <a:buSzTx/>
              <a:buNone/>
              <a:defRPr sz="1800">
                <a:solidFill>
                  <a:srgbClr val="000000"/>
                </a:solidFill>
              </a:defRPr>
            </a:pPr>
            <a:r>
              <a:rPr sz="2000" dirty="0">
                <a:solidFill>
                  <a:srgbClr val="5E5E5E"/>
                </a:solidFill>
              </a:rPr>
              <a:t>						+ </a:t>
            </a:r>
            <a:r>
              <a:rPr sz="2000" dirty="0" err="1">
                <a:solidFill>
                  <a:srgbClr val="5E5E5E"/>
                </a:solidFill>
              </a:rPr>
              <a:t>Gravi</a:t>
            </a:r>
            <a:r>
              <a:rPr sz="2000" dirty="0">
                <a:solidFill>
                  <a:srgbClr val="5E5E5E"/>
                </a:solidFill>
              </a:rPr>
              <a:t>-vector (spin 1)</a:t>
            </a:r>
          </a:p>
          <a:p>
            <a:pPr marL="0" lvl="1" indent="228600">
              <a:buSzTx/>
              <a:buNone/>
              <a:defRPr sz="1800">
                <a:solidFill>
                  <a:srgbClr val="000000"/>
                </a:solidFill>
              </a:defRPr>
            </a:pPr>
            <a:r>
              <a:rPr sz="2000" dirty="0">
                <a:solidFill>
                  <a:srgbClr val="5E5E5E"/>
                </a:solidFill>
              </a:rPr>
              <a:t>						+ </a:t>
            </a:r>
            <a:r>
              <a:rPr sz="2000" dirty="0" err="1">
                <a:solidFill>
                  <a:srgbClr val="5E5E5E"/>
                </a:solidFill>
              </a:rPr>
              <a:t>Gravi</a:t>
            </a:r>
            <a:r>
              <a:rPr sz="2000" dirty="0">
                <a:solidFill>
                  <a:srgbClr val="5E5E5E"/>
                </a:solidFill>
              </a:rPr>
              <a:t>-scalar (spin 0)</a:t>
            </a:r>
          </a:p>
          <a:p>
            <a:pPr marL="0" lvl="1" indent="228600">
              <a:buSzTx/>
              <a:buNone/>
              <a:defRPr sz="1800">
                <a:solidFill>
                  <a:srgbClr val="000000"/>
                </a:solidFill>
              </a:defRPr>
            </a:pPr>
            <a:r>
              <a:rPr sz="2000" dirty="0">
                <a:solidFill>
                  <a:srgbClr val="5E5E5E"/>
                </a:solidFill>
              </a:rPr>
              <a:t>These fields may mediate interactions violating the equivalence principle.</a:t>
            </a:r>
          </a:p>
          <a:p>
            <a:pPr marL="0" lvl="1" indent="228600" algn="r">
              <a:buSzTx/>
              <a:buNone/>
              <a:defRPr sz="1800">
                <a:solidFill>
                  <a:srgbClr val="000000"/>
                </a:solidFill>
              </a:defRPr>
            </a:pPr>
            <a:r>
              <a:rPr sz="1600" dirty="0">
                <a:solidFill>
                  <a:srgbClr val="5E5E5E"/>
                </a:solidFill>
              </a:rPr>
              <a:t>M. Nieto and T. Goldman - Phys. Rep. 205, 5 221-281 (1992)</a:t>
            </a:r>
          </a:p>
          <a:p>
            <a:pPr marL="0" lvl="1" indent="228600">
              <a:buSzTx/>
              <a:buNone/>
              <a:defRPr sz="1800">
                <a:solidFill>
                  <a:srgbClr val="000000"/>
                </a:solidFill>
              </a:defRPr>
            </a:pPr>
            <a:r>
              <a:rPr sz="2000" dirty="0">
                <a:solidFill>
                  <a:srgbClr val="5E5E5E"/>
                </a:solidFill>
              </a:rPr>
              <a:t>Scalar: “charge” of particle equal to “charge” of antiparticle (attractive force)</a:t>
            </a:r>
          </a:p>
          <a:p>
            <a:pPr marL="0" lvl="1" indent="228600">
              <a:buSzTx/>
              <a:buNone/>
              <a:defRPr sz="1800">
                <a:solidFill>
                  <a:srgbClr val="000000"/>
                </a:solidFill>
              </a:defRPr>
            </a:pPr>
            <a:r>
              <a:rPr sz="2000" dirty="0">
                <a:solidFill>
                  <a:srgbClr val="5E5E5E"/>
                </a:solidFill>
              </a:rPr>
              <a:t>Vector: charge of particle opposite to charge of antiparticle (repulsive/attractive force)</a:t>
            </a:r>
          </a:p>
          <a:p>
            <a:pPr marL="0" lvl="1" indent="228600">
              <a:buSzTx/>
              <a:buNone/>
              <a:defRPr sz="1800">
                <a:solidFill>
                  <a:srgbClr val="000000"/>
                </a:solidFill>
              </a:defRPr>
            </a:pPr>
            <a:r>
              <a:rPr sz="2000" i="1" dirty="0">
                <a:solidFill>
                  <a:srgbClr val="5E5E5E"/>
                </a:solidFill>
              </a:rPr>
              <a:t>Cancellation between vector and scalar components is possible for matter!</a:t>
            </a:r>
          </a:p>
        </p:txBody>
      </p:sp>
      <p:sp>
        <p:nvSpPr>
          <p:cNvPr id="507" name="Shape 507"/>
          <p:cNvSpPr>
            <a:spLocks noGrp="1"/>
          </p:cNvSpPr>
          <p:nvPr>
            <p:ph type="sldNum" sz="quarter" idx="2"/>
          </p:nvPr>
        </p:nvSpPr>
        <p:spPr>
          <a:xfrm>
            <a:off x="6324066" y="9131300"/>
            <a:ext cx="343968"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55</a:t>
            </a:fld>
            <a:endParaRPr sz="2200">
              <a:solidFill>
                <a:srgbClr val="5E5E5E"/>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Shape 103"/>
          <p:cNvSpPr>
            <a:spLocks noGrp="1"/>
          </p:cNvSpPr>
          <p:nvPr>
            <p:ph type="title"/>
          </p:nvPr>
        </p:nvSpPr>
        <p:spPr>
          <a:xfrm>
            <a:off x="787400" y="254000"/>
            <a:ext cx="11430000" cy="787400"/>
          </a:xfrm>
          <a:prstGeom prst="rect">
            <a:avLst/>
          </a:prstGeom>
        </p:spPr>
        <p:txBody>
          <a:bodyPr lIns="0" tIns="0" rIns="0" bIns="0">
            <a:normAutofit/>
          </a:bodyPr>
          <a:lstStyle>
            <a:lvl1pPr defTabSz="350520">
              <a:defRPr sz="4680">
                <a:effectLst>
                  <a:outerShdw blurRad="38100" dist="7620" dir="5400000" rotWithShape="0">
                    <a:srgbClr val="000000">
                      <a:alpha val="30000"/>
                    </a:srgbClr>
                  </a:outerShdw>
                </a:effectLst>
              </a:defRPr>
            </a:lvl1pPr>
          </a:lstStyle>
          <a:p>
            <a:pPr lvl="0">
              <a:defRPr sz="1800">
                <a:solidFill>
                  <a:srgbClr val="000000"/>
                </a:solidFill>
                <a:effectLst/>
              </a:defRPr>
            </a:pPr>
            <a:r>
              <a:rPr sz="4680">
                <a:solidFill>
                  <a:srgbClr val="767367"/>
                </a:solidFill>
                <a:effectLst>
                  <a:outerShdw blurRad="38100" dist="7620" dir="5400000" rotWithShape="0">
                    <a:srgbClr val="000000">
                      <a:alpha val="30000"/>
                    </a:srgbClr>
                  </a:outerShdw>
                </a:effectLst>
              </a:rPr>
              <a:t>Einstein Equivalence Principle</a:t>
            </a:r>
          </a:p>
        </p:txBody>
      </p:sp>
      <p:sp>
        <p:nvSpPr>
          <p:cNvPr id="104" name="Shape 104"/>
          <p:cNvSpPr>
            <a:spLocks noGrp="1"/>
          </p:cNvSpPr>
          <p:nvPr>
            <p:ph type="sldNum" sz="quarter" idx="2"/>
          </p:nvPr>
        </p:nvSpPr>
        <p:spPr>
          <a:xfrm>
            <a:off x="6302693" y="9131300"/>
            <a:ext cx="386714"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6</a:t>
            </a:fld>
            <a:endParaRPr sz="2200">
              <a:solidFill>
                <a:srgbClr val="5E5E5E"/>
              </a:solidFill>
            </a:endParaRPr>
          </a:p>
        </p:txBody>
      </p:sp>
      <p:sp>
        <p:nvSpPr>
          <p:cNvPr id="105" name="Shape 105"/>
          <p:cNvSpPr>
            <a:spLocks noGrp="1"/>
          </p:cNvSpPr>
          <p:nvPr>
            <p:ph type="body" idx="1"/>
          </p:nvPr>
        </p:nvSpPr>
        <p:spPr>
          <a:xfrm>
            <a:off x="787400" y="1511300"/>
            <a:ext cx="11328400" cy="5003800"/>
          </a:xfrm>
          <a:prstGeom prst="rect">
            <a:avLst/>
          </a:prstGeom>
        </p:spPr>
        <p:txBody>
          <a:bodyPr lIns="0" tIns="0" rIns="0" bIns="0">
            <a:normAutofit/>
          </a:bodyPr>
          <a:lstStyle/>
          <a:p>
            <a:pPr marL="0" lvl="1" indent="0" defTabSz="414781">
              <a:spcBef>
                <a:spcPts val="1900"/>
              </a:spcBef>
              <a:buSzTx/>
              <a:buFont typeface="Zapf Dingbats"/>
              <a:buNone/>
              <a:defRPr sz="1800">
                <a:solidFill>
                  <a:srgbClr val="000000"/>
                </a:solidFill>
              </a:defRPr>
            </a:pPr>
            <a:r>
              <a:rPr sz="2556" dirty="0">
                <a:solidFill>
                  <a:srgbClr val="5E5E5E"/>
                </a:solidFill>
              </a:rPr>
              <a:t>The Einstein Equivalence Principle is summarised by the following 3 principles</a:t>
            </a:r>
          </a:p>
          <a:p>
            <a:pPr marL="405764" lvl="2" indent="-405764" defTabSz="414781">
              <a:spcBef>
                <a:spcPts val="1900"/>
              </a:spcBef>
              <a:buSzPct val="125000"/>
              <a:buFont typeface="Zapf Dingbats"/>
              <a:buChar char="✦"/>
              <a:defRPr sz="1800">
                <a:solidFill>
                  <a:srgbClr val="000000"/>
                </a:solidFill>
              </a:defRPr>
            </a:pPr>
            <a:r>
              <a:rPr sz="2556" dirty="0">
                <a:solidFill>
                  <a:srgbClr val="5E5E5E"/>
                </a:solidFill>
              </a:rPr>
              <a:t>Weak Equivalence Principle (m</a:t>
            </a:r>
            <a:r>
              <a:rPr sz="2556" baseline="-5999" dirty="0">
                <a:solidFill>
                  <a:srgbClr val="5E5E5E"/>
                </a:solidFill>
              </a:rPr>
              <a:t>i</a:t>
            </a:r>
            <a:r>
              <a:rPr sz="2556" dirty="0">
                <a:solidFill>
                  <a:srgbClr val="5E5E5E"/>
                </a:solidFill>
              </a:rPr>
              <a:t>=m</a:t>
            </a:r>
            <a:r>
              <a:rPr sz="2556" baseline="-5999" dirty="0">
                <a:solidFill>
                  <a:srgbClr val="5E5E5E"/>
                </a:solidFill>
              </a:rPr>
              <a:t>g</a:t>
            </a:r>
            <a:r>
              <a:rPr sz="2556" dirty="0">
                <a:solidFill>
                  <a:srgbClr val="5E5E5E"/>
                </a:solidFill>
              </a:rPr>
              <a:t>) [</a:t>
            </a:r>
            <a:r>
              <a:rPr sz="2556" i="1" dirty="0">
                <a:solidFill>
                  <a:srgbClr val="5E5E5E"/>
                </a:solidFill>
              </a:rPr>
              <a:t>More details on this in next slides</a:t>
            </a:r>
            <a:r>
              <a:rPr sz="2556" dirty="0">
                <a:solidFill>
                  <a:srgbClr val="5E5E5E"/>
                </a:solidFill>
              </a:rPr>
              <a:t>] +</a:t>
            </a:r>
          </a:p>
          <a:p>
            <a:pPr marL="0" lvl="2" indent="0" defTabSz="414781">
              <a:spcBef>
                <a:spcPts val="1900"/>
              </a:spcBef>
              <a:buSzTx/>
              <a:buFont typeface="Zapf Dingbats"/>
              <a:buNone/>
              <a:defRPr sz="1800">
                <a:solidFill>
                  <a:srgbClr val="000000"/>
                </a:solidFill>
              </a:defRPr>
            </a:pPr>
            <a:r>
              <a:rPr lang="en-US" sz="2556" dirty="0" smtClean="0">
                <a:solidFill>
                  <a:srgbClr val="5E5E5E"/>
                </a:solidFill>
              </a:rPr>
              <a:t>a</a:t>
            </a:r>
            <a:r>
              <a:rPr lang="it-IT" sz="2556" dirty="0" err="1" smtClean="0">
                <a:solidFill>
                  <a:srgbClr val="5E5E5E"/>
                </a:solidFill>
              </a:rPr>
              <a:t>nd</a:t>
            </a:r>
            <a:r>
              <a:rPr lang="it-IT" sz="2556" dirty="0" smtClean="0">
                <a:solidFill>
                  <a:srgbClr val="5E5E5E"/>
                </a:solidFill>
              </a:rPr>
              <a:t>, for </a:t>
            </a:r>
            <a:r>
              <a:rPr sz="2556" dirty="0" smtClean="0">
                <a:solidFill>
                  <a:srgbClr val="5E5E5E"/>
                </a:solidFill>
              </a:rPr>
              <a:t>any </a:t>
            </a:r>
            <a:r>
              <a:rPr sz="2556" dirty="0">
                <a:solidFill>
                  <a:srgbClr val="5E5E5E"/>
                </a:solidFill>
              </a:rPr>
              <a:t>non-gravitational </a:t>
            </a:r>
            <a:r>
              <a:rPr sz="2556" dirty="0" smtClean="0">
                <a:solidFill>
                  <a:srgbClr val="5E5E5E"/>
                </a:solidFill>
              </a:rPr>
              <a:t>experiment</a:t>
            </a:r>
            <a:r>
              <a:rPr lang="it-IT" sz="2556" dirty="0" smtClean="0">
                <a:solidFill>
                  <a:srgbClr val="5E5E5E"/>
                </a:solidFill>
              </a:rPr>
              <a:t>:</a:t>
            </a:r>
            <a:endParaRPr sz="2556" dirty="0">
              <a:solidFill>
                <a:srgbClr val="5E5E5E"/>
              </a:solidFill>
            </a:endParaRPr>
          </a:p>
          <a:p>
            <a:pPr marL="405764" lvl="2" indent="-405764" defTabSz="414781">
              <a:spcBef>
                <a:spcPts val="1900"/>
              </a:spcBef>
              <a:buSzPct val="125000"/>
              <a:buFont typeface="Zapf Dingbats"/>
              <a:buChar char="✦"/>
              <a:defRPr sz="1800">
                <a:solidFill>
                  <a:srgbClr val="000000"/>
                </a:solidFill>
              </a:defRPr>
            </a:pPr>
            <a:r>
              <a:rPr sz="2556" dirty="0">
                <a:solidFill>
                  <a:srgbClr val="5E5E5E"/>
                </a:solidFill>
              </a:rPr>
              <a:t>Lorentz Local Invariance (independence from any free falling frame of reference)</a:t>
            </a:r>
          </a:p>
          <a:p>
            <a:pPr marL="405764" lvl="2" indent="-405764" defTabSz="414781">
              <a:spcBef>
                <a:spcPts val="1900"/>
              </a:spcBef>
              <a:buSzPct val="125000"/>
              <a:buFont typeface="Zapf Dingbats"/>
              <a:buChar char="✦"/>
              <a:defRPr sz="1800">
                <a:solidFill>
                  <a:srgbClr val="000000"/>
                </a:solidFill>
              </a:defRPr>
            </a:pPr>
            <a:r>
              <a:rPr sz="2556" dirty="0">
                <a:solidFill>
                  <a:srgbClr val="5E5E5E"/>
                </a:solidFill>
              </a:rPr>
              <a:t>Local Position Invariance (independence from position in the universe)</a:t>
            </a:r>
          </a:p>
          <a:p>
            <a:pPr marL="0" lvl="4" indent="1262379" defTabSz="414781">
              <a:spcBef>
                <a:spcPts val="1900"/>
              </a:spcBef>
              <a:buSzTx/>
              <a:buFont typeface="Zapf Dingbats"/>
              <a:buNone/>
              <a:defRPr sz="1800">
                <a:solidFill>
                  <a:srgbClr val="000000"/>
                </a:solidFill>
              </a:defRPr>
            </a:pPr>
            <a:r>
              <a:rPr sz="2556" dirty="0">
                <a:solidFill>
                  <a:srgbClr val="5E5E5E"/>
                </a:solidFill>
              </a:rPr>
              <a:t>Verified e.g. through gravitational red shift</a:t>
            </a:r>
          </a:p>
        </p:txBody>
      </p:sp>
      <p:pic>
        <p:nvPicPr>
          <p:cNvPr id="106" name="Picture 105"/>
          <p:cNvPicPr/>
          <p:nvPr/>
        </p:nvPicPr>
        <p:blipFill>
          <a:blip r:embed="rId2">
            <a:extLst/>
          </a:blip>
          <a:stretch>
            <a:fillRect/>
          </a:stretch>
        </p:blipFill>
        <p:spPr>
          <a:xfrm>
            <a:off x="3384550" y="5971116"/>
            <a:ext cx="6197600" cy="3225801"/>
          </a:xfrm>
          <a:prstGeom prst="rect">
            <a:avLst/>
          </a:prstGeom>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Shape 108"/>
          <p:cNvSpPr>
            <a:spLocks noGrp="1"/>
          </p:cNvSpPr>
          <p:nvPr>
            <p:ph type="title"/>
          </p:nvPr>
        </p:nvSpPr>
        <p:spPr>
          <a:xfrm>
            <a:off x="787400" y="254000"/>
            <a:ext cx="11430000" cy="787400"/>
          </a:xfrm>
          <a:prstGeom prst="rect">
            <a:avLst/>
          </a:prstGeom>
        </p:spPr>
        <p:txBody>
          <a:bodyPr lIns="0" tIns="0" rIns="0" bIns="0">
            <a:normAutofit/>
          </a:bodyPr>
          <a:lstStyle>
            <a:lvl1pPr defTabSz="350520">
              <a:defRPr sz="4680">
                <a:effectLst>
                  <a:outerShdw blurRad="38100" dist="7620" dir="5400000" rotWithShape="0">
                    <a:srgbClr val="000000">
                      <a:alpha val="30000"/>
                    </a:srgbClr>
                  </a:outerShdw>
                </a:effectLst>
              </a:defRPr>
            </a:lvl1pPr>
          </a:lstStyle>
          <a:p>
            <a:pPr lvl="0">
              <a:defRPr sz="1800">
                <a:solidFill>
                  <a:srgbClr val="000000"/>
                </a:solidFill>
                <a:effectLst/>
              </a:defRPr>
            </a:pPr>
            <a:r>
              <a:rPr sz="4680">
                <a:solidFill>
                  <a:srgbClr val="767367"/>
                </a:solidFill>
                <a:effectLst>
                  <a:outerShdw blurRad="38100" dist="7620" dir="5400000" rotWithShape="0">
                    <a:srgbClr val="000000">
                      <a:alpha val="30000"/>
                    </a:srgbClr>
                  </a:outerShdw>
                </a:effectLst>
              </a:rPr>
              <a:t>Einstein Equivalence Principle</a:t>
            </a:r>
          </a:p>
        </p:txBody>
      </p:sp>
      <p:sp>
        <p:nvSpPr>
          <p:cNvPr id="109" name="Shape 109"/>
          <p:cNvSpPr>
            <a:spLocks noGrp="1"/>
          </p:cNvSpPr>
          <p:nvPr>
            <p:ph type="sldNum" sz="quarter" idx="2"/>
          </p:nvPr>
        </p:nvSpPr>
        <p:spPr>
          <a:xfrm>
            <a:off x="6302693" y="9131300"/>
            <a:ext cx="386714"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7</a:t>
            </a:fld>
            <a:endParaRPr sz="2200">
              <a:solidFill>
                <a:srgbClr val="5E5E5E"/>
              </a:solidFill>
            </a:endParaRPr>
          </a:p>
        </p:txBody>
      </p:sp>
      <p:sp>
        <p:nvSpPr>
          <p:cNvPr id="110" name="Shape 110"/>
          <p:cNvSpPr>
            <a:spLocks noGrp="1"/>
          </p:cNvSpPr>
          <p:nvPr>
            <p:ph type="body" idx="1"/>
          </p:nvPr>
        </p:nvSpPr>
        <p:spPr>
          <a:xfrm>
            <a:off x="787400" y="1511300"/>
            <a:ext cx="11328400" cy="5003800"/>
          </a:xfrm>
          <a:prstGeom prst="rect">
            <a:avLst/>
          </a:prstGeom>
        </p:spPr>
        <p:txBody>
          <a:bodyPr lIns="0" tIns="0" rIns="0" bIns="0">
            <a:normAutofit/>
          </a:bodyPr>
          <a:lstStyle/>
          <a:p>
            <a:pPr marL="0" lvl="1" indent="0" defTabSz="414781">
              <a:spcBef>
                <a:spcPts val="1900"/>
              </a:spcBef>
              <a:buSzTx/>
              <a:buFont typeface="Zapf Dingbats"/>
              <a:buNone/>
              <a:defRPr sz="1800">
                <a:solidFill>
                  <a:srgbClr val="000000"/>
                </a:solidFill>
              </a:defRPr>
            </a:pPr>
            <a:r>
              <a:rPr sz="2556" dirty="0">
                <a:solidFill>
                  <a:srgbClr val="5E5E5E"/>
                </a:solidFill>
              </a:rPr>
              <a:t>The Einstein Equivalence Principle is summarised by the following 3 principles</a:t>
            </a:r>
          </a:p>
          <a:p>
            <a:pPr marL="405764" lvl="2" indent="-405764" defTabSz="414781">
              <a:spcBef>
                <a:spcPts val="1900"/>
              </a:spcBef>
              <a:buSzPct val="125000"/>
              <a:buFont typeface="Zapf Dingbats"/>
              <a:buChar char="✦"/>
              <a:defRPr sz="1800">
                <a:solidFill>
                  <a:srgbClr val="000000"/>
                </a:solidFill>
              </a:defRPr>
            </a:pPr>
            <a:r>
              <a:rPr sz="2556" dirty="0">
                <a:solidFill>
                  <a:srgbClr val="FF0000"/>
                </a:solidFill>
              </a:rPr>
              <a:t>Weak Equivalence Principle (m</a:t>
            </a:r>
            <a:r>
              <a:rPr sz="2556" baseline="-5999" dirty="0">
                <a:solidFill>
                  <a:srgbClr val="FF0000"/>
                </a:solidFill>
              </a:rPr>
              <a:t>i</a:t>
            </a:r>
            <a:r>
              <a:rPr sz="2556" dirty="0">
                <a:solidFill>
                  <a:srgbClr val="FF0000"/>
                </a:solidFill>
              </a:rPr>
              <a:t>=m</a:t>
            </a:r>
            <a:r>
              <a:rPr sz="2556" baseline="-5999" dirty="0">
                <a:solidFill>
                  <a:srgbClr val="FF0000"/>
                </a:solidFill>
              </a:rPr>
              <a:t>g</a:t>
            </a:r>
            <a:r>
              <a:rPr sz="2556" dirty="0">
                <a:solidFill>
                  <a:srgbClr val="FF0000"/>
                </a:solidFill>
              </a:rPr>
              <a:t>) [</a:t>
            </a:r>
            <a:r>
              <a:rPr sz="2556" i="1" dirty="0">
                <a:solidFill>
                  <a:srgbClr val="FF0000"/>
                </a:solidFill>
              </a:rPr>
              <a:t>More details on this in next slides</a:t>
            </a:r>
            <a:r>
              <a:rPr sz="2556" dirty="0">
                <a:solidFill>
                  <a:srgbClr val="FF0000"/>
                </a:solidFill>
              </a:rPr>
              <a:t>] +</a:t>
            </a:r>
          </a:p>
          <a:p>
            <a:pPr marL="0" lvl="2" indent="0" defTabSz="414781">
              <a:spcBef>
                <a:spcPts val="1900"/>
              </a:spcBef>
              <a:buSzTx/>
              <a:buFont typeface="Zapf Dingbats"/>
              <a:buNone/>
              <a:defRPr sz="1800">
                <a:solidFill>
                  <a:srgbClr val="000000"/>
                </a:solidFill>
              </a:defRPr>
            </a:pPr>
            <a:r>
              <a:rPr lang="it-IT" sz="2556" dirty="0" smtClean="0">
                <a:solidFill>
                  <a:srgbClr val="5E5E5E"/>
                </a:solidFill>
              </a:rPr>
              <a:t>and, </a:t>
            </a:r>
            <a:r>
              <a:rPr lang="it-IT" sz="2556" dirty="0" err="1" smtClean="0">
                <a:solidFill>
                  <a:srgbClr val="5E5E5E"/>
                </a:solidFill>
              </a:rPr>
              <a:t>f</a:t>
            </a:r>
            <a:r>
              <a:rPr sz="2556" dirty="0" smtClean="0">
                <a:solidFill>
                  <a:srgbClr val="5E5E5E"/>
                </a:solidFill>
              </a:rPr>
              <a:t>or </a:t>
            </a:r>
            <a:r>
              <a:rPr sz="2556" dirty="0">
                <a:solidFill>
                  <a:srgbClr val="5E5E5E"/>
                </a:solidFill>
              </a:rPr>
              <a:t>any non-gravitational experiment</a:t>
            </a:r>
          </a:p>
          <a:p>
            <a:pPr marL="405764" lvl="2" indent="-405764" defTabSz="414781">
              <a:spcBef>
                <a:spcPts val="1900"/>
              </a:spcBef>
              <a:buSzPct val="125000"/>
              <a:buFont typeface="Zapf Dingbats"/>
              <a:buChar char="✦"/>
              <a:defRPr sz="1800">
                <a:solidFill>
                  <a:srgbClr val="000000"/>
                </a:solidFill>
              </a:defRPr>
            </a:pPr>
            <a:r>
              <a:rPr sz="2556" dirty="0">
                <a:solidFill>
                  <a:srgbClr val="5E5E5E"/>
                </a:solidFill>
              </a:rPr>
              <a:t>Lorentz Local Invariance (independence from any free falling frame of reference)</a:t>
            </a:r>
          </a:p>
          <a:p>
            <a:pPr marL="405764" lvl="2" indent="-405764" defTabSz="414781">
              <a:spcBef>
                <a:spcPts val="1900"/>
              </a:spcBef>
              <a:buSzPct val="125000"/>
              <a:buFont typeface="Zapf Dingbats"/>
              <a:buChar char="✦"/>
              <a:defRPr sz="1800">
                <a:solidFill>
                  <a:srgbClr val="000000"/>
                </a:solidFill>
              </a:defRPr>
            </a:pPr>
            <a:r>
              <a:rPr sz="2556" dirty="0">
                <a:solidFill>
                  <a:srgbClr val="5E5E5E"/>
                </a:solidFill>
              </a:rPr>
              <a:t>Local Position Invariance (independence from position in the universe)</a:t>
            </a:r>
          </a:p>
          <a:p>
            <a:pPr marL="0" lvl="4" indent="1262379" defTabSz="414781">
              <a:spcBef>
                <a:spcPts val="1900"/>
              </a:spcBef>
              <a:buSzTx/>
              <a:buFont typeface="Zapf Dingbats"/>
              <a:buNone/>
              <a:defRPr sz="1800">
                <a:solidFill>
                  <a:srgbClr val="000000"/>
                </a:solidFill>
              </a:defRPr>
            </a:pPr>
            <a:r>
              <a:rPr sz="2556" dirty="0">
                <a:solidFill>
                  <a:srgbClr val="5E5E5E"/>
                </a:solidFill>
              </a:rPr>
              <a:t>Verified e.g. through gravitational red shift</a:t>
            </a:r>
          </a:p>
        </p:txBody>
      </p:sp>
      <p:pic>
        <p:nvPicPr>
          <p:cNvPr id="111" name="Picture 110"/>
          <p:cNvPicPr/>
          <p:nvPr/>
        </p:nvPicPr>
        <p:blipFill>
          <a:blip r:embed="rId2">
            <a:extLst/>
          </a:blip>
          <a:stretch>
            <a:fillRect/>
          </a:stretch>
        </p:blipFill>
        <p:spPr>
          <a:xfrm>
            <a:off x="3384550" y="5971116"/>
            <a:ext cx="6197600" cy="3225801"/>
          </a:xfrm>
          <a:prstGeom prst="rect">
            <a:avLst/>
          </a:prstGeom>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Shape 113"/>
          <p:cNvSpPr>
            <a:spLocks noGrp="1"/>
          </p:cNvSpPr>
          <p:nvPr>
            <p:ph type="title"/>
          </p:nvPr>
        </p:nvSpPr>
        <p:spPr>
          <a:xfrm>
            <a:off x="781049" y="270933"/>
            <a:ext cx="11430001" cy="990601"/>
          </a:xfrm>
          <a:prstGeom prst="rect">
            <a:avLst/>
          </a:prstGeom>
        </p:spPr>
        <p:txBody>
          <a:bodyPr lIns="0" tIns="0" rIns="0" bIns="0">
            <a:normAutofit/>
          </a:bodyPr>
          <a:lstStyle>
            <a:lvl1pPr defTabSz="461518">
              <a:defRPr sz="6162">
                <a:effectLst>
                  <a:outerShdw blurRad="50165" dist="10033" dir="5400000" rotWithShape="0">
                    <a:srgbClr val="000000">
                      <a:alpha val="30000"/>
                    </a:srgbClr>
                  </a:outerShdw>
                </a:effectLst>
              </a:defRPr>
            </a:lvl1pPr>
          </a:lstStyle>
          <a:p>
            <a:pPr lvl="0">
              <a:defRPr sz="1800">
                <a:solidFill>
                  <a:srgbClr val="000000"/>
                </a:solidFill>
                <a:effectLst/>
              </a:defRPr>
            </a:pPr>
            <a:r>
              <a:rPr sz="6162">
                <a:solidFill>
                  <a:srgbClr val="767367"/>
                </a:solidFill>
                <a:effectLst>
                  <a:outerShdw blurRad="50165" dist="10033" dir="5400000" rotWithShape="0">
                    <a:srgbClr val="000000">
                      <a:alpha val="30000"/>
                    </a:srgbClr>
                  </a:outerShdw>
                </a:effectLst>
              </a:rPr>
              <a:t>WEP and matter</a:t>
            </a:r>
          </a:p>
        </p:txBody>
      </p:sp>
      <p:sp>
        <p:nvSpPr>
          <p:cNvPr id="114" name="Shape 114"/>
          <p:cNvSpPr/>
          <p:nvPr/>
        </p:nvSpPr>
        <p:spPr>
          <a:xfrm>
            <a:off x="668866" y="4773661"/>
            <a:ext cx="7264401" cy="425757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spcBef>
                <a:spcPts val="2800"/>
              </a:spcBef>
              <a:defRPr sz="1800">
                <a:solidFill>
                  <a:srgbClr val="000000"/>
                </a:solidFill>
              </a:defRPr>
            </a:pPr>
            <a:r>
              <a:rPr sz="3200" dirty="0">
                <a:solidFill>
                  <a:srgbClr val="5E5E5E"/>
                </a:solidFill>
              </a:rPr>
              <a:t>Weak Equivalence Principle (WEP)</a:t>
            </a:r>
          </a:p>
          <a:p>
            <a:pPr lvl="0" algn="l">
              <a:spcBef>
                <a:spcPts val="2800"/>
              </a:spcBef>
              <a:defRPr sz="1800">
                <a:solidFill>
                  <a:srgbClr val="000000"/>
                </a:solidFill>
              </a:defRPr>
            </a:pPr>
            <a:r>
              <a:rPr sz="2000" dirty="0">
                <a:solidFill>
                  <a:srgbClr val="5E5E5E"/>
                </a:solidFill>
              </a:rPr>
              <a:t>“The vacuum world line of a body immersed in a gravitational field is independent of all observable properties.”</a:t>
            </a:r>
          </a:p>
          <a:p>
            <a:pPr lvl="0" algn="l">
              <a:spcBef>
                <a:spcPts val="2800"/>
              </a:spcBef>
              <a:defRPr sz="1800">
                <a:solidFill>
                  <a:srgbClr val="000000"/>
                </a:solidFill>
              </a:defRPr>
            </a:pPr>
            <a:r>
              <a:rPr sz="3200" dirty="0">
                <a:solidFill>
                  <a:srgbClr val="5E5E5E"/>
                </a:solidFill>
              </a:rPr>
              <a:t>Verification of the WEP for matter attained to </a:t>
            </a:r>
            <a:r>
              <a:rPr sz="3200" dirty="0">
                <a:solidFill>
                  <a:srgbClr val="5E5E5E"/>
                </a:solidFill>
                <a:latin typeface="冬青黑体简体中文 W3"/>
                <a:ea typeface="冬青黑体简体中文 W3"/>
                <a:cs typeface="冬青黑体简体中文 W3"/>
                <a:sym typeface="冬青黑体简体中文 W3"/>
              </a:rPr>
              <a:t>10</a:t>
            </a:r>
            <a:r>
              <a:rPr sz="3200" baseline="31999" dirty="0">
                <a:solidFill>
                  <a:srgbClr val="5E5E5E"/>
                </a:solidFill>
                <a:latin typeface="冬青黑体简体中文 W3"/>
                <a:ea typeface="冬青黑体简体中文 W3"/>
                <a:cs typeface="冬青黑体简体中文 W3"/>
                <a:sym typeface="冬青黑体简体中文 W3"/>
              </a:rPr>
              <a:t>-13</a:t>
            </a:r>
          </a:p>
          <a:p>
            <a:pPr lvl="0">
              <a:spcBef>
                <a:spcPts val="2800"/>
              </a:spcBef>
              <a:defRPr sz="1800">
                <a:solidFill>
                  <a:srgbClr val="000000"/>
                </a:solidFill>
              </a:defRPr>
            </a:pPr>
            <a:r>
              <a:rPr sz="3200" u="sng" dirty="0">
                <a:solidFill>
                  <a:srgbClr val="5E5E5E"/>
                </a:solidFill>
              </a:rPr>
              <a:t>No precise verification to date for antimatter.</a:t>
            </a:r>
          </a:p>
        </p:txBody>
      </p:sp>
      <p:grpSp>
        <p:nvGrpSpPr>
          <p:cNvPr id="117" name="Group 117"/>
          <p:cNvGrpSpPr/>
          <p:nvPr/>
        </p:nvGrpSpPr>
        <p:grpSpPr>
          <a:xfrm>
            <a:off x="8072846" y="1699684"/>
            <a:ext cx="4481573" cy="5476180"/>
            <a:chOff x="-203200" y="-215900"/>
            <a:chExt cx="4894669" cy="5562600"/>
          </a:xfrm>
        </p:grpSpPr>
        <p:pic>
          <p:nvPicPr>
            <p:cNvPr id="116" name="droppedImage.png"/>
            <p:cNvPicPr/>
            <p:nvPr/>
          </p:nvPicPr>
          <p:blipFill>
            <a:blip r:embed="rId2">
              <a:extLst/>
            </a:blip>
            <a:stretch>
              <a:fillRect/>
            </a:stretch>
          </p:blipFill>
          <p:spPr>
            <a:xfrm>
              <a:off x="0" y="0"/>
              <a:ext cx="4488270" cy="5130800"/>
            </a:xfrm>
            <a:prstGeom prst="rect">
              <a:avLst/>
            </a:prstGeom>
            <a:ln>
              <a:noFill/>
            </a:ln>
            <a:effectLst/>
          </p:spPr>
        </p:pic>
        <p:pic>
          <p:nvPicPr>
            <p:cNvPr id="115" name="Picture 114"/>
            <p:cNvPicPr/>
            <p:nvPr/>
          </p:nvPicPr>
          <p:blipFill>
            <a:blip r:embed="rId3">
              <a:extLst/>
            </a:blip>
            <a:stretch>
              <a:fillRect/>
            </a:stretch>
          </p:blipFill>
          <p:spPr>
            <a:xfrm>
              <a:off x="-203200" y="-215900"/>
              <a:ext cx="4894670" cy="5562600"/>
            </a:xfrm>
            <a:prstGeom prst="rect">
              <a:avLst/>
            </a:prstGeom>
            <a:effectLst/>
          </p:spPr>
        </p:pic>
      </p:grpSp>
      <p:sp>
        <p:nvSpPr>
          <p:cNvPr id="118" name="Shape 118"/>
          <p:cNvSpPr/>
          <p:nvPr/>
        </p:nvSpPr>
        <p:spPr>
          <a:xfrm>
            <a:off x="8255000" y="7526866"/>
            <a:ext cx="4483100" cy="7493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solidFill>
                  <a:srgbClr val="000000"/>
                </a:solidFill>
              </a:defRPr>
            </a:pPr>
            <a:r>
              <a:rPr sz="1400">
                <a:solidFill>
                  <a:srgbClr val="6C6963"/>
                </a:solidFill>
              </a:rPr>
              <a:t>Clifford M. Will </a:t>
            </a:r>
          </a:p>
          <a:p>
            <a:pPr lvl="0">
              <a:defRPr sz="1800">
                <a:solidFill>
                  <a:srgbClr val="000000"/>
                </a:solidFill>
              </a:defRPr>
            </a:pPr>
            <a:r>
              <a:rPr sz="1400">
                <a:solidFill>
                  <a:srgbClr val="6C6963"/>
                </a:solidFill>
              </a:rPr>
              <a:t> http://www.livingreviews.org/lrr-2006-3</a:t>
            </a:r>
            <a:br>
              <a:rPr sz="1400">
                <a:solidFill>
                  <a:srgbClr val="6C6963"/>
                </a:solidFill>
              </a:rPr>
            </a:br>
            <a:endParaRPr sz="1400">
              <a:solidFill>
                <a:srgbClr val="6C6963"/>
              </a:solidFill>
            </a:endParaRPr>
          </a:p>
        </p:txBody>
      </p:sp>
      <p:sp>
        <p:nvSpPr>
          <p:cNvPr id="119" name="Shape 119"/>
          <p:cNvSpPr>
            <a:spLocks noGrp="1"/>
          </p:cNvSpPr>
          <p:nvPr>
            <p:ph type="sldNum" sz="quarter" idx="2"/>
          </p:nvPr>
        </p:nvSpPr>
        <p:spPr>
          <a:xfrm>
            <a:off x="6302693" y="9131300"/>
            <a:ext cx="386714"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8</a:t>
            </a:fld>
            <a:endParaRPr sz="2200">
              <a:solidFill>
                <a:srgbClr val="5E5E5E"/>
              </a:solidFill>
            </a:endParaRPr>
          </a:p>
        </p:txBody>
      </p:sp>
      <p:pic>
        <p:nvPicPr>
          <p:cNvPr id="120" name="Picture 119"/>
          <p:cNvPicPr/>
          <p:nvPr/>
        </p:nvPicPr>
        <p:blipFill>
          <a:blip r:embed="rId4">
            <a:extLst/>
          </a:blip>
          <a:stretch>
            <a:fillRect/>
          </a:stretch>
        </p:blipFill>
        <p:spPr>
          <a:xfrm>
            <a:off x="2675466" y="1548341"/>
            <a:ext cx="3314701" cy="2616201"/>
          </a:xfrm>
          <a:prstGeom prst="rect">
            <a:avLst/>
          </a:prstGeom>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Shape 122"/>
          <p:cNvSpPr>
            <a:spLocks noGrp="1"/>
          </p:cNvSpPr>
          <p:nvPr>
            <p:ph type="title"/>
          </p:nvPr>
        </p:nvSpPr>
        <p:spPr>
          <a:xfrm>
            <a:off x="787400" y="254000"/>
            <a:ext cx="11430000" cy="1358900"/>
          </a:xfrm>
          <a:prstGeom prst="rect">
            <a:avLst/>
          </a:prstGeom>
        </p:spPr>
        <p:txBody>
          <a:bodyPr lIns="0" tIns="0" rIns="0" bIns="0">
            <a:normAutofit/>
          </a:bodyPr>
          <a:lstStyle>
            <a:lvl1pPr defTabSz="315468">
              <a:defRPr sz="4212">
                <a:effectLst>
                  <a:outerShdw blurRad="34290" dist="6858" dir="5400000" rotWithShape="0">
                    <a:srgbClr val="000000">
                      <a:alpha val="30000"/>
                    </a:srgbClr>
                  </a:outerShdw>
                </a:effectLst>
              </a:defRPr>
            </a:lvl1pPr>
          </a:lstStyle>
          <a:p>
            <a:pPr lvl="0">
              <a:defRPr sz="1800">
                <a:solidFill>
                  <a:srgbClr val="000000"/>
                </a:solidFill>
                <a:effectLst/>
              </a:defRPr>
            </a:pPr>
            <a:r>
              <a:rPr sz="4212">
                <a:solidFill>
                  <a:srgbClr val="767367"/>
                </a:solidFill>
                <a:effectLst>
                  <a:outerShdw blurRad="34290" dist="6858" dir="5400000" rotWithShape="0">
                    <a:srgbClr val="000000">
                      <a:alpha val="30000"/>
                    </a:srgbClr>
                  </a:outerShdw>
                </a:effectLst>
              </a:rPr>
              <a:t>We cannot build a torsion pendulum made of antimatter...</a:t>
            </a:r>
          </a:p>
        </p:txBody>
      </p:sp>
      <p:sp>
        <p:nvSpPr>
          <p:cNvPr id="123" name="Shape 123"/>
          <p:cNvSpPr/>
          <p:nvPr/>
        </p:nvSpPr>
        <p:spPr>
          <a:xfrm>
            <a:off x="791550" y="2203450"/>
            <a:ext cx="11430001" cy="1193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stStyle>
          <a:p>
            <a:pPr lvl="0">
              <a:defRPr sz="1800">
                <a:solidFill>
                  <a:srgbClr val="000000"/>
                </a:solidFill>
              </a:defRPr>
            </a:pPr>
            <a:r>
              <a:rPr sz="3600">
                <a:solidFill>
                  <a:srgbClr val="6C6963"/>
                </a:solidFill>
              </a:rPr>
              <a:t>We have to “borrow” another way of doing the WEP measurement from atomic physics</a:t>
            </a:r>
          </a:p>
        </p:txBody>
      </p:sp>
      <p:pic>
        <p:nvPicPr>
          <p:cNvPr id="124" name="droppedImage.tiff"/>
          <p:cNvPicPr/>
          <p:nvPr/>
        </p:nvPicPr>
        <p:blipFill>
          <a:blip r:embed="rId2">
            <a:extLst/>
          </a:blip>
          <a:stretch>
            <a:fillRect/>
          </a:stretch>
        </p:blipFill>
        <p:spPr>
          <a:xfrm>
            <a:off x="863600" y="3848100"/>
            <a:ext cx="5270500" cy="2999610"/>
          </a:xfrm>
          <a:prstGeom prst="rect">
            <a:avLst/>
          </a:prstGeom>
          <a:ln w="12700">
            <a:miter lim="400000"/>
          </a:ln>
        </p:spPr>
      </p:pic>
      <p:sp>
        <p:nvSpPr>
          <p:cNvPr id="125" name="Shape 125"/>
          <p:cNvSpPr/>
          <p:nvPr/>
        </p:nvSpPr>
        <p:spPr>
          <a:xfrm>
            <a:off x="6527800" y="3752850"/>
            <a:ext cx="5118100" cy="838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lvl1pPr>
          </a:lstStyle>
          <a:p>
            <a:pPr lvl="0">
              <a:defRPr sz="1800">
                <a:solidFill>
                  <a:srgbClr val="000000"/>
                </a:solidFill>
              </a:defRPr>
            </a:pPr>
            <a:r>
              <a:rPr sz="2400">
                <a:solidFill>
                  <a:srgbClr val="6C6963"/>
                </a:solidFill>
              </a:rPr>
              <a:t>Split and recombine the atomic wave function in presence of gravity</a:t>
            </a:r>
          </a:p>
        </p:txBody>
      </p:sp>
      <p:sp>
        <p:nvSpPr>
          <p:cNvPr id="126" name="Shape 126"/>
          <p:cNvSpPr/>
          <p:nvPr/>
        </p:nvSpPr>
        <p:spPr>
          <a:xfrm>
            <a:off x="6527800" y="5480050"/>
            <a:ext cx="5118100" cy="4699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lvl1pPr>
          </a:lstStyle>
          <a:p>
            <a:pPr lvl="0">
              <a:defRPr sz="1800">
                <a:solidFill>
                  <a:srgbClr val="000000"/>
                </a:solidFill>
              </a:defRPr>
            </a:pPr>
            <a:r>
              <a:rPr sz="2400">
                <a:solidFill>
                  <a:srgbClr val="6C6963"/>
                </a:solidFill>
              </a:rPr>
              <a:t>Quantum interference if</a:t>
            </a:r>
          </a:p>
        </p:txBody>
      </p:sp>
      <p:sp>
        <p:nvSpPr>
          <p:cNvPr id="127" name="Shape 127"/>
          <p:cNvSpPr/>
          <p:nvPr/>
        </p:nvSpPr>
        <p:spPr>
          <a:xfrm>
            <a:off x="6527800" y="6826250"/>
            <a:ext cx="5118100" cy="838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lvl1pPr>
          </a:lstStyle>
          <a:p>
            <a:pPr lvl="0">
              <a:defRPr sz="1800">
                <a:solidFill>
                  <a:srgbClr val="000000"/>
                </a:solidFill>
              </a:defRPr>
            </a:pPr>
            <a:r>
              <a:rPr sz="2400">
                <a:solidFill>
                  <a:srgbClr val="6C6963"/>
                </a:solidFill>
              </a:rPr>
              <a:t>Very cold atoms are needed with a very collimated beam</a:t>
            </a:r>
          </a:p>
        </p:txBody>
      </p:sp>
      <p:pic>
        <p:nvPicPr>
          <p:cNvPr id="128" name="droppedImage.tiff"/>
          <p:cNvPicPr/>
          <p:nvPr/>
        </p:nvPicPr>
        <p:blipFill>
          <a:blip r:embed="rId3">
            <a:extLst/>
          </a:blip>
          <a:stretch>
            <a:fillRect/>
          </a:stretch>
        </p:blipFill>
        <p:spPr>
          <a:xfrm>
            <a:off x="6896100" y="4546600"/>
            <a:ext cx="4394200" cy="939800"/>
          </a:xfrm>
          <a:prstGeom prst="rect">
            <a:avLst/>
          </a:prstGeom>
          <a:ln w="12700">
            <a:miter lim="400000"/>
          </a:ln>
        </p:spPr>
      </p:pic>
      <p:pic>
        <p:nvPicPr>
          <p:cNvPr id="129" name="droppedImage.tiff"/>
          <p:cNvPicPr/>
          <p:nvPr/>
        </p:nvPicPr>
        <p:blipFill>
          <a:blip r:embed="rId4">
            <a:extLst/>
          </a:blip>
          <a:stretch>
            <a:fillRect/>
          </a:stretch>
        </p:blipFill>
        <p:spPr>
          <a:xfrm>
            <a:off x="7048500" y="5930900"/>
            <a:ext cx="4076700" cy="939800"/>
          </a:xfrm>
          <a:prstGeom prst="rect">
            <a:avLst/>
          </a:prstGeom>
          <a:ln w="12700">
            <a:miter lim="400000"/>
          </a:ln>
        </p:spPr>
      </p:pic>
      <p:sp>
        <p:nvSpPr>
          <p:cNvPr id="130" name="Shape 130"/>
          <p:cNvSpPr>
            <a:spLocks noGrp="1"/>
          </p:cNvSpPr>
          <p:nvPr>
            <p:ph type="sldNum" sz="quarter" idx="2"/>
          </p:nvPr>
        </p:nvSpPr>
        <p:spPr>
          <a:xfrm>
            <a:off x="6302693" y="9131300"/>
            <a:ext cx="386714" cy="431800"/>
          </a:xfrm>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2200">
                <a:solidFill>
                  <a:srgbClr val="5E5E5E"/>
                </a:solidFill>
              </a:rPr>
              <a:t>9</a:t>
            </a:fld>
            <a:endParaRPr sz="2200">
              <a:solidFill>
                <a:srgbClr val="5E5E5E"/>
              </a:solidFill>
            </a:endParaRPr>
          </a:p>
        </p:txBody>
      </p:sp>
      <p:sp>
        <p:nvSpPr>
          <p:cNvPr id="131" name="Shape 131"/>
          <p:cNvSpPr/>
          <p:nvPr/>
        </p:nvSpPr>
        <p:spPr>
          <a:xfrm>
            <a:off x="1820847" y="7069959"/>
            <a:ext cx="3222111" cy="6731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l" defTabSz="457200">
              <a:spcBef>
                <a:spcPts val="1200"/>
              </a:spcBef>
              <a:defRPr sz="1800">
                <a:solidFill>
                  <a:srgbClr val="000000"/>
                </a:solidFill>
              </a:defRPr>
            </a:pPr>
            <a:r>
              <a:rPr sz="1300">
                <a:latin typeface="Calibri"/>
                <a:ea typeface="Calibri"/>
                <a:cs typeface="Calibri"/>
                <a:sym typeface="Calibri"/>
              </a:rPr>
              <a:t>A</a:t>
            </a:r>
            <a:r>
              <a:rPr sz="1600">
                <a:latin typeface="Calibri"/>
                <a:ea typeface="Calibri"/>
                <a:cs typeface="Calibri"/>
                <a:sym typeface="Calibri"/>
              </a:rPr>
              <a:t>. Peters et al, Nature 400 (1999) 849</a:t>
            </a:r>
            <a:endParaRPr sz="1200">
              <a:latin typeface="Times Roman"/>
              <a:ea typeface="Times Roman"/>
              <a:cs typeface="Times Roman"/>
              <a:sym typeface="Times Roman"/>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armony">
  <a:themeElements>
    <a:clrScheme name="Harmony">
      <a:dk1>
        <a:srgbClr val="6C6963"/>
      </a:dk1>
      <a:lt1>
        <a:srgbClr val="092C6C"/>
      </a:lt1>
      <a:dk2>
        <a:srgbClr val="565F5F"/>
      </a:dk2>
      <a:lt2>
        <a:srgbClr val="C2CBCA"/>
      </a:lt2>
      <a:accent1>
        <a:srgbClr val="87AEC1"/>
      </a:accent1>
      <a:accent2>
        <a:srgbClr val="D6BB9E"/>
      </a:accent2>
      <a:accent3>
        <a:srgbClr val="CC7A69"/>
      </a:accent3>
      <a:accent4>
        <a:srgbClr val="EAAB5C"/>
      </a:accent4>
      <a:accent5>
        <a:srgbClr val="98C8C6"/>
      </a:accent5>
      <a:accent6>
        <a:srgbClr val="C3CD8B"/>
      </a:accent6>
      <a:hlink>
        <a:srgbClr val="0000FF"/>
      </a:hlink>
      <a:folHlink>
        <a:srgbClr val="FF00FF"/>
      </a:folHlink>
    </a:clrScheme>
    <a:fontScheme name="Harmony">
      <a:majorFont>
        <a:latin typeface="Baskerville"/>
        <a:ea typeface="Baskerville"/>
        <a:cs typeface="Baskerville"/>
      </a:majorFont>
      <a:minorFont>
        <a:latin typeface="Baskerville"/>
        <a:ea typeface="Baskerville"/>
        <a:cs typeface="Baskerville"/>
      </a:minorFont>
    </a:fontScheme>
    <a:fmtScheme name="Harmony">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254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FFFFFF"/>
            </a:solidFill>
            <a:effectLst/>
            <a:uFillTx/>
            <a:latin typeface="Hoefler Text"/>
            <a:ea typeface="Hoefler Text"/>
            <a:cs typeface="Hoefler Text"/>
            <a:sym typeface="Hoefler Tex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38100" cap="flat">
          <a:solidFill>
            <a:srgbClr val="3C5F5E"/>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6C6963"/>
            </a:solidFill>
            <a:effectLst/>
            <a:uFillTx/>
            <a:latin typeface="Hoefler Text"/>
            <a:ea typeface="Hoefler Text"/>
            <a:cs typeface="Hoefler Text"/>
            <a:sym typeface="Hoefler Tex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Harmony">
  <a:themeElements>
    <a:clrScheme name="Harmony">
      <a:dk1>
        <a:srgbClr val="000000"/>
      </a:dk1>
      <a:lt1>
        <a:srgbClr val="FFFFFF"/>
      </a:lt1>
      <a:dk2>
        <a:srgbClr val="565F5F"/>
      </a:dk2>
      <a:lt2>
        <a:srgbClr val="C2CBCA"/>
      </a:lt2>
      <a:accent1>
        <a:srgbClr val="87AEC1"/>
      </a:accent1>
      <a:accent2>
        <a:srgbClr val="D6BB9E"/>
      </a:accent2>
      <a:accent3>
        <a:srgbClr val="CC7A69"/>
      </a:accent3>
      <a:accent4>
        <a:srgbClr val="EAAB5C"/>
      </a:accent4>
      <a:accent5>
        <a:srgbClr val="98C8C6"/>
      </a:accent5>
      <a:accent6>
        <a:srgbClr val="C3CD8B"/>
      </a:accent6>
      <a:hlink>
        <a:srgbClr val="0000FF"/>
      </a:hlink>
      <a:folHlink>
        <a:srgbClr val="FF00FF"/>
      </a:folHlink>
    </a:clrScheme>
    <a:fontScheme name="Harmony">
      <a:majorFont>
        <a:latin typeface="Baskerville"/>
        <a:ea typeface="Baskerville"/>
        <a:cs typeface="Baskerville"/>
      </a:majorFont>
      <a:minorFont>
        <a:latin typeface="Baskerville"/>
        <a:ea typeface="Baskerville"/>
        <a:cs typeface="Baskerville"/>
      </a:minorFont>
    </a:fontScheme>
    <a:fmtScheme name="Harmony">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254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FFFFFF"/>
            </a:solidFill>
            <a:effectLst/>
            <a:uFillTx/>
            <a:latin typeface="Hoefler Text"/>
            <a:ea typeface="Hoefler Text"/>
            <a:cs typeface="Hoefler Text"/>
            <a:sym typeface="Hoefler Tex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38100" cap="flat">
          <a:solidFill>
            <a:srgbClr val="3C5F5E"/>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6C6963"/>
            </a:solidFill>
            <a:effectLst/>
            <a:uFillTx/>
            <a:latin typeface="Hoefler Text"/>
            <a:ea typeface="Hoefler Text"/>
            <a:cs typeface="Hoefler Text"/>
            <a:sym typeface="Hoefler Tex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19</TotalTime>
  <Words>2267</Words>
  <Application>Microsoft Macintosh PowerPoint</Application>
  <PresentationFormat>Custom</PresentationFormat>
  <Paragraphs>319</Paragraphs>
  <Slides>55</Slides>
  <Notes>0</Notes>
  <HiddenSlides>0</HiddenSlides>
  <MMClips>1</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Harmony</vt:lpstr>
      <vt:lpstr>Detection of antiprotons using GRACE</vt:lpstr>
      <vt:lpstr>Outline</vt:lpstr>
      <vt:lpstr>PART I: motivation The Aegis experiment</vt:lpstr>
      <vt:lpstr>Why do antimatter research?</vt:lpstr>
      <vt:lpstr>Why do antimatter research?</vt:lpstr>
      <vt:lpstr>Einstein Equivalence Principle</vt:lpstr>
      <vt:lpstr>Einstein Equivalence Principle</vt:lpstr>
      <vt:lpstr>WEP and matter</vt:lpstr>
      <vt:lpstr>We cannot build a torsion pendulum made of antimatter...</vt:lpstr>
      <vt:lpstr>We cannot build a torsion pendulum made of antimatter...</vt:lpstr>
      <vt:lpstr>From atoms to antiatoms interferometry</vt:lpstr>
      <vt:lpstr>The Antiproton Factory: The CERN AD</vt:lpstr>
      <vt:lpstr>“Cooling” the antiprotons… ?</vt:lpstr>
      <vt:lpstr>A short history of antihydrogen production</vt:lpstr>
      <vt:lpstr>PowerPoint Presentation</vt:lpstr>
      <vt:lpstr>AEgIS</vt:lpstr>
      <vt:lpstr>Antihydrogen production</vt:lpstr>
      <vt:lpstr>INTO THE Gravity measurement</vt:lpstr>
      <vt:lpstr>Is it so difficult?</vt:lpstr>
      <vt:lpstr>The moire fringe pattern: the needed path selection</vt:lpstr>
      <vt:lpstr>The AEgIS gravity module</vt:lpstr>
      <vt:lpstr>PART Ii: silicon as a direct annihilation detector</vt:lpstr>
      <vt:lpstr>Antimatter detection</vt:lpstr>
      <vt:lpstr>Antiproton-nucleus interaction</vt:lpstr>
      <vt:lpstr>The indirect way: the ATHENA silicon detector</vt:lpstr>
      <vt:lpstr>How to improve the annihilation vertex resolution?</vt:lpstr>
      <vt:lpstr>How to improve the annihilation vertex resolution?</vt:lpstr>
      <vt:lpstr>How to improve the annihilation vertex resolution?</vt:lpstr>
      <vt:lpstr>What are we supposed to see?</vt:lpstr>
      <vt:lpstr>First trials - MIMOTERA</vt:lpstr>
      <vt:lpstr>First trials - MIMOTERA</vt:lpstr>
      <vt:lpstr>FE-I4</vt:lpstr>
      <vt:lpstr>The AEgIS silicon annihilation detector</vt:lpstr>
      <vt:lpstr>Preliminary tests with a strip sensor</vt:lpstr>
      <vt:lpstr>The reason for a new testing facility</vt:lpstr>
      <vt:lpstr>GRACE A facility for extra low energy antiproton extraction</vt:lpstr>
      <vt:lpstr>GRACE - A beamline dedicated to detector tests (and more) - from 2015 onwards!</vt:lpstr>
      <vt:lpstr>Electrostatic beam optics</vt:lpstr>
      <vt:lpstr>Characterization of grace using the timepix3</vt:lpstr>
      <vt:lpstr>Timepix3</vt:lpstr>
      <vt:lpstr>Time topology</vt:lpstr>
      <vt:lpstr>How else can we use the TOA information?</vt:lpstr>
      <vt:lpstr>Tests with low energy antiprotons (E=8 keV) - ID through Heavy Fragments - 300 um sensor</vt:lpstr>
      <vt:lpstr>Tests with low energy antiprotons (E=8 keV) - ID through pion tracks - 675 um sensor</vt:lpstr>
      <vt:lpstr>PowerPoint Presentation</vt:lpstr>
      <vt:lpstr>Energy tuning</vt:lpstr>
      <vt:lpstr>3D Reconstruction Capabilities</vt:lpstr>
      <vt:lpstr>Does it work cold?</vt:lpstr>
      <vt:lpstr>Why time tagging is important</vt:lpstr>
      <vt:lpstr>Movie time…</vt:lpstr>
      <vt:lpstr>TOA in action</vt:lpstr>
      <vt:lpstr>Work in progress for GRACE</vt:lpstr>
      <vt:lpstr>Summary</vt:lpstr>
      <vt:lpstr>Backups</vt:lpstr>
      <vt:lpstr>Motivation - new physics?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Detection of antiprotons using GRACE</dc:title>
  <dc:creator>Nicola Pacifico</dc:creator>
  <cp:lastModifiedBy>Nicola Pacifico</cp:lastModifiedBy>
  <cp:revision>5</cp:revision>
  <dcterms:modified xsi:type="dcterms:W3CDTF">2016-11-25T09:20:30Z</dcterms:modified>
</cp:coreProperties>
</file>