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8"/>
  </p:notesMasterIdLst>
  <p:sldIdLst>
    <p:sldId id="256" r:id="rId2"/>
    <p:sldId id="303" r:id="rId3"/>
    <p:sldId id="374" r:id="rId4"/>
    <p:sldId id="365" r:id="rId5"/>
    <p:sldId id="366" r:id="rId6"/>
    <p:sldId id="367" r:id="rId7"/>
    <p:sldId id="368" r:id="rId8"/>
    <p:sldId id="321" r:id="rId9"/>
    <p:sldId id="326" r:id="rId10"/>
    <p:sldId id="324" r:id="rId11"/>
    <p:sldId id="291" r:id="rId12"/>
    <p:sldId id="372" r:id="rId13"/>
    <p:sldId id="397" r:id="rId14"/>
    <p:sldId id="398" r:id="rId15"/>
    <p:sldId id="399" r:id="rId16"/>
    <p:sldId id="400" r:id="rId17"/>
    <p:sldId id="401" r:id="rId18"/>
    <p:sldId id="402" r:id="rId19"/>
    <p:sldId id="403" r:id="rId20"/>
    <p:sldId id="404" r:id="rId21"/>
    <p:sldId id="405" r:id="rId22"/>
    <p:sldId id="406" r:id="rId23"/>
    <p:sldId id="407" r:id="rId24"/>
    <p:sldId id="409" r:id="rId25"/>
    <p:sldId id="410" r:id="rId26"/>
    <p:sldId id="375" r:id="rId27"/>
    <p:sldId id="393" r:id="rId28"/>
    <p:sldId id="394" r:id="rId29"/>
    <p:sldId id="395" r:id="rId30"/>
    <p:sldId id="349" r:id="rId31"/>
    <p:sldId id="350" r:id="rId32"/>
    <p:sldId id="351" r:id="rId33"/>
    <p:sldId id="353" r:id="rId34"/>
    <p:sldId id="352" r:id="rId35"/>
    <p:sldId id="354" r:id="rId36"/>
    <p:sldId id="376" r:id="rId37"/>
    <p:sldId id="377" r:id="rId38"/>
    <p:sldId id="356" r:id="rId39"/>
    <p:sldId id="357" r:id="rId40"/>
    <p:sldId id="358" r:id="rId41"/>
    <p:sldId id="359" r:id="rId42"/>
    <p:sldId id="360" r:id="rId43"/>
    <p:sldId id="361" r:id="rId44"/>
    <p:sldId id="391" r:id="rId45"/>
    <p:sldId id="392" r:id="rId46"/>
    <p:sldId id="378" r:id="rId47"/>
    <p:sldId id="325" r:id="rId48"/>
    <p:sldId id="379" r:id="rId49"/>
    <p:sldId id="381" r:id="rId50"/>
    <p:sldId id="382" r:id="rId51"/>
    <p:sldId id="383" r:id="rId52"/>
    <p:sldId id="384" r:id="rId53"/>
    <p:sldId id="385" r:id="rId54"/>
    <p:sldId id="386" r:id="rId55"/>
    <p:sldId id="387" r:id="rId56"/>
    <p:sldId id="388" r:id="rId57"/>
    <p:sldId id="389" r:id="rId58"/>
    <p:sldId id="390" r:id="rId59"/>
    <p:sldId id="336" r:id="rId60"/>
    <p:sldId id="362" r:id="rId61"/>
    <p:sldId id="364" r:id="rId62"/>
    <p:sldId id="337" r:id="rId63"/>
    <p:sldId id="371" r:id="rId64"/>
    <p:sldId id="363" r:id="rId65"/>
    <p:sldId id="317" r:id="rId66"/>
    <p:sldId id="380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2863">
          <p15:clr>
            <a:srgbClr val="A4A3A4"/>
          </p15:clr>
        </p15:guide>
        <p15:guide id="3" orient="horz" pos="3407">
          <p15:clr>
            <a:srgbClr val="A4A3A4"/>
          </p15:clr>
        </p15:guide>
        <p15:guide id="4" pos="28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618"/>
    <a:srgbClr val="60F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68" autoAdjust="0"/>
    <p:restoredTop sz="99397" autoAdjust="0"/>
  </p:normalViewPr>
  <p:slideViewPr>
    <p:cSldViewPr showGuides="1">
      <p:cViewPr varScale="1">
        <p:scale>
          <a:sx n="128" d="100"/>
          <a:sy n="128" d="100"/>
        </p:scale>
        <p:origin x="126" y="192"/>
      </p:cViewPr>
      <p:guideLst>
        <p:guide orient="horz" pos="1275"/>
        <p:guide orient="horz" pos="2863"/>
        <p:guide orient="horz" pos="3407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Velopix%20Review\Output_Velopix_12.5nsKe_25nspeak_TOT0.tx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Velopix%20Review\Output_Velopix_12.5nsKe_25nspeak_TOT0.tx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B:\DataXavi\Xavi\Work\Velopix\Measurements\Characterization\Chip0\TP_IpixelDAC0\ThrScan_IPixelDAC0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Measurements\Characterization\Chip0\TP_IpixelDAC0\ThrScan_IPixelDAC0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Measurements\Characterization\Chip0\TP_IpixelDAC0\ThrScan_IPixelDAC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Measurements\Characterization\Chip0\ThrScan_allMatrix\pixelthr_code_15_his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Velopix\Measurements\Characterization\Chip0\ThrScan_allMatrix\pixelthr_code_15_hist.dat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96543209876543"/>
          <c:y val="2.685193762544388E-2"/>
          <c:w val="0.83818045267489727"/>
          <c:h val="0.76784162520729682"/>
        </c:manualLayout>
      </c:layout>
      <c:scatterChart>
        <c:scatterStyle val="lineMarker"/>
        <c:varyColors val="0"/>
        <c:ser>
          <c:idx val="1"/>
          <c:order val="0"/>
          <c:tx>
            <c:strRef>
              <c:f>[Output_Velopix_12.5nsKe_25ns_35ns_15ns.xlsx]Output_Velopix_12.5nsKe_25nspea!$L$1</c:f>
              <c:strCache>
                <c:ptCount val="1"/>
                <c:pt idx="0">
                  <c:v>TOT1_onTime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[Output_Velopix_12.5nsKe_25ns_35ns_15ns.xlsx]Output_Velopix_12.5nsKe_25nspea!$L$2:$L$64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27</c:v>
                </c:pt>
                <c:pt idx="6">
                  <c:v>982</c:v>
                </c:pt>
                <c:pt idx="7">
                  <c:v>4132</c:v>
                </c:pt>
                <c:pt idx="8">
                  <c:v>6091</c:v>
                </c:pt>
                <c:pt idx="9">
                  <c:v>6396</c:v>
                </c:pt>
                <c:pt idx="10">
                  <c:v>6400</c:v>
                </c:pt>
                <c:pt idx="11">
                  <c:v>6400</c:v>
                </c:pt>
                <c:pt idx="12">
                  <c:v>6400</c:v>
                </c:pt>
                <c:pt idx="13">
                  <c:v>6400</c:v>
                </c:pt>
                <c:pt idx="14">
                  <c:v>6400</c:v>
                </c:pt>
                <c:pt idx="15">
                  <c:v>6400</c:v>
                </c:pt>
                <c:pt idx="16">
                  <c:v>6400</c:v>
                </c:pt>
                <c:pt idx="17">
                  <c:v>6400</c:v>
                </c:pt>
                <c:pt idx="18">
                  <c:v>6400</c:v>
                </c:pt>
                <c:pt idx="19">
                  <c:v>6400</c:v>
                </c:pt>
                <c:pt idx="20">
                  <c:v>6400</c:v>
                </c:pt>
                <c:pt idx="21">
                  <c:v>6400</c:v>
                </c:pt>
                <c:pt idx="22">
                  <c:v>6400</c:v>
                </c:pt>
                <c:pt idx="23">
                  <c:v>6400</c:v>
                </c:pt>
                <c:pt idx="24">
                  <c:v>6400</c:v>
                </c:pt>
                <c:pt idx="25">
                  <c:v>6400</c:v>
                </c:pt>
                <c:pt idx="26">
                  <c:v>6400</c:v>
                </c:pt>
                <c:pt idx="27">
                  <c:v>6400</c:v>
                </c:pt>
                <c:pt idx="28">
                  <c:v>6400</c:v>
                </c:pt>
                <c:pt idx="29">
                  <c:v>6400</c:v>
                </c:pt>
                <c:pt idx="30">
                  <c:v>6400</c:v>
                </c:pt>
                <c:pt idx="31">
                  <c:v>6400</c:v>
                </c:pt>
                <c:pt idx="32">
                  <c:v>6400</c:v>
                </c:pt>
                <c:pt idx="33">
                  <c:v>6400</c:v>
                </c:pt>
                <c:pt idx="34">
                  <c:v>6400</c:v>
                </c:pt>
                <c:pt idx="35">
                  <c:v>6400</c:v>
                </c:pt>
                <c:pt idx="36">
                  <c:v>6400</c:v>
                </c:pt>
                <c:pt idx="37">
                  <c:v>6400</c:v>
                </c:pt>
                <c:pt idx="38">
                  <c:v>6400</c:v>
                </c:pt>
                <c:pt idx="39">
                  <c:v>6400</c:v>
                </c:pt>
                <c:pt idx="40">
                  <c:v>6400</c:v>
                </c:pt>
                <c:pt idx="41">
                  <c:v>6400</c:v>
                </c:pt>
                <c:pt idx="42">
                  <c:v>6400</c:v>
                </c:pt>
                <c:pt idx="43">
                  <c:v>6400</c:v>
                </c:pt>
                <c:pt idx="44">
                  <c:v>6400</c:v>
                </c:pt>
                <c:pt idx="45">
                  <c:v>6400</c:v>
                </c:pt>
                <c:pt idx="46">
                  <c:v>6400</c:v>
                </c:pt>
                <c:pt idx="47">
                  <c:v>6400</c:v>
                </c:pt>
                <c:pt idx="48">
                  <c:v>6400</c:v>
                </c:pt>
                <c:pt idx="49">
                  <c:v>6400</c:v>
                </c:pt>
                <c:pt idx="50">
                  <c:v>6400</c:v>
                </c:pt>
                <c:pt idx="51">
                  <c:v>6400</c:v>
                </c:pt>
                <c:pt idx="52">
                  <c:v>6400</c:v>
                </c:pt>
                <c:pt idx="53">
                  <c:v>6400</c:v>
                </c:pt>
                <c:pt idx="54">
                  <c:v>6400</c:v>
                </c:pt>
                <c:pt idx="55">
                  <c:v>6400</c:v>
                </c:pt>
                <c:pt idx="56">
                  <c:v>6400</c:v>
                </c:pt>
                <c:pt idx="57">
                  <c:v>6400</c:v>
                </c:pt>
                <c:pt idx="58">
                  <c:v>6400</c:v>
                </c:pt>
                <c:pt idx="59">
                  <c:v>6400</c:v>
                </c:pt>
                <c:pt idx="60">
                  <c:v>6400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[Output_Velopix_12.5nsKe_25ns_35ns_15ns.xlsx]Output_Velopix_12.5nsKe_25nspea!$M$1</c:f>
              <c:strCache>
                <c:ptCount val="1"/>
                <c:pt idx="0">
                  <c:v>TOT2_onTime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[Output_Velopix_12.5nsKe_25ns_35ns_15ns.xlsx]Output_Velopix_12.5nsKe_25nspea!$M$2:$M$64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57</c:v>
                </c:pt>
                <c:pt idx="23">
                  <c:v>686</c:v>
                </c:pt>
                <c:pt idx="24">
                  <c:v>3468</c:v>
                </c:pt>
                <c:pt idx="25">
                  <c:v>6004</c:v>
                </c:pt>
                <c:pt idx="26">
                  <c:v>6365</c:v>
                </c:pt>
                <c:pt idx="27">
                  <c:v>6400</c:v>
                </c:pt>
                <c:pt idx="28">
                  <c:v>6400</c:v>
                </c:pt>
                <c:pt idx="29">
                  <c:v>6400</c:v>
                </c:pt>
                <c:pt idx="30">
                  <c:v>6400</c:v>
                </c:pt>
                <c:pt idx="31">
                  <c:v>6400</c:v>
                </c:pt>
                <c:pt idx="32">
                  <c:v>6400</c:v>
                </c:pt>
                <c:pt idx="33">
                  <c:v>6400</c:v>
                </c:pt>
                <c:pt idx="34">
                  <c:v>6400</c:v>
                </c:pt>
                <c:pt idx="35">
                  <c:v>6400</c:v>
                </c:pt>
                <c:pt idx="36">
                  <c:v>6400</c:v>
                </c:pt>
                <c:pt idx="37">
                  <c:v>6400</c:v>
                </c:pt>
                <c:pt idx="38">
                  <c:v>6400</c:v>
                </c:pt>
                <c:pt idx="39">
                  <c:v>6400</c:v>
                </c:pt>
                <c:pt idx="40">
                  <c:v>6400</c:v>
                </c:pt>
                <c:pt idx="41">
                  <c:v>6400</c:v>
                </c:pt>
                <c:pt idx="42">
                  <c:v>6400</c:v>
                </c:pt>
                <c:pt idx="43">
                  <c:v>6400</c:v>
                </c:pt>
                <c:pt idx="44">
                  <c:v>6400</c:v>
                </c:pt>
                <c:pt idx="45">
                  <c:v>6400</c:v>
                </c:pt>
                <c:pt idx="46">
                  <c:v>6400</c:v>
                </c:pt>
                <c:pt idx="47">
                  <c:v>6400</c:v>
                </c:pt>
                <c:pt idx="48">
                  <c:v>6400</c:v>
                </c:pt>
                <c:pt idx="49">
                  <c:v>6400</c:v>
                </c:pt>
                <c:pt idx="50">
                  <c:v>6400</c:v>
                </c:pt>
                <c:pt idx="51">
                  <c:v>6400</c:v>
                </c:pt>
                <c:pt idx="52">
                  <c:v>6400</c:v>
                </c:pt>
                <c:pt idx="53">
                  <c:v>6400</c:v>
                </c:pt>
                <c:pt idx="54">
                  <c:v>6400</c:v>
                </c:pt>
                <c:pt idx="55">
                  <c:v>6400</c:v>
                </c:pt>
                <c:pt idx="56">
                  <c:v>6400</c:v>
                </c:pt>
                <c:pt idx="57">
                  <c:v>6400</c:v>
                </c:pt>
                <c:pt idx="58">
                  <c:v>6400</c:v>
                </c:pt>
                <c:pt idx="59">
                  <c:v>6400</c:v>
                </c:pt>
                <c:pt idx="60">
                  <c:v>6400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[Output_Velopix_12.5nsKe_25ns_35ns_15ns.xlsx]Output_Velopix_12.5nsKe_25nspea!$N$1</c:f>
              <c:strCache>
                <c:ptCount val="1"/>
                <c:pt idx="0">
                  <c:v>TOT3_onTime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[Output_Velopix_12.5nsKe_25ns_35ns_15ns.xlsx]Output_Velopix_12.5nsKe_25nspea!$N$2:$N$64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61</c:v>
                </c:pt>
                <c:pt idx="43">
                  <c:v>894</c:v>
                </c:pt>
                <c:pt idx="44">
                  <c:v>3345</c:v>
                </c:pt>
                <c:pt idx="45">
                  <c:v>5903</c:v>
                </c:pt>
                <c:pt idx="46">
                  <c:v>6384</c:v>
                </c:pt>
                <c:pt idx="47">
                  <c:v>6400</c:v>
                </c:pt>
                <c:pt idx="48">
                  <c:v>6400</c:v>
                </c:pt>
                <c:pt idx="49">
                  <c:v>6400</c:v>
                </c:pt>
                <c:pt idx="50">
                  <c:v>6400</c:v>
                </c:pt>
                <c:pt idx="51">
                  <c:v>6400</c:v>
                </c:pt>
                <c:pt idx="52">
                  <c:v>6400</c:v>
                </c:pt>
                <c:pt idx="53">
                  <c:v>6400</c:v>
                </c:pt>
                <c:pt idx="54">
                  <c:v>6400</c:v>
                </c:pt>
                <c:pt idx="55">
                  <c:v>6400</c:v>
                </c:pt>
                <c:pt idx="56">
                  <c:v>6400</c:v>
                </c:pt>
                <c:pt idx="57">
                  <c:v>6400</c:v>
                </c:pt>
                <c:pt idx="58">
                  <c:v>6400</c:v>
                </c:pt>
                <c:pt idx="59">
                  <c:v>6400</c:v>
                </c:pt>
                <c:pt idx="60">
                  <c:v>6400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[Output_Velopix_12.5nsKe_25ns_35ns_15ns.xlsx]Output_Velopix_12.5nsKe_25nspea!$F$1</c:f>
              <c:strCache>
                <c:ptCount val="1"/>
                <c:pt idx="0">
                  <c:v>Threshold</c:v>
                </c:pt>
              </c:strCache>
            </c:strRef>
          </c:tx>
          <c:spPr>
            <a:ln w="444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[Output_Velopix_12.5nsKe_25ns_35ns_15ns.xlsx]Output_Velopix_12.5nsKe_25nspea!$E$2:$E$9</c:f>
              <c:numCache>
                <c:formatCode>General</c:formatCode>
                <c:ptCount val="8"/>
                <c:pt idx="0">
                  <c:v>0.57183000000000006</c:v>
                </c:pt>
                <c:pt idx="1">
                  <c:v>0.57183000000000006</c:v>
                </c:pt>
                <c:pt idx="2">
                  <c:v>0.57183000000000006</c:v>
                </c:pt>
                <c:pt idx="3">
                  <c:v>0.57183000000000006</c:v>
                </c:pt>
                <c:pt idx="4">
                  <c:v>0.57183000000000006</c:v>
                </c:pt>
                <c:pt idx="5">
                  <c:v>0.57183000000000006</c:v>
                </c:pt>
                <c:pt idx="6">
                  <c:v>0.57183000000000006</c:v>
                </c:pt>
                <c:pt idx="7">
                  <c:v>0.57183000000000006</c:v>
                </c:pt>
              </c:numCache>
            </c:numRef>
          </c:xVal>
          <c:yVal>
            <c:numRef>
              <c:f>[Output_Velopix_12.5nsKe_25ns_35ns_15ns.xlsx]Output_Velopix_12.5nsKe_25nspea!$F$2:$F$9</c:f>
              <c:numCache>
                <c:formatCode>General</c:formatCode>
                <c:ptCount val="8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5000</c:v>
                </c:pt>
                <c:pt idx="6">
                  <c:v>6000</c:v>
                </c:pt>
                <c:pt idx="7">
                  <c:v>7000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3155208"/>
        <c:axId val="1113151288"/>
      </c:scatterChart>
      <c:valAx>
        <c:axId val="1113155208"/>
        <c:scaling>
          <c:orientation val="minMax"/>
          <c:max val="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151288"/>
        <c:crosses val="autoZero"/>
        <c:crossBetween val="midCat"/>
        <c:majorUnit val="0.5"/>
      </c:valAx>
      <c:valAx>
        <c:axId val="1113151288"/>
        <c:scaling>
          <c:orientation val="minMax"/>
          <c:max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Counts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155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455462962962966"/>
          <c:y val="0.2704979270315091"/>
          <c:w val="0.30041028806584363"/>
          <c:h val="0.324686567164179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12592592592593"/>
          <c:y val="2.685193762544388E-2"/>
          <c:w val="0.84601995884773662"/>
          <c:h val="0.76784162520729682"/>
        </c:manualLayout>
      </c:layout>
      <c:scatterChart>
        <c:scatterStyle val="lineMarker"/>
        <c:varyColors val="0"/>
        <c:ser>
          <c:idx val="1"/>
          <c:order val="0"/>
          <c:tx>
            <c:strRef>
              <c:f>[Output_Velopix_12.5nsKe_25ns_35ns_15ns.xlsx]Output_Velopix_12.5nsKe_25nspea!$L$1</c:f>
              <c:strCache>
                <c:ptCount val="1"/>
                <c:pt idx="0">
                  <c:v>TOT1_onTime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[Output_Velopix_12.5nsKe_25ns_35ns_15ns.xlsx]Output_Velopix_12.5nsKe_25nspea!$L$2:$L$64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27</c:v>
                </c:pt>
                <c:pt idx="6">
                  <c:v>982</c:v>
                </c:pt>
                <c:pt idx="7">
                  <c:v>4132</c:v>
                </c:pt>
                <c:pt idx="8">
                  <c:v>6091</c:v>
                </c:pt>
                <c:pt idx="9">
                  <c:v>6396</c:v>
                </c:pt>
                <c:pt idx="10">
                  <c:v>6400</c:v>
                </c:pt>
                <c:pt idx="11">
                  <c:v>6400</c:v>
                </c:pt>
                <c:pt idx="12">
                  <c:v>6400</c:v>
                </c:pt>
                <c:pt idx="13">
                  <c:v>6400</c:v>
                </c:pt>
                <c:pt idx="14">
                  <c:v>6400</c:v>
                </c:pt>
                <c:pt idx="15">
                  <c:v>6400</c:v>
                </c:pt>
                <c:pt idx="16">
                  <c:v>6400</c:v>
                </c:pt>
                <c:pt idx="17">
                  <c:v>6400</c:v>
                </c:pt>
                <c:pt idx="18">
                  <c:v>6400</c:v>
                </c:pt>
                <c:pt idx="19">
                  <c:v>6400</c:v>
                </c:pt>
                <c:pt idx="20">
                  <c:v>6400</c:v>
                </c:pt>
                <c:pt idx="21">
                  <c:v>6400</c:v>
                </c:pt>
                <c:pt idx="22">
                  <c:v>6400</c:v>
                </c:pt>
                <c:pt idx="23">
                  <c:v>6400</c:v>
                </c:pt>
                <c:pt idx="24">
                  <c:v>6400</c:v>
                </c:pt>
                <c:pt idx="25">
                  <c:v>6400</c:v>
                </c:pt>
                <c:pt idx="26">
                  <c:v>6400</c:v>
                </c:pt>
                <c:pt idx="27">
                  <c:v>6400</c:v>
                </c:pt>
                <c:pt idx="28">
                  <c:v>6400</c:v>
                </c:pt>
                <c:pt idx="29">
                  <c:v>6400</c:v>
                </c:pt>
                <c:pt idx="30">
                  <c:v>6400</c:v>
                </c:pt>
                <c:pt idx="31">
                  <c:v>6400</c:v>
                </c:pt>
                <c:pt idx="32">
                  <c:v>6400</c:v>
                </c:pt>
                <c:pt idx="33">
                  <c:v>6400</c:v>
                </c:pt>
                <c:pt idx="34">
                  <c:v>6400</c:v>
                </c:pt>
                <c:pt idx="35">
                  <c:v>6400</c:v>
                </c:pt>
                <c:pt idx="36">
                  <c:v>6400</c:v>
                </c:pt>
                <c:pt idx="37">
                  <c:v>6400</c:v>
                </c:pt>
                <c:pt idx="38">
                  <c:v>6400</c:v>
                </c:pt>
                <c:pt idx="39">
                  <c:v>6400</c:v>
                </c:pt>
                <c:pt idx="40">
                  <c:v>6400</c:v>
                </c:pt>
                <c:pt idx="41">
                  <c:v>6400</c:v>
                </c:pt>
                <c:pt idx="42">
                  <c:v>6400</c:v>
                </c:pt>
                <c:pt idx="43">
                  <c:v>6400</c:v>
                </c:pt>
                <c:pt idx="44">
                  <c:v>6400</c:v>
                </c:pt>
                <c:pt idx="45">
                  <c:v>6400</c:v>
                </c:pt>
                <c:pt idx="46">
                  <c:v>6400</c:v>
                </c:pt>
                <c:pt idx="47">
                  <c:v>6400</c:v>
                </c:pt>
                <c:pt idx="48">
                  <c:v>6400</c:v>
                </c:pt>
                <c:pt idx="49">
                  <c:v>6400</c:v>
                </c:pt>
                <c:pt idx="50">
                  <c:v>6400</c:v>
                </c:pt>
                <c:pt idx="51">
                  <c:v>6400</c:v>
                </c:pt>
                <c:pt idx="52">
                  <c:v>6400</c:v>
                </c:pt>
                <c:pt idx="53">
                  <c:v>6400</c:v>
                </c:pt>
                <c:pt idx="54">
                  <c:v>6400</c:v>
                </c:pt>
                <c:pt idx="55">
                  <c:v>6400</c:v>
                </c:pt>
                <c:pt idx="56">
                  <c:v>6400</c:v>
                </c:pt>
                <c:pt idx="57">
                  <c:v>6400</c:v>
                </c:pt>
                <c:pt idx="58">
                  <c:v>6400</c:v>
                </c:pt>
                <c:pt idx="59">
                  <c:v>6400</c:v>
                </c:pt>
                <c:pt idx="60">
                  <c:v>6400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[Output_Velopix_12.5nsKe_25ns_35ns_15ns.xlsx]Output_Velopix_12.5nsKe_25nspea!$J$1</c:f>
              <c:strCache>
                <c:ptCount val="1"/>
                <c:pt idx="0">
                  <c:v>TOT0_offTime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[Output_Velopix_12.5nsKe_25ns_35ns_15ns.xlsx]Output_Velopix_12.5nsKe_25nspea!$J$2:$J$64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154</c:v>
                </c:pt>
                <c:pt idx="6">
                  <c:v>1832</c:v>
                </c:pt>
                <c:pt idx="7">
                  <c:v>1852</c:v>
                </c:pt>
                <c:pt idx="8">
                  <c:v>306</c:v>
                </c:pt>
                <c:pt idx="9">
                  <c:v>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[Output_Velopix_12.5nsKe_25ns_35ns_15ns.xlsx]Output_Velopix_12.5nsKe_25nspea!$K$1</c:f>
              <c:strCache>
                <c:ptCount val="1"/>
                <c:pt idx="0">
                  <c:v>TOT0_all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[Output_Velopix_12.5nsKe_25ns_35ns_15ns.xlsx]Output_Velopix_12.5nsKe_25nspea!$B$2:$B$64</c:f>
              <c:numCache>
                <c:formatCode>General</c:formatCode>
                <c:ptCount val="63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</c:numCache>
            </c:numRef>
          </c:xVal>
          <c:yVal>
            <c:numRef>
              <c:f>[Output_Velopix_12.5nsKe_25ns_35ns_15ns.xlsx]Output_Velopix_12.5nsKe_25nspea!$K$2:$K$64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181</c:v>
                </c:pt>
                <c:pt idx="6">
                  <c:v>2814</c:v>
                </c:pt>
                <c:pt idx="7">
                  <c:v>5984</c:v>
                </c:pt>
                <c:pt idx="8">
                  <c:v>6397</c:v>
                </c:pt>
                <c:pt idx="9">
                  <c:v>6400</c:v>
                </c:pt>
                <c:pt idx="10">
                  <c:v>6400</c:v>
                </c:pt>
                <c:pt idx="11">
                  <c:v>6400</c:v>
                </c:pt>
                <c:pt idx="12">
                  <c:v>6400</c:v>
                </c:pt>
                <c:pt idx="13">
                  <c:v>6400</c:v>
                </c:pt>
                <c:pt idx="14">
                  <c:v>6400</c:v>
                </c:pt>
                <c:pt idx="15">
                  <c:v>6400</c:v>
                </c:pt>
                <c:pt idx="16">
                  <c:v>6400</c:v>
                </c:pt>
                <c:pt idx="17">
                  <c:v>6400</c:v>
                </c:pt>
                <c:pt idx="18">
                  <c:v>6400</c:v>
                </c:pt>
                <c:pt idx="19">
                  <c:v>6400</c:v>
                </c:pt>
                <c:pt idx="20">
                  <c:v>6400</c:v>
                </c:pt>
                <c:pt idx="21">
                  <c:v>6400</c:v>
                </c:pt>
                <c:pt idx="22">
                  <c:v>6400</c:v>
                </c:pt>
                <c:pt idx="23">
                  <c:v>6400</c:v>
                </c:pt>
                <c:pt idx="24">
                  <c:v>6400</c:v>
                </c:pt>
                <c:pt idx="25">
                  <c:v>6400</c:v>
                </c:pt>
                <c:pt idx="26">
                  <c:v>6400</c:v>
                </c:pt>
                <c:pt idx="27">
                  <c:v>6400</c:v>
                </c:pt>
                <c:pt idx="28">
                  <c:v>6400</c:v>
                </c:pt>
                <c:pt idx="29">
                  <c:v>6400</c:v>
                </c:pt>
                <c:pt idx="30">
                  <c:v>6400</c:v>
                </c:pt>
                <c:pt idx="31">
                  <c:v>6400</c:v>
                </c:pt>
                <c:pt idx="32">
                  <c:v>6400</c:v>
                </c:pt>
                <c:pt idx="33">
                  <c:v>6400</c:v>
                </c:pt>
                <c:pt idx="34">
                  <c:v>6400</c:v>
                </c:pt>
                <c:pt idx="35">
                  <c:v>6400</c:v>
                </c:pt>
                <c:pt idx="36">
                  <c:v>6400</c:v>
                </c:pt>
                <c:pt idx="37">
                  <c:v>6400</c:v>
                </c:pt>
                <c:pt idx="38">
                  <c:v>6400</c:v>
                </c:pt>
                <c:pt idx="39">
                  <c:v>6400</c:v>
                </c:pt>
                <c:pt idx="40">
                  <c:v>6400</c:v>
                </c:pt>
                <c:pt idx="41">
                  <c:v>6400</c:v>
                </c:pt>
                <c:pt idx="42">
                  <c:v>6400</c:v>
                </c:pt>
                <c:pt idx="43">
                  <c:v>6400</c:v>
                </c:pt>
                <c:pt idx="44">
                  <c:v>6400</c:v>
                </c:pt>
                <c:pt idx="45">
                  <c:v>6400</c:v>
                </c:pt>
                <c:pt idx="46">
                  <c:v>6400</c:v>
                </c:pt>
                <c:pt idx="47">
                  <c:v>6400</c:v>
                </c:pt>
                <c:pt idx="48">
                  <c:v>6400</c:v>
                </c:pt>
                <c:pt idx="49">
                  <c:v>6400</c:v>
                </c:pt>
                <c:pt idx="50">
                  <c:v>6400</c:v>
                </c:pt>
                <c:pt idx="51">
                  <c:v>6400</c:v>
                </c:pt>
                <c:pt idx="52">
                  <c:v>6400</c:v>
                </c:pt>
                <c:pt idx="53">
                  <c:v>6400</c:v>
                </c:pt>
                <c:pt idx="54">
                  <c:v>6400</c:v>
                </c:pt>
                <c:pt idx="55">
                  <c:v>6400</c:v>
                </c:pt>
                <c:pt idx="56">
                  <c:v>6400</c:v>
                </c:pt>
                <c:pt idx="57">
                  <c:v>6400</c:v>
                </c:pt>
                <c:pt idx="58">
                  <c:v>6400</c:v>
                </c:pt>
                <c:pt idx="59">
                  <c:v>6400</c:v>
                </c:pt>
                <c:pt idx="60">
                  <c:v>6400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[Output_Velopix_12.5nsKe_25ns_35ns_15ns.xlsx]Output_Velopix_12.5nsKe_25nspea!$F$1</c:f>
              <c:strCache>
                <c:ptCount val="1"/>
                <c:pt idx="0">
                  <c:v>Threshold</c:v>
                </c:pt>
              </c:strCache>
            </c:strRef>
          </c:tx>
          <c:spPr>
            <a:ln w="444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[Output_Velopix_12.5nsKe_25ns_35ns_15ns.xlsx]Output_Velopix_12.5nsKe_25nspea!$E$2:$E$9</c:f>
              <c:numCache>
                <c:formatCode>General</c:formatCode>
                <c:ptCount val="8"/>
                <c:pt idx="0">
                  <c:v>0.57183000000000006</c:v>
                </c:pt>
                <c:pt idx="1">
                  <c:v>0.57183000000000006</c:v>
                </c:pt>
                <c:pt idx="2">
                  <c:v>0.57183000000000006</c:v>
                </c:pt>
                <c:pt idx="3">
                  <c:v>0.57183000000000006</c:v>
                </c:pt>
                <c:pt idx="4">
                  <c:v>0.57183000000000006</c:v>
                </c:pt>
                <c:pt idx="5">
                  <c:v>0.57183000000000006</c:v>
                </c:pt>
                <c:pt idx="6">
                  <c:v>0.57183000000000006</c:v>
                </c:pt>
                <c:pt idx="7">
                  <c:v>0.57183000000000006</c:v>
                </c:pt>
              </c:numCache>
            </c:numRef>
          </c:xVal>
          <c:yVal>
            <c:numRef>
              <c:f>[Output_Velopix_12.5nsKe_25ns_35ns_15ns.xlsx]Output_Velopix_12.5nsKe_25nspea!$F$2:$F$9</c:f>
              <c:numCache>
                <c:formatCode>General</c:formatCode>
                <c:ptCount val="8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5000</c:v>
                </c:pt>
                <c:pt idx="6">
                  <c:v>6000</c:v>
                </c:pt>
                <c:pt idx="7">
                  <c:v>7000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3154816"/>
        <c:axId val="1113156776"/>
      </c:scatterChart>
      <c:valAx>
        <c:axId val="1113154816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[e]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156776"/>
        <c:crosses val="autoZero"/>
        <c:crossBetween val="midCat"/>
        <c:majorUnit val="0.2"/>
      </c:valAx>
      <c:valAx>
        <c:axId val="1113156776"/>
        <c:scaling>
          <c:orientation val="minMax"/>
          <c:max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Counts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154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455462962962966"/>
          <c:y val="0.2704979270315091"/>
          <c:w val="0.29257078189300412"/>
          <c:h val="0.324686567164179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988938674168506E-2"/>
          <c:y val="2.76191358433137E-2"/>
          <c:w val="0.86634513995042195"/>
          <c:h val="0.83346776941523204"/>
        </c:manualLayout>
      </c:layout>
      <c:scatterChart>
        <c:scatterStyle val="lineMarker"/>
        <c:varyColors val="0"/>
        <c:ser>
          <c:idx val="0"/>
          <c:order val="0"/>
          <c:tx>
            <c:strRef>
              <c:f>pixel_7!$C$6</c:f>
              <c:strCache>
                <c:ptCount val="1"/>
                <c:pt idx="0">
                  <c:v>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pixel_7!$C$7:$C$488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1</c:v>
                </c:pt>
                <c:pt idx="462">
                  <c:v>6</c:v>
                </c:pt>
                <c:pt idx="463">
                  <c:v>6</c:v>
                </c:pt>
                <c:pt idx="464">
                  <c:v>24</c:v>
                </c:pt>
                <c:pt idx="465">
                  <c:v>55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pixel_7!$D$6</c:f>
              <c:strCache>
                <c:ptCount val="1"/>
                <c:pt idx="0">
                  <c:v>1063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pixel_7!$D$7:$D$488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1</c:v>
                </c:pt>
                <c:pt idx="404">
                  <c:v>3</c:v>
                </c:pt>
                <c:pt idx="405">
                  <c:v>2</c:v>
                </c:pt>
                <c:pt idx="406">
                  <c:v>3</c:v>
                </c:pt>
                <c:pt idx="407">
                  <c:v>5</c:v>
                </c:pt>
                <c:pt idx="408">
                  <c:v>6</c:v>
                </c:pt>
                <c:pt idx="409">
                  <c:v>7</c:v>
                </c:pt>
                <c:pt idx="410">
                  <c:v>12</c:v>
                </c:pt>
                <c:pt idx="411">
                  <c:v>12</c:v>
                </c:pt>
                <c:pt idx="412">
                  <c:v>11</c:v>
                </c:pt>
                <c:pt idx="413">
                  <c:v>13</c:v>
                </c:pt>
                <c:pt idx="414">
                  <c:v>15</c:v>
                </c:pt>
                <c:pt idx="415">
                  <c:v>22</c:v>
                </c:pt>
                <c:pt idx="416">
                  <c:v>20</c:v>
                </c:pt>
                <c:pt idx="417">
                  <c:v>20</c:v>
                </c:pt>
                <c:pt idx="418">
                  <c:v>24</c:v>
                </c:pt>
                <c:pt idx="419">
                  <c:v>22</c:v>
                </c:pt>
                <c:pt idx="420">
                  <c:v>24</c:v>
                </c:pt>
                <c:pt idx="421">
                  <c:v>25</c:v>
                </c:pt>
                <c:pt idx="422">
                  <c:v>25</c:v>
                </c:pt>
                <c:pt idx="423">
                  <c:v>24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  <c:pt idx="447">
                  <c:v>25</c:v>
                </c:pt>
                <c:pt idx="448">
                  <c:v>25</c:v>
                </c:pt>
                <c:pt idx="449">
                  <c:v>25</c:v>
                </c:pt>
                <c:pt idx="450">
                  <c:v>25</c:v>
                </c:pt>
                <c:pt idx="451">
                  <c:v>25</c:v>
                </c:pt>
                <c:pt idx="452">
                  <c:v>25</c:v>
                </c:pt>
                <c:pt idx="453">
                  <c:v>25</c:v>
                </c:pt>
                <c:pt idx="454">
                  <c:v>25</c:v>
                </c:pt>
                <c:pt idx="455">
                  <c:v>25</c:v>
                </c:pt>
                <c:pt idx="456">
                  <c:v>25</c:v>
                </c:pt>
                <c:pt idx="457">
                  <c:v>25</c:v>
                </c:pt>
                <c:pt idx="458">
                  <c:v>25</c:v>
                </c:pt>
                <c:pt idx="459">
                  <c:v>25</c:v>
                </c:pt>
                <c:pt idx="460">
                  <c:v>25</c:v>
                </c:pt>
                <c:pt idx="461">
                  <c:v>27</c:v>
                </c:pt>
                <c:pt idx="462">
                  <c:v>34</c:v>
                </c:pt>
                <c:pt idx="463">
                  <c:v>35</c:v>
                </c:pt>
                <c:pt idx="464">
                  <c:v>48</c:v>
                </c:pt>
                <c:pt idx="465">
                  <c:v>63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pixel_7!$E$6</c:f>
              <c:strCache>
                <c:ptCount val="1"/>
                <c:pt idx="0">
                  <c:v>2156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pixel_7!$E$7:$E$488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1</c:v>
                </c:pt>
                <c:pt idx="334">
                  <c:v>1</c:v>
                </c:pt>
                <c:pt idx="335">
                  <c:v>0</c:v>
                </c:pt>
                <c:pt idx="336">
                  <c:v>1</c:v>
                </c:pt>
                <c:pt idx="337">
                  <c:v>2</c:v>
                </c:pt>
                <c:pt idx="338">
                  <c:v>4</c:v>
                </c:pt>
                <c:pt idx="339">
                  <c:v>2</c:v>
                </c:pt>
                <c:pt idx="340">
                  <c:v>7</c:v>
                </c:pt>
                <c:pt idx="341">
                  <c:v>5</c:v>
                </c:pt>
                <c:pt idx="342">
                  <c:v>6</c:v>
                </c:pt>
                <c:pt idx="343">
                  <c:v>10</c:v>
                </c:pt>
                <c:pt idx="344">
                  <c:v>10</c:v>
                </c:pt>
                <c:pt idx="345">
                  <c:v>15</c:v>
                </c:pt>
                <c:pt idx="346">
                  <c:v>14</c:v>
                </c:pt>
                <c:pt idx="347">
                  <c:v>18</c:v>
                </c:pt>
                <c:pt idx="348">
                  <c:v>18</c:v>
                </c:pt>
                <c:pt idx="349">
                  <c:v>22</c:v>
                </c:pt>
                <c:pt idx="350">
                  <c:v>24</c:v>
                </c:pt>
                <c:pt idx="351">
                  <c:v>23</c:v>
                </c:pt>
                <c:pt idx="352">
                  <c:v>25</c:v>
                </c:pt>
                <c:pt idx="353">
                  <c:v>22</c:v>
                </c:pt>
                <c:pt idx="354">
                  <c:v>24</c:v>
                </c:pt>
                <c:pt idx="355">
                  <c:v>25</c:v>
                </c:pt>
                <c:pt idx="356">
                  <c:v>24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  <c:pt idx="447">
                  <c:v>25</c:v>
                </c:pt>
                <c:pt idx="448">
                  <c:v>25</c:v>
                </c:pt>
                <c:pt idx="449">
                  <c:v>25</c:v>
                </c:pt>
                <c:pt idx="450">
                  <c:v>25</c:v>
                </c:pt>
                <c:pt idx="451">
                  <c:v>25</c:v>
                </c:pt>
                <c:pt idx="452">
                  <c:v>25</c:v>
                </c:pt>
                <c:pt idx="453">
                  <c:v>25</c:v>
                </c:pt>
                <c:pt idx="454">
                  <c:v>25</c:v>
                </c:pt>
                <c:pt idx="455">
                  <c:v>25</c:v>
                </c:pt>
                <c:pt idx="456">
                  <c:v>25</c:v>
                </c:pt>
                <c:pt idx="457">
                  <c:v>25</c:v>
                </c:pt>
                <c:pt idx="458">
                  <c:v>25</c:v>
                </c:pt>
                <c:pt idx="459">
                  <c:v>25</c:v>
                </c:pt>
                <c:pt idx="460">
                  <c:v>26</c:v>
                </c:pt>
                <c:pt idx="461">
                  <c:v>28</c:v>
                </c:pt>
                <c:pt idx="462">
                  <c:v>29</c:v>
                </c:pt>
                <c:pt idx="463">
                  <c:v>34</c:v>
                </c:pt>
                <c:pt idx="464">
                  <c:v>44</c:v>
                </c:pt>
                <c:pt idx="465">
                  <c:v>63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pixel_7!$F$6</c:f>
              <c:strCache>
                <c:ptCount val="1"/>
                <c:pt idx="0">
                  <c:v>3469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pixel_7!$F$7:$F$488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</c:v>
                </c:pt>
                <c:pt idx="247">
                  <c:v>0</c:v>
                </c:pt>
                <c:pt idx="248">
                  <c:v>0</c:v>
                </c:pt>
                <c:pt idx="249">
                  <c:v>2</c:v>
                </c:pt>
                <c:pt idx="250">
                  <c:v>1</c:v>
                </c:pt>
                <c:pt idx="251">
                  <c:v>1</c:v>
                </c:pt>
                <c:pt idx="252">
                  <c:v>2</c:v>
                </c:pt>
                <c:pt idx="253">
                  <c:v>1</c:v>
                </c:pt>
                <c:pt idx="254">
                  <c:v>4</c:v>
                </c:pt>
                <c:pt idx="255">
                  <c:v>6</c:v>
                </c:pt>
                <c:pt idx="256">
                  <c:v>6</c:v>
                </c:pt>
                <c:pt idx="257">
                  <c:v>4</c:v>
                </c:pt>
                <c:pt idx="258">
                  <c:v>8</c:v>
                </c:pt>
                <c:pt idx="259">
                  <c:v>14</c:v>
                </c:pt>
                <c:pt idx="260">
                  <c:v>17</c:v>
                </c:pt>
                <c:pt idx="261">
                  <c:v>13</c:v>
                </c:pt>
                <c:pt idx="262">
                  <c:v>21</c:v>
                </c:pt>
                <c:pt idx="263">
                  <c:v>16</c:v>
                </c:pt>
                <c:pt idx="264">
                  <c:v>16</c:v>
                </c:pt>
                <c:pt idx="265">
                  <c:v>23</c:v>
                </c:pt>
                <c:pt idx="266">
                  <c:v>19</c:v>
                </c:pt>
                <c:pt idx="267">
                  <c:v>24</c:v>
                </c:pt>
                <c:pt idx="268">
                  <c:v>23</c:v>
                </c:pt>
                <c:pt idx="269">
                  <c:v>24</c:v>
                </c:pt>
                <c:pt idx="270">
                  <c:v>24</c:v>
                </c:pt>
                <c:pt idx="271">
                  <c:v>25</c:v>
                </c:pt>
                <c:pt idx="272">
                  <c:v>25</c:v>
                </c:pt>
                <c:pt idx="273">
                  <c:v>25</c:v>
                </c:pt>
                <c:pt idx="274">
                  <c:v>24</c:v>
                </c:pt>
                <c:pt idx="275">
                  <c:v>25</c:v>
                </c:pt>
                <c:pt idx="276">
                  <c:v>25</c:v>
                </c:pt>
                <c:pt idx="277">
                  <c:v>25</c:v>
                </c:pt>
                <c:pt idx="278">
                  <c:v>25</c:v>
                </c:pt>
                <c:pt idx="279">
                  <c:v>25</c:v>
                </c:pt>
                <c:pt idx="280">
                  <c:v>25</c:v>
                </c:pt>
                <c:pt idx="281">
                  <c:v>25</c:v>
                </c:pt>
                <c:pt idx="282">
                  <c:v>25</c:v>
                </c:pt>
                <c:pt idx="283">
                  <c:v>25</c:v>
                </c:pt>
                <c:pt idx="284">
                  <c:v>25</c:v>
                </c:pt>
                <c:pt idx="285">
                  <c:v>25</c:v>
                </c:pt>
                <c:pt idx="286">
                  <c:v>25</c:v>
                </c:pt>
                <c:pt idx="287">
                  <c:v>25</c:v>
                </c:pt>
                <c:pt idx="288">
                  <c:v>25</c:v>
                </c:pt>
                <c:pt idx="289">
                  <c:v>25</c:v>
                </c:pt>
                <c:pt idx="290">
                  <c:v>25</c:v>
                </c:pt>
                <c:pt idx="291">
                  <c:v>25</c:v>
                </c:pt>
                <c:pt idx="292">
                  <c:v>25</c:v>
                </c:pt>
                <c:pt idx="293">
                  <c:v>25</c:v>
                </c:pt>
                <c:pt idx="294">
                  <c:v>25</c:v>
                </c:pt>
                <c:pt idx="295">
                  <c:v>25</c:v>
                </c:pt>
                <c:pt idx="296">
                  <c:v>25</c:v>
                </c:pt>
                <c:pt idx="297">
                  <c:v>25</c:v>
                </c:pt>
                <c:pt idx="298">
                  <c:v>25</c:v>
                </c:pt>
                <c:pt idx="299">
                  <c:v>25</c:v>
                </c:pt>
                <c:pt idx="300">
                  <c:v>25</c:v>
                </c:pt>
                <c:pt idx="301">
                  <c:v>25</c:v>
                </c:pt>
                <c:pt idx="302">
                  <c:v>25</c:v>
                </c:pt>
                <c:pt idx="303">
                  <c:v>25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  <c:pt idx="447">
                  <c:v>25</c:v>
                </c:pt>
                <c:pt idx="448">
                  <c:v>25</c:v>
                </c:pt>
                <c:pt idx="449">
                  <c:v>25</c:v>
                </c:pt>
                <c:pt idx="450">
                  <c:v>25</c:v>
                </c:pt>
                <c:pt idx="451">
                  <c:v>25</c:v>
                </c:pt>
                <c:pt idx="452">
                  <c:v>25</c:v>
                </c:pt>
                <c:pt idx="453">
                  <c:v>25</c:v>
                </c:pt>
                <c:pt idx="454">
                  <c:v>25</c:v>
                </c:pt>
                <c:pt idx="455">
                  <c:v>25</c:v>
                </c:pt>
                <c:pt idx="456">
                  <c:v>25</c:v>
                </c:pt>
                <c:pt idx="457">
                  <c:v>25</c:v>
                </c:pt>
                <c:pt idx="458">
                  <c:v>25</c:v>
                </c:pt>
                <c:pt idx="459">
                  <c:v>25</c:v>
                </c:pt>
                <c:pt idx="460">
                  <c:v>28</c:v>
                </c:pt>
                <c:pt idx="461">
                  <c:v>26</c:v>
                </c:pt>
                <c:pt idx="462">
                  <c:v>33</c:v>
                </c:pt>
                <c:pt idx="463">
                  <c:v>33</c:v>
                </c:pt>
                <c:pt idx="464">
                  <c:v>46</c:v>
                </c:pt>
                <c:pt idx="465">
                  <c:v>63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pixel_7!$G$6</c:f>
              <c:strCache>
                <c:ptCount val="1"/>
                <c:pt idx="0">
                  <c:v>4500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pixel_7!$G$7:$G$488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1</c:v>
                </c:pt>
                <c:pt idx="178">
                  <c:v>0</c:v>
                </c:pt>
                <c:pt idx="179">
                  <c:v>1</c:v>
                </c:pt>
                <c:pt idx="180">
                  <c:v>0</c:v>
                </c:pt>
                <c:pt idx="181">
                  <c:v>0</c:v>
                </c:pt>
                <c:pt idx="182">
                  <c:v>2</c:v>
                </c:pt>
                <c:pt idx="183">
                  <c:v>1</c:v>
                </c:pt>
                <c:pt idx="184">
                  <c:v>5</c:v>
                </c:pt>
                <c:pt idx="185">
                  <c:v>6</c:v>
                </c:pt>
                <c:pt idx="186">
                  <c:v>10</c:v>
                </c:pt>
                <c:pt idx="187">
                  <c:v>7</c:v>
                </c:pt>
                <c:pt idx="188">
                  <c:v>11</c:v>
                </c:pt>
                <c:pt idx="189">
                  <c:v>14</c:v>
                </c:pt>
                <c:pt idx="190">
                  <c:v>13</c:v>
                </c:pt>
                <c:pt idx="191">
                  <c:v>12</c:v>
                </c:pt>
                <c:pt idx="192">
                  <c:v>14</c:v>
                </c:pt>
                <c:pt idx="193">
                  <c:v>18</c:v>
                </c:pt>
                <c:pt idx="194">
                  <c:v>21</c:v>
                </c:pt>
                <c:pt idx="195">
                  <c:v>21</c:v>
                </c:pt>
                <c:pt idx="196">
                  <c:v>23</c:v>
                </c:pt>
                <c:pt idx="197">
                  <c:v>18</c:v>
                </c:pt>
                <c:pt idx="198">
                  <c:v>24</c:v>
                </c:pt>
                <c:pt idx="199">
                  <c:v>24</c:v>
                </c:pt>
                <c:pt idx="200">
                  <c:v>25</c:v>
                </c:pt>
                <c:pt idx="201">
                  <c:v>25</c:v>
                </c:pt>
                <c:pt idx="202">
                  <c:v>25</c:v>
                </c:pt>
                <c:pt idx="203">
                  <c:v>25</c:v>
                </c:pt>
                <c:pt idx="204">
                  <c:v>25</c:v>
                </c:pt>
                <c:pt idx="205">
                  <c:v>25</c:v>
                </c:pt>
                <c:pt idx="206">
                  <c:v>25</c:v>
                </c:pt>
                <c:pt idx="207">
                  <c:v>25</c:v>
                </c:pt>
                <c:pt idx="208">
                  <c:v>25</c:v>
                </c:pt>
                <c:pt idx="209">
                  <c:v>25</c:v>
                </c:pt>
                <c:pt idx="210">
                  <c:v>25</c:v>
                </c:pt>
                <c:pt idx="211">
                  <c:v>25</c:v>
                </c:pt>
                <c:pt idx="212">
                  <c:v>25</c:v>
                </c:pt>
                <c:pt idx="213">
                  <c:v>25</c:v>
                </c:pt>
                <c:pt idx="214">
                  <c:v>25</c:v>
                </c:pt>
                <c:pt idx="215">
                  <c:v>25</c:v>
                </c:pt>
                <c:pt idx="216">
                  <c:v>25</c:v>
                </c:pt>
                <c:pt idx="217">
                  <c:v>25</c:v>
                </c:pt>
                <c:pt idx="218">
                  <c:v>25</c:v>
                </c:pt>
                <c:pt idx="219">
                  <c:v>25</c:v>
                </c:pt>
                <c:pt idx="220">
                  <c:v>25</c:v>
                </c:pt>
                <c:pt idx="221">
                  <c:v>25</c:v>
                </c:pt>
                <c:pt idx="222">
                  <c:v>25</c:v>
                </c:pt>
                <c:pt idx="223">
                  <c:v>25</c:v>
                </c:pt>
                <c:pt idx="224">
                  <c:v>25</c:v>
                </c:pt>
                <c:pt idx="225">
                  <c:v>25</c:v>
                </c:pt>
                <c:pt idx="226">
                  <c:v>25</c:v>
                </c:pt>
                <c:pt idx="227">
                  <c:v>25</c:v>
                </c:pt>
                <c:pt idx="228">
                  <c:v>25</c:v>
                </c:pt>
                <c:pt idx="229">
                  <c:v>25</c:v>
                </c:pt>
                <c:pt idx="230">
                  <c:v>25</c:v>
                </c:pt>
                <c:pt idx="231">
                  <c:v>25</c:v>
                </c:pt>
                <c:pt idx="232">
                  <c:v>25</c:v>
                </c:pt>
                <c:pt idx="233">
                  <c:v>25</c:v>
                </c:pt>
                <c:pt idx="234">
                  <c:v>25</c:v>
                </c:pt>
                <c:pt idx="235">
                  <c:v>25</c:v>
                </c:pt>
                <c:pt idx="236">
                  <c:v>25</c:v>
                </c:pt>
                <c:pt idx="237">
                  <c:v>25</c:v>
                </c:pt>
                <c:pt idx="238">
                  <c:v>25</c:v>
                </c:pt>
                <c:pt idx="239">
                  <c:v>25</c:v>
                </c:pt>
                <c:pt idx="240">
                  <c:v>25</c:v>
                </c:pt>
                <c:pt idx="241">
                  <c:v>25</c:v>
                </c:pt>
                <c:pt idx="242">
                  <c:v>25</c:v>
                </c:pt>
                <c:pt idx="243">
                  <c:v>25</c:v>
                </c:pt>
                <c:pt idx="244">
                  <c:v>25</c:v>
                </c:pt>
                <c:pt idx="245">
                  <c:v>25</c:v>
                </c:pt>
                <c:pt idx="246">
                  <c:v>25</c:v>
                </c:pt>
                <c:pt idx="247">
                  <c:v>25</c:v>
                </c:pt>
                <c:pt idx="248">
                  <c:v>25</c:v>
                </c:pt>
                <c:pt idx="249">
                  <c:v>25</c:v>
                </c:pt>
                <c:pt idx="250">
                  <c:v>25</c:v>
                </c:pt>
                <c:pt idx="251">
                  <c:v>25</c:v>
                </c:pt>
                <c:pt idx="252">
                  <c:v>25</c:v>
                </c:pt>
                <c:pt idx="253">
                  <c:v>25</c:v>
                </c:pt>
                <c:pt idx="254">
                  <c:v>25</c:v>
                </c:pt>
                <c:pt idx="255">
                  <c:v>25</c:v>
                </c:pt>
                <c:pt idx="256">
                  <c:v>25</c:v>
                </c:pt>
                <c:pt idx="257">
                  <c:v>25</c:v>
                </c:pt>
                <c:pt idx="258">
                  <c:v>25</c:v>
                </c:pt>
                <c:pt idx="259">
                  <c:v>25</c:v>
                </c:pt>
                <c:pt idx="260">
                  <c:v>25</c:v>
                </c:pt>
                <c:pt idx="261">
                  <c:v>25</c:v>
                </c:pt>
                <c:pt idx="262">
                  <c:v>25</c:v>
                </c:pt>
                <c:pt idx="263">
                  <c:v>25</c:v>
                </c:pt>
                <c:pt idx="264">
                  <c:v>25</c:v>
                </c:pt>
                <c:pt idx="265">
                  <c:v>25</c:v>
                </c:pt>
                <c:pt idx="266">
                  <c:v>25</c:v>
                </c:pt>
                <c:pt idx="267">
                  <c:v>25</c:v>
                </c:pt>
                <c:pt idx="268">
                  <c:v>25</c:v>
                </c:pt>
                <c:pt idx="269">
                  <c:v>25</c:v>
                </c:pt>
                <c:pt idx="270">
                  <c:v>25</c:v>
                </c:pt>
                <c:pt idx="271">
                  <c:v>25</c:v>
                </c:pt>
                <c:pt idx="272">
                  <c:v>25</c:v>
                </c:pt>
                <c:pt idx="273">
                  <c:v>25</c:v>
                </c:pt>
                <c:pt idx="274">
                  <c:v>25</c:v>
                </c:pt>
                <c:pt idx="275">
                  <c:v>25</c:v>
                </c:pt>
                <c:pt idx="276">
                  <c:v>25</c:v>
                </c:pt>
                <c:pt idx="277">
                  <c:v>25</c:v>
                </c:pt>
                <c:pt idx="278">
                  <c:v>25</c:v>
                </c:pt>
                <c:pt idx="279">
                  <c:v>25</c:v>
                </c:pt>
                <c:pt idx="280">
                  <c:v>25</c:v>
                </c:pt>
                <c:pt idx="281">
                  <c:v>25</c:v>
                </c:pt>
                <c:pt idx="282">
                  <c:v>25</c:v>
                </c:pt>
                <c:pt idx="283">
                  <c:v>25</c:v>
                </c:pt>
                <c:pt idx="284">
                  <c:v>25</c:v>
                </c:pt>
                <c:pt idx="285">
                  <c:v>25</c:v>
                </c:pt>
                <c:pt idx="286">
                  <c:v>25</c:v>
                </c:pt>
                <c:pt idx="287">
                  <c:v>25</c:v>
                </c:pt>
                <c:pt idx="288">
                  <c:v>25</c:v>
                </c:pt>
                <c:pt idx="289">
                  <c:v>25</c:v>
                </c:pt>
                <c:pt idx="290">
                  <c:v>25</c:v>
                </c:pt>
                <c:pt idx="291">
                  <c:v>25</c:v>
                </c:pt>
                <c:pt idx="292">
                  <c:v>25</c:v>
                </c:pt>
                <c:pt idx="293">
                  <c:v>25</c:v>
                </c:pt>
                <c:pt idx="294">
                  <c:v>25</c:v>
                </c:pt>
                <c:pt idx="295">
                  <c:v>25</c:v>
                </c:pt>
                <c:pt idx="296">
                  <c:v>25</c:v>
                </c:pt>
                <c:pt idx="297">
                  <c:v>25</c:v>
                </c:pt>
                <c:pt idx="298">
                  <c:v>25</c:v>
                </c:pt>
                <c:pt idx="299">
                  <c:v>25</c:v>
                </c:pt>
                <c:pt idx="300">
                  <c:v>25</c:v>
                </c:pt>
                <c:pt idx="301">
                  <c:v>25</c:v>
                </c:pt>
                <c:pt idx="302">
                  <c:v>25</c:v>
                </c:pt>
                <c:pt idx="303">
                  <c:v>25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  <c:pt idx="447">
                  <c:v>25</c:v>
                </c:pt>
                <c:pt idx="448">
                  <c:v>25</c:v>
                </c:pt>
                <c:pt idx="449">
                  <c:v>25</c:v>
                </c:pt>
                <c:pt idx="450">
                  <c:v>25</c:v>
                </c:pt>
                <c:pt idx="451">
                  <c:v>25</c:v>
                </c:pt>
                <c:pt idx="452">
                  <c:v>25</c:v>
                </c:pt>
                <c:pt idx="453">
                  <c:v>25</c:v>
                </c:pt>
                <c:pt idx="454">
                  <c:v>25</c:v>
                </c:pt>
                <c:pt idx="455">
                  <c:v>25</c:v>
                </c:pt>
                <c:pt idx="456">
                  <c:v>25</c:v>
                </c:pt>
                <c:pt idx="457">
                  <c:v>25</c:v>
                </c:pt>
                <c:pt idx="458">
                  <c:v>25</c:v>
                </c:pt>
                <c:pt idx="459">
                  <c:v>26</c:v>
                </c:pt>
                <c:pt idx="460">
                  <c:v>27</c:v>
                </c:pt>
                <c:pt idx="461">
                  <c:v>28</c:v>
                </c:pt>
                <c:pt idx="462">
                  <c:v>31</c:v>
                </c:pt>
                <c:pt idx="463">
                  <c:v>42</c:v>
                </c:pt>
                <c:pt idx="464">
                  <c:v>43</c:v>
                </c:pt>
                <c:pt idx="465">
                  <c:v>63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pixel_7!$H$6</c:f>
              <c:strCache>
                <c:ptCount val="1"/>
                <c:pt idx="0">
                  <c:v>5656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dPt>
            <c:idx val="468"/>
            <c:marker>
              <c:spPr>
                <a:noFill/>
                <a:ln w="25400">
                  <a:noFill/>
                </a:ln>
                <a:effectLst/>
              </c:spPr>
            </c:marker>
            <c:bubble3D val="0"/>
          </c:dPt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pixel_7!$H$7:$H$488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</c:v>
                </c:pt>
                <c:pt idx="95">
                  <c:v>3</c:v>
                </c:pt>
                <c:pt idx="96">
                  <c:v>1</c:v>
                </c:pt>
                <c:pt idx="97">
                  <c:v>4</c:v>
                </c:pt>
                <c:pt idx="98">
                  <c:v>3</c:v>
                </c:pt>
                <c:pt idx="99">
                  <c:v>1</c:v>
                </c:pt>
                <c:pt idx="100">
                  <c:v>0</c:v>
                </c:pt>
                <c:pt idx="101">
                  <c:v>2</c:v>
                </c:pt>
                <c:pt idx="102">
                  <c:v>6</c:v>
                </c:pt>
                <c:pt idx="103">
                  <c:v>9</c:v>
                </c:pt>
                <c:pt idx="104">
                  <c:v>6</c:v>
                </c:pt>
                <c:pt idx="105">
                  <c:v>7</c:v>
                </c:pt>
                <c:pt idx="106">
                  <c:v>9</c:v>
                </c:pt>
                <c:pt idx="107">
                  <c:v>11</c:v>
                </c:pt>
                <c:pt idx="108">
                  <c:v>18</c:v>
                </c:pt>
                <c:pt idx="109">
                  <c:v>18</c:v>
                </c:pt>
                <c:pt idx="110">
                  <c:v>20</c:v>
                </c:pt>
                <c:pt idx="111">
                  <c:v>18</c:v>
                </c:pt>
                <c:pt idx="112">
                  <c:v>18</c:v>
                </c:pt>
                <c:pt idx="113">
                  <c:v>21</c:v>
                </c:pt>
                <c:pt idx="114">
                  <c:v>24</c:v>
                </c:pt>
                <c:pt idx="115">
                  <c:v>23</c:v>
                </c:pt>
                <c:pt idx="116">
                  <c:v>22</c:v>
                </c:pt>
                <c:pt idx="117">
                  <c:v>25</c:v>
                </c:pt>
                <c:pt idx="118">
                  <c:v>25</c:v>
                </c:pt>
                <c:pt idx="119">
                  <c:v>25</c:v>
                </c:pt>
                <c:pt idx="120">
                  <c:v>25</c:v>
                </c:pt>
                <c:pt idx="121">
                  <c:v>24</c:v>
                </c:pt>
                <c:pt idx="122">
                  <c:v>25</c:v>
                </c:pt>
                <c:pt idx="123">
                  <c:v>25</c:v>
                </c:pt>
                <c:pt idx="124">
                  <c:v>25</c:v>
                </c:pt>
                <c:pt idx="125">
                  <c:v>25</c:v>
                </c:pt>
                <c:pt idx="126">
                  <c:v>25</c:v>
                </c:pt>
                <c:pt idx="127">
                  <c:v>25</c:v>
                </c:pt>
                <c:pt idx="128">
                  <c:v>25</c:v>
                </c:pt>
                <c:pt idx="129">
                  <c:v>25</c:v>
                </c:pt>
                <c:pt idx="130">
                  <c:v>25</c:v>
                </c:pt>
                <c:pt idx="131">
                  <c:v>25</c:v>
                </c:pt>
                <c:pt idx="132">
                  <c:v>25</c:v>
                </c:pt>
                <c:pt idx="133">
                  <c:v>25</c:v>
                </c:pt>
                <c:pt idx="134">
                  <c:v>25</c:v>
                </c:pt>
                <c:pt idx="135">
                  <c:v>25</c:v>
                </c:pt>
                <c:pt idx="136">
                  <c:v>25</c:v>
                </c:pt>
                <c:pt idx="137">
                  <c:v>25</c:v>
                </c:pt>
                <c:pt idx="138">
                  <c:v>25</c:v>
                </c:pt>
                <c:pt idx="139">
                  <c:v>25</c:v>
                </c:pt>
                <c:pt idx="140">
                  <c:v>25</c:v>
                </c:pt>
                <c:pt idx="141">
                  <c:v>25</c:v>
                </c:pt>
                <c:pt idx="142">
                  <c:v>25</c:v>
                </c:pt>
                <c:pt idx="143">
                  <c:v>25</c:v>
                </c:pt>
                <c:pt idx="144">
                  <c:v>25</c:v>
                </c:pt>
                <c:pt idx="145">
                  <c:v>25</c:v>
                </c:pt>
                <c:pt idx="146">
                  <c:v>25</c:v>
                </c:pt>
                <c:pt idx="147">
                  <c:v>25</c:v>
                </c:pt>
                <c:pt idx="148">
                  <c:v>25</c:v>
                </c:pt>
                <c:pt idx="149">
                  <c:v>25</c:v>
                </c:pt>
                <c:pt idx="150">
                  <c:v>25</c:v>
                </c:pt>
                <c:pt idx="151">
                  <c:v>25</c:v>
                </c:pt>
                <c:pt idx="152">
                  <c:v>25</c:v>
                </c:pt>
                <c:pt idx="153">
                  <c:v>25</c:v>
                </c:pt>
                <c:pt idx="154">
                  <c:v>25</c:v>
                </c:pt>
                <c:pt idx="155">
                  <c:v>25</c:v>
                </c:pt>
                <c:pt idx="156">
                  <c:v>25</c:v>
                </c:pt>
                <c:pt idx="157">
                  <c:v>25</c:v>
                </c:pt>
                <c:pt idx="158">
                  <c:v>25</c:v>
                </c:pt>
                <c:pt idx="159">
                  <c:v>25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25</c:v>
                </c:pt>
                <c:pt idx="164">
                  <c:v>25</c:v>
                </c:pt>
                <c:pt idx="165">
                  <c:v>25</c:v>
                </c:pt>
                <c:pt idx="166">
                  <c:v>25</c:v>
                </c:pt>
                <c:pt idx="167">
                  <c:v>25</c:v>
                </c:pt>
                <c:pt idx="168">
                  <c:v>25</c:v>
                </c:pt>
                <c:pt idx="169">
                  <c:v>25</c:v>
                </c:pt>
                <c:pt idx="170">
                  <c:v>25</c:v>
                </c:pt>
                <c:pt idx="171">
                  <c:v>25</c:v>
                </c:pt>
                <c:pt idx="172">
                  <c:v>25</c:v>
                </c:pt>
                <c:pt idx="173">
                  <c:v>25</c:v>
                </c:pt>
                <c:pt idx="174">
                  <c:v>25</c:v>
                </c:pt>
                <c:pt idx="175">
                  <c:v>25</c:v>
                </c:pt>
                <c:pt idx="176">
                  <c:v>25</c:v>
                </c:pt>
                <c:pt idx="177">
                  <c:v>25</c:v>
                </c:pt>
                <c:pt idx="178">
                  <c:v>25</c:v>
                </c:pt>
                <c:pt idx="179">
                  <c:v>25</c:v>
                </c:pt>
                <c:pt idx="180">
                  <c:v>25</c:v>
                </c:pt>
                <c:pt idx="181">
                  <c:v>25</c:v>
                </c:pt>
                <c:pt idx="182">
                  <c:v>25</c:v>
                </c:pt>
                <c:pt idx="183">
                  <c:v>25</c:v>
                </c:pt>
                <c:pt idx="184">
                  <c:v>25</c:v>
                </c:pt>
                <c:pt idx="185">
                  <c:v>25</c:v>
                </c:pt>
                <c:pt idx="186">
                  <c:v>25</c:v>
                </c:pt>
                <c:pt idx="187">
                  <c:v>25</c:v>
                </c:pt>
                <c:pt idx="188">
                  <c:v>25</c:v>
                </c:pt>
                <c:pt idx="189">
                  <c:v>25</c:v>
                </c:pt>
                <c:pt idx="190">
                  <c:v>25</c:v>
                </c:pt>
                <c:pt idx="191">
                  <c:v>25</c:v>
                </c:pt>
                <c:pt idx="192">
                  <c:v>25</c:v>
                </c:pt>
                <c:pt idx="193">
                  <c:v>25</c:v>
                </c:pt>
                <c:pt idx="194">
                  <c:v>25</c:v>
                </c:pt>
                <c:pt idx="195">
                  <c:v>25</c:v>
                </c:pt>
                <c:pt idx="196">
                  <c:v>25</c:v>
                </c:pt>
                <c:pt idx="197">
                  <c:v>25</c:v>
                </c:pt>
                <c:pt idx="198">
                  <c:v>25</c:v>
                </c:pt>
                <c:pt idx="199">
                  <c:v>25</c:v>
                </c:pt>
                <c:pt idx="200">
                  <c:v>25</c:v>
                </c:pt>
                <c:pt idx="201">
                  <c:v>25</c:v>
                </c:pt>
                <c:pt idx="202">
                  <c:v>25</c:v>
                </c:pt>
                <c:pt idx="203">
                  <c:v>25</c:v>
                </c:pt>
                <c:pt idx="204">
                  <c:v>25</c:v>
                </c:pt>
                <c:pt idx="205">
                  <c:v>25</c:v>
                </c:pt>
                <c:pt idx="206">
                  <c:v>25</c:v>
                </c:pt>
                <c:pt idx="207">
                  <c:v>25</c:v>
                </c:pt>
                <c:pt idx="208">
                  <c:v>25</c:v>
                </c:pt>
                <c:pt idx="209">
                  <c:v>25</c:v>
                </c:pt>
                <c:pt idx="210">
                  <c:v>25</c:v>
                </c:pt>
                <c:pt idx="211">
                  <c:v>25</c:v>
                </c:pt>
                <c:pt idx="212">
                  <c:v>25</c:v>
                </c:pt>
                <c:pt idx="213">
                  <c:v>25</c:v>
                </c:pt>
                <c:pt idx="214">
                  <c:v>25</c:v>
                </c:pt>
                <c:pt idx="215">
                  <c:v>25</c:v>
                </c:pt>
                <c:pt idx="216">
                  <c:v>25</c:v>
                </c:pt>
                <c:pt idx="217">
                  <c:v>25</c:v>
                </c:pt>
                <c:pt idx="218">
                  <c:v>25</c:v>
                </c:pt>
                <c:pt idx="219">
                  <c:v>25</c:v>
                </c:pt>
                <c:pt idx="220">
                  <c:v>25</c:v>
                </c:pt>
                <c:pt idx="221">
                  <c:v>25</c:v>
                </c:pt>
                <c:pt idx="222">
                  <c:v>25</c:v>
                </c:pt>
                <c:pt idx="223">
                  <c:v>25</c:v>
                </c:pt>
                <c:pt idx="224">
                  <c:v>25</c:v>
                </c:pt>
                <c:pt idx="225">
                  <c:v>25</c:v>
                </c:pt>
                <c:pt idx="226">
                  <c:v>25</c:v>
                </c:pt>
                <c:pt idx="227">
                  <c:v>25</c:v>
                </c:pt>
                <c:pt idx="228">
                  <c:v>25</c:v>
                </c:pt>
                <c:pt idx="229">
                  <c:v>25</c:v>
                </c:pt>
                <c:pt idx="230">
                  <c:v>25</c:v>
                </c:pt>
                <c:pt idx="231">
                  <c:v>25</c:v>
                </c:pt>
                <c:pt idx="232">
                  <c:v>25</c:v>
                </c:pt>
                <c:pt idx="233">
                  <c:v>25</c:v>
                </c:pt>
                <c:pt idx="234">
                  <c:v>25</c:v>
                </c:pt>
                <c:pt idx="235">
                  <c:v>25</c:v>
                </c:pt>
                <c:pt idx="236">
                  <c:v>25</c:v>
                </c:pt>
                <c:pt idx="237">
                  <c:v>25</c:v>
                </c:pt>
                <c:pt idx="238">
                  <c:v>25</c:v>
                </c:pt>
                <c:pt idx="239">
                  <c:v>25</c:v>
                </c:pt>
                <c:pt idx="240">
                  <c:v>25</c:v>
                </c:pt>
                <c:pt idx="241">
                  <c:v>25</c:v>
                </c:pt>
                <c:pt idx="242">
                  <c:v>25</c:v>
                </c:pt>
                <c:pt idx="243">
                  <c:v>25</c:v>
                </c:pt>
                <c:pt idx="244">
                  <c:v>25</c:v>
                </c:pt>
                <c:pt idx="245">
                  <c:v>25</c:v>
                </c:pt>
                <c:pt idx="246">
                  <c:v>25</c:v>
                </c:pt>
                <c:pt idx="247">
                  <c:v>25</c:v>
                </c:pt>
                <c:pt idx="248">
                  <c:v>25</c:v>
                </c:pt>
                <c:pt idx="249">
                  <c:v>25</c:v>
                </c:pt>
                <c:pt idx="250">
                  <c:v>25</c:v>
                </c:pt>
                <c:pt idx="251">
                  <c:v>25</c:v>
                </c:pt>
                <c:pt idx="252">
                  <c:v>25</c:v>
                </c:pt>
                <c:pt idx="253">
                  <c:v>25</c:v>
                </c:pt>
                <c:pt idx="254">
                  <c:v>25</c:v>
                </c:pt>
                <c:pt idx="255">
                  <c:v>25</c:v>
                </c:pt>
                <c:pt idx="256">
                  <c:v>25</c:v>
                </c:pt>
                <c:pt idx="257">
                  <c:v>25</c:v>
                </c:pt>
                <c:pt idx="258">
                  <c:v>25</c:v>
                </c:pt>
                <c:pt idx="259">
                  <c:v>25</c:v>
                </c:pt>
                <c:pt idx="260">
                  <c:v>25</c:v>
                </c:pt>
                <c:pt idx="261">
                  <c:v>25</c:v>
                </c:pt>
                <c:pt idx="262">
                  <c:v>25</c:v>
                </c:pt>
                <c:pt idx="263">
                  <c:v>25</c:v>
                </c:pt>
                <c:pt idx="264">
                  <c:v>25</c:v>
                </c:pt>
                <c:pt idx="265">
                  <c:v>25</c:v>
                </c:pt>
                <c:pt idx="266">
                  <c:v>25</c:v>
                </c:pt>
                <c:pt idx="267">
                  <c:v>25</c:v>
                </c:pt>
                <c:pt idx="268">
                  <c:v>25</c:v>
                </c:pt>
                <c:pt idx="269">
                  <c:v>25</c:v>
                </c:pt>
                <c:pt idx="270">
                  <c:v>25</c:v>
                </c:pt>
                <c:pt idx="271">
                  <c:v>25</c:v>
                </c:pt>
                <c:pt idx="272">
                  <c:v>25</c:v>
                </c:pt>
                <c:pt idx="273">
                  <c:v>25</c:v>
                </c:pt>
                <c:pt idx="274">
                  <c:v>25</c:v>
                </c:pt>
                <c:pt idx="275">
                  <c:v>25</c:v>
                </c:pt>
                <c:pt idx="276">
                  <c:v>25</c:v>
                </c:pt>
                <c:pt idx="277">
                  <c:v>25</c:v>
                </c:pt>
                <c:pt idx="278">
                  <c:v>25</c:v>
                </c:pt>
                <c:pt idx="279">
                  <c:v>25</c:v>
                </c:pt>
                <c:pt idx="280">
                  <c:v>25</c:v>
                </c:pt>
                <c:pt idx="281">
                  <c:v>25</c:v>
                </c:pt>
                <c:pt idx="282">
                  <c:v>25</c:v>
                </c:pt>
                <c:pt idx="283">
                  <c:v>25</c:v>
                </c:pt>
                <c:pt idx="284">
                  <c:v>25</c:v>
                </c:pt>
                <c:pt idx="285">
                  <c:v>25</c:v>
                </c:pt>
                <c:pt idx="286">
                  <c:v>25</c:v>
                </c:pt>
                <c:pt idx="287">
                  <c:v>25</c:v>
                </c:pt>
                <c:pt idx="288">
                  <c:v>25</c:v>
                </c:pt>
                <c:pt idx="289">
                  <c:v>25</c:v>
                </c:pt>
                <c:pt idx="290">
                  <c:v>25</c:v>
                </c:pt>
                <c:pt idx="291">
                  <c:v>25</c:v>
                </c:pt>
                <c:pt idx="292">
                  <c:v>25</c:v>
                </c:pt>
                <c:pt idx="293">
                  <c:v>25</c:v>
                </c:pt>
                <c:pt idx="294">
                  <c:v>25</c:v>
                </c:pt>
                <c:pt idx="295">
                  <c:v>25</c:v>
                </c:pt>
                <c:pt idx="296">
                  <c:v>25</c:v>
                </c:pt>
                <c:pt idx="297">
                  <c:v>25</c:v>
                </c:pt>
                <c:pt idx="298">
                  <c:v>25</c:v>
                </c:pt>
                <c:pt idx="299">
                  <c:v>25</c:v>
                </c:pt>
                <c:pt idx="300">
                  <c:v>25</c:v>
                </c:pt>
                <c:pt idx="301">
                  <c:v>25</c:v>
                </c:pt>
                <c:pt idx="302">
                  <c:v>25</c:v>
                </c:pt>
                <c:pt idx="303">
                  <c:v>25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  <c:pt idx="447">
                  <c:v>25</c:v>
                </c:pt>
                <c:pt idx="448">
                  <c:v>25</c:v>
                </c:pt>
                <c:pt idx="449">
                  <c:v>25</c:v>
                </c:pt>
                <c:pt idx="450">
                  <c:v>25</c:v>
                </c:pt>
                <c:pt idx="451">
                  <c:v>25</c:v>
                </c:pt>
                <c:pt idx="452">
                  <c:v>25</c:v>
                </c:pt>
                <c:pt idx="453">
                  <c:v>25</c:v>
                </c:pt>
                <c:pt idx="454">
                  <c:v>25</c:v>
                </c:pt>
                <c:pt idx="455">
                  <c:v>25</c:v>
                </c:pt>
                <c:pt idx="456">
                  <c:v>26</c:v>
                </c:pt>
                <c:pt idx="457">
                  <c:v>25</c:v>
                </c:pt>
                <c:pt idx="458">
                  <c:v>27</c:v>
                </c:pt>
                <c:pt idx="459">
                  <c:v>26</c:v>
                </c:pt>
                <c:pt idx="460">
                  <c:v>26</c:v>
                </c:pt>
                <c:pt idx="461">
                  <c:v>27</c:v>
                </c:pt>
                <c:pt idx="462">
                  <c:v>41</c:v>
                </c:pt>
                <c:pt idx="463">
                  <c:v>57</c:v>
                </c:pt>
                <c:pt idx="464">
                  <c:v>63</c:v>
                </c:pt>
                <c:pt idx="465">
                  <c:v>63</c:v>
                </c:pt>
                <c:pt idx="466">
                  <c:v>63</c:v>
                </c:pt>
                <c:pt idx="467">
                  <c:v>63</c:v>
                </c:pt>
                <c:pt idx="468">
                  <c:v>63</c:v>
                </c:pt>
                <c:pt idx="469">
                  <c:v>63</c:v>
                </c:pt>
                <c:pt idx="470">
                  <c:v>63</c:v>
                </c:pt>
                <c:pt idx="471">
                  <c:v>63</c:v>
                </c:pt>
                <c:pt idx="472">
                  <c:v>63</c:v>
                </c:pt>
                <c:pt idx="473">
                  <c:v>63</c:v>
                </c:pt>
                <c:pt idx="474">
                  <c:v>63</c:v>
                </c:pt>
                <c:pt idx="475">
                  <c:v>63</c:v>
                </c:pt>
                <c:pt idx="476">
                  <c:v>63</c:v>
                </c:pt>
                <c:pt idx="477">
                  <c:v>63</c:v>
                </c:pt>
                <c:pt idx="478">
                  <c:v>63</c:v>
                </c:pt>
                <c:pt idx="479">
                  <c:v>63</c:v>
                </c:pt>
                <c:pt idx="480">
                  <c:v>63</c:v>
                </c:pt>
                <c:pt idx="481">
                  <c:v>63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pixel_7!$I$6</c:f>
              <c:strCache>
                <c:ptCount val="1"/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pixel_7!$I$7:$I$488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1.38777878078145E-15</c:v>
                </c:pt>
                <c:pt idx="369">
                  <c:v>4.1633363423443402E-15</c:v>
                </c:pt>
                <c:pt idx="370">
                  <c:v>2.0816681711721701E-14</c:v>
                </c:pt>
                <c:pt idx="371">
                  <c:v>9.4368957093138306E-14</c:v>
                </c:pt>
                <c:pt idx="372">
                  <c:v>4.19109191795997E-13</c:v>
                </c:pt>
                <c:pt idx="373">
                  <c:v>1.79301018476963E-12</c:v>
                </c:pt>
                <c:pt idx="374">
                  <c:v>7.3968609015651103E-12</c:v>
                </c:pt>
                <c:pt idx="375">
                  <c:v>2.9443114613059203E-11</c:v>
                </c:pt>
                <c:pt idx="376">
                  <c:v>1.1308731728831801E-10</c:v>
                </c:pt>
                <c:pt idx="377">
                  <c:v>4.1911613068990102E-10</c:v>
                </c:pt>
                <c:pt idx="378">
                  <c:v>1.4989079422100801E-9</c:v>
                </c:pt>
                <c:pt idx="379">
                  <c:v>5.1731216532679997E-9</c:v>
                </c:pt>
                <c:pt idx="380">
                  <c:v>1.72299688405708E-8</c:v>
                </c:pt>
                <c:pt idx="381">
                  <c:v>5.5384768993249602E-8</c:v>
                </c:pt>
                <c:pt idx="382">
                  <c:v>1.71827033157435E-7</c:v>
                </c:pt>
                <c:pt idx="383">
                  <c:v>5.1453039745519302E-7</c:v>
                </c:pt>
                <c:pt idx="384">
                  <c:v>1.48721608639324E-6</c:v>
                </c:pt>
                <c:pt idx="385">
                  <c:v>4.1496159439158298E-6</c:v>
                </c:pt>
                <c:pt idx="386">
                  <c:v>1.1177438621889901E-5</c:v>
                </c:pt>
                <c:pt idx="387">
                  <c:v>2.9067639827074001E-5</c:v>
                </c:pt>
                <c:pt idx="388">
                  <c:v>7.2987072624597401E-5</c:v>
                </c:pt>
                <c:pt idx="389">
                  <c:v>1.76966024435787E-4</c:v>
                </c:pt>
                <c:pt idx="390">
                  <c:v>4.1436645572406899E-4</c:v>
                </c:pt>
                <c:pt idx="391">
                  <c:v>9.3708157796329504E-4</c:v>
                </c:pt>
                <c:pt idx="392">
                  <c:v>2.0470132611791199E-3</c:v>
                </c:pt>
                <c:pt idx="393">
                  <c:v>4.3198863223944898E-3</c:v>
                </c:pt>
                <c:pt idx="394">
                  <c:v>8.8083941034850007E-3</c:v>
                </c:pt>
                <c:pt idx="395">
                  <c:v>1.7356635270098002E-2</c:v>
                </c:pt>
                <c:pt idx="396">
                  <c:v>3.3056634862788099E-2</c:v>
                </c:pt>
                <c:pt idx="397">
                  <c:v>6.0864696035073398E-2</c:v>
                </c:pt>
                <c:pt idx="398">
                  <c:v>0.10836430891293</c:v>
                </c:pt>
                <c:pt idx="399">
                  <c:v>0.18660952824784099</c:v>
                </c:pt>
                <c:pt idx="400">
                  <c:v>0.31091035630746</c:v>
                </c:pt>
                <c:pt idx="401">
                  <c:v>0.50134185176226997</c:v>
                </c:pt>
                <c:pt idx="402">
                  <c:v>0.78269524278726199</c:v>
                </c:pt>
                <c:pt idx="403">
                  <c:v>1.183575083156541</c:v>
                </c:pt>
                <c:pt idx="404">
                  <c:v>1.734414522695682</c:v>
                </c:pt>
                <c:pt idx="405">
                  <c:v>2.4643502844889098</c:v>
                </c:pt>
                <c:pt idx="406">
                  <c:v>3.3971600994870652</c:v>
                </c:pt>
                <c:pt idx="407">
                  <c:v>4.5467699242208601</c:v>
                </c:pt>
                <c:pt idx="408">
                  <c:v>5.9131035504525222</c:v>
                </c:pt>
                <c:pt idx="409">
                  <c:v>7.4791765683603586</c:v>
                </c:pt>
                <c:pt idx="410">
                  <c:v>9.2102529923595906</c:v>
                </c:pt>
                <c:pt idx="411">
                  <c:v>11.055563597745699</c:v>
                </c:pt>
                <c:pt idx="412">
                  <c:v>12.952582797901909</c:v>
                </c:pt>
                <c:pt idx="413">
                  <c:v>14.83329781693546</c:v>
                </c:pt>
                <c:pt idx="414">
                  <c:v>16.63143687667641</c:v>
                </c:pt>
                <c:pt idx="415">
                  <c:v>18.289391214833319</c:v>
                </c:pt>
                <c:pt idx="416">
                  <c:v>19.76364024215308</c:v>
                </c:pt>
                <c:pt idx="417">
                  <c:v>21.027847001358829</c:v>
                </c:pt>
                <c:pt idx="418">
                  <c:v>22.073323592109219</c:v>
                </c:pt>
                <c:pt idx="419">
                  <c:v>22.907118871274129</c:v>
                </c:pt>
                <c:pt idx="420">
                  <c:v>23.54840733217203</c:v>
                </c:pt>
                <c:pt idx="421">
                  <c:v>24.024066912376419</c:v>
                </c:pt>
                <c:pt idx="422">
                  <c:v>24.364308854415189</c:v>
                </c:pt>
                <c:pt idx="423">
                  <c:v>24.599017003530111</c:v>
                </c:pt>
                <c:pt idx="424">
                  <c:v>24.755158071131749</c:v>
                </c:pt>
                <c:pt idx="425">
                  <c:v>24.855331999703481</c:v>
                </c:pt>
                <c:pt idx="426">
                  <c:v>24.91731045917243</c:v>
                </c:pt>
                <c:pt idx="427">
                  <c:v>24.954291171810819</c:v>
                </c:pt>
                <c:pt idx="428">
                  <c:v>24.975570509874672</c:v>
                </c:pt>
                <c:pt idx="429">
                  <c:v>24.987378859354731</c:v>
                </c:pt>
                <c:pt idx="430">
                  <c:v>24.9936981514142</c:v>
                </c:pt>
                <c:pt idx="431">
                  <c:v>24.996959488564009</c:v>
                </c:pt>
                <c:pt idx="432">
                  <c:v>24.998582684311959</c:v>
                </c:pt>
                <c:pt idx="433">
                  <c:v>24.999361785573051</c:v>
                </c:pt>
                <c:pt idx="434">
                  <c:v>24.99972241786152</c:v>
                </c:pt>
                <c:pt idx="435">
                  <c:v>24.999883401919291</c:v>
                </c:pt>
                <c:pt idx="436">
                  <c:v>24.99995270436483</c:v>
                </c:pt>
                <c:pt idx="437">
                  <c:v>24.999981475800951</c:v>
                </c:pt>
                <c:pt idx="438">
                  <c:v>24.999992994983611</c:v>
                </c:pt>
                <c:pt idx="439">
                  <c:v>24.999997442615008</c:v>
                </c:pt>
                <c:pt idx="440">
                  <c:v>24.999999098700489</c:v>
                </c:pt>
                <c:pt idx="441">
                  <c:v>24.99999969338058</c:v>
                </c:pt>
                <c:pt idx="442">
                  <c:v>24.99999989931576</c:v>
                </c:pt>
                <c:pt idx="443">
                  <c:v>24.999999968089728</c:v>
                </c:pt>
                <c:pt idx="444">
                  <c:v>24.999999990239221</c:v>
                </c:pt>
                <c:pt idx="445">
                  <c:v>24.9999999971186</c:v>
                </c:pt>
                <c:pt idx="446">
                  <c:v>24.999999999179121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pixel_7!$J$6</c:f>
              <c:strCache>
                <c:ptCount val="1"/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pixel_7!$J$7:$J$488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1.38777878078145E-15</c:v>
                </c:pt>
                <c:pt idx="306">
                  <c:v>1.11022302462516E-14</c:v>
                </c:pt>
                <c:pt idx="307">
                  <c:v>5.8286708792820706E-14</c:v>
                </c:pt>
                <c:pt idx="308">
                  <c:v>3.0392355299113701E-13</c:v>
                </c:pt>
                <c:pt idx="309">
                  <c:v>1.5029644195863099E-12</c:v>
                </c:pt>
                <c:pt idx="310">
                  <c:v>7.12624403931273E-12</c:v>
                </c:pt>
                <c:pt idx="311">
                  <c:v>3.2379654513192697E-11</c:v>
                </c:pt>
                <c:pt idx="312">
                  <c:v>1.4093726186104001E-10</c:v>
                </c:pt>
                <c:pt idx="313">
                  <c:v>5.8769655808532703E-10</c:v>
                </c:pt>
                <c:pt idx="314">
                  <c:v>2.3478857746894699E-9</c:v>
                </c:pt>
                <c:pt idx="315">
                  <c:v>8.9870971775596397E-9</c:v>
                </c:pt>
                <c:pt idx="316">
                  <c:v>3.2961366969175301E-8</c:v>
                </c:pt>
                <c:pt idx="317">
                  <c:v>1.15840731451655E-7</c:v>
                </c:pt>
                <c:pt idx="318">
                  <c:v>3.9013701436108098E-7</c:v>
                </c:pt>
                <c:pt idx="319">
                  <c:v>1.2592300036029501E-6</c:v>
                </c:pt>
                <c:pt idx="320">
                  <c:v>3.8954745387731496E-6</c:v>
                </c:pt>
                <c:pt idx="321">
                  <c:v>1.15510627826665E-5</c:v>
                </c:pt>
                <c:pt idx="322">
                  <c:v>3.2834666506553803E-5</c:v>
                </c:pt>
                <c:pt idx="323">
                  <c:v>8.9482821495623407E-5</c:v>
                </c:pt>
                <c:pt idx="324">
                  <c:v>2.3382746005412599E-4</c:v>
                </c:pt>
                <c:pt idx="325">
                  <c:v>5.8594697229935599E-4</c:v>
                </c:pt>
                <c:pt idx="326">
                  <c:v>1.40829248246321E-3</c:v>
                </c:pt>
                <c:pt idx="327">
                  <c:v>3.2469193485026898E-3</c:v>
                </c:pt>
                <c:pt idx="328">
                  <c:v>7.1824939687117903E-3</c:v>
                </c:pt>
                <c:pt idx="329">
                  <c:v>1.52473792452978E-2</c:v>
                </c:pt>
                <c:pt idx="330">
                  <c:v>3.1069472435429901E-2</c:v>
                </c:pt>
                <c:pt idx="331">
                  <c:v>6.0786514600823197E-2</c:v>
                </c:pt>
                <c:pt idx="332">
                  <c:v>0.114221206019952</c:v>
                </c:pt>
                <c:pt idx="333">
                  <c:v>0.20620626401415501</c:v>
                </c:pt>
                <c:pt idx="334">
                  <c:v>0.35780224346211997</c:v>
                </c:pt>
                <c:pt idx="335">
                  <c:v>0.59698763118925702</c:v>
                </c:pt>
                <c:pt idx="336">
                  <c:v>0.958279597817419</c:v>
                </c:pt>
                <c:pt idx="337">
                  <c:v>1.4807465063782921</c:v>
                </c:pt>
                <c:pt idx="338">
                  <c:v>2.2040760533285129</c:v>
                </c:pt>
                <c:pt idx="339">
                  <c:v>3.162793550438598</c:v>
                </c:pt>
                <c:pt idx="340">
                  <c:v>4.3793218518880987</c:v>
                </c:pt>
                <c:pt idx="341">
                  <c:v>5.8571739326010759</c:v>
                </c:pt>
                <c:pt idx="342">
                  <c:v>7.5759407627557769</c:v>
                </c:pt>
                <c:pt idx="343">
                  <c:v>9.4896689415639504</c:v>
                </c:pt>
                <c:pt idx="344">
                  <c:v>11.529625239318371</c:v>
                </c:pt>
                <c:pt idx="345">
                  <c:v>13.61142435019643</c:v>
                </c:pt>
                <c:pt idx="346">
                  <c:v>15.645345551033</c:v>
                </c:pt>
                <c:pt idx="347">
                  <c:v>17.547767159477711</c:v>
                </c:pt>
                <c:pt idx="348">
                  <c:v>19.251324433653942</c:v>
                </c:pt>
                <c:pt idx="349">
                  <c:v>20.71176536795998</c:v>
                </c:pt>
                <c:pt idx="350">
                  <c:v>21.91040462517973</c:v>
                </c:pt>
                <c:pt idx="351">
                  <c:v>22.852229551633549</c:v>
                </c:pt>
                <c:pt idx="352">
                  <c:v>23.560711800617099</c:v>
                </c:pt>
                <c:pt idx="353">
                  <c:v>24.070940391933739</c:v>
                </c:pt>
                <c:pt idx="354">
                  <c:v>24.42272556832765</c:v>
                </c:pt>
                <c:pt idx="355">
                  <c:v>24.6549281766994</c:v>
                </c:pt>
                <c:pt idx="356">
                  <c:v>24.801663050800101</c:v>
                </c:pt>
                <c:pt idx="357">
                  <c:v>24.890435080152141</c:v>
                </c:pt>
                <c:pt idx="358">
                  <c:v>24.941850733389529</c:v>
                </c:pt>
                <c:pt idx="359">
                  <c:v>24.97036031289932</c:v>
                </c:pt>
                <c:pt idx="360">
                  <c:v>24.985494612832479</c:v>
                </c:pt>
                <c:pt idx="361">
                  <c:v>24.99318608984597</c:v>
                </c:pt>
                <c:pt idx="362">
                  <c:v>24.996928340250879</c:v>
                </c:pt>
                <c:pt idx="363">
                  <c:v>24.998671476845029</c:v>
                </c:pt>
                <c:pt idx="364">
                  <c:v>24.999448806532509</c:v>
                </c:pt>
                <c:pt idx="365">
                  <c:v>24.999780665925609</c:v>
                </c:pt>
                <c:pt idx="366">
                  <c:v>24.9999163027951</c:v>
                </c:pt>
                <c:pt idx="367">
                  <c:v>24.999969376075249</c:v>
                </c:pt>
                <c:pt idx="368">
                  <c:v>24.99998925753945</c:v>
                </c:pt>
                <c:pt idx="369">
                  <c:v>24.999996387625821</c:v>
                </c:pt>
                <c:pt idx="370">
                  <c:v>24.999998835645581</c:v>
                </c:pt>
                <c:pt idx="371">
                  <c:v>24.999999640298249</c:v>
                </c:pt>
                <c:pt idx="372">
                  <c:v>24.999999893504889</c:v>
                </c:pt>
                <c:pt idx="373">
                  <c:v>24.999999969785559</c:v>
                </c:pt>
                <c:pt idx="374">
                  <c:v>24.999999991785749</c:v>
                </c:pt>
                <c:pt idx="375">
                  <c:v>24.99999999786025</c:v>
                </c:pt>
                <c:pt idx="376">
                  <c:v>24.99999999946596</c:v>
                </c:pt>
                <c:pt idx="377">
                  <c:v>24.999999999872301</c:v>
                </c:pt>
                <c:pt idx="378">
                  <c:v>24.99999999997074</c:v>
                </c:pt>
                <c:pt idx="379">
                  <c:v>24.99999999999358</c:v>
                </c:pt>
                <c:pt idx="380">
                  <c:v>24.99999999999865</c:v>
                </c:pt>
                <c:pt idx="381">
                  <c:v>24.99999999999973</c:v>
                </c:pt>
                <c:pt idx="382">
                  <c:v>24.99999999999994</c:v>
                </c:pt>
                <c:pt idx="383">
                  <c:v>24.999999999999989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pixel_7!$K$6</c:f>
              <c:strCache>
                <c:ptCount val="1"/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pixel_7!$K$7:$K$488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2.7755575615628902E-15</c:v>
                </c:pt>
                <c:pt idx="217">
                  <c:v>1.2490009027033E-14</c:v>
                </c:pt>
                <c:pt idx="218">
                  <c:v>5.9674487573602202E-14</c:v>
                </c:pt>
                <c:pt idx="219">
                  <c:v>2.6229018956769298E-13</c:v>
                </c:pt>
                <c:pt idx="220">
                  <c:v>1.11161080340594E-12</c:v>
                </c:pt>
                <c:pt idx="221">
                  <c:v>4.5616288524286103E-12</c:v>
                </c:pt>
                <c:pt idx="222">
                  <c:v>1.80633286106513E-11</c:v>
                </c:pt>
                <c:pt idx="223">
                  <c:v>6.9087791043642801E-11</c:v>
                </c:pt>
                <c:pt idx="224">
                  <c:v>2.5520696667058499E-10</c:v>
                </c:pt>
                <c:pt idx="225">
                  <c:v>9.1050361694655697E-10</c:v>
                </c:pt>
                <c:pt idx="226">
                  <c:v>3.1375388398480201E-9</c:v>
                </c:pt>
                <c:pt idx="227">
                  <c:v>1.04431352454526E-8</c:v>
                </c:pt>
                <c:pt idx="228">
                  <c:v>3.3575707492072797E-8</c:v>
                </c:pt>
                <c:pt idx="229">
                  <c:v>1.0427780861022E-7</c:v>
                </c:pt>
                <c:pt idx="230">
                  <c:v>3.1286175317113402E-7</c:v>
                </c:pt>
                <c:pt idx="231">
                  <c:v>9.0683896641907701E-7</c:v>
                </c:pt>
                <c:pt idx="232">
                  <c:v>2.5395119354620901E-6</c:v>
                </c:pt>
                <c:pt idx="233">
                  <c:v>6.8713207304616001E-6</c:v>
                </c:pt>
                <c:pt idx="234">
                  <c:v>1.7965116308471499E-5</c:v>
                </c:pt>
                <c:pt idx="235">
                  <c:v>4.5389191130618102E-5</c:v>
                </c:pt>
                <c:pt idx="236">
                  <c:v>1.10826419162657E-4</c:v>
                </c:pt>
                <c:pt idx="237">
                  <c:v>2.6154230061553602E-4</c:v>
                </c:pt>
                <c:pt idx="238">
                  <c:v>5.9661148150980104E-4</c:v>
                </c:pt>
                <c:pt idx="239">
                  <c:v>1.3156487734283799E-3</c:v>
                </c:pt>
                <c:pt idx="240">
                  <c:v>2.80504390101216E-3</c:v>
                </c:pt>
                <c:pt idx="241">
                  <c:v>5.7829440927720296E-3</c:v>
                </c:pt>
                <c:pt idx="242">
                  <c:v>1.15300890276754E-2</c:v>
                </c:pt>
                <c:pt idx="243">
                  <c:v>2.2236306648305799E-2</c:v>
                </c:pt>
                <c:pt idx="244">
                  <c:v>4.1487691983343997E-2</c:v>
                </c:pt>
                <c:pt idx="245">
                  <c:v>7.4901809978954195E-2</c:v>
                </c:pt>
                <c:pt idx="246">
                  <c:v>0.130882751531333</c:v>
                </c:pt>
                <c:pt idx="247">
                  <c:v>0.22141278036953799</c:v>
                </c:pt>
                <c:pt idx="248">
                  <c:v>0.362727518552239</c:v>
                </c:pt>
                <c:pt idx="249">
                  <c:v>0.57565154388246698</c:v>
                </c:pt>
                <c:pt idx="250">
                  <c:v>0.88532526524587296</c:v>
                </c:pt>
                <c:pt idx="251">
                  <c:v>1.320062234585327</c:v>
                </c:pt>
                <c:pt idx="252">
                  <c:v>1.90916543664959</c:v>
                </c:pt>
                <c:pt idx="253">
                  <c:v>2.679711899837975</c:v>
                </c:pt>
                <c:pt idx="254">
                  <c:v>3.6525687934398161</c:v>
                </c:pt>
                <c:pt idx="255">
                  <c:v>4.83817867025782</c:v>
                </c:pt>
                <c:pt idx="256">
                  <c:v>6.2328677711587783</c:v>
                </c:pt>
                <c:pt idx="257">
                  <c:v>7.8165052893607916</c:v>
                </c:pt>
                <c:pt idx="258">
                  <c:v>9.5522144452764586</c:v>
                </c:pt>
                <c:pt idx="259">
                  <c:v>11.38850304740915</c:v>
                </c:pt>
                <c:pt idx="260">
                  <c:v>13.2637036924701</c:v>
                </c:pt>
                <c:pt idx="261">
                  <c:v>15.11210970829331</c:v>
                </c:pt>
                <c:pt idx="262">
                  <c:v>16.870801857671051</c:v>
                </c:pt>
                <c:pt idx="263">
                  <c:v>18.485997337789019</c:v>
                </c:pt>
                <c:pt idx="264">
                  <c:v>19.917865908945171</c:v>
                </c:pt>
                <c:pt idx="265">
                  <c:v>21.143113912478729</c:v>
                </c:pt>
                <c:pt idx="266">
                  <c:v>22.15513044252214</c:v>
                </c:pt>
                <c:pt idx="267">
                  <c:v>22.961982543042829</c:v>
                </c:pt>
                <c:pt idx="268">
                  <c:v>23.582912982248381</c:v>
                </c:pt>
                <c:pt idx="269">
                  <c:v>24.04416110674789</c:v>
                </c:pt>
                <c:pt idx="270">
                  <c:v>24.374887515599301</c:v>
                </c:pt>
                <c:pt idx="271">
                  <c:v>24.6037874576975</c:v>
                </c:pt>
                <c:pt idx="272">
                  <c:v>24.75670769999077</c:v>
                </c:pt>
                <c:pt idx="273">
                  <c:v>24.85531900241482</c:v>
                </c:pt>
                <c:pt idx="274">
                  <c:v>24.916699550952739</c:v>
                </c:pt>
                <c:pt idx="275">
                  <c:v>24.953578379183199</c:v>
                </c:pt>
                <c:pt idx="276">
                  <c:v>24.974966156768929</c:v>
                </c:pt>
                <c:pt idx="277">
                  <c:v>24.98693897298968</c:v>
                </c:pt>
                <c:pt idx="278">
                  <c:v>24.99340844731508</c:v>
                </c:pt>
                <c:pt idx="279">
                  <c:v>24.99678274656203</c:v>
                </c:pt>
                <c:pt idx="280">
                  <c:v>24.998481537825018</c:v>
                </c:pt>
                <c:pt idx="281">
                  <c:v>24.999307077895491</c:v>
                </c:pt>
                <c:pt idx="282">
                  <c:v>24.999694315835729</c:v>
                </c:pt>
                <c:pt idx="283">
                  <c:v>24.99986964700614</c:v>
                </c:pt>
                <c:pt idx="284">
                  <c:v>24.999946273989352</c:v>
                </c:pt>
                <c:pt idx="285">
                  <c:v>24.999978599512598</c:v>
                </c:pt>
                <c:pt idx="286">
                  <c:v>24.99999176237996</c:v>
                </c:pt>
                <c:pt idx="287">
                  <c:v>24.999996936022519</c:v>
                </c:pt>
                <c:pt idx="288">
                  <c:v>24.999998898854681</c:v>
                </c:pt>
                <c:pt idx="289">
                  <c:v>24.999999617658869</c:v>
                </c:pt>
                <c:pt idx="290">
                  <c:v>24.999999871743579</c:v>
                </c:pt>
                <c:pt idx="291">
                  <c:v>24.999999958437161</c:v>
                </c:pt>
                <c:pt idx="292">
                  <c:v>24.999999986989081</c:v>
                </c:pt>
                <c:pt idx="293">
                  <c:v>24.999999996065711</c:v>
                </c:pt>
                <c:pt idx="294">
                  <c:v>24.999999998850889</c:v>
                </c:pt>
                <c:pt idx="295">
                  <c:v>24.999999999675829</c:v>
                </c:pt>
                <c:pt idx="296">
                  <c:v>24.999999999911669</c:v>
                </c:pt>
                <c:pt idx="297">
                  <c:v>24.999999999976751</c:v>
                </c:pt>
                <c:pt idx="298">
                  <c:v>24.999999999994088</c:v>
                </c:pt>
                <c:pt idx="299">
                  <c:v>24.99999999999855</c:v>
                </c:pt>
                <c:pt idx="300">
                  <c:v>24.999999999999641</c:v>
                </c:pt>
                <c:pt idx="301">
                  <c:v>24.999999999999911</c:v>
                </c:pt>
                <c:pt idx="302">
                  <c:v>24.999999999999979</c:v>
                </c:pt>
                <c:pt idx="303">
                  <c:v>24.999999999999989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pixel_7!$L$6</c:f>
              <c:strCache>
                <c:ptCount val="1"/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pixel_7!$L$7:$L$488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1.38777878078145E-15</c:v>
                </c:pt>
                <c:pt idx="141">
                  <c:v>6.9388939039072497E-15</c:v>
                </c:pt>
                <c:pt idx="142">
                  <c:v>2.9143354396410397E-14</c:v>
                </c:pt>
                <c:pt idx="143">
                  <c:v>1.06858966120171E-13</c:v>
                </c:pt>
                <c:pt idx="144">
                  <c:v>3.9135361618036798E-13</c:v>
                </c:pt>
                <c:pt idx="145">
                  <c:v>1.39194211712379E-12</c:v>
                </c:pt>
                <c:pt idx="146">
                  <c:v>4.8100412541884899E-12</c:v>
                </c:pt>
                <c:pt idx="147">
                  <c:v>1.6181500583911699E-11</c:v>
                </c:pt>
                <c:pt idx="148">
                  <c:v>5.2978454956331702E-11</c:v>
                </c:pt>
                <c:pt idx="149">
                  <c:v>1.6883161535474799E-10</c:v>
                </c:pt>
                <c:pt idx="150">
                  <c:v>5.2369775183080998E-10</c:v>
                </c:pt>
                <c:pt idx="151">
                  <c:v>1.58125179616775E-9</c:v>
                </c:pt>
                <c:pt idx="152">
                  <c:v>4.64753513451654E-9</c:v>
                </c:pt>
                <c:pt idx="153">
                  <c:v>1.32971411659355E-8</c:v>
                </c:pt>
                <c:pt idx="154">
                  <c:v>3.7035713384980802E-8</c:v>
                </c:pt>
                <c:pt idx="155">
                  <c:v>1.00420778637034E-7</c:v>
                </c:pt>
                <c:pt idx="156">
                  <c:v>2.65082825134932E-7</c:v>
                </c:pt>
                <c:pt idx="157">
                  <c:v>6.8125627639137299E-7</c:v>
                </c:pt>
                <c:pt idx="158">
                  <c:v>1.7046189737523999E-6</c:v>
                </c:pt>
                <c:pt idx="159">
                  <c:v>4.15288840122097E-6</c:v>
                </c:pt>
                <c:pt idx="160">
                  <c:v>9.8514246357761498E-6</c:v>
                </c:pt>
                <c:pt idx="161">
                  <c:v>2.2755947651220701E-5</c:v>
                </c:pt>
                <c:pt idx="162">
                  <c:v>5.1187147957765299E-5</c:v>
                </c:pt>
                <c:pt idx="163">
                  <c:v>1.12130043761205E-4</c:v>
                </c:pt>
                <c:pt idx="164">
                  <c:v>2.3922423034866699E-4</c:v>
                </c:pt>
                <c:pt idx="165">
                  <c:v>4.9709555206556299E-4</c:v>
                </c:pt>
                <c:pt idx="166">
                  <c:v>1.0061394300126E-3</c:v>
                </c:pt>
                <c:pt idx="167">
                  <c:v>1.9837868373645501E-3</c:v>
                </c:pt>
                <c:pt idx="168">
                  <c:v>3.8105582063380199E-3</c:v>
                </c:pt>
                <c:pt idx="169">
                  <c:v>7.1314987064946597E-3</c:v>
                </c:pt>
                <c:pt idx="170">
                  <c:v>1.30052153495278E-2</c:v>
                </c:pt>
                <c:pt idx="171">
                  <c:v>2.3112626431207001E-2</c:v>
                </c:pt>
                <c:pt idx="172">
                  <c:v>4.0034246806705497E-2</c:v>
                </c:pt>
                <c:pt idx="173">
                  <c:v>6.7596777140091505E-2</c:v>
                </c:pt>
                <c:pt idx="174">
                  <c:v>0.111275645350507</c:v>
                </c:pt>
                <c:pt idx="175">
                  <c:v>0.17861963742626799</c:v>
                </c:pt>
                <c:pt idx="176">
                  <c:v>0.27963828713496303</c:v>
                </c:pt>
                <c:pt idx="177">
                  <c:v>0.42706613037442998</c:v>
                </c:pt>
                <c:pt idx="178">
                  <c:v>0.63639674311350702</c:v>
                </c:pt>
                <c:pt idx="179">
                  <c:v>0.92557210171702597</c:v>
                </c:pt>
                <c:pt idx="180">
                  <c:v>1.3142278995427059</c:v>
                </c:pt>
                <c:pt idx="181">
                  <c:v>1.822439261899683</c:v>
                </c:pt>
                <c:pt idx="182">
                  <c:v>2.468984567056308</c:v>
                </c:pt>
                <c:pt idx="183">
                  <c:v>3.2692405770856952</c:v>
                </c:pt>
                <c:pt idx="184">
                  <c:v>4.2329238760581864</c:v>
                </c:pt>
                <c:pt idx="185">
                  <c:v>5.361978986287105</c:v>
                </c:pt>
                <c:pt idx="186">
                  <c:v>6.6489577508065567</c:v>
                </c:pt>
                <c:pt idx="187">
                  <c:v>8.0762176474880594</c:v>
                </c:pt>
                <c:pt idx="188">
                  <c:v>9.6161803231439649</c:v>
                </c:pt>
                <c:pt idx="189">
                  <c:v>11.23274387280034</c:v>
                </c:pt>
                <c:pt idx="190">
                  <c:v>12.88375814802221</c:v>
                </c:pt>
                <c:pt idx="191">
                  <c:v>14.524288747125111</c:v>
                </c:pt>
                <c:pt idx="192">
                  <c:v>16.110252664329931</c:v>
                </c:pt>
                <c:pt idx="193">
                  <c:v>17.60193974033772</c:v>
                </c:pt>
                <c:pt idx="194">
                  <c:v>18.966955308902271</c:v>
                </c:pt>
                <c:pt idx="195">
                  <c:v>20.18222573319931</c:v>
                </c:pt>
                <c:pt idx="196">
                  <c:v>21.234874995156169</c:v>
                </c:pt>
                <c:pt idx="197">
                  <c:v>22.12196947882067</c:v>
                </c:pt>
                <c:pt idx="198">
                  <c:v>22.849299444728121</c:v>
                </c:pt>
                <c:pt idx="199">
                  <c:v>23.42948709724822</c:v>
                </c:pt>
                <c:pt idx="200">
                  <c:v>23.879765238945279</c:v>
                </c:pt>
                <c:pt idx="201">
                  <c:v>24.219757170780159</c:v>
                </c:pt>
                <c:pt idx="202">
                  <c:v>24.469522239371472</c:v>
                </c:pt>
                <c:pt idx="203">
                  <c:v>24.64803534515363</c:v>
                </c:pt>
                <c:pt idx="204">
                  <c:v>24.77216736050784</c:v>
                </c:pt>
                <c:pt idx="205">
                  <c:v>24.856146761699289</c:v>
                </c:pt>
                <c:pt idx="206">
                  <c:v>24.911422808804819</c:v>
                </c:pt>
                <c:pt idx="207">
                  <c:v>24.946820618436831</c:v>
                </c:pt>
                <c:pt idx="208">
                  <c:v>24.96887480142485</c:v>
                </c:pt>
                <c:pt idx="209">
                  <c:v>24.982243240351309</c:v>
                </c:pt>
                <c:pt idx="210">
                  <c:v>24.99012722046654</c:v>
                </c:pt>
                <c:pt idx="211">
                  <c:v>24.99465083308111</c:v>
                </c:pt>
                <c:pt idx="212">
                  <c:v>24.997176059441209</c:v>
                </c:pt>
                <c:pt idx="213">
                  <c:v>24.998547541720342</c:v>
                </c:pt>
                <c:pt idx="214">
                  <c:v>24.99927223631293</c:v>
                </c:pt>
                <c:pt idx="215">
                  <c:v>24.999644795029209</c:v>
                </c:pt>
                <c:pt idx="216">
                  <c:v>24.999831136395329</c:v>
                </c:pt>
                <c:pt idx="217">
                  <c:v>24.99992181370164</c:v>
                </c:pt>
                <c:pt idx="218">
                  <c:v>24.999964743878959</c:v>
                </c:pt>
                <c:pt idx="219">
                  <c:v>24.999984518193429</c:v>
                </c:pt>
                <c:pt idx="220">
                  <c:v>24.999993379848011</c:v>
                </c:pt>
                <c:pt idx="221">
                  <c:v>24.999997243542399</c:v>
                </c:pt>
                <c:pt idx="222">
                  <c:v>24.999998882490608</c:v>
                </c:pt>
                <c:pt idx="223">
                  <c:v>24.99999955888833</c:v>
                </c:pt>
                <c:pt idx="224">
                  <c:v>24.999999830478121</c:v>
                </c:pt>
                <c:pt idx="225">
                  <c:v>24.99999993657412</c:v>
                </c:pt>
                <c:pt idx="226">
                  <c:v>24.999999976897691</c:v>
                </c:pt>
                <c:pt idx="227">
                  <c:v>24.99999999180822</c:v>
                </c:pt>
                <c:pt idx="228">
                  <c:v>24.99999999717237</c:v>
                </c:pt>
                <c:pt idx="229">
                  <c:v>24.999999999049891</c:v>
                </c:pt>
                <c:pt idx="230">
                  <c:v>24.999999999689241</c:v>
                </c:pt>
                <c:pt idx="231">
                  <c:v>24.99999999990106</c:v>
                </c:pt>
                <c:pt idx="232">
                  <c:v>24.999999999969319</c:v>
                </c:pt>
                <c:pt idx="233">
                  <c:v>24.999999999990749</c:v>
                </c:pt>
                <c:pt idx="234">
                  <c:v>24.999999999997289</c:v>
                </c:pt>
                <c:pt idx="235">
                  <c:v>24.999999999999211</c:v>
                </c:pt>
                <c:pt idx="236">
                  <c:v>24.99999999999978</c:v>
                </c:pt>
                <c:pt idx="237">
                  <c:v>24.99999999999994</c:v>
                </c:pt>
                <c:pt idx="238">
                  <c:v>24.999999999999979</c:v>
                </c:pt>
                <c:pt idx="239">
                  <c:v>24.999999999999989</c:v>
                </c:pt>
                <c:pt idx="240">
                  <c:v>25</c:v>
                </c:pt>
                <c:pt idx="241">
                  <c:v>25</c:v>
                </c:pt>
                <c:pt idx="242">
                  <c:v>25</c:v>
                </c:pt>
                <c:pt idx="243">
                  <c:v>25</c:v>
                </c:pt>
                <c:pt idx="244">
                  <c:v>25</c:v>
                </c:pt>
                <c:pt idx="245">
                  <c:v>25</c:v>
                </c:pt>
                <c:pt idx="246">
                  <c:v>25</c:v>
                </c:pt>
                <c:pt idx="247">
                  <c:v>25</c:v>
                </c:pt>
                <c:pt idx="248">
                  <c:v>25</c:v>
                </c:pt>
                <c:pt idx="249">
                  <c:v>25</c:v>
                </c:pt>
                <c:pt idx="250">
                  <c:v>25</c:v>
                </c:pt>
                <c:pt idx="251">
                  <c:v>25</c:v>
                </c:pt>
                <c:pt idx="252">
                  <c:v>25</c:v>
                </c:pt>
                <c:pt idx="253">
                  <c:v>25</c:v>
                </c:pt>
                <c:pt idx="254">
                  <c:v>25</c:v>
                </c:pt>
                <c:pt idx="255">
                  <c:v>25</c:v>
                </c:pt>
                <c:pt idx="256">
                  <c:v>25</c:v>
                </c:pt>
                <c:pt idx="257">
                  <c:v>25</c:v>
                </c:pt>
                <c:pt idx="258">
                  <c:v>25</c:v>
                </c:pt>
                <c:pt idx="259">
                  <c:v>25</c:v>
                </c:pt>
                <c:pt idx="260">
                  <c:v>25</c:v>
                </c:pt>
                <c:pt idx="261">
                  <c:v>25</c:v>
                </c:pt>
                <c:pt idx="262">
                  <c:v>25</c:v>
                </c:pt>
                <c:pt idx="263">
                  <c:v>25</c:v>
                </c:pt>
                <c:pt idx="264">
                  <c:v>25</c:v>
                </c:pt>
                <c:pt idx="265">
                  <c:v>25</c:v>
                </c:pt>
                <c:pt idx="266">
                  <c:v>25</c:v>
                </c:pt>
                <c:pt idx="267">
                  <c:v>25</c:v>
                </c:pt>
                <c:pt idx="268">
                  <c:v>25</c:v>
                </c:pt>
                <c:pt idx="269">
                  <c:v>25</c:v>
                </c:pt>
                <c:pt idx="270">
                  <c:v>25</c:v>
                </c:pt>
                <c:pt idx="271">
                  <c:v>25</c:v>
                </c:pt>
                <c:pt idx="272">
                  <c:v>25</c:v>
                </c:pt>
                <c:pt idx="273">
                  <c:v>25</c:v>
                </c:pt>
                <c:pt idx="274">
                  <c:v>25</c:v>
                </c:pt>
                <c:pt idx="275">
                  <c:v>25</c:v>
                </c:pt>
                <c:pt idx="276">
                  <c:v>25</c:v>
                </c:pt>
                <c:pt idx="277">
                  <c:v>25</c:v>
                </c:pt>
                <c:pt idx="278">
                  <c:v>25</c:v>
                </c:pt>
                <c:pt idx="279">
                  <c:v>25</c:v>
                </c:pt>
                <c:pt idx="280">
                  <c:v>25</c:v>
                </c:pt>
                <c:pt idx="281">
                  <c:v>25</c:v>
                </c:pt>
                <c:pt idx="282">
                  <c:v>25</c:v>
                </c:pt>
                <c:pt idx="283">
                  <c:v>25</c:v>
                </c:pt>
                <c:pt idx="284">
                  <c:v>25</c:v>
                </c:pt>
                <c:pt idx="285">
                  <c:v>25</c:v>
                </c:pt>
                <c:pt idx="286">
                  <c:v>25</c:v>
                </c:pt>
                <c:pt idx="287">
                  <c:v>25</c:v>
                </c:pt>
                <c:pt idx="288">
                  <c:v>25</c:v>
                </c:pt>
                <c:pt idx="289">
                  <c:v>25</c:v>
                </c:pt>
                <c:pt idx="290">
                  <c:v>25</c:v>
                </c:pt>
                <c:pt idx="291">
                  <c:v>25</c:v>
                </c:pt>
                <c:pt idx="292">
                  <c:v>25</c:v>
                </c:pt>
                <c:pt idx="293">
                  <c:v>25</c:v>
                </c:pt>
                <c:pt idx="294">
                  <c:v>25</c:v>
                </c:pt>
                <c:pt idx="295">
                  <c:v>25</c:v>
                </c:pt>
                <c:pt idx="296">
                  <c:v>25</c:v>
                </c:pt>
                <c:pt idx="297">
                  <c:v>25</c:v>
                </c:pt>
                <c:pt idx="298">
                  <c:v>25</c:v>
                </c:pt>
                <c:pt idx="299">
                  <c:v>25</c:v>
                </c:pt>
                <c:pt idx="300">
                  <c:v>25</c:v>
                </c:pt>
                <c:pt idx="301">
                  <c:v>25</c:v>
                </c:pt>
                <c:pt idx="302">
                  <c:v>25</c:v>
                </c:pt>
                <c:pt idx="303">
                  <c:v>25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pixel_7!$M$6</c:f>
              <c:strCache>
                <c:ptCount val="1"/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pixel_7!$A$7:$A$488</c:f>
              <c:numCache>
                <c:formatCode>General</c:formatCode>
                <c:ptCount val="482"/>
                <c:pt idx="0">
                  <c:v>6144</c:v>
                </c:pt>
                <c:pt idx="1">
                  <c:v>6143</c:v>
                </c:pt>
                <c:pt idx="2">
                  <c:v>6142</c:v>
                </c:pt>
                <c:pt idx="3">
                  <c:v>6141</c:v>
                </c:pt>
                <c:pt idx="4">
                  <c:v>6140</c:v>
                </c:pt>
                <c:pt idx="5">
                  <c:v>6139</c:v>
                </c:pt>
                <c:pt idx="6">
                  <c:v>6138</c:v>
                </c:pt>
                <c:pt idx="7">
                  <c:v>6137</c:v>
                </c:pt>
                <c:pt idx="8">
                  <c:v>6136</c:v>
                </c:pt>
                <c:pt idx="9">
                  <c:v>6135</c:v>
                </c:pt>
                <c:pt idx="10">
                  <c:v>6134</c:v>
                </c:pt>
                <c:pt idx="11">
                  <c:v>6133</c:v>
                </c:pt>
                <c:pt idx="12">
                  <c:v>6132</c:v>
                </c:pt>
                <c:pt idx="13">
                  <c:v>6131</c:v>
                </c:pt>
                <c:pt idx="14">
                  <c:v>6130</c:v>
                </c:pt>
                <c:pt idx="15">
                  <c:v>6129</c:v>
                </c:pt>
                <c:pt idx="16">
                  <c:v>6128</c:v>
                </c:pt>
                <c:pt idx="17">
                  <c:v>6127</c:v>
                </c:pt>
                <c:pt idx="18">
                  <c:v>6126</c:v>
                </c:pt>
                <c:pt idx="19">
                  <c:v>6125</c:v>
                </c:pt>
                <c:pt idx="20">
                  <c:v>6124</c:v>
                </c:pt>
                <c:pt idx="21">
                  <c:v>6123</c:v>
                </c:pt>
                <c:pt idx="22">
                  <c:v>6122</c:v>
                </c:pt>
                <c:pt idx="23">
                  <c:v>6121</c:v>
                </c:pt>
                <c:pt idx="24">
                  <c:v>6120</c:v>
                </c:pt>
                <c:pt idx="25">
                  <c:v>6119</c:v>
                </c:pt>
                <c:pt idx="26">
                  <c:v>6118</c:v>
                </c:pt>
                <c:pt idx="27">
                  <c:v>6117</c:v>
                </c:pt>
                <c:pt idx="28">
                  <c:v>6116</c:v>
                </c:pt>
                <c:pt idx="29">
                  <c:v>6115</c:v>
                </c:pt>
                <c:pt idx="30">
                  <c:v>6114</c:v>
                </c:pt>
                <c:pt idx="31">
                  <c:v>6113</c:v>
                </c:pt>
                <c:pt idx="32">
                  <c:v>6112</c:v>
                </c:pt>
                <c:pt idx="33">
                  <c:v>6111</c:v>
                </c:pt>
                <c:pt idx="34">
                  <c:v>6110</c:v>
                </c:pt>
                <c:pt idx="35">
                  <c:v>6109</c:v>
                </c:pt>
                <c:pt idx="36">
                  <c:v>6108</c:v>
                </c:pt>
                <c:pt idx="37">
                  <c:v>6107</c:v>
                </c:pt>
                <c:pt idx="38">
                  <c:v>6106</c:v>
                </c:pt>
                <c:pt idx="39">
                  <c:v>6105</c:v>
                </c:pt>
                <c:pt idx="40">
                  <c:v>6104</c:v>
                </c:pt>
                <c:pt idx="41">
                  <c:v>6103</c:v>
                </c:pt>
                <c:pt idx="42">
                  <c:v>6102</c:v>
                </c:pt>
                <c:pt idx="43">
                  <c:v>6101</c:v>
                </c:pt>
                <c:pt idx="44">
                  <c:v>6100</c:v>
                </c:pt>
                <c:pt idx="45">
                  <c:v>6099</c:v>
                </c:pt>
                <c:pt idx="46">
                  <c:v>6098</c:v>
                </c:pt>
                <c:pt idx="47">
                  <c:v>6097</c:v>
                </c:pt>
                <c:pt idx="48">
                  <c:v>6096</c:v>
                </c:pt>
                <c:pt idx="49">
                  <c:v>6095</c:v>
                </c:pt>
                <c:pt idx="50">
                  <c:v>6094</c:v>
                </c:pt>
                <c:pt idx="51">
                  <c:v>6093</c:v>
                </c:pt>
                <c:pt idx="52">
                  <c:v>6092</c:v>
                </c:pt>
                <c:pt idx="53">
                  <c:v>6091</c:v>
                </c:pt>
                <c:pt idx="54">
                  <c:v>6090</c:v>
                </c:pt>
                <c:pt idx="55">
                  <c:v>6089</c:v>
                </c:pt>
                <c:pt idx="56">
                  <c:v>6088</c:v>
                </c:pt>
                <c:pt idx="57">
                  <c:v>6087</c:v>
                </c:pt>
                <c:pt idx="58">
                  <c:v>6086</c:v>
                </c:pt>
                <c:pt idx="59">
                  <c:v>6085</c:v>
                </c:pt>
                <c:pt idx="60">
                  <c:v>6084</c:v>
                </c:pt>
                <c:pt idx="61">
                  <c:v>6083</c:v>
                </c:pt>
                <c:pt idx="62">
                  <c:v>6082</c:v>
                </c:pt>
                <c:pt idx="63">
                  <c:v>6081</c:v>
                </c:pt>
                <c:pt idx="64">
                  <c:v>6080</c:v>
                </c:pt>
                <c:pt idx="65">
                  <c:v>6079</c:v>
                </c:pt>
                <c:pt idx="66">
                  <c:v>6078</c:v>
                </c:pt>
                <c:pt idx="67">
                  <c:v>6077</c:v>
                </c:pt>
                <c:pt idx="68">
                  <c:v>6076</c:v>
                </c:pt>
                <c:pt idx="69">
                  <c:v>6075</c:v>
                </c:pt>
                <c:pt idx="70">
                  <c:v>6074</c:v>
                </c:pt>
                <c:pt idx="71">
                  <c:v>6073</c:v>
                </c:pt>
                <c:pt idx="72">
                  <c:v>6072</c:v>
                </c:pt>
                <c:pt idx="73">
                  <c:v>6071</c:v>
                </c:pt>
                <c:pt idx="74">
                  <c:v>6070</c:v>
                </c:pt>
                <c:pt idx="75">
                  <c:v>6069</c:v>
                </c:pt>
                <c:pt idx="76">
                  <c:v>6068</c:v>
                </c:pt>
                <c:pt idx="77">
                  <c:v>6067</c:v>
                </c:pt>
                <c:pt idx="78">
                  <c:v>6066</c:v>
                </c:pt>
                <c:pt idx="79">
                  <c:v>6065</c:v>
                </c:pt>
                <c:pt idx="80">
                  <c:v>6064</c:v>
                </c:pt>
                <c:pt idx="81">
                  <c:v>6063</c:v>
                </c:pt>
                <c:pt idx="82">
                  <c:v>6062</c:v>
                </c:pt>
                <c:pt idx="83">
                  <c:v>6061</c:v>
                </c:pt>
                <c:pt idx="84">
                  <c:v>6060</c:v>
                </c:pt>
                <c:pt idx="85">
                  <c:v>6059</c:v>
                </c:pt>
                <c:pt idx="86">
                  <c:v>6058</c:v>
                </c:pt>
                <c:pt idx="87">
                  <c:v>6057</c:v>
                </c:pt>
                <c:pt idx="88">
                  <c:v>6056</c:v>
                </c:pt>
                <c:pt idx="89">
                  <c:v>6055</c:v>
                </c:pt>
                <c:pt idx="90">
                  <c:v>6054</c:v>
                </c:pt>
                <c:pt idx="91">
                  <c:v>6053</c:v>
                </c:pt>
                <c:pt idx="92">
                  <c:v>6052</c:v>
                </c:pt>
                <c:pt idx="93">
                  <c:v>6051</c:v>
                </c:pt>
                <c:pt idx="94">
                  <c:v>6050</c:v>
                </c:pt>
                <c:pt idx="95">
                  <c:v>6049</c:v>
                </c:pt>
                <c:pt idx="96">
                  <c:v>6048</c:v>
                </c:pt>
                <c:pt idx="97">
                  <c:v>6047</c:v>
                </c:pt>
                <c:pt idx="98">
                  <c:v>6046</c:v>
                </c:pt>
                <c:pt idx="99">
                  <c:v>6045</c:v>
                </c:pt>
                <c:pt idx="100">
                  <c:v>6044</c:v>
                </c:pt>
                <c:pt idx="101">
                  <c:v>6043</c:v>
                </c:pt>
                <c:pt idx="102">
                  <c:v>6042</c:v>
                </c:pt>
                <c:pt idx="103">
                  <c:v>6041</c:v>
                </c:pt>
                <c:pt idx="104">
                  <c:v>6040</c:v>
                </c:pt>
                <c:pt idx="105">
                  <c:v>6039</c:v>
                </c:pt>
                <c:pt idx="106">
                  <c:v>6038</c:v>
                </c:pt>
                <c:pt idx="107">
                  <c:v>6037</c:v>
                </c:pt>
                <c:pt idx="108">
                  <c:v>6036</c:v>
                </c:pt>
                <c:pt idx="109">
                  <c:v>6035</c:v>
                </c:pt>
                <c:pt idx="110">
                  <c:v>6034</c:v>
                </c:pt>
                <c:pt idx="111">
                  <c:v>6033</c:v>
                </c:pt>
                <c:pt idx="112">
                  <c:v>6032</c:v>
                </c:pt>
                <c:pt idx="113">
                  <c:v>6031</c:v>
                </c:pt>
                <c:pt idx="114">
                  <c:v>6030</c:v>
                </c:pt>
                <c:pt idx="115">
                  <c:v>6029</c:v>
                </c:pt>
                <c:pt idx="116">
                  <c:v>6028</c:v>
                </c:pt>
                <c:pt idx="117">
                  <c:v>6027</c:v>
                </c:pt>
                <c:pt idx="118">
                  <c:v>6026</c:v>
                </c:pt>
                <c:pt idx="119">
                  <c:v>6025</c:v>
                </c:pt>
                <c:pt idx="120">
                  <c:v>6024</c:v>
                </c:pt>
                <c:pt idx="121">
                  <c:v>6023</c:v>
                </c:pt>
                <c:pt idx="122">
                  <c:v>6022</c:v>
                </c:pt>
                <c:pt idx="123">
                  <c:v>6021</c:v>
                </c:pt>
                <c:pt idx="124">
                  <c:v>6020</c:v>
                </c:pt>
                <c:pt idx="125">
                  <c:v>6019</c:v>
                </c:pt>
                <c:pt idx="126">
                  <c:v>6018</c:v>
                </c:pt>
                <c:pt idx="127">
                  <c:v>6017</c:v>
                </c:pt>
                <c:pt idx="128">
                  <c:v>6016</c:v>
                </c:pt>
                <c:pt idx="129">
                  <c:v>6015</c:v>
                </c:pt>
                <c:pt idx="130">
                  <c:v>6014</c:v>
                </c:pt>
                <c:pt idx="131">
                  <c:v>6013</c:v>
                </c:pt>
                <c:pt idx="132">
                  <c:v>6012</c:v>
                </c:pt>
                <c:pt idx="133">
                  <c:v>6011</c:v>
                </c:pt>
                <c:pt idx="134">
                  <c:v>6010</c:v>
                </c:pt>
                <c:pt idx="135">
                  <c:v>6009</c:v>
                </c:pt>
                <c:pt idx="136">
                  <c:v>6008</c:v>
                </c:pt>
                <c:pt idx="137">
                  <c:v>6007</c:v>
                </c:pt>
                <c:pt idx="138">
                  <c:v>6006</c:v>
                </c:pt>
                <c:pt idx="139">
                  <c:v>6005</c:v>
                </c:pt>
                <c:pt idx="140">
                  <c:v>6004</c:v>
                </c:pt>
                <c:pt idx="141">
                  <c:v>6003</c:v>
                </c:pt>
                <c:pt idx="142">
                  <c:v>6002</c:v>
                </c:pt>
                <c:pt idx="143">
                  <c:v>6001</c:v>
                </c:pt>
                <c:pt idx="144">
                  <c:v>6000</c:v>
                </c:pt>
                <c:pt idx="145">
                  <c:v>5999</c:v>
                </c:pt>
                <c:pt idx="146">
                  <c:v>5998</c:v>
                </c:pt>
                <c:pt idx="147">
                  <c:v>5997</c:v>
                </c:pt>
                <c:pt idx="148">
                  <c:v>5996</c:v>
                </c:pt>
                <c:pt idx="149">
                  <c:v>5995</c:v>
                </c:pt>
                <c:pt idx="150">
                  <c:v>5994</c:v>
                </c:pt>
                <c:pt idx="151">
                  <c:v>5993</c:v>
                </c:pt>
                <c:pt idx="152">
                  <c:v>5992</c:v>
                </c:pt>
                <c:pt idx="153">
                  <c:v>5991</c:v>
                </c:pt>
                <c:pt idx="154">
                  <c:v>5990</c:v>
                </c:pt>
                <c:pt idx="155">
                  <c:v>5989</c:v>
                </c:pt>
                <c:pt idx="156">
                  <c:v>5988</c:v>
                </c:pt>
                <c:pt idx="157">
                  <c:v>5987</c:v>
                </c:pt>
                <c:pt idx="158">
                  <c:v>5986</c:v>
                </c:pt>
                <c:pt idx="159">
                  <c:v>5985</c:v>
                </c:pt>
                <c:pt idx="160">
                  <c:v>5984</c:v>
                </c:pt>
                <c:pt idx="161">
                  <c:v>5983</c:v>
                </c:pt>
                <c:pt idx="162">
                  <c:v>5982</c:v>
                </c:pt>
                <c:pt idx="163">
                  <c:v>5981</c:v>
                </c:pt>
                <c:pt idx="164">
                  <c:v>5980</c:v>
                </c:pt>
                <c:pt idx="165">
                  <c:v>5979</c:v>
                </c:pt>
                <c:pt idx="166">
                  <c:v>5978</c:v>
                </c:pt>
                <c:pt idx="167">
                  <c:v>5977</c:v>
                </c:pt>
                <c:pt idx="168">
                  <c:v>5976</c:v>
                </c:pt>
                <c:pt idx="169">
                  <c:v>5975</c:v>
                </c:pt>
                <c:pt idx="170">
                  <c:v>5974</c:v>
                </c:pt>
                <c:pt idx="171">
                  <c:v>5973</c:v>
                </c:pt>
                <c:pt idx="172">
                  <c:v>5972</c:v>
                </c:pt>
                <c:pt idx="173">
                  <c:v>5971</c:v>
                </c:pt>
                <c:pt idx="174">
                  <c:v>5970</c:v>
                </c:pt>
                <c:pt idx="175">
                  <c:v>5969</c:v>
                </c:pt>
                <c:pt idx="176">
                  <c:v>5968</c:v>
                </c:pt>
                <c:pt idx="177">
                  <c:v>5967</c:v>
                </c:pt>
                <c:pt idx="178">
                  <c:v>5966</c:v>
                </c:pt>
                <c:pt idx="179">
                  <c:v>5965</c:v>
                </c:pt>
                <c:pt idx="180">
                  <c:v>5964</c:v>
                </c:pt>
                <c:pt idx="181">
                  <c:v>5963</c:v>
                </c:pt>
                <c:pt idx="182">
                  <c:v>5962</c:v>
                </c:pt>
                <c:pt idx="183">
                  <c:v>5961</c:v>
                </c:pt>
                <c:pt idx="184">
                  <c:v>5960</c:v>
                </c:pt>
                <c:pt idx="185">
                  <c:v>5959</c:v>
                </c:pt>
                <c:pt idx="186">
                  <c:v>5958</c:v>
                </c:pt>
                <c:pt idx="187">
                  <c:v>5957</c:v>
                </c:pt>
                <c:pt idx="188">
                  <c:v>5956</c:v>
                </c:pt>
                <c:pt idx="189">
                  <c:v>5955</c:v>
                </c:pt>
                <c:pt idx="190">
                  <c:v>5954</c:v>
                </c:pt>
                <c:pt idx="191">
                  <c:v>5953</c:v>
                </c:pt>
                <c:pt idx="192">
                  <c:v>5952</c:v>
                </c:pt>
                <c:pt idx="193">
                  <c:v>5951</c:v>
                </c:pt>
                <c:pt idx="194">
                  <c:v>5950</c:v>
                </c:pt>
                <c:pt idx="195">
                  <c:v>5949</c:v>
                </c:pt>
                <c:pt idx="196">
                  <c:v>5948</c:v>
                </c:pt>
                <c:pt idx="197">
                  <c:v>5947</c:v>
                </c:pt>
                <c:pt idx="198">
                  <c:v>5946</c:v>
                </c:pt>
                <c:pt idx="199">
                  <c:v>5945</c:v>
                </c:pt>
                <c:pt idx="200">
                  <c:v>5944</c:v>
                </c:pt>
                <c:pt idx="201">
                  <c:v>5943</c:v>
                </c:pt>
                <c:pt idx="202">
                  <c:v>5942</c:v>
                </c:pt>
                <c:pt idx="203">
                  <c:v>5941</c:v>
                </c:pt>
                <c:pt idx="204">
                  <c:v>5940</c:v>
                </c:pt>
                <c:pt idx="205">
                  <c:v>5939</c:v>
                </c:pt>
                <c:pt idx="206">
                  <c:v>5938</c:v>
                </c:pt>
                <c:pt idx="207">
                  <c:v>5937</c:v>
                </c:pt>
                <c:pt idx="208">
                  <c:v>5936</c:v>
                </c:pt>
                <c:pt idx="209">
                  <c:v>5935</c:v>
                </c:pt>
                <c:pt idx="210">
                  <c:v>5934</c:v>
                </c:pt>
                <c:pt idx="211">
                  <c:v>5933</c:v>
                </c:pt>
                <c:pt idx="212">
                  <c:v>5932</c:v>
                </c:pt>
                <c:pt idx="213">
                  <c:v>5931</c:v>
                </c:pt>
                <c:pt idx="214">
                  <c:v>5930</c:v>
                </c:pt>
                <c:pt idx="215">
                  <c:v>5929</c:v>
                </c:pt>
                <c:pt idx="216">
                  <c:v>5928</c:v>
                </c:pt>
                <c:pt idx="217">
                  <c:v>5927</c:v>
                </c:pt>
                <c:pt idx="218">
                  <c:v>5926</c:v>
                </c:pt>
                <c:pt idx="219">
                  <c:v>5925</c:v>
                </c:pt>
                <c:pt idx="220">
                  <c:v>5924</c:v>
                </c:pt>
                <c:pt idx="221">
                  <c:v>5923</c:v>
                </c:pt>
                <c:pt idx="222">
                  <c:v>5922</c:v>
                </c:pt>
                <c:pt idx="223">
                  <c:v>5921</c:v>
                </c:pt>
                <c:pt idx="224">
                  <c:v>5920</c:v>
                </c:pt>
                <c:pt idx="225">
                  <c:v>5919</c:v>
                </c:pt>
                <c:pt idx="226">
                  <c:v>5918</c:v>
                </c:pt>
                <c:pt idx="227">
                  <c:v>5917</c:v>
                </c:pt>
                <c:pt idx="228">
                  <c:v>5916</c:v>
                </c:pt>
                <c:pt idx="229">
                  <c:v>5915</c:v>
                </c:pt>
                <c:pt idx="230">
                  <c:v>5914</c:v>
                </c:pt>
                <c:pt idx="231">
                  <c:v>5913</c:v>
                </c:pt>
                <c:pt idx="232">
                  <c:v>5912</c:v>
                </c:pt>
                <c:pt idx="233">
                  <c:v>5911</c:v>
                </c:pt>
                <c:pt idx="234">
                  <c:v>5910</c:v>
                </c:pt>
                <c:pt idx="235">
                  <c:v>5909</c:v>
                </c:pt>
                <c:pt idx="236">
                  <c:v>5908</c:v>
                </c:pt>
                <c:pt idx="237">
                  <c:v>5907</c:v>
                </c:pt>
                <c:pt idx="238">
                  <c:v>5906</c:v>
                </c:pt>
                <c:pt idx="239">
                  <c:v>5905</c:v>
                </c:pt>
                <c:pt idx="240">
                  <c:v>5904</c:v>
                </c:pt>
                <c:pt idx="241">
                  <c:v>5903</c:v>
                </c:pt>
                <c:pt idx="242">
                  <c:v>5902</c:v>
                </c:pt>
                <c:pt idx="243">
                  <c:v>5901</c:v>
                </c:pt>
                <c:pt idx="244">
                  <c:v>5900</c:v>
                </c:pt>
                <c:pt idx="245">
                  <c:v>5899</c:v>
                </c:pt>
                <c:pt idx="246">
                  <c:v>5898</c:v>
                </c:pt>
                <c:pt idx="247">
                  <c:v>5897</c:v>
                </c:pt>
                <c:pt idx="248">
                  <c:v>5896</c:v>
                </c:pt>
                <c:pt idx="249">
                  <c:v>5895</c:v>
                </c:pt>
                <c:pt idx="250">
                  <c:v>5894</c:v>
                </c:pt>
                <c:pt idx="251">
                  <c:v>5893</c:v>
                </c:pt>
                <c:pt idx="252">
                  <c:v>5892</c:v>
                </c:pt>
                <c:pt idx="253">
                  <c:v>5891</c:v>
                </c:pt>
                <c:pt idx="254">
                  <c:v>5890</c:v>
                </c:pt>
                <c:pt idx="255">
                  <c:v>5889</c:v>
                </c:pt>
                <c:pt idx="256">
                  <c:v>5888</c:v>
                </c:pt>
                <c:pt idx="257">
                  <c:v>5887</c:v>
                </c:pt>
                <c:pt idx="258">
                  <c:v>5886</c:v>
                </c:pt>
                <c:pt idx="259">
                  <c:v>5885</c:v>
                </c:pt>
                <c:pt idx="260">
                  <c:v>5884</c:v>
                </c:pt>
                <c:pt idx="261">
                  <c:v>5883</c:v>
                </c:pt>
                <c:pt idx="262">
                  <c:v>5882</c:v>
                </c:pt>
                <c:pt idx="263">
                  <c:v>5881</c:v>
                </c:pt>
                <c:pt idx="264">
                  <c:v>5880</c:v>
                </c:pt>
                <c:pt idx="265">
                  <c:v>5879</c:v>
                </c:pt>
                <c:pt idx="266">
                  <c:v>5878</c:v>
                </c:pt>
                <c:pt idx="267">
                  <c:v>5877</c:v>
                </c:pt>
                <c:pt idx="268">
                  <c:v>5876</c:v>
                </c:pt>
                <c:pt idx="269">
                  <c:v>5875</c:v>
                </c:pt>
                <c:pt idx="270">
                  <c:v>5874</c:v>
                </c:pt>
                <c:pt idx="271">
                  <c:v>5873</c:v>
                </c:pt>
                <c:pt idx="272">
                  <c:v>5872</c:v>
                </c:pt>
                <c:pt idx="273">
                  <c:v>5871</c:v>
                </c:pt>
                <c:pt idx="274">
                  <c:v>5870</c:v>
                </c:pt>
                <c:pt idx="275">
                  <c:v>5869</c:v>
                </c:pt>
                <c:pt idx="276">
                  <c:v>5868</c:v>
                </c:pt>
                <c:pt idx="277">
                  <c:v>5867</c:v>
                </c:pt>
                <c:pt idx="278">
                  <c:v>5866</c:v>
                </c:pt>
                <c:pt idx="279">
                  <c:v>5865</c:v>
                </c:pt>
                <c:pt idx="280">
                  <c:v>5864</c:v>
                </c:pt>
                <c:pt idx="281">
                  <c:v>5863</c:v>
                </c:pt>
                <c:pt idx="282">
                  <c:v>5862</c:v>
                </c:pt>
                <c:pt idx="283">
                  <c:v>5861</c:v>
                </c:pt>
                <c:pt idx="284">
                  <c:v>5860</c:v>
                </c:pt>
                <c:pt idx="285">
                  <c:v>5859</c:v>
                </c:pt>
                <c:pt idx="286">
                  <c:v>5858</c:v>
                </c:pt>
                <c:pt idx="287">
                  <c:v>5857</c:v>
                </c:pt>
                <c:pt idx="288">
                  <c:v>5856</c:v>
                </c:pt>
                <c:pt idx="289">
                  <c:v>5855</c:v>
                </c:pt>
                <c:pt idx="290">
                  <c:v>5854</c:v>
                </c:pt>
                <c:pt idx="291">
                  <c:v>5853</c:v>
                </c:pt>
                <c:pt idx="292">
                  <c:v>5852</c:v>
                </c:pt>
                <c:pt idx="293">
                  <c:v>5851</c:v>
                </c:pt>
                <c:pt idx="294">
                  <c:v>5850</c:v>
                </c:pt>
                <c:pt idx="295">
                  <c:v>5849</c:v>
                </c:pt>
                <c:pt idx="296">
                  <c:v>5848</c:v>
                </c:pt>
                <c:pt idx="297">
                  <c:v>5847</c:v>
                </c:pt>
                <c:pt idx="298">
                  <c:v>5846</c:v>
                </c:pt>
                <c:pt idx="299">
                  <c:v>5845</c:v>
                </c:pt>
                <c:pt idx="300">
                  <c:v>5844</c:v>
                </c:pt>
                <c:pt idx="301">
                  <c:v>5843</c:v>
                </c:pt>
                <c:pt idx="302">
                  <c:v>5842</c:v>
                </c:pt>
                <c:pt idx="303">
                  <c:v>5841</c:v>
                </c:pt>
                <c:pt idx="304">
                  <c:v>5840</c:v>
                </c:pt>
                <c:pt idx="305">
                  <c:v>5839</c:v>
                </c:pt>
                <c:pt idx="306">
                  <c:v>5838</c:v>
                </c:pt>
                <c:pt idx="307">
                  <c:v>5837</c:v>
                </c:pt>
                <c:pt idx="308">
                  <c:v>5836</c:v>
                </c:pt>
                <c:pt idx="309">
                  <c:v>5835</c:v>
                </c:pt>
                <c:pt idx="310">
                  <c:v>5834</c:v>
                </c:pt>
                <c:pt idx="311">
                  <c:v>5833</c:v>
                </c:pt>
                <c:pt idx="312">
                  <c:v>5832</c:v>
                </c:pt>
                <c:pt idx="313">
                  <c:v>5831</c:v>
                </c:pt>
                <c:pt idx="314">
                  <c:v>5830</c:v>
                </c:pt>
                <c:pt idx="315">
                  <c:v>5829</c:v>
                </c:pt>
                <c:pt idx="316">
                  <c:v>5828</c:v>
                </c:pt>
                <c:pt idx="317">
                  <c:v>5827</c:v>
                </c:pt>
                <c:pt idx="318">
                  <c:v>5826</c:v>
                </c:pt>
                <c:pt idx="319">
                  <c:v>5825</c:v>
                </c:pt>
                <c:pt idx="320">
                  <c:v>5824</c:v>
                </c:pt>
                <c:pt idx="321">
                  <c:v>5823</c:v>
                </c:pt>
                <c:pt idx="322">
                  <c:v>5822</c:v>
                </c:pt>
                <c:pt idx="323">
                  <c:v>5821</c:v>
                </c:pt>
                <c:pt idx="324">
                  <c:v>5820</c:v>
                </c:pt>
                <c:pt idx="325">
                  <c:v>5819</c:v>
                </c:pt>
                <c:pt idx="326">
                  <c:v>5818</c:v>
                </c:pt>
                <c:pt idx="327">
                  <c:v>5817</c:v>
                </c:pt>
                <c:pt idx="328">
                  <c:v>5816</c:v>
                </c:pt>
                <c:pt idx="329">
                  <c:v>5815</c:v>
                </c:pt>
                <c:pt idx="330">
                  <c:v>5814</c:v>
                </c:pt>
                <c:pt idx="331">
                  <c:v>5813</c:v>
                </c:pt>
                <c:pt idx="332">
                  <c:v>5812</c:v>
                </c:pt>
                <c:pt idx="333">
                  <c:v>5811</c:v>
                </c:pt>
                <c:pt idx="334">
                  <c:v>5810</c:v>
                </c:pt>
                <c:pt idx="335">
                  <c:v>5809</c:v>
                </c:pt>
                <c:pt idx="336">
                  <c:v>5808</c:v>
                </c:pt>
                <c:pt idx="337">
                  <c:v>5807</c:v>
                </c:pt>
                <c:pt idx="338">
                  <c:v>5806</c:v>
                </c:pt>
                <c:pt idx="339">
                  <c:v>5805</c:v>
                </c:pt>
                <c:pt idx="340">
                  <c:v>5804</c:v>
                </c:pt>
                <c:pt idx="341">
                  <c:v>5803</c:v>
                </c:pt>
                <c:pt idx="342">
                  <c:v>5802</c:v>
                </c:pt>
                <c:pt idx="343">
                  <c:v>5801</c:v>
                </c:pt>
                <c:pt idx="344">
                  <c:v>5800</c:v>
                </c:pt>
                <c:pt idx="345">
                  <c:v>5799</c:v>
                </c:pt>
                <c:pt idx="346">
                  <c:v>5798</c:v>
                </c:pt>
                <c:pt idx="347">
                  <c:v>5797</c:v>
                </c:pt>
                <c:pt idx="348">
                  <c:v>5796</c:v>
                </c:pt>
                <c:pt idx="349">
                  <c:v>5795</c:v>
                </c:pt>
                <c:pt idx="350">
                  <c:v>5794</c:v>
                </c:pt>
                <c:pt idx="351">
                  <c:v>5793</c:v>
                </c:pt>
                <c:pt idx="352">
                  <c:v>5792</c:v>
                </c:pt>
                <c:pt idx="353">
                  <c:v>5791</c:v>
                </c:pt>
                <c:pt idx="354">
                  <c:v>5790</c:v>
                </c:pt>
                <c:pt idx="355">
                  <c:v>5789</c:v>
                </c:pt>
                <c:pt idx="356">
                  <c:v>5788</c:v>
                </c:pt>
                <c:pt idx="357">
                  <c:v>5787</c:v>
                </c:pt>
                <c:pt idx="358">
                  <c:v>5786</c:v>
                </c:pt>
                <c:pt idx="359">
                  <c:v>5785</c:v>
                </c:pt>
                <c:pt idx="360">
                  <c:v>5784</c:v>
                </c:pt>
                <c:pt idx="361">
                  <c:v>5783</c:v>
                </c:pt>
                <c:pt idx="362">
                  <c:v>5782</c:v>
                </c:pt>
                <c:pt idx="363">
                  <c:v>5781</c:v>
                </c:pt>
                <c:pt idx="364">
                  <c:v>5780</c:v>
                </c:pt>
                <c:pt idx="365">
                  <c:v>5779</c:v>
                </c:pt>
                <c:pt idx="366">
                  <c:v>5778</c:v>
                </c:pt>
                <c:pt idx="367">
                  <c:v>5777</c:v>
                </c:pt>
                <c:pt idx="368">
                  <c:v>5776</c:v>
                </c:pt>
                <c:pt idx="369">
                  <c:v>5775</c:v>
                </c:pt>
                <c:pt idx="370">
                  <c:v>5774</c:v>
                </c:pt>
                <c:pt idx="371">
                  <c:v>5773</c:v>
                </c:pt>
                <c:pt idx="372">
                  <c:v>5772</c:v>
                </c:pt>
                <c:pt idx="373">
                  <c:v>5771</c:v>
                </c:pt>
                <c:pt idx="374">
                  <c:v>5770</c:v>
                </c:pt>
                <c:pt idx="375">
                  <c:v>5769</c:v>
                </c:pt>
                <c:pt idx="376">
                  <c:v>5768</c:v>
                </c:pt>
                <c:pt idx="377">
                  <c:v>5767</c:v>
                </c:pt>
                <c:pt idx="378">
                  <c:v>5766</c:v>
                </c:pt>
                <c:pt idx="379">
                  <c:v>5765</c:v>
                </c:pt>
                <c:pt idx="380">
                  <c:v>5764</c:v>
                </c:pt>
                <c:pt idx="381">
                  <c:v>5763</c:v>
                </c:pt>
                <c:pt idx="382">
                  <c:v>5762</c:v>
                </c:pt>
                <c:pt idx="383">
                  <c:v>5761</c:v>
                </c:pt>
                <c:pt idx="384">
                  <c:v>5760</c:v>
                </c:pt>
                <c:pt idx="385">
                  <c:v>5759</c:v>
                </c:pt>
                <c:pt idx="386">
                  <c:v>5758</c:v>
                </c:pt>
                <c:pt idx="387">
                  <c:v>5757</c:v>
                </c:pt>
                <c:pt idx="388">
                  <c:v>5756</c:v>
                </c:pt>
                <c:pt idx="389">
                  <c:v>5755</c:v>
                </c:pt>
                <c:pt idx="390">
                  <c:v>5754</c:v>
                </c:pt>
                <c:pt idx="391">
                  <c:v>5753</c:v>
                </c:pt>
                <c:pt idx="392">
                  <c:v>5752</c:v>
                </c:pt>
                <c:pt idx="393">
                  <c:v>5751</c:v>
                </c:pt>
                <c:pt idx="394">
                  <c:v>5750</c:v>
                </c:pt>
                <c:pt idx="395">
                  <c:v>5749</c:v>
                </c:pt>
                <c:pt idx="396">
                  <c:v>5748</c:v>
                </c:pt>
                <c:pt idx="397">
                  <c:v>5747</c:v>
                </c:pt>
                <c:pt idx="398">
                  <c:v>5746</c:v>
                </c:pt>
                <c:pt idx="399">
                  <c:v>5745</c:v>
                </c:pt>
                <c:pt idx="400">
                  <c:v>5744</c:v>
                </c:pt>
                <c:pt idx="401">
                  <c:v>5743</c:v>
                </c:pt>
                <c:pt idx="402">
                  <c:v>5742</c:v>
                </c:pt>
                <c:pt idx="403">
                  <c:v>5741</c:v>
                </c:pt>
                <c:pt idx="404">
                  <c:v>5740</c:v>
                </c:pt>
                <c:pt idx="405">
                  <c:v>5739</c:v>
                </c:pt>
                <c:pt idx="406">
                  <c:v>5738</c:v>
                </c:pt>
                <c:pt idx="407">
                  <c:v>5737</c:v>
                </c:pt>
                <c:pt idx="408">
                  <c:v>5736</c:v>
                </c:pt>
                <c:pt idx="409">
                  <c:v>5735</c:v>
                </c:pt>
                <c:pt idx="410">
                  <c:v>5734</c:v>
                </c:pt>
                <c:pt idx="411">
                  <c:v>5733</c:v>
                </c:pt>
                <c:pt idx="412">
                  <c:v>5732</c:v>
                </c:pt>
                <c:pt idx="413">
                  <c:v>5731</c:v>
                </c:pt>
                <c:pt idx="414">
                  <c:v>5730</c:v>
                </c:pt>
                <c:pt idx="415">
                  <c:v>5729</c:v>
                </c:pt>
                <c:pt idx="416">
                  <c:v>5728</c:v>
                </c:pt>
                <c:pt idx="417">
                  <c:v>5727</c:v>
                </c:pt>
                <c:pt idx="418">
                  <c:v>5726</c:v>
                </c:pt>
                <c:pt idx="419">
                  <c:v>5725</c:v>
                </c:pt>
                <c:pt idx="420">
                  <c:v>5724</c:v>
                </c:pt>
                <c:pt idx="421">
                  <c:v>5723</c:v>
                </c:pt>
                <c:pt idx="422">
                  <c:v>5722</c:v>
                </c:pt>
                <c:pt idx="423">
                  <c:v>5721</c:v>
                </c:pt>
                <c:pt idx="424">
                  <c:v>5720</c:v>
                </c:pt>
                <c:pt idx="425">
                  <c:v>5719</c:v>
                </c:pt>
                <c:pt idx="426">
                  <c:v>5718</c:v>
                </c:pt>
                <c:pt idx="427">
                  <c:v>5717</c:v>
                </c:pt>
                <c:pt idx="428">
                  <c:v>5716</c:v>
                </c:pt>
                <c:pt idx="429">
                  <c:v>5715</c:v>
                </c:pt>
                <c:pt idx="430">
                  <c:v>5714</c:v>
                </c:pt>
                <c:pt idx="431">
                  <c:v>5713</c:v>
                </c:pt>
                <c:pt idx="432">
                  <c:v>5712</c:v>
                </c:pt>
                <c:pt idx="433">
                  <c:v>5711</c:v>
                </c:pt>
                <c:pt idx="434">
                  <c:v>5710</c:v>
                </c:pt>
                <c:pt idx="435">
                  <c:v>5709</c:v>
                </c:pt>
                <c:pt idx="436">
                  <c:v>5708</c:v>
                </c:pt>
                <c:pt idx="437">
                  <c:v>5707</c:v>
                </c:pt>
                <c:pt idx="438">
                  <c:v>5706</c:v>
                </c:pt>
                <c:pt idx="439">
                  <c:v>5705</c:v>
                </c:pt>
                <c:pt idx="440">
                  <c:v>5704</c:v>
                </c:pt>
                <c:pt idx="441">
                  <c:v>5703</c:v>
                </c:pt>
                <c:pt idx="442">
                  <c:v>5702</c:v>
                </c:pt>
                <c:pt idx="443">
                  <c:v>5701</c:v>
                </c:pt>
                <c:pt idx="444">
                  <c:v>5700</c:v>
                </c:pt>
                <c:pt idx="445">
                  <c:v>5699</c:v>
                </c:pt>
                <c:pt idx="446">
                  <c:v>5698</c:v>
                </c:pt>
                <c:pt idx="447">
                  <c:v>5697</c:v>
                </c:pt>
                <c:pt idx="448">
                  <c:v>5696</c:v>
                </c:pt>
                <c:pt idx="449">
                  <c:v>5695</c:v>
                </c:pt>
                <c:pt idx="450">
                  <c:v>5694</c:v>
                </c:pt>
                <c:pt idx="451">
                  <c:v>5693</c:v>
                </c:pt>
                <c:pt idx="452">
                  <c:v>5692</c:v>
                </c:pt>
                <c:pt idx="453">
                  <c:v>5691</c:v>
                </c:pt>
                <c:pt idx="454">
                  <c:v>5690</c:v>
                </c:pt>
                <c:pt idx="455">
                  <c:v>5689</c:v>
                </c:pt>
                <c:pt idx="456">
                  <c:v>5688</c:v>
                </c:pt>
                <c:pt idx="457">
                  <c:v>5687</c:v>
                </c:pt>
                <c:pt idx="458">
                  <c:v>5686</c:v>
                </c:pt>
                <c:pt idx="459">
                  <c:v>5685</c:v>
                </c:pt>
                <c:pt idx="460">
                  <c:v>5684</c:v>
                </c:pt>
                <c:pt idx="461">
                  <c:v>5683</c:v>
                </c:pt>
                <c:pt idx="462">
                  <c:v>5682</c:v>
                </c:pt>
                <c:pt idx="463">
                  <c:v>5681</c:v>
                </c:pt>
                <c:pt idx="464">
                  <c:v>5680</c:v>
                </c:pt>
                <c:pt idx="465">
                  <c:v>5679</c:v>
                </c:pt>
                <c:pt idx="466">
                  <c:v>5678</c:v>
                </c:pt>
                <c:pt idx="467">
                  <c:v>5677</c:v>
                </c:pt>
                <c:pt idx="468">
                  <c:v>5676</c:v>
                </c:pt>
                <c:pt idx="469">
                  <c:v>5675</c:v>
                </c:pt>
                <c:pt idx="470">
                  <c:v>5674</c:v>
                </c:pt>
                <c:pt idx="471">
                  <c:v>5673</c:v>
                </c:pt>
                <c:pt idx="472">
                  <c:v>5672</c:v>
                </c:pt>
                <c:pt idx="473">
                  <c:v>5671</c:v>
                </c:pt>
                <c:pt idx="474">
                  <c:v>5670</c:v>
                </c:pt>
                <c:pt idx="475">
                  <c:v>5669</c:v>
                </c:pt>
                <c:pt idx="476">
                  <c:v>5668</c:v>
                </c:pt>
                <c:pt idx="477">
                  <c:v>5667</c:v>
                </c:pt>
                <c:pt idx="478">
                  <c:v>5666</c:v>
                </c:pt>
                <c:pt idx="479">
                  <c:v>5665</c:v>
                </c:pt>
                <c:pt idx="480">
                  <c:v>5664</c:v>
                </c:pt>
                <c:pt idx="481">
                  <c:v>5663</c:v>
                </c:pt>
              </c:numCache>
            </c:numRef>
          </c:xVal>
          <c:yVal>
            <c:numRef>
              <c:f>pixel_7!$M$7:$M$488</c:f>
              <c:numCache>
                <c:formatCode>General</c:formatCode>
                <c:ptCount val="48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1.38777878078145E-15</c:v>
                </c:pt>
                <c:pt idx="63">
                  <c:v>6.9388939039072497E-15</c:v>
                </c:pt>
                <c:pt idx="64">
                  <c:v>3.1918911957973301E-14</c:v>
                </c:pt>
                <c:pt idx="65">
                  <c:v>1.3045120539345599E-13</c:v>
                </c:pt>
                <c:pt idx="66">
                  <c:v>5.31519273039294E-13</c:v>
                </c:pt>
                <c:pt idx="67">
                  <c:v>2.08999484385686E-12</c:v>
                </c:pt>
                <c:pt idx="68">
                  <c:v>7.9519724138776902E-12</c:v>
                </c:pt>
                <c:pt idx="69">
                  <c:v>2.9312663407665702E-11</c:v>
                </c:pt>
                <c:pt idx="70">
                  <c:v>1.0466488786775599E-10</c:v>
                </c:pt>
                <c:pt idx="71">
                  <c:v>3.6199515607293599E-10</c:v>
                </c:pt>
                <c:pt idx="72">
                  <c:v>1.2127632231795399E-9</c:v>
                </c:pt>
                <c:pt idx="73">
                  <c:v>3.9358336034744898E-9</c:v>
                </c:pt>
                <c:pt idx="74">
                  <c:v>1.2373690960743E-8</c:v>
                </c:pt>
                <c:pt idx="75">
                  <c:v>3.7686022358318698E-8</c:v>
                </c:pt>
                <c:pt idx="76">
                  <c:v>1.11198082686226E-7</c:v>
                </c:pt>
                <c:pt idx="77">
                  <c:v>3.1788437437896299E-7</c:v>
                </c:pt>
                <c:pt idx="78">
                  <c:v>8.80473743913868E-7</c:v>
                </c:pt>
                <c:pt idx="79">
                  <c:v>2.3629858361684498E-6</c:v>
                </c:pt>
                <c:pt idx="80">
                  <c:v>6.1450766752901901E-6</c:v>
                </c:pt>
                <c:pt idx="81">
                  <c:v>1.5486063585645799E-5</c:v>
                </c:pt>
                <c:pt idx="82">
                  <c:v>3.7820797001153497E-5</c:v>
                </c:pt>
                <c:pt idx="83">
                  <c:v>8.9521456900221202E-5</c:v>
                </c:pt>
                <c:pt idx="84">
                  <c:v>2.05382864831849E-4</c:v>
                </c:pt>
                <c:pt idx="85">
                  <c:v>4.5675030016789598E-4</c:v>
                </c:pt>
                <c:pt idx="86">
                  <c:v>9.8471734520655407E-4</c:v>
                </c:pt>
                <c:pt idx="87">
                  <c:v>2.0582921073306099E-3</c:v>
                </c:pt>
                <c:pt idx="88">
                  <c:v>4.1717107450739404E-3</c:v>
                </c:pt>
                <c:pt idx="89">
                  <c:v>8.1994988517020192E-3</c:v>
                </c:pt>
                <c:pt idx="90">
                  <c:v>1.5630984051780199E-2</c:v>
                </c:pt>
                <c:pt idx="91">
                  <c:v>2.8905314141892999E-2</c:v>
                </c:pt>
                <c:pt idx="92">
                  <c:v>5.1860333979973597E-2</c:v>
                </c:pt>
                <c:pt idx="93">
                  <c:v>9.0290376234824998E-2</c:v>
                </c:pt>
                <c:pt idx="94">
                  <c:v>0.152576634788885</c:v>
                </c:pt>
                <c:pt idx="95">
                  <c:v>0.25030978059035802</c:v>
                </c:pt>
                <c:pt idx="96">
                  <c:v>0.39877332275433403</c:v>
                </c:pt>
                <c:pt idx="97">
                  <c:v>0.61710970799093301</c:v>
                </c:pt>
                <c:pt idx="98">
                  <c:v>0.92796682761949301</c:v>
                </c:pt>
                <c:pt idx="99">
                  <c:v>1.356440330040136</c:v>
                </c:pt>
                <c:pt idx="100">
                  <c:v>1.9282027513712721</c:v>
                </c:pt>
                <c:pt idx="101">
                  <c:v>2.6668477649189279</c:v>
                </c:pt>
                <c:pt idx="102">
                  <c:v>3.590661653910491</c:v>
                </c:pt>
                <c:pt idx="103">
                  <c:v>4.7092280982363182</c:v>
                </c:pt>
                <c:pt idx="104">
                  <c:v>6.0204243305598411</c:v>
                </c:pt>
                <c:pt idx="105">
                  <c:v>7.50842190849961</c:v>
                </c:pt>
                <c:pt idx="106">
                  <c:v>9.1432248012698949</c:v>
                </c:pt>
                <c:pt idx="107">
                  <c:v>10.88205519970956</c:v>
                </c:pt>
                <c:pt idx="108">
                  <c:v>12.672569159304761</c:v>
                </c:pt>
                <c:pt idx="109">
                  <c:v>14.4575224800891</c:v>
                </c:pt>
                <c:pt idx="110">
                  <c:v>16.18020274759882</c:v>
                </c:pt>
                <c:pt idx="111">
                  <c:v>17.789777513543001</c:v>
                </c:pt>
                <c:pt idx="112">
                  <c:v>19.24572691349864</c:v>
                </c:pt>
                <c:pt idx="113">
                  <c:v>20.520726510866179</c:v>
                </c:pt>
                <c:pt idx="114">
                  <c:v>21.601668620920879</c:v>
                </c:pt>
                <c:pt idx="115">
                  <c:v>22.488872488093079</c:v>
                </c:pt>
                <c:pt idx="116">
                  <c:v>23.19384631574485</c:v>
                </c:pt>
                <c:pt idx="117">
                  <c:v>23.736160684060341</c:v>
                </c:pt>
                <c:pt idx="118">
                  <c:v>24.140045703295879</c:v>
                </c:pt>
                <c:pt idx="119">
                  <c:v>24.431246701295411</c:v>
                </c:pt>
                <c:pt idx="120">
                  <c:v>24.634508803832439</c:v>
                </c:pt>
                <c:pt idx="121">
                  <c:v>24.771865034455509</c:v>
                </c:pt>
                <c:pt idx="122">
                  <c:v>24.861725499747539</c:v>
                </c:pt>
                <c:pt idx="123">
                  <c:v>24.918639257101692</c:v>
                </c:pt>
                <c:pt idx="124">
                  <c:v>24.953536739222081</c:v>
                </c:pt>
                <c:pt idx="125">
                  <c:v>24.974252415218071</c:v>
                </c:pt>
                <c:pt idx="126">
                  <c:v>24.986157493181381</c:v>
                </c:pt>
                <c:pt idx="127">
                  <c:v>24.992781082977679</c:v>
                </c:pt>
                <c:pt idx="128">
                  <c:v>24.996348735861009</c:v>
                </c:pt>
                <c:pt idx="129">
                  <c:v>24.99820910729629</c:v>
                </c:pt>
                <c:pt idx="130">
                  <c:v>24.999148278049219</c:v>
                </c:pt>
                <c:pt idx="131">
                  <c:v>24.99960728282278</c:v>
                </c:pt>
                <c:pt idx="132">
                  <c:v>24.999824461660669</c:v>
                </c:pt>
                <c:pt idx="133">
                  <c:v>24.99992394386026</c:v>
                </c:pt>
                <c:pt idx="134">
                  <c:v>24.999968060327991</c:v>
                </c:pt>
                <c:pt idx="135">
                  <c:v>24.999987000480392</c:v>
                </c:pt>
                <c:pt idx="136">
                  <c:v>24.99999487263274</c:v>
                </c:pt>
                <c:pt idx="137">
                  <c:v>24.999998040235361</c:v>
                </c:pt>
                <c:pt idx="138">
                  <c:v>24.999999274177981</c:v>
                </c:pt>
                <c:pt idx="139">
                  <c:v>24.99999973953496</c:v>
                </c:pt>
                <c:pt idx="140">
                  <c:v>24.999999909439239</c:v>
                </c:pt>
                <c:pt idx="141">
                  <c:v>24.999999969494251</c:v>
                </c:pt>
                <c:pt idx="142">
                  <c:v>24.99999999004466</c:v>
                </c:pt>
                <c:pt idx="143">
                  <c:v>24.99999999685264</c:v>
                </c:pt>
                <c:pt idx="144">
                  <c:v>24.999999999036088</c:v>
                </c:pt>
                <c:pt idx="145">
                  <c:v>24.999999999714039</c:v>
                </c:pt>
                <c:pt idx="146">
                  <c:v>24.999999999917819</c:v>
                </c:pt>
                <c:pt idx="147">
                  <c:v>24.999999999977121</c:v>
                </c:pt>
                <c:pt idx="148">
                  <c:v>24.999999999993829</c:v>
                </c:pt>
                <c:pt idx="149">
                  <c:v>24.999999999998391</c:v>
                </c:pt>
                <c:pt idx="150">
                  <c:v>24.999999999999591</c:v>
                </c:pt>
                <c:pt idx="151">
                  <c:v>24.999999999999901</c:v>
                </c:pt>
                <c:pt idx="152">
                  <c:v>24.999999999999979</c:v>
                </c:pt>
                <c:pt idx="153">
                  <c:v>24.999999999999989</c:v>
                </c:pt>
                <c:pt idx="154">
                  <c:v>25</c:v>
                </c:pt>
                <c:pt idx="155">
                  <c:v>25</c:v>
                </c:pt>
                <c:pt idx="156">
                  <c:v>25</c:v>
                </c:pt>
                <c:pt idx="157">
                  <c:v>25</c:v>
                </c:pt>
                <c:pt idx="158">
                  <c:v>25</c:v>
                </c:pt>
                <c:pt idx="159">
                  <c:v>25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25</c:v>
                </c:pt>
                <c:pt idx="164">
                  <c:v>25</c:v>
                </c:pt>
                <c:pt idx="165">
                  <c:v>25</c:v>
                </c:pt>
                <c:pt idx="166">
                  <c:v>25</c:v>
                </c:pt>
                <c:pt idx="167">
                  <c:v>25</c:v>
                </c:pt>
                <c:pt idx="168">
                  <c:v>25</c:v>
                </c:pt>
                <c:pt idx="169">
                  <c:v>25</c:v>
                </c:pt>
                <c:pt idx="170">
                  <c:v>25</c:v>
                </c:pt>
                <c:pt idx="171">
                  <c:v>25</c:v>
                </c:pt>
                <c:pt idx="172">
                  <c:v>25</c:v>
                </c:pt>
                <c:pt idx="173">
                  <c:v>25</c:v>
                </c:pt>
                <c:pt idx="174">
                  <c:v>25</c:v>
                </c:pt>
                <c:pt idx="175">
                  <c:v>25</c:v>
                </c:pt>
                <c:pt idx="176">
                  <c:v>25</c:v>
                </c:pt>
                <c:pt idx="177">
                  <c:v>25</c:v>
                </c:pt>
                <c:pt idx="178">
                  <c:v>25</c:v>
                </c:pt>
                <c:pt idx="179">
                  <c:v>25</c:v>
                </c:pt>
                <c:pt idx="180">
                  <c:v>25</c:v>
                </c:pt>
                <c:pt idx="181">
                  <c:v>25</c:v>
                </c:pt>
                <c:pt idx="182">
                  <c:v>25</c:v>
                </c:pt>
                <c:pt idx="183">
                  <c:v>25</c:v>
                </c:pt>
                <c:pt idx="184">
                  <c:v>25</c:v>
                </c:pt>
                <c:pt idx="185">
                  <c:v>25</c:v>
                </c:pt>
                <c:pt idx="186">
                  <c:v>25</c:v>
                </c:pt>
                <c:pt idx="187">
                  <c:v>25</c:v>
                </c:pt>
                <c:pt idx="188">
                  <c:v>25</c:v>
                </c:pt>
                <c:pt idx="189">
                  <c:v>25</c:v>
                </c:pt>
                <c:pt idx="190">
                  <c:v>25</c:v>
                </c:pt>
                <c:pt idx="191">
                  <c:v>25</c:v>
                </c:pt>
                <c:pt idx="192">
                  <c:v>25</c:v>
                </c:pt>
                <c:pt idx="193">
                  <c:v>25</c:v>
                </c:pt>
                <c:pt idx="194">
                  <c:v>25</c:v>
                </c:pt>
                <c:pt idx="195">
                  <c:v>25</c:v>
                </c:pt>
                <c:pt idx="196">
                  <c:v>25</c:v>
                </c:pt>
                <c:pt idx="197">
                  <c:v>25</c:v>
                </c:pt>
                <c:pt idx="198">
                  <c:v>25</c:v>
                </c:pt>
                <c:pt idx="199">
                  <c:v>25</c:v>
                </c:pt>
                <c:pt idx="200">
                  <c:v>25</c:v>
                </c:pt>
                <c:pt idx="201">
                  <c:v>25</c:v>
                </c:pt>
                <c:pt idx="202">
                  <c:v>25</c:v>
                </c:pt>
                <c:pt idx="203">
                  <c:v>25</c:v>
                </c:pt>
                <c:pt idx="204">
                  <c:v>25</c:v>
                </c:pt>
                <c:pt idx="205">
                  <c:v>25</c:v>
                </c:pt>
                <c:pt idx="206">
                  <c:v>25</c:v>
                </c:pt>
                <c:pt idx="207">
                  <c:v>25</c:v>
                </c:pt>
                <c:pt idx="208">
                  <c:v>25</c:v>
                </c:pt>
                <c:pt idx="209">
                  <c:v>25</c:v>
                </c:pt>
                <c:pt idx="210">
                  <c:v>25</c:v>
                </c:pt>
                <c:pt idx="211">
                  <c:v>25</c:v>
                </c:pt>
                <c:pt idx="212">
                  <c:v>25</c:v>
                </c:pt>
                <c:pt idx="213">
                  <c:v>25</c:v>
                </c:pt>
                <c:pt idx="214">
                  <c:v>25</c:v>
                </c:pt>
                <c:pt idx="215">
                  <c:v>25</c:v>
                </c:pt>
                <c:pt idx="216">
                  <c:v>25</c:v>
                </c:pt>
                <c:pt idx="217">
                  <c:v>25</c:v>
                </c:pt>
                <c:pt idx="218">
                  <c:v>25</c:v>
                </c:pt>
                <c:pt idx="219">
                  <c:v>25</c:v>
                </c:pt>
                <c:pt idx="220">
                  <c:v>25</c:v>
                </c:pt>
                <c:pt idx="221">
                  <c:v>25</c:v>
                </c:pt>
                <c:pt idx="222">
                  <c:v>25</c:v>
                </c:pt>
                <c:pt idx="223">
                  <c:v>25</c:v>
                </c:pt>
                <c:pt idx="224">
                  <c:v>25</c:v>
                </c:pt>
                <c:pt idx="225">
                  <c:v>25</c:v>
                </c:pt>
                <c:pt idx="226">
                  <c:v>25</c:v>
                </c:pt>
                <c:pt idx="227">
                  <c:v>25</c:v>
                </c:pt>
                <c:pt idx="228">
                  <c:v>25</c:v>
                </c:pt>
                <c:pt idx="229">
                  <c:v>25</c:v>
                </c:pt>
                <c:pt idx="230">
                  <c:v>25</c:v>
                </c:pt>
                <c:pt idx="231">
                  <c:v>25</c:v>
                </c:pt>
                <c:pt idx="232">
                  <c:v>25</c:v>
                </c:pt>
                <c:pt idx="233">
                  <c:v>25</c:v>
                </c:pt>
                <c:pt idx="234">
                  <c:v>25</c:v>
                </c:pt>
                <c:pt idx="235">
                  <c:v>25</c:v>
                </c:pt>
                <c:pt idx="236">
                  <c:v>25</c:v>
                </c:pt>
                <c:pt idx="237">
                  <c:v>25</c:v>
                </c:pt>
                <c:pt idx="238">
                  <c:v>25</c:v>
                </c:pt>
                <c:pt idx="239">
                  <c:v>25</c:v>
                </c:pt>
                <c:pt idx="240">
                  <c:v>25</c:v>
                </c:pt>
                <c:pt idx="241">
                  <c:v>25</c:v>
                </c:pt>
                <c:pt idx="242">
                  <c:v>25</c:v>
                </c:pt>
                <c:pt idx="243">
                  <c:v>25</c:v>
                </c:pt>
                <c:pt idx="244">
                  <c:v>25</c:v>
                </c:pt>
                <c:pt idx="245">
                  <c:v>25</c:v>
                </c:pt>
                <c:pt idx="246">
                  <c:v>25</c:v>
                </c:pt>
                <c:pt idx="247">
                  <c:v>25</c:v>
                </c:pt>
                <c:pt idx="248">
                  <c:v>25</c:v>
                </c:pt>
                <c:pt idx="249">
                  <c:v>25</c:v>
                </c:pt>
                <c:pt idx="250">
                  <c:v>25</c:v>
                </c:pt>
                <c:pt idx="251">
                  <c:v>25</c:v>
                </c:pt>
                <c:pt idx="252">
                  <c:v>25</c:v>
                </c:pt>
                <c:pt idx="253">
                  <c:v>25</c:v>
                </c:pt>
                <c:pt idx="254">
                  <c:v>25</c:v>
                </c:pt>
                <c:pt idx="255">
                  <c:v>25</c:v>
                </c:pt>
                <c:pt idx="256">
                  <c:v>25</c:v>
                </c:pt>
                <c:pt idx="257">
                  <c:v>25</c:v>
                </c:pt>
                <c:pt idx="258">
                  <c:v>25</c:v>
                </c:pt>
                <c:pt idx="259">
                  <c:v>25</c:v>
                </c:pt>
                <c:pt idx="260">
                  <c:v>25</c:v>
                </c:pt>
                <c:pt idx="261">
                  <c:v>25</c:v>
                </c:pt>
                <c:pt idx="262">
                  <c:v>25</c:v>
                </c:pt>
                <c:pt idx="263">
                  <c:v>25</c:v>
                </c:pt>
                <c:pt idx="264">
                  <c:v>25</c:v>
                </c:pt>
                <c:pt idx="265">
                  <c:v>25</c:v>
                </c:pt>
                <c:pt idx="266">
                  <c:v>25</c:v>
                </c:pt>
                <c:pt idx="267">
                  <c:v>25</c:v>
                </c:pt>
                <c:pt idx="268">
                  <c:v>25</c:v>
                </c:pt>
                <c:pt idx="269">
                  <c:v>25</c:v>
                </c:pt>
                <c:pt idx="270">
                  <c:v>25</c:v>
                </c:pt>
                <c:pt idx="271">
                  <c:v>25</c:v>
                </c:pt>
                <c:pt idx="272">
                  <c:v>25</c:v>
                </c:pt>
                <c:pt idx="273">
                  <c:v>25</c:v>
                </c:pt>
                <c:pt idx="274">
                  <c:v>25</c:v>
                </c:pt>
                <c:pt idx="275">
                  <c:v>25</c:v>
                </c:pt>
                <c:pt idx="276">
                  <c:v>25</c:v>
                </c:pt>
                <c:pt idx="277">
                  <c:v>25</c:v>
                </c:pt>
                <c:pt idx="278">
                  <c:v>25</c:v>
                </c:pt>
                <c:pt idx="279">
                  <c:v>25</c:v>
                </c:pt>
                <c:pt idx="280">
                  <c:v>25</c:v>
                </c:pt>
                <c:pt idx="281">
                  <c:v>25</c:v>
                </c:pt>
                <c:pt idx="282">
                  <c:v>25</c:v>
                </c:pt>
                <c:pt idx="283">
                  <c:v>25</c:v>
                </c:pt>
                <c:pt idx="284">
                  <c:v>25</c:v>
                </c:pt>
                <c:pt idx="285">
                  <c:v>25</c:v>
                </c:pt>
                <c:pt idx="286">
                  <c:v>25</c:v>
                </c:pt>
                <c:pt idx="287">
                  <c:v>25</c:v>
                </c:pt>
                <c:pt idx="288">
                  <c:v>25</c:v>
                </c:pt>
                <c:pt idx="289">
                  <c:v>25</c:v>
                </c:pt>
                <c:pt idx="290">
                  <c:v>25</c:v>
                </c:pt>
                <c:pt idx="291">
                  <c:v>25</c:v>
                </c:pt>
                <c:pt idx="292">
                  <c:v>25</c:v>
                </c:pt>
                <c:pt idx="293">
                  <c:v>25</c:v>
                </c:pt>
                <c:pt idx="294">
                  <c:v>25</c:v>
                </c:pt>
                <c:pt idx="295">
                  <c:v>25</c:v>
                </c:pt>
                <c:pt idx="296">
                  <c:v>25</c:v>
                </c:pt>
                <c:pt idx="297">
                  <c:v>25</c:v>
                </c:pt>
                <c:pt idx="298">
                  <c:v>25</c:v>
                </c:pt>
                <c:pt idx="299">
                  <c:v>25</c:v>
                </c:pt>
                <c:pt idx="300">
                  <c:v>25</c:v>
                </c:pt>
                <c:pt idx="301">
                  <c:v>25</c:v>
                </c:pt>
                <c:pt idx="302">
                  <c:v>25</c:v>
                </c:pt>
                <c:pt idx="303">
                  <c:v>25</c:v>
                </c:pt>
                <c:pt idx="304">
                  <c:v>25</c:v>
                </c:pt>
                <c:pt idx="305">
                  <c:v>25</c:v>
                </c:pt>
                <c:pt idx="306">
                  <c:v>25</c:v>
                </c:pt>
                <c:pt idx="307">
                  <c:v>25</c:v>
                </c:pt>
                <c:pt idx="308">
                  <c:v>25</c:v>
                </c:pt>
                <c:pt idx="309">
                  <c:v>25</c:v>
                </c:pt>
                <c:pt idx="310">
                  <c:v>25</c:v>
                </c:pt>
                <c:pt idx="311">
                  <c:v>25</c:v>
                </c:pt>
                <c:pt idx="312">
                  <c:v>25</c:v>
                </c:pt>
                <c:pt idx="313">
                  <c:v>25</c:v>
                </c:pt>
                <c:pt idx="314">
                  <c:v>25</c:v>
                </c:pt>
                <c:pt idx="315">
                  <c:v>25</c:v>
                </c:pt>
                <c:pt idx="316">
                  <c:v>25</c:v>
                </c:pt>
                <c:pt idx="317">
                  <c:v>25</c:v>
                </c:pt>
                <c:pt idx="318">
                  <c:v>25</c:v>
                </c:pt>
                <c:pt idx="319">
                  <c:v>25</c:v>
                </c:pt>
                <c:pt idx="320">
                  <c:v>25</c:v>
                </c:pt>
                <c:pt idx="321">
                  <c:v>25</c:v>
                </c:pt>
                <c:pt idx="322">
                  <c:v>25</c:v>
                </c:pt>
                <c:pt idx="323">
                  <c:v>25</c:v>
                </c:pt>
                <c:pt idx="324">
                  <c:v>25</c:v>
                </c:pt>
                <c:pt idx="325">
                  <c:v>25</c:v>
                </c:pt>
                <c:pt idx="326">
                  <c:v>25</c:v>
                </c:pt>
                <c:pt idx="327">
                  <c:v>25</c:v>
                </c:pt>
                <c:pt idx="328">
                  <c:v>25</c:v>
                </c:pt>
                <c:pt idx="329">
                  <c:v>25</c:v>
                </c:pt>
                <c:pt idx="330">
                  <c:v>25</c:v>
                </c:pt>
                <c:pt idx="331">
                  <c:v>25</c:v>
                </c:pt>
                <c:pt idx="332">
                  <c:v>25</c:v>
                </c:pt>
                <c:pt idx="333">
                  <c:v>25</c:v>
                </c:pt>
                <c:pt idx="334">
                  <c:v>25</c:v>
                </c:pt>
                <c:pt idx="335">
                  <c:v>25</c:v>
                </c:pt>
                <c:pt idx="336">
                  <c:v>25</c:v>
                </c:pt>
                <c:pt idx="337">
                  <c:v>25</c:v>
                </c:pt>
                <c:pt idx="338">
                  <c:v>25</c:v>
                </c:pt>
                <c:pt idx="339">
                  <c:v>25</c:v>
                </c:pt>
                <c:pt idx="340">
                  <c:v>25</c:v>
                </c:pt>
                <c:pt idx="341">
                  <c:v>25</c:v>
                </c:pt>
                <c:pt idx="342">
                  <c:v>25</c:v>
                </c:pt>
                <c:pt idx="343">
                  <c:v>25</c:v>
                </c:pt>
                <c:pt idx="344">
                  <c:v>25</c:v>
                </c:pt>
                <c:pt idx="345">
                  <c:v>25</c:v>
                </c:pt>
                <c:pt idx="346">
                  <c:v>25</c:v>
                </c:pt>
                <c:pt idx="347">
                  <c:v>25</c:v>
                </c:pt>
                <c:pt idx="348">
                  <c:v>25</c:v>
                </c:pt>
                <c:pt idx="349">
                  <c:v>25</c:v>
                </c:pt>
                <c:pt idx="350">
                  <c:v>25</c:v>
                </c:pt>
                <c:pt idx="351">
                  <c:v>25</c:v>
                </c:pt>
                <c:pt idx="352">
                  <c:v>25</c:v>
                </c:pt>
                <c:pt idx="353">
                  <c:v>25</c:v>
                </c:pt>
                <c:pt idx="354">
                  <c:v>25</c:v>
                </c:pt>
                <c:pt idx="355">
                  <c:v>25</c:v>
                </c:pt>
                <c:pt idx="356">
                  <c:v>25</c:v>
                </c:pt>
                <c:pt idx="357">
                  <c:v>25</c:v>
                </c:pt>
                <c:pt idx="358">
                  <c:v>25</c:v>
                </c:pt>
                <c:pt idx="359">
                  <c:v>25</c:v>
                </c:pt>
                <c:pt idx="360">
                  <c:v>25</c:v>
                </c:pt>
                <c:pt idx="361">
                  <c:v>25</c:v>
                </c:pt>
                <c:pt idx="362">
                  <c:v>25</c:v>
                </c:pt>
                <c:pt idx="363">
                  <c:v>25</c:v>
                </c:pt>
                <c:pt idx="364">
                  <c:v>25</c:v>
                </c:pt>
                <c:pt idx="365">
                  <c:v>25</c:v>
                </c:pt>
                <c:pt idx="366">
                  <c:v>25</c:v>
                </c:pt>
                <c:pt idx="367">
                  <c:v>25</c:v>
                </c:pt>
                <c:pt idx="368">
                  <c:v>25</c:v>
                </c:pt>
                <c:pt idx="369">
                  <c:v>25</c:v>
                </c:pt>
                <c:pt idx="370">
                  <c:v>25</c:v>
                </c:pt>
                <c:pt idx="371">
                  <c:v>25</c:v>
                </c:pt>
                <c:pt idx="372">
                  <c:v>25</c:v>
                </c:pt>
                <c:pt idx="373">
                  <c:v>25</c:v>
                </c:pt>
                <c:pt idx="374">
                  <c:v>25</c:v>
                </c:pt>
                <c:pt idx="375">
                  <c:v>25</c:v>
                </c:pt>
                <c:pt idx="376">
                  <c:v>25</c:v>
                </c:pt>
                <c:pt idx="377">
                  <c:v>25</c:v>
                </c:pt>
                <c:pt idx="378">
                  <c:v>25</c:v>
                </c:pt>
                <c:pt idx="379">
                  <c:v>25</c:v>
                </c:pt>
                <c:pt idx="380">
                  <c:v>25</c:v>
                </c:pt>
                <c:pt idx="381">
                  <c:v>25</c:v>
                </c:pt>
                <c:pt idx="382">
                  <c:v>25</c:v>
                </c:pt>
                <c:pt idx="383">
                  <c:v>25</c:v>
                </c:pt>
                <c:pt idx="384">
                  <c:v>25</c:v>
                </c:pt>
                <c:pt idx="385">
                  <c:v>25</c:v>
                </c:pt>
                <c:pt idx="386">
                  <c:v>25</c:v>
                </c:pt>
                <c:pt idx="387">
                  <c:v>25</c:v>
                </c:pt>
                <c:pt idx="388">
                  <c:v>25</c:v>
                </c:pt>
                <c:pt idx="389">
                  <c:v>25</c:v>
                </c:pt>
                <c:pt idx="390">
                  <c:v>25</c:v>
                </c:pt>
                <c:pt idx="391">
                  <c:v>25</c:v>
                </c:pt>
                <c:pt idx="392">
                  <c:v>25</c:v>
                </c:pt>
                <c:pt idx="393">
                  <c:v>25</c:v>
                </c:pt>
                <c:pt idx="394">
                  <c:v>25</c:v>
                </c:pt>
                <c:pt idx="395">
                  <c:v>25</c:v>
                </c:pt>
                <c:pt idx="396">
                  <c:v>25</c:v>
                </c:pt>
                <c:pt idx="397">
                  <c:v>25</c:v>
                </c:pt>
                <c:pt idx="398">
                  <c:v>25</c:v>
                </c:pt>
                <c:pt idx="399">
                  <c:v>25</c:v>
                </c:pt>
                <c:pt idx="400">
                  <c:v>25</c:v>
                </c:pt>
                <c:pt idx="401">
                  <c:v>25</c:v>
                </c:pt>
                <c:pt idx="402">
                  <c:v>25</c:v>
                </c:pt>
                <c:pt idx="403">
                  <c:v>25</c:v>
                </c:pt>
                <c:pt idx="404">
                  <c:v>25</c:v>
                </c:pt>
                <c:pt idx="405">
                  <c:v>25</c:v>
                </c:pt>
                <c:pt idx="406">
                  <c:v>25</c:v>
                </c:pt>
                <c:pt idx="407">
                  <c:v>25</c:v>
                </c:pt>
                <c:pt idx="408">
                  <c:v>25</c:v>
                </c:pt>
                <c:pt idx="409">
                  <c:v>25</c:v>
                </c:pt>
                <c:pt idx="410">
                  <c:v>25</c:v>
                </c:pt>
                <c:pt idx="411">
                  <c:v>25</c:v>
                </c:pt>
                <c:pt idx="412">
                  <c:v>25</c:v>
                </c:pt>
                <c:pt idx="413">
                  <c:v>25</c:v>
                </c:pt>
                <c:pt idx="414">
                  <c:v>25</c:v>
                </c:pt>
                <c:pt idx="415">
                  <c:v>25</c:v>
                </c:pt>
                <c:pt idx="416">
                  <c:v>25</c:v>
                </c:pt>
                <c:pt idx="417">
                  <c:v>25</c:v>
                </c:pt>
                <c:pt idx="418">
                  <c:v>25</c:v>
                </c:pt>
                <c:pt idx="419">
                  <c:v>25</c:v>
                </c:pt>
                <c:pt idx="420">
                  <c:v>25</c:v>
                </c:pt>
                <c:pt idx="421">
                  <c:v>25</c:v>
                </c:pt>
                <c:pt idx="422">
                  <c:v>25</c:v>
                </c:pt>
                <c:pt idx="423">
                  <c:v>25</c:v>
                </c:pt>
                <c:pt idx="424">
                  <c:v>25</c:v>
                </c:pt>
                <c:pt idx="425">
                  <c:v>25</c:v>
                </c:pt>
                <c:pt idx="426">
                  <c:v>25</c:v>
                </c:pt>
                <c:pt idx="427">
                  <c:v>25</c:v>
                </c:pt>
                <c:pt idx="428">
                  <c:v>25</c:v>
                </c:pt>
                <c:pt idx="429">
                  <c:v>25</c:v>
                </c:pt>
                <c:pt idx="430">
                  <c:v>25</c:v>
                </c:pt>
                <c:pt idx="431">
                  <c:v>25</c:v>
                </c:pt>
                <c:pt idx="432">
                  <c:v>25</c:v>
                </c:pt>
                <c:pt idx="433">
                  <c:v>25</c:v>
                </c:pt>
                <c:pt idx="434">
                  <c:v>25</c:v>
                </c:pt>
                <c:pt idx="435">
                  <c:v>25</c:v>
                </c:pt>
                <c:pt idx="436">
                  <c:v>25</c:v>
                </c:pt>
                <c:pt idx="437">
                  <c:v>25</c:v>
                </c:pt>
                <c:pt idx="438">
                  <c:v>25</c:v>
                </c:pt>
                <c:pt idx="439">
                  <c:v>25</c:v>
                </c:pt>
                <c:pt idx="440">
                  <c:v>25</c:v>
                </c:pt>
                <c:pt idx="441">
                  <c:v>25</c:v>
                </c:pt>
                <c:pt idx="442">
                  <c:v>25</c:v>
                </c:pt>
                <c:pt idx="443">
                  <c:v>25</c:v>
                </c:pt>
                <c:pt idx="444">
                  <c:v>25</c:v>
                </c:pt>
                <c:pt idx="445">
                  <c:v>25</c:v>
                </c:pt>
                <c:pt idx="446">
                  <c:v>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594712"/>
        <c:axId val="719599416"/>
      </c:scatterChart>
      <c:valAx>
        <c:axId val="719594712"/>
        <c:scaling>
          <c:orientation val="minMax"/>
          <c:max val="6100"/>
          <c:min val="5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DACCode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9416"/>
        <c:crosses val="autoZero"/>
        <c:crossBetween val="midCat"/>
        <c:majorUnit val="50"/>
        <c:minorUnit val="25"/>
      </c:valAx>
      <c:valAx>
        <c:axId val="719599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Count rate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4712"/>
        <c:crosses val="autoZero"/>
        <c:crossBetween val="midCat"/>
      </c:valAx>
      <c:spPr>
        <a:solidFill>
          <a:sysClr val="window" lastClr="FFFFFF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733745525028587"/>
          <c:y val="0.14393765147352594"/>
          <c:w val="0.13256480515666899"/>
          <c:h val="0.27152521328750301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3.7592325607186401E-2"/>
                  <c:y val="-2.2913859675295498E-2"/>
                </c:manualLayout>
              </c:layout>
              <c:numFmt formatCode="General" sourceLinked="0"/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pixelthr_code!$B$11:$G$11</c:f>
              <c:numCache>
                <c:formatCode>General</c:formatCode>
                <c:ptCount val="6"/>
                <c:pt idx="0">
                  <c:v>5668</c:v>
                </c:pt>
                <c:pt idx="1">
                  <c:v>5732.2379999999976</c:v>
                </c:pt>
                <c:pt idx="2">
                  <c:v>5799.5339999999997</c:v>
                </c:pt>
                <c:pt idx="3">
                  <c:v>5884.4070000000002</c:v>
                </c:pt>
                <c:pt idx="4">
                  <c:v>5954.232</c:v>
                </c:pt>
                <c:pt idx="5">
                  <c:v>6036.0959999999995</c:v>
                </c:pt>
              </c:numCache>
            </c:numRef>
          </c:xVal>
          <c:y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604120"/>
        <c:axId val="719603336"/>
      </c:scatterChart>
      <c:valAx>
        <c:axId val="719604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DACCode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603336"/>
        <c:crosses val="autoZero"/>
        <c:crossBetween val="midCat"/>
      </c:valAx>
      <c:valAx>
        <c:axId val="719603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Charge [</a:t>
                </a:r>
                <a:r>
                  <a:rPr lang="en-GB" dirty="0" err="1" smtClean="0"/>
                  <a:t>Ke</a:t>
                </a:r>
                <a:r>
                  <a:rPr lang="en-GB" dirty="0" smtClean="0"/>
                  <a:t>-</a:t>
                </a:r>
                <a:r>
                  <a:rPr lang="en-GB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6041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pixelthr_code!$A$4</c:f>
              <c:strCache>
                <c:ptCount val="1"/>
                <c:pt idx="0">
                  <c:v>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pixelthr_code!$B$4:$G$4</c:f>
              <c:numCache>
                <c:formatCode>General</c:formatCode>
                <c:ptCount val="6"/>
                <c:pt idx="0">
                  <c:v>5648</c:v>
                </c:pt>
                <c:pt idx="1">
                  <c:v>5712.5330000000004</c:v>
                </c:pt>
                <c:pt idx="2">
                  <c:v>5780.5159999999996</c:v>
                </c:pt>
                <c:pt idx="3">
                  <c:v>5865.8140000000003</c:v>
                </c:pt>
                <c:pt idx="4">
                  <c:v>5936.4809999999998</c:v>
                </c:pt>
                <c:pt idx="5">
                  <c:v>6018.116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pixelthr_code!$A$5</c:f>
              <c:strCache>
                <c:ptCount val="1"/>
                <c:pt idx="0">
                  <c:v>8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pixelthr_code!$B$5:$G$5</c:f>
              <c:numCache>
                <c:formatCode>General</c:formatCode>
                <c:ptCount val="6"/>
                <c:pt idx="0">
                  <c:v>5674.5</c:v>
                </c:pt>
                <c:pt idx="1">
                  <c:v>5740.0320000000002</c:v>
                </c:pt>
                <c:pt idx="2">
                  <c:v>5810.7579999999998</c:v>
                </c:pt>
                <c:pt idx="3">
                  <c:v>5898.5959999999995</c:v>
                </c:pt>
                <c:pt idx="4">
                  <c:v>5971.8450000000003</c:v>
                </c:pt>
                <c:pt idx="5">
                  <c:v>6055.8530000000001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pixelthr_code!$A$6</c:f>
              <c:strCache>
                <c:ptCount val="1"/>
                <c:pt idx="0">
                  <c:v>16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pixelthr_code!$B$6:$G$6</c:f>
              <c:numCache>
                <c:formatCode>General</c:formatCode>
                <c:ptCount val="6"/>
                <c:pt idx="0">
                  <c:v>5701</c:v>
                </c:pt>
                <c:pt idx="1">
                  <c:v>5771.4279999999999</c:v>
                </c:pt>
                <c:pt idx="2">
                  <c:v>5845.634</c:v>
                </c:pt>
                <c:pt idx="3">
                  <c:v>5938.7309999999998</c:v>
                </c:pt>
                <c:pt idx="4">
                  <c:v>6015.09</c:v>
                </c:pt>
                <c:pt idx="5">
                  <c:v>6102.8379999999997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pixelthr_code!$A$7</c:f>
              <c:strCache>
                <c:ptCount val="1"/>
                <c:pt idx="0">
                  <c:v>24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pixelthr_code!$B$7:$G$7</c:f>
              <c:numCache>
                <c:formatCode>General</c:formatCode>
                <c:ptCount val="6"/>
                <c:pt idx="0">
                  <c:v>5661</c:v>
                </c:pt>
                <c:pt idx="1">
                  <c:v>5726.6049999999996</c:v>
                </c:pt>
                <c:pt idx="2">
                  <c:v>5794.835</c:v>
                </c:pt>
                <c:pt idx="3">
                  <c:v>5879.7839999999997</c:v>
                </c:pt>
                <c:pt idx="4">
                  <c:v>5950.4230000000007</c:v>
                </c:pt>
                <c:pt idx="5">
                  <c:v>6033.4520000000002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pixelthr_code!$A$8</c:f>
              <c:strCache>
                <c:ptCount val="1"/>
                <c:pt idx="0">
                  <c:v>32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pixelthr_code!$B$8:$G$8</c:f>
              <c:numCache>
                <c:formatCode>General</c:formatCode>
                <c:ptCount val="6"/>
                <c:pt idx="0">
                  <c:v>5639.5</c:v>
                </c:pt>
                <c:pt idx="1">
                  <c:v>5706.3320000000003</c:v>
                </c:pt>
                <c:pt idx="2">
                  <c:v>5775.8940000000002</c:v>
                </c:pt>
                <c:pt idx="3">
                  <c:v>5863.1540000000014</c:v>
                </c:pt>
                <c:pt idx="4">
                  <c:v>5935.4879999999976</c:v>
                </c:pt>
                <c:pt idx="5">
                  <c:v>6021.32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pixelthr_code!$A$9</c:f>
              <c:strCache>
                <c:ptCount val="1"/>
                <c:pt idx="0">
                  <c:v>40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pixelthr_code!$B$9:$G$9</c:f>
              <c:numCache>
                <c:formatCode>General</c:formatCode>
                <c:ptCount val="6"/>
                <c:pt idx="0">
                  <c:v>5674.5</c:v>
                </c:pt>
                <c:pt idx="1">
                  <c:v>5742.44</c:v>
                </c:pt>
                <c:pt idx="2">
                  <c:v>5812.915</c:v>
                </c:pt>
                <c:pt idx="3">
                  <c:v>5902.8689999999997</c:v>
                </c:pt>
                <c:pt idx="4">
                  <c:v>5974.6509999999998</c:v>
                </c:pt>
                <c:pt idx="5">
                  <c:v>6060.8870000000006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pixelthr_code!$A$10</c:f>
              <c:strCache>
                <c:ptCount val="1"/>
                <c:pt idx="0">
                  <c:v>48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pixelthr_code!$B$10:$G$10</c:f>
              <c:numCache>
                <c:formatCode>General</c:formatCode>
                <c:ptCount val="6"/>
                <c:pt idx="0">
                  <c:v>5689</c:v>
                </c:pt>
                <c:pt idx="1">
                  <c:v>5753.8270000000002</c:v>
                </c:pt>
                <c:pt idx="2">
                  <c:v>5821.018</c:v>
                </c:pt>
                <c:pt idx="3">
                  <c:v>5905.5950000000003</c:v>
                </c:pt>
                <c:pt idx="4">
                  <c:v>5976.2270000000008</c:v>
                </c:pt>
                <c:pt idx="5">
                  <c:v>6057.6949999999997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pixelthr_code!$A$11</c:f>
              <c:strCache>
                <c:ptCount val="1"/>
                <c:pt idx="0">
                  <c:v>56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pixelthr_code!$B$11:$G$11</c:f>
              <c:numCache>
                <c:formatCode>General</c:formatCode>
                <c:ptCount val="6"/>
                <c:pt idx="0">
                  <c:v>5668</c:v>
                </c:pt>
                <c:pt idx="1">
                  <c:v>5732.2379999999976</c:v>
                </c:pt>
                <c:pt idx="2">
                  <c:v>5799.5339999999997</c:v>
                </c:pt>
                <c:pt idx="3">
                  <c:v>5884.4070000000002</c:v>
                </c:pt>
                <c:pt idx="4">
                  <c:v>5954.232</c:v>
                </c:pt>
                <c:pt idx="5">
                  <c:v>6036.0959999999995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pixelthr_code!$A$12</c:f>
              <c:strCache>
                <c:ptCount val="1"/>
                <c:pt idx="0">
                  <c:v>64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pixelthr_code!$B$12:$G$12</c:f>
              <c:numCache>
                <c:formatCode>General</c:formatCode>
                <c:ptCount val="6"/>
                <c:pt idx="0">
                  <c:v>5668</c:v>
                </c:pt>
                <c:pt idx="1">
                  <c:v>5733.2030000000004</c:v>
                </c:pt>
                <c:pt idx="2">
                  <c:v>5801.7870000000003</c:v>
                </c:pt>
                <c:pt idx="3">
                  <c:v>5888.5259999999998</c:v>
                </c:pt>
                <c:pt idx="4">
                  <c:v>5960.1760000000004</c:v>
                </c:pt>
                <c:pt idx="5">
                  <c:v>6043.3590000000004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pixelthr_code!$A$13</c:f>
              <c:strCache>
                <c:ptCount val="1"/>
                <c:pt idx="0">
                  <c:v>72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pixelthr_code!$B$13:$G$13</c:f>
              <c:numCache>
                <c:formatCode>General</c:formatCode>
                <c:ptCount val="6"/>
                <c:pt idx="0">
                  <c:v>5675</c:v>
                </c:pt>
                <c:pt idx="1">
                  <c:v>5738.7179999999998</c:v>
                </c:pt>
                <c:pt idx="2">
                  <c:v>5806.6149999999998</c:v>
                </c:pt>
                <c:pt idx="3">
                  <c:v>5891.527</c:v>
                </c:pt>
                <c:pt idx="4">
                  <c:v>5961.8140000000003</c:v>
                </c:pt>
                <c:pt idx="5">
                  <c:v>6044.79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pixelthr_code!$A$14</c:f>
              <c:strCache>
                <c:ptCount val="1"/>
                <c:pt idx="0">
                  <c:v>80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pixelthr_code!$B$14:$G$14</c:f>
              <c:numCache>
                <c:formatCode>General</c:formatCode>
                <c:ptCount val="6"/>
                <c:pt idx="0">
                  <c:v>5655.5</c:v>
                </c:pt>
                <c:pt idx="1">
                  <c:v>5719.201</c:v>
                </c:pt>
                <c:pt idx="2">
                  <c:v>5787.5590000000002</c:v>
                </c:pt>
                <c:pt idx="3">
                  <c:v>5871.2670000000007</c:v>
                </c:pt>
                <c:pt idx="4">
                  <c:v>5943.0159999999996</c:v>
                </c:pt>
                <c:pt idx="5">
                  <c:v>6023.63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pixelthr_code!$A$15</c:f>
              <c:strCache>
                <c:ptCount val="1"/>
                <c:pt idx="0">
                  <c:v>88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pixelthr_code!$B$15:$G$15</c:f>
              <c:numCache>
                <c:formatCode>General</c:formatCode>
                <c:ptCount val="6"/>
                <c:pt idx="0">
                  <c:v>5647</c:v>
                </c:pt>
                <c:pt idx="1">
                  <c:v>5710.9549999999999</c:v>
                </c:pt>
                <c:pt idx="2">
                  <c:v>5778.8389999999999</c:v>
                </c:pt>
                <c:pt idx="3">
                  <c:v>5865.06</c:v>
                </c:pt>
                <c:pt idx="4">
                  <c:v>5935.7879999999996</c:v>
                </c:pt>
                <c:pt idx="5">
                  <c:v>6018.6779999999999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pixelthr_code!$A$16</c:f>
              <c:strCache>
                <c:ptCount val="1"/>
                <c:pt idx="0">
                  <c:v>96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pixelthr_code!$B$16:$G$16</c:f>
              <c:numCache>
                <c:formatCode>General</c:formatCode>
                <c:ptCount val="6"/>
                <c:pt idx="0">
                  <c:v>5676</c:v>
                </c:pt>
                <c:pt idx="1">
                  <c:v>5740.3870000000006</c:v>
                </c:pt>
                <c:pt idx="2">
                  <c:v>5809.1059999999998</c:v>
                </c:pt>
                <c:pt idx="3">
                  <c:v>5895.277</c:v>
                </c:pt>
                <c:pt idx="4">
                  <c:v>5966.3980000000001</c:v>
                </c:pt>
                <c:pt idx="5">
                  <c:v>6049.7170000000006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pixelthr_code!$A$17</c:f>
              <c:strCache>
                <c:ptCount val="1"/>
                <c:pt idx="0">
                  <c:v>104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pixelthr_code!$B$17:$G$17</c:f>
              <c:numCache>
                <c:formatCode>General</c:formatCode>
                <c:ptCount val="6"/>
                <c:pt idx="0">
                  <c:v>5625.5</c:v>
                </c:pt>
                <c:pt idx="1">
                  <c:v>5688.085</c:v>
                </c:pt>
                <c:pt idx="2">
                  <c:v>5753.29</c:v>
                </c:pt>
                <c:pt idx="3">
                  <c:v>5836.1120000000001</c:v>
                </c:pt>
                <c:pt idx="4">
                  <c:v>5904.6689999999999</c:v>
                </c:pt>
                <c:pt idx="5">
                  <c:v>5984.6220000000003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pixelthr_code!$A$18</c:f>
              <c:strCache>
                <c:ptCount val="1"/>
                <c:pt idx="0">
                  <c:v>112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pixelthr_code!$B$18:$G$18</c:f>
              <c:numCache>
                <c:formatCode>General</c:formatCode>
                <c:ptCount val="6"/>
                <c:pt idx="0">
                  <c:v>5654</c:v>
                </c:pt>
                <c:pt idx="1">
                  <c:v>5717.19</c:v>
                </c:pt>
                <c:pt idx="2">
                  <c:v>5783</c:v>
                </c:pt>
                <c:pt idx="3">
                  <c:v>5867.7139999999999</c:v>
                </c:pt>
                <c:pt idx="4">
                  <c:v>5937.6220000000003</c:v>
                </c:pt>
                <c:pt idx="5">
                  <c:v>6017.3620000000001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pixelthr_code!$A$19</c:f>
              <c:strCache>
                <c:ptCount val="1"/>
                <c:pt idx="0">
                  <c:v>120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pixelthr_code!$B$19:$G$19</c:f>
              <c:numCache>
                <c:formatCode>General</c:formatCode>
                <c:ptCount val="6"/>
                <c:pt idx="0">
                  <c:v>5667</c:v>
                </c:pt>
                <c:pt idx="1">
                  <c:v>5729.0570000000007</c:v>
                </c:pt>
                <c:pt idx="2">
                  <c:v>5793.7610000000004</c:v>
                </c:pt>
                <c:pt idx="3">
                  <c:v>5874.0739999999996</c:v>
                </c:pt>
                <c:pt idx="4">
                  <c:v>5942.8940000000002</c:v>
                </c:pt>
                <c:pt idx="5">
                  <c:v>6021.41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pixelthr_code!$A$20</c:f>
              <c:strCache>
                <c:ptCount val="1"/>
                <c:pt idx="0">
                  <c:v>128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pixelthr_code!$B$20:$G$20</c:f>
              <c:numCache>
                <c:formatCode>General</c:formatCode>
                <c:ptCount val="6"/>
                <c:pt idx="0">
                  <c:v>5634.5</c:v>
                </c:pt>
                <c:pt idx="1">
                  <c:v>5695.5749999999998</c:v>
                </c:pt>
                <c:pt idx="2">
                  <c:v>5759.5230000000001</c:v>
                </c:pt>
                <c:pt idx="3">
                  <c:v>5839.8310000000001</c:v>
                </c:pt>
                <c:pt idx="4">
                  <c:v>5906.6149999999998</c:v>
                </c:pt>
                <c:pt idx="5">
                  <c:v>5986.2150000000001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pixelthr_code!$A$21</c:f>
              <c:strCache>
                <c:ptCount val="1"/>
                <c:pt idx="0">
                  <c:v>136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pixelthr_code!$B$21:$G$21</c:f>
              <c:numCache>
                <c:formatCode>General</c:formatCode>
                <c:ptCount val="6"/>
                <c:pt idx="0">
                  <c:v>5627.5</c:v>
                </c:pt>
                <c:pt idx="1">
                  <c:v>5691.0389999999998</c:v>
                </c:pt>
                <c:pt idx="2">
                  <c:v>5757.6490000000003</c:v>
                </c:pt>
                <c:pt idx="3">
                  <c:v>5841.7659999999996</c:v>
                </c:pt>
                <c:pt idx="4">
                  <c:v>5911.5259999999998</c:v>
                </c:pt>
                <c:pt idx="5">
                  <c:v>5994.567</c:v>
                </c:pt>
              </c:numCache>
            </c:numRef>
          </c:yVal>
          <c:smooth val="0"/>
        </c:ser>
        <c:ser>
          <c:idx val="18"/>
          <c:order val="18"/>
          <c:tx>
            <c:strRef>
              <c:f>pixelthr_code!$A$22</c:f>
              <c:strCache>
                <c:ptCount val="1"/>
                <c:pt idx="0">
                  <c:v>144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</a:schemeClr>
              </a:solidFill>
              <a:ln w="9525">
                <a:solidFill>
                  <a:schemeClr val="accent1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pixelthr_code!$B$22:$G$22</c:f>
              <c:numCache>
                <c:formatCode>General</c:formatCode>
                <c:ptCount val="6"/>
                <c:pt idx="0">
                  <c:v>5685</c:v>
                </c:pt>
                <c:pt idx="1">
                  <c:v>5746.8070000000007</c:v>
                </c:pt>
                <c:pt idx="2">
                  <c:v>5815.5910000000003</c:v>
                </c:pt>
                <c:pt idx="3">
                  <c:v>5898.6940000000004</c:v>
                </c:pt>
                <c:pt idx="4">
                  <c:v>5968.9049999999997</c:v>
                </c:pt>
                <c:pt idx="5">
                  <c:v>6050.9759999999997</c:v>
                </c:pt>
              </c:numCache>
            </c:numRef>
          </c:yVal>
          <c:smooth val="0"/>
        </c:ser>
        <c:ser>
          <c:idx val="19"/>
          <c:order val="19"/>
          <c:tx>
            <c:strRef>
              <c:f>pixelthr_code!$A$23</c:f>
              <c:strCache>
                <c:ptCount val="1"/>
                <c:pt idx="0">
                  <c:v>152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</a:schemeClr>
              </a:solidFill>
              <a:ln w="9525">
                <a:solidFill>
                  <a:schemeClr val="accent2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pixelthr_code!$B$23:$G$23</c:f>
              <c:numCache>
                <c:formatCode>General</c:formatCode>
                <c:ptCount val="6"/>
                <c:pt idx="0">
                  <c:v>5687.5</c:v>
                </c:pt>
                <c:pt idx="1">
                  <c:v>5750.3580000000002</c:v>
                </c:pt>
                <c:pt idx="2">
                  <c:v>5816.7430000000004</c:v>
                </c:pt>
                <c:pt idx="3">
                  <c:v>5901.6120000000001</c:v>
                </c:pt>
                <c:pt idx="4">
                  <c:v>5969.951</c:v>
                </c:pt>
                <c:pt idx="5">
                  <c:v>6051.53</c:v>
                </c:pt>
              </c:numCache>
            </c:numRef>
          </c:yVal>
          <c:smooth val="0"/>
        </c:ser>
        <c:ser>
          <c:idx val="20"/>
          <c:order val="20"/>
          <c:tx>
            <c:strRef>
              <c:f>pixelthr_code!$A$24</c:f>
              <c:strCache>
                <c:ptCount val="1"/>
                <c:pt idx="0">
                  <c:v>160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</a:schemeClr>
              </a:solidFill>
              <a:ln w="9525">
                <a:solidFill>
                  <a:schemeClr val="accent3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pixelthr_code!$B$24:$G$24</c:f>
              <c:numCache>
                <c:formatCode>General</c:formatCode>
                <c:ptCount val="6"/>
                <c:pt idx="0">
                  <c:v>5654</c:v>
                </c:pt>
                <c:pt idx="1">
                  <c:v>5716.5910000000003</c:v>
                </c:pt>
                <c:pt idx="2">
                  <c:v>5781.5190000000002</c:v>
                </c:pt>
                <c:pt idx="3">
                  <c:v>5863.6040000000003</c:v>
                </c:pt>
                <c:pt idx="4">
                  <c:v>5931.3130000000001</c:v>
                </c:pt>
                <c:pt idx="5">
                  <c:v>6012.0050000000001</c:v>
                </c:pt>
              </c:numCache>
            </c:numRef>
          </c:yVal>
          <c:smooth val="0"/>
        </c:ser>
        <c:ser>
          <c:idx val="21"/>
          <c:order val="21"/>
          <c:tx>
            <c:strRef>
              <c:f>pixelthr_code!$A$25</c:f>
              <c:strCache>
                <c:ptCount val="1"/>
                <c:pt idx="0">
                  <c:v>168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</a:schemeClr>
              </a:solidFill>
              <a:ln w="9525">
                <a:solidFill>
                  <a:schemeClr val="accent4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pixelthr_code!$B$25:$G$25</c:f>
              <c:numCache>
                <c:formatCode>General</c:formatCode>
                <c:ptCount val="6"/>
                <c:pt idx="0">
                  <c:v>5665.5</c:v>
                </c:pt>
                <c:pt idx="1">
                  <c:v>5729.9530000000004</c:v>
                </c:pt>
                <c:pt idx="2">
                  <c:v>5797.1390000000001</c:v>
                </c:pt>
                <c:pt idx="3">
                  <c:v>5882.0079999999998</c:v>
                </c:pt>
                <c:pt idx="4">
                  <c:v>5952.1580000000004</c:v>
                </c:pt>
                <c:pt idx="5">
                  <c:v>6034.7719999999999</c:v>
                </c:pt>
              </c:numCache>
            </c:numRef>
          </c:yVal>
          <c:smooth val="0"/>
        </c:ser>
        <c:ser>
          <c:idx val="22"/>
          <c:order val="22"/>
          <c:tx>
            <c:strRef>
              <c:f>pixelthr_code!$A$26</c:f>
              <c:strCache>
                <c:ptCount val="1"/>
                <c:pt idx="0">
                  <c:v>176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</a:schemeClr>
              </a:solidFill>
              <a:ln w="9525">
                <a:solidFill>
                  <a:schemeClr val="accent5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pixelthr_code!$B$26:$G$26</c:f>
              <c:numCache>
                <c:formatCode>General</c:formatCode>
                <c:ptCount val="6"/>
                <c:pt idx="0">
                  <c:v>5666.5</c:v>
                </c:pt>
                <c:pt idx="1">
                  <c:v>5727.4059999999999</c:v>
                </c:pt>
                <c:pt idx="2">
                  <c:v>5791.3289999999997</c:v>
                </c:pt>
                <c:pt idx="3">
                  <c:v>5871.3070000000007</c:v>
                </c:pt>
                <c:pt idx="4">
                  <c:v>5938.0460000000003</c:v>
                </c:pt>
                <c:pt idx="5">
                  <c:v>6016.6589999999997</c:v>
                </c:pt>
              </c:numCache>
            </c:numRef>
          </c:yVal>
          <c:smooth val="0"/>
        </c:ser>
        <c:ser>
          <c:idx val="23"/>
          <c:order val="23"/>
          <c:tx>
            <c:strRef>
              <c:f>pixelthr_code!$A$27</c:f>
              <c:strCache>
                <c:ptCount val="1"/>
                <c:pt idx="0">
                  <c:v>184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</a:schemeClr>
              </a:solidFill>
              <a:ln w="9525">
                <a:solidFill>
                  <a:schemeClr val="accent6">
                    <a:lumMod val="8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pixelthr_code!$B$27:$G$27</c:f>
              <c:numCache>
                <c:formatCode>General</c:formatCode>
                <c:ptCount val="6"/>
                <c:pt idx="0">
                  <c:v>5664.5</c:v>
                </c:pt>
                <c:pt idx="1">
                  <c:v>5727.357</c:v>
                </c:pt>
                <c:pt idx="2">
                  <c:v>5794.058</c:v>
                </c:pt>
                <c:pt idx="3">
                  <c:v>5877.2879999999996</c:v>
                </c:pt>
                <c:pt idx="4">
                  <c:v>5946.0930000000008</c:v>
                </c:pt>
                <c:pt idx="5">
                  <c:v>6027.9030000000002</c:v>
                </c:pt>
              </c:numCache>
            </c:numRef>
          </c:yVal>
          <c:smooth val="0"/>
        </c:ser>
        <c:ser>
          <c:idx val="24"/>
          <c:order val="24"/>
          <c:tx>
            <c:strRef>
              <c:f>pixelthr_code!$A$28</c:f>
              <c:strCache>
                <c:ptCount val="1"/>
                <c:pt idx="0">
                  <c:v>192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pixelthr_code!$B$28:$G$28</c:f>
              <c:numCache>
                <c:formatCode>General</c:formatCode>
                <c:ptCount val="6"/>
                <c:pt idx="0">
                  <c:v>5715</c:v>
                </c:pt>
                <c:pt idx="1">
                  <c:v>5778.9779999999973</c:v>
                </c:pt>
                <c:pt idx="2">
                  <c:v>5846.2640000000001</c:v>
                </c:pt>
                <c:pt idx="3">
                  <c:v>5931.7520000000004</c:v>
                </c:pt>
                <c:pt idx="4">
                  <c:v>6001.5430000000006</c:v>
                </c:pt>
                <c:pt idx="5">
                  <c:v>6084.7939999999999</c:v>
                </c:pt>
              </c:numCache>
            </c:numRef>
          </c:yVal>
          <c:smooth val="0"/>
        </c:ser>
        <c:ser>
          <c:idx val="25"/>
          <c:order val="25"/>
          <c:tx>
            <c:strRef>
              <c:f>pixelthr_code!$A$29</c:f>
              <c:strCache>
                <c:ptCount val="1"/>
                <c:pt idx="0">
                  <c:v>200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pixelthr_code!$B$29:$G$29</c:f>
              <c:numCache>
                <c:formatCode>General</c:formatCode>
                <c:ptCount val="6"/>
                <c:pt idx="0">
                  <c:v>5675</c:v>
                </c:pt>
                <c:pt idx="1">
                  <c:v>5740.8879999999999</c:v>
                </c:pt>
                <c:pt idx="2">
                  <c:v>5809.36</c:v>
                </c:pt>
                <c:pt idx="3">
                  <c:v>5896.2139999999999</c:v>
                </c:pt>
                <c:pt idx="4">
                  <c:v>5967.1959999999999</c:v>
                </c:pt>
                <c:pt idx="5">
                  <c:v>6051.37</c:v>
                </c:pt>
              </c:numCache>
            </c:numRef>
          </c:yVal>
          <c:smooth val="0"/>
        </c:ser>
        <c:ser>
          <c:idx val="26"/>
          <c:order val="26"/>
          <c:tx>
            <c:strRef>
              <c:f>pixelthr_code!$A$30</c:f>
              <c:strCache>
                <c:ptCount val="1"/>
                <c:pt idx="0">
                  <c:v>208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  <a:lumOff val="40000"/>
                </a:schemeClr>
              </a:solidFill>
              <a:ln w="9525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pixelthr_code!$B$30:$G$30</c:f>
              <c:numCache>
                <c:formatCode>General</c:formatCode>
                <c:ptCount val="6"/>
                <c:pt idx="0">
                  <c:v>5661</c:v>
                </c:pt>
                <c:pt idx="1">
                  <c:v>5721.8580000000002</c:v>
                </c:pt>
                <c:pt idx="2">
                  <c:v>5787.6330000000007</c:v>
                </c:pt>
                <c:pt idx="3">
                  <c:v>5867.8519999999999</c:v>
                </c:pt>
                <c:pt idx="4">
                  <c:v>5934.02</c:v>
                </c:pt>
                <c:pt idx="5">
                  <c:v>6013.936999999999</c:v>
                </c:pt>
              </c:numCache>
            </c:numRef>
          </c:yVal>
          <c:smooth val="0"/>
        </c:ser>
        <c:ser>
          <c:idx val="27"/>
          <c:order val="27"/>
          <c:tx>
            <c:strRef>
              <c:f>pixelthr_code!$A$31</c:f>
              <c:strCache>
                <c:ptCount val="1"/>
                <c:pt idx="0">
                  <c:v>216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pixelthr_code!$B$31:$G$31</c:f>
              <c:numCache>
                <c:formatCode>General</c:formatCode>
                <c:ptCount val="6"/>
                <c:pt idx="0">
                  <c:v>5689</c:v>
                </c:pt>
                <c:pt idx="1">
                  <c:v>5752.1</c:v>
                </c:pt>
                <c:pt idx="2">
                  <c:v>5818.6370000000006</c:v>
                </c:pt>
                <c:pt idx="3">
                  <c:v>5903.74</c:v>
                </c:pt>
                <c:pt idx="4">
                  <c:v>5973.0020000000004</c:v>
                </c:pt>
                <c:pt idx="5">
                  <c:v>6054.009</c:v>
                </c:pt>
              </c:numCache>
            </c:numRef>
          </c:yVal>
          <c:smooth val="0"/>
        </c:ser>
        <c:ser>
          <c:idx val="28"/>
          <c:order val="28"/>
          <c:tx>
            <c:strRef>
              <c:f>pixelthr_code!$A$32</c:f>
              <c:strCache>
                <c:ptCount val="1"/>
                <c:pt idx="0">
                  <c:v>224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pixelthr_code!$B$32:$G$32</c:f>
              <c:numCache>
                <c:formatCode>General</c:formatCode>
                <c:ptCount val="6"/>
                <c:pt idx="0">
                  <c:v>5650</c:v>
                </c:pt>
                <c:pt idx="1">
                  <c:v>5711.799</c:v>
                </c:pt>
                <c:pt idx="2">
                  <c:v>5775.6790000000001</c:v>
                </c:pt>
                <c:pt idx="3">
                  <c:v>5856.0789999999997</c:v>
                </c:pt>
                <c:pt idx="4">
                  <c:v>5922.3810000000003</c:v>
                </c:pt>
                <c:pt idx="5">
                  <c:v>5999.6840000000002</c:v>
                </c:pt>
              </c:numCache>
            </c:numRef>
          </c:yVal>
          <c:smooth val="0"/>
        </c:ser>
        <c:ser>
          <c:idx val="29"/>
          <c:order val="29"/>
          <c:tx>
            <c:strRef>
              <c:f>pixelthr_code!$A$33</c:f>
              <c:strCache>
                <c:ptCount val="1"/>
                <c:pt idx="0">
                  <c:v>232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  <a:lumOff val="40000"/>
                </a:schemeClr>
              </a:solidFill>
              <a:ln w="9525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pixelthr_code!$B$33:$G$33</c:f>
              <c:numCache>
                <c:formatCode>General</c:formatCode>
                <c:ptCount val="6"/>
                <c:pt idx="0">
                  <c:v>5656</c:v>
                </c:pt>
                <c:pt idx="1">
                  <c:v>5715.0540000000001</c:v>
                </c:pt>
                <c:pt idx="2">
                  <c:v>5777.3440000000001</c:v>
                </c:pt>
                <c:pt idx="3">
                  <c:v>5855.9070000000002</c:v>
                </c:pt>
                <c:pt idx="4">
                  <c:v>5918.9170000000004</c:v>
                </c:pt>
                <c:pt idx="5">
                  <c:v>5994.9530000000004</c:v>
                </c:pt>
              </c:numCache>
            </c:numRef>
          </c:yVal>
          <c:smooth val="0"/>
        </c:ser>
        <c:ser>
          <c:idx val="30"/>
          <c:order val="30"/>
          <c:tx>
            <c:strRef>
              <c:f>pixelthr_code!$A$34</c:f>
              <c:strCache>
                <c:ptCount val="1"/>
                <c:pt idx="0">
                  <c:v>240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50000"/>
                </a:schemeClr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pixelthr_code!$B$34:$G$34</c:f>
              <c:numCache>
                <c:formatCode>General</c:formatCode>
                <c:ptCount val="6"/>
                <c:pt idx="0">
                  <c:v>5677</c:v>
                </c:pt>
                <c:pt idx="1">
                  <c:v>5739.7259999999997</c:v>
                </c:pt>
                <c:pt idx="2">
                  <c:v>5806.7270000000008</c:v>
                </c:pt>
                <c:pt idx="3">
                  <c:v>5890.3689999999997</c:v>
                </c:pt>
                <c:pt idx="4">
                  <c:v>5959.4040000000005</c:v>
                </c:pt>
                <c:pt idx="5">
                  <c:v>6041.5130000000008</c:v>
                </c:pt>
              </c:numCache>
            </c:numRef>
          </c:yVal>
          <c:smooth val="0"/>
        </c:ser>
        <c:ser>
          <c:idx val="31"/>
          <c:order val="31"/>
          <c:tx>
            <c:strRef>
              <c:f>pixelthr_code!$A$35</c:f>
              <c:strCache>
                <c:ptCount val="1"/>
                <c:pt idx="0">
                  <c:v>248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50000"/>
                </a:schemeClr>
              </a:solidFill>
              <a:ln w="9525">
                <a:solidFill>
                  <a:schemeClr val="accent2">
                    <a:lumMod val="50000"/>
                  </a:schemeClr>
                </a:solidFill>
              </a:ln>
              <a:effectLst/>
            </c:spPr>
          </c:marker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pixelthr_code!$B$35:$G$35</c:f>
              <c:numCache>
                <c:formatCode>General</c:formatCode>
                <c:ptCount val="6"/>
                <c:pt idx="0">
                  <c:v>5669</c:v>
                </c:pt>
                <c:pt idx="1">
                  <c:v>5732.7579999999998</c:v>
                </c:pt>
                <c:pt idx="2">
                  <c:v>5799.9290000000001</c:v>
                </c:pt>
                <c:pt idx="3">
                  <c:v>5885.0230000000001</c:v>
                </c:pt>
                <c:pt idx="4">
                  <c:v>5954.5970000000007</c:v>
                </c:pt>
                <c:pt idx="5">
                  <c:v>6036.5159999999996</c:v>
                </c:pt>
              </c:numCache>
            </c:numRef>
          </c:yVal>
          <c:smooth val="0"/>
        </c:ser>
        <c:ser>
          <c:idx val="32"/>
          <c:order val="32"/>
          <c:tx>
            <c:strRef>
              <c:f>pixelthr_code!$A$36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50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>
                    <a:lumMod val="50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1.7079237043171699E-2"/>
                  <c:y val="-3.5533923766317997E-2"/>
                </c:manualLayout>
              </c:layout>
              <c:numFmt formatCode="General" sourceLinked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pixelthr_code!$B$3:$G$3</c:f>
              <c:numCache>
                <c:formatCode>0.00</c:formatCode>
                <c:ptCount val="6"/>
                <c:pt idx="0">
                  <c:v>0</c:v>
                </c:pt>
                <c:pt idx="1">
                  <c:v>1.0625</c:v>
                </c:pt>
                <c:pt idx="2">
                  <c:v>2.15625</c:v>
                </c:pt>
                <c:pt idx="3">
                  <c:v>3.46875</c:v>
                </c:pt>
                <c:pt idx="4">
                  <c:v>4.5</c:v>
                </c:pt>
                <c:pt idx="5">
                  <c:v>5.65625</c:v>
                </c:pt>
              </c:numCache>
            </c:numRef>
          </c:xVal>
          <c:yVal>
            <c:numRef>
              <c:f>pixelthr_code!$B$36:$G$36</c:f>
              <c:numCache>
                <c:formatCode>General</c:formatCode>
                <c:ptCount val="6"/>
                <c:pt idx="0">
                  <c:v>5665.640625</c:v>
                </c:pt>
                <c:pt idx="1">
                  <c:v>5729.3899375000001</c:v>
                </c:pt>
                <c:pt idx="2">
                  <c:v>5796.5682812499999</c:v>
                </c:pt>
                <c:pt idx="3">
                  <c:v>5880.9860312500014</c:v>
                </c:pt>
                <c:pt idx="4">
                  <c:v>5950.70253125</c:v>
                </c:pt>
                <c:pt idx="5">
                  <c:v>6032.5383750000001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595888"/>
        <c:axId val="719600592"/>
      </c:scatterChart>
      <c:valAx>
        <c:axId val="719595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Energy [</a:t>
                </a:r>
                <a:r>
                  <a:rPr lang="en-GB" dirty="0" err="1" smtClean="0"/>
                  <a:t>Ke</a:t>
                </a:r>
                <a:r>
                  <a:rPr lang="en-GB" dirty="0" smtClean="0"/>
                  <a:t>-]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600592"/>
        <c:crosses val="autoZero"/>
        <c:crossBetween val="midCat"/>
      </c:valAx>
      <c:valAx>
        <c:axId val="71960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 smtClean="0"/>
                  <a:t>DACCode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5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47543958959501"/>
          <c:y val="2.32767504628494E-2"/>
          <c:w val="0.77979576688798602"/>
          <c:h val="0.87677931193445002"/>
        </c:manualLayout>
      </c:layout>
      <c:scatterChart>
        <c:scatterStyle val="lineMarker"/>
        <c:varyColors val="0"/>
        <c:ser>
          <c:idx val="0"/>
          <c:order val="0"/>
          <c:tx>
            <c:v>ENC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pixelnoise_code_15_hist!$A$2:$A$72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</c:numCache>
            </c:numRef>
          </c:xVal>
          <c:yVal>
            <c:numRef>
              <c:f>pixelnoise_code_15_hist!$B$2:$B$72</c:f>
              <c:numCache>
                <c:formatCode>General</c:formatCode>
                <c:ptCount val="71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3</c:v>
                </c:pt>
                <c:pt idx="29">
                  <c:v>5</c:v>
                </c:pt>
                <c:pt idx="30">
                  <c:v>32</c:v>
                </c:pt>
                <c:pt idx="31">
                  <c:v>9</c:v>
                </c:pt>
                <c:pt idx="32">
                  <c:v>30</c:v>
                </c:pt>
                <c:pt idx="33">
                  <c:v>55</c:v>
                </c:pt>
                <c:pt idx="34">
                  <c:v>196</c:v>
                </c:pt>
                <c:pt idx="35">
                  <c:v>543</c:v>
                </c:pt>
                <c:pt idx="36">
                  <c:v>1197</c:v>
                </c:pt>
                <c:pt idx="37">
                  <c:v>2434</c:v>
                </c:pt>
                <c:pt idx="38">
                  <c:v>4397</c:v>
                </c:pt>
                <c:pt idx="39">
                  <c:v>6550</c:v>
                </c:pt>
                <c:pt idx="40">
                  <c:v>8737</c:v>
                </c:pt>
                <c:pt idx="41">
                  <c:v>9576</c:v>
                </c:pt>
                <c:pt idx="42">
                  <c:v>9436</c:v>
                </c:pt>
                <c:pt idx="43">
                  <c:v>8160</c:v>
                </c:pt>
                <c:pt idx="44">
                  <c:v>5808</c:v>
                </c:pt>
                <c:pt idx="45">
                  <c:v>3818</c:v>
                </c:pt>
                <c:pt idx="46">
                  <c:v>2210</c:v>
                </c:pt>
                <c:pt idx="47">
                  <c:v>1190</c:v>
                </c:pt>
                <c:pt idx="48">
                  <c:v>571</c:v>
                </c:pt>
                <c:pt idx="49">
                  <c:v>252</c:v>
                </c:pt>
                <c:pt idx="50">
                  <c:v>115</c:v>
                </c:pt>
                <c:pt idx="51">
                  <c:v>73</c:v>
                </c:pt>
                <c:pt idx="52">
                  <c:v>29</c:v>
                </c:pt>
                <c:pt idx="53">
                  <c:v>21</c:v>
                </c:pt>
                <c:pt idx="54">
                  <c:v>12</c:v>
                </c:pt>
                <c:pt idx="55">
                  <c:v>8</c:v>
                </c:pt>
                <c:pt idx="56">
                  <c:v>4</c:v>
                </c:pt>
                <c:pt idx="57">
                  <c:v>7</c:v>
                </c:pt>
                <c:pt idx="58">
                  <c:v>2</c:v>
                </c:pt>
                <c:pt idx="59">
                  <c:v>2</c:v>
                </c:pt>
                <c:pt idx="60">
                  <c:v>3</c:v>
                </c:pt>
                <c:pt idx="61">
                  <c:v>3</c:v>
                </c:pt>
                <c:pt idx="62">
                  <c:v>4</c:v>
                </c:pt>
                <c:pt idx="63">
                  <c:v>3</c:v>
                </c:pt>
                <c:pt idx="64">
                  <c:v>2</c:v>
                </c:pt>
                <c:pt idx="65">
                  <c:v>5</c:v>
                </c:pt>
                <c:pt idx="66">
                  <c:v>2</c:v>
                </c:pt>
                <c:pt idx="67">
                  <c:v>2</c:v>
                </c:pt>
                <c:pt idx="68">
                  <c:v>3</c:v>
                </c:pt>
                <c:pt idx="69">
                  <c:v>0</c:v>
                </c:pt>
                <c:pt idx="70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v>ENC fit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pixelnoise_code_15_hist!$A$2:$A$72</c:f>
              <c:numCache>
                <c:formatCode>General</c:formatCode>
                <c:ptCount val="7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</c:numCache>
            </c:numRef>
          </c:xVal>
          <c:yVal>
            <c:numRef>
              <c:f>pixelnoise_code_15_hist!$C$2:$C$72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0.03</c:v>
                </c:pt>
                <c:pt idx="29">
                  <c:v>0.2</c:v>
                </c:pt>
                <c:pt idx="30">
                  <c:v>1.07</c:v>
                </c:pt>
                <c:pt idx="31">
                  <c:v>4.96</c:v>
                </c:pt>
                <c:pt idx="32">
                  <c:v>19.96</c:v>
                </c:pt>
                <c:pt idx="33">
                  <c:v>69.77</c:v>
                </c:pt>
                <c:pt idx="34">
                  <c:v>211.78</c:v>
                </c:pt>
                <c:pt idx="35">
                  <c:v>558.22</c:v>
                </c:pt>
                <c:pt idx="36">
                  <c:v>1277.6500000000001</c:v>
                </c:pt>
                <c:pt idx="37">
                  <c:v>2539.3200000000002</c:v>
                </c:pt>
                <c:pt idx="38">
                  <c:v>4382.4399999999996</c:v>
                </c:pt>
                <c:pt idx="39">
                  <c:v>6567.67</c:v>
                </c:pt>
                <c:pt idx="40">
                  <c:v>8546.7800000000007</c:v>
                </c:pt>
                <c:pt idx="41">
                  <c:v>9658.0400000000009</c:v>
                </c:pt>
                <c:pt idx="42">
                  <c:v>9477.02</c:v>
                </c:pt>
                <c:pt idx="43">
                  <c:v>8075.15</c:v>
                </c:pt>
                <c:pt idx="44">
                  <c:v>5974.82</c:v>
                </c:pt>
                <c:pt idx="45">
                  <c:v>3838.8</c:v>
                </c:pt>
                <c:pt idx="46">
                  <c:v>2141.71</c:v>
                </c:pt>
                <c:pt idx="47">
                  <c:v>1037.58</c:v>
                </c:pt>
                <c:pt idx="48">
                  <c:v>436.5</c:v>
                </c:pt>
                <c:pt idx="49">
                  <c:v>159.44999999999999</c:v>
                </c:pt>
                <c:pt idx="50">
                  <c:v>50.58</c:v>
                </c:pt>
                <c:pt idx="51">
                  <c:v>13.93</c:v>
                </c:pt>
                <c:pt idx="52">
                  <c:v>3.33</c:v>
                </c:pt>
                <c:pt idx="53">
                  <c:v>0.69</c:v>
                </c:pt>
                <c:pt idx="54">
                  <c:v>0.12</c:v>
                </c:pt>
                <c:pt idx="55">
                  <c:v>0.02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593144"/>
        <c:axId val="719593536"/>
      </c:scatterChart>
      <c:valAx>
        <c:axId val="719593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Threshold </a:t>
                </a:r>
                <a:r>
                  <a:rPr lang="en-GB" dirty="0" err="1" smtClean="0"/>
                  <a:t>DACCode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3536"/>
        <c:crosses val="autoZero"/>
        <c:crossBetween val="midCat"/>
        <c:majorUnit val="1"/>
      </c:valAx>
      <c:valAx>
        <c:axId val="71959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Counts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3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696850660214"/>
          <c:y val="0.19375406000597001"/>
          <c:w val="0.23621366551055201"/>
          <c:h val="0.103635728253515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315196148368"/>
          <c:y val="3.2176063560724097E-2"/>
          <c:w val="0.86203510583610199"/>
          <c:h val="0.89412649354831397"/>
        </c:manualLayout>
      </c:layout>
      <c:scatterChart>
        <c:scatterStyle val="lineMarker"/>
        <c:varyColors val="0"/>
        <c:ser>
          <c:idx val="2"/>
          <c:order val="0"/>
          <c:tx>
            <c:v>Threshold=0x0F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pixelthr_code_15_hist!$A$2:$A$2001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</c:numCache>
            </c:numRef>
          </c:xVal>
          <c:yVal>
            <c:numRef>
              <c:f>pixelthr_code_15_hist!$B$2:$B$2001</c:f>
              <c:numCache>
                <c:formatCode>General</c:formatCode>
                <c:ptCount val="200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1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1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1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1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1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1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1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1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1</c:v>
                </c:pt>
                <c:pt idx="1409">
                  <c:v>1</c:v>
                </c:pt>
                <c:pt idx="1410">
                  <c:v>0</c:v>
                </c:pt>
                <c:pt idx="1411">
                  <c:v>0</c:v>
                </c:pt>
                <c:pt idx="1412">
                  <c:v>1</c:v>
                </c:pt>
                <c:pt idx="1413">
                  <c:v>2</c:v>
                </c:pt>
                <c:pt idx="1414">
                  <c:v>0</c:v>
                </c:pt>
                <c:pt idx="1415">
                  <c:v>2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1</c:v>
                </c:pt>
                <c:pt idx="1420">
                  <c:v>2</c:v>
                </c:pt>
                <c:pt idx="1421">
                  <c:v>5</c:v>
                </c:pt>
                <c:pt idx="1422">
                  <c:v>0</c:v>
                </c:pt>
                <c:pt idx="1423">
                  <c:v>3</c:v>
                </c:pt>
                <c:pt idx="1424">
                  <c:v>2</c:v>
                </c:pt>
                <c:pt idx="1425">
                  <c:v>1</c:v>
                </c:pt>
                <c:pt idx="1426">
                  <c:v>6</c:v>
                </c:pt>
                <c:pt idx="1427">
                  <c:v>3</c:v>
                </c:pt>
                <c:pt idx="1428">
                  <c:v>2</c:v>
                </c:pt>
                <c:pt idx="1429">
                  <c:v>5</c:v>
                </c:pt>
                <c:pt idx="1430">
                  <c:v>4</c:v>
                </c:pt>
                <c:pt idx="1431">
                  <c:v>7</c:v>
                </c:pt>
                <c:pt idx="1432">
                  <c:v>5</c:v>
                </c:pt>
                <c:pt idx="1433">
                  <c:v>9</c:v>
                </c:pt>
                <c:pt idx="1434">
                  <c:v>11</c:v>
                </c:pt>
                <c:pt idx="1435">
                  <c:v>12</c:v>
                </c:pt>
                <c:pt idx="1436">
                  <c:v>17</c:v>
                </c:pt>
                <c:pt idx="1437">
                  <c:v>8</c:v>
                </c:pt>
                <c:pt idx="1438">
                  <c:v>20</c:v>
                </c:pt>
                <c:pt idx="1439">
                  <c:v>22</c:v>
                </c:pt>
                <c:pt idx="1440">
                  <c:v>15</c:v>
                </c:pt>
                <c:pt idx="1441">
                  <c:v>25</c:v>
                </c:pt>
                <c:pt idx="1442">
                  <c:v>16</c:v>
                </c:pt>
                <c:pt idx="1443">
                  <c:v>28</c:v>
                </c:pt>
                <c:pt idx="1444">
                  <c:v>29</c:v>
                </c:pt>
                <c:pt idx="1445">
                  <c:v>30</c:v>
                </c:pt>
                <c:pt idx="1446">
                  <c:v>33</c:v>
                </c:pt>
                <c:pt idx="1447">
                  <c:v>42</c:v>
                </c:pt>
                <c:pt idx="1448">
                  <c:v>43</c:v>
                </c:pt>
                <c:pt idx="1449">
                  <c:v>48</c:v>
                </c:pt>
                <c:pt idx="1450">
                  <c:v>50</c:v>
                </c:pt>
                <c:pt idx="1451">
                  <c:v>65</c:v>
                </c:pt>
                <c:pt idx="1452">
                  <c:v>63</c:v>
                </c:pt>
                <c:pt idx="1453">
                  <c:v>56</c:v>
                </c:pt>
                <c:pt idx="1454">
                  <c:v>52</c:v>
                </c:pt>
                <c:pt idx="1455">
                  <c:v>79</c:v>
                </c:pt>
                <c:pt idx="1456">
                  <c:v>100</c:v>
                </c:pt>
                <c:pt idx="1457">
                  <c:v>95</c:v>
                </c:pt>
                <c:pt idx="1458">
                  <c:v>108</c:v>
                </c:pt>
                <c:pt idx="1459">
                  <c:v>113</c:v>
                </c:pt>
                <c:pt idx="1460">
                  <c:v>124</c:v>
                </c:pt>
                <c:pt idx="1461">
                  <c:v>143</c:v>
                </c:pt>
                <c:pt idx="1462">
                  <c:v>146</c:v>
                </c:pt>
                <c:pt idx="1463">
                  <c:v>152</c:v>
                </c:pt>
                <c:pt idx="1464">
                  <c:v>167</c:v>
                </c:pt>
                <c:pt idx="1465">
                  <c:v>189</c:v>
                </c:pt>
                <c:pt idx="1466">
                  <c:v>170</c:v>
                </c:pt>
                <c:pt idx="1467">
                  <c:v>213</c:v>
                </c:pt>
                <c:pt idx="1468">
                  <c:v>217</c:v>
                </c:pt>
                <c:pt idx="1469">
                  <c:v>225</c:v>
                </c:pt>
                <c:pt idx="1470">
                  <c:v>270</c:v>
                </c:pt>
                <c:pt idx="1471">
                  <c:v>232</c:v>
                </c:pt>
                <c:pt idx="1472">
                  <c:v>301</c:v>
                </c:pt>
                <c:pt idx="1473">
                  <c:v>310</c:v>
                </c:pt>
                <c:pt idx="1474">
                  <c:v>310</c:v>
                </c:pt>
                <c:pt idx="1475">
                  <c:v>329</c:v>
                </c:pt>
                <c:pt idx="1476">
                  <c:v>326</c:v>
                </c:pt>
                <c:pt idx="1477">
                  <c:v>427</c:v>
                </c:pt>
                <c:pt idx="1478">
                  <c:v>393</c:v>
                </c:pt>
                <c:pt idx="1479">
                  <c:v>444</c:v>
                </c:pt>
                <c:pt idx="1480">
                  <c:v>453</c:v>
                </c:pt>
                <c:pt idx="1481">
                  <c:v>442</c:v>
                </c:pt>
                <c:pt idx="1482">
                  <c:v>484</c:v>
                </c:pt>
                <c:pt idx="1483">
                  <c:v>544</c:v>
                </c:pt>
                <c:pt idx="1484">
                  <c:v>532</c:v>
                </c:pt>
                <c:pt idx="1485">
                  <c:v>562</c:v>
                </c:pt>
                <c:pt idx="1486">
                  <c:v>619</c:v>
                </c:pt>
                <c:pt idx="1487">
                  <c:v>595</c:v>
                </c:pt>
                <c:pt idx="1488">
                  <c:v>642</c:v>
                </c:pt>
                <c:pt idx="1489">
                  <c:v>619</c:v>
                </c:pt>
                <c:pt idx="1490">
                  <c:v>665</c:v>
                </c:pt>
                <c:pt idx="1491">
                  <c:v>720</c:v>
                </c:pt>
                <c:pt idx="1492">
                  <c:v>771</c:v>
                </c:pt>
                <c:pt idx="1493">
                  <c:v>745</c:v>
                </c:pt>
                <c:pt idx="1494">
                  <c:v>761</c:v>
                </c:pt>
                <c:pt idx="1495">
                  <c:v>786</c:v>
                </c:pt>
                <c:pt idx="1496">
                  <c:v>799</c:v>
                </c:pt>
                <c:pt idx="1497">
                  <c:v>779</c:v>
                </c:pt>
                <c:pt idx="1498">
                  <c:v>850</c:v>
                </c:pt>
                <c:pt idx="1499">
                  <c:v>902</c:v>
                </c:pt>
                <c:pt idx="1500">
                  <c:v>927</c:v>
                </c:pt>
                <c:pt idx="1501">
                  <c:v>899</c:v>
                </c:pt>
                <c:pt idx="1502">
                  <c:v>915</c:v>
                </c:pt>
                <c:pt idx="1503">
                  <c:v>913</c:v>
                </c:pt>
                <c:pt idx="1504">
                  <c:v>908</c:v>
                </c:pt>
                <c:pt idx="1505">
                  <c:v>956</c:v>
                </c:pt>
                <c:pt idx="1506">
                  <c:v>951</c:v>
                </c:pt>
                <c:pt idx="1507">
                  <c:v>1019</c:v>
                </c:pt>
                <c:pt idx="1508">
                  <c:v>920</c:v>
                </c:pt>
                <c:pt idx="1509">
                  <c:v>977</c:v>
                </c:pt>
                <c:pt idx="1510">
                  <c:v>959</c:v>
                </c:pt>
                <c:pt idx="1511">
                  <c:v>992</c:v>
                </c:pt>
                <c:pt idx="1512">
                  <c:v>959</c:v>
                </c:pt>
                <c:pt idx="1513">
                  <c:v>1017</c:v>
                </c:pt>
                <c:pt idx="1514">
                  <c:v>1027</c:v>
                </c:pt>
                <c:pt idx="1515">
                  <c:v>1000</c:v>
                </c:pt>
                <c:pt idx="1516">
                  <c:v>971</c:v>
                </c:pt>
                <c:pt idx="1517">
                  <c:v>959</c:v>
                </c:pt>
                <c:pt idx="1518">
                  <c:v>903</c:v>
                </c:pt>
                <c:pt idx="1519">
                  <c:v>987</c:v>
                </c:pt>
                <c:pt idx="1520">
                  <c:v>941</c:v>
                </c:pt>
                <c:pt idx="1521">
                  <c:v>965</c:v>
                </c:pt>
                <c:pt idx="1522">
                  <c:v>951</c:v>
                </c:pt>
                <c:pt idx="1523">
                  <c:v>942</c:v>
                </c:pt>
                <c:pt idx="1524">
                  <c:v>915</c:v>
                </c:pt>
                <c:pt idx="1525">
                  <c:v>949</c:v>
                </c:pt>
                <c:pt idx="1526">
                  <c:v>874</c:v>
                </c:pt>
                <c:pt idx="1527">
                  <c:v>875</c:v>
                </c:pt>
                <c:pt idx="1528">
                  <c:v>918</c:v>
                </c:pt>
                <c:pt idx="1529">
                  <c:v>874</c:v>
                </c:pt>
                <c:pt idx="1530">
                  <c:v>824</c:v>
                </c:pt>
                <c:pt idx="1531">
                  <c:v>765</c:v>
                </c:pt>
                <c:pt idx="1532">
                  <c:v>731</c:v>
                </c:pt>
                <c:pt idx="1533">
                  <c:v>732</c:v>
                </c:pt>
                <c:pt idx="1534">
                  <c:v>681</c:v>
                </c:pt>
                <c:pt idx="1535">
                  <c:v>686</c:v>
                </c:pt>
                <c:pt idx="1536">
                  <c:v>713</c:v>
                </c:pt>
                <c:pt idx="1537">
                  <c:v>646</c:v>
                </c:pt>
                <c:pt idx="1538">
                  <c:v>651</c:v>
                </c:pt>
                <c:pt idx="1539">
                  <c:v>611</c:v>
                </c:pt>
                <c:pt idx="1540">
                  <c:v>559</c:v>
                </c:pt>
                <c:pt idx="1541">
                  <c:v>559</c:v>
                </c:pt>
                <c:pt idx="1542">
                  <c:v>545</c:v>
                </c:pt>
                <c:pt idx="1543">
                  <c:v>517</c:v>
                </c:pt>
                <c:pt idx="1544">
                  <c:v>509</c:v>
                </c:pt>
                <c:pt idx="1545">
                  <c:v>439</c:v>
                </c:pt>
                <c:pt idx="1546">
                  <c:v>447</c:v>
                </c:pt>
                <c:pt idx="1547">
                  <c:v>437</c:v>
                </c:pt>
                <c:pt idx="1548">
                  <c:v>423</c:v>
                </c:pt>
                <c:pt idx="1549">
                  <c:v>376</c:v>
                </c:pt>
                <c:pt idx="1550">
                  <c:v>361</c:v>
                </c:pt>
                <c:pt idx="1551">
                  <c:v>330</c:v>
                </c:pt>
                <c:pt idx="1552">
                  <c:v>321</c:v>
                </c:pt>
                <c:pt idx="1553">
                  <c:v>306</c:v>
                </c:pt>
                <c:pt idx="1554">
                  <c:v>326</c:v>
                </c:pt>
                <c:pt idx="1555">
                  <c:v>290</c:v>
                </c:pt>
                <c:pt idx="1556">
                  <c:v>245</c:v>
                </c:pt>
                <c:pt idx="1557">
                  <c:v>248</c:v>
                </c:pt>
                <c:pt idx="1558">
                  <c:v>247</c:v>
                </c:pt>
                <c:pt idx="1559">
                  <c:v>208</c:v>
                </c:pt>
                <c:pt idx="1560">
                  <c:v>172</c:v>
                </c:pt>
                <c:pt idx="1561">
                  <c:v>210</c:v>
                </c:pt>
                <c:pt idx="1562">
                  <c:v>190</c:v>
                </c:pt>
                <c:pt idx="1563">
                  <c:v>162</c:v>
                </c:pt>
                <c:pt idx="1564">
                  <c:v>163</c:v>
                </c:pt>
                <c:pt idx="1565">
                  <c:v>133</c:v>
                </c:pt>
                <c:pt idx="1566">
                  <c:v>139</c:v>
                </c:pt>
                <c:pt idx="1567">
                  <c:v>153</c:v>
                </c:pt>
                <c:pt idx="1568">
                  <c:v>126</c:v>
                </c:pt>
                <c:pt idx="1569">
                  <c:v>115</c:v>
                </c:pt>
                <c:pt idx="1570">
                  <c:v>83</c:v>
                </c:pt>
                <c:pt idx="1571">
                  <c:v>96</c:v>
                </c:pt>
                <c:pt idx="1572">
                  <c:v>85</c:v>
                </c:pt>
                <c:pt idx="1573">
                  <c:v>65</c:v>
                </c:pt>
                <c:pt idx="1574">
                  <c:v>89</c:v>
                </c:pt>
                <c:pt idx="1575">
                  <c:v>65</c:v>
                </c:pt>
                <c:pt idx="1576">
                  <c:v>81</c:v>
                </c:pt>
                <c:pt idx="1577">
                  <c:v>58</c:v>
                </c:pt>
                <c:pt idx="1578">
                  <c:v>53</c:v>
                </c:pt>
                <c:pt idx="1579">
                  <c:v>70</c:v>
                </c:pt>
                <c:pt idx="1580">
                  <c:v>32</c:v>
                </c:pt>
                <c:pt idx="1581">
                  <c:v>46</c:v>
                </c:pt>
                <c:pt idx="1582">
                  <c:v>29</c:v>
                </c:pt>
                <c:pt idx="1583">
                  <c:v>33</c:v>
                </c:pt>
                <c:pt idx="1584">
                  <c:v>21</c:v>
                </c:pt>
                <c:pt idx="1585">
                  <c:v>23</c:v>
                </c:pt>
                <c:pt idx="1586">
                  <c:v>17</c:v>
                </c:pt>
                <c:pt idx="1587">
                  <c:v>37</c:v>
                </c:pt>
                <c:pt idx="1588">
                  <c:v>18</c:v>
                </c:pt>
                <c:pt idx="1589">
                  <c:v>22</c:v>
                </c:pt>
                <c:pt idx="1590">
                  <c:v>25</c:v>
                </c:pt>
                <c:pt idx="1591">
                  <c:v>18</c:v>
                </c:pt>
                <c:pt idx="1592">
                  <c:v>13</c:v>
                </c:pt>
                <c:pt idx="1593">
                  <c:v>12</c:v>
                </c:pt>
                <c:pt idx="1594">
                  <c:v>14</c:v>
                </c:pt>
                <c:pt idx="1595">
                  <c:v>10</c:v>
                </c:pt>
                <c:pt idx="1596">
                  <c:v>11</c:v>
                </c:pt>
                <c:pt idx="1597">
                  <c:v>6</c:v>
                </c:pt>
                <c:pt idx="1598">
                  <c:v>9</c:v>
                </c:pt>
                <c:pt idx="1599">
                  <c:v>4</c:v>
                </c:pt>
                <c:pt idx="1600">
                  <c:v>2</c:v>
                </c:pt>
                <c:pt idx="1601">
                  <c:v>4</c:v>
                </c:pt>
                <c:pt idx="1602">
                  <c:v>5</c:v>
                </c:pt>
                <c:pt idx="1603">
                  <c:v>2</c:v>
                </c:pt>
                <c:pt idx="1604">
                  <c:v>7</c:v>
                </c:pt>
                <c:pt idx="1605">
                  <c:v>2</c:v>
                </c:pt>
                <c:pt idx="1606">
                  <c:v>4</c:v>
                </c:pt>
                <c:pt idx="1607">
                  <c:v>2</c:v>
                </c:pt>
                <c:pt idx="1608">
                  <c:v>2</c:v>
                </c:pt>
                <c:pt idx="1609">
                  <c:v>4</c:v>
                </c:pt>
                <c:pt idx="1610">
                  <c:v>1</c:v>
                </c:pt>
                <c:pt idx="1611">
                  <c:v>5</c:v>
                </c:pt>
                <c:pt idx="1612">
                  <c:v>1</c:v>
                </c:pt>
                <c:pt idx="1613">
                  <c:v>4</c:v>
                </c:pt>
                <c:pt idx="1614">
                  <c:v>1</c:v>
                </c:pt>
                <c:pt idx="1615">
                  <c:v>2</c:v>
                </c:pt>
                <c:pt idx="1616">
                  <c:v>4</c:v>
                </c:pt>
                <c:pt idx="1617">
                  <c:v>2</c:v>
                </c:pt>
                <c:pt idx="1618">
                  <c:v>1</c:v>
                </c:pt>
                <c:pt idx="1619">
                  <c:v>0</c:v>
                </c:pt>
                <c:pt idx="1620">
                  <c:v>1</c:v>
                </c:pt>
                <c:pt idx="1621">
                  <c:v>0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2</c:v>
                </c:pt>
                <c:pt idx="1626">
                  <c:v>1</c:v>
                </c:pt>
                <c:pt idx="1627">
                  <c:v>1</c:v>
                </c:pt>
                <c:pt idx="1628">
                  <c:v>2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0</c:v>
                </c:pt>
                <c:pt idx="1636">
                  <c:v>0</c:v>
                </c:pt>
                <c:pt idx="1637">
                  <c:v>1</c:v>
                </c:pt>
                <c:pt idx="1638">
                  <c:v>0</c:v>
                </c:pt>
                <c:pt idx="1639">
                  <c:v>1</c:v>
                </c:pt>
                <c:pt idx="1640">
                  <c:v>2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1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1</c:v>
                </c:pt>
                <c:pt idx="1651">
                  <c:v>0</c:v>
                </c:pt>
                <c:pt idx="1652">
                  <c:v>3</c:v>
                </c:pt>
                <c:pt idx="1653">
                  <c:v>0</c:v>
                </c:pt>
                <c:pt idx="1654">
                  <c:v>0</c:v>
                </c:pt>
                <c:pt idx="1655">
                  <c:v>1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1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1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1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2</c:v>
                </c:pt>
                <c:pt idx="1707">
                  <c:v>0</c:v>
                </c:pt>
                <c:pt idx="1708">
                  <c:v>1</c:v>
                </c:pt>
                <c:pt idx="1709">
                  <c:v>0</c:v>
                </c:pt>
                <c:pt idx="1710">
                  <c:v>0</c:v>
                </c:pt>
                <c:pt idx="1711">
                  <c:v>1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1</c:v>
                </c:pt>
                <c:pt idx="1726">
                  <c:v>1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3</c:v>
                </c:pt>
                <c:pt idx="1738">
                  <c:v>1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1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1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1</c:v>
                </c:pt>
                <c:pt idx="1771">
                  <c:v>1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1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27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</c:numCache>
            </c:numRef>
          </c:yVal>
          <c:smooth val="0"/>
        </c:ser>
        <c:ser>
          <c:idx val="3"/>
          <c:order val="1"/>
          <c:tx>
            <c:v>Threshold=0x0F fit</c:v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pixelthr_code_15_hist!$A$2:$A$2001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</c:numCache>
            </c:numRef>
          </c:xVal>
          <c:yVal>
            <c:numRef>
              <c:f>pixelthr_code_15_hist!$C$2:$C$2001</c:f>
              <c:numCache>
                <c:formatCode>General</c:formatCode>
                <c:ptCount val="2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0.01</c:v>
                </c:pt>
                <c:pt idx="1385">
                  <c:v>0.01</c:v>
                </c:pt>
                <c:pt idx="1386">
                  <c:v>0.01</c:v>
                </c:pt>
                <c:pt idx="1387">
                  <c:v>0.01</c:v>
                </c:pt>
                <c:pt idx="1388">
                  <c:v>0.01</c:v>
                </c:pt>
                <c:pt idx="1389">
                  <c:v>0.01</c:v>
                </c:pt>
                <c:pt idx="1390">
                  <c:v>0.02</c:v>
                </c:pt>
                <c:pt idx="1391">
                  <c:v>0.02</c:v>
                </c:pt>
                <c:pt idx="1392">
                  <c:v>0.02</c:v>
                </c:pt>
                <c:pt idx="1393">
                  <c:v>0.03</c:v>
                </c:pt>
                <c:pt idx="1394">
                  <c:v>0.03</c:v>
                </c:pt>
                <c:pt idx="1395">
                  <c:v>0.04</c:v>
                </c:pt>
                <c:pt idx="1396">
                  <c:v>0.05</c:v>
                </c:pt>
                <c:pt idx="1397">
                  <c:v>0.05</c:v>
                </c:pt>
                <c:pt idx="1398">
                  <c:v>0.06</c:v>
                </c:pt>
                <c:pt idx="1399">
                  <c:v>7.0000000000000007E-2</c:v>
                </c:pt>
                <c:pt idx="1400">
                  <c:v>0.09</c:v>
                </c:pt>
                <c:pt idx="1401">
                  <c:v>0.1</c:v>
                </c:pt>
                <c:pt idx="1402">
                  <c:v>0.12</c:v>
                </c:pt>
                <c:pt idx="1403">
                  <c:v>0.14000000000000001</c:v>
                </c:pt>
                <c:pt idx="1404">
                  <c:v>0.17</c:v>
                </c:pt>
                <c:pt idx="1405">
                  <c:v>0.2</c:v>
                </c:pt>
                <c:pt idx="1406">
                  <c:v>0.23</c:v>
                </c:pt>
                <c:pt idx="1407">
                  <c:v>0.27</c:v>
                </c:pt>
                <c:pt idx="1408">
                  <c:v>0.31</c:v>
                </c:pt>
                <c:pt idx="1409">
                  <c:v>0.37</c:v>
                </c:pt>
                <c:pt idx="1410">
                  <c:v>0.43</c:v>
                </c:pt>
                <c:pt idx="1411">
                  <c:v>0.5</c:v>
                </c:pt>
                <c:pt idx="1412">
                  <c:v>0.56999999999999995</c:v>
                </c:pt>
                <c:pt idx="1413">
                  <c:v>0.67</c:v>
                </c:pt>
                <c:pt idx="1414">
                  <c:v>0.77</c:v>
                </c:pt>
                <c:pt idx="1415">
                  <c:v>0.89</c:v>
                </c:pt>
                <c:pt idx="1416">
                  <c:v>1.02</c:v>
                </c:pt>
                <c:pt idx="1417">
                  <c:v>1.18</c:v>
                </c:pt>
                <c:pt idx="1418">
                  <c:v>1.36</c:v>
                </c:pt>
                <c:pt idx="1419">
                  <c:v>1.56</c:v>
                </c:pt>
                <c:pt idx="1420">
                  <c:v>1.78</c:v>
                </c:pt>
                <c:pt idx="1421">
                  <c:v>2.04</c:v>
                </c:pt>
                <c:pt idx="1422">
                  <c:v>2.33</c:v>
                </c:pt>
                <c:pt idx="1423">
                  <c:v>2.66</c:v>
                </c:pt>
                <c:pt idx="1424">
                  <c:v>3.04</c:v>
                </c:pt>
                <c:pt idx="1425">
                  <c:v>3.45</c:v>
                </c:pt>
                <c:pt idx="1426">
                  <c:v>3.92</c:v>
                </c:pt>
                <c:pt idx="1427">
                  <c:v>4.45</c:v>
                </c:pt>
                <c:pt idx="1428">
                  <c:v>5.05</c:v>
                </c:pt>
                <c:pt idx="1429">
                  <c:v>5.71</c:v>
                </c:pt>
                <c:pt idx="1430">
                  <c:v>6.45</c:v>
                </c:pt>
                <c:pt idx="1431">
                  <c:v>7.27</c:v>
                </c:pt>
                <c:pt idx="1432">
                  <c:v>8.19</c:v>
                </c:pt>
                <c:pt idx="1433">
                  <c:v>9.2200000000000006</c:v>
                </c:pt>
                <c:pt idx="1434">
                  <c:v>10.35</c:v>
                </c:pt>
                <c:pt idx="1435">
                  <c:v>11.61</c:v>
                </c:pt>
                <c:pt idx="1436">
                  <c:v>13</c:v>
                </c:pt>
                <c:pt idx="1437">
                  <c:v>14.54</c:v>
                </c:pt>
                <c:pt idx="1438">
                  <c:v>16.23</c:v>
                </c:pt>
                <c:pt idx="1439">
                  <c:v>18.100000000000001</c:v>
                </c:pt>
                <c:pt idx="1440">
                  <c:v>20.149999999999999</c:v>
                </c:pt>
                <c:pt idx="1441">
                  <c:v>22.4</c:v>
                </c:pt>
                <c:pt idx="1442">
                  <c:v>24.87</c:v>
                </c:pt>
                <c:pt idx="1443">
                  <c:v>27.56</c:v>
                </c:pt>
                <c:pt idx="1444">
                  <c:v>30.51</c:v>
                </c:pt>
                <c:pt idx="1445">
                  <c:v>33.72</c:v>
                </c:pt>
                <c:pt idx="1446">
                  <c:v>37.22</c:v>
                </c:pt>
                <c:pt idx="1447">
                  <c:v>41.01</c:v>
                </c:pt>
                <c:pt idx="1448">
                  <c:v>45.13</c:v>
                </c:pt>
                <c:pt idx="1449">
                  <c:v>49.59</c:v>
                </c:pt>
                <c:pt idx="1450">
                  <c:v>54.41</c:v>
                </c:pt>
                <c:pt idx="1451">
                  <c:v>59.62</c:v>
                </c:pt>
                <c:pt idx="1452">
                  <c:v>65.22</c:v>
                </c:pt>
                <c:pt idx="1453">
                  <c:v>71.25</c:v>
                </c:pt>
                <c:pt idx="1454">
                  <c:v>77.73</c:v>
                </c:pt>
                <c:pt idx="1455">
                  <c:v>84.66</c:v>
                </c:pt>
                <c:pt idx="1456">
                  <c:v>92.09</c:v>
                </c:pt>
                <c:pt idx="1457">
                  <c:v>100.02</c:v>
                </c:pt>
                <c:pt idx="1458">
                  <c:v>108.47</c:v>
                </c:pt>
                <c:pt idx="1459">
                  <c:v>117.46</c:v>
                </c:pt>
                <c:pt idx="1460">
                  <c:v>127.02</c:v>
                </c:pt>
                <c:pt idx="1461">
                  <c:v>137.15</c:v>
                </c:pt>
                <c:pt idx="1462">
                  <c:v>147.88</c:v>
                </c:pt>
                <c:pt idx="1463">
                  <c:v>159.21</c:v>
                </c:pt>
                <c:pt idx="1464">
                  <c:v>171.16</c:v>
                </c:pt>
                <c:pt idx="1465">
                  <c:v>183.74</c:v>
                </c:pt>
                <c:pt idx="1466">
                  <c:v>196.95</c:v>
                </c:pt>
                <c:pt idx="1467">
                  <c:v>210.81</c:v>
                </c:pt>
                <c:pt idx="1468">
                  <c:v>225.32</c:v>
                </c:pt>
                <c:pt idx="1469">
                  <c:v>240.48</c:v>
                </c:pt>
                <c:pt idx="1470">
                  <c:v>256.27</c:v>
                </c:pt>
                <c:pt idx="1471">
                  <c:v>272.70999999999992</c:v>
                </c:pt>
                <c:pt idx="1472">
                  <c:v>289.79000000000002</c:v>
                </c:pt>
                <c:pt idx="1473">
                  <c:v>307.48</c:v>
                </c:pt>
                <c:pt idx="1474">
                  <c:v>325.77</c:v>
                </c:pt>
                <c:pt idx="1475">
                  <c:v>344.66</c:v>
                </c:pt>
                <c:pt idx="1476">
                  <c:v>364.1</c:v>
                </c:pt>
                <c:pt idx="1477">
                  <c:v>384.08</c:v>
                </c:pt>
                <c:pt idx="1478">
                  <c:v>404.57</c:v>
                </c:pt>
                <c:pt idx="1479">
                  <c:v>425.53</c:v>
                </c:pt>
                <c:pt idx="1480">
                  <c:v>446.92999999999972</c:v>
                </c:pt>
                <c:pt idx="1481">
                  <c:v>468.71</c:v>
                </c:pt>
                <c:pt idx="1482">
                  <c:v>490.85</c:v>
                </c:pt>
                <c:pt idx="1483">
                  <c:v>513.27</c:v>
                </c:pt>
                <c:pt idx="1484">
                  <c:v>535.9499999999997</c:v>
                </c:pt>
                <c:pt idx="1485">
                  <c:v>558.79999999999995</c:v>
                </c:pt>
                <c:pt idx="1486">
                  <c:v>581.79</c:v>
                </c:pt>
                <c:pt idx="1487">
                  <c:v>604.8299999999997</c:v>
                </c:pt>
                <c:pt idx="1488">
                  <c:v>627.88</c:v>
                </c:pt>
                <c:pt idx="1489">
                  <c:v>650.84999999999968</c:v>
                </c:pt>
                <c:pt idx="1490">
                  <c:v>673.68</c:v>
                </c:pt>
                <c:pt idx="1491">
                  <c:v>696.3</c:v>
                </c:pt>
                <c:pt idx="1492">
                  <c:v>718.62</c:v>
                </c:pt>
                <c:pt idx="1493">
                  <c:v>740.58</c:v>
                </c:pt>
                <c:pt idx="1494">
                  <c:v>762.1</c:v>
                </c:pt>
                <c:pt idx="1495">
                  <c:v>783.11</c:v>
                </c:pt>
                <c:pt idx="1496">
                  <c:v>803.52</c:v>
                </c:pt>
                <c:pt idx="1497">
                  <c:v>823.26</c:v>
                </c:pt>
                <c:pt idx="1498">
                  <c:v>842.26</c:v>
                </c:pt>
                <c:pt idx="1499">
                  <c:v>860.43999999999971</c:v>
                </c:pt>
                <c:pt idx="1500">
                  <c:v>877.73</c:v>
                </c:pt>
                <c:pt idx="1501">
                  <c:v>894.07</c:v>
                </c:pt>
                <c:pt idx="1502">
                  <c:v>909.38</c:v>
                </c:pt>
                <c:pt idx="1503">
                  <c:v>923.61</c:v>
                </c:pt>
                <c:pt idx="1504">
                  <c:v>936.69</c:v>
                </c:pt>
                <c:pt idx="1505">
                  <c:v>948.58</c:v>
                </c:pt>
                <c:pt idx="1506">
                  <c:v>959.22</c:v>
                </c:pt>
                <c:pt idx="1507">
                  <c:v>968.55999999999983</c:v>
                </c:pt>
                <c:pt idx="1508">
                  <c:v>976.57</c:v>
                </c:pt>
                <c:pt idx="1509">
                  <c:v>983.21</c:v>
                </c:pt>
                <c:pt idx="1510">
                  <c:v>988.4599999999997</c:v>
                </c:pt>
                <c:pt idx="1511">
                  <c:v>992.28</c:v>
                </c:pt>
                <c:pt idx="1512">
                  <c:v>994.67</c:v>
                </c:pt>
                <c:pt idx="1513">
                  <c:v>995.61</c:v>
                </c:pt>
                <c:pt idx="1514">
                  <c:v>995.1</c:v>
                </c:pt>
                <c:pt idx="1515">
                  <c:v>993.15</c:v>
                </c:pt>
                <c:pt idx="1516">
                  <c:v>989.75</c:v>
                </c:pt>
                <c:pt idx="1517">
                  <c:v>984.92999999999984</c:v>
                </c:pt>
                <c:pt idx="1518">
                  <c:v>978.7</c:v>
                </c:pt>
                <c:pt idx="1519">
                  <c:v>971.1</c:v>
                </c:pt>
                <c:pt idx="1520">
                  <c:v>962.15</c:v>
                </c:pt>
                <c:pt idx="1521">
                  <c:v>951.89</c:v>
                </c:pt>
                <c:pt idx="1522">
                  <c:v>940.37</c:v>
                </c:pt>
                <c:pt idx="1523">
                  <c:v>927.64</c:v>
                </c:pt>
                <c:pt idx="1524">
                  <c:v>913.75</c:v>
                </c:pt>
                <c:pt idx="1525">
                  <c:v>898.76</c:v>
                </c:pt>
                <c:pt idx="1526">
                  <c:v>882.72</c:v>
                </c:pt>
                <c:pt idx="1527">
                  <c:v>865.7</c:v>
                </c:pt>
                <c:pt idx="1528">
                  <c:v>847.78</c:v>
                </c:pt>
                <c:pt idx="1529">
                  <c:v>829.02</c:v>
                </c:pt>
                <c:pt idx="1530">
                  <c:v>809.49</c:v>
                </c:pt>
                <c:pt idx="1531">
                  <c:v>789.28</c:v>
                </c:pt>
                <c:pt idx="1532">
                  <c:v>768.43999999999971</c:v>
                </c:pt>
                <c:pt idx="1533">
                  <c:v>747.07</c:v>
                </c:pt>
                <c:pt idx="1534">
                  <c:v>725.23</c:v>
                </c:pt>
                <c:pt idx="1535">
                  <c:v>703.01</c:v>
                </c:pt>
                <c:pt idx="1536">
                  <c:v>680.47</c:v>
                </c:pt>
                <c:pt idx="1537">
                  <c:v>657.69</c:v>
                </c:pt>
                <c:pt idx="1538">
                  <c:v>634.76</c:v>
                </c:pt>
                <c:pt idx="1539">
                  <c:v>611.73</c:v>
                </c:pt>
                <c:pt idx="1540">
                  <c:v>588.66999999999996</c:v>
                </c:pt>
                <c:pt idx="1541">
                  <c:v>565.66</c:v>
                </c:pt>
                <c:pt idx="1542">
                  <c:v>542.76</c:v>
                </c:pt>
                <c:pt idx="1543">
                  <c:v>520.03</c:v>
                </c:pt>
                <c:pt idx="1544">
                  <c:v>497.52</c:v>
                </c:pt>
                <c:pt idx="1545">
                  <c:v>475.3</c:v>
                </c:pt>
                <c:pt idx="1546">
                  <c:v>453.4</c:v>
                </c:pt>
                <c:pt idx="1547">
                  <c:v>431.88</c:v>
                </c:pt>
                <c:pt idx="1548">
                  <c:v>410.79</c:v>
                </c:pt>
                <c:pt idx="1549">
                  <c:v>390.16</c:v>
                </c:pt>
                <c:pt idx="1550">
                  <c:v>370.02</c:v>
                </c:pt>
                <c:pt idx="1551">
                  <c:v>350.41</c:v>
                </c:pt>
                <c:pt idx="1552">
                  <c:v>331.36</c:v>
                </c:pt>
                <c:pt idx="1553">
                  <c:v>312.88</c:v>
                </c:pt>
                <c:pt idx="1554">
                  <c:v>295.01</c:v>
                </c:pt>
                <c:pt idx="1555">
                  <c:v>277.75</c:v>
                </c:pt>
                <c:pt idx="1556">
                  <c:v>261.12</c:v>
                </c:pt>
                <c:pt idx="1557">
                  <c:v>245.13</c:v>
                </c:pt>
                <c:pt idx="1558">
                  <c:v>229.78</c:v>
                </c:pt>
                <c:pt idx="1559">
                  <c:v>215.08</c:v>
                </c:pt>
                <c:pt idx="1560">
                  <c:v>201.03</c:v>
                </c:pt>
                <c:pt idx="1561">
                  <c:v>187.62</c:v>
                </c:pt>
                <c:pt idx="1562">
                  <c:v>174.85</c:v>
                </c:pt>
                <c:pt idx="1563">
                  <c:v>162.72</c:v>
                </c:pt>
                <c:pt idx="1564">
                  <c:v>151.19999999999999</c:v>
                </c:pt>
                <c:pt idx="1565">
                  <c:v>140.29</c:v>
                </c:pt>
                <c:pt idx="1566">
                  <c:v>129.99</c:v>
                </c:pt>
                <c:pt idx="1567">
                  <c:v>120.26</c:v>
                </c:pt>
                <c:pt idx="1568">
                  <c:v>111.1</c:v>
                </c:pt>
                <c:pt idx="1569">
                  <c:v>102.49</c:v>
                </c:pt>
                <c:pt idx="1570">
                  <c:v>94.4</c:v>
                </c:pt>
                <c:pt idx="1571">
                  <c:v>86.83</c:v>
                </c:pt>
                <c:pt idx="1572">
                  <c:v>79.75</c:v>
                </c:pt>
                <c:pt idx="1573">
                  <c:v>73.14</c:v>
                </c:pt>
                <c:pt idx="1574">
                  <c:v>66.98</c:v>
                </c:pt>
                <c:pt idx="1575">
                  <c:v>61.25</c:v>
                </c:pt>
                <c:pt idx="1576">
                  <c:v>55.93</c:v>
                </c:pt>
                <c:pt idx="1577">
                  <c:v>51</c:v>
                </c:pt>
                <c:pt idx="1578">
                  <c:v>46.43</c:v>
                </c:pt>
                <c:pt idx="1579">
                  <c:v>42.21</c:v>
                </c:pt>
                <c:pt idx="1580">
                  <c:v>38.32</c:v>
                </c:pt>
                <c:pt idx="1581">
                  <c:v>34.730000000000011</c:v>
                </c:pt>
                <c:pt idx="1582">
                  <c:v>31.44</c:v>
                </c:pt>
                <c:pt idx="1583">
                  <c:v>28.42</c:v>
                </c:pt>
                <c:pt idx="1584">
                  <c:v>25.65</c:v>
                </c:pt>
                <c:pt idx="1585">
                  <c:v>23.11</c:v>
                </c:pt>
                <c:pt idx="1586">
                  <c:v>20.8</c:v>
                </c:pt>
                <c:pt idx="1587">
                  <c:v>18.690000000000001</c:v>
                </c:pt>
                <c:pt idx="1588">
                  <c:v>16.77</c:v>
                </c:pt>
                <c:pt idx="1589">
                  <c:v>15.03</c:v>
                </c:pt>
                <c:pt idx="1590">
                  <c:v>13.44</c:v>
                </c:pt>
                <c:pt idx="1591">
                  <c:v>12.01</c:v>
                </c:pt>
                <c:pt idx="1592">
                  <c:v>10.71</c:v>
                </c:pt>
                <c:pt idx="1593">
                  <c:v>9.5400000000000009</c:v>
                </c:pt>
                <c:pt idx="1594">
                  <c:v>8.49</c:v>
                </c:pt>
                <c:pt idx="1595">
                  <c:v>7.54</c:v>
                </c:pt>
                <c:pt idx="1596">
                  <c:v>6.6899999999999986</c:v>
                </c:pt>
                <c:pt idx="1597">
                  <c:v>5.92</c:v>
                </c:pt>
                <c:pt idx="1598">
                  <c:v>5.24</c:v>
                </c:pt>
                <c:pt idx="1599">
                  <c:v>4.6199999999999974</c:v>
                </c:pt>
                <c:pt idx="1600">
                  <c:v>4.08</c:v>
                </c:pt>
                <c:pt idx="1601">
                  <c:v>3.59</c:v>
                </c:pt>
                <c:pt idx="1602">
                  <c:v>3.16</c:v>
                </c:pt>
                <c:pt idx="1603">
                  <c:v>2.77</c:v>
                </c:pt>
                <c:pt idx="1604">
                  <c:v>2.4300000000000002</c:v>
                </c:pt>
                <c:pt idx="1605">
                  <c:v>2.13</c:v>
                </c:pt>
                <c:pt idx="1606">
                  <c:v>1.86</c:v>
                </c:pt>
                <c:pt idx="1607">
                  <c:v>1.62</c:v>
                </c:pt>
                <c:pt idx="1608">
                  <c:v>1.41</c:v>
                </c:pt>
                <c:pt idx="1609">
                  <c:v>1.23</c:v>
                </c:pt>
                <c:pt idx="1610">
                  <c:v>1.07</c:v>
                </c:pt>
                <c:pt idx="1611">
                  <c:v>0.93</c:v>
                </c:pt>
                <c:pt idx="1612">
                  <c:v>0.8</c:v>
                </c:pt>
                <c:pt idx="1613">
                  <c:v>0.69</c:v>
                </c:pt>
                <c:pt idx="1614">
                  <c:v>0.6</c:v>
                </c:pt>
                <c:pt idx="1615">
                  <c:v>0.52</c:v>
                </c:pt>
                <c:pt idx="1616">
                  <c:v>0.45</c:v>
                </c:pt>
                <c:pt idx="1617">
                  <c:v>0.38</c:v>
                </c:pt>
                <c:pt idx="1618">
                  <c:v>0.33</c:v>
                </c:pt>
                <c:pt idx="1619">
                  <c:v>0.28000000000000003</c:v>
                </c:pt>
                <c:pt idx="1620">
                  <c:v>0.24</c:v>
                </c:pt>
                <c:pt idx="1621">
                  <c:v>0.21</c:v>
                </c:pt>
                <c:pt idx="1622">
                  <c:v>0.18</c:v>
                </c:pt>
                <c:pt idx="1623">
                  <c:v>0.15</c:v>
                </c:pt>
                <c:pt idx="1624">
                  <c:v>0.13</c:v>
                </c:pt>
                <c:pt idx="1625">
                  <c:v>0.11</c:v>
                </c:pt>
                <c:pt idx="1626">
                  <c:v>0.09</c:v>
                </c:pt>
                <c:pt idx="1627">
                  <c:v>0.08</c:v>
                </c:pt>
                <c:pt idx="1628">
                  <c:v>7.0000000000000007E-2</c:v>
                </c:pt>
                <c:pt idx="1629">
                  <c:v>0.06</c:v>
                </c:pt>
                <c:pt idx="1630">
                  <c:v>0.05</c:v>
                </c:pt>
                <c:pt idx="1631">
                  <c:v>0.04</c:v>
                </c:pt>
                <c:pt idx="1632">
                  <c:v>0.03</c:v>
                </c:pt>
                <c:pt idx="1633">
                  <c:v>0.03</c:v>
                </c:pt>
                <c:pt idx="1634">
                  <c:v>0.02</c:v>
                </c:pt>
                <c:pt idx="1635">
                  <c:v>0.02</c:v>
                </c:pt>
                <c:pt idx="1636">
                  <c:v>0.02</c:v>
                </c:pt>
                <c:pt idx="1637">
                  <c:v>0.01</c:v>
                </c:pt>
                <c:pt idx="1638">
                  <c:v>0.01</c:v>
                </c:pt>
                <c:pt idx="1639">
                  <c:v>0.01</c:v>
                </c:pt>
                <c:pt idx="1640">
                  <c:v>0.01</c:v>
                </c:pt>
                <c:pt idx="1641">
                  <c:v>0.01</c:v>
                </c:pt>
                <c:pt idx="1642">
                  <c:v>0.01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</c:numCache>
            </c:numRef>
          </c:yVal>
          <c:smooth val="0"/>
        </c:ser>
        <c:ser>
          <c:idx val="0"/>
          <c:order val="2"/>
          <c:tx>
            <c:v>Threshold=0x0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pixelthr_code_0_hist!$A$2:$A$2001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</c:numCache>
            </c:numRef>
          </c:xVal>
          <c:yVal>
            <c:numRef>
              <c:f>pixelthr_code_0_hist!$B$2:$B$2001</c:f>
              <c:numCache>
                <c:formatCode>General</c:formatCode>
                <c:ptCount val="2000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1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1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1</c:v>
                </c:pt>
                <c:pt idx="1217">
                  <c:v>1</c:v>
                </c:pt>
                <c:pt idx="1218">
                  <c:v>0</c:v>
                </c:pt>
                <c:pt idx="1219">
                  <c:v>1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1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1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1</c:v>
                </c:pt>
                <c:pt idx="1238">
                  <c:v>1</c:v>
                </c:pt>
                <c:pt idx="1239">
                  <c:v>0</c:v>
                </c:pt>
                <c:pt idx="1240">
                  <c:v>0</c:v>
                </c:pt>
                <c:pt idx="1241">
                  <c:v>1</c:v>
                </c:pt>
                <c:pt idx="1242">
                  <c:v>0</c:v>
                </c:pt>
                <c:pt idx="1243">
                  <c:v>1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1</c:v>
                </c:pt>
                <c:pt idx="1248">
                  <c:v>1</c:v>
                </c:pt>
                <c:pt idx="1249">
                  <c:v>4</c:v>
                </c:pt>
                <c:pt idx="1250">
                  <c:v>0</c:v>
                </c:pt>
                <c:pt idx="1251">
                  <c:v>0</c:v>
                </c:pt>
                <c:pt idx="1252">
                  <c:v>1</c:v>
                </c:pt>
                <c:pt idx="1253">
                  <c:v>1</c:v>
                </c:pt>
                <c:pt idx="1254">
                  <c:v>0</c:v>
                </c:pt>
                <c:pt idx="1255">
                  <c:v>1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1</c:v>
                </c:pt>
                <c:pt idx="1260">
                  <c:v>0</c:v>
                </c:pt>
                <c:pt idx="1261">
                  <c:v>1</c:v>
                </c:pt>
                <c:pt idx="1262">
                  <c:v>1</c:v>
                </c:pt>
                <c:pt idx="1263">
                  <c:v>0</c:v>
                </c:pt>
                <c:pt idx="1264">
                  <c:v>0</c:v>
                </c:pt>
                <c:pt idx="1265">
                  <c:v>1</c:v>
                </c:pt>
                <c:pt idx="1266">
                  <c:v>0</c:v>
                </c:pt>
                <c:pt idx="1267">
                  <c:v>0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0</c:v>
                </c:pt>
                <c:pt idx="1273">
                  <c:v>1</c:v>
                </c:pt>
                <c:pt idx="1274">
                  <c:v>0</c:v>
                </c:pt>
                <c:pt idx="1275">
                  <c:v>0</c:v>
                </c:pt>
                <c:pt idx="1276">
                  <c:v>3</c:v>
                </c:pt>
                <c:pt idx="1277">
                  <c:v>0</c:v>
                </c:pt>
                <c:pt idx="1278">
                  <c:v>5</c:v>
                </c:pt>
                <c:pt idx="1279">
                  <c:v>1</c:v>
                </c:pt>
                <c:pt idx="1280">
                  <c:v>0</c:v>
                </c:pt>
                <c:pt idx="1281">
                  <c:v>4</c:v>
                </c:pt>
                <c:pt idx="1282">
                  <c:v>4</c:v>
                </c:pt>
                <c:pt idx="1283">
                  <c:v>1</c:v>
                </c:pt>
                <c:pt idx="1284">
                  <c:v>4</c:v>
                </c:pt>
                <c:pt idx="1285">
                  <c:v>1</c:v>
                </c:pt>
                <c:pt idx="1286">
                  <c:v>2</c:v>
                </c:pt>
                <c:pt idx="1287">
                  <c:v>5</c:v>
                </c:pt>
                <c:pt idx="1288">
                  <c:v>4</c:v>
                </c:pt>
                <c:pt idx="1289">
                  <c:v>3</c:v>
                </c:pt>
                <c:pt idx="1290">
                  <c:v>3</c:v>
                </c:pt>
                <c:pt idx="1291">
                  <c:v>6</c:v>
                </c:pt>
                <c:pt idx="1292">
                  <c:v>9</c:v>
                </c:pt>
                <c:pt idx="1293">
                  <c:v>10</c:v>
                </c:pt>
                <c:pt idx="1294">
                  <c:v>11</c:v>
                </c:pt>
                <c:pt idx="1295">
                  <c:v>10</c:v>
                </c:pt>
                <c:pt idx="1296">
                  <c:v>8</c:v>
                </c:pt>
                <c:pt idx="1297">
                  <c:v>14</c:v>
                </c:pt>
                <c:pt idx="1298">
                  <c:v>16</c:v>
                </c:pt>
                <c:pt idx="1299">
                  <c:v>14</c:v>
                </c:pt>
                <c:pt idx="1300">
                  <c:v>15</c:v>
                </c:pt>
                <c:pt idx="1301">
                  <c:v>16</c:v>
                </c:pt>
                <c:pt idx="1302">
                  <c:v>22</c:v>
                </c:pt>
                <c:pt idx="1303">
                  <c:v>30</c:v>
                </c:pt>
                <c:pt idx="1304">
                  <c:v>11</c:v>
                </c:pt>
                <c:pt idx="1305">
                  <c:v>24</c:v>
                </c:pt>
                <c:pt idx="1306">
                  <c:v>30</c:v>
                </c:pt>
                <c:pt idx="1307">
                  <c:v>35</c:v>
                </c:pt>
                <c:pt idx="1308">
                  <c:v>35</c:v>
                </c:pt>
                <c:pt idx="1309">
                  <c:v>40</c:v>
                </c:pt>
                <c:pt idx="1310">
                  <c:v>38</c:v>
                </c:pt>
                <c:pt idx="1311">
                  <c:v>43</c:v>
                </c:pt>
                <c:pt idx="1312">
                  <c:v>55</c:v>
                </c:pt>
                <c:pt idx="1313">
                  <c:v>50</c:v>
                </c:pt>
                <c:pt idx="1314">
                  <c:v>52</c:v>
                </c:pt>
                <c:pt idx="1315">
                  <c:v>68</c:v>
                </c:pt>
                <c:pt idx="1316">
                  <c:v>69</c:v>
                </c:pt>
                <c:pt idx="1317">
                  <c:v>82</c:v>
                </c:pt>
                <c:pt idx="1318">
                  <c:v>80</c:v>
                </c:pt>
                <c:pt idx="1319">
                  <c:v>85</c:v>
                </c:pt>
                <c:pt idx="1320">
                  <c:v>113</c:v>
                </c:pt>
                <c:pt idx="1321">
                  <c:v>96</c:v>
                </c:pt>
                <c:pt idx="1322">
                  <c:v>116</c:v>
                </c:pt>
                <c:pt idx="1323">
                  <c:v>125</c:v>
                </c:pt>
                <c:pt idx="1324">
                  <c:v>132</c:v>
                </c:pt>
                <c:pt idx="1325">
                  <c:v>164</c:v>
                </c:pt>
                <c:pt idx="1326">
                  <c:v>155</c:v>
                </c:pt>
                <c:pt idx="1327">
                  <c:v>161</c:v>
                </c:pt>
                <c:pt idx="1328">
                  <c:v>187</c:v>
                </c:pt>
                <c:pt idx="1329">
                  <c:v>171</c:v>
                </c:pt>
                <c:pt idx="1330">
                  <c:v>189</c:v>
                </c:pt>
                <c:pt idx="1331">
                  <c:v>215</c:v>
                </c:pt>
                <c:pt idx="1332">
                  <c:v>214</c:v>
                </c:pt>
                <c:pt idx="1333">
                  <c:v>238</c:v>
                </c:pt>
                <c:pt idx="1334">
                  <c:v>246</c:v>
                </c:pt>
                <c:pt idx="1335">
                  <c:v>280</c:v>
                </c:pt>
                <c:pt idx="1336">
                  <c:v>287</c:v>
                </c:pt>
                <c:pt idx="1337">
                  <c:v>304</c:v>
                </c:pt>
                <c:pt idx="1338">
                  <c:v>347</c:v>
                </c:pt>
                <c:pt idx="1339">
                  <c:v>309</c:v>
                </c:pt>
                <c:pt idx="1340">
                  <c:v>339</c:v>
                </c:pt>
                <c:pt idx="1341">
                  <c:v>394</c:v>
                </c:pt>
                <c:pt idx="1342">
                  <c:v>394</c:v>
                </c:pt>
                <c:pt idx="1343">
                  <c:v>402</c:v>
                </c:pt>
                <c:pt idx="1344">
                  <c:v>455</c:v>
                </c:pt>
                <c:pt idx="1345">
                  <c:v>439</c:v>
                </c:pt>
                <c:pt idx="1346">
                  <c:v>472</c:v>
                </c:pt>
                <c:pt idx="1347">
                  <c:v>477</c:v>
                </c:pt>
                <c:pt idx="1348">
                  <c:v>543</c:v>
                </c:pt>
                <c:pt idx="1349">
                  <c:v>511</c:v>
                </c:pt>
                <c:pt idx="1350">
                  <c:v>591</c:v>
                </c:pt>
                <c:pt idx="1351">
                  <c:v>595</c:v>
                </c:pt>
                <c:pt idx="1352">
                  <c:v>588</c:v>
                </c:pt>
                <c:pt idx="1353">
                  <c:v>632</c:v>
                </c:pt>
                <c:pt idx="1354">
                  <c:v>636</c:v>
                </c:pt>
                <c:pt idx="1355">
                  <c:v>692</c:v>
                </c:pt>
                <c:pt idx="1356">
                  <c:v>652</c:v>
                </c:pt>
                <c:pt idx="1357">
                  <c:v>699</c:v>
                </c:pt>
                <c:pt idx="1358">
                  <c:v>733</c:v>
                </c:pt>
                <c:pt idx="1359">
                  <c:v>734</c:v>
                </c:pt>
                <c:pt idx="1360">
                  <c:v>799</c:v>
                </c:pt>
                <c:pt idx="1361">
                  <c:v>801</c:v>
                </c:pt>
                <c:pt idx="1362">
                  <c:v>855</c:v>
                </c:pt>
                <c:pt idx="1363">
                  <c:v>834</c:v>
                </c:pt>
                <c:pt idx="1364">
                  <c:v>863</c:v>
                </c:pt>
                <c:pt idx="1365">
                  <c:v>838</c:v>
                </c:pt>
                <c:pt idx="1366">
                  <c:v>869</c:v>
                </c:pt>
                <c:pt idx="1367">
                  <c:v>910</c:v>
                </c:pt>
                <c:pt idx="1368">
                  <c:v>864</c:v>
                </c:pt>
                <c:pt idx="1369">
                  <c:v>892</c:v>
                </c:pt>
                <c:pt idx="1370">
                  <c:v>951</c:v>
                </c:pt>
                <c:pt idx="1371">
                  <c:v>900</c:v>
                </c:pt>
                <c:pt idx="1372">
                  <c:v>931</c:v>
                </c:pt>
                <c:pt idx="1373">
                  <c:v>978</c:v>
                </c:pt>
                <c:pt idx="1374">
                  <c:v>916</c:v>
                </c:pt>
                <c:pt idx="1375">
                  <c:v>921</c:v>
                </c:pt>
                <c:pt idx="1376">
                  <c:v>999</c:v>
                </c:pt>
                <c:pt idx="1377">
                  <c:v>974</c:v>
                </c:pt>
                <c:pt idx="1378">
                  <c:v>1009</c:v>
                </c:pt>
                <c:pt idx="1379">
                  <c:v>1004</c:v>
                </c:pt>
                <c:pt idx="1380">
                  <c:v>969</c:v>
                </c:pt>
                <c:pt idx="1381">
                  <c:v>952</c:v>
                </c:pt>
                <c:pt idx="1382">
                  <c:v>934</c:v>
                </c:pt>
                <c:pt idx="1383">
                  <c:v>893</c:v>
                </c:pt>
                <c:pt idx="1384">
                  <c:v>968</c:v>
                </c:pt>
                <c:pt idx="1385">
                  <c:v>926</c:v>
                </c:pt>
                <c:pt idx="1386">
                  <c:v>970</c:v>
                </c:pt>
                <c:pt idx="1387">
                  <c:v>913</c:v>
                </c:pt>
                <c:pt idx="1388">
                  <c:v>892</c:v>
                </c:pt>
                <c:pt idx="1389">
                  <c:v>875</c:v>
                </c:pt>
                <c:pt idx="1390">
                  <c:v>828</c:v>
                </c:pt>
                <c:pt idx="1391">
                  <c:v>843</c:v>
                </c:pt>
                <c:pt idx="1392">
                  <c:v>827</c:v>
                </c:pt>
                <c:pt idx="1393">
                  <c:v>812</c:v>
                </c:pt>
                <c:pt idx="1394">
                  <c:v>869</c:v>
                </c:pt>
                <c:pt idx="1395">
                  <c:v>779</c:v>
                </c:pt>
                <c:pt idx="1396">
                  <c:v>783</c:v>
                </c:pt>
                <c:pt idx="1397">
                  <c:v>720</c:v>
                </c:pt>
                <c:pt idx="1398">
                  <c:v>771</c:v>
                </c:pt>
                <c:pt idx="1399">
                  <c:v>716</c:v>
                </c:pt>
                <c:pt idx="1400">
                  <c:v>672</c:v>
                </c:pt>
                <c:pt idx="1401">
                  <c:v>684</c:v>
                </c:pt>
                <c:pt idx="1402">
                  <c:v>629</c:v>
                </c:pt>
                <c:pt idx="1403">
                  <c:v>615</c:v>
                </c:pt>
                <c:pt idx="1404">
                  <c:v>644</c:v>
                </c:pt>
                <c:pt idx="1405">
                  <c:v>583</c:v>
                </c:pt>
                <c:pt idx="1406">
                  <c:v>538</c:v>
                </c:pt>
                <c:pt idx="1407">
                  <c:v>504</c:v>
                </c:pt>
                <c:pt idx="1408">
                  <c:v>504</c:v>
                </c:pt>
                <c:pt idx="1409">
                  <c:v>506</c:v>
                </c:pt>
                <c:pt idx="1410">
                  <c:v>465</c:v>
                </c:pt>
                <c:pt idx="1411">
                  <c:v>475</c:v>
                </c:pt>
                <c:pt idx="1412">
                  <c:v>443</c:v>
                </c:pt>
                <c:pt idx="1413">
                  <c:v>438</c:v>
                </c:pt>
                <c:pt idx="1414">
                  <c:v>413</c:v>
                </c:pt>
                <c:pt idx="1415">
                  <c:v>400</c:v>
                </c:pt>
                <c:pt idx="1416">
                  <c:v>330</c:v>
                </c:pt>
                <c:pt idx="1417">
                  <c:v>338</c:v>
                </c:pt>
                <c:pt idx="1418">
                  <c:v>318</c:v>
                </c:pt>
                <c:pt idx="1419">
                  <c:v>296</c:v>
                </c:pt>
                <c:pt idx="1420">
                  <c:v>291</c:v>
                </c:pt>
                <c:pt idx="1421">
                  <c:v>276</c:v>
                </c:pt>
                <c:pt idx="1422">
                  <c:v>256</c:v>
                </c:pt>
                <c:pt idx="1423">
                  <c:v>237</c:v>
                </c:pt>
                <c:pt idx="1424">
                  <c:v>212</c:v>
                </c:pt>
                <c:pt idx="1425">
                  <c:v>209</c:v>
                </c:pt>
                <c:pt idx="1426">
                  <c:v>213</c:v>
                </c:pt>
                <c:pt idx="1427">
                  <c:v>191</c:v>
                </c:pt>
                <c:pt idx="1428">
                  <c:v>188</c:v>
                </c:pt>
                <c:pt idx="1429">
                  <c:v>186</c:v>
                </c:pt>
                <c:pt idx="1430">
                  <c:v>169</c:v>
                </c:pt>
                <c:pt idx="1431">
                  <c:v>141</c:v>
                </c:pt>
                <c:pt idx="1432">
                  <c:v>139</c:v>
                </c:pt>
                <c:pt idx="1433">
                  <c:v>119</c:v>
                </c:pt>
                <c:pt idx="1434">
                  <c:v>116</c:v>
                </c:pt>
                <c:pt idx="1435">
                  <c:v>100</c:v>
                </c:pt>
                <c:pt idx="1436">
                  <c:v>114</c:v>
                </c:pt>
                <c:pt idx="1437">
                  <c:v>86</c:v>
                </c:pt>
                <c:pt idx="1438">
                  <c:v>97</c:v>
                </c:pt>
                <c:pt idx="1439">
                  <c:v>74</c:v>
                </c:pt>
                <c:pt idx="1440">
                  <c:v>80</c:v>
                </c:pt>
                <c:pt idx="1441">
                  <c:v>95</c:v>
                </c:pt>
                <c:pt idx="1442">
                  <c:v>68</c:v>
                </c:pt>
                <c:pt idx="1443">
                  <c:v>55</c:v>
                </c:pt>
                <c:pt idx="1444">
                  <c:v>52</c:v>
                </c:pt>
                <c:pt idx="1445">
                  <c:v>43</c:v>
                </c:pt>
                <c:pt idx="1446">
                  <c:v>48</c:v>
                </c:pt>
                <c:pt idx="1447">
                  <c:v>41</c:v>
                </c:pt>
                <c:pt idx="1448">
                  <c:v>35</c:v>
                </c:pt>
                <c:pt idx="1449">
                  <c:v>32</c:v>
                </c:pt>
                <c:pt idx="1450">
                  <c:v>24</c:v>
                </c:pt>
                <c:pt idx="1451">
                  <c:v>24</c:v>
                </c:pt>
                <c:pt idx="1452">
                  <c:v>27</c:v>
                </c:pt>
                <c:pt idx="1453">
                  <c:v>23</c:v>
                </c:pt>
                <c:pt idx="1454">
                  <c:v>22</c:v>
                </c:pt>
                <c:pt idx="1455">
                  <c:v>14</c:v>
                </c:pt>
                <c:pt idx="1456">
                  <c:v>16</c:v>
                </c:pt>
                <c:pt idx="1457">
                  <c:v>25</c:v>
                </c:pt>
                <c:pt idx="1458">
                  <c:v>18</c:v>
                </c:pt>
                <c:pt idx="1459">
                  <c:v>10</c:v>
                </c:pt>
                <c:pt idx="1460">
                  <c:v>5</c:v>
                </c:pt>
                <c:pt idx="1461">
                  <c:v>10</c:v>
                </c:pt>
                <c:pt idx="1462">
                  <c:v>11</c:v>
                </c:pt>
                <c:pt idx="1463">
                  <c:v>9</c:v>
                </c:pt>
                <c:pt idx="1464">
                  <c:v>9</c:v>
                </c:pt>
                <c:pt idx="1465">
                  <c:v>2</c:v>
                </c:pt>
                <c:pt idx="1466">
                  <c:v>4</c:v>
                </c:pt>
                <c:pt idx="1467">
                  <c:v>6</c:v>
                </c:pt>
                <c:pt idx="1468">
                  <c:v>1</c:v>
                </c:pt>
                <c:pt idx="1469">
                  <c:v>6</c:v>
                </c:pt>
                <c:pt idx="1470">
                  <c:v>5</c:v>
                </c:pt>
                <c:pt idx="1471">
                  <c:v>6</c:v>
                </c:pt>
                <c:pt idx="1472">
                  <c:v>4</c:v>
                </c:pt>
                <c:pt idx="1473">
                  <c:v>4</c:v>
                </c:pt>
                <c:pt idx="1474">
                  <c:v>0</c:v>
                </c:pt>
                <c:pt idx="1475">
                  <c:v>2</c:v>
                </c:pt>
                <c:pt idx="1476">
                  <c:v>1</c:v>
                </c:pt>
                <c:pt idx="1477">
                  <c:v>2</c:v>
                </c:pt>
                <c:pt idx="1478">
                  <c:v>3</c:v>
                </c:pt>
                <c:pt idx="1479">
                  <c:v>6</c:v>
                </c:pt>
                <c:pt idx="1480">
                  <c:v>2</c:v>
                </c:pt>
                <c:pt idx="1481">
                  <c:v>2</c:v>
                </c:pt>
                <c:pt idx="1482">
                  <c:v>1</c:v>
                </c:pt>
                <c:pt idx="1483">
                  <c:v>0</c:v>
                </c:pt>
                <c:pt idx="1484">
                  <c:v>0</c:v>
                </c:pt>
                <c:pt idx="1485">
                  <c:v>1</c:v>
                </c:pt>
                <c:pt idx="1486">
                  <c:v>2</c:v>
                </c:pt>
                <c:pt idx="1487">
                  <c:v>2</c:v>
                </c:pt>
                <c:pt idx="1488">
                  <c:v>0</c:v>
                </c:pt>
                <c:pt idx="1489">
                  <c:v>0</c:v>
                </c:pt>
                <c:pt idx="1490">
                  <c:v>1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1</c:v>
                </c:pt>
                <c:pt idx="1509">
                  <c:v>1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1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2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1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1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1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1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1</c:v>
                </c:pt>
                <c:pt idx="1708">
                  <c:v>0</c:v>
                </c:pt>
                <c:pt idx="1709">
                  <c:v>1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1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1</c:v>
                </c:pt>
                <c:pt idx="1800">
                  <c:v>31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</c:numCache>
            </c:numRef>
          </c:yVal>
          <c:smooth val="0"/>
        </c:ser>
        <c:ser>
          <c:idx val="1"/>
          <c:order val="3"/>
          <c:tx>
            <c:v>Threshold=0x0 fit</c:v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pixelthr_code_0_hist!$A$2:$A$2001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</c:numCache>
            </c:numRef>
          </c:xVal>
          <c:yVal>
            <c:numRef>
              <c:f>pixelthr_code_0_hist!$C$2:$C$2001</c:f>
              <c:numCache>
                <c:formatCode>General</c:formatCode>
                <c:ptCount val="2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0.01</c:v>
                </c:pt>
                <c:pt idx="1246">
                  <c:v>0.01</c:v>
                </c:pt>
                <c:pt idx="1247">
                  <c:v>0.01</c:v>
                </c:pt>
                <c:pt idx="1248">
                  <c:v>0.01</c:v>
                </c:pt>
                <c:pt idx="1249">
                  <c:v>0.01</c:v>
                </c:pt>
                <c:pt idx="1250">
                  <c:v>0.01</c:v>
                </c:pt>
                <c:pt idx="1251">
                  <c:v>0.02</c:v>
                </c:pt>
                <c:pt idx="1252">
                  <c:v>0.02</c:v>
                </c:pt>
                <c:pt idx="1253">
                  <c:v>0.02</c:v>
                </c:pt>
                <c:pt idx="1254">
                  <c:v>0.03</c:v>
                </c:pt>
                <c:pt idx="1255">
                  <c:v>0.03</c:v>
                </c:pt>
                <c:pt idx="1256">
                  <c:v>0.04</c:v>
                </c:pt>
                <c:pt idx="1257">
                  <c:v>0.04</c:v>
                </c:pt>
                <c:pt idx="1258">
                  <c:v>0.05</c:v>
                </c:pt>
                <c:pt idx="1259">
                  <c:v>0.06</c:v>
                </c:pt>
                <c:pt idx="1260">
                  <c:v>7.0000000000000007E-2</c:v>
                </c:pt>
                <c:pt idx="1261">
                  <c:v>0.08</c:v>
                </c:pt>
                <c:pt idx="1262">
                  <c:v>0.1</c:v>
                </c:pt>
                <c:pt idx="1263">
                  <c:v>0.11</c:v>
                </c:pt>
                <c:pt idx="1264">
                  <c:v>0.13</c:v>
                </c:pt>
                <c:pt idx="1265">
                  <c:v>0.16</c:v>
                </c:pt>
                <c:pt idx="1266">
                  <c:v>0.18</c:v>
                </c:pt>
                <c:pt idx="1267">
                  <c:v>0.21</c:v>
                </c:pt>
                <c:pt idx="1268">
                  <c:v>0.25</c:v>
                </c:pt>
                <c:pt idx="1269">
                  <c:v>0.28999999999999998</c:v>
                </c:pt>
                <c:pt idx="1270">
                  <c:v>0.33</c:v>
                </c:pt>
                <c:pt idx="1271">
                  <c:v>0.39</c:v>
                </c:pt>
                <c:pt idx="1272">
                  <c:v>0.45</c:v>
                </c:pt>
                <c:pt idx="1273">
                  <c:v>0.52</c:v>
                </c:pt>
                <c:pt idx="1274">
                  <c:v>0.59</c:v>
                </c:pt>
                <c:pt idx="1275">
                  <c:v>0.68</c:v>
                </c:pt>
                <c:pt idx="1276">
                  <c:v>0.79</c:v>
                </c:pt>
                <c:pt idx="1277">
                  <c:v>0.9</c:v>
                </c:pt>
                <c:pt idx="1278">
                  <c:v>1.04</c:v>
                </c:pt>
                <c:pt idx="1279">
                  <c:v>1.19</c:v>
                </c:pt>
                <c:pt idx="1280">
                  <c:v>1.36</c:v>
                </c:pt>
                <c:pt idx="1281">
                  <c:v>1.55</c:v>
                </c:pt>
                <c:pt idx="1282">
                  <c:v>1.77</c:v>
                </c:pt>
                <c:pt idx="1283">
                  <c:v>2.02</c:v>
                </c:pt>
                <c:pt idx="1284">
                  <c:v>2.2999999999999998</c:v>
                </c:pt>
                <c:pt idx="1285">
                  <c:v>2.61</c:v>
                </c:pt>
                <c:pt idx="1286">
                  <c:v>2.96</c:v>
                </c:pt>
                <c:pt idx="1287">
                  <c:v>3.36</c:v>
                </c:pt>
                <c:pt idx="1288">
                  <c:v>3.8</c:v>
                </c:pt>
                <c:pt idx="1289">
                  <c:v>4.29</c:v>
                </c:pt>
                <c:pt idx="1290">
                  <c:v>4.84</c:v>
                </c:pt>
                <c:pt idx="1291">
                  <c:v>5.46</c:v>
                </c:pt>
                <c:pt idx="1292">
                  <c:v>6.14</c:v>
                </c:pt>
                <c:pt idx="1293">
                  <c:v>6.91</c:v>
                </c:pt>
                <c:pt idx="1294">
                  <c:v>7.75</c:v>
                </c:pt>
                <c:pt idx="1295">
                  <c:v>8.69</c:v>
                </c:pt>
                <c:pt idx="1296">
                  <c:v>9.7200000000000006</c:v>
                </c:pt>
                <c:pt idx="1297">
                  <c:v>10.87</c:v>
                </c:pt>
                <c:pt idx="1298">
                  <c:v>12.13</c:v>
                </c:pt>
                <c:pt idx="1299">
                  <c:v>13.52</c:v>
                </c:pt>
                <c:pt idx="1300">
                  <c:v>15.06</c:v>
                </c:pt>
                <c:pt idx="1301">
                  <c:v>16.739999999999991</c:v>
                </c:pt>
                <c:pt idx="1302">
                  <c:v>18.579999999999991</c:v>
                </c:pt>
                <c:pt idx="1303">
                  <c:v>20.6</c:v>
                </c:pt>
                <c:pt idx="1304">
                  <c:v>22.81</c:v>
                </c:pt>
                <c:pt idx="1305">
                  <c:v>25.22</c:v>
                </c:pt>
                <c:pt idx="1306">
                  <c:v>27.84</c:v>
                </c:pt>
                <c:pt idx="1307">
                  <c:v>30.7</c:v>
                </c:pt>
                <c:pt idx="1308">
                  <c:v>33.81</c:v>
                </c:pt>
                <c:pt idx="1309">
                  <c:v>37.17</c:v>
                </c:pt>
                <c:pt idx="1310">
                  <c:v>40.82</c:v>
                </c:pt>
                <c:pt idx="1311">
                  <c:v>44.77</c:v>
                </c:pt>
                <c:pt idx="1312">
                  <c:v>49.02</c:v>
                </c:pt>
                <c:pt idx="1313">
                  <c:v>53.61</c:v>
                </c:pt>
                <c:pt idx="1314">
                  <c:v>58.55</c:v>
                </c:pt>
                <c:pt idx="1315">
                  <c:v>63.86</c:v>
                </c:pt>
                <c:pt idx="1316">
                  <c:v>69.56</c:v>
                </c:pt>
                <c:pt idx="1317">
                  <c:v>75.650000000000006</c:v>
                </c:pt>
                <c:pt idx="1318">
                  <c:v>82.169999999999973</c:v>
                </c:pt>
                <c:pt idx="1319">
                  <c:v>89.13</c:v>
                </c:pt>
                <c:pt idx="1320">
                  <c:v>96.55</c:v>
                </c:pt>
                <c:pt idx="1321">
                  <c:v>104.44</c:v>
                </c:pt>
                <c:pt idx="1322">
                  <c:v>112.83</c:v>
                </c:pt>
                <c:pt idx="1323">
                  <c:v>121.72</c:v>
                </c:pt>
                <c:pt idx="1324">
                  <c:v>131.13</c:v>
                </c:pt>
                <c:pt idx="1325">
                  <c:v>141.08000000000001</c:v>
                </c:pt>
                <c:pt idx="1326">
                  <c:v>151.57</c:v>
                </c:pt>
                <c:pt idx="1327">
                  <c:v>162.62</c:v>
                </c:pt>
                <c:pt idx="1328">
                  <c:v>174.24</c:v>
                </c:pt>
                <c:pt idx="1329">
                  <c:v>186.44</c:v>
                </c:pt>
                <c:pt idx="1330">
                  <c:v>199.21</c:v>
                </c:pt>
                <c:pt idx="1331">
                  <c:v>212.57</c:v>
                </c:pt>
                <c:pt idx="1332">
                  <c:v>226.52</c:v>
                </c:pt>
                <c:pt idx="1333">
                  <c:v>241.06</c:v>
                </c:pt>
                <c:pt idx="1334">
                  <c:v>256.17</c:v>
                </c:pt>
                <c:pt idx="1335">
                  <c:v>271.87</c:v>
                </c:pt>
                <c:pt idx="1336">
                  <c:v>288.13</c:v>
                </c:pt>
                <c:pt idx="1337">
                  <c:v>304.94</c:v>
                </c:pt>
                <c:pt idx="1338">
                  <c:v>322.3</c:v>
                </c:pt>
                <c:pt idx="1339">
                  <c:v>340.18</c:v>
                </c:pt>
                <c:pt idx="1340">
                  <c:v>358.56</c:v>
                </c:pt>
                <c:pt idx="1341">
                  <c:v>377.42</c:v>
                </c:pt>
                <c:pt idx="1342">
                  <c:v>396.73</c:v>
                </c:pt>
                <c:pt idx="1343">
                  <c:v>416.46</c:v>
                </c:pt>
                <c:pt idx="1344">
                  <c:v>436.57</c:v>
                </c:pt>
                <c:pt idx="1345">
                  <c:v>457.03</c:v>
                </c:pt>
                <c:pt idx="1346">
                  <c:v>477.8</c:v>
                </c:pt>
                <c:pt idx="1347">
                  <c:v>498.82</c:v>
                </c:pt>
                <c:pt idx="1348">
                  <c:v>520.0599999999996</c:v>
                </c:pt>
                <c:pt idx="1349">
                  <c:v>541.47</c:v>
                </c:pt>
                <c:pt idx="1350">
                  <c:v>562.99</c:v>
                </c:pt>
                <c:pt idx="1351">
                  <c:v>584.5599999999996</c:v>
                </c:pt>
                <c:pt idx="1352">
                  <c:v>606.13</c:v>
                </c:pt>
                <c:pt idx="1353">
                  <c:v>627.65</c:v>
                </c:pt>
                <c:pt idx="1354">
                  <c:v>649.03</c:v>
                </c:pt>
                <c:pt idx="1355">
                  <c:v>670.23</c:v>
                </c:pt>
                <c:pt idx="1356">
                  <c:v>691.18</c:v>
                </c:pt>
                <c:pt idx="1357">
                  <c:v>711.80999999999983</c:v>
                </c:pt>
                <c:pt idx="1358">
                  <c:v>732.05999999999983</c:v>
                </c:pt>
                <c:pt idx="1359">
                  <c:v>751.84999999999968</c:v>
                </c:pt>
                <c:pt idx="1360">
                  <c:v>771.12</c:v>
                </c:pt>
                <c:pt idx="1361">
                  <c:v>789.80999999999983</c:v>
                </c:pt>
                <c:pt idx="1362">
                  <c:v>807.84999999999968</c:v>
                </c:pt>
                <c:pt idx="1363">
                  <c:v>825.18</c:v>
                </c:pt>
                <c:pt idx="1364">
                  <c:v>841.72</c:v>
                </c:pt>
                <c:pt idx="1365">
                  <c:v>857.42</c:v>
                </c:pt>
                <c:pt idx="1366">
                  <c:v>872.23</c:v>
                </c:pt>
                <c:pt idx="1367">
                  <c:v>886.08</c:v>
                </c:pt>
                <c:pt idx="1368">
                  <c:v>898.92</c:v>
                </c:pt>
                <c:pt idx="1369">
                  <c:v>910.7</c:v>
                </c:pt>
                <c:pt idx="1370">
                  <c:v>921.38</c:v>
                </c:pt>
                <c:pt idx="1371">
                  <c:v>930.91</c:v>
                </c:pt>
                <c:pt idx="1372">
                  <c:v>939.26</c:v>
                </c:pt>
                <c:pt idx="1373">
                  <c:v>946.39</c:v>
                </c:pt>
                <c:pt idx="1374">
                  <c:v>952.27</c:v>
                </c:pt>
                <c:pt idx="1375">
                  <c:v>956.88</c:v>
                </c:pt>
                <c:pt idx="1376">
                  <c:v>960.2</c:v>
                </c:pt>
                <c:pt idx="1377">
                  <c:v>962.21</c:v>
                </c:pt>
                <c:pt idx="1378">
                  <c:v>962.92</c:v>
                </c:pt>
                <c:pt idx="1379">
                  <c:v>962.3</c:v>
                </c:pt>
                <c:pt idx="1380">
                  <c:v>960.38</c:v>
                </c:pt>
                <c:pt idx="1381">
                  <c:v>957.16</c:v>
                </c:pt>
                <c:pt idx="1382">
                  <c:v>952.64</c:v>
                </c:pt>
                <c:pt idx="1383">
                  <c:v>946.84999999999968</c:v>
                </c:pt>
                <c:pt idx="1384">
                  <c:v>939.80999999999983</c:v>
                </c:pt>
                <c:pt idx="1385">
                  <c:v>931.55</c:v>
                </c:pt>
                <c:pt idx="1386">
                  <c:v>922.1</c:v>
                </c:pt>
                <c:pt idx="1387">
                  <c:v>911.5</c:v>
                </c:pt>
                <c:pt idx="1388">
                  <c:v>899.8</c:v>
                </c:pt>
                <c:pt idx="1389">
                  <c:v>887.03</c:v>
                </c:pt>
                <c:pt idx="1390">
                  <c:v>873.25</c:v>
                </c:pt>
                <c:pt idx="1391">
                  <c:v>858.51</c:v>
                </c:pt>
                <c:pt idx="1392">
                  <c:v>842.87</c:v>
                </c:pt>
                <c:pt idx="1393">
                  <c:v>826.38</c:v>
                </c:pt>
                <c:pt idx="1394">
                  <c:v>809.11</c:v>
                </c:pt>
                <c:pt idx="1395">
                  <c:v>791.12</c:v>
                </c:pt>
                <c:pt idx="1396">
                  <c:v>772.48</c:v>
                </c:pt>
                <c:pt idx="1397">
                  <c:v>753.24</c:v>
                </c:pt>
                <c:pt idx="1398">
                  <c:v>733.48</c:v>
                </c:pt>
                <c:pt idx="1399">
                  <c:v>713.27</c:v>
                </c:pt>
                <c:pt idx="1400">
                  <c:v>692.66</c:v>
                </c:pt>
                <c:pt idx="1401">
                  <c:v>671.73</c:v>
                </c:pt>
                <c:pt idx="1402">
                  <c:v>650.54999999999961</c:v>
                </c:pt>
                <c:pt idx="1403">
                  <c:v>629.16999999999996</c:v>
                </c:pt>
                <c:pt idx="1404">
                  <c:v>607.66999999999996</c:v>
                </c:pt>
                <c:pt idx="1405">
                  <c:v>586.1</c:v>
                </c:pt>
                <c:pt idx="1406">
                  <c:v>564.52</c:v>
                </c:pt>
                <c:pt idx="1407">
                  <c:v>543</c:v>
                </c:pt>
                <c:pt idx="1408">
                  <c:v>521.58000000000004</c:v>
                </c:pt>
                <c:pt idx="1409">
                  <c:v>500.33</c:v>
                </c:pt>
                <c:pt idx="1410">
                  <c:v>479.28</c:v>
                </c:pt>
                <c:pt idx="1411">
                  <c:v>458.5</c:v>
                </c:pt>
                <c:pt idx="1412">
                  <c:v>438.02</c:v>
                </c:pt>
                <c:pt idx="1413">
                  <c:v>417.88</c:v>
                </c:pt>
                <c:pt idx="1414">
                  <c:v>398.12</c:v>
                </c:pt>
                <c:pt idx="1415">
                  <c:v>378.78</c:v>
                </c:pt>
                <c:pt idx="1416">
                  <c:v>359.89</c:v>
                </c:pt>
                <c:pt idx="1417">
                  <c:v>341.47</c:v>
                </c:pt>
                <c:pt idx="1418">
                  <c:v>323.55</c:v>
                </c:pt>
                <c:pt idx="1419">
                  <c:v>306.16000000000008</c:v>
                </c:pt>
                <c:pt idx="1420">
                  <c:v>289.3</c:v>
                </c:pt>
                <c:pt idx="1421">
                  <c:v>273</c:v>
                </c:pt>
                <c:pt idx="1422">
                  <c:v>257.27</c:v>
                </c:pt>
                <c:pt idx="1423">
                  <c:v>242.11</c:v>
                </c:pt>
                <c:pt idx="1424">
                  <c:v>227.54</c:v>
                </c:pt>
                <c:pt idx="1425">
                  <c:v>213.55</c:v>
                </c:pt>
                <c:pt idx="1426">
                  <c:v>200.14</c:v>
                </c:pt>
                <c:pt idx="1427">
                  <c:v>187.33</c:v>
                </c:pt>
                <c:pt idx="1428">
                  <c:v>175.09</c:v>
                </c:pt>
                <c:pt idx="1429">
                  <c:v>163.43</c:v>
                </c:pt>
                <c:pt idx="1430">
                  <c:v>152.34</c:v>
                </c:pt>
                <c:pt idx="1431">
                  <c:v>141.80000000000001</c:v>
                </c:pt>
                <c:pt idx="1432">
                  <c:v>131.82</c:v>
                </c:pt>
                <c:pt idx="1433">
                  <c:v>122.37</c:v>
                </c:pt>
                <c:pt idx="1434">
                  <c:v>113.44</c:v>
                </c:pt>
                <c:pt idx="1435">
                  <c:v>105.02</c:v>
                </c:pt>
                <c:pt idx="1436">
                  <c:v>97.1</c:v>
                </c:pt>
                <c:pt idx="1437">
                  <c:v>89.65</c:v>
                </c:pt>
                <c:pt idx="1438">
                  <c:v>82.65</c:v>
                </c:pt>
                <c:pt idx="1439">
                  <c:v>76.099999999999994</c:v>
                </c:pt>
                <c:pt idx="1440">
                  <c:v>69.98</c:v>
                </c:pt>
                <c:pt idx="1441">
                  <c:v>64.25</c:v>
                </c:pt>
                <c:pt idx="1442">
                  <c:v>58.92</c:v>
                </c:pt>
                <c:pt idx="1443">
                  <c:v>53.95</c:v>
                </c:pt>
                <c:pt idx="1444">
                  <c:v>49.34</c:v>
                </c:pt>
                <c:pt idx="1445">
                  <c:v>45.06</c:v>
                </c:pt>
                <c:pt idx="1446">
                  <c:v>41.09</c:v>
                </c:pt>
                <c:pt idx="1447">
                  <c:v>37.42</c:v>
                </c:pt>
                <c:pt idx="1448">
                  <c:v>34.04</c:v>
                </c:pt>
                <c:pt idx="1449">
                  <c:v>30.91</c:v>
                </c:pt>
                <c:pt idx="1450">
                  <c:v>28.04</c:v>
                </c:pt>
                <c:pt idx="1451">
                  <c:v>25.4</c:v>
                </c:pt>
                <c:pt idx="1452">
                  <c:v>22.97</c:v>
                </c:pt>
                <c:pt idx="1453">
                  <c:v>20.75</c:v>
                </c:pt>
                <c:pt idx="1454">
                  <c:v>18.72</c:v>
                </c:pt>
                <c:pt idx="1455">
                  <c:v>16.86</c:v>
                </c:pt>
                <c:pt idx="1456">
                  <c:v>15.17</c:v>
                </c:pt>
                <c:pt idx="1457">
                  <c:v>13.63</c:v>
                </c:pt>
                <c:pt idx="1458">
                  <c:v>12.23</c:v>
                </c:pt>
                <c:pt idx="1459">
                  <c:v>10.96</c:v>
                </c:pt>
                <c:pt idx="1460">
                  <c:v>9.8000000000000007</c:v>
                </c:pt>
                <c:pt idx="1461">
                  <c:v>8.76</c:v>
                </c:pt>
                <c:pt idx="1462">
                  <c:v>7.81</c:v>
                </c:pt>
                <c:pt idx="1463">
                  <c:v>6.96</c:v>
                </c:pt>
                <c:pt idx="1464">
                  <c:v>6.2</c:v>
                </c:pt>
                <c:pt idx="1465">
                  <c:v>5.51</c:v>
                </c:pt>
                <c:pt idx="1466">
                  <c:v>4.8899999999999997</c:v>
                </c:pt>
                <c:pt idx="1467">
                  <c:v>4.33</c:v>
                </c:pt>
                <c:pt idx="1468">
                  <c:v>3.83</c:v>
                </c:pt>
                <c:pt idx="1469">
                  <c:v>3.39</c:v>
                </c:pt>
                <c:pt idx="1470">
                  <c:v>2.99</c:v>
                </c:pt>
                <c:pt idx="1471">
                  <c:v>2.63</c:v>
                </c:pt>
                <c:pt idx="1472">
                  <c:v>2.3199999999999981</c:v>
                </c:pt>
                <c:pt idx="1473">
                  <c:v>2.04</c:v>
                </c:pt>
                <c:pt idx="1474">
                  <c:v>1.79</c:v>
                </c:pt>
                <c:pt idx="1475">
                  <c:v>1.57</c:v>
                </c:pt>
                <c:pt idx="1476">
                  <c:v>1.37</c:v>
                </c:pt>
                <c:pt idx="1477">
                  <c:v>1.2</c:v>
                </c:pt>
                <c:pt idx="1478">
                  <c:v>1.05</c:v>
                </c:pt>
                <c:pt idx="1479">
                  <c:v>0.91</c:v>
                </c:pt>
                <c:pt idx="1480">
                  <c:v>0.8</c:v>
                </c:pt>
                <c:pt idx="1481">
                  <c:v>0.69</c:v>
                </c:pt>
                <c:pt idx="1482">
                  <c:v>0.6</c:v>
                </c:pt>
                <c:pt idx="1483">
                  <c:v>0.52</c:v>
                </c:pt>
                <c:pt idx="1484">
                  <c:v>0.45</c:v>
                </c:pt>
                <c:pt idx="1485">
                  <c:v>0.39</c:v>
                </c:pt>
                <c:pt idx="1486">
                  <c:v>0.34</c:v>
                </c:pt>
                <c:pt idx="1487">
                  <c:v>0.28999999999999998</c:v>
                </c:pt>
                <c:pt idx="1488">
                  <c:v>0.25</c:v>
                </c:pt>
                <c:pt idx="1489">
                  <c:v>0.21</c:v>
                </c:pt>
                <c:pt idx="1490">
                  <c:v>0.18</c:v>
                </c:pt>
                <c:pt idx="1491">
                  <c:v>0.16</c:v>
                </c:pt>
                <c:pt idx="1492">
                  <c:v>0.14000000000000001</c:v>
                </c:pt>
                <c:pt idx="1493">
                  <c:v>0.12</c:v>
                </c:pt>
                <c:pt idx="1494">
                  <c:v>0.1</c:v>
                </c:pt>
                <c:pt idx="1495">
                  <c:v>0.08</c:v>
                </c:pt>
                <c:pt idx="1496">
                  <c:v>7.0000000000000007E-2</c:v>
                </c:pt>
                <c:pt idx="1497">
                  <c:v>0.06</c:v>
                </c:pt>
                <c:pt idx="1498">
                  <c:v>0.05</c:v>
                </c:pt>
                <c:pt idx="1499">
                  <c:v>0.04</c:v>
                </c:pt>
                <c:pt idx="1500">
                  <c:v>0.04</c:v>
                </c:pt>
                <c:pt idx="1501">
                  <c:v>0.03</c:v>
                </c:pt>
                <c:pt idx="1502">
                  <c:v>0.03</c:v>
                </c:pt>
                <c:pt idx="1503">
                  <c:v>0.02</c:v>
                </c:pt>
                <c:pt idx="1504">
                  <c:v>0.02</c:v>
                </c:pt>
                <c:pt idx="1505">
                  <c:v>0.02</c:v>
                </c:pt>
                <c:pt idx="1506">
                  <c:v>0.01</c:v>
                </c:pt>
                <c:pt idx="1507">
                  <c:v>0.01</c:v>
                </c:pt>
                <c:pt idx="1508">
                  <c:v>0.01</c:v>
                </c:pt>
                <c:pt idx="1509">
                  <c:v>0.01</c:v>
                </c:pt>
                <c:pt idx="1510">
                  <c:v>0.01</c:v>
                </c:pt>
                <c:pt idx="1511">
                  <c:v>0.01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</c:numCache>
            </c:numRef>
          </c:yVal>
          <c:smooth val="0"/>
        </c:ser>
        <c:ser>
          <c:idx val="4"/>
          <c:order val="4"/>
          <c:tx>
            <c:v>Threshold equalized</c:v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eq_bl_hist!$A$2:$A$2001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</c:numCache>
            </c:numRef>
          </c:xVal>
          <c:yVal>
            <c:numRef>
              <c:f>eq_bl_hist!$B$2:$B$2001</c:f>
              <c:numCache>
                <c:formatCode>General</c:formatCode>
                <c:ptCount val="2000"/>
                <c:pt idx="0">
                  <c:v>52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1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1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1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1</c:v>
                </c:pt>
                <c:pt idx="1409">
                  <c:v>1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2</c:v>
                </c:pt>
                <c:pt idx="1414">
                  <c:v>0</c:v>
                </c:pt>
                <c:pt idx="1415">
                  <c:v>2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1</c:v>
                </c:pt>
                <c:pt idx="1420">
                  <c:v>2</c:v>
                </c:pt>
                <c:pt idx="1421">
                  <c:v>5</c:v>
                </c:pt>
                <c:pt idx="1422">
                  <c:v>0</c:v>
                </c:pt>
                <c:pt idx="1423">
                  <c:v>2</c:v>
                </c:pt>
                <c:pt idx="1424">
                  <c:v>2</c:v>
                </c:pt>
                <c:pt idx="1425">
                  <c:v>1</c:v>
                </c:pt>
                <c:pt idx="1426">
                  <c:v>5</c:v>
                </c:pt>
                <c:pt idx="1427">
                  <c:v>3</c:v>
                </c:pt>
                <c:pt idx="1428">
                  <c:v>2</c:v>
                </c:pt>
                <c:pt idx="1429">
                  <c:v>4</c:v>
                </c:pt>
                <c:pt idx="1430">
                  <c:v>4</c:v>
                </c:pt>
                <c:pt idx="1431">
                  <c:v>7</c:v>
                </c:pt>
                <c:pt idx="1432">
                  <c:v>5</c:v>
                </c:pt>
                <c:pt idx="1433">
                  <c:v>11</c:v>
                </c:pt>
                <c:pt idx="1434">
                  <c:v>11</c:v>
                </c:pt>
                <c:pt idx="1435">
                  <c:v>12</c:v>
                </c:pt>
                <c:pt idx="1436">
                  <c:v>18</c:v>
                </c:pt>
                <c:pt idx="1437">
                  <c:v>10</c:v>
                </c:pt>
                <c:pt idx="1438">
                  <c:v>21</c:v>
                </c:pt>
                <c:pt idx="1439">
                  <c:v>27</c:v>
                </c:pt>
                <c:pt idx="1440">
                  <c:v>29</c:v>
                </c:pt>
                <c:pt idx="1441">
                  <c:v>700</c:v>
                </c:pt>
                <c:pt idx="1442">
                  <c:v>6390</c:v>
                </c:pt>
                <c:pt idx="1443">
                  <c:v>7179</c:v>
                </c:pt>
                <c:pt idx="1444">
                  <c:v>7125</c:v>
                </c:pt>
                <c:pt idx="1445">
                  <c:v>7063</c:v>
                </c:pt>
                <c:pt idx="1446">
                  <c:v>7206</c:v>
                </c:pt>
                <c:pt idx="1447">
                  <c:v>7301</c:v>
                </c:pt>
                <c:pt idx="1448">
                  <c:v>7204</c:v>
                </c:pt>
                <c:pt idx="1449">
                  <c:v>7340</c:v>
                </c:pt>
                <c:pt idx="1450">
                  <c:v>6585</c:v>
                </c:pt>
                <c:pt idx="1451">
                  <c:v>908</c:v>
                </c:pt>
                <c:pt idx="1452">
                  <c:v>37</c:v>
                </c:pt>
                <c:pt idx="1453">
                  <c:v>32</c:v>
                </c:pt>
                <c:pt idx="1454">
                  <c:v>27</c:v>
                </c:pt>
                <c:pt idx="1455">
                  <c:v>15</c:v>
                </c:pt>
                <c:pt idx="1456">
                  <c:v>18</c:v>
                </c:pt>
                <c:pt idx="1457">
                  <c:v>24</c:v>
                </c:pt>
                <c:pt idx="1458">
                  <c:v>19</c:v>
                </c:pt>
                <c:pt idx="1459">
                  <c:v>10</c:v>
                </c:pt>
                <c:pt idx="1460">
                  <c:v>5</c:v>
                </c:pt>
                <c:pt idx="1461">
                  <c:v>10</c:v>
                </c:pt>
                <c:pt idx="1462">
                  <c:v>11</c:v>
                </c:pt>
                <c:pt idx="1463">
                  <c:v>9</c:v>
                </c:pt>
                <c:pt idx="1464">
                  <c:v>9</c:v>
                </c:pt>
                <c:pt idx="1465">
                  <c:v>2</c:v>
                </c:pt>
                <c:pt idx="1466">
                  <c:v>4</c:v>
                </c:pt>
                <c:pt idx="1467">
                  <c:v>6</c:v>
                </c:pt>
                <c:pt idx="1468">
                  <c:v>1</c:v>
                </c:pt>
                <c:pt idx="1469">
                  <c:v>6</c:v>
                </c:pt>
                <c:pt idx="1470">
                  <c:v>5</c:v>
                </c:pt>
                <c:pt idx="1471">
                  <c:v>6</c:v>
                </c:pt>
                <c:pt idx="1472">
                  <c:v>3</c:v>
                </c:pt>
                <c:pt idx="1473">
                  <c:v>4</c:v>
                </c:pt>
                <c:pt idx="1474">
                  <c:v>0</c:v>
                </c:pt>
                <c:pt idx="1475">
                  <c:v>2</c:v>
                </c:pt>
                <c:pt idx="1476">
                  <c:v>1</c:v>
                </c:pt>
                <c:pt idx="1477">
                  <c:v>1</c:v>
                </c:pt>
                <c:pt idx="1478">
                  <c:v>3</c:v>
                </c:pt>
                <c:pt idx="1479">
                  <c:v>5</c:v>
                </c:pt>
                <c:pt idx="1480">
                  <c:v>2</c:v>
                </c:pt>
                <c:pt idx="1481">
                  <c:v>1</c:v>
                </c:pt>
                <c:pt idx="1482">
                  <c:v>1</c:v>
                </c:pt>
                <c:pt idx="1483">
                  <c:v>0</c:v>
                </c:pt>
                <c:pt idx="1484">
                  <c:v>0</c:v>
                </c:pt>
                <c:pt idx="1485">
                  <c:v>1</c:v>
                </c:pt>
                <c:pt idx="1486">
                  <c:v>2</c:v>
                </c:pt>
                <c:pt idx="1487">
                  <c:v>2</c:v>
                </c:pt>
                <c:pt idx="1488">
                  <c:v>0</c:v>
                </c:pt>
                <c:pt idx="1489">
                  <c:v>0</c:v>
                </c:pt>
                <c:pt idx="1490">
                  <c:v>1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1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1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1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4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9599024"/>
        <c:axId val="719593928"/>
      </c:scatterChart>
      <c:valAx>
        <c:axId val="719599024"/>
        <c:scaling>
          <c:orientation val="minMax"/>
          <c:max val="1700"/>
          <c:min val="1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DAC Code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3928"/>
        <c:crosses val="autoZero"/>
        <c:crossBetween val="midCat"/>
      </c:valAx>
      <c:valAx>
        <c:axId val="719593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Counts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9599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064823375869101"/>
          <c:y val="6.7281322037385904E-2"/>
          <c:w val="0.28469667813786098"/>
          <c:h val="0.25611096642796699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0154F-26D0-4762-9249-86EBF6847F1B}" type="datetimeFigureOut">
              <a:rPr lang="en-GB" smtClean="0"/>
              <a:t>04/11/2016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7DBEE-079C-4C3B-9B3F-CECB58E9B1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61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210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22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698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446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07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38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175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59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423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025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589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94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564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5145C8-B015-485D-A999-772091AB2E7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393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2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C2A4-D8E5-4478-81D9-BD57BFC3FEF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917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C2A4-D8E5-4478-81D9-BD57BFC3FEF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114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C2A4-D8E5-4478-81D9-BD57BFC3FEF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552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C2A4-D8E5-4478-81D9-BD57BFC3FEF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113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DBEE-079C-4C3B-9B3F-CECB58E9B1F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73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0850" y="4077071"/>
            <a:ext cx="765392" cy="50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56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29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4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63552" y="255390"/>
            <a:ext cx="7464960" cy="59209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1" b="0" strike="noStrike" spc="-1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172" y="1028091"/>
            <a:ext cx="4015600" cy="3977811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3927" y="1028091"/>
            <a:ext cx="4015600" cy="3977811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03" b="0" strike="noStrike" spc="-1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151039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95245"/>
            <a:ext cx="7859216" cy="10368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605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00" y="95245"/>
            <a:ext cx="571987" cy="37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1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9367" y="4008139"/>
            <a:ext cx="7307089" cy="1449539"/>
          </a:xfrm>
        </p:spPr>
        <p:txBody>
          <a:bodyPr anchor="ctr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544" y="4008139"/>
            <a:ext cx="765392" cy="50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5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7180"/>
            <a:ext cx="4114800" cy="49089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7180"/>
            <a:ext cx="4114800" cy="49089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sp>
        <p:nvSpPr>
          <p:cNvPr id="113" name="Title 1"/>
          <p:cNvSpPr txBox="1">
            <a:spLocks/>
          </p:cNvSpPr>
          <p:nvPr userDrawn="1"/>
        </p:nvSpPr>
        <p:spPr>
          <a:xfrm>
            <a:off x="827584" y="95245"/>
            <a:ext cx="7859216" cy="1036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15" name="Picture 1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00" y="95245"/>
            <a:ext cx="571987" cy="37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930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12" descr="medipix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57" y="116704"/>
            <a:ext cx="64800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LogoOutlin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7" y="800780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7584" y="95245"/>
            <a:ext cx="7859216" cy="10368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00" y="95245"/>
            <a:ext cx="571987" cy="37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10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26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96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3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6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b="1" dirty="0"/>
              <a:t>Velopix, a new hybrid pixel readout ASIC for the LHCB VELO LS2 </a:t>
            </a:r>
            <a:r>
              <a:rPr lang="en-GB" b="1" dirty="0" smtClean="0"/>
              <a:t>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i="1" dirty="0" smtClean="0"/>
              <a:t>CERN, NIKHEF and USC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3947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1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VeloPix </a:t>
            </a:r>
            <a:r>
              <a:rPr lang="en-GB" dirty="0" smtClean="0"/>
              <a:t>Chip Architecture</a:t>
            </a:r>
            <a:endParaRPr lang="en-GB" dirty="0"/>
          </a:p>
        </p:txBody>
      </p:sp>
      <p:sp>
        <p:nvSpPr>
          <p:cNvPr id="118" name="Content Placeholder 117"/>
          <p:cNvSpPr>
            <a:spLocks noGrp="1"/>
          </p:cNvSpPr>
          <p:nvPr>
            <p:ph idx="1"/>
          </p:nvPr>
        </p:nvSpPr>
        <p:spPr>
          <a:xfrm>
            <a:off x="143508" y="1340767"/>
            <a:ext cx="4500500" cy="4866865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P</a:t>
            </a:r>
            <a:r>
              <a:rPr lang="en-US" sz="2000" dirty="0" smtClean="0"/>
              <a:t>ixel matrix:</a:t>
            </a:r>
          </a:p>
          <a:p>
            <a:pPr lvl="1"/>
            <a:r>
              <a:rPr lang="en-US" sz="1800" dirty="0" smtClean="0"/>
              <a:t>256 x 256 pixels</a:t>
            </a:r>
          </a:p>
          <a:p>
            <a:pPr lvl="1"/>
            <a:r>
              <a:rPr lang="en-US" sz="1800" dirty="0" smtClean="0"/>
              <a:t>128 x 64 super pixels (2x4 pixels each)</a:t>
            </a:r>
          </a:p>
          <a:p>
            <a:pPr lvl="1"/>
            <a:r>
              <a:rPr lang="en-US" sz="1800" dirty="0" smtClean="0"/>
              <a:t>@40MHz</a:t>
            </a:r>
          </a:p>
          <a:p>
            <a:endParaRPr lang="en-US" sz="2000" dirty="0" smtClean="0"/>
          </a:p>
          <a:p>
            <a:r>
              <a:rPr lang="en-US" sz="2000" dirty="0" smtClean="0"/>
              <a:t>Packet-based architecture:</a:t>
            </a:r>
          </a:p>
          <a:p>
            <a:pPr lvl="1"/>
            <a:r>
              <a:rPr lang="en-US" sz="1800" dirty="0" smtClean="0"/>
              <a:t>8 pixels/packet + 9 bit time stamp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/>
              <a:t>30% reduction in data rate</a:t>
            </a:r>
          </a:p>
          <a:p>
            <a:endParaRPr lang="en-US" sz="2000" dirty="0" smtClean="0"/>
          </a:p>
          <a:p>
            <a:r>
              <a:rPr lang="en-US" sz="2000" dirty="0" smtClean="0"/>
              <a:t>Data-driven readout:</a:t>
            </a:r>
          </a:p>
          <a:p>
            <a:pPr lvl="1"/>
            <a:r>
              <a:rPr lang="en-US" sz="1800" dirty="0" smtClean="0"/>
              <a:t>20 </a:t>
            </a:r>
            <a:r>
              <a:rPr lang="en-US" sz="1800" dirty="0" err="1" smtClean="0"/>
              <a:t>Mpackets</a:t>
            </a:r>
            <a:r>
              <a:rPr lang="en-US" sz="1800" dirty="0" smtClean="0"/>
              <a:t>/s/double column</a:t>
            </a:r>
          </a:p>
          <a:p>
            <a:endParaRPr lang="en-US" sz="2200" dirty="0" smtClean="0"/>
          </a:p>
          <a:p>
            <a:r>
              <a:rPr lang="en-US" sz="2000" dirty="0" smtClean="0"/>
              <a:t>40, 80, 160 and 320 MHz TMR clock domains in the periphery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1 to 4 configurable </a:t>
            </a:r>
            <a:r>
              <a:rPr lang="en-GB" sz="2000" dirty="0" err="1" smtClean="0"/>
              <a:t>serializers</a:t>
            </a:r>
            <a:r>
              <a:rPr lang="en-GB" sz="2000" dirty="0" smtClean="0"/>
              <a:t> (GWT)</a:t>
            </a:r>
          </a:p>
          <a:p>
            <a:endParaRPr lang="en-GB" sz="2000" dirty="0"/>
          </a:p>
          <a:p>
            <a:r>
              <a:rPr lang="en-GB" sz="2000" dirty="0" smtClean="0"/>
              <a:t>Similar to the GBT frame</a:t>
            </a:r>
            <a:endParaRPr lang="en-GB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111" name="Line 108"/>
          <p:cNvSpPr/>
          <p:nvPr/>
        </p:nvSpPr>
        <p:spPr>
          <a:xfrm>
            <a:off x="3815916" y="3861048"/>
            <a:ext cx="1368152" cy="612067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004" y="980728"/>
            <a:ext cx="4356484" cy="5626088"/>
          </a:xfrm>
          <a:prstGeom prst="rect">
            <a:avLst/>
          </a:prstGeom>
        </p:spPr>
      </p:pic>
      <p:sp>
        <p:nvSpPr>
          <p:cNvPr id="517" name="Line 108"/>
          <p:cNvSpPr/>
          <p:nvPr/>
        </p:nvSpPr>
        <p:spPr>
          <a:xfrm>
            <a:off x="2771800" y="5697252"/>
            <a:ext cx="1872208" cy="18002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22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6" name="Straight Connector 155"/>
          <p:cNvCxnSpPr/>
          <p:nvPr/>
        </p:nvCxnSpPr>
        <p:spPr>
          <a:xfrm flipH="1" flipV="1">
            <a:off x="148300" y="5232486"/>
            <a:ext cx="8636168" cy="15643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VeloPix pixel schematic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232120" y="2276872"/>
            <a:ext cx="5503743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5" name="TextBox 184"/>
          <p:cNvSpPr txBox="1"/>
          <p:nvPr/>
        </p:nvSpPr>
        <p:spPr>
          <a:xfrm>
            <a:off x="3066657" y="1798170"/>
            <a:ext cx="662361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1 pixel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3691228" y="4058978"/>
            <a:ext cx="180000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5" name="Isosceles Triangle 94"/>
          <p:cNvSpPr/>
          <p:nvPr/>
        </p:nvSpPr>
        <p:spPr>
          <a:xfrm rot="5400000">
            <a:off x="1451320" y="3649874"/>
            <a:ext cx="533400" cy="533400"/>
          </a:xfrm>
          <a:prstGeom prst="triangl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481800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3" name="Straight Connector 122"/>
          <p:cNvCxnSpPr/>
          <p:nvPr/>
        </p:nvCxnSpPr>
        <p:spPr>
          <a:xfrm flipV="1">
            <a:off x="1710400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1" name="Straight Connector 130"/>
          <p:cNvCxnSpPr/>
          <p:nvPr/>
        </p:nvCxnSpPr>
        <p:spPr>
          <a:xfrm>
            <a:off x="1786600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Straight Connector 132"/>
          <p:cNvCxnSpPr/>
          <p:nvPr/>
        </p:nvCxnSpPr>
        <p:spPr>
          <a:xfrm flipV="1">
            <a:off x="1786600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5" name="Straight Connector 134"/>
          <p:cNvCxnSpPr/>
          <p:nvPr/>
        </p:nvCxnSpPr>
        <p:spPr>
          <a:xfrm>
            <a:off x="2015200" y="3474532"/>
            <a:ext cx="3505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6" name="Straight Connector 135"/>
          <p:cNvCxnSpPr/>
          <p:nvPr/>
        </p:nvCxnSpPr>
        <p:spPr>
          <a:xfrm>
            <a:off x="2365720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7" name="Straight Connector 136"/>
          <p:cNvCxnSpPr>
            <a:endCxn id="95" idx="0"/>
          </p:cNvCxnSpPr>
          <p:nvPr/>
        </p:nvCxnSpPr>
        <p:spPr>
          <a:xfrm flipH="1">
            <a:off x="1984720" y="3916573"/>
            <a:ext cx="381000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8" name="Straight Connector 137"/>
          <p:cNvCxnSpPr/>
          <p:nvPr/>
        </p:nvCxnSpPr>
        <p:spPr>
          <a:xfrm flipH="1">
            <a:off x="1070320" y="3474532"/>
            <a:ext cx="41148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>
            <a:off x="1070320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>
            <a:endCxn id="95" idx="3"/>
          </p:cNvCxnSpPr>
          <p:nvPr/>
        </p:nvCxnSpPr>
        <p:spPr>
          <a:xfrm>
            <a:off x="1070320" y="3916574"/>
            <a:ext cx="3810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Isosceles Triangle 140"/>
          <p:cNvSpPr/>
          <p:nvPr/>
        </p:nvSpPr>
        <p:spPr>
          <a:xfrm rot="5400000">
            <a:off x="2715065" y="3785830"/>
            <a:ext cx="533400" cy="533400"/>
          </a:xfrm>
          <a:prstGeom prst="triangl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365720" y="3916573"/>
            <a:ext cx="349345" cy="4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Arrow Connector 142"/>
          <p:cNvCxnSpPr/>
          <p:nvPr/>
        </p:nvCxnSpPr>
        <p:spPr>
          <a:xfrm>
            <a:off x="2539100" y="4183274"/>
            <a:ext cx="175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TextBox 143"/>
          <p:cNvSpPr txBox="1"/>
          <p:nvPr/>
        </p:nvSpPr>
        <p:spPr>
          <a:xfrm>
            <a:off x="1858538" y="5507354"/>
            <a:ext cx="12566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Microsoft YaHei"/>
              </a:rPr>
              <a:t>Global threshold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Microsoft YaHei"/>
              </a:rPr>
              <a:t>(LSB= ~15e</a:t>
            </a:r>
            <a:r>
              <a:rPr lang="en-US" sz="1200" baseline="30000" dirty="0" smtClean="0">
                <a:solidFill>
                  <a:prstClr val="black"/>
                </a:solidFill>
                <a:latin typeface="Calibri"/>
                <a:ea typeface="Microsoft YaHei"/>
              </a:rPr>
              <a:t>-</a:t>
            </a:r>
            <a:r>
              <a:rPr lang="en-US" sz="1200" dirty="0" smtClean="0">
                <a:solidFill>
                  <a:prstClr val="black"/>
                </a:solidFill>
                <a:latin typeface="Calibri"/>
                <a:ea typeface="Microsoft YaHei"/>
              </a:rPr>
              <a:t>)</a:t>
            </a:r>
            <a:endParaRPr lang="en-GB" sz="12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cxnSp>
        <p:nvCxnSpPr>
          <p:cNvPr id="145" name="Elbow Connector 144"/>
          <p:cNvCxnSpPr/>
          <p:nvPr/>
        </p:nvCxnSpPr>
        <p:spPr>
          <a:xfrm rot="10800000" flipV="1">
            <a:off x="2768414" y="3957278"/>
            <a:ext cx="217715" cy="190501"/>
          </a:xfrm>
          <a:prstGeom prst="bentConnector3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>
            <a:off x="536920" y="3916573"/>
            <a:ext cx="5334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7" name="TextBox 156"/>
          <p:cNvSpPr txBox="1"/>
          <p:nvPr/>
        </p:nvSpPr>
        <p:spPr>
          <a:xfrm>
            <a:off x="834100" y="2294964"/>
            <a:ext cx="195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Front-end (Analog)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380393" y="2707846"/>
            <a:ext cx="780983" cy="46166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Leakage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Current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compensation</a:t>
            </a:r>
            <a:endParaRPr lang="en-GB" sz="8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1070320" y="2938678"/>
            <a:ext cx="0" cy="5358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6" name="Straight Connector 165"/>
          <p:cNvCxnSpPr>
            <a:endCxn id="164" idx="1"/>
          </p:cNvCxnSpPr>
          <p:nvPr/>
        </p:nvCxnSpPr>
        <p:spPr>
          <a:xfrm>
            <a:off x="1070320" y="2938678"/>
            <a:ext cx="310073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7" name="Straight Connector 166"/>
          <p:cNvCxnSpPr/>
          <p:nvPr/>
        </p:nvCxnSpPr>
        <p:spPr>
          <a:xfrm flipV="1">
            <a:off x="2365720" y="2938678"/>
            <a:ext cx="0" cy="5358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8" name="Straight Connector 167"/>
          <p:cNvCxnSpPr>
            <a:endCxn id="164" idx="3"/>
          </p:cNvCxnSpPr>
          <p:nvPr/>
        </p:nvCxnSpPr>
        <p:spPr>
          <a:xfrm flipH="1">
            <a:off x="2161376" y="2938678"/>
            <a:ext cx="204344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1386972" y="3770948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50" dirty="0" smtClean="0">
                <a:solidFill>
                  <a:schemeClr val="bg1"/>
                </a:solidFill>
                <a:latin typeface="Calibri"/>
                <a:ea typeface="Microsoft YaHei"/>
              </a:rPr>
              <a:t>Preamp</a:t>
            </a:r>
            <a:endParaRPr lang="en-GB" sz="1050" dirty="0">
              <a:solidFill>
                <a:schemeClr val="bg1"/>
              </a:solidFill>
              <a:latin typeface="Calibri"/>
              <a:ea typeface="Microsoft YaHe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07504" y="3199656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Input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pad</a:t>
            </a:r>
            <a:endParaRPr lang="en-GB" sz="14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2539100" y="4194471"/>
            <a:ext cx="0" cy="131726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Octagon 2"/>
          <p:cNvSpPr/>
          <p:nvPr/>
        </p:nvSpPr>
        <p:spPr>
          <a:xfrm>
            <a:off x="163168" y="3723098"/>
            <a:ext cx="388620" cy="387044"/>
          </a:xfrm>
          <a:prstGeom prst="oct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/>
          <p:nvPr/>
        </p:nvCxnSpPr>
        <p:spPr>
          <a:xfrm rot="16200000">
            <a:off x="803620" y="46941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" name="Straight Connector 91"/>
          <p:cNvCxnSpPr/>
          <p:nvPr/>
        </p:nvCxnSpPr>
        <p:spPr>
          <a:xfrm rot="16200000" flipV="1">
            <a:off x="917920" y="44274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4" name="Straight Connector 93"/>
          <p:cNvCxnSpPr/>
          <p:nvPr/>
        </p:nvCxnSpPr>
        <p:spPr>
          <a:xfrm rot="16200000">
            <a:off x="803620" y="43893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6" name="Straight Connector 95"/>
          <p:cNvCxnSpPr/>
          <p:nvPr/>
        </p:nvCxnSpPr>
        <p:spPr>
          <a:xfrm rot="16200000" flipV="1">
            <a:off x="917920" y="43512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7" name="Straight Arrow Connector 96"/>
          <p:cNvCxnSpPr/>
          <p:nvPr/>
        </p:nvCxnSpPr>
        <p:spPr>
          <a:xfrm flipV="1">
            <a:off x="765520" y="4978130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flipV="1">
            <a:off x="1098384" y="4978129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9" name="TextBox 98"/>
          <p:cNvSpPr txBox="1"/>
          <p:nvPr/>
        </p:nvSpPr>
        <p:spPr>
          <a:xfrm>
            <a:off x="534553" y="5507354"/>
            <a:ext cx="42037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TpA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88198" y="5507354"/>
            <a:ext cx="41395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TpB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921842" y="4799237"/>
            <a:ext cx="176542" cy="1788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Arc 18"/>
          <p:cNvSpPr/>
          <p:nvPr/>
        </p:nvSpPr>
        <p:spPr>
          <a:xfrm rot="6582075">
            <a:off x="779712" y="4630948"/>
            <a:ext cx="332864" cy="267855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/>
          <p:cNvCxnSpPr/>
          <p:nvPr/>
        </p:nvCxnSpPr>
        <p:spPr>
          <a:xfrm flipH="1" flipV="1">
            <a:off x="917920" y="4092268"/>
            <a:ext cx="92193" cy="15291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6" name="Straight Arrow Connector 105"/>
          <p:cNvCxnSpPr/>
          <p:nvPr/>
        </p:nvCxnSpPr>
        <p:spPr>
          <a:xfrm flipV="1">
            <a:off x="917919" y="3916573"/>
            <a:ext cx="0" cy="1756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8" name="Straight Arrow Connector 117"/>
          <p:cNvCxnSpPr/>
          <p:nvPr/>
        </p:nvCxnSpPr>
        <p:spPr>
          <a:xfrm flipV="1">
            <a:off x="3547584" y="3916573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1" name="Rectangular Callout 70"/>
          <p:cNvSpPr/>
          <p:nvPr/>
        </p:nvSpPr>
        <p:spPr>
          <a:xfrm>
            <a:off x="198840" y="4185084"/>
            <a:ext cx="571500" cy="189332"/>
          </a:xfrm>
          <a:prstGeom prst="wedgeRectCallout">
            <a:avLst>
              <a:gd name="adj1" fmla="val 72109"/>
              <a:gd name="adj2" fmla="val -32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TestBit</a:t>
            </a:r>
            <a:endParaRPr lang="en-GB" sz="1000" b="1" dirty="0"/>
          </a:p>
        </p:txBody>
      </p:sp>
      <p:sp>
        <p:nvSpPr>
          <p:cNvPr id="120" name="Rectangular Callout 119"/>
          <p:cNvSpPr/>
          <p:nvPr/>
        </p:nvSpPr>
        <p:spPr>
          <a:xfrm>
            <a:off x="2601730" y="3291020"/>
            <a:ext cx="801466" cy="343702"/>
          </a:xfrm>
          <a:prstGeom prst="wedgeRectCallout">
            <a:avLst>
              <a:gd name="adj1" fmla="val -13408"/>
              <a:gd name="adj2" fmla="val 10222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4-bit Local</a:t>
            </a:r>
          </a:p>
          <a:p>
            <a:pPr algn="ctr"/>
            <a:r>
              <a:rPr lang="en-GB" sz="1000" b="1" dirty="0">
                <a:solidFill>
                  <a:prstClr val="black"/>
                </a:solidFill>
              </a:rPr>
              <a:t>Threshold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1553577" y="3129273"/>
            <a:ext cx="382725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4fF</a:t>
            </a:r>
            <a:endParaRPr lang="en-GB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020246" y="4418379"/>
            <a:ext cx="382725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5</a:t>
            </a:r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fF</a:t>
            </a:r>
            <a:endParaRPr lang="en-GB" sz="10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735863" y="1719230"/>
            <a:ext cx="3276212" cy="4233275"/>
            <a:chOff x="5735863" y="1719230"/>
            <a:chExt cx="3276212" cy="4233275"/>
          </a:xfrm>
        </p:grpSpPr>
        <p:sp>
          <p:nvSpPr>
            <p:cNvPr id="187" name="TextBox 186"/>
            <p:cNvSpPr txBox="1"/>
            <p:nvPr/>
          </p:nvSpPr>
          <p:spPr>
            <a:xfrm>
              <a:off x="6004985" y="1798170"/>
              <a:ext cx="1733296" cy="307777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Common for 8 pixels</a:t>
              </a: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865754" y="3792505"/>
              <a:ext cx="880927" cy="648781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Clock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Manager</a:t>
              </a:r>
            </a:p>
          </p:txBody>
        </p:sp>
        <p:cxnSp>
          <p:nvCxnSpPr>
            <p:cNvPr id="213" name="Straight Arrow Connector 212"/>
            <p:cNvCxnSpPr/>
            <p:nvPr/>
          </p:nvCxnSpPr>
          <p:spPr>
            <a:xfrm flipV="1">
              <a:off x="8533073" y="2208839"/>
              <a:ext cx="0" cy="173974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09" name="Down Arrow 208"/>
            <p:cNvSpPr/>
            <p:nvPr/>
          </p:nvSpPr>
          <p:spPr>
            <a:xfrm>
              <a:off x="8197708" y="2208839"/>
              <a:ext cx="228600" cy="1739738"/>
            </a:xfrm>
            <a:prstGeom prst="downArrow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24-bits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6081160" y="2291851"/>
              <a:ext cx="2007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>
                  <a:solidFill>
                    <a:prstClr val="black"/>
                  </a:solidFill>
                  <a:latin typeface="Calibri"/>
                  <a:ea typeface="Microsoft YaHei"/>
                </a:rPr>
                <a:t>S</a:t>
              </a:r>
              <a:r>
                <a:rPr lang="en-US" dirty="0" smtClean="0">
                  <a:solidFill>
                    <a:prstClr val="black"/>
                  </a:solidFill>
                  <a:latin typeface="Calibri"/>
                  <a:ea typeface="Microsoft YaHei"/>
                </a:rPr>
                <a:t>uper pixel (Digital)</a:t>
              </a:r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>
              <a:off x="5735863" y="2276872"/>
              <a:ext cx="3048605" cy="14979"/>
            </a:xfrm>
            <a:prstGeom prst="straightConnector1">
              <a:avLst/>
            </a:prstGeom>
            <a:noFill/>
            <a:ln w="38100" cap="flat" cmpd="sng" algn="ctr">
              <a:solidFill>
                <a:srgbClr val="F79646"/>
              </a:solidFill>
              <a:prstDash val="solid"/>
              <a:headEnd type="arrow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62" name="Rectangle 161"/>
            <p:cNvSpPr/>
            <p:nvPr/>
          </p:nvSpPr>
          <p:spPr>
            <a:xfrm>
              <a:off x="7187648" y="3790780"/>
              <a:ext cx="1436128" cy="657281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Data Node</a:t>
              </a:r>
            </a:p>
          </p:txBody>
        </p:sp>
        <p:sp>
          <p:nvSpPr>
            <p:cNvPr id="180" name="Down Arrow 179"/>
            <p:cNvSpPr/>
            <p:nvPr/>
          </p:nvSpPr>
          <p:spPr>
            <a:xfrm>
              <a:off x="8201664" y="4462779"/>
              <a:ext cx="228600" cy="1040090"/>
            </a:xfrm>
            <a:prstGeom prst="downArrow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24-bits</a:t>
              </a:r>
            </a:p>
          </p:txBody>
        </p:sp>
        <p:sp>
          <p:nvSpPr>
            <p:cNvPr id="199" name="Down Arrow 198"/>
            <p:cNvSpPr/>
            <p:nvPr/>
          </p:nvSpPr>
          <p:spPr>
            <a:xfrm>
              <a:off x="7356341" y="3331421"/>
              <a:ext cx="228600" cy="625857"/>
            </a:xfrm>
            <a:prstGeom prst="downArrow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24-bits</a:t>
              </a:r>
            </a:p>
          </p:txBody>
        </p:sp>
        <p:sp>
          <p:nvSpPr>
            <p:cNvPr id="227" name="Down Arrow 226"/>
            <p:cNvSpPr/>
            <p:nvPr/>
          </p:nvSpPr>
          <p:spPr>
            <a:xfrm rot="10800000">
              <a:off x="6828262" y="3365317"/>
              <a:ext cx="228600" cy="2114950"/>
            </a:xfrm>
            <a:prstGeom prst="downArrow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10-bits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6193698" y="2719675"/>
              <a:ext cx="1865341" cy="612000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4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FIFO (2x18)</a:t>
              </a:r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 flipV="1">
              <a:off x="5816273" y="2778638"/>
              <a:ext cx="377425" cy="21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969392" y="2830391"/>
              <a:ext cx="0" cy="14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5796124" y="2774511"/>
              <a:ext cx="185441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8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04" name="Group 203"/>
            <p:cNvGrpSpPr/>
            <p:nvPr/>
          </p:nvGrpSpPr>
          <p:grpSpPr>
            <a:xfrm>
              <a:off x="6237363" y="3149055"/>
              <a:ext cx="1750403" cy="144016"/>
              <a:chOff x="525333" y="836712"/>
              <a:chExt cx="1750403" cy="144016"/>
            </a:xfrm>
          </p:grpSpPr>
          <p:sp>
            <p:nvSpPr>
              <p:cNvPr id="205" name="Rectangle 204"/>
              <p:cNvSpPr/>
              <p:nvPr/>
            </p:nvSpPr>
            <p:spPr>
              <a:xfrm>
                <a:off x="525333" y="836712"/>
                <a:ext cx="591716" cy="144016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GB" sz="700" b="1" dirty="0" err="1" smtClean="0"/>
                  <a:t>Addr</a:t>
                </a:r>
                <a:r>
                  <a:rPr lang="en-GB" sz="700" b="1" dirty="0" smtClean="0"/>
                  <a:t> (6-bit)</a:t>
                </a:r>
                <a:endParaRPr lang="en-GB" sz="700" b="1" dirty="0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1107956" y="836712"/>
                <a:ext cx="591716" cy="144016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GB" sz="700" b="1" dirty="0" smtClean="0"/>
                  <a:t>TOA (10-bit)</a:t>
                </a:r>
                <a:endParaRPr lang="en-GB" sz="700" b="1" dirty="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1684020" y="836712"/>
                <a:ext cx="591716" cy="144016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GB" sz="700" b="1" dirty="0" err="1" smtClean="0"/>
                  <a:t>Hitmap</a:t>
                </a:r>
                <a:r>
                  <a:rPr lang="en-GB" sz="700" b="1" dirty="0" smtClean="0"/>
                  <a:t> (8-bit)</a:t>
                </a:r>
                <a:endParaRPr lang="en-GB" sz="700" b="1" dirty="0"/>
              </a:p>
            </p:txBody>
          </p:sp>
        </p:grpSp>
        <p:sp>
          <p:nvSpPr>
            <p:cNvPr id="210" name="TextBox 209"/>
            <p:cNvSpPr txBox="1"/>
            <p:nvPr/>
          </p:nvSpPr>
          <p:spPr>
            <a:xfrm>
              <a:off x="6703617" y="5565149"/>
              <a:ext cx="477888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BXID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773308" y="5490840"/>
              <a:ext cx="123876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To the next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1200" dirty="0" err="1" smtClean="0">
                  <a:solidFill>
                    <a:prstClr val="black"/>
                  </a:solidFill>
                  <a:latin typeface="Calibri"/>
                </a:rPr>
                <a:t>SuperPixel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212" name="Straight Arrow Connector 211"/>
            <p:cNvCxnSpPr/>
            <p:nvPr/>
          </p:nvCxnSpPr>
          <p:spPr>
            <a:xfrm>
              <a:off x="8540434" y="4462779"/>
              <a:ext cx="0" cy="1034493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57" name="TextBox 256"/>
            <p:cNvSpPr txBox="1"/>
            <p:nvPr/>
          </p:nvSpPr>
          <p:spPr>
            <a:xfrm rot="5400000">
              <a:off x="8153939" y="2833611"/>
              <a:ext cx="11731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Synchronous handshake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 rot="5400000">
              <a:off x="8203426" y="4951581"/>
              <a:ext cx="11731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Synchronous handshake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7751264" y="1719230"/>
              <a:ext cx="123876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From previous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1200" dirty="0" err="1" smtClean="0">
                  <a:solidFill>
                    <a:prstClr val="black"/>
                  </a:solidFill>
                  <a:latin typeface="Calibri"/>
                </a:rPr>
                <a:t>SuperPixel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122931" y="2294964"/>
            <a:ext cx="3639116" cy="3898291"/>
            <a:chOff x="3122931" y="2294964"/>
            <a:chExt cx="3639116" cy="3898291"/>
          </a:xfrm>
        </p:grpSpPr>
        <p:cxnSp>
          <p:nvCxnSpPr>
            <p:cNvPr id="149" name="Straight Connector 148"/>
            <p:cNvCxnSpPr/>
            <p:nvPr/>
          </p:nvCxnSpPr>
          <p:spPr>
            <a:xfrm flipV="1">
              <a:off x="3475204" y="2371164"/>
              <a:ext cx="0" cy="3023430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ys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3" name="Straight Connector 152"/>
            <p:cNvCxnSpPr/>
            <p:nvPr/>
          </p:nvCxnSpPr>
          <p:spPr>
            <a:xfrm flipV="1">
              <a:off x="5735863" y="2371164"/>
              <a:ext cx="0" cy="3023430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ys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8" name="Bent-Up Arrow 67"/>
            <p:cNvSpPr/>
            <p:nvPr/>
          </p:nvSpPr>
          <p:spPr>
            <a:xfrm flipH="1">
              <a:off x="4156454" y="3393176"/>
              <a:ext cx="938037" cy="251139"/>
            </a:xfrm>
            <a:prstGeom prst="bent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/>
                <a:t>6-bits</a:t>
              </a:r>
              <a:endParaRPr lang="en-GB" sz="1000" b="1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882100" y="3790781"/>
              <a:ext cx="685800" cy="648781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rtlCol="0" anchor="ctr"/>
            <a:lstStyle/>
            <a:p>
              <a:pPr algn="ctr"/>
              <a:r>
                <a:rPr lang="en-US" sz="900" dirty="0">
                  <a:solidFill>
                    <a:prstClr val="white"/>
                  </a:solidFill>
                  <a:ea typeface="Microsoft YaHei"/>
                </a:rPr>
                <a:t>Synchronizer</a:t>
              </a:r>
            </a:p>
            <a:p>
              <a:pPr algn="ctr"/>
              <a:r>
                <a:rPr lang="en-US" sz="900" dirty="0">
                  <a:solidFill>
                    <a:prstClr val="white"/>
                  </a:solidFill>
                  <a:ea typeface="Microsoft YaHei"/>
                </a:rPr>
                <a:t>&amp;</a:t>
              </a:r>
            </a:p>
            <a:p>
              <a:pPr algn="ctr"/>
              <a:r>
                <a:rPr lang="en-US" sz="900" dirty="0">
                  <a:solidFill>
                    <a:prstClr val="white"/>
                  </a:solidFill>
                  <a:ea typeface="Microsoft YaHei"/>
                </a:rPr>
                <a:t>Clock gating</a:t>
              </a:r>
              <a:endParaRPr lang="en-GB" sz="900" dirty="0">
                <a:solidFill>
                  <a:prstClr val="white"/>
                </a:solidFill>
                <a:ea typeface="Microsoft YaHei"/>
              </a:endParaRPr>
            </a:p>
          </p:txBody>
        </p:sp>
        <p:cxnSp>
          <p:nvCxnSpPr>
            <p:cNvPr id="151" name="Straight Connector 150"/>
            <p:cNvCxnSpPr>
              <a:stCxn id="148" idx="3"/>
              <a:endCxn id="119" idx="1"/>
            </p:cNvCxnSpPr>
            <p:nvPr/>
          </p:nvCxnSpPr>
          <p:spPr>
            <a:xfrm flipV="1">
              <a:off x="4567900" y="4115171"/>
              <a:ext cx="157336" cy="1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58" name="TextBox 157"/>
            <p:cNvSpPr txBox="1"/>
            <p:nvPr/>
          </p:nvSpPr>
          <p:spPr>
            <a:xfrm>
              <a:off x="3763236" y="2294964"/>
              <a:ext cx="1904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Microsoft YaHei"/>
                </a:rPr>
                <a:t>Front-end (Digital)</a:t>
              </a:r>
              <a:endParaRPr lang="en-GB" dirty="0">
                <a:solidFill>
                  <a:prstClr val="black"/>
                </a:solidFill>
                <a:latin typeface="Calibri"/>
                <a:ea typeface="Microsoft YaHei"/>
              </a:endParaRPr>
            </a:p>
          </p:txBody>
        </p:sp>
        <p:cxnSp>
          <p:nvCxnSpPr>
            <p:cNvPr id="181" name="Straight Arrow Connector 180"/>
            <p:cNvCxnSpPr/>
            <p:nvPr/>
          </p:nvCxnSpPr>
          <p:spPr>
            <a:xfrm flipV="1">
              <a:off x="4034500" y="4439562"/>
              <a:ext cx="0" cy="108768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90" name="TextBox 189"/>
            <p:cNvSpPr txBox="1"/>
            <p:nvPr/>
          </p:nvSpPr>
          <p:spPr>
            <a:xfrm rot="16200000">
              <a:off x="3695912" y="5732712"/>
              <a:ext cx="64408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Shutter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5787100" y="5527251"/>
              <a:ext cx="974947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Clock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</a:rPr>
                <a:t>(40/80 MHz)</a:t>
              </a:r>
            </a:p>
          </p:txBody>
        </p:sp>
        <p:cxnSp>
          <p:nvCxnSpPr>
            <p:cNvPr id="228" name="Straight Arrow Connector 227"/>
            <p:cNvCxnSpPr>
              <a:endCxn id="163" idx="2"/>
            </p:cNvCxnSpPr>
            <p:nvPr/>
          </p:nvCxnSpPr>
          <p:spPr>
            <a:xfrm flipH="1" flipV="1">
              <a:off x="6306218" y="4441286"/>
              <a:ext cx="24" cy="103898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19" name="Rectangle 118"/>
            <p:cNvSpPr/>
            <p:nvPr/>
          </p:nvSpPr>
          <p:spPr>
            <a:xfrm>
              <a:off x="4725236" y="3790780"/>
              <a:ext cx="869338" cy="648781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6-bit LFSR:</a:t>
              </a:r>
            </a:p>
            <a:p>
              <a:pPr algn="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Counter</a:t>
              </a:r>
            </a:p>
            <a:p>
              <a:pPr algn="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0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Shift Register</a:t>
              </a: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flipV="1">
              <a:off x="4279928" y="4439562"/>
              <a:ext cx="0" cy="108768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4519296" y="4439564"/>
              <a:ext cx="5196" cy="34201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9" name="TextBox 188"/>
            <p:cNvSpPr txBox="1"/>
            <p:nvPr/>
          </p:nvSpPr>
          <p:spPr>
            <a:xfrm rot="16200000">
              <a:off x="3942556" y="5741625"/>
              <a:ext cx="593432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err="1" smtClean="0">
                  <a:solidFill>
                    <a:prstClr val="black"/>
                  </a:solidFill>
                  <a:latin typeface="Calibri"/>
                </a:rPr>
                <a:t>TPulse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3738581" y="2682387"/>
              <a:ext cx="944492" cy="682929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6-bit TMR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Pixel memory</a:t>
              </a:r>
            </a:p>
          </p:txBody>
        </p:sp>
        <p:sp>
          <p:nvSpPr>
            <p:cNvPr id="193" name="Down Arrow 192"/>
            <p:cNvSpPr/>
            <p:nvPr/>
          </p:nvSpPr>
          <p:spPr>
            <a:xfrm rot="5400000">
              <a:off x="3299830" y="2676038"/>
              <a:ext cx="228600" cy="582397"/>
            </a:xfrm>
            <a:prstGeom prst="downArrow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schemeClr val="tx1"/>
                  </a:solidFill>
                  <a:latin typeface="Calibri"/>
                  <a:ea typeface="Microsoft YaHei"/>
                </a:rPr>
                <a:t>6-bits</a:t>
              </a:r>
            </a:p>
          </p:txBody>
        </p:sp>
        <p:cxnSp>
          <p:nvCxnSpPr>
            <p:cNvPr id="200" name="Straight Arrow Connector 199"/>
            <p:cNvCxnSpPr/>
            <p:nvPr/>
          </p:nvCxnSpPr>
          <p:spPr>
            <a:xfrm flipH="1" flipV="1">
              <a:off x="4519320" y="4789203"/>
              <a:ext cx="1786898" cy="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03" name="Down Arrow 202"/>
            <p:cNvSpPr/>
            <p:nvPr/>
          </p:nvSpPr>
          <p:spPr>
            <a:xfrm rot="10800000">
              <a:off x="4968044" y="3365319"/>
              <a:ext cx="228600" cy="414473"/>
            </a:xfrm>
            <a:prstGeom prst="downArrow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vert="vert270" lIns="0" tIns="0" rIns="0" bIns="0" rtlCol="0" anchor="ctr"/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050" b="1" kern="0" dirty="0" smtClean="0">
                  <a:solidFill>
                    <a:prstClr val="white"/>
                  </a:solidFill>
                  <a:latin typeface="Calibri"/>
                  <a:ea typeface="Microsoft YaHei"/>
                </a:rPr>
                <a:t>6-bits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664846" y="3031655"/>
              <a:ext cx="52353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Valid</a:t>
              </a:r>
            </a:p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Event</a:t>
              </a:r>
              <a:endParaRPr lang="en-GB" sz="10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flipV="1">
              <a:off x="5511558" y="3027401"/>
              <a:ext cx="676819" cy="27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rapezoid 8"/>
            <p:cNvSpPr/>
            <p:nvPr/>
          </p:nvSpPr>
          <p:spPr>
            <a:xfrm rot="5400000">
              <a:off x="5186606" y="2933121"/>
              <a:ext cx="680241" cy="178778"/>
            </a:xfrm>
            <a:prstGeom prst="trapezoid">
              <a:avLst>
                <a:gd name="adj" fmla="val 6805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V="1">
              <a:off x="5124994" y="4448061"/>
              <a:ext cx="0" cy="107919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17" name="TextBox 116"/>
            <p:cNvSpPr txBox="1"/>
            <p:nvPr/>
          </p:nvSpPr>
          <p:spPr>
            <a:xfrm rot="16200000">
              <a:off x="4786590" y="5724879"/>
              <a:ext cx="615810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defTabSz="9144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GB" sz="1200" dirty="0" err="1" smtClean="0">
                  <a:solidFill>
                    <a:prstClr val="black"/>
                  </a:solidFill>
                  <a:latin typeface="Calibri"/>
                </a:rPr>
                <a:t>DataIO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14812" y="2643444"/>
              <a:ext cx="620555" cy="789824"/>
            </a:xfrm>
            <a:prstGeom prst="rect">
              <a:avLst/>
            </a:prstGeom>
          </p:spPr>
        </p:pic>
      </p:grpSp>
      <p:sp>
        <p:nvSpPr>
          <p:cNvPr id="132" name="Rectangular Callout 131"/>
          <p:cNvSpPr/>
          <p:nvPr/>
        </p:nvSpPr>
        <p:spPr>
          <a:xfrm>
            <a:off x="3120958" y="4213502"/>
            <a:ext cx="684942" cy="145704"/>
          </a:xfrm>
          <a:prstGeom prst="wedgeRectCallout">
            <a:avLst>
              <a:gd name="adj1" fmla="val 19202"/>
              <a:gd name="adj2" fmla="val -1389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MaskBit</a:t>
            </a:r>
            <a:endParaRPr lang="en-GB" sz="1000" b="1" dirty="0"/>
          </a:p>
        </p:txBody>
      </p:sp>
      <p:cxnSp>
        <p:nvCxnSpPr>
          <p:cNvPr id="152" name="Straight Connector 151"/>
          <p:cNvCxnSpPr>
            <a:stCxn id="141" idx="0"/>
          </p:cNvCxnSpPr>
          <p:nvPr/>
        </p:nvCxnSpPr>
        <p:spPr>
          <a:xfrm flipV="1">
            <a:off x="3248465" y="4052528"/>
            <a:ext cx="298747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581254" y="4834995"/>
            <a:ext cx="70028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Rafa</a:t>
            </a:r>
            <a:endParaRPr lang="en-GB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325587" y="4827081"/>
            <a:ext cx="70028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Xavi</a:t>
            </a:r>
            <a:endParaRPr lang="en-GB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6572302" y="4797152"/>
            <a:ext cx="102403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Tuomas</a:t>
            </a:r>
            <a:endParaRPr lang="en-GB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684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32"/>
    </mc:Choice>
    <mc:Fallback xmlns="">
      <p:transition spd="slow" advTm="208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7" grpId="0" animBg="1"/>
      <p:bldP spid="10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R.Ballabriga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67AF3E2-CAF7-4F87-BDBC-CBA3D282C5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31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01302" y="1130979"/>
          <a:ext cx="8285498" cy="4962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27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427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Technology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TSMC</a:t>
                      </a:r>
                      <a:r>
                        <a:rPr lang="en-GB" sz="1600" baseline="0" dirty="0" smtClean="0"/>
                        <a:t> 130nm CMOS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Number of pixels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256 x 256 @ 55 </a:t>
                      </a:r>
                      <a:r>
                        <a:rPr lang="en-GB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dirty="0" smtClean="0"/>
                        <a:t>m pitch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Analog</a:t>
                      </a:r>
                      <a:r>
                        <a:rPr lang="en-GB" sz="1600" dirty="0" smtClean="0"/>
                        <a:t> front-end size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55 x 14.5 </a:t>
                      </a:r>
                      <a:r>
                        <a:rPr lang="en-GB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dirty="0" smtClean="0"/>
                        <a:t>m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Analog</a:t>
                      </a:r>
                      <a:r>
                        <a:rPr lang="en-GB" sz="1600" dirty="0" smtClean="0"/>
                        <a:t> supply voltage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1.2 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Detector capacitance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50 </a:t>
                      </a:r>
                      <a:r>
                        <a:rPr lang="en-GB" sz="1600" dirty="0" err="1" smtClean="0"/>
                        <a:t>fF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Detector polarity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Optimized for electron</a:t>
                      </a:r>
                      <a:r>
                        <a:rPr lang="en-GB" sz="1600" baseline="0" dirty="0" smtClean="0"/>
                        <a:t> collection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Maximum</a:t>
                      </a:r>
                      <a:r>
                        <a:rPr lang="en-GB" sz="1600" baseline="0" dirty="0" smtClean="0"/>
                        <a:t> of charge distribution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16ke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baseline="0" dirty="0" smtClean="0"/>
                        <a:t> (200</a:t>
                      </a:r>
                      <a:r>
                        <a:rPr lang="en-GB" sz="16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baseline="0" dirty="0" smtClean="0"/>
                        <a:t>m Si @ 80e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baseline="0" dirty="0" smtClean="0"/>
                        <a:t>h</a:t>
                      </a:r>
                      <a:r>
                        <a:rPr lang="en-GB" sz="1600" baseline="30000" dirty="0" smtClean="0"/>
                        <a:t>+</a:t>
                      </a:r>
                      <a:r>
                        <a:rPr lang="en-GB" sz="1600" baseline="0" dirty="0" smtClean="0"/>
                        <a:t> pairs per </a:t>
                      </a:r>
                      <a:r>
                        <a:rPr lang="en-GB" sz="16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baseline="0" dirty="0" smtClean="0"/>
                        <a:t>m)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Leakage</a:t>
                      </a:r>
                      <a:r>
                        <a:rPr lang="en-GB" sz="1600" baseline="0" dirty="0" smtClean="0"/>
                        <a:t> current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Up to 12nA/pixel (non-uniform)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Minimum threshold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~500e</a:t>
                      </a:r>
                      <a:r>
                        <a:rPr lang="en-GB" sz="1600" baseline="30000" dirty="0" smtClean="0"/>
                        <a:t>-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Pile-up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Discharge of 16ke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baseline="0" dirty="0" smtClean="0"/>
                        <a:t> charge in 300ns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Time of arrival resolution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25ns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Operating temperature (in experiment)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-30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C&lt;T&lt;0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3716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Analog power consumption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~6.1</a:t>
                      </a:r>
                      <a:r>
                        <a:rPr lang="en-GB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dirty="0" smtClean="0"/>
                        <a:t>W/pixel</a:t>
                      </a:r>
                    </a:p>
                    <a:p>
                      <a:r>
                        <a:rPr lang="en-GB" sz="1600" dirty="0" smtClean="0"/>
                        <a:t>200mW/cm</a:t>
                      </a:r>
                      <a:r>
                        <a:rPr lang="en-GB" sz="1600" baseline="30000" dirty="0" smtClean="0"/>
                        <a:t>2</a:t>
                      </a:r>
                      <a:r>
                        <a:rPr lang="en-GB" sz="1600" dirty="0" smtClean="0"/>
                        <a:t> (250mW/cm</a:t>
                      </a:r>
                      <a:r>
                        <a:rPr lang="en-GB" sz="1600" baseline="30000" dirty="0" smtClean="0"/>
                        <a:t>2</a:t>
                      </a:r>
                      <a:r>
                        <a:rPr lang="en-GB" sz="1600" dirty="0" smtClean="0"/>
                        <a:t>) (constant)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 smtClean="0"/>
              <a:t>Specifications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0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12640" y="6356350"/>
            <a:ext cx="2133600" cy="365125"/>
          </a:xfrm>
        </p:spPr>
        <p:txBody>
          <a:bodyPr/>
          <a:lstStyle/>
          <a:p>
            <a:fld id="{8C801219-7A01-49DD-8744-65812FC704C6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5351" t="10727"/>
          <a:stretch/>
        </p:blipFill>
        <p:spPr>
          <a:xfrm>
            <a:off x="35496" y="8620"/>
            <a:ext cx="4094544" cy="38524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4383" y="620688"/>
            <a:ext cx="2088232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Limited NMOS leakage current (in good Fab)</a:t>
            </a:r>
            <a:endParaRPr lang="en-GB" sz="10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6948" t="-13" b="-1"/>
          <a:stretch/>
        </p:blipFill>
        <p:spPr>
          <a:xfrm>
            <a:off x="179512" y="3717032"/>
            <a:ext cx="3384376" cy="31409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3051" y="6045378"/>
            <a:ext cx="121544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i="1" dirty="0" smtClean="0"/>
              <a:t>ELTs do not move!</a:t>
            </a:r>
            <a:endParaRPr lang="en-GB" sz="1050" i="1" dirty="0"/>
          </a:p>
        </p:txBody>
      </p:sp>
      <p:sp>
        <p:nvSpPr>
          <p:cNvPr id="11" name="Oval 10"/>
          <p:cNvSpPr/>
          <p:nvPr/>
        </p:nvSpPr>
        <p:spPr>
          <a:xfrm>
            <a:off x="2195736" y="4592454"/>
            <a:ext cx="144016" cy="3578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55598" y="5344594"/>
            <a:ext cx="64013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err="1" smtClean="0"/>
              <a:t>minL</a:t>
            </a:r>
            <a:endParaRPr lang="en-GB" sz="105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79712" y="4970103"/>
            <a:ext cx="216024" cy="444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9225" y="4905452"/>
            <a:ext cx="994469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err="1" smtClean="0"/>
              <a:t>minL</a:t>
            </a:r>
            <a:r>
              <a:rPr lang="en-GB" sz="1050" dirty="0" smtClean="0"/>
              <a:t>, W&gt;1 (or LVT)</a:t>
            </a:r>
            <a:endParaRPr lang="en-GB" sz="1050" dirty="0"/>
          </a:p>
        </p:txBody>
      </p:sp>
      <p:sp>
        <p:nvSpPr>
          <p:cNvPr id="18" name="Oval 17"/>
          <p:cNvSpPr/>
          <p:nvPr/>
        </p:nvSpPr>
        <p:spPr>
          <a:xfrm>
            <a:off x="1979712" y="4376338"/>
            <a:ext cx="72008" cy="192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555598" y="4525711"/>
            <a:ext cx="424114" cy="409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1907704" y="4162674"/>
            <a:ext cx="72008" cy="192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69219" y="4363850"/>
            <a:ext cx="64434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L&gt;min</a:t>
            </a:r>
            <a:endParaRPr lang="en-GB" sz="105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342432" y="4334376"/>
            <a:ext cx="557652" cy="165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90230" y="6594715"/>
            <a:ext cx="2110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Ion degradation&lt;5%</a:t>
            </a:r>
            <a:endParaRPr lang="en-GB" sz="1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4885" y="-9072"/>
            <a:ext cx="16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FAB 6 (NMOS)</a:t>
            </a:r>
            <a:endParaRPr lang="en-GB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4623830" y="6488668"/>
            <a:ext cx="452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Radiation measurements: S. Michelis, F. Faccio</a:t>
            </a:r>
            <a:endParaRPr lang="en-GB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040" y="663628"/>
            <a:ext cx="4810987" cy="272243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05822" y="1191"/>
            <a:ext cx="161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FAB 14 (NMOS)</a:t>
            </a:r>
            <a:endParaRPr lang="en-GB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4407465" y="3300387"/>
            <a:ext cx="4313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The annealing at -30</a:t>
            </a:r>
            <a:r>
              <a:rPr lang="en-GB" sz="1600" i="1" baseline="30000" dirty="0" smtClean="0"/>
              <a:t>o</a:t>
            </a:r>
            <a:r>
              <a:rPr lang="en-GB" sz="1600" i="1" dirty="0" smtClean="0"/>
              <a:t>C is much faster in HVT transistors </a:t>
            </a:r>
            <a:r>
              <a:rPr lang="en-GB" sz="1600" i="1" dirty="0" err="1" smtClean="0"/>
              <a:t>wrt</a:t>
            </a:r>
            <a:r>
              <a:rPr lang="en-GB" sz="1600" i="1" dirty="0" smtClean="0"/>
              <a:t> regular transistors</a:t>
            </a:r>
            <a:endParaRPr lang="en-GB" sz="1600" i="1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812360" y="2348880"/>
            <a:ext cx="288653" cy="1044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070354" y="4328120"/>
            <a:ext cx="4870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 </a:t>
            </a:r>
            <a:r>
              <a:rPr lang="en-GB" sz="2000" dirty="0" err="1" smtClean="0"/>
              <a:t>Fabs</a:t>
            </a:r>
            <a:r>
              <a:rPr lang="en-GB" sz="2000" dirty="0" smtClean="0"/>
              <a:t> showed different results in terms of leakage for the NMOS transistors</a:t>
            </a:r>
          </a:p>
          <a:p>
            <a:endParaRPr lang="en-GB" sz="2000" dirty="0"/>
          </a:p>
          <a:p>
            <a:r>
              <a:rPr lang="en-GB" sz="2000" dirty="0" smtClean="0"/>
              <a:t>We decided to design for the worst case i.e.:</a:t>
            </a:r>
          </a:p>
          <a:p>
            <a:endParaRPr lang="en-GB" sz="2000" dirty="0"/>
          </a:p>
          <a:p>
            <a:r>
              <a:rPr lang="en-GB" sz="2000" dirty="0" smtClean="0"/>
              <a:t>NMOS transistors either ELT or HVT</a:t>
            </a:r>
            <a:endParaRPr lang="en-GB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9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GB" dirty="0" smtClean="0"/>
              <a:t>The front-end circuit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15</a:t>
            </a:fld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3003108" y="3249772"/>
            <a:ext cx="709188" cy="51579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218"/>
          <p:cNvSpPr>
            <a:spLocks noChangeShapeType="1"/>
          </p:cNvSpPr>
          <p:nvPr/>
        </p:nvSpPr>
        <p:spPr bwMode="auto">
          <a:xfrm rot="16200000">
            <a:off x="2647637" y="3061055"/>
            <a:ext cx="1232" cy="90310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218"/>
          <p:cNvSpPr>
            <a:spLocks noChangeShapeType="1"/>
          </p:cNvSpPr>
          <p:nvPr/>
        </p:nvSpPr>
        <p:spPr bwMode="auto">
          <a:xfrm rot="16200000">
            <a:off x="4082686" y="3034162"/>
            <a:ext cx="1" cy="93417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Oval 167"/>
          <p:cNvSpPr>
            <a:spLocks noChangeArrowheads="1"/>
          </p:cNvSpPr>
          <p:nvPr/>
        </p:nvSpPr>
        <p:spPr bwMode="auto">
          <a:xfrm rot="10800000">
            <a:off x="2817168" y="3478042"/>
            <a:ext cx="74612" cy="70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en-US" b="1"/>
          </a:p>
        </p:txBody>
      </p:sp>
      <p:sp>
        <p:nvSpPr>
          <p:cNvPr id="17" name="Oval 167"/>
          <p:cNvSpPr>
            <a:spLocks noChangeArrowheads="1"/>
          </p:cNvSpPr>
          <p:nvPr/>
        </p:nvSpPr>
        <p:spPr bwMode="auto">
          <a:xfrm rot="10800000">
            <a:off x="3857439" y="3472488"/>
            <a:ext cx="74612" cy="70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en-US" b="1"/>
          </a:p>
        </p:txBody>
      </p:sp>
      <p:sp>
        <p:nvSpPr>
          <p:cNvPr id="19" name="Line 218"/>
          <p:cNvSpPr>
            <a:spLocks noChangeShapeType="1"/>
          </p:cNvSpPr>
          <p:nvPr/>
        </p:nvSpPr>
        <p:spPr bwMode="auto">
          <a:xfrm rot="16200000">
            <a:off x="3074915" y="2694676"/>
            <a:ext cx="1" cy="4699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218"/>
          <p:cNvSpPr>
            <a:spLocks noChangeShapeType="1"/>
          </p:cNvSpPr>
          <p:nvPr/>
        </p:nvSpPr>
        <p:spPr bwMode="auto">
          <a:xfrm rot="16200000">
            <a:off x="3122645" y="2735921"/>
            <a:ext cx="1567398" cy="122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218"/>
          <p:cNvSpPr>
            <a:spLocks noChangeShapeType="1"/>
          </p:cNvSpPr>
          <p:nvPr/>
        </p:nvSpPr>
        <p:spPr bwMode="auto">
          <a:xfrm rot="16200000">
            <a:off x="3127923" y="2929640"/>
            <a:ext cx="3639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18"/>
          <p:cNvSpPr>
            <a:spLocks noChangeShapeType="1"/>
          </p:cNvSpPr>
          <p:nvPr/>
        </p:nvSpPr>
        <p:spPr bwMode="auto">
          <a:xfrm rot="16200000">
            <a:off x="3247562" y="2929640"/>
            <a:ext cx="3639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218"/>
          <p:cNvSpPr>
            <a:spLocks noChangeShapeType="1"/>
          </p:cNvSpPr>
          <p:nvPr/>
        </p:nvSpPr>
        <p:spPr bwMode="auto">
          <a:xfrm rot="16200000">
            <a:off x="3672185" y="2692926"/>
            <a:ext cx="1" cy="4699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218"/>
          <p:cNvSpPr>
            <a:spLocks noChangeShapeType="1"/>
          </p:cNvSpPr>
          <p:nvPr/>
        </p:nvSpPr>
        <p:spPr bwMode="auto">
          <a:xfrm rot="16200000">
            <a:off x="3087390" y="1728479"/>
            <a:ext cx="1" cy="4699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218"/>
          <p:cNvSpPr>
            <a:spLocks noChangeShapeType="1"/>
          </p:cNvSpPr>
          <p:nvPr/>
        </p:nvSpPr>
        <p:spPr bwMode="auto">
          <a:xfrm rot="16200000">
            <a:off x="3672185" y="1726321"/>
            <a:ext cx="1" cy="4699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30541" y="1849587"/>
            <a:ext cx="419597" cy="21602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167"/>
          <p:cNvSpPr>
            <a:spLocks noChangeArrowheads="1"/>
          </p:cNvSpPr>
          <p:nvPr/>
        </p:nvSpPr>
        <p:spPr bwMode="auto">
          <a:xfrm rot="10800000">
            <a:off x="3860541" y="2896170"/>
            <a:ext cx="74612" cy="70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en-US" b="1"/>
          </a:p>
        </p:txBody>
      </p:sp>
      <p:sp>
        <p:nvSpPr>
          <p:cNvPr id="28" name="Oval 167"/>
          <p:cNvSpPr>
            <a:spLocks noChangeArrowheads="1"/>
          </p:cNvSpPr>
          <p:nvPr/>
        </p:nvSpPr>
        <p:spPr bwMode="auto">
          <a:xfrm rot="10800000">
            <a:off x="2820679" y="2896170"/>
            <a:ext cx="74612" cy="70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en-US" b="1"/>
          </a:p>
        </p:txBody>
      </p:sp>
      <p:sp>
        <p:nvSpPr>
          <p:cNvPr id="38" name="TextBox 37"/>
          <p:cNvSpPr txBox="1"/>
          <p:nvPr/>
        </p:nvSpPr>
        <p:spPr>
          <a:xfrm>
            <a:off x="3160982" y="2361803"/>
            <a:ext cx="480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C</a:t>
            </a:r>
            <a:r>
              <a:rPr lang="en-GB" sz="2000" baseline="-25000" dirty="0" err="1" smtClean="0"/>
              <a:t>fb</a:t>
            </a:r>
            <a:endParaRPr lang="en-GB" sz="2000" baseline="-25000" dirty="0"/>
          </a:p>
        </p:txBody>
      </p:sp>
      <p:sp>
        <p:nvSpPr>
          <p:cNvPr id="39" name="Rectangle 38"/>
          <p:cNvSpPr/>
          <p:nvPr/>
        </p:nvSpPr>
        <p:spPr>
          <a:xfrm>
            <a:off x="4549775" y="3141840"/>
            <a:ext cx="742305" cy="14334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ine 218"/>
          <p:cNvSpPr>
            <a:spLocks noChangeShapeType="1"/>
          </p:cNvSpPr>
          <p:nvPr/>
        </p:nvSpPr>
        <p:spPr bwMode="auto">
          <a:xfrm rot="16200000">
            <a:off x="5542701" y="3660440"/>
            <a:ext cx="1" cy="4699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" name="Oval 167"/>
          <p:cNvSpPr>
            <a:spLocks noChangeArrowheads="1"/>
          </p:cNvSpPr>
          <p:nvPr/>
        </p:nvSpPr>
        <p:spPr bwMode="auto">
          <a:xfrm rot="10800000">
            <a:off x="5775060" y="3861665"/>
            <a:ext cx="74612" cy="70361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en-US" b="1"/>
          </a:p>
        </p:txBody>
      </p:sp>
      <p:cxnSp>
        <p:nvCxnSpPr>
          <p:cNvPr id="9" name="Straight Connector 8"/>
          <p:cNvCxnSpPr/>
          <p:nvPr/>
        </p:nvCxnSpPr>
        <p:spPr>
          <a:xfrm>
            <a:off x="4701500" y="3871405"/>
            <a:ext cx="446564" cy="791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701500" y="4273963"/>
            <a:ext cx="13117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832677" y="3509325"/>
            <a:ext cx="132903" cy="77504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64640" y="3509325"/>
            <a:ext cx="13117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ine 218"/>
          <p:cNvSpPr>
            <a:spLocks noChangeShapeType="1"/>
          </p:cNvSpPr>
          <p:nvPr/>
        </p:nvSpPr>
        <p:spPr bwMode="auto">
          <a:xfrm rot="16200000">
            <a:off x="4323381" y="4053764"/>
            <a:ext cx="3" cy="467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923928" y="3895401"/>
            <a:ext cx="480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V</a:t>
            </a:r>
            <a:r>
              <a:rPr lang="en-GB" sz="2000" baseline="-25000" dirty="0" err="1" smtClean="0"/>
              <a:t>th</a:t>
            </a:r>
            <a:endParaRPr lang="en-GB" sz="2000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5333582" y="3455247"/>
            <a:ext cx="1110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V</a:t>
            </a:r>
            <a:r>
              <a:rPr lang="en-GB" sz="2000" baseline="-25000" dirty="0" err="1" smtClean="0"/>
              <a:t>out_disc</a:t>
            </a:r>
            <a:endParaRPr lang="en-GB" sz="2000" baseline="-25000" dirty="0"/>
          </a:p>
        </p:txBody>
      </p:sp>
      <p:sp>
        <p:nvSpPr>
          <p:cNvPr id="42" name="Line 216"/>
          <p:cNvSpPr>
            <a:spLocks noChangeShapeType="1"/>
          </p:cNvSpPr>
          <p:nvPr/>
        </p:nvSpPr>
        <p:spPr bwMode="auto">
          <a:xfrm flipV="1">
            <a:off x="4901010" y="2511755"/>
            <a:ext cx="0" cy="2260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Oval 217"/>
          <p:cNvSpPr>
            <a:spLocks noChangeArrowheads="1"/>
          </p:cNvSpPr>
          <p:nvPr/>
        </p:nvSpPr>
        <p:spPr bwMode="auto">
          <a:xfrm>
            <a:off x="4731833" y="2432869"/>
            <a:ext cx="343746" cy="360709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47" name="Line 218"/>
          <p:cNvSpPr>
            <a:spLocks noChangeShapeType="1"/>
          </p:cNvSpPr>
          <p:nvPr/>
        </p:nvSpPr>
        <p:spPr bwMode="auto">
          <a:xfrm rot="16200000" flipV="1">
            <a:off x="4721325" y="2243414"/>
            <a:ext cx="3556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5102687" y="2405904"/>
            <a:ext cx="2637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4-bit offset calibration</a:t>
            </a:r>
            <a:endParaRPr lang="en-GB" sz="2000" baseline="-25000" dirty="0"/>
          </a:p>
        </p:txBody>
      </p:sp>
      <p:sp>
        <p:nvSpPr>
          <p:cNvPr id="53" name="Line 218"/>
          <p:cNvSpPr>
            <a:spLocks noChangeShapeType="1"/>
          </p:cNvSpPr>
          <p:nvPr/>
        </p:nvSpPr>
        <p:spPr bwMode="auto">
          <a:xfrm rot="16200000">
            <a:off x="4918648" y="1861433"/>
            <a:ext cx="0" cy="416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3062498" y="3301295"/>
            <a:ext cx="480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-A</a:t>
            </a:r>
            <a:endParaRPr lang="en-GB" sz="2000" baseline="-25000" dirty="0"/>
          </a:p>
        </p:txBody>
      </p:sp>
      <p:sp>
        <p:nvSpPr>
          <p:cNvPr id="55" name="Line 161"/>
          <p:cNvSpPr>
            <a:spLocks noChangeAspect="1" noChangeShapeType="1"/>
          </p:cNvSpPr>
          <p:nvPr/>
        </p:nvSpPr>
        <p:spPr bwMode="auto">
          <a:xfrm>
            <a:off x="2195910" y="3516539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56" name="Line 162"/>
          <p:cNvSpPr>
            <a:spLocks noChangeAspect="1" noChangeShapeType="1"/>
          </p:cNvSpPr>
          <p:nvPr/>
        </p:nvSpPr>
        <p:spPr bwMode="auto">
          <a:xfrm>
            <a:off x="2206172" y="4211864"/>
            <a:ext cx="0" cy="654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57" name="Oval 203"/>
          <p:cNvSpPr>
            <a:spLocks noChangeArrowheads="1"/>
          </p:cNvSpPr>
          <p:nvPr/>
        </p:nvSpPr>
        <p:spPr bwMode="auto">
          <a:xfrm>
            <a:off x="2172456" y="4799239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8" name="Line 209"/>
          <p:cNvSpPr>
            <a:spLocks noChangeAspect="1" noChangeShapeType="1"/>
          </p:cNvSpPr>
          <p:nvPr/>
        </p:nvSpPr>
        <p:spPr bwMode="auto">
          <a:xfrm>
            <a:off x="1988796" y="3828652"/>
            <a:ext cx="420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59" name="AutoShape 188"/>
          <p:cNvSpPr>
            <a:spLocks noChangeArrowheads="1"/>
          </p:cNvSpPr>
          <p:nvPr/>
        </p:nvSpPr>
        <p:spPr bwMode="auto">
          <a:xfrm>
            <a:off x="1992157" y="3830865"/>
            <a:ext cx="414836" cy="39687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1918140" y="4836764"/>
            <a:ext cx="66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-HV</a:t>
            </a:r>
            <a:endParaRPr lang="en-GB" dirty="0"/>
          </a:p>
        </p:txBody>
      </p:sp>
      <p:sp>
        <p:nvSpPr>
          <p:cNvPr id="61" name="Line 218"/>
          <p:cNvSpPr>
            <a:spLocks noChangeShapeType="1"/>
          </p:cNvSpPr>
          <p:nvPr/>
        </p:nvSpPr>
        <p:spPr bwMode="auto">
          <a:xfrm rot="16200000">
            <a:off x="2073784" y="2730984"/>
            <a:ext cx="1567398" cy="122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112870" y="1478271"/>
            <a:ext cx="577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FB</a:t>
            </a:r>
            <a:endParaRPr lang="en-GB" sz="2000" baseline="-25000" dirty="0"/>
          </a:p>
        </p:txBody>
      </p:sp>
      <p:sp>
        <p:nvSpPr>
          <p:cNvPr id="63" name="Line 218"/>
          <p:cNvSpPr>
            <a:spLocks noChangeShapeType="1"/>
          </p:cNvSpPr>
          <p:nvPr/>
        </p:nvSpPr>
        <p:spPr bwMode="auto">
          <a:xfrm rot="16200000" flipV="1">
            <a:off x="4718233" y="2963165"/>
            <a:ext cx="35560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3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3"/>
          <p:cNvSpPr>
            <a:spLocks noChangeShapeType="1"/>
          </p:cNvSpPr>
          <p:nvPr/>
        </p:nvSpPr>
        <p:spPr bwMode="auto">
          <a:xfrm>
            <a:off x="7482610" y="552741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04"/>
          <p:cNvSpPr>
            <a:spLocks noChangeShapeType="1"/>
          </p:cNvSpPr>
          <p:nvPr/>
        </p:nvSpPr>
        <p:spPr bwMode="auto">
          <a:xfrm>
            <a:off x="7552971" y="552741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105"/>
          <p:cNvSpPr>
            <a:spLocks noChangeShapeType="1"/>
          </p:cNvSpPr>
          <p:nvPr/>
        </p:nvSpPr>
        <p:spPr bwMode="auto">
          <a:xfrm flipH="1">
            <a:off x="7552971" y="560361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6"/>
          <p:cNvSpPr>
            <a:spLocks noChangeShapeType="1"/>
          </p:cNvSpPr>
          <p:nvPr/>
        </p:nvSpPr>
        <p:spPr bwMode="auto">
          <a:xfrm>
            <a:off x="7552971" y="606081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212"/>
          <p:cNvSpPr>
            <a:spLocks noChangeAspect="1" noChangeShapeType="1"/>
          </p:cNvSpPr>
          <p:nvPr/>
        </p:nvSpPr>
        <p:spPr bwMode="auto">
          <a:xfrm>
            <a:off x="7830600" y="6064228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" name="AutoShape 209"/>
          <p:cNvSpPr>
            <a:spLocks noChangeArrowheads="1"/>
          </p:cNvSpPr>
          <p:nvPr/>
        </p:nvSpPr>
        <p:spPr bwMode="auto">
          <a:xfrm rot="10800000">
            <a:off x="3536644" y="4112584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" name="Line 115"/>
          <p:cNvSpPr>
            <a:spLocks noChangeShapeType="1"/>
          </p:cNvSpPr>
          <p:nvPr/>
        </p:nvSpPr>
        <p:spPr bwMode="auto">
          <a:xfrm rot="10800000" flipH="1">
            <a:off x="7160320" y="5832214"/>
            <a:ext cx="3108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" name="Line 111"/>
          <p:cNvSpPr>
            <a:spLocks noChangeShapeType="1"/>
          </p:cNvSpPr>
          <p:nvPr/>
        </p:nvSpPr>
        <p:spPr bwMode="auto">
          <a:xfrm rot="10800000">
            <a:off x="2270665" y="83177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" name="Line 112"/>
          <p:cNvSpPr>
            <a:spLocks noChangeShapeType="1"/>
          </p:cNvSpPr>
          <p:nvPr/>
        </p:nvSpPr>
        <p:spPr bwMode="auto">
          <a:xfrm rot="10800000">
            <a:off x="2341026" y="83177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Line 113"/>
          <p:cNvSpPr>
            <a:spLocks noChangeShapeType="1"/>
          </p:cNvSpPr>
          <p:nvPr/>
        </p:nvSpPr>
        <p:spPr bwMode="auto">
          <a:xfrm rot="10800000" flipH="1">
            <a:off x="1989221" y="90797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" name="Line 114"/>
          <p:cNvSpPr>
            <a:spLocks noChangeShapeType="1"/>
          </p:cNvSpPr>
          <p:nvPr/>
        </p:nvSpPr>
        <p:spPr bwMode="auto">
          <a:xfrm rot="10800000">
            <a:off x="1989221" y="136517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115"/>
          <p:cNvSpPr>
            <a:spLocks noChangeShapeType="1"/>
          </p:cNvSpPr>
          <p:nvPr/>
        </p:nvSpPr>
        <p:spPr bwMode="auto">
          <a:xfrm rot="10800000" flipH="1" flipV="1">
            <a:off x="2341026" y="1136570"/>
            <a:ext cx="28120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116"/>
          <p:cNvSpPr>
            <a:spLocks noChangeShapeType="1"/>
          </p:cNvSpPr>
          <p:nvPr/>
        </p:nvSpPr>
        <p:spPr bwMode="auto">
          <a:xfrm rot="10800000" flipH="1">
            <a:off x="1978054" y="1353742"/>
            <a:ext cx="14542" cy="29061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117"/>
          <p:cNvSpPr>
            <a:spLocks noChangeShapeType="1"/>
          </p:cNvSpPr>
          <p:nvPr/>
        </p:nvSpPr>
        <p:spPr bwMode="auto">
          <a:xfrm rot="10800000">
            <a:off x="1989221" y="583336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Line 204"/>
          <p:cNvSpPr>
            <a:spLocks noChangeAspect="1" noChangeShapeType="1"/>
          </p:cNvSpPr>
          <p:nvPr/>
        </p:nvSpPr>
        <p:spPr bwMode="auto">
          <a:xfrm flipH="1">
            <a:off x="1869539" y="583336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67" name="Oval 214"/>
          <p:cNvSpPr>
            <a:spLocks noChangeArrowheads="1"/>
          </p:cNvSpPr>
          <p:nvPr/>
        </p:nvSpPr>
        <p:spPr bwMode="auto">
          <a:xfrm>
            <a:off x="5120310" y="109883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8" name="Line 103"/>
          <p:cNvSpPr>
            <a:spLocks noChangeShapeType="1"/>
          </p:cNvSpPr>
          <p:nvPr/>
        </p:nvSpPr>
        <p:spPr bwMode="auto">
          <a:xfrm>
            <a:off x="1630519" y="41837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9" name="Line 104"/>
          <p:cNvSpPr>
            <a:spLocks noChangeShapeType="1"/>
          </p:cNvSpPr>
          <p:nvPr/>
        </p:nvSpPr>
        <p:spPr bwMode="auto">
          <a:xfrm>
            <a:off x="1700880" y="41837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Line 105"/>
          <p:cNvSpPr>
            <a:spLocks noChangeShapeType="1"/>
          </p:cNvSpPr>
          <p:nvPr/>
        </p:nvSpPr>
        <p:spPr bwMode="auto">
          <a:xfrm flipH="1">
            <a:off x="1700880" y="42599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" name="Line 106"/>
          <p:cNvSpPr>
            <a:spLocks noChangeShapeType="1"/>
          </p:cNvSpPr>
          <p:nvPr/>
        </p:nvSpPr>
        <p:spPr bwMode="auto">
          <a:xfrm>
            <a:off x="1700880" y="47171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" name="Line 111"/>
          <p:cNvSpPr>
            <a:spLocks noChangeShapeType="1"/>
          </p:cNvSpPr>
          <p:nvPr/>
        </p:nvSpPr>
        <p:spPr bwMode="auto">
          <a:xfrm rot="10800000">
            <a:off x="5446764" y="418193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" name="Line 112"/>
          <p:cNvSpPr>
            <a:spLocks noChangeShapeType="1"/>
          </p:cNvSpPr>
          <p:nvPr/>
        </p:nvSpPr>
        <p:spPr bwMode="auto">
          <a:xfrm rot="10800000">
            <a:off x="5517125" y="418193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" name="Line 113"/>
          <p:cNvSpPr>
            <a:spLocks noChangeShapeType="1"/>
          </p:cNvSpPr>
          <p:nvPr/>
        </p:nvSpPr>
        <p:spPr bwMode="auto">
          <a:xfrm rot="10800000" flipH="1">
            <a:off x="5165320" y="425813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" name="Line 114"/>
          <p:cNvSpPr>
            <a:spLocks noChangeShapeType="1"/>
          </p:cNvSpPr>
          <p:nvPr/>
        </p:nvSpPr>
        <p:spPr bwMode="auto">
          <a:xfrm rot="10800000">
            <a:off x="5165320" y="471533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" name="AutoShape 209"/>
          <p:cNvSpPr>
            <a:spLocks noChangeArrowheads="1"/>
          </p:cNvSpPr>
          <p:nvPr/>
        </p:nvSpPr>
        <p:spPr bwMode="auto">
          <a:xfrm rot="10800000">
            <a:off x="3365389" y="6525468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88" name="Line 212"/>
          <p:cNvSpPr>
            <a:spLocks noChangeAspect="1" noChangeShapeType="1"/>
          </p:cNvSpPr>
          <p:nvPr/>
        </p:nvSpPr>
        <p:spPr bwMode="auto">
          <a:xfrm>
            <a:off x="5179906" y="4720659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8" name="Line 116"/>
          <p:cNvSpPr>
            <a:spLocks noChangeShapeType="1"/>
          </p:cNvSpPr>
          <p:nvPr/>
        </p:nvSpPr>
        <p:spPr bwMode="auto">
          <a:xfrm rot="10800000">
            <a:off x="5150424" y="942696"/>
            <a:ext cx="6340" cy="332262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9" name="Line 212"/>
          <p:cNvSpPr>
            <a:spLocks noChangeAspect="1" noChangeShapeType="1"/>
          </p:cNvSpPr>
          <p:nvPr/>
        </p:nvSpPr>
        <p:spPr bwMode="auto">
          <a:xfrm>
            <a:off x="1978053" y="4710564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53" name="Line 116"/>
          <p:cNvSpPr>
            <a:spLocks noChangeShapeType="1"/>
          </p:cNvSpPr>
          <p:nvPr/>
        </p:nvSpPr>
        <p:spPr bwMode="auto">
          <a:xfrm rot="10800000">
            <a:off x="5158043" y="115690"/>
            <a:ext cx="1" cy="3888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5" name="Line 115"/>
          <p:cNvSpPr>
            <a:spLocks noChangeShapeType="1"/>
          </p:cNvSpPr>
          <p:nvPr/>
        </p:nvSpPr>
        <p:spPr bwMode="auto">
          <a:xfrm rot="10800000" flipH="1" flipV="1">
            <a:off x="974212" y="446013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6" name="Line 115"/>
          <p:cNvSpPr>
            <a:spLocks noChangeShapeType="1"/>
          </p:cNvSpPr>
          <p:nvPr/>
        </p:nvSpPr>
        <p:spPr bwMode="auto">
          <a:xfrm rot="10800000" flipH="1" flipV="1">
            <a:off x="5517125" y="4481668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0" name="Line 116"/>
          <p:cNvSpPr>
            <a:spLocks noChangeShapeType="1"/>
          </p:cNvSpPr>
          <p:nvPr/>
        </p:nvSpPr>
        <p:spPr bwMode="auto">
          <a:xfrm rot="10800000" flipH="1">
            <a:off x="6170336" y="3342161"/>
            <a:ext cx="3095" cy="11395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6" name="Line 204"/>
          <p:cNvSpPr>
            <a:spLocks noChangeAspect="1" noChangeShapeType="1"/>
          </p:cNvSpPr>
          <p:nvPr/>
        </p:nvSpPr>
        <p:spPr bwMode="auto">
          <a:xfrm flipH="1">
            <a:off x="3563104" y="2610896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5400000">
            <a:off x="2997333" y="2859068"/>
            <a:ext cx="1223326" cy="966185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140539" y="3049153"/>
            <a:ext cx="546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-A</a:t>
            </a:r>
            <a:endParaRPr lang="en-GB" sz="3200" dirty="0"/>
          </a:p>
        </p:txBody>
      </p:sp>
      <p:sp>
        <p:nvSpPr>
          <p:cNvPr id="192" name="Line 116"/>
          <p:cNvSpPr>
            <a:spLocks noChangeShapeType="1"/>
          </p:cNvSpPr>
          <p:nvPr/>
        </p:nvSpPr>
        <p:spPr bwMode="auto">
          <a:xfrm rot="10800000">
            <a:off x="3686673" y="2610896"/>
            <a:ext cx="1" cy="4977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" name="Line 116"/>
          <p:cNvSpPr>
            <a:spLocks noChangeShapeType="1"/>
          </p:cNvSpPr>
          <p:nvPr/>
        </p:nvSpPr>
        <p:spPr bwMode="auto">
          <a:xfrm rot="10800000">
            <a:off x="3691202" y="3614816"/>
            <a:ext cx="1" cy="4977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5" name="TextBox 194"/>
          <p:cNvSpPr txBox="1"/>
          <p:nvPr/>
        </p:nvSpPr>
        <p:spPr>
          <a:xfrm>
            <a:off x="3388611" y="2239520"/>
            <a:ext cx="93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197" name="Line 115"/>
          <p:cNvSpPr>
            <a:spLocks noChangeShapeType="1"/>
          </p:cNvSpPr>
          <p:nvPr/>
        </p:nvSpPr>
        <p:spPr bwMode="auto">
          <a:xfrm rot="10800000" flipH="1">
            <a:off x="528985" y="3342702"/>
            <a:ext cx="258772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8" name="Oval 214"/>
          <p:cNvSpPr>
            <a:spLocks noChangeArrowheads="1"/>
          </p:cNvSpPr>
          <p:nvPr/>
        </p:nvSpPr>
        <p:spPr bwMode="auto">
          <a:xfrm>
            <a:off x="1947136" y="3301731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9" name="Line 103"/>
          <p:cNvSpPr>
            <a:spLocks noChangeShapeType="1"/>
          </p:cNvSpPr>
          <p:nvPr/>
        </p:nvSpPr>
        <p:spPr bwMode="auto">
          <a:xfrm>
            <a:off x="3611922" y="1786512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0" name="Line 104"/>
          <p:cNvSpPr>
            <a:spLocks noChangeShapeType="1"/>
          </p:cNvSpPr>
          <p:nvPr/>
        </p:nvSpPr>
        <p:spPr bwMode="auto">
          <a:xfrm>
            <a:off x="3716603" y="1786512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1" name="Line 116"/>
          <p:cNvSpPr>
            <a:spLocks noChangeShapeType="1"/>
          </p:cNvSpPr>
          <p:nvPr/>
        </p:nvSpPr>
        <p:spPr bwMode="auto">
          <a:xfrm rot="10800000" flipH="1">
            <a:off x="2780499" y="1968176"/>
            <a:ext cx="0" cy="13907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2" name="Line 115"/>
          <p:cNvSpPr>
            <a:spLocks noChangeShapeType="1"/>
          </p:cNvSpPr>
          <p:nvPr/>
        </p:nvSpPr>
        <p:spPr bwMode="auto">
          <a:xfrm rot="10800000" flipH="1">
            <a:off x="2779503" y="1968175"/>
            <a:ext cx="819252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3" name="Line 115"/>
          <p:cNvSpPr>
            <a:spLocks noChangeShapeType="1"/>
          </p:cNvSpPr>
          <p:nvPr/>
        </p:nvSpPr>
        <p:spPr bwMode="auto">
          <a:xfrm rot="10800000" flipH="1">
            <a:off x="3746207" y="1968175"/>
            <a:ext cx="819252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" name="Oval 214"/>
          <p:cNvSpPr>
            <a:spLocks noChangeArrowheads="1"/>
          </p:cNvSpPr>
          <p:nvPr/>
        </p:nvSpPr>
        <p:spPr bwMode="auto">
          <a:xfrm>
            <a:off x="2754211" y="3315448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5" name="Line 116"/>
          <p:cNvSpPr>
            <a:spLocks noChangeShapeType="1"/>
          </p:cNvSpPr>
          <p:nvPr/>
        </p:nvSpPr>
        <p:spPr bwMode="auto">
          <a:xfrm rot="10800000" flipH="1">
            <a:off x="4573079" y="1966728"/>
            <a:ext cx="0" cy="13907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" name="Line 115"/>
          <p:cNvSpPr>
            <a:spLocks noChangeShapeType="1"/>
          </p:cNvSpPr>
          <p:nvPr/>
        </p:nvSpPr>
        <p:spPr bwMode="auto">
          <a:xfrm rot="10800000" flipH="1" flipV="1">
            <a:off x="4058573" y="3341539"/>
            <a:ext cx="2111762" cy="6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" name="Oval 214"/>
          <p:cNvSpPr>
            <a:spLocks noChangeArrowheads="1"/>
          </p:cNvSpPr>
          <p:nvPr/>
        </p:nvSpPr>
        <p:spPr bwMode="auto">
          <a:xfrm>
            <a:off x="4544245" y="3312020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8" name="Line 115"/>
          <p:cNvSpPr>
            <a:spLocks noChangeShapeType="1"/>
          </p:cNvSpPr>
          <p:nvPr/>
        </p:nvSpPr>
        <p:spPr bwMode="auto">
          <a:xfrm rot="10800000" flipH="1" flipV="1">
            <a:off x="1967344" y="5174855"/>
            <a:ext cx="322018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" name="Line 111"/>
          <p:cNvSpPr>
            <a:spLocks noChangeShapeType="1"/>
          </p:cNvSpPr>
          <p:nvPr/>
        </p:nvSpPr>
        <p:spPr bwMode="auto">
          <a:xfrm rot="10800000">
            <a:off x="3783962" y="552954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" name="Line 112"/>
          <p:cNvSpPr>
            <a:spLocks noChangeShapeType="1"/>
          </p:cNvSpPr>
          <p:nvPr/>
        </p:nvSpPr>
        <p:spPr bwMode="auto">
          <a:xfrm rot="10800000">
            <a:off x="3854323" y="552954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" name="Line 113"/>
          <p:cNvSpPr>
            <a:spLocks noChangeShapeType="1"/>
          </p:cNvSpPr>
          <p:nvPr/>
        </p:nvSpPr>
        <p:spPr bwMode="auto">
          <a:xfrm rot="10800000" flipH="1">
            <a:off x="3502518" y="560574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" name="Line 114"/>
          <p:cNvSpPr>
            <a:spLocks noChangeShapeType="1"/>
          </p:cNvSpPr>
          <p:nvPr/>
        </p:nvSpPr>
        <p:spPr bwMode="auto">
          <a:xfrm rot="10800000">
            <a:off x="3502518" y="606294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" name="Line 212"/>
          <p:cNvSpPr>
            <a:spLocks noChangeAspect="1" noChangeShapeType="1"/>
          </p:cNvSpPr>
          <p:nvPr/>
        </p:nvSpPr>
        <p:spPr bwMode="auto">
          <a:xfrm>
            <a:off x="3517104" y="6068268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14" name="Line 116"/>
          <p:cNvSpPr>
            <a:spLocks noChangeShapeType="1"/>
          </p:cNvSpPr>
          <p:nvPr/>
        </p:nvSpPr>
        <p:spPr bwMode="auto">
          <a:xfrm rot="10800000">
            <a:off x="3493961" y="5174854"/>
            <a:ext cx="1" cy="4380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" name="Line 115"/>
          <p:cNvSpPr>
            <a:spLocks noChangeShapeType="1"/>
          </p:cNvSpPr>
          <p:nvPr/>
        </p:nvSpPr>
        <p:spPr bwMode="auto">
          <a:xfrm rot="10800000" flipH="1" flipV="1">
            <a:off x="3854323" y="5829277"/>
            <a:ext cx="3461442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" name="Oval 214"/>
          <p:cNvSpPr>
            <a:spLocks noChangeArrowheads="1"/>
          </p:cNvSpPr>
          <p:nvPr/>
        </p:nvSpPr>
        <p:spPr bwMode="auto">
          <a:xfrm>
            <a:off x="3456505" y="5142700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8" name="AutoShape 209"/>
          <p:cNvSpPr>
            <a:spLocks noChangeArrowheads="1"/>
          </p:cNvSpPr>
          <p:nvPr/>
        </p:nvSpPr>
        <p:spPr bwMode="auto">
          <a:xfrm rot="10800000">
            <a:off x="7694012" y="6525344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9" name="Line 116"/>
          <p:cNvSpPr>
            <a:spLocks noChangeShapeType="1"/>
          </p:cNvSpPr>
          <p:nvPr/>
        </p:nvSpPr>
        <p:spPr bwMode="auto">
          <a:xfrm rot="10800000" flipH="1">
            <a:off x="7830598" y="4776291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" name="Line 116"/>
          <p:cNvSpPr>
            <a:spLocks noChangeShapeType="1"/>
          </p:cNvSpPr>
          <p:nvPr/>
        </p:nvSpPr>
        <p:spPr bwMode="auto">
          <a:xfrm rot="10800000">
            <a:off x="7826639" y="124252"/>
            <a:ext cx="1" cy="3888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" name="Line 204"/>
          <p:cNvSpPr>
            <a:spLocks noChangeAspect="1" noChangeShapeType="1"/>
          </p:cNvSpPr>
          <p:nvPr/>
        </p:nvSpPr>
        <p:spPr bwMode="auto">
          <a:xfrm flipH="1">
            <a:off x="5041364" y="116632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5" name="Line 204"/>
          <p:cNvSpPr>
            <a:spLocks noChangeAspect="1" noChangeShapeType="1"/>
          </p:cNvSpPr>
          <p:nvPr/>
        </p:nvSpPr>
        <p:spPr bwMode="auto">
          <a:xfrm flipH="1">
            <a:off x="7690163" y="114727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6" name="TextBox 225"/>
          <p:cNvSpPr txBox="1"/>
          <p:nvPr/>
        </p:nvSpPr>
        <p:spPr>
          <a:xfrm>
            <a:off x="1670875" y="252165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27" name="TextBox 226"/>
          <p:cNvSpPr txBox="1"/>
          <p:nvPr/>
        </p:nvSpPr>
        <p:spPr>
          <a:xfrm>
            <a:off x="5249906" y="-13915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228" name="TextBox 227"/>
          <p:cNvSpPr txBox="1"/>
          <p:nvPr/>
        </p:nvSpPr>
        <p:spPr>
          <a:xfrm>
            <a:off x="7918119" y="-26802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231" name="TextBox 230"/>
          <p:cNvSpPr txBox="1"/>
          <p:nvPr/>
        </p:nvSpPr>
        <p:spPr>
          <a:xfrm>
            <a:off x="3266352" y="1417180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</a:t>
            </a:r>
            <a:r>
              <a:rPr lang="en-GB" baseline="-25000" dirty="0" err="1" smtClean="0"/>
              <a:t>fb</a:t>
            </a:r>
            <a:r>
              <a:rPr lang="en-GB" dirty="0" smtClean="0"/>
              <a:t>=5fF</a:t>
            </a:r>
            <a:endParaRPr lang="en-GB" dirty="0"/>
          </a:p>
        </p:txBody>
      </p:sp>
      <p:sp>
        <p:nvSpPr>
          <p:cNvPr id="233" name="Line 161"/>
          <p:cNvSpPr>
            <a:spLocks noChangeAspect="1" noChangeShapeType="1"/>
          </p:cNvSpPr>
          <p:nvPr/>
        </p:nvSpPr>
        <p:spPr bwMode="auto">
          <a:xfrm>
            <a:off x="529290" y="3332911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34" name="Line 162"/>
          <p:cNvSpPr>
            <a:spLocks noChangeAspect="1" noChangeShapeType="1"/>
          </p:cNvSpPr>
          <p:nvPr/>
        </p:nvSpPr>
        <p:spPr bwMode="auto">
          <a:xfrm>
            <a:off x="539552" y="4028236"/>
            <a:ext cx="0" cy="654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39" name="Oval 203"/>
          <p:cNvSpPr>
            <a:spLocks noChangeArrowheads="1"/>
          </p:cNvSpPr>
          <p:nvPr/>
        </p:nvSpPr>
        <p:spPr bwMode="auto">
          <a:xfrm>
            <a:off x="505836" y="4615611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41" name="Line 209"/>
          <p:cNvSpPr>
            <a:spLocks noChangeAspect="1" noChangeShapeType="1"/>
          </p:cNvSpPr>
          <p:nvPr/>
        </p:nvSpPr>
        <p:spPr bwMode="auto">
          <a:xfrm>
            <a:off x="322176" y="3645024"/>
            <a:ext cx="420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46" name="AutoShape 188"/>
          <p:cNvSpPr>
            <a:spLocks noChangeArrowheads="1"/>
          </p:cNvSpPr>
          <p:nvPr/>
        </p:nvSpPr>
        <p:spPr bwMode="auto">
          <a:xfrm>
            <a:off x="325537" y="3647237"/>
            <a:ext cx="414836" cy="39687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47" name="TextBox 246"/>
          <p:cNvSpPr txBox="1"/>
          <p:nvPr/>
        </p:nvSpPr>
        <p:spPr>
          <a:xfrm>
            <a:off x="251520" y="4653136"/>
            <a:ext cx="66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-HV</a:t>
            </a:r>
            <a:endParaRPr lang="en-GB" dirty="0"/>
          </a:p>
        </p:txBody>
      </p:sp>
      <p:cxnSp>
        <p:nvCxnSpPr>
          <p:cNvPr id="248" name="Straight Arrow Connector 247"/>
          <p:cNvCxnSpPr/>
          <p:nvPr/>
        </p:nvCxnSpPr>
        <p:spPr>
          <a:xfrm flipH="1">
            <a:off x="553362" y="3217932"/>
            <a:ext cx="62071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625370" y="2843644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I</a:t>
            </a:r>
            <a:r>
              <a:rPr lang="en-GB" i="1" baseline="-25000" dirty="0" err="1" smtClean="0"/>
              <a:t>leak</a:t>
            </a:r>
            <a:endParaRPr lang="en-GB" i="1" baseline="-25000" dirty="0"/>
          </a:p>
        </p:txBody>
      </p:sp>
      <p:sp>
        <p:nvSpPr>
          <p:cNvPr id="251" name="TextBox 250"/>
          <p:cNvSpPr txBox="1"/>
          <p:nvPr/>
        </p:nvSpPr>
        <p:spPr>
          <a:xfrm>
            <a:off x="5523879" y="2966932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V</a:t>
            </a:r>
            <a:r>
              <a:rPr lang="en-GB" i="1" baseline="-25000" dirty="0" smtClean="0"/>
              <a:t>OUT</a:t>
            </a:r>
            <a:endParaRPr lang="en-GB" i="1" baseline="-25000" dirty="0"/>
          </a:p>
        </p:txBody>
      </p:sp>
      <p:sp>
        <p:nvSpPr>
          <p:cNvPr id="253" name="Line 104"/>
          <p:cNvSpPr>
            <a:spLocks noChangeShapeType="1"/>
          </p:cNvSpPr>
          <p:nvPr/>
        </p:nvSpPr>
        <p:spPr bwMode="auto">
          <a:xfrm flipV="1">
            <a:off x="3021195" y="736664"/>
            <a:ext cx="39730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4" name="Line 104"/>
          <p:cNvSpPr>
            <a:spLocks noChangeShapeType="1"/>
          </p:cNvSpPr>
          <p:nvPr/>
        </p:nvSpPr>
        <p:spPr bwMode="auto">
          <a:xfrm flipV="1">
            <a:off x="3021864" y="850964"/>
            <a:ext cx="39730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5" name="Oval 214"/>
          <p:cNvSpPr>
            <a:spLocks noChangeArrowheads="1"/>
          </p:cNvSpPr>
          <p:nvPr/>
        </p:nvSpPr>
        <p:spPr bwMode="auto">
          <a:xfrm>
            <a:off x="3177669" y="109883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56" name="Line 161"/>
          <p:cNvSpPr>
            <a:spLocks noChangeAspect="1" noChangeShapeType="1"/>
          </p:cNvSpPr>
          <p:nvPr/>
        </p:nvSpPr>
        <p:spPr bwMode="auto">
          <a:xfrm>
            <a:off x="3216338" y="842127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57" name="Line 161"/>
          <p:cNvSpPr>
            <a:spLocks noChangeAspect="1" noChangeShapeType="1"/>
          </p:cNvSpPr>
          <p:nvPr/>
        </p:nvSpPr>
        <p:spPr bwMode="auto">
          <a:xfrm>
            <a:off x="3215099" y="423714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59" name="TextBox 258"/>
          <p:cNvSpPr txBox="1"/>
          <p:nvPr/>
        </p:nvSpPr>
        <p:spPr>
          <a:xfrm>
            <a:off x="3433682" y="596082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</a:t>
            </a:r>
            <a:r>
              <a:rPr lang="en-GB" baseline="-25000" dirty="0" err="1" smtClean="0"/>
              <a:t>leak</a:t>
            </a:r>
            <a:r>
              <a:rPr lang="en-GB" dirty="0" smtClean="0"/>
              <a:t>=700fF</a:t>
            </a:r>
            <a:endParaRPr lang="en-GB" dirty="0"/>
          </a:p>
        </p:txBody>
      </p:sp>
      <p:sp>
        <p:nvSpPr>
          <p:cNvPr id="260" name="TextBox 259"/>
          <p:cNvSpPr txBox="1"/>
          <p:nvPr/>
        </p:nvSpPr>
        <p:spPr>
          <a:xfrm>
            <a:off x="1854185" y="4317479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261" name="TextBox 260"/>
          <p:cNvSpPr txBox="1"/>
          <p:nvPr/>
        </p:nvSpPr>
        <p:spPr>
          <a:xfrm>
            <a:off x="4878521" y="4321671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3237195" y="5670773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7837888" y="5661247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grpSp>
        <p:nvGrpSpPr>
          <p:cNvPr id="2" name="Group 1"/>
          <p:cNvGrpSpPr/>
          <p:nvPr/>
        </p:nvGrpSpPr>
        <p:grpSpPr>
          <a:xfrm rot="5400000">
            <a:off x="4758744" y="5920566"/>
            <a:ext cx="351805" cy="609600"/>
            <a:chOff x="8252643" y="5679816"/>
            <a:chExt cx="351805" cy="609600"/>
          </a:xfrm>
        </p:grpSpPr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>
              <a:off x="8252643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>
              <a:off x="8323004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 flipH="1">
              <a:off x="8323004" y="57560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8323004" y="62132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6" name="Line 116"/>
          <p:cNvSpPr>
            <a:spLocks noChangeShapeType="1"/>
          </p:cNvSpPr>
          <p:nvPr/>
        </p:nvSpPr>
        <p:spPr bwMode="auto">
          <a:xfrm rot="10800000">
            <a:off x="4934646" y="5834602"/>
            <a:ext cx="3512" cy="23390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7" name="Oval 214"/>
          <p:cNvSpPr>
            <a:spLocks noChangeArrowheads="1"/>
          </p:cNvSpPr>
          <p:nvPr/>
        </p:nvSpPr>
        <p:spPr bwMode="auto">
          <a:xfrm>
            <a:off x="4904322" y="579764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08" name="Line 204"/>
          <p:cNvSpPr>
            <a:spLocks noChangeAspect="1" noChangeShapeType="1"/>
          </p:cNvSpPr>
          <p:nvPr/>
        </p:nvSpPr>
        <p:spPr bwMode="auto">
          <a:xfrm flipH="1">
            <a:off x="5155490" y="6401269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09" name="Line 204"/>
          <p:cNvSpPr>
            <a:spLocks noChangeAspect="1" noChangeShapeType="1"/>
          </p:cNvSpPr>
          <p:nvPr/>
        </p:nvSpPr>
        <p:spPr bwMode="auto">
          <a:xfrm flipH="1">
            <a:off x="4418934" y="6404188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10" name="AutoShape 209"/>
          <p:cNvSpPr>
            <a:spLocks noChangeArrowheads="1"/>
          </p:cNvSpPr>
          <p:nvPr/>
        </p:nvSpPr>
        <p:spPr bwMode="auto">
          <a:xfrm rot="10800000">
            <a:off x="5302958" y="6566068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11" name="Line 116"/>
          <p:cNvSpPr>
            <a:spLocks noChangeShapeType="1"/>
          </p:cNvSpPr>
          <p:nvPr/>
        </p:nvSpPr>
        <p:spPr bwMode="auto">
          <a:xfrm rot="10800000">
            <a:off x="5447616" y="6394919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" name="AutoShape 209"/>
          <p:cNvSpPr>
            <a:spLocks noChangeArrowheads="1"/>
          </p:cNvSpPr>
          <p:nvPr/>
        </p:nvSpPr>
        <p:spPr bwMode="auto">
          <a:xfrm rot="10800000">
            <a:off x="4285079" y="6568352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13" name="Line 116"/>
          <p:cNvSpPr>
            <a:spLocks noChangeShapeType="1"/>
          </p:cNvSpPr>
          <p:nvPr/>
        </p:nvSpPr>
        <p:spPr bwMode="auto">
          <a:xfrm rot="10800000">
            <a:off x="4429737" y="6397203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5301127" y="5989091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115" name="Line 103"/>
          <p:cNvSpPr>
            <a:spLocks noChangeShapeType="1"/>
          </p:cNvSpPr>
          <p:nvPr/>
        </p:nvSpPr>
        <p:spPr bwMode="auto">
          <a:xfrm>
            <a:off x="7496581" y="424471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6" name="Line 104"/>
          <p:cNvSpPr>
            <a:spLocks noChangeShapeType="1"/>
          </p:cNvSpPr>
          <p:nvPr/>
        </p:nvSpPr>
        <p:spPr bwMode="auto">
          <a:xfrm>
            <a:off x="7566942" y="424471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" name="Line 105"/>
          <p:cNvSpPr>
            <a:spLocks noChangeShapeType="1"/>
          </p:cNvSpPr>
          <p:nvPr/>
        </p:nvSpPr>
        <p:spPr bwMode="auto">
          <a:xfrm flipH="1">
            <a:off x="7566942" y="432091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8" name="Line 106"/>
          <p:cNvSpPr>
            <a:spLocks noChangeShapeType="1"/>
          </p:cNvSpPr>
          <p:nvPr/>
        </p:nvSpPr>
        <p:spPr bwMode="auto">
          <a:xfrm>
            <a:off x="7566942" y="477811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9" name="Line 115"/>
          <p:cNvSpPr>
            <a:spLocks noChangeShapeType="1"/>
          </p:cNvSpPr>
          <p:nvPr/>
        </p:nvSpPr>
        <p:spPr bwMode="auto">
          <a:xfrm rot="10800000" flipH="1" flipV="1">
            <a:off x="6840274" y="4521107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076056" y="5499776"/>
            <a:ext cx="178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solidFill>
                  <a:schemeClr val="accent1">
                    <a:lumMod val="75000"/>
                  </a:schemeClr>
                </a:solidFill>
              </a:rPr>
              <a:t>Vbias_Ikrum</a:t>
            </a:r>
            <a:endParaRPr lang="en-GB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" name="Line 111"/>
          <p:cNvSpPr>
            <a:spLocks noChangeShapeType="1"/>
          </p:cNvSpPr>
          <p:nvPr/>
        </p:nvSpPr>
        <p:spPr bwMode="auto">
          <a:xfrm rot="10800000">
            <a:off x="5446764" y="4275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" name="Line 112"/>
          <p:cNvSpPr>
            <a:spLocks noChangeShapeType="1"/>
          </p:cNvSpPr>
          <p:nvPr/>
        </p:nvSpPr>
        <p:spPr bwMode="auto">
          <a:xfrm rot="10800000">
            <a:off x="5517125" y="4275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4" name="Line 113"/>
          <p:cNvSpPr>
            <a:spLocks noChangeShapeType="1"/>
          </p:cNvSpPr>
          <p:nvPr/>
        </p:nvSpPr>
        <p:spPr bwMode="auto">
          <a:xfrm rot="10800000" flipH="1">
            <a:off x="5165320" y="5037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" name="Line 114"/>
          <p:cNvSpPr>
            <a:spLocks noChangeShapeType="1"/>
          </p:cNvSpPr>
          <p:nvPr/>
        </p:nvSpPr>
        <p:spPr bwMode="auto">
          <a:xfrm rot="10800000">
            <a:off x="5165320" y="9609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6" name="Line 111"/>
          <p:cNvSpPr>
            <a:spLocks noChangeShapeType="1"/>
          </p:cNvSpPr>
          <p:nvPr/>
        </p:nvSpPr>
        <p:spPr bwMode="auto">
          <a:xfrm rot="10800000">
            <a:off x="8107614" y="43133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7" name="Line 112"/>
          <p:cNvSpPr>
            <a:spLocks noChangeShapeType="1"/>
          </p:cNvSpPr>
          <p:nvPr/>
        </p:nvSpPr>
        <p:spPr bwMode="auto">
          <a:xfrm rot="10800000">
            <a:off x="8177975" y="43133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8" name="Line 113"/>
          <p:cNvSpPr>
            <a:spLocks noChangeShapeType="1"/>
          </p:cNvSpPr>
          <p:nvPr/>
        </p:nvSpPr>
        <p:spPr bwMode="auto">
          <a:xfrm rot="10800000" flipH="1">
            <a:off x="7826170" y="50753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9" name="Line 114"/>
          <p:cNvSpPr>
            <a:spLocks noChangeShapeType="1"/>
          </p:cNvSpPr>
          <p:nvPr/>
        </p:nvSpPr>
        <p:spPr bwMode="auto">
          <a:xfrm rot="10800000">
            <a:off x="7826170" y="96473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Line 116"/>
          <p:cNvSpPr>
            <a:spLocks noChangeShapeType="1"/>
          </p:cNvSpPr>
          <p:nvPr/>
        </p:nvSpPr>
        <p:spPr bwMode="auto">
          <a:xfrm rot="10800000">
            <a:off x="7826217" y="994527"/>
            <a:ext cx="1" cy="33229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1" name="Line 115"/>
          <p:cNvSpPr>
            <a:spLocks noChangeShapeType="1"/>
          </p:cNvSpPr>
          <p:nvPr/>
        </p:nvSpPr>
        <p:spPr bwMode="auto">
          <a:xfrm rot="10800000" flipH="1" flipV="1">
            <a:off x="8177975" y="716362"/>
            <a:ext cx="400884" cy="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" name="Line 116"/>
          <p:cNvSpPr>
            <a:spLocks noChangeShapeType="1"/>
          </p:cNvSpPr>
          <p:nvPr/>
        </p:nvSpPr>
        <p:spPr bwMode="auto">
          <a:xfrm rot="10800000" flipH="1">
            <a:off x="8569093" y="720923"/>
            <a:ext cx="3095" cy="6058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4" name="Line 115"/>
          <p:cNvSpPr>
            <a:spLocks noChangeShapeType="1"/>
          </p:cNvSpPr>
          <p:nvPr/>
        </p:nvSpPr>
        <p:spPr bwMode="auto">
          <a:xfrm rot="10800000" flipH="1" flipV="1">
            <a:off x="7382409" y="1329930"/>
            <a:ext cx="119517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5" name="Oval 214"/>
          <p:cNvSpPr>
            <a:spLocks noChangeArrowheads="1"/>
          </p:cNvSpPr>
          <p:nvPr/>
        </p:nvSpPr>
        <p:spPr bwMode="auto">
          <a:xfrm>
            <a:off x="7793144" y="1284000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36" name="TextBox 135"/>
          <p:cNvSpPr txBox="1"/>
          <p:nvPr/>
        </p:nvSpPr>
        <p:spPr>
          <a:xfrm>
            <a:off x="7570438" y="544515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x2</a:t>
            </a:r>
            <a:endParaRPr lang="en-GB" i="1" baseline="-25000" dirty="0"/>
          </a:p>
        </p:txBody>
      </p:sp>
      <p:sp>
        <p:nvSpPr>
          <p:cNvPr id="137" name="Line 115"/>
          <p:cNvSpPr>
            <a:spLocks noChangeShapeType="1"/>
          </p:cNvSpPr>
          <p:nvPr/>
        </p:nvSpPr>
        <p:spPr bwMode="auto">
          <a:xfrm rot="10800000" flipH="1">
            <a:off x="5521914" y="716361"/>
            <a:ext cx="1861771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8" name="Line 116"/>
          <p:cNvSpPr>
            <a:spLocks noChangeShapeType="1"/>
          </p:cNvSpPr>
          <p:nvPr/>
        </p:nvSpPr>
        <p:spPr bwMode="auto">
          <a:xfrm rot="10800000" flipH="1">
            <a:off x="7392279" y="714537"/>
            <a:ext cx="0" cy="61221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956392" y="4097051"/>
            <a:ext cx="178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solidFill>
                  <a:schemeClr val="accent1">
                    <a:lumMod val="75000"/>
                  </a:schemeClr>
                </a:solidFill>
              </a:rPr>
              <a:t>Vfbk</a:t>
            </a:r>
            <a:endParaRPr lang="en-GB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49013" y="44624"/>
            <a:ext cx="2285269" cy="673962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590583" y="1933746"/>
            <a:ext cx="1165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Bias block shared between 2 adjacent pixels</a:t>
            </a:r>
            <a:endParaRPr lang="en-GB" sz="1600" i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7863506" y="4411372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132" name="Line 204"/>
          <p:cNvSpPr>
            <a:spLocks noChangeAspect="1" noChangeShapeType="1"/>
          </p:cNvSpPr>
          <p:nvPr/>
        </p:nvSpPr>
        <p:spPr bwMode="auto">
          <a:xfrm flipH="1">
            <a:off x="3086509" y="435144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0" name="TextBox 139"/>
          <p:cNvSpPr txBox="1"/>
          <p:nvPr/>
        </p:nvSpPr>
        <p:spPr>
          <a:xfrm>
            <a:off x="2885231" y="93864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1" name="TextBox 140"/>
          <p:cNvSpPr txBox="1"/>
          <p:nvPr/>
        </p:nvSpPr>
        <p:spPr>
          <a:xfrm>
            <a:off x="6749106" y="4168513"/>
            <a:ext cx="178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solidFill>
                  <a:schemeClr val="accent1">
                    <a:lumMod val="75000"/>
                  </a:schemeClr>
                </a:solidFill>
              </a:rPr>
              <a:t>Vfbk</a:t>
            </a:r>
            <a:endParaRPr lang="en-GB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796253" y="4009147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4" name="TextBox 143"/>
          <p:cNvSpPr txBox="1"/>
          <p:nvPr/>
        </p:nvSpPr>
        <p:spPr>
          <a:xfrm>
            <a:off x="2541123" y="6461922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vssa_ik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5" name="TextBox 144"/>
          <p:cNvSpPr txBox="1"/>
          <p:nvPr/>
        </p:nvSpPr>
        <p:spPr>
          <a:xfrm>
            <a:off x="4522639" y="6476079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vssa_ik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6" name="TextBox 145"/>
          <p:cNvSpPr txBox="1"/>
          <p:nvPr/>
        </p:nvSpPr>
        <p:spPr>
          <a:xfrm>
            <a:off x="6867567" y="6429817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vssa_ik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088351" y="4939165"/>
            <a:ext cx="568201" cy="867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flipV="1">
            <a:off x="2540745" y="5629052"/>
            <a:ext cx="843467" cy="294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3275856" y="4797152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V</a:t>
            </a:r>
            <a:r>
              <a:rPr lang="en-GB" i="1" baseline="-25000" dirty="0" err="1" smtClean="0"/>
              <a:t>x</a:t>
            </a:r>
            <a:endParaRPr lang="en-GB" i="1" baseline="-25000" dirty="0"/>
          </a:p>
        </p:txBody>
      </p:sp>
      <p:sp>
        <p:nvSpPr>
          <p:cNvPr id="152" name="TextBox 151"/>
          <p:cNvSpPr txBox="1"/>
          <p:nvPr/>
        </p:nvSpPr>
        <p:spPr>
          <a:xfrm>
            <a:off x="79990" y="5812535"/>
            <a:ext cx="2581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The inner terminals of the ELTs are connected to </a:t>
            </a:r>
            <a:r>
              <a:rPr lang="en-GB" sz="1400" i="1" dirty="0" err="1" smtClean="0"/>
              <a:t>Vx</a:t>
            </a:r>
            <a:r>
              <a:rPr lang="en-GB" sz="1400" i="1" dirty="0" smtClean="0"/>
              <a:t> (to minimize </a:t>
            </a:r>
            <a:r>
              <a:rPr lang="en-GB" sz="1400" i="1" dirty="0" err="1" smtClean="0"/>
              <a:t>Cdb</a:t>
            </a:r>
            <a:r>
              <a:rPr lang="en-GB" sz="1400" i="1" dirty="0" smtClean="0"/>
              <a:t> (current source) and </a:t>
            </a:r>
            <a:r>
              <a:rPr lang="en-GB" sz="1400" i="1" dirty="0" err="1" smtClean="0"/>
              <a:t>Csb</a:t>
            </a:r>
            <a:r>
              <a:rPr lang="en-GB" sz="1400" i="1" dirty="0" smtClean="0"/>
              <a:t> (input pair) </a:t>
            </a:r>
            <a:endParaRPr lang="en-GB" i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5743079" y="5932171"/>
            <a:ext cx="168775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Dummy (matching and decoupling)</a:t>
            </a:r>
            <a:endParaRPr lang="en-GB" i="1" dirty="0"/>
          </a:p>
        </p:txBody>
      </p:sp>
      <p:cxnSp>
        <p:nvCxnSpPr>
          <p:cNvPr id="157" name="Straight Arrow Connector 156"/>
          <p:cNvCxnSpPr/>
          <p:nvPr/>
        </p:nvCxnSpPr>
        <p:spPr>
          <a:xfrm flipH="1">
            <a:off x="5467728" y="6296868"/>
            <a:ext cx="279211" cy="8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5766156" y="359849"/>
            <a:ext cx="181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V</a:t>
            </a:r>
            <a:r>
              <a:rPr lang="en-GB" i="1" baseline="-25000" dirty="0" err="1" smtClean="0"/>
              <a:t>Bias_Ikhalf</a:t>
            </a:r>
            <a:endParaRPr lang="en-GB" i="1" baseline="-25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2051720" y="2968610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V</a:t>
            </a:r>
            <a:r>
              <a:rPr lang="en-GB" i="1" baseline="-25000" dirty="0" smtClean="0"/>
              <a:t>IN</a:t>
            </a:r>
            <a:endParaRPr lang="en-GB" i="1" baseline="-25000" dirty="0"/>
          </a:p>
        </p:txBody>
      </p:sp>
      <p:sp>
        <p:nvSpPr>
          <p:cNvPr id="161" name="TextBox 160"/>
          <p:cNvSpPr txBox="1"/>
          <p:nvPr/>
        </p:nvSpPr>
        <p:spPr>
          <a:xfrm>
            <a:off x="15095" y="1213999"/>
            <a:ext cx="1541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Segmented in 4 in the direction of the length</a:t>
            </a:r>
            <a:endParaRPr lang="en-GB" i="1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475656" y="1156457"/>
            <a:ext cx="446296" cy="260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3"/>
          <p:cNvSpPr>
            <a:spLocks noChangeShapeType="1"/>
          </p:cNvSpPr>
          <p:nvPr/>
        </p:nvSpPr>
        <p:spPr bwMode="auto">
          <a:xfrm>
            <a:off x="7032228" y="456769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104"/>
          <p:cNvSpPr>
            <a:spLocks noChangeShapeType="1"/>
          </p:cNvSpPr>
          <p:nvPr/>
        </p:nvSpPr>
        <p:spPr bwMode="auto">
          <a:xfrm>
            <a:off x="7102589" y="456769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105"/>
          <p:cNvSpPr>
            <a:spLocks noChangeShapeType="1"/>
          </p:cNvSpPr>
          <p:nvPr/>
        </p:nvSpPr>
        <p:spPr bwMode="auto">
          <a:xfrm flipH="1">
            <a:off x="7102589" y="464389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6"/>
          <p:cNvSpPr>
            <a:spLocks noChangeShapeType="1"/>
          </p:cNvSpPr>
          <p:nvPr/>
        </p:nvSpPr>
        <p:spPr bwMode="auto">
          <a:xfrm>
            <a:off x="7102589" y="510109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212"/>
          <p:cNvSpPr>
            <a:spLocks noChangeAspect="1" noChangeShapeType="1"/>
          </p:cNvSpPr>
          <p:nvPr/>
        </p:nvSpPr>
        <p:spPr bwMode="auto">
          <a:xfrm>
            <a:off x="7380218" y="5104503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" name="AutoShape 209"/>
          <p:cNvSpPr>
            <a:spLocks noChangeArrowheads="1"/>
          </p:cNvSpPr>
          <p:nvPr/>
        </p:nvSpPr>
        <p:spPr bwMode="auto">
          <a:xfrm rot="10800000">
            <a:off x="2721366" y="4112584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" name="Line 115"/>
          <p:cNvSpPr>
            <a:spLocks noChangeShapeType="1"/>
          </p:cNvSpPr>
          <p:nvPr/>
        </p:nvSpPr>
        <p:spPr bwMode="auto">
          <a:xfrm rot="10800000" flipH="1">
            <a:off x="6709938" y="4872489"/>
            <a:ext cx="3108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" name="Line 111"/>
          <p:cNvSpPr>
            <a:spLocks noChangeShapeType="1"/>
          </p:cNvSpPr>
          <p:nvPr/>
        </p:nvSpPr>
        <p:spPr bwMode="auto">
          <a:xfrm rot="10800000">
            <a:off x="1455387" y="83177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" name="Line 112"/>
          <p:cNvSpPr>
            <a:spLocks noChangeShapeType="1"/>
          </p:cNvSpPr>
          <p:nvPr/>
        </p:nvSpPr>
        <p:spPr bwMode="auto">
          <a:xfrm rot="10800000">
            <a:off x="1525748" y="83177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Line 113"/>
          <p:cNvSpPr>
            <a:spLocks noChangeShapeType="1"/>
          </p:cNvSpPr>
          <p:nvPr/>
        </p:nvSpPr>
        <p:spPr bwMode="auto">
          <a:xfrm rot="10800000" flipH="1">
            <a:off x="1173943" y="90797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" name="Line 114"/>
          <p:cNvSpPr>
            <a:spLocks noChangeShapeType="1"/>
          </p:cNvSpPr>
          <p:nvPr/>
        </p:nvSpPr>
        <p:spPr bwMode="auto">
          <a:xfrm rot="10800000">
            <a:off x="1173943" y="136517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115"/>
          <p:cNvSpPr>
            <a:spLocks noChangeShapeType="1"/>
          </p:cNvSpPr>
          <p:nvPr/>
        </p:nvSpPr>
        <p:spPr bwMode="auto">
          <a:xfrm rot="10800000" flipH="1" flipV="1">
            <a:off x="1525748" y="1136570"/>
            <a:ext cx="28120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116"/>
          <p:cNvSpPr>
            <a:spLocks noChangeShapeType="1"/>
          </p:cNvSpPr>
          <p:nvPr/>
        </p:nvSpPr>
        <p:spPr bwMode="auto">
          <a:xfrm rot="10800000" flipH="1">
            <a:off x="1162776" y="1353742"/>
            <a:ext cx="14542" cy="29061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117"/>
          <p:cNvSpPr>
            <a:spLocks noChangeShapeType="1"/>
          </p:cNvSpPr>
          <p:nvPr/>
        </p:nvSpPr>
        <p:spPr bwMode="auto">
          <a:xfrm rot="10800000">
            <a:off x="1173943" y="583336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Line 204"/>
          <p:cNvSpPr>
            <a:spLocks noChangeAspect="1" noChangeShapeType="1"/>
          </p:cNvSpPr>
          <p:nvPr/>
        </p:nvSpPr>
        <p:spPr bwMode="auto">
          <a:xfrm flipH="1">
            <a:off x="1054261" y="583336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67" name="Oval 214"/>
          <p:cNvSpPr>
            <a:spLocks noChangeArrowheads="1"/>
          </p:cNvSpPr>
          <p:nvPr/>
        </p:nvSpPr>
        <p:spPr bwMode="auto">
          <a:xfrm>
            <a:off x="4305032" y="109883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8" name="Line 103"/>
          <p:cNvSpPr>
            <a:spLocks noChangeShapeType="1"/>
          </p:cNvSpPr>
          <p:nvPr/>
        </p:nvSpPr>
        <p:spPr bwMode="auto">
          <a:xfrm>
            <a:off x="815241" y="41837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9" name="Line 104"/>
          <p:cNvSpPr>
            <a:spLocks noChangeShapeType="1"/>
          </p:cNvSpPr>
          <p:nvPr/>
        </p:nvSpPr>
        <p:spPr bwMode="auto">
          <a:xfrm>
            <a:off x="885602" y="41837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Line 105"/>
          <p:cNvSpPr>
            <a:spLocks noChangeShapeType="1"/>
          </p:cNvSpPr>
          <p:nvPr/>
        </p:nvSpPr>
        <p:spPr bwMode="auto">
          <a:xfrm flipH="1">
            <a:off x="885602" y="42599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" name="Line 106"/>
          <p:cNvSpPr>
            <a:spLocks noChangeShapeType="1"/>
          </p:cNvSpPr>
          <p:nvPr/>
        </p:nvSpPr>
        <p:spPr bwMode="auto">
          <a:xfrm>
            <a:off x="885602" y="47171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" name="Line 111"/>
          <p:cNvSpPr>
            <a:spLocks noChangeShapeType="1"/>
          </p:cNvSpPr>
          <p:nvPr/>
        </p:nvSpPr>
        <p:spPr bwMode="auto">
          <a:xfrm rot="10800000">
            <a:off x="4631486" y="418193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" name="Line 112"/>
          <p:cNvSpPr>
            <a:spLocks noChangeShapeType="1"/>
          </p:cNvSpPr>
          <p:nvPr/>
        </p:nvSpPr>
        <p:spPr bwMode="auto">
          <a:xfrm rot="10800000">
            <a:off x="4701847" y="418193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" name="Line 113"/>
          <p:cNvSpPr>
            <a:spLocks noChangeShapeType="1"/>
          </p:cNvSpPr>
          <p:nvPr/>
        </p:nvSpPr>
        <p:spPr bwMode="auto">
          <a:xfrm rot="10800000" flipH="1">
            <a:off x="4350042" y="425813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" name="Line 114"/>
          <p:cNvSpPr>
            <a:spLocks noChangeShapeType="1"/>
          </p:cNvSpPr>
          <p:nvPr/>
        </p:nvSpPr>
        <p:spPr bwMode="auto">
          <a:xfrm rot="10800000">
            <a:off x="4350042" y="471533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" name="AutoShape 209"/>
          <p:cNvSpPr>
            <a:spLocks noChangeArrowheads="1"/>
          </p:cNvSpPr>
          <p:nvPr/>
        </p:nvSpPr>
        <p:spPr bwMode="auto">
          <a:xfrm rot="10800000">
            <a:off x="2550111" y="6525468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88" name="Line 212"/>
          <p:cNvSpPr>
            <a:spLocks noChangeAspect="1" noChangeShapeType="1"/>
          </p:cNvSpPr>
          <p:nvPr/>
        </p:nvSpPr>
        <p:spPr bwMode="auto">
          <a:xfrm>
            <a:off x="4364628" y="4720659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8" name="Line 116"/>
          <p:cNvSpPr>
            <a:spLocks noChangeShapeType="1"/>
          </p:cNvSpPr>
          <p:nvPr/>
        </p:nvSpPr>
        <p:spPr bwMode="auto">
          <a:xfrm rot="10800000">
            <a:off x="4335146" y="942696"/>
            <a:ext cx="6340" cy="332262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9" name="Line 212"/>
          <p:cNvSpPr>
            <a:spLocks noChangeAspect="1" noChangeShapeType="1"/>
          </p:cNvSpPr>
          <p:nvPr/>
        </p:nvSpPr>
        <p:spPr bwMode="auto">
          <a:xfrm>
            <a:off x="1162775" y="4710564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53" name="Line 116"/>
          <p:cNvSpPr>
            <a:spLocks noChangeShapeType="1"/>
          </p:cNvSpPr>
          <p:nvPr/>
        </p:nvSpPr>
        <p:spPr bwMode="auto">
          <a:xfrm rot="10800000">
            <a:off x="4342765" y="115690"/>
            <a:ext cx="1" cy="3888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5" name="Line 115"/>
          <p:cNvSpPr>
            <a:spLocks noChangeShapeType="1"/>
          </p:cNvSpPr>
          <p:nvPr/>
        </p:nvSpPr>
        <p:spPr bwMode="auto">
          <a:xfrm rot="10800000" flipH="1" flipV="1">
            <a:off x="158934" y="446013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6" name="Line 115"/>
          <p:cNvSpPr>
            <a:spLocks noChangeShapeType="1"/>
          </p:cNvSpPr>
          <p:nvPr/>
        </p:nvSpPr>
        <p:spPr bwMode="auto">
          <a:xfrm rot="10800000" flipH="1" flipV="1">
            <a:off x="4701847" y="4481668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0" name="Line 116"/>
          <p:cNvSpPr>
            <a:spLocks noChangeShapeType="1"/>
          </p:cNvSpPr>
          <p:nvPr/>
        </p:nvSpPr>
        <p:spPr bwMode="auto">
          <a:xfrm rot="10800000" flipH="1">
            <a:off x="5355058" y="3336958"/>
            <a:ext cx="3095" cy="11395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6" name="Line 204"/>
          <p:cNvSpPr>
            <a:spLocks noChangeAspect="1" noChangeShapeType="1"/>
          </p:cNvSpPr>
          <p:nvPr/>
        </p:nvSpPr>
        <p:spPr bwMode="auto">
          <a:xfrm flipH="1">
            <a:off x="2747826" y="2610896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5400000">
            <a:off x="2182055" y="2859068"/>
            <a:ext cx="1223326" cy="966185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325261" y="3049153"/>
            <a:ext cx="546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-A</a:t>
            </a:r>
            <a:endParaRPr lang="en-GB" sz="3200" dirty="0"/>
          </a:p>
        </p:txBody>
      </p:sp>
      <p:sp>
        <p:nvSpPr>
          <p:cNvPr id="192" name="Line 116"/>
          <p:cNvSpPr>
            <a:spLocks noChangeShapeType="1"/>
          </p:cNvSpPr>
          <p:nvPr/>
        </p:nvSpPr>
        <p:spPr bwMode="auto">
          <a:xfrm rot="10800000">
            <a:off x="2871395" y="2610896"/>
            <a:ext cx="1" cy="4977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" name="Line 116"/>
          <p:cNvSpPr>
            <a:spLocks noChangeShapeType="1"/>
          </p:cNvSpPr>
          <p:nvPr/>
        </p:nvSpPr>
        <p:spPr bwMode="auto">
          <a:xfrm rot="10800000">
            <a:off x="2875924" y="3614816"/>
            <a:ext cx="1" cy="4977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5" name="TextBox 194"/>
          <p:cNvSpPr txBox="1"/>
          <p:nvPr/>
        </p:nvSpPr>
        <p:spPr>
          <a:xfrm>
            <a:off x="2573333" y="2239520"/>
            <a:ext cx="93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197" name="Line 115"/>
          <p:cNvSpPr>
            <a:spLocks noChangeShapeType="1"/>
          </p:cNvSpPr>
          <p:nvPr/>
        </p:nvSpPr>
        <p:spPr bwMode="auto">
          <a:xfrm rot="10800000" flipH="1" flipV="1">
            <a:off x="141114" y="3336264"/>
            <a:ext cx="2160314" cy="6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8" name="Oval 214"/>
          <p:cNvSpPr>
            <a:spLocks noChangeArrowheads="1"/>
          </p:cNvSpPr>
          <p:nvPr/>
        </p:nvSpPr>
        <p:spPr bwMode="auto">
          <a:xfrm>
            <a:off x="1131858" y="3301731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9" name="Line 103"/>
          <p:cNvSpPr>
            <a:spLocks noChangeShapeType="1"/>
          </p:cNvSpPr>
          <p:nvPr/>
        </p:nvSpPr>
        <p:spPr bwMode="auto">
          <a:xfrm>
            <a:off x="2796644" y="1786512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0" name="Line 104"/>
          <p:cNvSpPr>
            <a:spLocks noChangeShapeType="1"/>
          </p:cNvSpPr>
          <p:nvPr/>
        </p:nvSpPr>
        <p:spPr bwMode="auto">
          <a:xfrm>
            <a:off x="2901325" y="1786512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1" name="Line 116"/>
          <p:cNvSpPr>
            <a:spLocks noChangeShapeType="1"/>
          </p:cNvSpPr>
          <p:nvPr/>
        </p:nvSpPr>
        <p:spPr bwMode="auto">
          <a:xfrm rot="10800000" flipH="1">
            <a:off x="1965221" y="1968176"/>
            <a:ext cx="0" cy="13907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2" name="Line 115"/>
          <p:cNvSpPr>
            <a:spLocks noChangeShapeType="1"/>
          </p:cNvSpPr>
          <p:nvPr/>
        </p:nvSpPr>
        <p:spPr bwMode="auto">
          <a:xfrm rot="10800000" flipH="1">
            <a:off x="1964225" y="1968175"/>
            <a:ext cx="819252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3" name="Line 115"/>
          <p:cNvSpPr>
            <a:spLocks noChangeShapeType="1"/>
          </p:cNvSpPr>
          <p:nvPr/>
        </p:nvSpPr>
        <p:spPr bwMode="auto">
          <a:xfrm rot="10800000" flipH="1">
            <a:off x="2930929" y="1968175"/>
            <a:ext cx="819252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" name="Oval 214"/>
          <p:cNvSpPr>
            <a:spLocks noChangeArrowheads="1"/>
          </p:cNvSpPr>
          <p:nvPr/>
        </p:nvSpPr>
        <p:spPr bwMode="auto">
          <a:xfrm>
            <a:off x="1938933" y="3315448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5" name="Line 116"/>
          <p:cNvSpPr>
            <a:spLocks noChangeShapeType="1"/>
          </p:cNvSpPr>
          <p:nvPr/>
        </p:nvSpPr>
        <p:spPr bwMode="auto">
          <a:xfrm rot="10800000" flipH="1">
            <a:off x="3757801" y="1966728"/>
            <a:ext cx="0" cy="13907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" name="Line 115"/>
          <p:cNvSpPr>
            <a:spLocks noChangeShapeType="1"/>
          </p:cNvSpPr>
          <p:nvPr/>
        </p:nvSpPr>
        <p:spPr bwMode="auto">
          <a:xfrm rot="10800000" flipH="1" flipV="1">
            <a:off x="3243295" y="3341539"/>
            <a:ext cx="2111762" cy="62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" name="Oval 214"/>
          <p:cNvSpPr>
            <a:spLocks noChangeArrowheads="1"/>
          </p:cNvSpPr>
          <p:nvPr/>
        </p:nvSpPr>
        <p:spPr bwMode="auto">
          <a:xfrm>
            <a:off x="3720803" y="3295692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8" name="Line 115"/>
          <p:cNvSpPr>
            <a:spLocks noChangeShapeType="1"/>
          </p:cNvSpPr>
          <p:nvPr/>
        </p:nvSpPr>
        <p:spPr bwMode="auto">
          <a:xfrm rot="10800000" flipH="1" flipV="1">
            <a:off x="1152066" y="5174855"/>
            <a:ext cx="322018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" name="Line 111"/>
          <p:cNvSpPr>
            <a:spLocks noChangeShapeType="1"/>
          </p:cNvSpPr>
          <p:nvPr/>
        </p:nvSpPr>
        <p:spPr bwMode="auto">
          <a:xfrm rot="10800000">
            <a:off x="2968684" y="552954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" name="Line 112"/>
          <p:cNvSpPr>
            <a:spLocks noChangeShapeType="1"/>
          </p:cNvSpPr>
          <p:nvPr/>
        </p:nvSpPr>
        <p:spPr bwMode="auto">
          <a:xfrm rot="10800000">
            <a:off x="3039045" y="552954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" name="Line 113"/>
          <p:cNvSpPr>
            <a:spLocks noChangeShapeType="1"/>
          </p:cNvSpPr>
          <p:nvPr/>
        </p:nvSpPr>
        <p:spPr bwMode="auto">
          <a:xfrm rot="10800000" flipH="1">
            <a:off x="2687240" y="560574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" name="Line 114"/>
          <p:cNvSpPr>
            <a:spLocks noChangeShapeType="1"/>
          </p:cNvSpPr>
          <p:nvPr/>
        </p:nvSpPr>
        <p:spPr bwMode="auto">
          <a:xfrm rot="10800000">
            <a:off x="2687240" y="606294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" name="Line 212"/>
          <p:cNvSpPr>
            <a:spLocks noChangeAspect="1" noChangeShapeType="1"/>
          </p:cNvSpPr>
          <p:nvPr/>
        </p:nvSpPr>
        <p:spPr bwMode="auto">
          <a:xfrm>
            <a:off x="2701826" y="6068268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14" name="Line 116"/>
          <p:cNvSpPr>
            <a:spLocks noChangeShapeType="1"/>
          </p:cNvSpPr>
          <p:nvPr/>
        </p:nvSpPr>
        <p:spPr bwMode="auto">
          <a:xfrm rot="10800000">
            <a:off x="2678683" y="5174854"/>
            <a:ext cx="1" cy="4380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" name="Line 115"/>
          <p:cNvSpPr>
            <a:spLocks noChangeShapeType="1"/>
          </p:cNvSpPr>
          <p:nvPr/>
        </p:nvSpPr>
        <p:spPr bwMode="auto">
          <a:xfrm rot="10800000" flipH="1" flipV="1">
            <a:off x="3039045" y="5829277"/>
            <a:ext cx="2624330" cy="910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" name="Oval 214"/>
          <p:cNvSpPr>
            <a:spLocks noChangeArrowheads="1"/>
          </p:cNvSpPr>
          <p:nvPr/>
        </p:nvSpPr>
        <p:spPr bwMode="auto">
          <a:xfrm>
            <a:off x="2641227" y="5142700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8" name="AutoShape 209"/>
          <p:cNvSpPr>
            <a:spLocks noChangeArrowheads="1"/>
          </p:cNvSpPr>
          <p:nvPr/>
        </p:nvSpPr>
        <p:spPr bwMode="auto">
          <a:xfrm rot="10800000">
            <a:off x="7243630" y="5565619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9" name="Line 116"/>
          <p:cNvSpPr>
            <a:spLocks noChangeShapeType="1"/>
          </p:cNvSpPr>
          <p:nvPr/>
        </p:nvSpPr>
        <p:spPr bwMode="auto">
          <a:xfrm rot="10800000" flipH="1">
            <a:off x="7380216" y="3816566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" name="Line 204"/>
          <p:cNvSpPr>
            <a:spLocks noChangeAspect="1" noChangeShapeType="1"/>
          </p:cNvSpPr>
          <p:nvPr/>
        </p:nvSpPr>
        <p:spPr bwMode="auto">
          <a:xfrm flipH="1">
            <a:off x="4226086" y="116632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5" name="Line 204"/>
          <p:cNvSpPr>
            <a:spLocks noChangeAspect="1" noChangeShapeType="1"/>
          </p:cNvSpPr>
          <p:nvPr/>
        </p:nvSpPr>
        <p:spPr bwMode="auto">
          <a:xfrm flipH="1">
            <a:off x="7257157" y="826787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6" name="TextBox 225"/>
          <p:cNvSpPr txBox="1"/>
          <p:nvPr/>
        </p:nvSpPr>
        <p:spPr>
          <a:xfrm>
            <a:off x="855597" y="252165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27" name="TextBox 226"/>
          <p:cNvSpPr txBox="1"/>
          <p:nvPr/>
        </p:nvSpPr>
        <p:spPr>
          <a:xfrm>
            <a:off x="4434628" y="-13915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228" name="TextBox 227"/>
          <p:cNvSpPr txBox="1"/>
          <p:nvPr/>
        </p:nvSpPr>
        <p:spPr>
          <a:xfrm>
            <a:off x="7068347" y="476672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231" name="TextBox 230"/>
          <p:cNvSpPr txBox="1"/>
          <p:nvPr/>
        </p:nvSpPr>
        <p:spPr>
          <a:xfrm>
            <a:off x="2451074" y="1417180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</a:t>
            </a:r>
            <a:r>
              <a:rPr lang="en-GB" baseline="-25000" dirty="0" err="1" smtClean="0"/>
              <a:t>fb</a:t>
            </a:r>
            <a:r>
              <a:rPr lang="en-GB" dirty="0" smtClean="0"/>
              <a:t>=5fF</a:t>
            </a:r>
            <a:endParaRPr lang="en-GB" dirty="0"/>
          </a:p>
        </p:txBody>
      </p:sp>
      <p:cxnSp>
        <p:nvCxnSpPr>
          <p:cNvPr id="248" name="Straight Arrow Connector 247"/>
          <p:cNvCxnSpPr/>
          <p:nvPr/>
        </p:nvCxnSpPr>
        <p:spPr>
          <a:xfrm flipH="1">
            <a:off x="298857" y="3217932"/>
            <a:ext cx="62071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370865" y="2843644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I</a:t>
            </a:r>
            <a:r>
              <a:rPr lang="en-GB" i="1" baseline="-25000" dirty="0" err="1" smtClean="0"/>
              <a:t>leak</a:t>
            </a:r>
            <a:endParaRPr lang="en-GB" i="1" baseline="-25000" dirty="0"/>
          </a:p>
        </p:txBody>
      </p:sp>
      <p:sp>
        <p:nvSpPr>
          <p:cNvPr id="251" name="TextBox 250"/>
          <p:cNvSpPr txBox="1"/>
          <p:nvPr/>
        </p:nvSpPr>
        <p:spPr>
          <a:xfrm>
            <a:off x="4388403" y="2995507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V</a:t>
            </a:r>
            <a:r>
              <a:rPr lang="en-GB" i="1" baseline="-25000" dirty="0" smtClean="0"/>
              <a:t>OUT</a:t>
            </a:r>
            <a:endParaRPr lang="en-GB" i="1" baseline="-25000" dirty="0"/>
          </a:p>
        </p:txBody>
      </p:sp>
      <p:sp>
        <p:nvSpPr>
          <p:cNvPr id="253" name="Line 104"/>
          <p:cNvSpPr>
            <a:spLocks noChangeShapeType="1"/>
          </p:cNvSpPr>
          <p:nvPr/>
        </p:nvSpPr>
        <p:spPr bwMode="auto">
          <a:xfrm flipV="1">
            <a:off x="2205917" y="736664"/>
            <a:ext cx="39730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4" name="Line 104"/>
          <p:cNvSpPr>
            <a:spLocks noChangeShapeType="1"/>
          </p:cNvSpPr>
          <p:nvPr/>
        </p:nvSpPr>
        <p:spPr bwMode="auto">
          <a:xfrm flipV="1">
            <a:off x="2206586" y="850964"/>
            <a:ext cx="39730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5" name="Oval 214"/>
          <p:cNvSpPr>
            <a:spLocks noChangeArrowheads="1"/>
          </p:cNvSpPr>
          <p:nvPr/>
        </p:nvSpPr>
        <p:spPr bwMode="auto">
          <a:xfrm>
            <a:off x="2362391" y="109883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56" name="Line 161"/>
          <p:cNvSpPr>
            <a:spLocks noChangeAspect="1" noChangeShapeType="1"/>
          </p:cNvSpPr>
          <p:nvPr/>
        </p:nvSpPr>
        <p:spPr bwMode="auto">
          <a:xfrm>
            <a:off x="2401060" y="842127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57" name="Line 161"/>
          <p:cNvSpPr>
            <a:spLocks noChangeAspect="1" noChangeShapeType="1"/>
          </p:cNvSpPr>
          <p:nvPr/>
        </p:nvSpPr>
        <p:spPr bwMode="auto">
          <a:xfrm>
            <a:off x="2399821" y="423714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59" name="TextBox 258"/>
          <p:cNvSpPr txBox="1"/>
          <p:nvPr/>
        </p:nvSpPr>
        <p:spPr>
          <a:xfrm>
            <a:off x="2618404" y="596082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</a:t>
            </a:r>
            <a:r>
              <a:rPr lang="en-GB" baseline="-25000" dirty="0" err="1" smtClean="0"/>
              <a:t>leak</a:t>
            </a:r>
            <a:r>
              <a:rPr lang="en-GB" dirty="0" smtClean="0"/>
              <a:t>=700fF</a:t>
            </a:r>
            <a:endParaRPr lang="en-GB" dirty="0"/>
          </a:p>
        </p:txBody>
      </p:sp>
      <p:sp>
        <p:nvSpPr>
          <p:cNvPr id="260" name="TextBox 259"/>
          <p:cNvSpPr txBox="1"/>
          <p:nvPr/>
        </p:nvSpPr>
        <p:spPr>
          <a:xfrm>
            <a:off x="1126268" y="4347432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HVT_ELT</a:t>
            </a:r>
            <a:endParaRPr lang="en-GB" i="1" dirty="0"/>
          </a:p>
        </p:txBody>
      </p:sp>
      <p:sp>
        <p:nvSpPr>
          <p:cNvPr id="261" name="TextBox 260"/>
          <p:cNvSpPr txBox="1"/>
          <p:nvPr/>
        </p:nvSpPr>
        <p:spPr>
          <a:xfrm>
            <a:off x="3563888" y="4340721"/>
            <a:ext cx="1244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HVT_ELT</a:t>
            </a:r>
            <a:endParaRPr lang="en-GB" i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2421917" y="5670773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7387506" y="4701522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HVT_ELT</a:t>
            </a:r>
            <a:endParaRPr lang="en-GB" i="1" dirty="0"/>
          </a:p>
        </p:txBody>
      </p:sp>
      <p:grpSp>
        <p:nvGrpSpPr>
          <p:cNvPr id="2" name="Group 1"/>
          <p:cNvGrpSpPr/>
          <p:nvPr/>
        </p:nvGrpSpPr>
        <p:grpSpPr>
          <a:xfrm rot="5400000">
            <a:off x="3943466" y="5920566"/>
            <a:ext cx="351805" cy="609600"/>
            <a:chOff x="8252643" y="5679816"/>
            <a:chExt cx="351805" cy="609600"/>
          </a:xfrm>
        </p:grpSpPr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>
              <a:off x="8252643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>
              <a:off x="8323004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 flipH="1">
              <a:off x="8323004" y="57560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8323004" y="62132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6" name="Line 116"/>
          <p:cNvSpPr>
            <a:spLocks noChangeShapeType="1"/>
          </p:cNvSpPr>
          <p:nvPr/>
        </p:nvSpPr>
        <p:spPr bwMode="auto">
          <a:xfrm rot="10800000">
            <a:off x="4119368" y="5834602"/>
            <a:ext cx="3512" cy="23390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7" name="Oval 214"/>
          <p:cNvSpPr>
            <a:spLocks noChangeArrowheads="1"/>
          </p:cNvSpPr>
          <p:nvPr/>
        </p:nvSpPr>
        <p:spPr bwMode="auto">
          <a:xfrm>
            <a:off x="4079519" y="579764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08" name="Line 204"/>
          <p:cNvSpPr>
            <a:spLocks noChangeAspect="1" noChangeShapeType="1"/>
          </p:cNvSpPr>
          <p:nvPr/>
        </p:nvSpPr>
        <p:spPr bwMode="auto">
          <a:xfrm flipH="1">
            <a:off x="4340212" y="6401269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09" name="Line 204"/>
          <p:cNvSpPr>
            <a:spLocks noChangeAspect="1" noChangeShapeType="1"/>
          </p:cNvSpPr>
          <p:nvPr/>
        </p:nvSpPr>
        <p:spPr bwMode="auto">
          <a:xfrm flipH="1">
            <a:off x="3603656" y="6404188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10" name="AutoShape 209"/>
          <p:cNvSpPr>
            <a:spLocks noChangeArrowheads="1"/>
          </p:cNvSpPr>
          <p:nvPr/>
        </p:nvSpPr>
        <p:spPr bwMode="auto">
          <a:xfrm rot="10800000">
            <a:off x="4487680" y="6566068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11" name="Line 116"/>
          <p:cNvSpPr>
            <a:spLocks noChangeShapeType="1"/>
          </p:cNvSpPr>
          <p:nvPr/>
        </p:nvSpPr>
        <p:spPr bwMode="auto">
          <a:xfrm rot="10800000">
            <a:off x="4632338" y="6394919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" name="AutoShape 209"/>
          <p:cNvSpPr>
            <a:spLocks noChangeArrowheads="1"/>
          </p:cNvSpPr>
          <p:nvPr/>
        </p:nvSpPr>
        <p:spPr bwMode="auto">
          <a:xfrm rot="10800000">
            <a:off x="3469801" y="6568352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13" name="Line 116"/>
          <p:cNvSpPr>
            <a:spLocks noChangeShapeType="1"/>
          </p:cNvSpPr>
          <p:nvPr/>
        </p:nvSpPr>
        <p:spPr bwMode="auto">
          <a:xfrm rot="10800000">
            <a:off x="3614459" y="6397203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4485849" y="5989091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ELT</a:t>
            </a:r>
            <a:endParaRPr lang="en-GB" i="1" dirty="0"/>
          </a:p>
        </p:txBody>
      </p:sp>
      <p:sp>
        <p:nvSpPr>
          <p:cNvPr id="115" name="Line 103"/>
          <p:cNvSpPr>
            <a:spLocks noChangeShapeType="1"/>
          </p:cNvSpPr>
          <p:nvPr/>
        </p:nvSpPr>
        <p:spPr bwMode="auto">
          <a:xfrm>
            <a:off x="7046199" y="328498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6" name="Line 104"/>
          <p:cNvSpPr>
            <a:spLocks noChangeShapeType="1"/>
          </p:cNvSpPr>
          <p:nvPr/>
        </p:nvSpPr>
        <p:spPr bwMode="auto">
          <a:xfrm>
            <a:off x="7116560" y="328498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7" name="Line 105"/>
          <p:cNvSpPr>
            <a:spLocks noChangeShapeType="1"/>
          </p:cNvSpPr>
          <p:nvPr/>
        </p:nvSpPr>
        <p:spPr bwMode="auto">
          <a:xfrm flipH="1">
            <a:off x="7116560" y="336118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8" name="Line 106"/>
          <p:cNvSpPr>
            <a:spLocks noChangeShapeType="1"/>
          </p:cNvSpPr>
          <p:nvPr/>
        </p:nvSpPr>
        <p:spPr bwMode="auto">
          <a:xfrm>
            <a:off x="7116560" y="381838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9" name="Line 115"/>
          <p:cNvSpPr>
            <a:spLocks noChangeShapeType="1"/>
          </p:cNvSpPr>
          <p:nvPr/>
        </p:nvSpPr>
        <p:spPr bwMode="auto">
          <a:xfrm rot="10800000" flipH="1" flipV="1">
            <a:off x="6389892" y="3561382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260778" y="5549888"/>
            <a:ext cx="178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Vbias_Ikrum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" name="Line 111"/>
          <p:cNvSpPr>
            <a:spLocks noChangeShapeType="1"/>
          </p:cNvSpPr>
          <p:nvPr/>
        </p:nvSpPr>
        <p:spPr bwMode="auto">
          <a:xfrm rot="10800000">
            <a:off x="4631486" y="4275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" name="Line 112"/>
          <p:cNvSpPr>
            <a:spLocks noChangeShapeType="1"/>
          </p:cNvSpPr>
          <p:nvPr/>
        </p:nvSpPr>
        <p:spPr bwMode="auto">
          <a:xfrm rot="10800000">
            <a:off x="4701847" y="42753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4" name="Line 113"/>
          <p:cNvSpPr>
            <a:spLocks noChangeShapeType="1"/>
          </p:cNvSpPr>
          <p:nvPr/>
        </p:nvSpPr>
        <p:spPr bwMode="auto">
          <a:xfrm rot="10800000" flipH="1">
            <a:off x="4350042" y="5037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5" name="Line 114"/>
          <p:cNvSpPr>
            <a:spLocks noChangeShapeType="1"/>
          </p:cNvSpPr>
          <p:nvPr/>
        </p:nvSpPr>
        <p:spPr bwMode="auto">
          <a:xfrm rot="10800000">
            <a:off x="4350042" y="96093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7" name="Line 115"/>
          <p:cNvSpPr>
            <a:spLocks noChangeShapeType="1"/>
          </p:cNvSpPr>
          <p:nvPr/>
        </p:nvSpPr>
        <p:spPr bwMode="auto">
          <a:xfrm rot="10800000" flipH="1" flipV="1">
            <a:off x="4706637" y="716360"/>
            <a:ext cx="1027098" cy="121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40760" y="3977063"/>
            <a:ext cx="1786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Vfbk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(500mV)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299385" y="3432590"/>
            <a:ext cx="931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REG_ELT</a:t>
            </a:r>
            <a:endParaRPr lang="en-GB" i="1" dirty="0"/>
          </a:p>
        </p:txBody>
      </p:sp>
      <p:sp>
        <p:nvSpPr>
          <p:cNvPr id="132" name="Line 204"/>
          <p:cNvSpPr>
            <a:spLocks noChangeAspect="1" noChangeShapeType="1"/>
          </p:cNvSpPr>
          <p:nvPr/>
        </p:nvSpPr>
        <p:spPr bwMode="auto">
          <a:xfrm flipH="1">
            <a:off x="2271231" y="435144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0" name="TextBox 139"/>
          <p:cNvSpPr txBox="1"/>
          <p:nvPr/>
        </p:nvSpPr>
        <p:spPr>
          <a:xfrm>
            <a:off x="2069953" y="93864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1" name="TextBox 140"/>
          <p:cNvSpPr txBox="1"/>
          <p:nvPr/>
        </p:nvSpPr>
        <p:spPr>
          <a:xfrm>
            <a:off x="6241461" y="3286550"/>
            <a:ext cx="105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Vin_casc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2980975" y="4009147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4" name="TextBox 143"/>
          <p:cNvSpPr txBox="1"/>
          <p:nvPr/>
        </p:nvSpPr>
        <p:spPr>
          <a:xfrm>
            <a:off x="1725845" y="6461922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vssa_ik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5" name="TextBox 144"/>
          <p:cNvSpPr txBox="1"/>
          <p:nvPr/>
        </p:nvSpPr>
        <p:spPr>
          <a:xfrm>
            <a:off x="3707361" y="6476079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vssa_ik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6" name="TextBox 145"/>
          <p:cNvSpPr txBox="1"/>
          <p:nvPr/>
        </p:nvSpPr>
        <p:spPr>
          <a:xfrm>
            <a:off x="7569752" y="5458517"/>
            <a:ext cx="187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vssa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51" name="TextBox 150"/>
          <p:cNvSpPr txBox="1"/>
          <p:nvPr/>
        </p:nvSpPr>
        <p:spPr>
          <a:xfrm>
            <a:off x="2460578" y="4797152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V</a:t>
            </a:r>
            <a:r>
              <a:rPr lang="en-GB" i="1" baseline="-25000" dirty="0" err="1" smtClean="0"/>
              <a:t>x</a:t>
            </a:r>
            <a:endParaRPr lang="en-GB" i="1" baseline="-25000" dirty="0"/>
          </a:p>
        </p:txBody>
      </p:sp>
      <p:sp>
        <p:nvSpPr>
          <p:cNvPr id="158" name="TextBox 157"/>
          <p:cNvSpPr txBox="1"/>
          <p:nvPr/>
        </p:nvSpPr>
        <p:spPr>
          <a:xfrm>
            <a:off x="4789690" y="336494"/>
            <a:ext cx="181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V</a:t>
            </a:r>
            <a:r>
              <a:rPr lang="en-GB" i="1" baseline="-25000" dirty="0" err="1" smtClean="0"/>
              <a:t>Bias_Ikhalf</a:t>
            </a:r>
            <a:endParaRPr lang="en-GB" i="1" baseline="-25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331640" y="2968610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V</a:t>
            </a:r>
            <a:r>
              <a:rPr lang="en-GB" i="1" baseline="-25000" dirty="0" smtClean="0"/>
              <a:t>IN</a:t>
            </a:r>
            <a:endParaRPr lang="en-GB" i="1" baseline="-25000" dirty="0"/>
          </a:p>
        </p:txBody>
      </p:sp>
      <p:sp>
        <p:nvSpPr>
          <p:cNvPr id="161" name="TextBox 160"/>
          <p:cNvSpPr txBox="1"/>
          <p:nvPr/>
        </p:nvSpPr>
        <p:spPr>
          <a:xfrm>
            <a:off x="6513267" y="4475974"/>
            <a:ext cx="649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V</a:t>
            </a:r>
            <a:r>
              <a:rPr lang="en-GB" i="1" baseline="-25000" dirty="0" smtClean="0"/>
              <a:t>IN</a:t>
            </a:r>
            <a:endParaRPr lang="en-GB" i="1" baseline="-25000" dirty="0"/>
          </a:p>
        </p:txBody>
      </p:sp>
      <p:sp>
        <p:nvSpPr>
          <p:cNvPr id="162" name="Line 103"/>
          <p:cNvSpPr>
            <a:spLocks noChangeShapeType="1"/>
          </p:cNvSpPr>
          <p:nvPr/>
        </p:nvSpPr>
        <p:spPr bwMode="auto">
          <a:xfrm>
            <a:off x="7046090" y="200369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" name="Line 104"/>
          <p:cNvSpPr>
            <a:spLocks noChangeShapeType="1"/>
          </p:cNvSpPr>
          <p:nvPr/>
        </p:nvSpPr>
        <p:spPr bwMode="auto">
          <a:xfrm>
            <a:off x="7116451" y="2003691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" name="Line 105"/>
          <p:cNvSpPr>
            <a:spLocks noChangeShapeType="1"/>
          </p:cNvSpPr>
          <p:nvPr/>
        </p:nvSpPr>
        <p:spPr bwMode="auto">
          <a:xfrm flipH="1">
            <a:off x="7116451" y="207989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5" name="Line 106"/>
          <p:cNvSpPr>
            <a:spLocks noChangeShapeType="1"/>
          </p:cNvSpPr>
          <p:nvPr/>
        </p:nvSpPr>
        <p:spPr bwMode="auto">
          <a:xfrm>
            <a:off x="7116451" y="2537091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6" name="Line 115"/>
          <p:cNvSpPr>
            <a:spLocks noChangeShapeType="1"/>
          </p:cNvSpPr>
          <p:nvPr/>
        </p:nvSpPr>
        <p:spPr bwMode="auto">
          <a:xfrm rot="10800000" flipH="1" flipV="1">
            <a:off x="6389783" y="2280086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7" name="Line 116"/>
          <p:cNvSpPr>
            <a:spLocks noChangeShapeType="1"/>
          </p:cNvSpPr>
          <p:nvPr/>
        </p:nvSpPr>
        <p:spPr bwMode="auto">
          <a:xfrm rot="10800000" flipH="1">
            <a:off x="7397895" y="2530198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8" name="Line 116"/>
          <p:cNvSpPr>
            <a:spLocks noChangeShapeType="1"/>
          </p:cNvSpPr>
          <p:nvPr/>
        </p:nvSpPr>
        <p:spPr bwMode="auto">
          <a:xfrm rot="10800000">
            <a:off x="7396993" y="1690507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9" name="Line 103"/>
          <p:cNvSpPr>
            <a:spLocks noChangeShapeType="1"/>
          </p:cNvSpPr>
          <p:nvPr/>
        </p:nvSpPr>
        <p:spPr bwMode="auto">
          <a:xfrm>
            <a:off x="7046089" y="114594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0" name="Line 104"/>
          <p:cNvSpPr>
            <a:spLocks noChangeShapeType="1"/>
          </p:cNvSpPr>
          <p:nvPr/>
        </p:nvSpPr>
        <p:spPr bwMode="auto">
          <a:xfrm>
            <a:off x="7116450" y="114594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" name="Line 105"/>
          <p:cNvSpPr>
            <a:spLocks noChangeShapeType="1"/>
          </p:cNvSpPr>
          <p:nvPr/>
        </p:nvSpPr>
        <p:spPr bwMode="auto">
          <a:xfrm flipH="1">
            <a:off x="7116450" y="122214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2" name="Line 106"/>
          <p:cNvSpPr>
            <a:spLocks noChangeShapeType="1"/>
          </p:cNvSpPr>
          <p:nvPr/>
        </p:nvSpPr>
        <p:spPr bwMode="auto">
          <a:xfrm>
            <a:off x="7116450" y="167934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3" name="Line 115"/>
          <p:cNvSpPr>
            <a:spLocks noChangeShapeType="1"/>
          </p:cNvSpPr>
          <p:nvPr/>
        </p:nvSpPr>
        <p:spPr bwMode="auto">
          <a:xfrm rot="10800000" flipH="1" flipV="1">
            <a:off x="6389782" y="1422340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" name="Line 116"/>
          <p:cNvSpPr>
            <a:spLocks noChangeShapeType="1"/>
          </p:cNvSpPr>
          <p:nvPr/>
        </p:nvSpPr>
        <p:spPr bwMode="auto">
          <a:xfrm rot="10800000">
            <a:off x="7390642" y="832761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5" name="TextBox 174"/>
          <p:cNvSpPr txBox="1"/>
          <p:nvPr/>
        </p:nvSpPr>
        <p:spPr>
          <a:xfrm>
            <a:off x="7378843" y="2780928"/>
            <a:ext cx="1741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V</a:t>
            </a:r>
            <a:r>
              <a:rPr lang="en-GB" sz="1600" i="1" baseline="-25000" dirty="0" smtClean="0"/>
              <a:t>OUT </a:t>
            </a:r>
            <a:endParaRPr lang="en-GB" sz="1600" i="1" dirty="0"/>
          </a:p>
        </p:txBody>
      </p:sp>
      <p:sp>
        <p:nvSpPr>
          <p:cNvPr id="177" name="Oval 214"/>
          <p:cNvSpPr>
            <a:spLocks noChangeArrowheads="1"/>
          </p:cNvSpPr>
          <p:nvPr/>
        </p:nvSpPr>
        <p:spPr bwMode="auto">
          <a:xfrm>
            <a:off x="7357466" y="2921623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78" name="Line 204"/>
          <p:cNvSpPr>
            <a:spLocks noChangeAspect="1" noChangeShapeType="1"/>
          </p:cNvSpPr>
          <p:nvPr/>
        </p:nvSpPr>
        <p:spPr bwMode="auto">
          <a:xfrm flipH="1">
            <a:off x="8716819" y="827658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79" name="TextBox 178"/>
          <p:cNvSpPr txBox="1"/>
          <p:nvPr/>
        </p:nvSpPr>
        <p:spPr>
          <a:xfrm>
            <a:off x="8552501" y="499696"/>
            <a:ext cx="129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vdda</a:t>
            </a:r>
            <a:endParaRPr lang="en-GB" dirty="0"/>
          </a:p>
        </p:txBody>
      </p:sp>
      <p:sp>
        <p:nvSpPr>
          <p:cNvPr id="180" name="Line 105"/>
          <p:cNvSpPr>
            <a:spLocks noChangeShapeType="1"/>
          </p:cNvSpPr>
          <p:nvPr/>
        </p:nvSpPr>
        <p:spPr bwMode="auto">
          <a:xfrm flipH="1">
            <a:off x="7378844" y="3362058"/>
            <a:ext cx="1478822" cy="8173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1" name="Line 103"/>
          <p:cNvSpPr>
            <a:spLocks noChangeShapeType="1"/>
          </p:cNvSpPr>
          <p:nvPr/>
        </p:nvSpPr>
        <p:spPr bwMode="auto">
          <a:xfrm>
            <a:off x="8505752" y="200456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2" name="Line 104"/>
          <p:cNvSpPr>
            <a:spLocks noChangeShapeType="1"/>
          </p:cNvSpPr>
          <p:nvPr/>
        </p:nvSpPr>
        <p:spPr bwMode="auto">
          <a:xfrm>
            <a:off x="8576113" y="200456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3" name="Line 105"/>
          <p:cNvSpPr>
            <a:spLocks noChangeShapeType="1"/>
          </p:cNvSpPr>
          <p:nvPr/>
        </p:nvSpPr>
        <p:spPr bwMode="auto">
          <a:xfrm flipH="1">
            <a:off x="8576113" y="208076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" name="Line 106"/>
          <p:cNvSpPr>
            <a:spLocks noChangeShapeType="1"/>
          </p:cNvSpPr>
          <p:nvPr/>
        </p:nvSpPr>
        <p:spPr bwMode="auto">
          <a:xfrm>
            <a:off x="8576113" y="253796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5" name="Line 115"/>
          <p:cNvSpPr>
            <a:spLocks noChangeShapeType="1"/>
          </p:cNvSpPr>
          <p:nvPr/>
        </p:nvSpPr>
        <p:spPr bwMode="auto">
          <a:xfrm rot="10800000" flipH="1" flipV="1">
            <a:off x="7849445" y="2280957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6" name="Line 116"/>
          <p:cNvSpPr>
            <a:spLocks noChangeShapeType="1"/>
          </p:cNvSpPr>
          <p:nvPr/>
        </p:nvSpPr>
        <p:spPr bwMode="auto">
          <a:xfrm rot="10800000" flipH="1">
            <a:off x="8857557" y="2531069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7" name="Line 116"/>
          <p:cNvSpPr>
            <a:spLocks noChangeShapeType="1"/>
          </p:cNvSpPr>
          <p:nvPr/>
        </p:nvSpPr>
        <p:spPr bwMode="auto">
          <a:xfrm rot="10800000">
            <a:off x="8856655" y="1691378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8" name="Line 103"/>
          <p:cNvSpPr>
            <a:spLocks noChangeShapeType="1"/>
          </p:cNvSpPr>
          <p:nvPr/>
        </p:nvSpPr>
        <p:spPr bwMode="auto">
          <a:xfrm>
            <a:off x="8505751" y="114681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9" name="Line 104"/>
          <p:cNvSpPr>
            <a:spLocks noChangeShapeType="1"/>
          </p:cNvSpPr>
          <p:nvPr/>
        </p:nvSpPr>
        <p:spPr bwMode="auto">
          <a:xfrm>
            <a:off x="8576112" y="114681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" name="Line 105"/>
          <p:cNvSpPr>
            <a:spLocks noChangeShapeType="1"/>
          </p:cNvSpPr>
          <p:nvPr/>
        </p:nvSpPr>
        <p:spPr bwMode="auto">
          <a:xfrm flipH="1">
            <a:off x="8576112" y="122301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1" name="Line 106"/>
          <p:cNvSpPr>
            <a:spLocks noChangeShapeType="1"/>
          </p:cNvSpPr>
          <p:nvPr/>
        </p:nvSpPr>
        <p:spPr bwMode="auto">
          <a:xfrm>
            <a:off x="8576112" y="168021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3" name="Line 115"/>
          <p:cNvSpPr>
            <a:spLocks noChangeShapeType="1"/>
          </p:cNvSpPr>
          <p:nvPr/>
        </p:nvSpPr>
        <p:spPr bwMode="auto">
          <a:xfrm rot="10800000" flipH="1" flipV="1">
            <a:off x="7849444" y="142321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6" name="Line 116"/>
          <p:cNvSpPr>
            <a:spLocks noChangeShapeType="1"/>
          </p:cNvSpPr>
          <p:nvPr/>
        </p:nvSpPr>
        <p:spPr bwMode="auto">
          <a:xfrm rot="10800000">
            <a:off x="8850304" y="833632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" name="Oval 214"/>
          <p:cNvSpPr>
            <a:spLocks noChangeArrowheads="1"/>
          </p:cNvSpPr>
          <p:nvPr/>
        </p:nvSpPr>
        <p:spPr bwMode="auto">
          <a:xfrm>
            <a:off x="7346188" y="4137595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22" name="TextBox 221"/>
          <p:cNvSpPr txBox="1"/>
          <p:nvPr/>
        </p:nvSpPr>
        <p:spPr>
          <a:xfrm>
            <a:off x="5809615" y="1141943"/>
            <a:ext cx="178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Vbias_preamp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5422928" y="1996174"/>
            <a:ext cx="178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Vbias_preamp_casc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271231" y="5458517"/>
            <a:ext cx="0" cy="7846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1749791" y="5695612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25nA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7324632" y="843748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830nA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8028384" y="849426"/>
            <a:ext cx="91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2x830nA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7128669" y="2123564"/>
            <a:ext cx="1991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x1                        x2</a:t>
            </a:r>
            <a:endParaRPr lang="en-GB" dirty="0"/>
          </a:p>
        </p:txBody>
      </p:sp>
      <p:sp>
        <p:nvSpPr>
          <p:cNvPr id="237" name="TextBox 236"/>
          <p:cNvSpPr txBox="1"/>
          <p:nvPr/>
        </p:nvSpPr>
        <p:spPr>
          <a:xfrm>
            <a:off x="7125389" y="1267632"/>
            <a:ext cx="1991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x1                        x2</a:t>
            </a:r>
            <a:endParaRPr lang="en-GB" dirty="0"/>
          </a:p>
        </p:txBody>
      </p:sp>
      <p:cxnSp>
        <p:nvCxnSpPr>
          <p:cNvPr id="238" name="Straight Arrow Connector 237"/>
          <p:cNvCxnSpPr/>
          <p:nvPr/>
        </p:nvCxnSpPr>
        <p:spPr>
          <a:xfrm>
            <a:off x="7503272" y="5098691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7452598" y="5148136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2.5</a:t>
            </a:r>
            <a:r>
              <a:rPr lang="en-GB" sz="1400" i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400" i="1" dirty="0" smtClean="0">
                <a:solidFill>
                  <a:srgbClr val="FF0000"/>
                </a:solidFill>
              </a:rPr>
              <a:t>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485208" y="443661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1.2V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1" name="Straight Arrow Connector 240"/>
          <p:cNvCxnSpPr/>
          <p:nvPr/>
        </p:nvCxnSpPr>
        <p:spPr>
          <a:xfrm>
            <a:off x="7503272" y="1136569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/>
          <p:nvPr/>
        </p:nvCxnSpPr>
        <p:spPr>
          <a:xfrm>
            <a:off x="8962934" y="957339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4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choice on the capacitance for C</a:t>
            </a:r>
            <a:r>
              <a:rPr lang="en-GB" baseline="-25000" dirty="0" smtClean="0"/>
              <a:t>LEAK</a:t>
            </a:r>
            <a:endParaRPr lang="en-GB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18</a:t>
            </a:fld>
            <a:endParaRPr lang="en-GB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t="610" r="943" b="1232"/>
          <a:stretch/>
        </p:blipFill>
        <p:spPr bwMode="auto">
          <a:xfrm>
            <a:off x="863588" y="728700"/>
            <a:ext cx="756084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 rot="5400000">
            <a:off x="869201" y="5893597"/>
            <a:ext cx="351805" cy="609600"/>
            <a:chOff x="8252643" y="5679816"/>
            <a:chExt cx="351805" cy="609600"/>
          </a:xfrm>
        </p:grpSpPr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8252643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Line 104"/>
            <p:cNvSpPr>
              <a:spLocks noChangeShapeType="1"/>
            </p:cNvSpPr>
            <p:nvPr/>
          </p:nvSpPr>
          <p:spPr bwMode="auto">
            <a:xfrm>
              <a:off x="8323004" y="5679816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05"/>
            <p:cNvSpPr>
              <a:spLocks noChangeShapeType="1"/>
            </p:cNvSpPr>
            <p:nvPr/>
          </p:nvSpPr>
          <p:spPr bwMode="auto">
            <a:xfrm flipH="1">
              <a:off x="8323004" y="57560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06"/>
            <p:cNvSpPr>
              <a:spLocks noChangeShapeType="1"/>
            </p:cNvSpPr>
            <p:nvPr/>
          </p:nvSpPr>
          <p:spPr bwMode="auto">
            <a:xfrm>
              <a:off x="8323004" y="6213216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" name="Line 116"/>
          <p:cNvSpPr>
            <a:spLocks noChangeShapeType="1"/>
          </p:cNvSpPr>
          <p:nvPr/>
        </p:nvSpPr>
        <p:spPr bwMode="auto">
          <a:xfrm rot="10800000">
            <a:off x="1045103" y="5807633"/>
            <a:ext cx="3512" cy="23390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Oval 214"/>
          <p:cNvSpPr>
            <a:spLocks noChangeArrowheads="1"/>
          </p:cNvSpPr>
          <p:nvPr/>
        </p:nvSpPr>
        <p:spPr bwMode="auto">
          <a:xfrm>
            <a:off x="1014779" y="5770675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Line 204"/>
          <p:cNvSpPr>
            <a:spLocks noChangeAspect="1" noChangeShapeType="1"/>
          </p:cNvSpPr>
          <p:nvPr/>
        </p:nvSpPr>
        <p:spPr bwMode="auto">
          <a:xfrm flipH="1">
            <a:off x="1265947" y="6374300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3" name="Line 204"/>
          <p:cNvSpPr>
            <a:spLocks noChangeAspect="1" noChangeShapeType="1"/>
          </p:cNvSpPr>
          <p:nvPr/>
        </p:nvSpPr>
        <p:spPr bwMode="auto">
          <a:xfrm flipH="1">
            <a:off x="529391" y="6377219"/>
            <a:ext cx="29127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" name="AutoShape 209"/>
          <p:cNvSpPr>
            <a:spLocks noChangeArrowheads="1"/>
          </p:cNvSpPr>
          <p:nvPr/>
        </p:nvSpPr>
        <p:spPr bwMode="auto">
          <a:xfrm rot="10800000">
            <a:off x="1413415" y="6539099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5" name="Line 116"/>
          <p:cNvSpPr>
            <a:spLocks noChangeShapeType="1"/>
          </p:cNvSpPr>
          <p:nvPr/>
        </p:nvSpPr>
        <p:spPr bwMode="auto">
          <a:xfrm rot="10800000">
            <a:off x="1558073" y="6367950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AutoShape 209"/>
          <p:cNvSpPr>
            <a:spLocks noChangeArrowheads="1"/>
          </p:cNvSpPr>
          <p:nvPr/>
        </p:nvSpPr>
        <p:spPr bwMode="auto">
          <a:xfrm rot="10800000">
            <a:off x="395536" y="6541383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7" name="Line 116"/>
          <p:cNvSpPr>
            <a:spLocks noChangeShapeType="1"/>
          </p:cNvSpPr>
          <p:nvPr/>
        </p:nvSpPr>
        <p:spPr bwMode="auto">
          <a:xfrm rot="10800000">
            <a:off x="540194" y="6370234"/>
            <a:ext cx="0" cy="1600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051544" y="54452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Vx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 rot="16200000">
            <a:off x="3234596" y="5819421"/>
            <a:ext cx="689000" cy="728243"/>
            <a:chOff x="5100548" y="5725092"/>
            <a:chExt cx="689000" cy="728243"/>
          </a:xfrm>
        </p:grpSpPr>
        <p:sp>
          <p:nvSpPr>
            <p:cNvPr id="20" name="Line 204"/>
            <p:cNvSpPr>
              <a:spLocks noChangeAspect="1" noChangeShapeType="1"/>
            </p:cNvSpPr>
            <p:nvPr/>
          </p:nvSpPr>
          <p:spPr bwMode="auto">
            <a:xfrm rot="5400000" flipH="1">
              <a:off x="5648811" y="5848150"/>
              <a:ext cx="2461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1405" tIns="45702" rIns="91405" bIns="45702">
              <a:spAutoFit/>
            </a:bodyPr>
            <a:lstStyle/>
            <a:p>
              <a:endParaRPr lang="en-GB"/>
            </a:p>
          </p:txBody>
        </p:sp>
        <p:sp>
          <p:nvSpPr>
            <p:cNvPr id="23" name="Line 103"/>
            <p:cNvSpPr>
              <a:spLocks noChangeShapeType="1"/>
            </p:cNvSpPr>
            <p:nvPr/>
          </p:nvSpPr>
          <p:spPr bwMode="auto">
            <a:xfrm>
              <a:off x="5437743" y="5775939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104"/>
            <p:cNvSpPr>
              <a:spLocks noChangeShapeType="1"/>
            </p:cNvSpPr>
            <p:nvPr/>
          </p:nvSpPr>
          <p:spPr bwMode="auto">
            <a:xfrm>
              <a:off x="5508104" y="5775939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105"/>
            <p:cNvSpPr>
              <a:spLocks noChangeShapeType="1"/>
            </p:cNvSpPr>
            <p:nvPr/>
          </p:nvSpPr>
          <p:spPr bwMode="auto">
            <a:xfrm flipH="1">
              <a:off x="5508104" y="5852139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06"/>
            <p:cNvSpPr>
              <a:spLocks noChangeShapeType="1"/>
            </p:cNvSpPr>
            <p:nvPr/>
          </p:nvSpPr>
          <p:spPr bwMode="auto">
            <a:xfrm>
              <a:off x="5508104" y="6309339"/>
              <a:ext cx="2814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115"/>
            <p:cNvSpPr>
              <a:spLocks noChangeShapeType="1"/>
            </p:cNvSpPr>
            <p:nvPr/>
          </p:nvSpPr>
          <p:spPr bwMode="auto">
            <a:xfrm rot="10800000" flipH="1" flipV="1">
              <a:off x="5148064" y="6041535"/>
              <a:ext cx="28967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204"/>
            <p:cNvSpPr>
              <a:spLocks noChangeAspect="1" noChangeShapeType="1"/>
            </p:cNvSpPr>
            <p:nvPr/>
          </p:nvSpPr>
          <p:spPr bwMode="auto">
            <a:xfrm rot="5400000" flipH="1">
              <a:off x="5656751" y="6330278"/>
              <a:ext cx="2461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1405" tIns="45702" rIns="91405" bIns="45702">
              <a:spAutoFit/>
            </a:bodyPr>
            <a:lstStyle/>
            <a:p>
              <a:endParaRPr lang="en-GB"/>
            </a:p>
          </p:txBody>
        </p:sp>
        <p:sp>
          <p:nvSpPr>
            <p:cNvPr id="32" name="Oval 214"/>
            <p:cNvSpPr>
              <a:spLocks noChangeArrowheads="1"/>
            </p:cNvSpPr>
            <p:nvPr/>
          </p:nvSpPr>
          <p:spPr bwMode="auto">
            <a:xfrm>
              <a:off x="5100548" y="5994072"/>
              <a:ext cx="70361" cy="762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327576" y="648052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Vx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272990" y="53650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Vx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 flipV="1">
            <a:off x="4482794" y="5517233"/>
            <a:ext cx="790196" cy="32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532985" y="1496751"/>
            <a:ext cx="92017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90226" y="5812003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LEAK</a:t>
            </a:r>
            <a:r>
              <a:rPr lang="en-GB" dirty="0" smtClean="0"/>
              <a:t> implemented as a PMOS LVT</a:t>
            </a:r>
          </a:p>
          <a:p>
            <a:r>
              <a:rPr lang="en-GB" dirty="0" smtClean="0"/>
              <a:t>For Power Supply Rejection Ratio</a:t>
            </a:r>
          </a:p>
          <a:p>
            <a:r>
              <a:rPr lang="en-GB" dirty="0" smtClean="0"/>
              <a:t>For minimization of its gate leakage current!</a:t>
            </a:r>
            <a:endParaRPr lang="en-GB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6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comparator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Designed for minimizing time-walk of the system (target below 25ns)</a:t>
            </a:r>
          </a:p>
          <a:p>
            <a:r>
              <a:rPr lang="en-GB" dirty="0" smtClean="0"/>
              <a:t>Designed based on cascading low gain stages was selected</a:t>
            </a:r>
          </a:p>
          <a:p>
            <a:r>
              <a:rPr lang="en-GB" dirty="0" smtClean="0"/>
              <a:t>Constant current consumption in </a:t>
            </a:r>
            <a:r>
              <a:rPr lang="en-GB" dirty="0" err="1" smtClean="0"/>
              <a:t>analog</a:t>
            </a:r>
            <a:r>
              <a:rPr lang="en-GB" dirty="0" smtClean="0"/>
              <a:t> part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2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5381470"/>
          </a:xfrm>
        </p:spPr>
        <p:txBody>
          <a:bodyPr/>
          <a:lstStyle/>
          <a:p>
            <a:r>
              <a:rPr lang="en-US" dirty="0" smtClean="0"/>
              <a:t>Introduction to the VELO </a:t>
            </a:r>
            <a:r>
              <a:rPr lang="en-US" dirty="0" smtClean="0"/>
              <a:t>upgrade (Martin) </a:t>
            </a:r>
            <a:endParaRPr lang="en-US" dirty="0" smtClean="0"/>
          </a:p>
          <a:p>
            <a:r>
              <a:rPr lang="en-US" dirty="0" smtClean="0"/>
              <a:t>The VeloPix </a:t>
            </a:r>
            <a:r>
              <a:rPr lang="en-US" dirty="0" smtClean="0"/>
              <a:t>chip (Martin):</a:t>
            </a:r>
          </a:p>
          <a:p>
            <a:pPr lvl="1"/>
            <a:r>
              <a:rPr lang="en-US" dirty="0" smtClean="0"/>
              <a:t>Velopix FE (</a:t>
            </a:r>
            <a:r>
              <a:rPr lang="en-US" dirty="0" err="1" smtClean="0"/>
              <a:t>Rafa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Digital pixel (+</a:t>
            </a:r>
            <a:r>
              <a:rPr lang="en-US" dirty="0" err="1" smtClean="0"/>
              <a:t>eCDRPLL</a:t>
            </a:r>
            <a:r>
              <a:rPr lang="en-US" dirty="0" smtClean="0"/>
              <a:t>) (Xavi)</a:t>
            </a:r>
          </a:p>
          <a:p>
            <a:pPr lvl="1"/>
            <a:r>
              <a:rPr lang="en-US" dirty="0" smtClean="0"/>
              <a:t>Super Pixel, EOC, periphery and GWT (Tuomas)</a:t>
            </a:r>
            <a:endParaRPr lang="en-US" dirty="0" smtClean="0"/>
          </a:p>
          <a:p>
            <a:r>
              <a:rPr lang="en-US" dirty="0" smtClean="0"/>
              <a:t>Measurements (Jan)</a:t>
            </a:r>
            <a:endParaRPr lang="en-US" dirty="0" smtClean="0"/>
          </a:p>
          <a:p>
            <a:r>
              <a:rPr lang="en-US" dirty="0" smtClean="0"/>
              <a:t>Conclusion (Jan)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6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103"/>
          <p:cNvSpPr>
            <a:spLocks noChangeShapeType="1"/>
          </p:cNvSpPr>
          <p:nvPr/>
        </p:nvSpPr>
        <p:spPr bwMode="auto">
          <a:xfrm>
            <a:off x="1325545" y="104765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04"/>
          <p:cNvSpPr>
            <a:spLocks noChangeShapeType="1"/>
          </p:cNvSpPr>
          <p:nvPr/>
        </p:nvSpPr>
        <p:spPr bwMode="auto">
          <a:xfrm>
            <a:off x="1395906" y="104765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Line 105"/>
          <p:cNvSpPr>
            <a:spLocks noChangeShapeType="1"/>
          </p:cNvSpPr>
          <p:nvPr/>
        </p:nvSpPr>
        <p:spPr bwMode="auto">
          <a:xfrm flipH="1">
            <a:off x="1395906" y="112385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Line 106"/>
          <p:cNvSpPr>
            <a:spLocks noChangeShapeType="1"/>
          </p:cNvSpPr>
          <p:nvPr/>
        </p:nvSpPr>
        <p:spPr bwMode="auto">
          <a:xfrm>
            <a:off x="1395906" y="158105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" name="Line 109"/>
          <p:cNvSpPr>
            <a:spLocks noChangeShapeType="1"/>
          </p:cNvSpPr>
          <p:nvPr/>
        </p:nvSpPr>
        <p:spPr bwMode="auto">
          <a:xfrm>
            <a:off x="1677350" y="799220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" name="Line 111"/>
          <p:cNvSpPr>
            <a:spLocks noChangeShapeType="1"/>
          </p:cNvSpPr>
          <p:nvPr/>
        </p:nvSpPr>
        <p:spPr bwMode="auto">
          <a:xfrm rot="10800000">
            <a:off x="3331121" y="104765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" name="Line 112"/>
          <p:cNvSpPr>
            <a:spLocks noChangeShapeType="1"/>
          </p:cNvSpPr>
          <p:nvPr/>
        </p:nvSpPr>
        <p:spPr bwMode="auto">
          <a:xfrm rot="10800000">
            <a:off x="3401482" y="104765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Line 113"/>
          <p:cNvSpPr>
            <a:spLocks noChangeShapeType="1"/>
          </p:cNvSpPr>
          <p:nvPr/>
        </p:nvSpPr>
        <p:spPr bwMode="auto">
          <a:xfrm rot="10800000" flipH="1">
            <a:off x="3049677" y="112385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" name="Line 114"/>
          <p:cNvSpPr>
            <a:spLocks noChangeShapeType="1"/>
          </p:cNvSpPr>
          <p:nvPr/>
        </p:nvSpPr>
        <p:spPr bwMode="auto">
          <a:xfrm rot="10800000">
            <a:off x="3049677" y="158105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115"/>
          <p:cNvSpPr>
            <a:spLocks noChangeShapeType="1"/>
          </p:cNvSpPr>
          <p:nvPr/>
        </p:nvSpPr>
        <p:spPr bwMode="auto">
          <a:xfrm rot="10800000" flipH="1">
            <a:off x="794205" y="1352453"/>
            <a:ext cx="531340" cy="32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116"/>
          <p:cNvSpPr>
            <a:spLocks noChangeShapeType="1"/>
          </p:cNvSpPr>
          <p:nvPr/>
        </p:nvSpPr>
        <p:spPr bwMode="auto">
          <a:xfrm rot="10800000" flipH="1">
            <a:off x="1684798" y="1581053"/>
            <a:ext cx="810" cy="9955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117"/>
          <p:cNvSpPr>
            <a:spLocks noChangeShapeType="1"/>
          </p:cNvSpPr>
          <p:nvPr/>
        </p:nvSpPr>
        <p:spPr bwMode="auto">
          <a:xfrm rot="10800000">
            <a:off x="3049677" y="799220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Line 204"/>
          <p:cNvSpPr>
            <a:spLocks noChangeAspect="1" noChangeShapeType="1"/>
          </p:cNvSpPr>
          <p:nvPr/>
        </p:nvSpPr>
        <p:spPr bwMode="auto">
          <a:xfrm flipH="1">
            <a:off x="2929995" y="799220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64" name="Line 116"/>
          <p:cNvSpPr>
            <a:spLocks noChangeShapeType="1"/>
          </p:cNvSpPr>
          <p:nvPr/>
        </p:nvSpPr>
        <p:spPr bwMode="auto">
          <a:xfrm rot="10800000">
            <a:off x="794204" y="1350069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Line 204"/>
          <p:cNvSpPr>
            <a:spLocks noChangeAspect="1" noChangeShapeType="1"/>
          </p:cNvSpPr>
          <p:nvPr/>
        </p:nvSpPr>
        <p:spPr bwMode="auto">
          <a:xfrm flipH="1">
            <a:off x="1560619" y="802396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68" name="Line 103"/>
          <p:cNvSpPr>
            <a:spLocks noChangeShapeType="1"/>
          </p:cNvSpPr>
          <p:nvPr/>
        </p:nvSpPr>
        <p:spPr bwMode="auto">
          <a:xfrm>
            <a:off x="1328544" y="385829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9" name="Line 104"/>
          <p:cNvSpPr>
            <a:spLocks noChangeShapeType="1"/>
          </p:cNvSpPr>
          <p:nvPr/>
        </p:nvSpPr>
        <p:spPr bwMode="auto">
          <a:xfrm>
            <a:off x="1398905" y="385829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Line 105"/>
          <p:cNvSpPr>
            <a:spLocks noChangeShapeType="1"/>
          </p:cNvSpPr>
          <p:nvPr/>
        </p:nvSpPr>
        <p:spPr bwMode="auto">
          <a:xfrm flipH="1">
            <a:off x="1398905" y="393449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" name="Line 106"/>
          <p:cNvSpPr>
            <a:spLocks noChangeShapeType="1"/>
          </p:cNvSpPr>
          <p:nvPr/>
        </p:nvSpPr>
        <p:spPr bwMode="auto">
          <a:xfrm>
            <a:off x="1398905" y="439169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7" name="Line 111"/>
          <p:cNvSpPr>
            <a:spLocks noChangeShapeType="1"/>
          </p:cNvSpPr>
          <p:nvPr/>
        </p:nvSpPr>
        <p:spPr bwMode="auto">
          <a:xfrm rot="10800000">
            <a:off x="3333909" y="3856028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" name="Line 112"/>
          <p:cNvSpPr>
            <a:spLocks noChangeShapeType="1"/>
          </p:cNvSpPr>
          <p:nvPr/>
        </p:nvSpPr>
        <p:spPr bwMode="auto">
          <a:xfrm rot="10800000">
            <a:off x="3404270" y="3856028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9" name="Line 113"/>
          <p:cNvSpPr>
            <a:spLocks noChangeShapeType="1"/>
          </p:cNvSpPr>
          <p:nvPr/>
        </p:nvSpPr>
        <p:spPr bwMode="auto">
          <a:xfrm rot="10800000" flipH="1">
            <a:off x="3052465" y="3932228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" name="Line 114"/>
          <p:cNvSpPr>
            <a:spLocks noChangeShapeType="1"/>
          </p:cNvSpPr>
          <p:nvPr/>
        </p:nvSpPr>
        <p:spPr bwMode="auto">
          <a:xfrm rot="10800000">
            <a:off x="3052465" y="4389428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6" name="Line 212"/>
          <p:cNvSpPr>
            <a:spLocks noChangeAspect="1" noChangeShapeType="1"/>
          </p:cNvSpPr>
          <p:nvPr/>
        </p:nvSpPr>
        <p:spPr bwMode="auto">
          <a:xfrm>
            <a:off x="2350946" y="5624131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87" name="AutoShape 209"/>
          <p:cNvSpPr>
            <a:spLocks noChangeArrowheads="1"/>
          </p:cNvSpPr>
          <p:nvPr/>
        </p:nvSpPr>
        <p:spPr bwMode="auto">
          <a:xfrm rot="10800000">
            <a:off x="2199963" y="6084506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88" name="Line 212"/>
          <p:cNvSpPr>
            <a:spLocks noChangeAspect="1" noChangeShapeType="1"/>
          </p:cNvSpPr>
          <p:nvPr/>
        </p:nvSpPr>
        <p:spPr bwMode="auto">
          <a:xfrm>
            <a:off x="3067051" y="439475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48" name="Line 116"/>
          <p:cNvSpPr>
            <a:spLocks noChangeShapeType="1"/>
          </p:cNvSpPr>
          <p:nvPr/>
        </p:nvSpPr>
        <p:spPr bwMode="auto">
          <a:xfrm rot="10800000" flipH="1">
            <a:off x="3043909" y="1581053"/>
            <a:ext cx="810" cy="9955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9" name="Line 212"/>
          <p:cNvSpPr>
            <a:spLocks noChangeAspect="1" noChangeShapeType="1"/>
          </p:cNvSpPr>
          <p:nvPr/>
        </p:nvSpPr>
        <p:spPr bwMode="auto">
          <a:xfrm>
            <a:off x="1676078" y="4385122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2134922" y="5206589"/>
            <a:ext cx="432048" cy="417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Line 106"/>
          <p:cNvSpPr>
            <a:spLocks noChangeShapeType="1"/>
          </p:cNvSpPr>
          <p:nvPr/>
        </p:nvSpPr>
        <p:spPr bwMode="auto">
          <a:xfrm flipH="1">
            <a:off x="2349041" y="5300529"/>
            <a:ext cx="0" cy="23943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" name="Line 115"/>
          <p:cNvSpPr>
            <a:spLocks noChangeShapeType="1"/>
          </p:cNvSpPr>
          <p:nvPr/>
        </p:nvSpPr>
        <p:spPr bwMode="auto">
          <a:xfrm rot="10800000" flipH="1" flipV="1">
            <a:off x="1674851" y="4852214"/>
            <a:ext cx="1399695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" name="Line 116"/>
          <p:cNvSpPr>
            <a:spLocks noChangeShapeType="1"/>
          </p:cNvSpPr>
          <p:nvPr/>
        </p:nvSpPr>
        <p:spPr bwMode="auto">
          <a:xfrm rot="10800000" flipH="1">
            <a:off x="2343796" y="4843970"/>
            <a:ext cx="5244" cy="3665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4" name="Oval 214"/>
          <p:cNvSpPr>
            <a:spLocks noChangeArrowheads="1"/>
          </p:cNvSpPr>
          <p:nvPr/>
        </p:nvSpPr>
        <p:spPr bwMode="auto">
          <a:xfrm>
            <a:off x="2305915" y="4808926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55" name="Line 115"/>
          <p:cNvSpPr>
            <a:spLocks noChangeShapeType="1"/>
          </p:cNvSpPr>
          <p:nvPr/>
        </p:nvSpPr>
        <p:spPr bwMode="auto">
          <a:xfrm rot="10800000" flipH="1" flipV="1">
            <a:off x="672237" y="4134689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6" name="Line 115"/>
          <p:cNvSpPr>
            <a:spLocks noChangeShapeType="1"/>
          </p:cNvSpPr>
          <p:nvPr/>
        </p:nvSpPr>
        <p:spPr bwMode="auto">
          <a:xfrm rot="10800000" flipH="1" flipV="1">
            <a:off x="3404270" y="4155764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2" name="Oval 214"/>
          <p:cNvSpPr>
            <a:spLocks noChangeArrowheads="1"/>
          </p:cNvSpPr>
          <p:nvPr/>
        </p:nvSpPr>
        <p:spPr bwMode="auto">
          <a:xfrm>
            <a:off x="1659947" y="1929651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1" name="TextBox 190"/>
          <p:cNvSpPr txBox="1"/>
          <p:nvPr/>
        </p:nvSpPr>
        <p:spPr>
          <a:xfrm>
            <a:off x="3490109" y="3814854"/>
            <a:ext cx="62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IN</a:t>
            </a:r>
            <a:endParaRPr lang="en-GB" b="1" baseline="-25000" dirty="0"/>
          </a:p>
        </p:txBody>
      </p:sp>
      <p:sp>
        <p:nvSpPr>
          <p:cNvPr id="134" name="Line 115"/>
          <p:cNvSpPr>
            <a:spLocks noChangeShapeType="1"/>
          </p:cNvSpPr>
          <p:nvPr/>
        </p:nvSpPr>
        <p:spPr bwMode="auto">
          <a:xfrm rot="10800000" flipH="1">
            <a:off x="794205" y="1961132"/>
            <a:ext cx="8861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5" name="Line 115"/>
          <p:cNvSpPr>
            <a:spLocks noChangeShapeType="1"/>
          </p:cNvSpPr>
          <p:nvPr/>
        </p:nvSpPr>
        <p:spPr bwMode="auto">
          <a:xfrm rot="10800000" flipH="1">
            <a:off x="3418378" y="1354082"/>
            <a:ext cx="544178" cy="137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6" name="Line 116"/>
          <p:cNvSpPr>
            <a:spLocks noChangeShapeType="1"/>
          </p:cNvSpPr>
          <p:nvPr/>
        </p:nvSpPr>
        <p:spPr bwMode="auto">
          <a:xfrm rot="10800000">
            <a:off x="3962556" y="1347593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7" name="Line 115"/>
          <p:cNvSpPr>
            <a:spLocks noChangeShapeType="1"/>
          </p:cNvSpPr>
          <p:nvPr/>
        </p:nvSpPr>
        <p:spPr bwMode="auto">
          <a:xfrm rot="10800000" flipH="1" flipV="1">
            <a:off x="3060986" y="1958190"/>
            <a:ext cx="901570" cy="294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8" name="Oval 214"/>
          <p:cNvSpPr>
            <a:spLocks noChangeArrowheads="1"/>
          </p:cNvSpPr>
          <p:nvPr/>
        </p:nvSpPr>
        <p:spPr bwMode="auto">
          <a:xfrm>
            <a:off x="3013109" y="1923657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39" name="Line 103"/>
          <p:cNvSpPr>
            <a:spLocks noChangeShapeType="1"/>
          </p:cNvSpPr>
          <p:nvPr/>
        </p:nvSpPr>
        <p:spPr bwMode="auto">
          <a:xfrm>
            <a:off x="1325518" y="250729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" name="Line 104"/>
          <p:cNvSpPr>
            <a:spLocks noChangeShapeType="1"/>
          </p:cNvSpPr>
          <p:nvPr/>
        </p:nvSpPr>
        <p:spPr bwMode="auto">
          <a:xfrm>
            <a:off x="1395879" y="250729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6" name="Line 105"/>
          <p:cNvSpPr>
            <a:spLocks noChangeShapeType="1"/>
          </p:cNvSpPr>
          <p:nvPr/>
        </p:nvSpPr>
        <p:spPr bwMode="auto">
          <a:xfrm flipH="1">
            <a:off x="1395879" y="258349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3" name="Line 106"/>
          <p:cNvSpPr>
            <a:spLocks noChangeShapeType="1"/>
          </p:cNvSpPr>
          <p:nvPr/>
        </p:nvSpPr>
        <p:spPr bwMode="auto">
          <a:xfrm>
            <a:off x="1395879" y="304069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" name="Line 111"/>
          <p:cNvSpPr>
            <a:spLocks noChangeShapeType="1"/>
          </p:cNvSpPr>
          <p:nvPr/>
        </p:nvSpPr>
        <p:spPr bwMode="auto">
          <a:xfrm rot="10800000">
            <a:off x="3330883" y="250502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5" name="Line 112"/>
          <p:cNvSpPr>
            <a:spLocks noChangeShapeType="1"/>
          </p:cNvSpPr>
          <p:nvPr/>
        </p:nvSpPr>
        <p:spPr bwMode="auto">
          <a:xfrm rot="10800000">
            <a:off x="3401244" y="250502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6" name="Line 113"/>
          <p:cNvSpPr>
            <a:spLocks noChangeShapeType="1"/>
          </p:cNvSpPr>
          <p:nvPr/>
        </p:nvSpPr>
        <p:spPr bwMode="auto">
          <a:xfrm rot="10800000" flipH="1">
            <a:off x="3049439" y="258122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7" name="Line 114"/>
          <p:cNvSpPr>
            <a:spLocks noChangeShapeType="1"/>
          </p:cNvSpPr>
          <p:nvPr/>
        </p:nvSpPr>
        <p:spPr bwMode="auto">
          <a:xfrm rot="10800000">
            <a:off x="3049439" y="303842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2" name="Line 115"/>
          <p:cNvSpPr>
            <a:spLocks noChangeShapeType="1"/>
          </p:cNvSpPr>
          <p:nvPr/>
        </p:nvSpPr>
        <p:spPr bwMode="auto">
          <a:xfrm rot="10800000" flipH="1" flipV="1">
            <a:off x="669211" y="2783685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3" name="Line 115"/>
          <p:cNvSpPr>
            <a:spLocks noChangeShapeType="1"/>
          </p:cNvSpPr>
          <p:nvPr/>
        </p:nvSpPr>
        <p:spPr bwMode="auto">
          <a:xfrm rot="10800000" flipH="1" flipV="1">
            <a:off x="3401244" y="2804760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" name="TextBox 203"/>
          <p:cNvSpPr txBox="1"/>
          <p:nvPr/>
        </p:nvSpPr>
        <p:spPr>
          <a:xfrm>
            <a:off x="635198" y="2435428"/>
            <a:ext cx="62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CAS</a:t>
            </a:r>
            <a:endParaRPr lang="en-GB" b="1" baseline="-25000" dirty="0"/>
          </a:p>
        </p:txBody>
      </p:sp>
      <p:sp>
        <p:nvSpPr>
          <p:cNvPr id="205" name="TextBox 204"/>
          <p:cNvSpPr txBox="1"/>
          <p:nvPr/>
        </p:nvSpPr>
        <p:spPr>
          <a:xfrm>
            <a:off x="3458500" y="2430469"/>
            <a:ext cx="155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CAS</a:t>
            </a:r>
            <a:endParaRPr lang="en-GB" b="1" dirty="0"/>
          </a:p>
        </p:txBody>
      </p:sp>
      <p:sp>
        <p:nvSpPr>
          <p:cNvPr id="264" name="TextBox 263"/>
          <p:cNvSpPr txBox="1"/>
          <p:nvPr/>
        </p:nvSpPr>
        <p:spPr>
          <a:xfrm>
            <a:off x="579932" y="3780880"/>
            <a:ext cx="62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THR</a:t>
            </a:r>
            <a:endParaRPr lang="en-GB" b="1" baseline="-25000" dirty="0"/>
          </a:p>
        </p:txBody>
      </p:sp>
      <p:sp>
        <p:nvSpPr>
          <p:cNvPr id="266" name="TextBox 265"/>
          <p:cNvSpPr txBox="1"/>
          <p:nvPr/>
        </p:nvSpPr>
        <p:spPr>
          <a:xfrm>
            <a:off x="779214" y="1590820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OUT_s1-</a:t>
            </a:r>
            <a:endParaRPr lang="en-GB" b="1" baseline="-25000" dirty="0"/>
          </a:p>
        </p:txBody>
      </p:sp>
      <p:sp>
        <p:nvSpPr>
          <p:cNvPr id="267" name="TextBox 266"/>
          <p:cNvSpPr txBox="1"/>
          <p:nvPr/>
        </p:nvSpPr>
        <p:spPr>
          <a:xfrm>
            <a:off x="3100070" y="1596353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OUT_s1+</a:t>
            </a:r>
            <a:endParaRPr lang="en-GB" b="1" baseline="-25000" dirty="0"/>
          </a:p>
        </p:txBody>
      </p:sp>
      <p:sp>
        <p:nvSpPr>
          <p:cNvPr id="280" name="Line 116"/>
          <p:cNvSpPr>
            <a:spLocks noChangeShapeType="1"/>
          </p:cNvSpPr>
          <p:nvPr/>
        </p:nvSpPr>
        <p:spPr bwMode="auto">
          <a:xfrm rot="10800000">
            <a:off x="1674851" y="3049471"/>
            <a:ext cx="3048" cy="89008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1" name="Line 116"/>
          <p:cNvSpPr>
            <a:spLocks noChangeShapeType="1"/>
          </p:cNvSpPr>
          <p:nvPr/>
        </p:nvSpPr>
        <p:spPr bwMode="auto">
          <a:xfrm rot="10800000">
            <a:off x="3051853" y="3031468"/>
            <a:ext cx="3048" cy="89008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2" name="Line 115"/>
          <p:cNvSpPr>
            <a:spLocks noChangeShapeType="1"/>
          </p:cNvSpPr>
          <p:nvPr/>
        </p:nvSpPr>
        <p:spPr bwMode="auto">
          <a:xfrm rot="10800000" flipH="1">
            <a:off x="3060985" y="3494511"/>
            <a:ext cx="6829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3" name="Oval 214"/>
          <p:cNvSpPr>
            <a:spLocks noChangeArrowheads="1"/>
          </p:cNvSpPr>
          <p:nvPr/>
        </p:nvSpPr>
        <p:spPr bwMode="auto">
          <a:xfrm>
            <a:off x="3020479" y="3460088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84" name="Line 106"/>
          <p:cNvSpPr>
            <a:spLocks noChangeShapeType="1"/>
          </p:cNvSpPr>
          <p:nvPr/>
        </p:nvSpPr>
        <p:spPr bwMode="auto">
          <a:xfrm flipH="1">
            <a:off x="3190160" y="3409264"/>
            <a:ext cx="27869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5" name="TextBox 284"/>
          <p:cNvSpPr txBox="1"/>
          <p:nvPr/>
        </p:nvSpPr>
        <p:spPr>
          <a:xfrm>
            <a:off x="3565478" y="3175484"/>
            <a:ext cx="97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</a:t>
            </a:r>
            <a:r>
              <a:rPr lang="en-US" sz="1400" b="1" baseline="-25000" dirty="0" smtClean="0"/>
              <a:t>EQ</a:t>
            </a:r>
            <a:r>
              <a:rPr lang="en-US" sz="1400" b="1" dirty="0" smtClean="0"/>
              <a:t>_BAR</a:t>
            </a:r>
            <a:endParaRPr lang="en-GB" sz="1400" b="1" dirty="0"/>
          </a:p>
        </p:txBody>
      </p:sp>
      <p:sp>
        <p:nvSpPr>
          <p:cNvPr id="286" name="Line 115"/>
          <p:cNvSpPr>
            <a:spLocks noChangeShapeType="1"/>
          </p:cNvSpPr>
          <p:nvPr/>
        </p:nvSpPr>
        <p:spPr bwMode="auto">
          <a:xfrm rot="10800000" flipH="1">
            <a:off x="993966" y="3497939"/>
            <a:ext cx="6829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7" name="Oval 214"/>
          <p:cNvSpPr>
            <a:spLocks noChangeArrowheads="1"/>
          </p:cNvSpPr>
          <p:nvPr/>
        </p:nvSpPr>
        <p:spPr bwMode="auto">
          <a:xfrm>
            <a:off x="1644707" y="345932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88" name="Line 106"/>
          <p:cNvSpPr>
            <a:spLocks noChangeShapeType="1"/>
          </p:cNvSpPr>
          <p:nvPr/>
        </p:nvSpPr>
        <p:spPr bwMode="auto">
          <a:xfrm>
            <a:off x="1154244" y="3409264"/>
            <a:ext cx="28872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9" name="TextBox 288"/>
          <p:cNvSpPr txBox="1"/>
          <p:nvPr/>
        </p:nvSpPr>
        <p:spPr>
          <a:xfrm>
            <a:off x="650188" y="3175484"/>
            <a:ext cx="97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</a:t>
            </a:r>
            <a:r>
              <a:rPr lang="en-US" sz="1400" b="1" baseline="-25000" dirty="0" smtClean="0"/>
              <a:t>EQ</a:t>
            </a:r>
            <a:endParaRPr lang="en-GB" sz="14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2544671" y="5232187"/>
            <a:ext cx="631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1.2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298" name="TextBox 297"/>
          <p:cNvSpPr txBox="1"/>
          <p:nvPr/>
        </p:nvSpPr>
        <p:spPr>
          <a:xfrm>
            <a:off x="1033759" y="620688"/>
            <a:ext cx="631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1.2V</a:t>
            </a:r>
            <a:endParaRPr lang="en-GB" sz="1400" dirty="0"/>
          </a:p>
        </p:txBody>
      </p:sp>
      <p:sp>
        <p:nvSpPr>
          <p:cNvPr id="162" name="TextBox 161"/>
          <p:cNvSpPr txBox="1"/>
          <p:nvPr/>
        </p:nvSpPr>
        <p:spPr>
          <a:xfrm>
            <a:off x="1630114" y="4020530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ELT, </a:t>
            </a:r>
            <a:r>
              <a:rPr lang="en-GB" sz="1400" dirty="0" err="1" smtClean="0"/>
              <a:t>reg</a:t>
            </a:r>
            <a:endParaRPr lang="en-GB" sz="1400" dirty="0"/>
          </a:p>
        </p:txBody>
      </p:sp>
      <p:sp>
        <p:nvSpPr>
          <p:cNvPr id="163" name="TextBox 162"/>
          <p:cNvSpPr txBox="1"/>
          <p:nvPr/>
        </p:nvSpPr>
        <p:spPr>
          <a:xfrm>
            <a:off x="1624392" y="2661903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ELT, </a:t>
            </a:r>
            <a:r>
              <a:rPr lang="en-GB" sz="1400" dirty="0" err="1" smtClean="0"/>
              <a:t>reg</a:t>
            </a:r>
            <a:endParaRPr lang="en-GB" sz="1400" dirty="0"/>
          </a:p>
        </p:txBody>
      </p:sp>
      <p:sp>
        <p:nvSpPr>
          <p:cNvPr id="164" name="Line 103"/>
          <p:cNvSpPr>
            <a:spLocks noChangeShapeType="1"/>
          </p:cNvSpPr>
          <p:nvPr/>
        </p:nvSpPr>
        <p:spPr bwMode="auto">
          <a:xfrm>
            <a:off x="5816775" y="109108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" name="Line 104"/>
          <p:cNvSpPr>
            <a:spLocks noChangeShapeType="1"/>
          </p:cNvSpPr>
          <p:nvPr/>
        </p:nvSpPr>
        <p:spPr bwMode="auto">
          <a:xfrm>
            <a:off x="5887136" y="109108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5" name="Line 105"/>
          <p:cNvSpPr>
            <a:spLocks noChangeShapeType="1"/>
          </p:cNvSpPr>
          <p:nvPr/>
        </p:nvSpPr>
        <p:spPr bwMode="auto">
          <a:xfrm flipH="1">
            <a:off x="5887136" y="116728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" name="Line 106"/>
          <p:cNvSpPr>
            <a:spLocks noChangeShapeType="1"/>
          </p:cNvSpPr>
          <p:nvPr/>
        </p:nvSpPr>
        <p:spPr bwMode="auto">
          <a:xfrm>
            <a:off x="5906188" y="162448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2" name="Line 109"/>
          <p:cNvSpPr>
            <a:spLocks noChangeShapeType="1"/>
          </p:cNvSpPr>
          <p:nvPr/>
        </p:nvSpPr>
        <p:spPr bwMode="auto">
          <a:xfrm>
            <a:off x="6168580" y="842649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8" name="Line 111"/>
          <p:cNvSpPr>
            <a:spLocks noChangeShapeType="1"/>
          </p:cNvSpPr>
          <p:nvPr/>
        </p:nvSpPr>
        <p:spPr bwMode="auto">
          <a:xfrm rot="10800000">
            <a:off x="7822351" y="109108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9" name="Line 112"/>
          <p:cNvSpPr>
            <a:spLocks noChangeShapeType="1"/>
          </p:cNvSpPr>
          <p:nvPr/>
        </p:nvSpPr>
        <p:spPr bwMode="auto">
          <a:xfrm rot="10800000">
            <a:off x="7892712" y="109108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0" name="Line 113"/>
          <p:cNvSpPr>
            <a:spLocks noChangeShapeType="1"/>
          </p:cNvSpPr>
          <p:nvPr/>
        </p:nvSpPr>
        <p:spPr bwMode="auto">
          <a:xfrm rot="10800000" flipH="1">
            <a:off x="7540907" y="116728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1" name="Line 114"/>
          <p:cNvSpPr>
            <a:spLocks noChangeShapeType="1"/>
          </p:cNvSpPr>
          <p:nvPr/>
        </p:nvSpPr>
        <p:spPr bwMode="auto">
          <a:xfrm rot="10800000">
            <a:off x="7540907" y="162448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4" name="Line 115"/>
          <p:cNvSpPr>
            <a:spLocks noChangeShapeType="1"/>
          </p:cNvSpPr>
          <p:nvPr/>
        </p:nvSpPr>
        <p:spPr bwMode="auto">
          <a:xfrm rot="10800000" flipH="1">
            <a:off x="5285435" y="1395882"/>
            <a:ext cx="531340" cy="32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" name="Line 117"/>
          <p:cNvSpPr>
            <a:spLocks noChangeShapeType="1"/>
          </p:cNvSpPr>
          <p:nvPr/>
        </p:nvSpPr>
        <p:spPr bwMode="auto">
          <a:xfrm rot="10800000">
            <a:off x="7540907" y="842649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8" name="Line 204"/>
          <p:cNvSpPr>
            <a:spLocks noChangeAspect="1" noChangeShapeType="1"/>
          </p:cNvSpPr>
          <p:nvPr/>
        </p:nvSpPr>
        <p:spPr bwMode="auto">
          <a:xfrm flipH="1">
            <a:off x="7421225" y="842649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69" name="Line 116"/>
          <p:cNvSpPr>
            <a:spLocks noChangeShapeType="1"/>
          </p:cNvSpPr>
          <p:nvPr/>
        </p:nvSpPr>
        <p:spPr bwMode="auto">
          <a:xfrm rot="10800000">
            <a:off x="5285434" y="1393498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1" name="Line 204"/>
          <p:cNvSpPr>
            <a:spLocks noChangeAspect="1" noChangeShapeType="1"/>
          </p:cNvSpPr>
          <p:nvPr/>
        </p:nvSpPr>
        <p:spPr bwMode="auto">
          <a:xfrm flipH="1">
            <a:off x="6051849" y="845825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72" name="Line 103"/>
          <p:cNvSpPr>
            <a:spLocks noChangeShapeType="1"/>
          </p:cNvSpPr>
          <p:nvPr/>
        </p:nvSpPr>
        <p:spPr bwMode="auto">
          <a:xfrm>
            <a:off x="5819774" y="390172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4" name="Line 104"/>
          <p:cNvSpPr>
            <a:spLocks noChangeShapeType="1"/>
          </p:cNvSpPr>
          <p:nvPr/>
        </p:nvSpPr>
        <p:spPr bwMode="auto">
          <a:xfrm>
            <a:off x="5890135" y="390172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7" name="Line 105"/>
          <p:cNvSpPr>
            <a:spLocks noChangeShapeType="1"/>
          </p:cNvSpPr>
          <p:nvPr/>
        </p:nvSpPr>
        <p:spPr bwMode="auto">
          <a:xfrm flipH="1">
            <a:off x="5890135" y="397792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8" name="Line 106"/>
          <p:cNvSpPr>
            <a:spLocks noChangeShapeType="1"/>
          </p:cNvSpPr>
          <p:nvPr/>
        </p:nvSpPr>
        <p:spPr bwMode="auto">
          <a:xfrm>
            <a:off x="5890135" y="443512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9" name="Line 111"/>
          <p:cNvSpPr>
            <a:spLocks noChangeShapeType="1"/>
          </p:cNvSpPr>
          <p:nvPr/>
        </p:nvSpPr>
        <p:spPr bwMode="auto">
          <a:xfrm rot="10800000">
            <a:off x="7825139" y="389945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9" name="Line 112"/>
          <p:cNvSpPr>
            <a:spLocks noChangeShapeType="1"/>
          </p:cNvSpPr>
          <p:nvPr/>
        </p:nvSpPr>
        <p:spPr bwMode="auto">
          <a:xfrm rot="10800000">
            <a:off x="7895500" y="389945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0" name="Line 113"/>
          <p:cNvSpPr>
            <a:spLocks noChangeShapeType="1"/>
          </p:cNvSpPr>
          <p:nvPr/>
        </p:nvSpPr>
        <p:spPr bwMode="auto">
          <a:xfrm rot="10800000" flipH="1">
            <a:off x="7543695" y="397565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1" name="Line 114"/>
          <p:cNvSpPr>
            <a:spLocks noChangeShapeType="1"/>
          </p:cNvSpPr>
          <p:nvPr/>
        </p:nvSpPr>
        <p:spPr bwMode="auto">
          <a:xfrm rot="10800000">
            <a:off x="7543695" y="443285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2" name="Line 212"/>
          <p:cNvSpPr>
            <a:spLocks noChangeAspect="1" noChangeShapeType="1"/>
          </p:cNvSpPr>
          <p:nvPr/>
        </p:nvSpPr>
        <p:spPr bwMode="auto">
          <a:xfrm>
            <a:off x="6842176" y="566756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303" name="AutoShape 209"/>
          <p:cNvSpPr>
            <a:spLocks noChangeArrowheads="1"/>
          </p:cNvSpPr>
          <p:nvPr/>
        </p:nvSpPr>
        <p:spPr bwMode="auto">
          <a:xfrm rot="10800000">
            <a:off x="6691193" y="6127935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4" name="Line 212"/>
          <p:cNvSpPr>
            <a:spLocks noChangeAspect="1" noChangeShapeType="1"/>
          </p:cNvSpPr>
          <p:nvPr/>
        </p:nvSpPr>
        <p:spPr bwMode="auto">
          <a:xfrm>
            <a:off x="7558281" y="4438184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306" name="Line 212"/>
          <p:cNvSpPr>
            <a:spLocks noChangeAspect="1" noChangeShapeType="1"/>
          </p:cNvSpPr>
          <p:nvPr/>
        </p:nvSpPr>
        <p:spPr bwMode="auto">
          <a:xfrm>
            <a:off x="6167308" y="4428551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307" name="Oval 306"/>
          <p:cNvSpPr/>
          <p:nvPr/>
        </p:nvSpPr>
        <p:spPr>
          <a:xfrm>
            <a:off x="6626152" y="5250018"/>
            <a:ext cx="432048" cy="417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Line 106"/>
          <p:cNvSpPr>
            <a:spLocks noChangeShapeType="1"/>
          </p:cNvSpPr>
          <p:nvPr/>
        </p:nvSpPr>
        <p:spPr bwMode="auto">
          <a:xfrm flipH="1">
            <a:off x="6840271" y="5343958"/>
            <a:ext cx="0" cy="23943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9" name="Line 115"/>
          <p:cNvSpPr>
            <a:spLocks noChangeShapeType="1"/>
          </p:cNvSpPr>
          <p:nvPr/>
        </p:nvSpPr>
        <p:spPr bwMode="auto">
          <a:xfrm rot="10800000" flipH="1" flipV="1">
            <a:off x="6166081" y="4895643"/>
            <a:ext cx="1399695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0" name="Line 116"/>
          <p:cNvSpPr>
            <a:spLocks noChangeShapeType="1"/>
          </p:cNvSpPr>
          <p:nvPr/>
        </p:nvSpPr>
        <p:spPr bwMode="auto">
          <a:xfrm rot="10800000" flipH="1">
            <a:off x="6835026" y="4887399"/>
            <a:ext cx="5244" cy="3665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" name="Oval 214"/>
          <p:cNvSpPr>
            <a:spLocks noChangeArrowheads="1"/>
          </p:cNvSpPr>
          <p:nvPr/>
        </p:nvSpPr>
        <p:spPr bwMode="auto">
          <a:xfrm>
            <a:off x="6797145" y="4852355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12" name="Line 115"/>
          <p:cNvSpPr>
            <a:spLocks noChangeShapeType="1"/>
          </p:cNvSpPr>
          <p:nvPr/>
        </p:nvSpPr>
        <p:spPr bwMode="auto">
          <a:xfrm rot="10800000" flipH="1" flipV="1">
            <a:off x="5163467" y="4178118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3" name="Line 115"/>
          <p:cNvSpPr>
            <a:spLocks noChangeShapeType="1"/>
          </p:cNvSpPr>
          <p:nvPr/>
        </p:nvSpPr>
        <p:spPr bwMode="auto">
          <a:xfrm rot="10800000" flipH="1" flipV="1">
            <a:off x="7895500" y="4199193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4" name="Oval 214"/>
          <p:cNvSpPr>
            <a:spLocks noChangeArrowheads="1"/>
          </p:cNvSpPr>
          <p:nvPr/>
        </p:nvSpPr>
        <p:spPr bwMode="auto">
          <a:xfrm>
            <a:off x="6151177" y="1973080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16" name="Line 115"/>
          <p:cNvSpPr>
            <a:spLocks noChangeShapeType="1"/>
          </p:cNvSpPr>
          <p:nvPr/>
        </p:nvSpPr>
        <p:spPr bwMode="auto">
          <a:xfrm rot="10800000" flipH="1">
            <a:off x="5285435" y="2004561"/>
            <a:ext cx="8861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" name="Line 115"/>
          <p:cNvSpPr>
            <a:spLocks noChangeShapeType="1"/>
          </p:cNvSpPr>
          <p:nvPr/>
        </p:nvSpPr>
        <p:spPr bwMode="auto">
          <a:xfrm rot="10800000" flipH="1">
            <a:off x="7909608" y="1397511"/>
            <a:ext cx="544178" cy="137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8" name="Line 116"/>
          <p:cNvSpPr>
            <a:spLocks noChangeShapeType="1"/>
          </p:cNvSpPr>
          <p:nvPr/>
        </p:nvSpPr>
        <p:spPr bwMode="auto">
          <a:xfrm rot="10800000">
            <a:off x="8453786" y="1391022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9" name="Line 115"/>
          <p:cNvSpPr>
            <a:spLocks noChangeShapeType="1"/>
          </p:cNvSpPr>
          <p:nvPr/>
        </p:nvSpPr>
        <p:spPr bwMode="auto">
          <a:xfrm rot="10800000" flipH="1" flipV="1">
            <a:off x="7552216" y="2001619"/>
            <a:ext cx="901570" cy="294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0" name="Oval 214"/>
          <p:cNvSpPr>
            <a:spLocks noChangeArrowheads="1"/>
          </p:cNvSpPr>
          <p:nvPr/>
        </p:nvSpPr>
        <p:spPr bwMode="auto">
          <a:xfrm>
            <a:off x="7504339" y="1967086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34" name="TextBox 333"/>
          <p:cNvSpPr txBox="1"/>
          <p:nvPr/>
        </p:nvSpPr>
        <p:spPr>
          <a:xfrm>
            <a:off x="5270444" y="1634249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OUT_s2-</a:t>
            </a:r>
            <a:endParaRPr lang="en-GB" b="1" baseline="-25000" dirty="0"/>
          </a:p>
        </p:txBody>
      </p:sp>
      <p:sp>
        <p:nvSpPr>
          <p:cNvPr id="335" name="TextBox 334"/>
          <p:cNvSpPr txBox="1"/>
          <p:nvPr/>
        </p:nvSpPr>
        <p:spPr>
          <a:xfrm>
            <a:off x="7591300" y="1639782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OUT_s2+</a:t>
            </a:r>
            <a:endParaRPr lang="en-GB" b="1" baseline="-25000" dirty="0"/>
          </a:p>
        </p:txBody>
      </p:sp>
      <p:sp>
        <p:nvSpPr>
          <p:cNvPr id="336" name="Line 116"/>
          <p:cNvSpPr>
            <a:spLocks noChangeShapeType="1"/>
          </p:cNvSpPr>
          <p:nvPr/>
        </p:nvSpPr>
        <p:spPr bwMode="auto">
          <a:xfrm rot="10800000" flipH="1">
            <a:off x="6177278" y="1626863"/>
            <a:ext cx="3190" cy="23600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6" name="TextBox 345"/>
          <p:cNvSpPr txBox="1"/>
          <p:nvPr/>
        </p:nvSpPr>
        <p:spPr>
          <a:xfrm>
            <a:off x="7035901" y="5275616"/>
            <a:ext cx="631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1.2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347" name="TextBox 346"/>
          <p:cNvSpPr txBox="1"/>
          <p:nvPr/>
        </p:nvSpPr>
        <p:spPr>
          <a:xfrm>
            <a:off x="5524989" y="664117"/>
            <a:ext cx="631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1.2V</a:t>
            </a:r>
            <a:endParaRPr lang="en-GB" sz="1400" dirty="0"/>
          </a:p>
        </p:txBody>
      </p:sp>
      <p:sp>
        <p:nvSpPr>
          <p:cNvPr id="348" name="TextBox 347"/>
          <p:cNvSpPr txBox="1"/>
          <p:nvPr/>
        </p:nvSpPr>
        <p:spPr>
          <a:xfrm>
            <a:off x="6121344" y="4063959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ELT, </a:t>
            </a:r>
            <a:r>
              <a:rPr lang="en-GB" sz="1400" dirty="0" err="1" smtClean="0"/>
              <a:t>reg</a:t>
            </a:r>
            <a:endParaRPr lang="en-GB" sz="1400" dirty="0"/>
          </a:p>
        </p:txBody>
      </p:sp>
      <p:sp>
        <p:nvSpPr>
          <p:cNvPr id="350" name="Line 116"/>
          <p:cNvSpPr>
            <a:spLocks noChangeShapeType="1"/>
          </p:cNvSpPr>
          <p:nvPr/>
        </p:nvSpPr>
        <p:spPr bwMode="auto">
          <a:xfrm rot="10800000" flipH="1">
            <a:off x="7544526" y="1621788"/>
            <a:ext cx="3190" cy="23600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1" name="TextBox 350"/>
          <p:cNvSpPr txBox="1"/>
          <p:nvPr/>
        </p:nvSpPr>
        <p:spPr>
          <a:xfrm>
            <a:off x="4985397" y="3804093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OUT_s1-</a:t>
            </a:r>
            <a:endParaRPr lang="en-GB" b="1" baseline="-25000" dirty="0"/>
          </a:p>
        </p:txBody>
      </p:sp>
      <p:sp>
        <p:nvSpPr>
          <p:cNvPr id="352" name="TextBox 351"/>
          <p:cNvSpPr txBox="1"/>
          <p:nvPr/>
        </p:nvSpPr>
        <p:spPr>
          <a:xfrm>
            <a:off x="7885978" y="3814854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OUT_s1+</a:t>
            </a:r>
            <a:endParaRPr lang="en-GB" b="1" baseline="-25000" dirty="0"/>
          </a:p>
        </p:txBody>
      </p:sp>
      <p:sp>
        <p:nvSpPr>
          <p:cNvPr id="354" name="TextBox 353"/>
          <p:cNvSpPr txBox="1"/>
          <p:nvPr/>
        </p:nvSpPr>
        <p:spPr>
          <a:xfrm>
            <a:off x="2544671" y="5480159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hvt</a:t>
            </a:r>
            <a:endParaRPr lang="en-GB" sz="1400" dirty="0"/>
          </a:p>
        </p:txBody>
      </p:sp>
      <p:sp>
        <p:nvSpPr>
          <p:cNvPr id="355" name="TextBox 354"/>
          <p:cNvSpPr txBox="1"/>
          <p:nvPr/>
        </p:nvSpPr>
        <p:spPr>
          <a:xfrm>
            <a:off x="7051280" y="5487360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hvt</a:t>
            </a:r>
            <a:endParaRPr lang="en-GB" sz="1400" dirty="0"/>
          </a:p>
        </p:txBody>
      </p:sp>
      <p:sp>
        <p:nvSpPr>
          <p:cNvPr id="35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61226" y="6330880"/>
            <a:ext cx="2133600" cy="365125"/>
          </a:xfrm>
        </p:spPr>
        <p:txBody>
          <a:bodyPr/>
          <a:lstStyle/>
          <a:p>
            <a:r>
              <a:rPr lang="en-GB" dirty="0" smtClean="0"/>
              <a:t>14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36362" y="210444"/>
            <a:ext cx="4215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Gain ~4, BW ~40MHz</a:t>
            </a:r>
            <a:endParaRPr lang="en-GB" dirty="0"/>
          </a:p>
        </p:txBody>
      </p:sp>
      <p:sp>
        <p:nvSpPr>
          <p:cNvPr id="126" name="TextBox 125"/>
          <p:cNvSpPr txBox="1"/>
          <p:nvPr/>
        </p:nvSpPr>
        <p:spPr>
          <a:xfrm>
            <a:off x="4749396" y="191845"/>
            <a:ext cx="4215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Gain ~3.2, BW ~40MHz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4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Line 116"/>
          <p:cNvSpPr>
            <a:spLocks noChangeShapeType="1"/>
          </p:cNvSpPr>
          <p:nvPr/>
        </p:nvSpPr>
        <p:spPr bwMode="auto">
          <a:xfrm rot="10800000">
            <a:off x="6880253" y="3284729"/>
            <a:ext cx="1745" cy="36054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7" name="Line 103"/>
          <p:cNvSpPr>
            <a:spLocks noChangeShapeType="1"/>
          </p:cNvSpPr>
          <p:nvPr/>
        </p:nvSpPr>
        <p:spPr bwMode="auto">
          <a:xfrm>
            <a:off x="6525510" y="275132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8" name="Line 104"/>
          <p:cNvSpPr>
            <a:spLocks noChangeShapeType="1"/>
          </p:cNvSpPr>
          <p:nvPr/>
        </p:nvSpPr>
        <p:spPr bwMode="auto">
          <a:xfrm>
            <a:off x="6595871" y="275132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9" name="Line 105"/>
          <p:cNvSpPr>
            <a:spLocks noChangeShapeType="1"/>
          </p:cNvSpPr>
          <p:nvPr/>
        </p:nvSpPr>
        <p:spPr bwMode="auto">
          <a:xfrm flipH="1">
            <a:off x="6595871" y="282752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0" name="Line 106"/>
          <p:cNvSpPr>
            <a:spLocks noChangeShapeType="1"/>
          </p:cNvSpPr>
          <p:nvPr/>
        </p:nvSpPr>
        <p:spPr bwMode="auto">
          <a:xfrm>
            <a:off x="6595871" y="328472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" name="Line 103"/>
          <p:cNvSpPr>
            <a:spLocks noChangeShapeType="1"/>
          </p:cNvSpPr>
          <p:nvPr/>
        </p:nvSpPr>
        <p:spPr bwMode="auto">
          <a:xfrm>
            <a:off x="6515849" y="153659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2" name="Line 104"/>
          <p:cNvSpPr>
            <a:spLocks noChangeShapeType="1"/>
          </p:cNvSpPr>
          <p:nvPr/>
        </p:nvSpPr>
        <p:spPr bwMode="auto">
          <a:xfrm>
            <a:off x="6586210" y="1536592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3" name="Line 105"/>
          <p:cNvSpPr>
            <a:spLocks noChangeShapeType="1"/>
          </p:cNvSpPr>
          <p:nvPr/>
        </p:nvSpPr>
        <p:spPr bwMode="auto">
          <a:xfrm flipH="1">
            <a:off x="6586210" y="161279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" name="Line 106"/>
          <p:cNvSpPr>
            <a:spLocks noChangeShapeType="1"/>
          </p:cNvSpPr>
          <p:nvPr/>
        </p:nvSpPr>
        <p:spPr bwMode="auto">
          <a:xfrm>
            <a:off x="6586210" y="2069992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5" name="Line 109"/>
          <p:cNvSpPr>
            <a:spLocks noChangeShapeType="1"/>
          </p:cNvSpPr>
          <p:nvPr/>
        </p:nvSpPr>
        <p:spPr bwMode="auto">
          <a:xfrm>
            <a:off x="6867654" y="1288157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6" name="Line 204"/>
          <p:cNvSpPr>
            <a:spLocks noChangeAspect="1" noChangeShapeType="1"/>
          </p:cNvSpPr>
          <p:nvPr/>
        </p:nvSpPr>
        <p:spPr bwMode="auto">
          <a:xfrm flipH="1">
            <a:off x="6750923" y="1291333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77" name="Line 116"/>
          <p:cNvSpPr>
            <a:spLocks noChangeShapeType="1"/>
          </p:cNvSpPr>
          <p:nvPr/>
        </p:nvSpPr>
        <p:spPr bwMode="auto">
          <a:xfrm rot="10800000">
            <a:off x="6865908" y="2069991"/>
            <a:ext cx="1746" cy="7575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8" name="Line 116"/>
          <p:cNvSpPr>
            <a:spLocks noChangeShapeType="1"/>
          </p:cNvSpPr>
          <p:nvPr/>
        </p:nvSpPr>
        <p:spPr bwMode="auto">
          <a:xfrm rot="10800000">
            <a:off x="6163821" y="1851781"/>
            <a:ext cx="873" cy="122204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9" name="Line 115"/>
          <p:cNvSpPr>
            <a:spLocks noChangeShapeType="1"/>
          </p:cNvSpPr>
          <p:nvPr/>
        </p:nvSpPr>
        <p:spPr bwMode="auto">
          <a:xfrm rot="10800000" flipH="1" flipV="1">
            <a:off x="6160807" y="1851782"/>
            <a:ext cx="35028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0" name="Line 115"/>
          <p:cNvSpPr>
            <a:spLocks noChangeShapeType="1"/>
          </p:cNvSpPr>
          <p:nvPr/>
        </p:nvSpPr>
        <p:spPr bwMode="auto">
          <a:xfrm rot="10800000" flipH="1" flipV="1">
            <a:off x="6163823" y="3073822"/>
            <a:ext cx="361687" cy="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1" name="Line 204"/>
          <p:cNvSpPr>
            <a:spLocks noChangeAspect="1" noChangeShapeType="1"/>
          </p:cNvSpPr>
          <p:nvPr/>
        </p:nvSpPr>
        <p:spPr bwMode="auto">
          <a:xfrm flipH="1">
            <a:off x="3563527" y="2281395"/>
            <a:ext cx="259727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83" name="Oval 214"/>
          <p:cNvSpPr>
            <a:spLocks noChangeArrowheads="1"/>
          </p:cNvSpPr>
          <p:nvPr/>
        </p:nvSpPr>
        <p:spPr bwMode="auto">
          <a:xfrm>
            <a:off x="6131562" y="2238243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86" name="Line 115"/>
          <p:cNvSpPr>
            <a:spLocks noChangeShapeType="1"/>
          </p:cNvSpPr>
          <p:nvPr/>
        </p:nvSpPr>
        <p:spPr bwMode="auto">
          <a:xfrm rot="10800000" flipH="1" flipV="1">
            <a:off x="6878719" y="2448758"/>
            <a:ext cx="48974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7" name="Oval 214"/>
          <p:cNvSpPr>
            <a:spLocks noChangeArrowheads="1"/>
          </p:cNvSpPr>
          <p:nvPr/>
        </p:nvSpPr>
        <p:spPr bwMode="auto">
          <a:xfrm>
            <a:off x="6832149" y="2413233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88" name="Oval 214"/>
          <p:cNvSpPr>
            <a:spLocks noChangeArrowheads="1"/>
          </p:cNvSpPr>
          <p:nvPr/>
        </p:nvSpPr>
        <p:spPr bwMode="auto">
          <a:xfrm>
            <a:off x="7339633" y="2417425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6" name="AutoShape 209"/>
          <p:cNvSpPr>
            <a:spLocks noChangeArrowheads="1"/>
          </p:cNvSpPr>
          <p:nvPr/>
        </p:nvSpPr>
        <p:spPr bwMode="auto">
          <a:xfrm rot="10800000">
            <a:off x="6739103" y="3645976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7" name="Line 103"/>
          <p:cNvSpPr>
            <a:spLocks noChangeShapeType="1"/>
          </p:cNvSpPr>
          <p:nvPr/>
        </p:nvSpPr>
        <p:spPr bwMode="auto">
          <a:xfrm>
            <a:off x="3217848" y="133945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" name="Line 104"/>
          <p:cNvSpPr>
            <a:spLocks noChangeShapeType="1"/>
          </p:cNvSpPr>
          <p:nvPr/>
        </p:nvSpPr>
        <p:spPr bwMode="auto">
          <a:xfrm>
            <a:off x="3288209" y="133945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" name="Line 105"/>
          <p:cNvSpPr>
            <a:spLocks noChangeShapeType="1"/>
          </p:cNvSpPr>
          <p:nvPr/>
        </p:nvSpPr>
        <p:spPr bwMode="auto">
          <a:xfrm flipH="1">
            <a:off x="3288209" y="141565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" name="Line 106"/>
          <p:cNvSpPr>
            <a:spLocks noChangeShapeType="1"/>
          </p:cNvSpPr>
          <p:nvPr/>
        </p:nvSpPr>
        <p:spPr bwMode="auto">
          <a:xfrm>
            <a:off x="3288209" y="187285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" name="Line 109"/>
          <p:cNvSpPr>
            <a:spLocks noChangeShapeType="1"/>
          </p:cNvSpPr>
          <p:nvPr/>
        </p:nvSpPr>
        <p:spPr bwMode="auto">
          <a:xfrm>
            <a:off x="3569653" y="1091021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" name="Line 111"/>
          <p:cNvSpPr>
            <a:spLocks noChangeShapeType="1"/>
          </p:cNvSpPr>
          <p:nvPr/>
        </p:nvSpPr>
        <p:spPr bwMode="auto">
          <a:xfrm rot="10800000">
            <a:off x="2483742" y="133947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" name="Line 112"/>
          <p:cNvSpPr>
            <a:spLocks noChangeShapeType="1"/>
          </p:cNvSpPr>
          <p:nvPr/>
        </p:nvSpPr>
        <p:spPr bwMode="auto">
          <a:xfrm rot="10800000">
            <a:off x="2554103" y="133947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" name="Line 113"/>
          <p:cNvSpPr>
            <a:spLocks noChangeShapeType="1"/>
          </p:cNvSpPr>
          <p:nvPr/>
        </p:nvSpPr>
        <p:spPr bwMode="auto">
          <a:xfrm rot="10800000" flipH="1">
            <a:off x="2202298" y="141567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" name="Line 114"/>
          <p:cNvSpPr>
            <a:spLocks noChangeShapeType="1"/>
          </p:cNvSpPr>
          <p:nvPr/>
        </p:nvSpPr>
        <p:spPr bwMode="auto">
          <a:xfrm rot="10800000">
            <a:off x="2202298" y="187287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" name="Line 115"/>
          <p:cNvSpPr>
            <a:spLocks noChangeShapeType="1"/>
          </p:cNvSpPr>
          <p:nvPr/>
        </p:nvSpPr>
        <p:spPr bwMode="auto">
          <a:xfrm rot="10800000" flipH="1">
            <a:off x="2555086" y="1644255"/>
            <a:ext cx="662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" name="Line 116"/>
          <p:cNvSpPr>
            <a:spLocks noChangeShapeType="1"/>
          </p:cNvSpPr>
          <p:nvPr/>
        </p:nvSpPr>
        <p:spPr bwMode="auto">
          <a:xfrm rot="10800000" flipH="1">
            <a:off x="2194887" y="1863331"/>
            <a:ext cx="0" cy="194527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" name="Line 117"/>
          <p:cNvSpPr>
            <a:spLocks noChangeShapeType="1"/>
          </p:cNvSpPr>
          <p:nvPr/>
        </p:nvSpPr>
        <p:spPr bwMode="auto">
          <a:xfrm rot="10800000">
            <a:off x="2202298" y="1091040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" name="Line 204"/>
          <p:cNvSpPr>
            <a:spLocks noChangeAspect="1" noChangeShapeType="1"/>
          </p:cNvSpPr>
          <p:nvPr/>
        </p:nvSpPr>
        <p:spPr bwMode="auto">
          <a:xfrm flipH="1">
            <a:off x="2082616" y="1091040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0" name="Line 116"/>
          <p:cNvSpPr>
            <a:spLocks noChangeShapeType="1"/>
          </p:cNvSpPr>
          <p:nvPr/>
        </p:nvSpPr>
        <p:spPr bwMode="auto">
          <a:xfrm rot="10800000">
            <a:off x="2889694" y="1641870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" name="Line 204"/>
          <p:cNvSpPr>
            <a:spLocks noChangeAspect="1" noChangeShapeType="1"/>
          </p:cNvSpPr>
          <p:nvPr/>
        </p:nvSpPr>
        <p:spPr bwMode="auto">
          <a:xfrm flipH="1">
            <a:off x="3452922" y="1094197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22" name="Line 103"/>
          <p:cNvSpPr>
            <a:spLocks noChangeShapeType="1"/>
          </p:cNvSpPr>
          <p:nvPr/>
        </p:nvSpPr>
        <p:spPr bwMode="auto">
          <a:xfrm>
            <a:off x="1847353" y="371806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" name="Line 104"/>
          <p:cNvSpPr>
            <a:spLocks noChangeShapeType="1"/>
          </p:cNvSpPr>
          <p:nvPr/>
        </p:nvSpPr>
        <p:spPr bwMode="auto">
          <a:xfrm>
            <a:off x="1917714" y="371806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" name="Line 105"/>
          <p:cNvSpPr>
            <a:spLocks noChangeShapeType="1"/>
          </p:cNvSpPr>
          <p:nvPr/>
        </p:nvSpPr>
        <p:spPr bwMode="auto">
          <a:xfrm flipH="1">
            <a:off x="1917714" y="379426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" name="Line 106"/>
          <p:cNvSpPr>
            <a:spLocks noChangeShapeType="1"/>
          </p:cNvSpPr>
          <p:nvPr/>
        </p:nvSpPr>
        <p:spPr bwMode="auto">
          <a:xfrm>
            <a:off x="1917714" y="425146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" name="Line 111"/>
          <p:cNvSpPr>
            <a:spLocks noChangeShapeType="1"/>
          </p:cNvSpPr>
          <p:nvPr/>
        </p:nvSpPr>
        <p:spPr bwMode="auto">
          <a:xfrm rot="10800000">
            <a:off x="3852718" y="3715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" name="Line 112"/>
          <p:cNvSpPr>
            <a:spLocks noChangeShapeType="1"/>
          </p:cNvSpPr>
          <p:nvPr/>
        </p:nvSpPr>
        <p:spPr bwMode="auto">
          <a:xfrm rot="10800000">
            <a:off x="3923079" y="3715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" name="Line 113"/>
          <p:cNvSpPr>
            <a:spLocks noChangeShapeType="1"/>
          </p:cNvSpPr>
          <p:nvPr/>
        </p:nvSpPr>
        <p:spPr bwMode="auto">
          <a:xfrm rot="10800000" flipH="1">
            <a:off x="3571274" y="379200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" name="Line 114"/>
          <p:cNvSpPr>
            <a:spLocks noChangeShapeType="1"/>
          </p:cNvSpPr>
          <p:nvPr/>
        </p:nvSpPr>
        <p:spPr bwMode="auto">
          <a:xfrm rot="10800000">
            <a:off x="3571274" y="4249200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" name="Line 212"/>
          <p:cNvSpPr>
            <a:spLocks noChangeAspect="1" noChangeShapeType="1"/>
          </p:cNvSpPr>
          <p:nvPr/>
        </p:nvSpPr>
        <p:spPr bwMode="auto">
          <a:xfrm>
            <a:off x="2897189" y="5492147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31" name="AutoShape 209"/>
          <p:cNvSpPr>
            <a:spLocks noChangeArrowheads="1"/>
          </p:cNvSpPr>
          <p:nvPr/>
        </p:nvSpPr>
        <p:spPr bwMode="auto">
          <a:xfrm rot="10800000">
            <a:off x="2746206" y="5952522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2" name="Line 212"/>
          <p:cNvSpPr>
            <a:spLocks noChangeAspect="1" noChangeShapeType="1"/>
          </p:cNvSpPr>
          <p:nvPr/>
        </p:nvSpPr>
        <p:spPr bwMode="auto">
          <a:xfrm>
            <a:off x="3585860" y="4254527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33" name="Line 116"/>
          <p:cNvSpPr>
            <a:spLocks noChangeShapeType="1"/>
          </p:cNvSpPr>
          <p:nvPr/>
        </p:nvSpPr>
        <p:spPr bwMode="auto">
          <a:xfrm rot="10800000" flipH="1">
            <a:off x="3557149" y="1872872"/>
            <a:ext cx="6379" cy="19180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" name="Line 212"/>
          <p:cNvSpPr>
            <a:spLocks noChangeAspect="1" noChangeShapeType="1"/>
          </p:cNvSpPr>
          <p:nvPr/>
        </p:nvSpPr>
        <p:spPr bwMode="auto">
          <a:xfrm>
            <a:off x="2194887" y="4244894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35" name="Oval 234"/>
          <p:cNvSpPr/>
          <p:nvPr/>
        </p:nvSpPr>
        <p:spPr>
          <a:xfrm>
            <a:off x="2681165" y="5074605"/>
            <a:ext cx="432048" cy="417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Line 106"/>
          <p:cNvSpPr>
            <a:spLocks noChangeShapeType="1"/>
          </p:cNvSpPr>
          <p:nvPr/>
        </p:nvSpPr>
        <p:spPr bwMode="auto">
          <a:xfrm flipH="1">
            <a:off x="2895284" y="5168545"/>
            <a:ext cx="0" cy="23943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" name="Line 115"/>
          <p:cNvSpPr>
            <a:spLocks noChangeShapeType="1"/>
          </p:cNvSpPr>
          <p:nvPr/>
        </p:nvSpPr>
        <p:spPr bwMode="auto">
          <a:xfrm rot="10800000" flipH="1" flipV="1">
            <a:off x="2193660" y="4711986"/>
            <a:ext cx="1399695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" name="Line 116"/>
          <p:cNvSpPr>
            <a:spLocks noChangeShapeType="1"/>
          </p:cNvSpPr>
          <p:nvPr/>
        </p:nvSpPr>
        <p:spPr bwMode="auto">
          <a:xfrm rot="10800000">
            <a:off x="2902959" y="4719333"/>
            <a:ext cx="0" cy="3552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" name="Oval 214"/>
          <p:cNvSpPr>
            <a:spLocks noChangeArrowheads="1"/>
          </p:cNvSpPr>
          <p:nvPr/>
        </p:nvSpPr>
        <p:spPr bwMode="auto">
          <a:xfrm>
            <a:off x="2866446" y="4676942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40" name="Line 115"/>
          <p:cNvSpPr>
            <a:spLocks noChangeShapeType="1"/>
          </p:cNvSpPr>
          <p:nvPr/>
        </p:nvSpPr>
        <p:spPr bwMode="auto">
          <a:xfrm rot="10800000" flipH="1" flipV="1">
            <a:off x="1191046" y="399446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1" name="Line 115"/>
          <p:cNvSpPr>
            <a:spLocks noChangeShapeType="1"/>
          </p:cNvSpPr>
          <p:nvPr/>
        </p:nvSpPr>
        <p:spPr bwMode="auto">
          <a:xfrm rot="10800000" flipH="1" flipV="1">
            <a:off x="3923079" y="4015536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2" name="Oval 214"/>
          <p:cNvSpPr>
            <a:spLocks noChangeArrowheads="1"/>
          </p:cNvSpPr>
          <p:nvPr/>
        </p:nvSpPr>
        <p:spPr bwMode="auto">
          <a:xfrm>
            <a:off x="3529765" y="2233676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43" name="TextBox 242"/>
          <p:cNvSpPr txBox="1"/>
          <p:nvPr/>
        </p:nvSpPr>
        <p:spPr>
          <a:xfrm>
            <a:off x="1011601" y="3638709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OUT_s2-</a:t>
            </a:r>
            <a:endParaRPr lang="en-GB" b="1" baseline="-25000" dirty="0"/>
          </a:p>
        </p:txBody>
      </p:sp>
      <p:sp>
        <p:nvSpPr>
          <p:cNvPr id="247" name="Line 115"/>
          <p:cNvSpPr>
            <a:spLocks noChangeShapeType="1"/>
          </p:cNvSpPr>
          <p:nvPr/>
        </p:nvSpPr>
        <p:spPr bwMode="auto">
          <a:xfrm rot="10800000" flipH="1">
            <a:off x="2213607" y="2250010"/>
            <a:ext cx="6829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8" name="Oval 214"/>
          <p:cNvSpPr>
            <a:spLocks noChangeArrowheads="1"/>
          </p:cNvSpPr>
          <p:nvPr/>
        </p:nvSpPr>
        <p:spPr bwMode="auto">
          <a:xfrm>
            <a:off x="2165730" y="2215477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63" name="Oval 214"/>
          <p:cNvSpPr>
            <a:spLocks noChangeArrowheads="1"/>
          </p:cNvSpPr>
          <p:nvPr/>
        </p:nvSpPr>
        <p:spPr bwMode="auto">
          <a:xfrm>
            <a:off x="2856772" y="1607144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65" name="TextBox 264"/>
          <p:cNvSpPr txBox="1"/>
          <p:nvPr/>
        </p:nvSpPr>
        <p:spPr>
          <a:xfrm>
            <a:off x="3890311" y="3638358"/>
            <a:ext cx="93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OUT_s2+</a:t>
            </a:r>
            <a:endParaRPr lang="en-GB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57736" y="4913598"/>
            <a:ext cx="22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Inverter_B_XL</a:t>
            </a:r>
            <a:endParaRPr lang="en-GB" dirty="0" smtClean="0"/>
          </a:p>
        </p:txBody>
      </p:sp>
      <p:sp>
        <p:nvSpPr>
          <p:cNvPr id="162" name="Line 116"/>
          <p:cNvSpPr>
            <a:spLocks noChangeShapeType="1"/>
          </p:cNvSpPr>
          <p:nvPr/>
        </p:nvSpPr>
        <p:spPr bwMode="auto">
          <a:xfrm rot="10800000" flipH="1">
            <a:off x="5473950" y="116632"/>
            <a:ext cx="6646" cy="6336703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" name="TextBox 162"/>
          <p:cNvSpPr txBox="1"/>
          <p:nvPr/>
        </p:nvSpPr>
        <p:spPr>
          <a:xfrm>
            <a:off x="2165730" y="12785"/>
            <a:ext cx="6078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Analog                                    Digital</a:t>
            </a:r>
            <a:endParaRPr lang="en-GB" sz="2800" dirty="0"/>
          </a:p>
        </p:txBody>
      </p:sp>
      <p:sp>
        <p:nvSpPr>
          <p:cNvPr id="164" name="TextBox 163"/>
          <p:cNvSpPr txBox="1"/>
          <p:nvPr/>
        </p:nvSpPr>
        <p:spPr>
          <a:xfrm>
            <a:off x="2285302" y="3847748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ELT, </a:t>
            </a:r>
            <a:r>
              <a:rPr lang="en-GB" sz="1400" dirty="0" err="1" smtClean="0"/>
              <a:t>hvt</a:t>
            </a:r>
            <a:endParaRPr lang="en-GB" sz="1400" dirty="0"/>
          </a:p>
        </p:txBody>
      </p:sp>
      <p:sp>
        <p:nvSpPr>
          <p:cNvPr id="184" name="TextBox 183"/>
          <p:cNvSpPr txBox="1"/>
          <p:nvPr/>
        </p:nvSpPr>
        <p:spPr>
          <a:xfrm>
            <a:off x="6876995" y="2902241"/>
            <a:ext cx="125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hvt</a:t>
            </a:r>
            <a:endParaRPr lang="en-GB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1985241" y="581023"/>
            <a:ext cx="161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Gain ~40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623799" y="1929237"/>
            <a:ext cx="195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Analog_Disc_Out</a:t>
            </a:r>
            <a:endParaRPr lang="en-GB" i="1" dirty="0"/>
          </a:p>
        </p:txBody>
      </p:sp>
      <p:sp>
        <p:nvSpPr>
          <p:cNvPr id="73" name="TextBox 72"/>
          <p:cNvSpPr txBox="1"/>
          <p:nvPr/>
        </p:nvSpPr>
        <p:spPr>
          <a:xfrm>
            <a:off x="6940695" y="2062700"/>
            <a:ext cx="195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Digital_Disc_Out</a:t>
            </a:r>
            <a:endParaRPr lang="en-GB" i="1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191046" y="536005"/>
            <a:ext cx="4173042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545999" y="537931"/>
            <a:ext cx="2655962" cy="4291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3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</a:t>
            </a:r>
            <a:r>
              <a:rPr lang="en-GB" dirty="0" err="1" smtClean="0"/>
              <a:t>ToA</a:t>
            </a:r>
            <a:r>
              <a:rPr lang="en-GB" dirty="0" smtClean="0"/>
              <a:t>, </a:t>
            </a:r>
            <a:r>
              <a:rPr lang="en-GB" dirty="0" err="1" smtClean="0"/>
              <a:t>ToT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" y="1446086"/>
            <a:ext cx="8979788" cy="4910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16530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Threshold at 750e-, reference pixel (bottom column). </a:t>
            </a:r>
          </a:p>
          <a:p>
            <a:r>
              <a:rPr lang="en-GB" dirty="0" smtClean="0"/>
              <a:t>Corners: </a:t>
            </a:r>
            <a:r>
              <a:rPr lang="en-GB" dirty="0" err="1" smtClean="0"/>
              <a:t>typ,ff,ss</a:t>
            </a:r>
            <a:r>
              <a:rPr lang="en-GB" dirty="0" smtClean="0"/>
              <a:t>, radiation corners (at 100Mrad and 400Mrad)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0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Line 204"/>
          <p:cNvSpPr>
            <a:spLocks noChangeAspect="1" noChangeShapeType="1"/>
          </p:cNvSpPr>
          <p:nvPr/>
        </p:nvSpPr>
        <p:spPr bwMode="auto">
          <a:xfrm flipH="1">
            <a:off x="4095033" y="1258835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62" name="Line 103"/>
          <p:cNvSpPr>
            <a:spLocks noChangeShapeType="1"/>
          </p:cNvSpPr>
          <p:nvPr/>
        </p:nvSpPr>
        <p:spPr bwMode="auto">
          <a:xfrm>
            <a:off x="3883966" y="243573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" name="Line 104"/>
          <p:cNvSpPr>
            <a:spLocks noChangeShapeType="1"/>
          </p:cNvSpPr>
          <p:nvPr/>
        </p:nvSpPr>
        <p:spPr bwMode="auto">
          <a:xfrm>
            <a:off x="3954327" y="243573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" name="Line 105"/>
          <p:cNvSpPr>
            <a:spLocks noChangeShapeType="1"/>
          </p:cNvSpPr>
          <p:nvPr/>
        </p:nvSpPr>
        <p:spPr bwMode="auto">
          <a:xfrm flipH="1">
            <a:off x="3954327" y="251193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5" name="Line 106"/>
          <p:cNvSpPr>
            <a:spLocks noChangeShapeType="1"/>
          </p:cNvSpPr>
          <p:nvPr/>
        </p:nvSpPr>
        <p:spPr bwMode="auto">
          <a:xfrm>
            <a:off x="3954327" y="296913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6" name="Line 115"/>
          <p:cNvSpPr>
            <a:spLocks noChangeShapeType="1"/>
          </p:cNvSpPr>
          <p:nvPr/>
        </p:nvSpPr>
        <p:spPr bwMode="auto">
          <a:xfrm rot="10800000" flipH="1" flipV="1">
            <a:off x="3227659" y="2712134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7" name="Line 116"/>
          <p:cNvSpPr>
            <a:spLocks noChangeShapeType="1"/>
          </p:cNvSpPr>
          <p:nvPr/>
        </p:nvSpPr>
        <p:spPr bwMode="auto">
          <a:xfrm rot="10800000" flipH="1">
            <a:off x="4235771" y="2962246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8" name="Line 116"/>
          <p:cNvSpPr>
            <a:spLocks noChangeShapeType="1"/>
          </p:cNvSpPr>
          <p:nvPr/>
        </p:nvSpPr>
        <p:spPr bwMode="auto">
          <a:xfrm rot="10800000">
            <a:off x="4234869" y="2122555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9" name="Line 103"/>
          <p:cNvSpPr>
            <a:spLocks noChangeShapeType="1"/>
          </p:cNvSpPr>
          <p:nvPr/>
        </p:nvSpPr>
        <p:spPr bwMode="auto">
          <a:xfrm>
            <a:off x="3883965" y="157799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0" name="Line 104"/>
          <p:cNvSpPr>
            <a:spLocks noChangeShapeType="1"/>
          </p:cNvSpPr>
          <p:nvPr/>
        </p:nvSpPr>
        <p:spPr bwMode="auto">
          <a:xfrm>
            <a:off x="3954326" y="157799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" name="Line 105"/>
          <p:cNvSpPr>
            <a:spLocks noChangeShapeType="1"/>
          </p:cNvSpPr>
          <p:nvPr/>
        </p:nvSpPr>
        <p:spPr bwMode="auto">
          <a:xfrm flipH="1">
            <a:off x="3954326" y="165419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2" name="Line 106"/>
          <p:cNvSpPr>
            <a:spLocks noChangeShapeType="1"/>
          </p:cNvSpPr>
          <p:nvPr/>
        </p:nvSpPr>
        <p:spPr bwMode="auto">
          <a:xfrm>
            <a:off x="3954326" y="211139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" name="Line 116"/>
          <p:cNvSpPr>
            <a:spLocks noChangeShapeType="1"/>
          </p:cNvSpPr>
          <p:nvPr/>
        </p:nvSpPr>
        <p:spPr bwMode="auto">
          <a:xfrm rot="10800000">
            <a:off x="4228518" y="1264809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7" name="Oval 214"/>
          <p:cNvSpPr>
            <a:spLocks noChangeArrowheads="1"/>
          </p:cNvSpPr>
          <p:nvPr/>
        </p:nvSpPr>
        <p:spPr bwMode="auto">
          <a:xfrm>
            <a:off x="6429389" y="4999459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22" name="TextBox 221"/>
          <p:cNvSpPr txBox="1"/>
          <p:nvPr/>
        </p:nvSpPr>
        <p:spPr>
          <a:xfrm>
            <a:off x="2554392" y="1553689"/>
            <a:ext cx="1352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VbiasDAC_local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2272696" y="2419683"/>
            <a:ext cx="178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VbiasDACcasc_local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4162508" y="1275796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55nA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cxnSp>
        <p:nvCxnSpPr>
          <p:cNvPr id="241" name="Straight Arrow Connector 240"/>
          <p:cNvCxnSpPr/>
          <p:nvPr/>
        </p:nvCxnSpPr>
        <p:spPr>
          <a:xfrm>
            <a:off x="4341148" y="1513654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Line 103"/>
          <p:cNvSpPr>
            <a:spLocks noChangeShapeType="1"/>
          </p:cNvSpPr>
          <p:nvPr/>
        </p:nvSpPr>
        <p:spPr bwMode="auto">
          <a:xfrm>
            <a:off x="3881790" y="368349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" name="Line 104"/>
          <p:cNvSpPr>
            <a:spLocks noChangeShapeType="1"/>
          </p:cNvSpPr>
          <p:nvPr/>
        </p:nvSpPr>
        <p:spPr bwMode="auto">
          <a:xfrm>
            <a:off x="3952151" y="368349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4" name="Line 105"/>
          <p:cNvSpPr>
            <a:spLocks noChangeShapeType="1"/>
          </p:cNvSpPr>
          <p:nvPr/>
        </p:nvSpPr>
        <p:spPr bwMode="auto">
          <a:xfrm flipH="1">
            <a:off x="3952151" y="377874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" name="Line 106"/>
          <p:cNvSpPr>
            <a:spLocks noChangeShapeType="1"/>
          </p:cNvSpPr>
          <p:nvPr/>
        </p:nvSpPr>
        <p:spPr bwMode="auto">
          <a:xfrm>
            <a:off x="3952151" y="421689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" name="Line 115"/>
          <p:cNvSpPr>
            <a:spLocks noChangeShapeType="1"/>
          </p:cNvSpPr>
          <p:nvPr/>
        </p:nvSpPr>
        <p:spPr bwMode="auto">
          <a:xfrm rot="10800000" flipH="1" flipV="1">
            <a:off x="3225483" y="395989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7" name="TextBox 246"/>
          <p:cNvSpPr txBox="1"/>
          <p:nvPr/>
        </p:nvSpPr>
        <p:spPr>
          <a:xfrm>
            <a:off x="3195552" y="3703162"/>
            <a:ext cx="64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Bn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&lt;0&gt;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9" name="Line 116"/>
          <p:cNvSpPr>
            <a:spLocks noChangeShapeType="1"/>
          </p:cNvSpPr>
          <p:nvPr/>
        </p:nvSpPr>
        <p:spPr bwMode="auto">
          <a:xfrm rot="10800000" flipH="1">
            <a:off x="4238929" y="4214426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2" name="Line 204"/>
          <p:cNvSpPr>
            <a:spLocks noChangeAspect="1" noChangeShapeType="1"/>
          </p:cNvSpPr>
          <p:nvPr/>
        </p:nvSpPr>
        <p:spPr bwMode="auto">
          <a:xfrm flipH="1">
            <a:off x="6327281" y="1259235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58" name="Line 103"/>
          <p:cNvSpPr>
            <a:spLocks noChangeShapeType="1"/>
          </p:cNvSpPr>
          <p:nvPr/>
        </p:nvSpPr>
        <p:spPr bwMode="auto">
          <a:xfrm>
            <a:off x="6116214" y="243613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4" name="Line 104"/>
          <p:cNvSpPr>
            <a:spLocks noChangeShapeType="1"/>
          </p:cNvSpPr>
          <p:nvPr/>
        </p:nvSpPr>
        <p:spPr bwMode="auto">
          <a:xfrm>
            <a:off x="6186575" y="2436139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5" name="Line 105"/>
          <p:cNvSpPr>
            <a:spLocks noChangeShapeType="1"/>
          </p:cNvSpPr>
          <p:nvPr/>
        </p:nvSpPr>
        <p:spPr bwMode="auto">
          <a:xfrm flipH="1">
            <a:off x="6186575" y="251233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" name="Line 106"/>
          <p:cNvSpPr>
            <a:spLocks noChangeShapeType="1"/>
          </p:cNvSpPr>
          <p:nvPr/>
        </p:nvSpPr>
        <p:spPr bwMode="auto">
          <a:xfrm>
            <a:off x="6186575" y="2969539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7" name="Line 115"/>
          <p:cNvSpPr>
            <a:spLocks noChangeShapeType="1"/>
          </p:cNvSpPr>
          <p:nvPr/>
        </p:nvSpPr>
        <p:spPr bwMode="auto">
          <a:xfrm rot="10800000" flipH="1" flipV="1">
            <a:off x="5459907" y="2712534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8" name="Line 116"/>
          <p:cNvSpPr>
            <a:spLocks noChangeShapeType="1"/>
          </p:cNvSpPr>
          <p:nvPr/>
        </p:nvSpPr>
        <p:spPr bwMode="auto">
          <a:xfrm rot="10800000" flipH="1">
            <a:off x="6468019" y="2962646"/>
            <a:ext cx="1" cy="82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9" name="Line 116"/>
          <p:cNvSpPr>
            <a:spLocks noChangeShapeType="1"/>
          </p:cNvSpPr>
          <p:nvPr/>
        </p:nvSpPr>
        <p:spPr bwMode="auto">
          <a:xfrm rot="10800000">
            <a:off x="6467117" y="2122955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0" name="Line 103"/>
          <p:cNvSpPr>
            <a:spLocks noChangeShapeType="1"/>
          </p:cNvSpPr>
          <p:nvPr/>
        </p:nvSpPr>
        <p:spPr bwMode="auto">
          <a:xfrm>
            <a:off x="6116213" y="157839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1" name="Line 104"/>
          <p:cNvSpPr>
            <a:spLocks noChangeShapeType="1"/>
          </p:cNvSpPr>
          <p:nvPr/>
        </p:nvSpPr>
        <p:spPr bwMode="auto">
          <a:xfrm>
            <a:off x="6186574" y="157839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2" name="Line 105"/>
          <p:cNvSpPr>
            <a:spLocks noChangeShapeType="1"/>
          </p:cNvSpPr>
          <p:nvPr/>
        </p:nvSpPr>
        <p:spPr bwMode="auto">
          <a:xfrm flipH="1">
            <a:off x="6186574" y="165459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3" name="Line 106"/>
          <p:cNvSpPr>
            <a:spLocks noChangeShapeType="1"/>
          </p:cNvSpPr>
          <p:nvPr/>
        </p:nvSpPr>
        <p:spPr bwMode="auto">
          <a:xfrm>
            <a:off x="6186574" y="211179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4" name="Line 115"/>
          <p:cNvSpPr>
            <a:spLocks noChangeShapeType="1"/>
          </p:cNvSpPr>
          <p:nvPr/>
        </p:nvSpPr>
        <p:spPr bwMode="auto">
          <a:xfrm rot="10800000" flipH="1" flipV="1">
            <a:off x="5459906" y="1854788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5" name="Line 116"/>
          <p:cNvSpPr>
            <a:spLocks noChangeShapeType="1"/>
          </p:cNvSpPr>
          <p:nvPr/>
        </p:nvSpPr>
        <p:spPr bwMode="auto">
          <a:xfrm rot="10800000">
            <a:off x="6460766" y="1265209"/>
            <a:ext cx="0" cy="3868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" name="Oval 214"/>
          <p:cNvSpPr>
            <a:spLocks noChangeArrowheads="1"/>
          </p:cNvSpPr>
          <p:nvPr/>
        </p:nvSpPr>
        <p:spPr bwMode="auto">
          <a:xfrm>
            <a:off x="6427590" y="3354071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79" name="TextBox 278"/>
          <p:cNvSpPr txBox="1"/>
          <p:nvPr/>
        </p:nvSpPr>
        <p:spPr>
          <a:xfrm>
            <a:off x="6394756" y="1276196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55nA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cxnSp>
        <p:nvCxnSpPr>
          <p:cNvPr id="280" name="Straight Arrow Connector 279"/>
          <p:cNvCxnSpPr/>
          <p:nvPr/>
        </p:nvCxnSpPr>
        <p:spPr>
          <a:xfrm>
            <a:off x="6573396" y="1514054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Line 103"/>
          <p:cNvSpPr>
            <a:spLocks noChangeShapeType="1"/>
          </p:cNvSpPr>
          <p:nvPr/>
        </p:nvSpPr>
        <p:spPr bwMode="auto">
          <a:xfrm>
            <a:off x="6114038" y="368389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2" name="Line 104"/>
          <p:cNvSpPr>
            <a:spLocks noChangeShapeType="1"/>
          </p:cNvSpPr>
          <p:nvPr/>
        </p:nvSpPr>
        <p:spPr bwMode="auto">
          <a:xfrm>
            <a:off x="6184399" y="3683896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3" name="Line 105"/>
          <p:cNvSpPr>
            <a:spLocks noChangeShapeType="1"/>
          </p:cNvSpPr>
          <p:nvPr/>
        </p:nvSpPr>
        <p:spPr bwMode="auto">
          <a:xfrm flipH="1">
            <a:off x="6184399" y="377914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4" name="Line 106"/>
          <p:cNvSpPr>
            <a:spLocks noChangeShapeType="1"/>
          </p:cNvSpPr>
          <p:nvPr/>
        </p:nvSpPr>
        <p:spPr bwMode="auto">
          <a:xfrm>
            <a:off x="6184399" y="4217296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5" name="Line 115"/>
          <p:cNvSpPr>
            <a:spLocks noChangeShapeType="1"/>
          </p:cNvSpPr>
          <p:nvPr/>
        </p:nvSpPr>
        <p:spPr bwMode="auto">
          <a:xfrm rot="10800000" flipH="1" flipV="1">
            <a:off x="5457731" y="3960291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6" name="TextBox 285"/>
          <p:cNvSpPr txBox="1"/>
          <p:nvPr/>
        </p:nvSpPr>
        <p:spPr>
          <a:xfrm>
            <a:off x="5427800" y="3703562"/>
            <a:ext cx="64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Bn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&lt;1&gt;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7" name="Line 116"/>
          <p:cNvSpPr>
            <a:spLocks noChangeShapeType="1"/>
          </p:cNvSpPr>
          <p:nvPr/>
        </p:nvSpPr>
        <p:spPr bwMode="auto">
          <a:xfrm rot="10800000" flipH="1">
            <a:off x="6460767" y="4214825"/>
            <a:ext cx="10412" cy="166244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9" name="Line 103"/>
          <p:cNvSpPr>
            <a:spLocks noChangeShapeType="1"/>
          </p:cNvSpPr>
          <p:nvPr/>
        </p:nvSpPr>
        <p:spPr bwMode="auto">
          <a:xfrm>
            <a:off x="7339973" y="390485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0" name="Line 104"/>
          <p:cNvSpPr>
            <a:spLocks noChangeShapeType="1"/>
          </p:cNvSpPr>
          <p:nvPr/>
        </p:nvSpPr>
        <p:spPr bwMode="auto">
          <a:xfrm>
            <a:off x="7410334" y="390485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1" name="Line 105"/>
          <p:cNvSpPr>
            <a:spLocks noChangeShapeType="1"/>
          </p:cNvSpPr>
          <p:nvPr/>
        </p:nvSpPr>
        <p:spPr bwMode="auto">
          <a:xfrm flipH="1">
            <a:off x="7410334" y="400010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2" name="Line 106"/>
          <p:cNvSpPr>
            <a:spLocks noChangeShapeType="1"/>
          </p:cNvSpPr>
          <p:nvPr/>
        </p:nvSpPr>
        <p:spPr bwMode="auto">
          <a:xfrm>
            <a:off x="7410334" y="4438253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3" name="Line 115"/>
          <p:cNvSpPr>
            <a:spLocks noChangeShapeType="1"/>
          </p:cNvSpPr>
          <p:nvPr/>
        </p:nvSpPr>
        <p:spPr bwMode="auto">
          <a:xfrm rot="10800000" flipH="1" flipV="1">
            <a:off x="6683666" y="4181248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4" name="TextBox 293"/>
          <p:cNvSpPr txBox="1"/>
          <p:nvPr/>
        </p:nvSpPr>
        <p:spPr>
          <a:xfrm>
            <a:off x="6653735" y="3924519"/>
            <a:ext cx="64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B&lt;1&gt;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5" name="Line 116"/>
          <p:cNvSpPr>
            <a:spLocks noChangeShapeType="1"/>
          </p:cNvSpPr>
          <p:nvPr/>
        </p:nvSpPr>
        <p:spPr bwMode="auto">
          <a:xfrm rot="10800000">
            <a:off x="7697113" y="4435782"/>
            <a:ext cx="4061" cy="1441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6" name="Line 116"/>
          <p:cNvSpPr>
            <a:spLocks noChangeShapeType="1"/>
          </p:cNvSpPr>
          <p:nvPr/>
        </p:nvSpPr>
        <p:spPr bwMode="auto">
          <a:xfrm rot="10800000">
            <a:off x="7691777" y="3391771"/>
            <a:ext cx="584" cy="62005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" name="Line 115"/>
          <p:cNvSpPr>
            <a:spLocks noChangeShapeType="1"/>
          </p:cNvSpPr>
          <p:nvPr/>
        </p:nvSpPr>
        <p:spPr bwMode="auto">
          <a:xfrm rot="10800000" flipH="1" flipV="1">
            <a:off x="6497950" y="3391772"/>
            <a:ext cx="120335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52152" y="1690479"/>
            <a:ext cx="3166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x1                                      </a:t>
            </a:r>
            <a:r>
              <a:rPr lang="en-GB" dirty="0" err="1" smtClean="0"/>
              <a:t>x1</a:t>
            </a:r>
            <a:r>
              <a:rPr lang="en-GB" dirty="0" smtClean="0"/>
              <a:t>                                                            </a:t>
            </a:r>
            <a:endParaRPr lang="en-GB" dirty="0"/>
          </a:p>
        </p:txBody>
      </p:sp>
      <p:sp>
        <p:nvSpPr>
          <p:cNvPr id="331" name="Line 115"/>
          <p:cNvSpPr>
            <a:spLocks noChangeShapeType="1"/>
          </p:cNvSpPr>
          <p:nvPr/>
        </p:nvSpPr>
        <p:spPr bwMode="auto">
          <a:xfrm rot="10800000" flipH="1" flipV="1">
            <a:off x="4228517" y="5041751"/>
            <a:ext cx="3682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798480" y="2291366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…</a:t>
            </a:r>
            <a:endParaRPr lang="en-GB" dirty="0"/>
          </a:p>
        </p:txBody>
      </p:sp>
      <p:sp>
        <p:nvSpPr>
          <p:cNvPr id="332" name="Line 115"/>
          <p:cNvSpPr>
            <a:spLocks noChangeShapeType="1"/>
          </p:cNvSpPr>
          <p:nvPr/>
        </p:nvSpPr>
        <p:spPr bwMode="auto">
          <a:xfrm rot="10800000" flipH="1">
            <a:off x="7693530" y="5249014"/>
            <a:ext cx="7515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3" name="Oval 214"/>
          <p:cNvSpPr>
            <a:spLocks noChangeArrowheads="1"/>
          </p:cNvSpPr>
          <p:nvPr/>
        </p:nvSpPr>
        <p:spPr bwMode="auto">
          <a:xfrm>
            <a:off x="7663050" y="5218534"/>
            <a:ext cx="70362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34" name="TextBox 333"/>
          <p:cNvSpPr txBox="1"/>
          <p:nvPr/>
        </p:nvSpPr>
        <p:spPr>
          <a:xfrm>
            <a:off x="7805420" y="5363924"/>
            <a:ext cx="130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I_DACOutL</a:t>
            </a:r>
            <a:endParaRPr lang="en-GB" dirty="0"/>
          </a:p>
        </p:txBody>
      </p:sp>
      <p:sp>
        <p:nvSpPr>
          <p:cNvPr id="335" name="TextBox 334"/>
          <p:cNvSpPr txBox="1"/>
          <p:nvPr/>
        </p:nvSpPr>
        <p:spPr>
          <a:xfrm>
            <a:off x="6555294" y="5752306"/>
            <a:ext cx="130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I_DACOutR</a:t>
            </a:r>
            <a:endParaRPr lang="en-GB" dirty="0"/>
          </a:p>
        </p:txBody>
      </p:sp>
      <p:cxnSp>
        <p:nvCxnSpPr>
          <p:cNvPr id="336" name="Straight Arrow Connector 335"/>
          <p:cNvCxnSpPr/>
          <p:nvPr/>
        </p:nvCxnSpPr>
        <p:spPr>
          <a:xfrm>
            <a:off x="6573396" y="5736854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Arrow Connector 336"/>
          <p:cNvCxnSpPr/>
          <p:nvPr/>
        </p:nvCxnSpPr>
        <p:spPr>
          <a:xfrm>
            <a:off x="7805420" y="5376814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itle 1"/>
          <p:cNvSpPr>
            <a:spLocks noGrp="1"/>
          </p:cNvSpPr>
          <p:nvPr>
            <p:ph type="title"/>
          </p:nvPr>
        </p:nvSpPr>
        <p:spPr>
          <a:xfrm>
            <a:off x="457200" y="30996"/>
            <a:ext cx="8229600" cy="1143000"/>
          </a:xfrm>
        </p:spPr>
        <p:txBody>
          <a:bodyPr/>
          <a:lstStyle/>
          <a:p>
            <a:r>
              <a:rPr lang="en-GB" dirty="0" smtClean="0"/>
              <a:t>Implementation of the DAC</a:t>
            </a:r>
            <a:endParaRPr lang="en-GB" dirty="0"/>
          </a:p>
        </p:txBody>
      </p:sp>
      <p:sp>
        <p:nvSpPr>
          <p:cNvPr id="127" name="Line 111"/>
          <p:cNvSpPr>
            <a:spLocks noChangeShapeType="1"/>
          </p:cNvSpPr>
          <p:nvPr/>
        </p:nvSpPr>
        <p:spPr bwMode="auto">
          <a:xfrm rot="10800000">
            <a:off x="1767460" y="155978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8" name="Line 112"/>
          <p:cNvSpPr>
            <a:spLocks noChangeShapeType="1"/>
          </p:cNvSpPr>
          <p:nvPr/>
        </p:nvSpPr>
        <p:spPr bwMode="auto">
          <a:xfrm rot="10800000">
            <a:off x="1837821" y="155978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9" name="Line 113"/>
          <p:cNvSpPr>
            <a:spLocks noChangeShapeType="1"/>
          </p:cNvSpPr>
          <p:nvPr/>
        </p:nvSpPr>
        <p:spPr bwMode="auto">
          <a:xfrm rot="10800000" flipH="1">
            <a:off x="1486016" y="163598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Line 114"/>
          <p:cNvSpPr>
            <a:spLocks noChangeShapeType="1"/>
          </p:cNvSpPr>
          <p:nvPr/>
        </p:nvSpPr>
        <p:spPr bwMode="auto">
          <a:xfrm rot="10800000">
            <a:off x="1486016" y="209318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2" name="Line 116"/>
          <p:cNvSpPr>
            <a:spLocks noChangeShapeType="1"/>
          </p:cNvSpPr>
          <p:nvPr/>
        </p:nvSpPr>
        <p:spPr bwMode="auto">
          <a:xfrm rot="10800000" flipH="1">
            <a:off x="1485206" y="2093185"/>
            <a:ext cx="810" cy="75962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" name="Line 117"/>
          <p:cNvSpPr>
            <a:spLocks noChangeShapeType="1"/>
          </p:cNvSpPr>
          <p:nvPr/>
        </p:nvSpPr>
        <p:spPr bwMode="auto">
          <a:xfrm rot="10800000">
            <a:off x="1486016" y="1311351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4" name="Line 204"/>
          <p:cNvSpPr>
            <a:spLocks noChangeAspect="1" noChangeShapeType="1"/>
          </p:cNvSpPr>
          <p:nvPr/>
        </p:nvSpPr>
        <p:spPr bwMode="auto">
          <a:xfrm flipH="1">
            <a:off x="1486016" y="2481020"/>
            <a:ext cx="6799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35" name="Line 204"/>
          <p:cNvSpPr>
            <a:spLocks noChangeAspect="1" noChangeShapeType="1"/>
          </p:cNvSpPr>
          <p:nvPr/>
        </p:nvSpPr>
        <p:spPr bwMode="auto">
          <a:xfrm flipH="1">
            <a:off x="1366334" y="1311351"/>
            <a:ext cx="24611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36" name="Line 116"/>
          <p:cNvSpPr>
            <a:spLocks noChangeShapeType="1"/>
          </p:cNvSpPr>
          <p:nvPr/>
        </p:nvSpPr>
        <p:spPr bwMode="auto">
          <a:xfrm rot="10800000">
            <a:off x="2154530" y="1864585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7" name="Oval 214"/>
          <p:cNvSpPr>
            <a:spLocks noChangeArrowheads="1"/>
          </p:cNvSpPr>
          <p:nvPr/>
        </p:nvSpPr>
        <p:spPr bwMode="auto">
          <a:xfrm>
            <a:off x="1450026" y="2444826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38" name="Oval 214"/>
          <p:cNvSpPr>
            <a:spLocks noChangeArrowheads="1"/>
          </p:cNvSpPr>
          <p:nvPr/>
        </p:nvSpPr>
        <p:spPr bwMode="auto">
          <a:xfrm>
            <a:off x="2120621" y="1826849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39" name="TextBox 138"/>
          <p:cNvSpPr txBox="1"/>
          <p:nvPr/>
        </p:nvSpPr>
        <p:spPr>
          <a:xfrm>
            <a:off x="937967" y="1644709"/>
            <a:ext cx="8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x2</a:t>
            </a:r>
            <a:endParaRPr lang="en-GB" dirty="0"/>
          </a:p>
        </p:txBody>
      </p:sp>
      <p:sp>
        <p:nvSpPr>
          <p:cNvPr id="147" name="Line 111"/>
          <p:cNvSpPr>
            <a:spLocks noChangeShapeType="1"/>
          </p:cNvSpPr>
          <p:nvPr/>
        </p:nvSpPr>
        <p:spPr bwMode="auto">
          <a:xfrm rot="10800000">
            <a:off x="1760658" y="278404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8" name="Line 112"/>
          <p:cNvSpPr>
            <a:spLocks noChangeShapeType="1"/>
          </p:cNvSpPr>
          <p:nvPr/>
        </p:nvSpPr>
        <p:spPr bwMode="auto">
          <a:xfrm rot="10800000">
            <a:off x="1831019" y="2784044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9" name="Line 113"/>
          <p:cNvSpPr>
            <a:spLocks noChangeShapeType="1"/>
          </p:cNvSpPr>
          <p:nvPr/>
        </p:nvSpPr>
        <p:spPr bwMode="auto">
          <a:xfrm rot="10800000" flipH="1">
            <a:off x="1479214" y="286024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0" name="Line 114"/>
          <p:cNvSpPr>
            <a:spLocks noChangeShapeType="1"/>
          </p:cNvSpPr>
          <p:nvPr/>
        </p:nvSpPr>
        <p:spPr bwMode="auto">
          <a:xfrm rot="10800000">
            <a:off x="1479214" y="3317444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1" name="Line 116"/>
          <p:cNvSpPr>
            <a:spLocks noChangeShapeType="1"/>
          </p:cNvSpPr>
          <p:nvPr/>
        </p:nvSpPr>
        <p:spPr bwMode="auto">
          <a:xfrm rot="10800000" flipH="1">
            <a:off x="1478404" y="3317444"/>
            <a:ext cx="810" cy="75962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" name="Line 117"/>
          <p:cNvSpPr>
            <a:spLocks noChangeShapeType="1"/>
          </p:cNvSpPr>
          <p:nvPr/>
        </p:nvSpPr>
        <p:spPr bwMode="auto">
          <a:xfrm rot="10800000">
            <a:off x="1479214" y="2535610"/>
            <a:ext cx="0" cy="3246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" name="Line 204"/>
          <p:cNvSpPr>
            <a:spLocks noChangeAspect="1" noChangeShapeType="1"/>
          </p:cNvSpPr>
          <p:nvPr/>
        </p:nvSpPr>
        <p:spPr bwMode="auto">
          <a:xfrm flipH="1">
            <a:off x="1479214" y="3705279"/>
            <a:ext cx="67995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55" name="Line 116"/>
          <p:cNvSpPr>
            <a:spLocks noChangeShapeType="1"/>
          </p:cNvSpPr>
          <p:nvPr/>
        </p:nvSpPr>
        <p:spPr bwMode="auto">
          <a:xfrm rot="10800000">
            <a:off x="2147728" y="3088844"/>
            <a:ext cx="0" cy="614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6" name="Oval 214"/>
          <p:cNvSpPr>
            <a:spLocks noChangeArrowheads="1"/>
          </p:cNvSpPr>
          <p:nvPr/>
        </p:nvSpPr>
        <p:spPr bwMode="auto">
          <a:xfrm>
            <a:off x="1443224" y="3669085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57" name="Oval 214"/>
          <p:cNvSpPr>
            <a:spLocks noChangeArrowheads="1"/>
          </p:cNvSpPr>
          <p:nvPr/>
        </p:nvSpPr>
        <p:spPr bwMode="auto">
          <a:xfrm>
            <a:off x="2113819" y="3051108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59" name="Line 115"/>
          <p:cNvSpPr>
            <a:spLocks noChangeShapeType="1"/>
          </p:cNvSpPr>
          <p:nvPr/>
        </p:nvSpPr>
        <p:spPr bwMode="auto">
          <a:xfrm rot="10800000" flipH="1" flipV="1">
            <a:off x="1837492" y="3067638"/>
            <a:ext cx="862300" cy="46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" name="Straight Connector 2"/>
          <p:cNvCxnSpPr>
            <a:stCxn id="159" idx="1"/>
            <a:endCxn id="166" idx="0"/>
          </p:cNvCxnSpPr>
          <p:nvPr/>
        </p:nvCxnSpPr>
        <p:spPr>
          <a:xfrm flipV="1">
            <a:off x="2699792" y="2712134"/>
            <a:ext cx="527867" cy="360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924693" y="2923207"/>
            <a:ext cx="89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x2</a:t>
            </a:r>
            <a:endParaRPr lang="en-GB" dirty="0"/>
          </a:p>
        </p:txBody>
      </p:sp>
      <p:sp>
        <p:nvSpPr>
          <p:cNvPr id="161" name="Line 103"/>
          <p:cNvSpPr>
            <a:spLocks noChangeShapeType="1"/>
          </p:cNvSpPr>
          <p:nvPr/>
        </p:nvSpPr>
        <p:spPr bwMode="auto">
          <a:xfrm>
            <a:off x="1126336" y="537771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5" name="Line 104"/>
          <p:cNvSpPr>
            <a:spLocks noChangeShapeType="1"/>
          </p:cNvSpPr>
          <p:nvPr/>
        </p:nvSpPr>
        <p:spPr bwMode="auto">
          <a:xfrm>
            <a:off x="1196697" y="5377715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6" name="Line 105"/>
          <p:cNvSpPr>
            <a:spLocks noChangeShapeType="1"/>
          </p:cNvSpPr>
          <p:nvPr/>
        </p:nvSpPr>
        <p:spPr bwMode="auto">
          <a:xfrm flipH="1">
            <a:off x="1196697" y="545391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8" name="Line 106"/>
          <p:cNvSpPr>
            <a:spLocks noChangeShapeType="1"/>
          </p:cNvSpPr>
          <p:nvPr/>
        </p:nvSpPr>
        <p:spPr bwMode="auto">
          <a:xfrm>
            <a:off x="1196697" y="5911115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9" name="Line 109"/>
          <p:cNvSpPr>
            <a:spLocks noChangeShapeType="1"/>
          </p:cNvSpPr>
          <p:nvPr/>
        </p:nvSpPr>
        <p:spPr bwMode="auto">
          <a:xfrm>
            <a:off x="1478141" y="5129280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0" name="Line 115"/>
          <p:cNvSpPr>
            <a:spLocks noChangeShapeType="1"/>
          </p:cNvSpPr>
          <p:nvPr/>
        </p:nvSpPr>
        <p:spPr bwMode="auto">
          <a:xfrm rot="10800000" flipH="1" flipV="1">
            <a:off x="470029" y="5682513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1" name="Oval 214"/>
          <p:cNvSpPr>
            <a:spLocks noChangeArrowheads="1"/>
          </p:cNvSpPr>
          <p:nvPr/>
        </p:nvSpPr>
        <p:spPr bwMode="auto">
          <a:xfrm>
            <a:off x="468739" y="5644778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83" name="Line 212"/>
          <p:cNvSpPr>
            <a:spLocks noChangeAspect="1" noChangeShapeType="1"/>
          </p:cNvSpPr>
          <p:nvPr/>
        </p:nvSpPr>
        <p:spPr bwMode="auto">
          <a:xfrm>
            <a:off x="1478141" y="591407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184" name="AutoShape 209"/>
          <p:cNvSpPr>
            <a:spLocks noChangeArrowheads="1"/>
          </p:cNvSpPr>
          <p:nvPr/>
        </p:nvSpPr>
        <p:spPr bwMode="auto">
          <a:xfrm rot="10800000">
            <a:off x="1327158" y="6374450"/>
            <a:ext cx="299034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86" name="Line 103"/>
          <p:cNvSpPr>
            <a:spLocks noChangeShapeType="1"/>
          </p:cNvSpPr>
          <p:nvPr/>
        </p:nvSpPr>
        <p:spPr bwMode="auto">
          <a:xfrm>
            <a:off x="1123399" y="432550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7" name="Line 104"/>
          <p:cNvSpPr>
            <a:spLocks noChangeShapeType="1"/>
          </p:cNvSpPr>
          <p:nvPr/>
        </p:nvSpPr>
        <p:spPr bwMode="auto">
          <a:xfrm>
            <a:off x="1193760" y="4325507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8" name="Line 105"/>
          <p:cNvSpPr>
            <a:spLocks noChangeShapeType="1"/>
          </p:cNvSpPr>
          <p:nvPr/>
        </p:nvSpPr>
        <p:spPr bwMode="auto">
          <a:xfrm flipH="1">
            <a:off x="1193760" y="440170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9" name="Line 106"/>
          <p:cNvSpPr>
            <a:spLocks noChangeShapeType="1"/>
          </p:cNvSpPr>
          <p:nvPr/>
        </p:nvSpPr>
        <p:spPr bwMode="auto">
          <a:xfrm>
            <a:off x="1193760" y="4858907"/>
            <a:ext cx="2814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" name="Line 109"/>
          <p:cNvSpPr>
            <a:spLocks noChangeShapeType="1"/>
          </p:cNvSpPr>
          <p:nvPr/>
        </p:nvSpPr>
        <p:spPr bwMode="auto">
          <a:xfrm>
            <a:off x="1475204" y="4077072"/>
            <a:ext cx="0" cy="32463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1" name="Line 115"/>
          <p:cNvSpPr>
            <a:spLocks noChangeShapeType="1"/>
          </p:cNvSpPr>
          <p:nvPr/>
        </p:nvSpPr>
        <p:spPr bwMode="auto">
          <a:xfrm rot="10800000" flipH="1" flipV="1">
            <a:off x="467092" y="4630305"/>
            <a:ext cx="656307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2" name="Oval 214"/>
          <p:cNvSpPr>
            <a:spLocks noChangeArrowheads="1"/>
          </p:cNvSpPr>
          <p:nvPr/>
        </p:nvSpPr>
        <p:spPr bwMode="auto">
          <a:xfrm>
            <a:off x="475327" y="4592570"/>
            <a:ext cx="70361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4" name="Line 212"/>
          <p:cNvSpPr>
            <a:spLocks noChangeAspect="1" noChangeShapeType="1"/>
          </p:cNvSpPr>
          <p:nvPr/>
        </p:nvSpPr>
        <p:spPr bwMode="auto">
          <a:xfrm>
            <a:off x="1475204" y="4861867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5" tIns="45702" rIns="91405" bIns="45702">
            <a:spAutoFit/>
          </a:bodyPr>
          <a:lstStyle/>
          <a:p>
            <a:endParaRPr lang="en-GB"/>
          </a:p>
        </p:txBody>
      </p:sp>
      <p:sp>
        <p:nvSpPr>
          <p:cNvPr id="209" name="Line 115"/>
          <p:cNvSpPr>
            <a:spLocks noChangeShapeType="1"/>
          </p:cNvSpPr>
          <p:nvPr/>
        </p:nvSpPr>
        <p:spPr bwMode="auto">
          <a:xfrm rot="10800000" flipH="1" flipV="1">
            <a:off x="1843266" y="1851799"/>
            <a:ext cx="2022438" cy="805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10" name="Straight Arrow Connector 209"/>
          <p:cNvCxnSpPr/>
          <p:nvPr/>
        </p:nvCxnSpPr>
        <p:spPr>
          <a:xfrm>
            <a:off x="1610197" y="5405467"/>
            <a:ext cx="0" cy="428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1626737" y="5457769"/>
            <a:ext cx="789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110nA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-40574" y="4325490"/>
            <a:ext cx="178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VbiasDACcasc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13405" y="5379257"/>
            <a:ext cx="1352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709102" y="5750593"/>
            <a:ext cx="1350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ELT </a:t>
            </a:r>
            <a:endParaRPr lang="en-GB" sz="1600" dirty="0"/>
          </a:p>
        </p:txBody>
      </p:sp>
      <p:sp>
        <p:nvSpPr>
          <p:cNvPr id="219" name="TextBox 218"/>
          <p:cNvSpPr txBox="1"/>
          <p:nvPr/>
        </p:nvSpPr>
        <p:spPr>
          <a:xfrm>
            <a:off x="21768" y="6550708"/>
            <a:ext cx="9086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GB" sz="1400" i="1" dirty="0" err="1" smtClean="0">
                <a:solidFill>
                  <a:schemeClr val="accent1">
                    <a:lumMod val="75000"/>
                  </a:schemeClr>
                </a:solidFill>
              </a:rPr>
              <a:t>VbiasDACcasc</a:t>
            </a:r>
            <a:r>
              <a:rPr lang="en-GB" sz="1400" i="1" dirty="0" smtClean="0">
                <a:solidFill>
                  <a:schemeClr val="accent1">
                    <a:lumMod val="75000"/>
                  </a:schemeClr>
                </a:solidFill>
              </a:rPr>
              <a:t> are provided from the periphery. / Less loading to the DAC in the periphery.</a:t>
            </a:r>
            <a:endParaRPr lang="en-GB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23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50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1219-7A01-49DD-8744-65812FC704C6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78" t="7789" r="58072" b="4011"/>
          <a:stretch/>
        </p:blipFill>
        <p:spPr>
          <a:xfrm>
            <a:off x="25400" y="379223"/>
            <a:ext cx="9076063" cy="6108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2736469"/>
            <a:ext cx="1861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14um</a:t>
            </a:r>
            <a:endParaRPr lang="en-GB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55576" y="2996952"/>
            <a:ext cx="1584176" cy="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30551" y="3244764"/>
            <a:ext cx="2034226" cy="349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59632" y="2985445"/>
            <a:ext cx="1861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18um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2519" y="2604483"/>
            <a:ext cx="288032" cy="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3980" y="2298450"/>
            <a:ext cx="1861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2.5um</a:t>
            </a:r>
            <a:endParaRPr lang="en-GB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1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169" t="5271" r="68506" b="4010"/>
          <a:stretch/>
        </p:blipFill>
        <p:spPr>
          <a:xfrm>
            <a:off x="2546286" y="-11502"/>
            <a:ext cx="4185310" cy="68486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5827" y="98072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Test capacitor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408204" y="6471135"/>
            <a:ext cx="2772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DACs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2915815" y="5668868"/>
            <a:ext cx="3384376" cy="11633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15816" y="3715813"/>
            <a:ext cx="3384375" cy="1914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5303" y="5284422"/>
            <a:ext cx="2607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Comparators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5643059" y="3710847"/>
            <a:ext cx="657132" cy="655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5817" y="3712964"/>
            <a:ext cx="648071" cy="655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4608" y="4005064"/>
            <a:ext cx="2607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Test pulse switches</a:t>
            </a:r>
            <a:endParaRPr lang="en-GB" sz="2000" dirty="0"/>
          </a:p>
        </p:txBody>
      </p:sp>
      <p:sp>
        <p:nvSpPr>
          <p:cNvPr id="15" name="Rectangle 14"/>
          <p:cNvSpPr/>
          <p:nvPr/>
        </p:nvSpPr>
        <p:spPr>
          <a:xfrm>
            <a:off x="2915817" y="33411"/>
            <a:ext cx="3384375" cy="36379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83768" y="1242338"/>
            <a:ext cx="576064" cy="1704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627783" y="1545600"/>
            <a:ext cx="1080121" cy="2972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63688" y="160963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Feedback capacitor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487048"/>
            <a:ext cx="218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Leakage current compensation capacitor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231467" y="493101"/>
            <a:ext cx="828365" cy="1955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643059" y="2281743"/>
            <a:ext cx="1582981" cy="10207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26040" y="2099397"/>
            <a:ext cx="1391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Input transistors</a:t>
            </a:r>
            <a:endParaRPr lang="en-GB" sz="1400" dirty="0"/>
          </a:p>
        </p:txBody>
      </p:sp>
      <p:cxnSp>
        <p:nvCxnSpPr>
          <p:cNvPr id="25" name="Straight Arrow Connector 24"/>
          <p:cNvCxnSpPr>
            <a:stCxn id="22" idx="1"/>
          </p:cNvCxnSpPr>
          <p:nvPr/>
        </p:nvCxnSpPr>
        <p:spPr>
          <a:xfrm flipH="1">
            <a:off x="3725099" y="2253286"/>
            <a:ext cx="3500941" cy="959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31339" y="2840019"/>
            <a:ext cx="1861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IKRUM current sources</a:t>
            </a:r>
            <a:endParaRPr lang="en-GB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292081" y="2996952"/>
            <a:ext cx="1729733" cy="504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284952" y="116632"/>
            <a:ext cx="2607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Preamplifier</a:t>
            </a:r>
            <a:endParaRPr lang="en-GB" sz="20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315887" y="3353900"/>
            <a:ext cx="2152630" cy="757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1405" y="3090818"/>
            <a:ext cx="1861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Target transistor DAC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323528" y="3897052"/>
            <a:ext cx="1440160" cy="972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-25081" y="3489389"/>
            <a:ext cx="236714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Blocks “double pixel</a:t>
            </a:r>
            <a:r>
              <a:rPr lang="en-GB" sz="1400" i="1" dirty="0" smtClean="0"/>
              <a:t>”</a:t>
            </a:r>
          </a:p>
          <a:p>
            <a:endParaRPr lang="en-GB" sz="1400" i="1" dirty="0" smtClean="0">
              <a:solidFill>
                <a:schemeClr val="bg1"/>
              </a:solidFill>
            </a:endParaRPr>
          </a:p>
          <a:p>
            <a:r>
              <a:rPr lang="en-GB" sz="1400" i="1" dirty="0" smtClean="0"/>
              <a:t>NMOS </a:t>
            </a:r>
            <a:r>
              <a:rPr lang="en-GB" sz="1400" i="1" dirty="0"/>
              <a:t>transistors on DNW</a:t>
            </a:r>
          </a:p>
          <a:p>
            <a:endParaRPr lang="en-GB" sz="1400" i="1" dirty="0" smtClean="0"/>
          </a:p>
          <a:p>
            <a:r>
              <a:rPr lang="en-GB" sz="1400" i="1" dirty="0" err="1" smtClean="0"/>
              <a:t>Ikrum</a:t>
            </a:r>
            <a:r>
              <a:rPr lang="en-GB" sz="1400" i="1" dirty="0" smtClean="0"/>
              <a:t> current sources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Shielding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Most contacts are double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Left/right most columns different schematic and layout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Dimensions 29um x 55um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3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X. </a:t>
            </a:r>
            <a:r>
              <a:rPr lang="en-GB" dirty="0" err="1" smtClean="0"/>
              <a:t>llopart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67AF3E2-CAF7-4F87-BDBC-CBA3D282C5F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2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eCDRPLL</a:t>
            </a:r>
            <a:r>
              <a:rPr lang="en-GB" dirty="0" smtClean="0"/>
              <a:t> (simplified) Block Diagram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1163608" y="1002096"/>
            <a:ext cx="6608791" cy="53987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311204" y="3498830"/>
            <a:ext cx="11430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11204" y="3252609"/>
            <a:ext cx="8595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smtClean="0">
                <a:solidFill>
                  <a:srgbClr val="FF0000"/>
                </a:solidFill>
              </a:rPr>
              <a:t>refClk40MHz</a:t>
            </a:r>
            <a:endParaRPr lang="en-GB" sz="1000" dirty="0">
              <a:solidFill>
                <a:srgbClr val="FF0000"/>
              </a:solidFill>
            </a:endParaRPr>
          </a:p>
        </p:txBody>
      </p:sp>
      <p:grpSp>
        <p:nvGrpSpPr>
          <p:cNvPr id="221" name="Group 220"/>
          <p:cNvGrpSpPr/>
          <p:nvPr/>
        </p:nvGrpSpPr>
        <p:grpSpPr>
          <a:xfrm>
            <a:off x="8047101" y="5585028"/>
            <a:ext cx="931291" cy="699702"/>
            <a:chOff x="152400" y="5715000"/>
            <a:chExt cx="931291" cy="699702"/>
          </a:xfrm>
        </p:grpSpPr>
        <p:sp>
          <p:nvSpPr>
            <p:cNvPr id="222" name="Rectangle 221"/>
            <p:cNvSpPr/>
            <p:nvPr/>
          </p:nvSpPr>
          <p:spPr>
            <a:xfrm>
              <a:off x="152400" y="5715000"/>
              <a:ext cx="910609" cy="699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3" name="Straight Connector 222"/>
            <p:cNvCxnSpPr/>
            <p:nvPr/>
          </p:nvCxnSpPr>
          <p:spPr>
            <a:xfrm>
              <a:off x="304077" y="5849780"/>
              <a:ext cx="288031" cy="0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TextBox 223"/>
            <p:cNvSpPr txBox="1"/>
            <p:nvPr/>
          </p:nvSpPr>
          <p:spPr>
            <a:xfrm>
              <a:off x="597817" y="5742058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50000"/>
                    </a:schemeClr>
                  </a:solidFill>
                </a:rPr>
                <a:t>analog</a:t>
              </a:r>
              <a:endParaRPr lang="en-GB" sz="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225" name="Straight Connector 224"/>
            <p:cNvCxnSpPr/>
            <p:nvPr/>
          </p:nvCxnSpPr>
          <p:spPr>
            <a:xfrm>
              <a:off x="304800" y="6002180"/>
              <a:ext cx="288031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TextBox 225"/>
            <p:cNvSpPr txBox="1"/>
            <p:nvPr/>
          </p:nvSpPr>
          <p:spPr>
            <a:xfrm>
              <a:off x="598540" y="5894458"/>
              <a:ext cx="3722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1"/>
                  </a:solidFill>
                </a:rPr>
                <a:t>data</a:t>
              </a:r>
              <a:endParaRPr lang="en-GB" sz="800" dirty="0">
                <a:solidFill>
                  <a:schemeClr val="accent1"/>
                </a:solidFill>
              </a:endParaRPr>
            </a:p>
          </p:txBody>
        </p:sp>
        <p:cxnSp>
          <p:nvCxnSpPr>
            <p:cNvPr id="227" name="Straight Connector 226"/>
            <p:cNvCxnSpPr/>
            <p:nvPr/>
          </p:nvCxnSpPr>
          <p:spPr>
            <a:xfrm>
              <a:off x="305523" y="6154580"/>
              <a:ext cx="2880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TextBox 227"/>
            <p:cNvSpPr txBox="1"/>
            <p:nvPr/>
          </p:nvSpPr>
          <p:spPr>
            <a:xfrm>
              <a:off x="599263" y="6046858"/>
              <a:ext cx="48442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control</a:t>
              </a:r>
              <a:endParaRPr lang="en-GB" sz="800" dirty="0"/>
            </a:p>
          </p:txBody>
        </p:sp>
        <p:cxnSp>
          <p:nvCxnSpPr>
            <p:cNvPr id="229" name="Straight Connector 228"/>
            <p:cNvCxnSpPr/>
            <p:nvPr/>
          </p:nvCxnSpPr>
          <p:spPr>
            <a:xfrm>
              <a:off x="306246" y="6306980"/>
              <a:ext cx="28803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Box 229"/>
            <p:cNvSpPr txBox="1"/>
            <p:nvPr/>
          </p:nvSpPr>
          <p:spPr>
            <a:xfrm>
              <a:off x="599986" y="6199258"/>
              <a:ext cx="3962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accent3">
                      <a:lumMod val="50000"/>
                    </a:schemeClr>
                  </a:solidFill>
                </a:rPr>
                <a:t>clock</a:t>
              </a:r>
              <a:endParaRPr lang="en-GB" sz="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cxnSp>
        <p:nvCxnSpPr>
          <p:cNvPr id="101" name="Straight Arrow Connector 100"/>
          <p:cNvCxnSpPr/>
          <p:nvPr/>
        </p:nvCxnSpPr>
        <p:spPr>
          <a:xfrm>
            <a:off x="290075" y="3983369"/>
            <a:ext cx="1143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59994" y="3737271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smtClean="0">
                <a:solidFill>
                  <a:srgbClr val="0070C0"/>
                </a:solidFill>
              </a:rPr>
              <a:t>2.56 Gb/s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495438" y="3194679"/>
            <a:ext cx="982444" cy="1143000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Phase / Frequency Detector</a:t>
            </a:r>
            <a:endParaRPr lang="en-GB" sz="1400" dirty="0"/>
          </a:p>
        </p:txBody>
      </p:sp>
      <p:sp>
        <p:nvSpPr>
          <p:cNvPr id="120" name="Rectangle 119"/>
          <p:cNvSpPr/>
          <p:nvPr/>
        </p:nvSpPr>
        <p:spPr>
          <a:xfrm>
            <a:off x="3848025" y="3194679"/>
            <a:ext cx="982444" cy="1143000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Loop filter</a:t>
            </a:r>
            <a:endParaRPr lang="en-GB" sz="1400" dirty="0"/>
          </a:p>
        </p:txBody>
      </p:sp>
      <p:sp>
        <p:nvSpPr>
          <p:cNvPr id="121" name="Rectangle 120"/>
          <p:cNvSpPr/>
          <p:nvPr/>
        </p:nvSpPr>
        <p:spPr>
          <a:xfrm>
            <a:off x="5121024" y="1263909"/>
            <a:ext cx="1203576" cy="689544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Divider </a:t>
            </a:r>
          </a:p>
          <a:p>
            <a:pPr algn="ctr"/>
            <a:r>
              <a:rPr lang="pt-PT" sz="1400" dirty="0" smtClean="0"/>
              <a:t>(8 / 6 / 4 / 2)</a:t>
            </a:r>
            <a:endParaRPr lang="en-GB" sz="1400" dirty="0"/>
          </a:p>
        </p:txBody>
      </p:sp>
      <p:sp>
        <p:nvSpPr>
          <p:cNvPr id="122" name="Rectangle 121"/>
          <p:cNvSpPr/>
          <p:nvPr/>
        </p:nvSpPr>
        <p:spPr>
          <a:xfrm>
            <a:off x="6561356" y="2503158"/>
            <a:ext cx="982444" cy="2526042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Phase Shifter</a:t>
            </a:r>
            <a:endParaRPr lang="en-GB" sz="1400" dirty="0"/>
          </a:p>
        </p:txBody>
      </p:sp>
      <p:sp>
        <p:nvSpPr>
          <p:cNvPr id="123" name="Rectangle 122"/>
          <p:cNvSpPr/>
          <p:nvPr/>
        </p:nvSpPr>
        <p:spPr>
          <a:xfrm>
            <a:off x="3848025" y="2226105"/>
            <a:ext cx="982444" cy="674358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Wien-bridge</a:t>
            </a:r>
            <a:endParaRPr lang="en-GB" sz="1400" dirty="0"/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7552110" y="2956666"/>
            <a:ext cx="1143001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7543636" y="4456222"/>
            <a:ext cx="1143001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3352800" y="4283505"/>
            <a:ext cx="0" cy="6694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3352800" y="4953000"/>
            <a:ext cx="3208556" cy="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2080698" y="3978859"/>
            <a:ext cx="41474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2108034" y="3498830"/>
            <a:ext cx="38740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>
            <a:off x="1461331" y="3194679"/>
            <a:ext cx="663964" cy="1143000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BIST</a:t>
            </a:r>
            <a:endParaRPr lang="en-GB" sz="1400" dirty="0"/>
          </a:p>
        </p:txBody>
      </p:sp>
      <p:cxnSp>
        <p:nvCxnSpPr>
          <p:cNvPr id="184" name="Straight Arrow Connector 183"/>
          <p:cNvCxnSpPr>
            <a:stCxn id="120" idx="1"/>
            <a:endCxn id="119" idx="3"/>
          </p:cNvCxnSpPr>
          <p:nvPr/>
        </p:nvCxnSpPr>
        <p:spPr>
          <a:xfrm flipH="1">
            <a:off x="3477882" y="3766179"/>
            <a:ext cx="370143" cy="0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2" idx="2"/>
            <a:endCxn id="120" idx="3"/>
          </p:cNvCxnSpPr>
          <p:nvPr/>
        </p:nvCxnSpPr>
        <p:spPr>
          <a:xfrm flipH="1">
            <a:off x="4830469" y="3766179"/>
            <a:ext cx="370143" cy="0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5943600" y="2887047"/>
            <a:ext cx="609600" cy="61178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>
          <a:xfrm flipV="1">
            <a:off x="6096000" y="3252609"/>
            <a:ext cx="465356" cy="37708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2" idx="6"/>
            <a:endCxn id="122" idx="1"/>
          </p:cNvCxnSpPr>
          <p:nvPr/>
        </p:nvCxnSpPr>
        <p:spPr>
          <a:xfrm>
            <a:off x="6191212" y="3766179"/>
            <a:ext cx="37014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6096000" y="3902505"/>
            <a:ext cx="465356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5943600" y="4054905"/>
            <a:ext cx="6096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5200612" y="3383037"/>
            <a:ext cx="990600" cy="766284"/>
          </a:xfrm>
          <a:prstGeom prst="ellipse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VCO</a:t>
            </a:r>
            <a:endParaRPr lang="en-GB" sz="1400" dirty="0"/>
          </a:p>
        </p:txBody>
      </p:sp>
      <p:cxnSp>
        <p:nvCxnSpPr>
          <p:cNvPr id="195" name="Straight Arrow Connector 194"/>
          <p:cNvCxnSpPr>
            <a:stCxn id="2" idx="0"/>
          </p:cNvCxnSpPr>
          <p:nvPr/>
        </p:nvCxnSpPr>
        <p:spPr>
          <a:xfrm flipV="1">
            <a:off x="5695912" y="1953453"/>
            <a:ext cx="0" cy="14295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>
            <a:stCxn id="121" idx="1"/>
          </p:cNvCxnSpPr>
          <p:nvPr/>
        </p:nvCxnSpPr>
        <p:spPr>
          <a:xfrm flipH="1">
            <a:off x="1793314" y="1608681"/>
            <a:ext cx="3327710" cy="7824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endCxn id="109" idx="0"/>
          </p:cNvCxnSpPr>
          <p:nvPr/>
        </p:nvCxnSpPr>
        <p:spPr>
          <a:xfrm>
            <a:off x="1793313" y="1616505"/>
            <a:ext cx="0" cy="157817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endCxn id="123" idx="0"/>
          </p:cNvCxnSpPr>
          <p:nvPr/>
        </p:nvCxnSpPr>
        <p:spPr>
          <a:xfrm flipH="1">
            <a:off x="4339247" y="1608681"/>
            <a:ext cx="0" cy="617424"/>
          </a:xfrm>
          <a:prstGeom prst="straightConnector1">
            <a:avLst/>
          </a:prstGeom>
          <a:ln w="19050">
            <a:solidFill>
              <a:srgbClr val="FF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120" idx="0"/>
          </p:cNvCxnSpPr>
          <p:nvPr/>
        </p:nvCxnSpPr>
        <p:spPr>
          <a:xfrm flipV="1">
            <a:off x="4339247" y="2900463"/>
            <a:ext cx="0" cy="294216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1793201" y="1359150"/>
            <a:ext cx="9861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>
                <a:solidFill>
                  <a:srgbClr val="FF0000"/>
                </a:solidFill>
              </a:rPr>
              <a:t>feedbackClocks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 rot="16200000">
            <a:off x="4667718" y="3375719"/>
            <a:ext cx="6303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>
                <a:solidFill>
                  <a:schemeClr val="accent3">
                    <a:lumMod val="50000"/>
                  </a:schemeClr>
                </a:solidFill>
              </a:rPr>
              <a:t>vControl</a:t>
            </a:r>
            <a:endParaRPr lang="en-GB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 rot="16200000">
            <a:off x="5188409" y="2899501"/>
            <a:ext cx="720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>
                <a:solidFill>
                  <a:srgbClr val="FF0000"/>
                </a:solidFill>
              </a:rPr>
              <a:t>vcoClock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7805057" y="2724065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clock240_320MHz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805057" y="4199174"/>
            <a:ext cx="978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1000">
                <a:solidFill>
                  <a:srgbClr val="0070C0"/>
                </a:solidFill>
              </a:defRPr>
            </a:lvl1pPr>
          </a:lstStyle>
          <a:p>
            <a:pPr algn="l"/>
            <a:r>
              <a:rPr lang="en-GB" dirty="0" err="1"/>
              <a:t>resampledData</a:t>
            </a:r>
            <a:endParaRPr lang="en-GB" dirty="0"/>
          </a:p>
        </p:txBody>
      </p:sp>
      <p:cxnSp>
        <p:nvCxnSpPr>
          <p:cNvPr id="264" name="Straight Arrow Connector 263"/>
          <p:cNvCxnSpPr/>
          <p:nvPr/>
        </p:nvCxnSpPr>
        <p:spPr>
          <a:xfrm>
            <a:off x="214443" y="5638800"/>
            <a:ext cx="12186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214443" y="5402283"/>
            <a:ext cx="971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extControl</a:t>
            </a:r>
            <a:r>
              <a:rPr lang="en-GB" sz="1000" dirty="0" smtClean="0"/>
              <a:t>[x:0]</a:t>
            </a:r>
            <a:endParaRPr lang="en-GB" sz="1000" dirty="0"/>
          </a:p>
        </p:txBody>
      </p:sp>
      <p:cxnSp>
        <p:nvCxnSpPr>
          <p:cNvPr id="266" name="Straight Arrow Connector 265"/>
          <p:cNvCxnSpPr/>
          <p:nvPr/>
        </p:nvCxnSpPr>
        <p:spPr>
          <a:xfrm>
            <a:off x="3429000" y="5638800"/>
            <a:ext cx="6852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Rectangle 262"/>
          <p:cNvSpPr/>
          <p:nvPr/>
        </p:nvSpPr>
        <p:spPr>
          <a:xfrm>
            <a:off x="1461331" y="5269147"/>
            <a:ext cx="2016551" cy="758715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State Machine</a:t>
            </a:r>
            <a:endParaRPr lang="en-GB" sz="1400" dirty="0"/>
          </a:p>
        </p:txBody>
      </p:sp>
      <p:sp>
        <p:nvSpPr>
          <p:cNvPr id="268" name="TextBox 267"/>
          <p:cNvSpPr txBox="1"/>
          <p:nvPr/>
        </p:nvSpPr>
        <p:spPr>
          <a:xfrm>
            <a:off x="3655385" y="5365865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[x:0]</a:t>
            </a:r>
            <a:endParaRPr lang="en-GB" sz="1000" dirty="0"/>
          </a:p>
        </p:txBody>
      </p:sp>
      <p:cxnSp>
        <p:nvCxnSpPr>
          <p:cNvPr id="269" name="Straight Arrow Connector 268"/>
          <p:cNvCxnSpPr/>
          <p:nvPr/>
        </p:nvCxnSpPr>
        <p:spPr>
          <a:xfrm flipV="1">
            <a:off x="1610613" y="4337679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/>
          <p:cNvSpPr txBox="1"/>
          <p:nvPr/>
        </p:nvSpPr>
        <p:spPr>
          <a:xfrm rot="16200000">
            <a:off x="1366390" y="4526818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81" name="Straight Arrow Connector 280"/>
          <p:cNvCxnSpPr/>
          <p:nvPr/>
        </p:nvCxnSpPr>
        <p:spPr>
          <a:xfrm flipV="1">
            <a:off x="2655253" y="4337679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TextBox 281"/>
          <p:cNvSpPr txBox="1"/>
          <p:nvPr/>
        </p:nvSpPr>
        <p:spPr>
          <a:xfrm rot="16200000">
            <a:off x="2411030" y="4526818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83" name="Straight Arrow Connector 282"/>
          <p:cNvCxnSpPr/>
          <p:nvPr/>
        </p:nvCxnSpPr>
        <p:spPr>
          <a:xfrm flipV="1">
            <a:off x="4007840" y="4347039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TextBox 283"/>
          <p:cNvSpPr txBox="1"/>
          <p:nvPr/>
        </p:nvSpPr>
        <p:spPr>
          <a:xfrm rot="16200000">
            <a:off x="3763617" y="4526818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85" name="Straight Arrow Connector 284"/>
          <p:cNvCxnSpPr/>
          <p:nvPr/>
        </p:nvCxnSpPr>
        <p:spPr>
          <a:xfrm flipV="1">
            <a:off x="6735819" y="5044635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Box 285"/>
          <p:cNvSpPr txBox="1"/>
          <p:nvPr/>
        </p:nvSpPr>
        <p:spPr>
          <a:xfrm rot="16200000">
            <a:off x="6491596" y="5212618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87" name="Straight Arrow Connector 286"/>
          <p:cNvCxnSpPr/>
          <p:nvPr/>
        </p:nvCxnSpPr>
        <p:spPr>
          <a:xfrm flipV="1">
            <a:off x="5243466" y="1955298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/>
          <p:cNvSpPr txBox="1"/>
          <p:nvPr/>
        </p:nvSpPr>
        <p:spPr>
          <a:xfrm rot="16200000">
            <a:off x="4999243" y="2164618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89" name="Straight Arrow Connector 288"/>
          <p:cNvCxnSpPr/>
          <p:nvPr/>
        </p:nvCxnSpPr>
        <p:spPr>
          <a:xfrm rot="5400000" flipV="1">
            <a:off x="3606834" y="2121589"/>
            <a:ext cx="0" cy="4629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>
            <a:off x="3089371" y="2120002"/>
            <a:ext cx="7489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smCtrl</a:t>
            </a:r>
            <a:r>
              <a:rPr lang="en-GB" sz="1000" dirty="0" smtClean="0"/>
              <a:t>[</a:t>
            </a:r>
            <a:r>
              <a:rPr lang="en-GB" sz="1000" dirty="0" err="1" smtClean="0"/>
              <a:t>x:x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cxnSp>
        <p:nvCxnSpPr>
          <p:cNvPr id="292" name="Straight Arrow Connector 291"/>
          <p:cNvCxnSpPr/>
          <p:nvPr/>
        </p:nvCxnSpPr>
        <p:spPr>
          <a:xfrm flipV="1">
            <a:off x="7551956" y="3312771"/>
            <a:ext cx="1143001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7805057" y="3080170"/>
            <a:ext cx="1186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clock120_160MHz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294" name="Straight Arrow Connector 293"/>
          <p:cNvCxnSpPr/>
          <p:nvPr/>
        </p:nvCxnSpPr>
        <p:spPr>
          <a:xfrm flipV="1">
            <a:off x="7541797" y="3668876"/>
            <a:ext cx="1143001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TextBox 294"/>
          <p:cNvSpPr txBox="1"/>
          <p:nvPr/>
        </p:nvSpPr>
        <p:spPr>
          <a:xfrm>
            <a:off x="7805057" y="3436275"/>
            <a:ext cx="10550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clock60_80MHz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296" name="Straight Arrow Connector 295"/>
          <p:cNvCxnSpPr/>
          <p:nvPr/>
        </p:nvCxnSpPr>
        <p:spPr>
          <a:xfrm flipV="1">
            <a:off x="7532057" y="4024980"/>
            <a:ext cx="1143001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7805057" y="3792379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clock40MHz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932910" y="4694753"/>
            <a:ext cx="957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>
                <a:solidFill>
                  <a:srgbClr val="0070C0"/>
                </a:solidFill>
              </a:rPr>
              <a:t>recoveredData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5609436" y="3583332"/>
            <a:ext cx="14995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>
                <a:solidFill>
                  <a:srgbClr val="500000"/>
                </a:solidFill>
              </a:rPr>
              <a:t>vcoClockPhases</a:t>
            </a:r>
            <a:r>
              <a:rPr lang="en-GB" sz="1000" dirty="0" smtClean="0">
                <a:solidFill>
                  <a:srgbClr val="500000"/>
                </a:solidFill>
              </a:rPr>
              <a:t>[15:0]</a:t>
            </a:r>
            <a:endParaRPr lang="en-GB" sz="1000" dirty="0">
              <a:solidFill>
                <a:srgbClr val="500000"/>
              </a:solidFill>
            </a:endParaRPr>
          </a:p>
        </p:txBody>
      </p:sp>
      <p:sp>
        <p:nvSpPr>
          <p:cNvPr id="77" name="Date Placeholder 4"/>
          <p:cNvSpPr txBox="1">
            <a:spLocks/>
          </p:cNvSpPr>
          <p:nvPr/>
        </p:nvSpPr>
        <p:spPr>
          <a:xfrm>
            <a:off x="36915" y="6517698"/>
            <a:ext cx="2298538" cy="220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http://cern.ch/proj-gbt/eCDR-PLL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915" y="557482"/>
            <a:ext cx="10441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P. Leitao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ePLLCDR Description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PT" dirty="0" smtClean="0"/>
              <a:t>Radiation-hard and phase deterministic PLL &amp; CDR</a:t>
            </a:r>
          </a:p>
          <a:p>
            <a:pPr lvl="1"/>
            <a:r>
              <a:rPr lang="pt-PT" dirty="0" smtClean="0"/>
              <a:t>TSMC 130nm, 960 x 420 </a:t>
            </a:r>
            <a:r>
              <a:rPr lang="en-GB" dirty="0" smtClean="0"/>
              <a:t>µ</a:t>
            </a:r>
            <a:r>
              <a:rPr lang="pt-PT" dirty="0" smtClean="0"/>
              <a:t>m</a:t>
            </a:r>
          </a:p>
          <a:p>
            <a:pPr lvl="4"/>
            <a:endParaRPr lang="pt-PT" dirty="0" smtClean="0"/>
          </a:p>
          <a:p>
            <a:r>
              <a:rPr lang="pt-PT" dirty="0" smtClean="0"/>
              <a:t>Two Frequency Multiplier modes</a:t>
            </a:r>
          </a:p>
          <a:p>
            <a:pPr lvl="1"/>
            <a:r>
              <a:rPr lang="pt-PT" dirty="0" smtClean="0"/>
              <a:t>VCO@240MHz  - 40, 60, 120 and 240 MHz simultaneous output clocks</a:t>
            </a:r>
          </a:p>
          <a:p>
            <a:pPr lvl="2"/>
            <a:r>
              <a:rPr lang="pt-PT" dirty="0" smtClean="0"/>
              <a:t>260-ps phase shift resolution</a:t>
            </a:r>
          </a:p>
          <a:p>
            <a:pPr lvl="2"/>
            <a:r>
              <a:rPr lang="pt-PT" dirty="0" smtClean="0"/>
              <a:t>Targets GBT-FPGA/backend applications</a:t>
            </a:r>
          </a:p>
          <a:p>
            <a:pPr lvl="1"/>
            <a:r>
              <a:rPr lang="pt-PT" dirty="0" smtClean="0"/>
              <a:t>VCO@320 MHz – 40, 80, 160 and 320 MHz simultaneous output clocks</a:t>
            </a:r>
          </a:p>
          <a:p>
            <a:pPr lvl="2"/>
            <a:r>
              <a:rPr lang="pt-PT" dirty="0" smtClean="0"/>
              <a:t>195-ps phase shift resolution</a:t>
            </a:r>
          </a:p>
          <a:p>
            <a:pPr lvl="2"/>
            <a:r>
              <a:rPr lang="pt-PT" dirty="0" smtClean="0"/>
              <a:t>Targets typical TTC/e-link applications</a:t>
            </a:r>
          </a:p>
          <a:p>
            <a:pPr lvl="1"/>
            <a:r>
              <a:rPr lang="pt-PT" dirty="0" smtClean="0"/>
              <a:t>BIST for jitter characterization (to be run at production time)</a:t>
            </a:r>
          </a:p>
          <a:p>
            <a:pPr lvl="4"/>
            <a:endParaRPr lang="pt-PT" dirty="0" smtClean="0"/>
          </a:p>
          <a:p>
            <a:r>
              <a:rPr lang="pt-PT" dirty="0" smtClean="0"/>
              <a:t>Clock and Data Recovery</a:t>
            </a:r>
          </a:p>
          <a:p>
            <a:pPr lvl="1"/>
            <a:r>
              <a:rPr lang="pt-PT" dirty="0" smtClean="0"/>
              <a:t>VCO@320 MHz only </a:t>
            </a:r>
          </a:p>
          <a:p>
            <a:pPr lvl="2"/>
            <a:r>
              <a:rPr lang="pt-PT" dirty="0" smtClean="0"/>
              <a:t>40, 80, 160 and 320 MHz simultaneous output clocks</a:t>
            </a:r>
          </a:p>
          <a:p>
            <a:pPr lvl="2"/>
            <a:r>
              <a:rPr lang="pt-PT" dirty="0" smtClean="0"/>
              <a:t>40, 80, 160 and 320 Mbps selectable output recovered data</a:t>
            </a:r>
          </a:p>
          <a:p>
            <a:pPr lvl="2"/>
            <a:r>
              <a:rPr lang="pt-PT" dirty="0" smtClean="0"/>
              <a:t>Uses reference-less wien-bridge VCO calibration (no external clock required)</a:t>
            </a:r>
          </a:p>
          <a:p>
            <a:pPr lvl="2"/>
            <a:r>
              <a:rPr lang="pt-PT" dirty="0" smtClean="0"/>
              <a:t>195-ps phase shift resolution (data pushed-out on clock’s falling edge)</a:t>
            </a:r>
          </a:p>
          <a:p>
            <a:pPr lvl="4"/>
            <a:endParaRPr lang="pt-PT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Date Placeholder 4"/>
          <p:cNvSpPr txBox="1">
            <a:spLocks/>
          </p:cNvSpPr>
          <p:nvPr/>
        </p:nvSpPr>
        <p:spPr>
          <a:xfrm>
            <a:off x="36915" y="6517698"/>
            <a:ext cx="2298538" cy="220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http://cern.ch/proj-gbt/eCDR-PLL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15" y="557482"/>
            <a:ext cx="10441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P. Leitao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3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/>
              <a:t>ePLLCDR preliminary experimental data</a:t>
            </a:r>
            <a:endParaRPr lang="en-GB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ESE Seminar 8th November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0" y="4329100"/>
            <a:ext cx="4114800" cy="2186750"/>
          </a:xfrm>
        </p:spPr>
        <p:txBody>
          <a:bodyPr>
            <a:normAutofit fontScale="77500" lnSpcReduction="20000"/>
          </a:bodyPr>
          <a:lstStyle/>
          <a:p>
            <a:r>
              <a:rPr lang="pt-PT" dirty="0" smtClean="0"/>
              <a:t>Phase Shifter</a:t>
            </a:r>
          </a:p>
          <a:p>
            <a:pPr lvl="1"/>
            <a:r>
              <a:rPr lang="pt-PT" dirty="0" smtClean="0"/>
              <a:t>INL and DNL &lt; 0.5 LSB</a:t>
            </a:r>
          </a:p>
          <a:p>
            <a:r>
              <a:rPr lang="pt-PT" dirty="0" smtClean="0"/>
              <a:t>PLL full characterization on going</a:t>
            </a:r>
          </a:p>
          <a:p>
            <a:r>
              <a:rPr lang="pt-PT" dirty="0" smtClean="0"/>
              <a:t>CDR and BIST are still being characterized</a:t>
            </a:r>
          </a:p>
          <a:p>
            <a:endParaRPr lang="pt-PT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369" y="1217180"/>
            <a:ext cx="7239262" cy="2941200"/>
          </a:xfrm>
          <a:prstGeom prst="rect">
            <a:avLst/>
          </a:prstGeom>
          <a:ln>
            <a:noFill/>
          </a:ln>
        </p:spPr>
      </p:pic>
      <p:sp>
        <p:nvSpPr>
          <p:cNvPr id="15" name="Date Placeholder 4"/>
          <p:cNvSpPr txBox="1">
            <a:spLocks/>
          </p:cNvSpPr>
          <p:nvPr/>
        </p:nvSpPr>
        <p:spPr>
          <a:xfrm>
            <a:off x="36915" y="6517698"/>
            <a:ext cx="2298538" cy="220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http://cern.ch/proj-gbt/eCDR-PLL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915" y="557482"/>
            <a:ext cx="10441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P. Leitao</a:t>
            </a:r>
            <a:endParaRPr lang="en-GB" dirty="0"/>
          </a:p>
        </p:txBody>
      </p:sp>
      <p:sp>
        <p:nvSpPr>
          <p:cNvPr id="22" name="Content Placeholder 3"/>
          <p:cNvSpPr>
            <a:spLocks noGrp="1"/>
          </p:cNvSpPr>
          <p:nvPr>
            <p:ph sz="half" idx="4294967295"/>
          </p:nvPr>
        </p:nvSpPr>
        <p:spPr>
          <a:xfrm>
            <a:off x="190500" y="4329100"/>
            <a:ext cx="4114800" cy="2186750"/>
          </a:xfrm>
        </p:spPr>
        <p:txBody>
          <a:bodyPr>
            <a:normAutofit fontScale="70000" lnSpcReduction="20000"/>
          </a:bodyPr>
          <a:lstStyle/>
          <a:p>
            <a:r>
              <a:rPr lang="pt-PT" dirty="0"/>
              <a:t>Jitter measured using the phase noise (Agilent E5052B)</a:t>
            </a:r>
          </a:p>
          <a:p>
            <a:pPr lvl="1"/>
            <a:r>
              <a:rPr lang="pt-PT" dirty="0"/>
              <a:t>Input Clock:</a:t>
            </a:r>
          </a:p>
          <a:p>
            <a:pPr lvl="2"/>
            <a:r>
              <a:rPr lang="pt-PT" dirty="0"/>
              <a:t>40 MHz (Agilent 81133A)</a:t>
            </a:r>
          </a:p>
          <a:p>
            <a:pPr lvl="1"/>
            <a:r>
              <a:rPr lang="pt-PT" dirty="0"/>
              <a:t>Output Clock:</a:t>
            </a:r>
          </a:p>
          <a:p>
            <a:pPr lvl="2"/>
            <a:r>
              <a:rPr lang="pt-PT" dirty="0"/>
              <a:t>320 MHz</a:t>
            </a:r>
          </a:p>
          <a:p>
            <a:pPr lvl="2"/>
            <a:r>
              <a:rPr lang="pt-PT" dirty="0"/>
              <a:t>PLL w/ Default parameters</a:t>
            </a:r>
          </a:p>
          <a:p>
            <a:endParaRPr lang="pt-PT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161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Van beuzekom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67AF3E2-CAF7-4F87-BDBC-CBA3D282C5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9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CERN TSMC </a:t>
            </a:r>
            <a:r>
              <a:rPr lang="en-GB" dirty="0" smtClean="0"/>
              <a:t>130nm HD Library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3A47-BA93-4E34-89ED-D5F9695A02B5}" type="slidenum">
              <a:rPr lang="en-GB" smtClean="0"/>
              <a:t>30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3685" r="11900" b="2951"/>
          <a:stretch/>
        </p:blipFill>
        <p:spPr>
          <a:xfrm>
            <a:off x="3705976" y="1735931"/>
            <a:ext cx="5402528" cy="3817005"/>
          </a:xfrm>
          <a:prstGeom prst="rect">
            <a:avLst/>
          </a:prstGeom>
        </p:spPr>
      </p:pic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808829"/>
              </p:ext>
            </p:extLst>
          </p:nvPr>
        </p:nvGraphicFramePr>
        <p:xfrm>
          <a:off x="143508" y="2059140"/>
          <a:ext cx="3506933" cy="3154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74186"/>
                <a:gridCol w="1832747"/>
              </a:tblGrid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Library</a:t>
                      </a:r>
                      <a:r>
                        <a:rPr lang="en-US" sz="800" b="1" baseline="0" dirty="0" smtClean="0"/>
                        <a:t> type</a:t>
                      </a:r>
                      <a:endParaRPr lang="en-US" sz="800" b="1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 smtClean="0"/>
                        <a:t>Tap-less CMOS standard cell library</a:t>
                      </a:r>
                      <a:endParaRPr lang="en-US" sz="800" b="1" baseline="30000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Transistors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err="1" smtClean="0"/>
                        <a:t>Pmos+NmosHVT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Antenna cell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1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err="1" smtClean="0"/>
                        <a:t>WellSubTap</a:t>
                      </a:r>
                      <a:r>
                        <a:rPr lang="en-US" sz="800" b="1" dirty="0" smtClean="0"/>
                        <a:t> cell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1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Filler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8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err="1" smtClean="0"/>
                        <a:t>DeCap</a:t>
                      </a:r>
                      <a:r>
                        <a:rPr lang="en-US" sz="800" b="1" dirty="0" smtClean="0"/>
                        <a:t>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5 </a:t>
                      </a:r>
                      <a:r>
                        <a:rPr lang="en-US" sz="800" b="1" dirty="0" smtClean="0"/>
                        <a:t>(thin </a:t>
                      </a:r>
                      <a:r>
                        <a:rPr lang="en-US" sz="800" b="1" dirty="0" smtClean="0"/>
                        <a:t>gate)</a:t>
                      </a:r>
                    </a:p>
                    <a:p>
                      <a:r>
                        <a:rPr lang="en-US" sz="800" b="1" dirty="0" smtClean="0"/>
                        <a:t>4</a:t>
                      </a:r>
                      <a:r>
                        <a:rPr lang="en-US" sz="800" b="1" baseline="0" dirty="0" smtClean="0"/>
                        <a:t> (thin gate + diode)</a:t>
                      </a:r>
                    </a:p>
                    <a:p>
                      <a:r>
                        <a:rPr lang="en-US" sz="800" b="1" baseline="0" dirty="0" smtClean="0"/>
                        <a:t>4 (thick gate)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Sequential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2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err="1" smtClean="0"/>
                        <a:t>ClockGate</a:t>
                      </a:r>
                      <a:r>
                        <a:rPr lang="en-US" sz="800" b="1" baseline="0" dirty="0" smtClean="0"/>
                        <a:t>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1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err="1" smtClean="0"/>
                        <a:t>ClockBuffer</a:t>
                      </a:r>
                      <a:r>
                        <a:rPr lang="en-US" sz="800" b="1" dirty="0" smtClean="0"/>
                        <a:t>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3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Combinatorial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54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Total cells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83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Technology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TSMC 130nm 1p7m4x1z1u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18859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Metals used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M1 to M2</a:t>
                      </a:r>
                      <a:endParaRPr lang="en-US" sz="800" b="1" dirty="0"/>
                    </a:p>
                  </a:txBody>
                  <a:tcPr marL="68580" marR="68580" marT="34290" marB="34290" anchor="ctr"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Corners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 smtClean="0"/>
                        <a:t>[</a:t>
                      </a:r>
                      <a:r>
                        <a:rPr lang="en-US" sz="800" b="1" baseline="0" dirty="0" err="1" smtClean="0"/>
                        <a:t>prerad</a:t>
                      </a:r>
                      <a:r>
                        <a:rPr lang="en-US" sz="800" b="1" baseline="0" dirty="0" smtClean="0"/>
                        <a:t>, 100M and 400MRad]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800" b="1" dirty="0" smtClean="0"/>
                        <a:t>1.2</a:t>
                      </a:r>
                      <a:r>
                        <a:rPr lang="en-US" sz="800" b="1" baseline="0" dirty="0" smtClean="0"/>
                        <a:t> 25C TT </a:t>
                      </a:r>
                    </a:p>
                    <a:p>
                      <a:r>
                        <a:rPr lang="en-US" sz="800" b="1" baseline="0" dirty="0" smtClean="0"/>
                        <a:t>1.1 80C SS</a:t>
                      </a:r>
                    </a:p>
                    <a:p>
                      <a:r>
                        <a:rPr lang="en-US" sz="800" b="1" baseline="0" dirty="0" smtClean="0"/>
                        <a:t>1.3 -20C FF</a:t>
                      </a: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0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VOTERI_B_XL_TSMC_HVTN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3A47-BA93-4E34-89ED-D5F9695A02B5}" type="slidenum">
              <a:rPr lang="en-GB" smtClean="0"/>
              <a:t>31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163266" y="2652368"/>
            <a:ext cx="3044115" cy="2169278"/>
            <a:chOff x="7968208" y="2852936"/>
            <a:chExt cx="4058820" cy="28923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23" t="21956" r="9681" b="19458"/>
            <a:stretch/>
          </p:blipFill>
          <p:spPr>
            <a:xfrm>
              <a:off x="7968208" y="2852936"/>
              <a:ext cx="3579190" cy="251723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1718425" y="2968352"/>
              <a:ext cx="0" cy="223374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11353986" y="3807479"/>
              <a:ext cx="792087" cy="553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2.46 </a:t>
              </a:r>
              <a:r>
                <a:rPr lang="en-US" sz="1050" dirty="0"/>
                <a:t>µ</a:t>
              </a:r>
              <a:r>
                <a:rPr lang="en-GB" sz="1050" dirty="0"/>
                <a:t>m</a:t>
              </a:r>
              <a:endParaRPr lang="en-GB" sz="105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8087495" y="5560641"/>
              <a:ext cx="32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458639" y="5406752"/>
              <a:ext cx="598331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1050" dirty="0"/>
                <a:t>3.68 </a:t>
              </a:r>
              <a:r>
                <a:rPr lang="en-US" sz="1050" dirty="0"/>
                <a:t>µ</a:t>
              </a:r>
              <a:r>
                <a:rPr lang="en-GB" sz="1050" dirty="0"/>
                <a:t>m</a:t>
              </a:r>
              <a:endParaRPr lang="en-GB" sz="105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2" t="26901" r="25219" b="31100"/>
          <a:stretch/>
        </p:blipFill>
        <p:spPr>
          <a:xfrm>
            <a:off x="108051" y="2530872"/>
            <a:ext cx="2916324" cy="21602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154" t="9427" r="4011" b="1483"/>
          <a:stretch/>
        </p:blipFill>
        <p:spPr>
          <a:xfrm>
            <a:off x="6151609" y="1410854"/>
            <a:ext cx="2936180" cy="393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HD Library Characterization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1340768"/>
            <a:ext cx="3325832" cy="501558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Use Liberate</a:t>
            </a:r>
          </a:p>
          <a:p>
            <a:r>
              <a:rPr lang="en-GB" dirty="0" smtClean="0"/>
              <a:t>9 different corners:</a:t>
            </a:r>
          </a:p>
          <a:p>
            <a:pPr lvl="1"/>
            <a:r>
              <a:rPr lang="en-GB" dirty="0" smtClean="0"/>
              <a:t>TT 25C 1.2</a:t>
            </a:r>
          </a:p>
          <a:p>
            <a:pPr lvl="2"/>
            <a:r>
              <a:rPr lang="en-GB" dirty="0" err="1" smtClean="0"/>
              <a:t>preRad</a:t>
            </a:r>
            <a:endParaRPr lang="en-GB" dirty="0" smtClean="0"/>
          </a:p>
          <a:p>
            <a:pPr lvl="2"/>
            <a:r>
              <a:rPr lang="en-GB" dirty="0" smtClean="0"/>
              <a:t>100MRad</a:t>
            </a:r>
          </a:p>
          <a:p>
            <a:pPr lvl="2"/>
            <a:r>
              <a:rPr lang="en-GB" dirty="0" smtClean="0"/>
              <a:t>400MRad </a:t>
            </a:r>
          </a:p>
          <a:p>
            <a:pPr lvl="1"/>
            <a:r>
              <a:rPr lang="en-GB" dirty="0" smtClean="0"/>
              <a:t>SS 80C 1.1</a:t>
            </a:r>
          </a:p>
          <a:p>
            <a:pPr lvl="2"/>
            <a:r>
              <a:rPr lang="en-GB" dirty="0" err="1" smtClean="0"/>
              <a:t>preRad</a:t>
            </a:r>
            <a:endParaRPr lang="en-GB" dirty="0" smtClean="0"/>
          </a:p>
          <a:p>
            <a:pPr lvl="2"/>
            <a:r>
              <a:rPr lang="en-GB" dirty="0" smtClean="0"/>
              <a:t>100MRad</a:t>
            </a:r>
          </a:p>
          <a:p>
            <a:pPr lvl="2"/>
            <a:r>
              <a:rPr lang="en-GB" dirty="0" smtClean="0"/>
              <a:t>400MRad </a:t>
            </a:r>
          </a:p>
          <a:p>
            <a:pPr lvl="1"/>
            <a:r>
              <a:rPr lang="en-GB" dirty="0" smtClean="0"/>
              <a:t>FF -20C 1.3</a:t>
            </a:r>
          </a:p>
          <a:p>
            <a:pPr lvl="2"/>
            <a:r>
              <a:rPr lang="en-GB" dirty="0" err="1" smtClean="0"/>
              <a:t>preRad</a:t>
            </a:r>
            <a:endParaRPr lang="en-GB" dirty="0" smtClean="0"/>
          </a:p>
          <a:p>
            <a:pPr lvl="2"/>
            <a:r>
              <a:rPr lang="en-GB" dirty="0" smtClean="0"/>
              <a:t>100MRad</a:t>
            </a:r>
          </a:p>
          <a:p>
            <a:pPr lvl="2"/>
            <a:r>
              <a:rPr lang="en-GB" dirty="0" smtClean="0"/>
              <a:t>400MRad </a:t>
            </a:r>
          </a:p>
          <a:p>
            <a:r>
              <a:rPr lang="en-GB" dirty="0" smtClean="0"/>
              <a:t>Observation:</a:t>
            </a:r>
          </a:p>
          <a:p>
            <a:pPr lvl="1"/>
            <a:r>
              <a:rPr lang="en-GB" dirty="0" smtClean="0"/>
              <a:t>400MRad_TT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/>
              <a:t>preRad_SS</a:t>
            </a:r>
            <a:endParaRPr lang="en-GB" dirty="0" smtClean="0"/>
          </a:p>
          <a:p>
            <a:endParaRPr lang="en-GB" b="1" dirty="0" smtClean="0"/>
          </a:p>
          <a:p>
            <a:r>
              <a:rPr lang="en-GB" b="1" dirty="0" smtClean="0"/>
              <a:t>Corners used:</a:t>
            </a:r>
          </a:p>
          <a:p>
            <a:pPr lvl="1"/>
            <a:r>
              <a:rPr lang="en-GB" b="1" dirty="0" smtClean="0"/>
              <a:t>SLOW: </a:t>
            </a:r>
            <a:r>
              <a:rPr lang="en-GB" b="1" dirty="0"/>
              <a:t>SS 80C </a:t>
            </a:r>
            <a:r>
              <a:rPr lang="en-GB" b="1" dirty="0" smtClean="0"/>
              <a:t>1.1 400MRad</a:t>
            </a:r>
          </a:p>
          <a:p>
            <a:pPr lvl="1"/>
            <a:r>
              <a:rPr lang="en-GB" b="1" dirty="0" smtClean="0"/>
              <a:t>TYP: </a:t>
            </a:r>
            <a:r>
              <a:rPr lang="en-GB" b="1" dirty="0"/>
              <a:t>TT 25C </a:t>
            </a:r>
            <a:r>
              <a:rPr lang="en-GB" b="1" dirty="0" smtClean="0"/>
              <a:t>1.2 </a:t>
            </a:r>
            <a:r>
              <a:rPr lang="en-GB" b="1" dirty="0" err="1" smtClean="0"/>
              <a:t>PreRad</a:t>
            </a:r>
            <a:endParaRPr lang="en-GB" b="1" dirty="0"/>
          </a:p>
          <a:p>
            <a:pPr lvl="1"/>
            <a:r>
              <a:rPr lang="en-GB" b="1" dirty="0" smtClean="0"/>
              <a:t>FAST: </a:t>
            </a:r>
            <a:r>
              <a:rPr lang="en-GB" b="1" dirty="0"/>
              <a:t>FF -20C </a:t>
            </a:r>
            <a:r>
              <a:rPr lang="en-GB" b="1" dirty="0" smtClean="0"/>
              <a:t>1.3 </a:t>
            </a:r>
            <a:r>
              <a:rPr lang="en-GB" b="1" dirty="0" err="1" smtClean="0"/>
              <a:t>PreRad</a:t>
            </a:r>
            <a:endParaRPr lang="en-GB" b="1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3A47-BA93-4E34-89ED-D5F9695A02B5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70373"/>
            <a:ext cx="2700000" cy="25310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01388"/>
            <a:ext cx="2700000" cy="25310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770" y="3814309"/>
            <a:ext cx="2700000" cy="25310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007" y="1270373"/>
            <a:ext cx="2700000" cy="25310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3940528" y="2193197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100MRad_tt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72959" y="3190237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91997" y="5686136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51204" y="3189933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0192" y="5690330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6640528" y="2193197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preRad_ff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3940528" y="4908219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400MRad_tt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6640528" y="4908219"/>
            <a:ext cx="1009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FF0000"/>
                </a:solidFill>
              </a:rPr>
              <a:t>preRad_ss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8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Velopix Pixel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889709"/>
              </p:ext>
            </p:extLst>
          </p:nvPr>
        </p:nvGraphicFramePr>
        <p:xfrm>
          <a:off x="431540" y="2204864"/>
          <a:ext cx="7241055" cy="398907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  <a:gridCol w="468000"/>
                <a:gridCol w="1034944"/>
                <a:gridCol w="2462111"/>
              </a:tblGrid>
              <a:tr h="2032262"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@Shutter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SelectOverflow_FullRange_TOToverflow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TOToverflow [1:0]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Select_1hitTOT_iTOT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Select_PC_TOT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@SelectDirection_Write_Read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read_seu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@Parallel Load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vert="vert27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3059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Reads the 6-bit Shift Register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Reads back the 6-bit PCR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Reads the 6-bit SEU status from the PCR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Write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Writes the 6-bit PCR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rowSpan="8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</a:endParaRP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8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8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8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X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Data acquisition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Valid event generated if </a:t>
                      </a:r>
                      <a:r>
                        <a:rPr lang="en-US" sz="1000" dirty="0" err="1">
                          <a:effectLst/>
                        </a:rPr>
                        <a:t>TOT</a:t>
                      </a:r>
                      <a:r>
                        <a:rPr lang="en-US" sz="1000" baseline="-25000" dirty="0" err="1">
                          <a:effectLst/>
                        </a:rPr>
                        <a:t>measured</a:t>
                      </a:r>
                      <a:r>
                        <a:rPr lang="en-US" sz="1000" dirty="0">
                          <a:effectLst/>
                        </a:rPr>
                        <a:t> ≥ </a:t>
                      </a:r>
                      <a:r>
                        <a:rPr lang="en-US" sz="1000" dirty="0" smtClean="0">
                          <a:effectLst/>
                        </a:rPr>
                        <a:t>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Valid event generated if </a:t>
                      </a:r>
                      <a:r>
                        <a:rPr lang="en-US" sz="1000" dirty="0" err="1">
                          <a:effectLst/>
                        </a:rPr>
                        <a:t>TOT</a:t>
                      </a:r>
                      <a:r>
                        <a:rPr lang="en-US" sz="1000" baseline="-25000" dirty="0" err="1">
                          <a:effectLst/>
                        </a:rPr>
                        <a:t>measured</a:t>
                      </a:r>
                      <a:r>
                        <a:rPr lang="en-US" sz="1000" dirty="0">
                          <a:effectLst/>
                        </a:rPr>
                        <a:t> ≥ </a:t>
                      </a:r>
                      <a:r>
                        <a:rPr lang="en-US" sz="1000" dirty="0" smtClean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Valid event generated if </a:t>
                      </a:r>
                      <a:r>
                        <a:rPr lang="en-US" sz="1000" dirty="0" err="1">
                          <a:effectLst/>
                        </a:rPr>
                        <a:t>TOT</a:t>
                      </a:r>
                      <a:r>
                        <a:rPr lang="en-US" sz="1000" baseline="-25000" dirty="0" err="1">
                          <a:effectLst/>
                        </a:rPr>
                        <a:t>measured</a:t>
                      </a:r>
                      <a:r>
                        <a:rPr lang="en-US" sz="1000" dirty="0">
                          <a:effectLst/>
                        </a:rPr>
                        <a:t> ≥ </a:t>
                      </a:r>
                      <a:r>
                        <a:rPr lang="en-US" sz="1000" dirty="0" smtClean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Valid event generated if </a:t>
                      </a:r>
                      <a:r>
                        <a:rPr lang="en-US" sz="1000" dirty="0" err="1">
                          <a:effectLst/>
                        </a:rPr>
                        <a:t>TOT</a:t>
                      </a:r>
                      <a:r>
                        <a:rPr lang="en-US" sz="1000" baseline="-25000" dirty="0" err="1">
                          <a:effectLst/>
                        </a:rPr>
                        <a:t>measured</a:t>
                      </a:r>
                      <a:r>
                        <a:rPr lang="en-US" sz="1000" dirty="0">
                          <a:effectLst/>
                        </a:rPr>
                        <a:t> ≥ </a:t>
                      </a:r>
                      <a:r>
                        <a:rPr lang="en-US" sz="1000" dirty="0" smtClean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Data debug acquisition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Integrating TOT up to 63 counts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Integrating PC up to 63 counts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1-hit integrating TOT up to 63 counts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  <a:tr h="1630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1-hit integrating PC up to 63 counts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241" marR="41241" marT="0" marB="0" anchor="ctr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980728"/>
            <a:ext cx="4471492" cy="316214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42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5365444" y="2465891"/>
            <a:ext cx="37804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5743487" y="1115741"/>
            <a:ext cx="742582" cy="13501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6490045" y="1115741"/>
            <a:ext cx="1836204" cy="13501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08147" y="2465891"/>
            <a:ext cx="138667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65444" y="1898828"/>
            <a:ext cx="3429381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78946" y="3005951"/>
            <a:ext cx="66157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40519" y="2681915"/>
            <a:ext cx="0" cy="3240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040519" y="2681915"/>
            <a:ext cx="15139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544734" y="2681915"/>
            <a:ext cx="0" cy="3240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44734" y="3005951"/>
            <a:ext cx="125009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743487" y="1789617"/>
            <a:ext cx="742582" cy="676274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6480520" y="1789617"/>
            <a:ext cx="937152" cy="676274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91558" y="3140966"/>
            <a:ext cx="0" cy="32403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65444" y="3465002"/>
            <a:ext cx="10261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91558" y="3143363"/>
            <a:ext cx="21602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607582" y="3140966"/>
            <a:ext cx="0" cy="32403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600402" y="3458288"/>
            <a:ext cx="2194424" cy="671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417672" y="2465891"/>
            <a:ext cx="91810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5787134" y="890718"/>
            <a:ext cx="0" cy="49685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5743486" y="2843933"/>
            <a:ext cx="1485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>
            <a:off x="5743486" y="3302984"/>
            <a:ext cx="640892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6486069" y="1001264"/>
            <a:ext cx="0" cy="148516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5743486" y="1736810"/>
            <a:ext cx="29703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ounded Rectangular Callout 214"/>
          <p:cNvSpPr/>
          <p:nvPr/>
        </p:nvSpPr>
        <p:spPr>
          <a:xfrm>
            <a:off x="4896036" y="1439777"/>
            <a:ext cx="783087" cy="243027"/>
          </a:xfrm>
          <a:prstGeom prst="wedgeRoundRectCallout">
            <a:avLst>
              <a:gd name="adj1" fmla="val 68640"/>
              <a:gd name="adj2" fmla="val 5074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25" dirty="0" err="1"/>
              <a:t>Tpeak</a:t>
            </a:r>
            <a:r>
              <a:rPr lang="en-GB" sz="825" dirty="0"/>
              <a:t> &gt; 25ns</a:t>
            </a:r>
          </a:p>
        </p:txBody>
      </p:sp>
      <p:sp>
        <p:nvSpPr>
          <p:cNvPr id="216" name="Rounded Rectangular Callout 215"/>
          <p:cNvSpPr/>
          <p:nvPr/>
        </p:nvSpPr>
        <p:spPr>
          <a:xfrm>
            <a:off x="4896036" y="2546900"/>
            <a:ext cx="783087" cy="243027"/>
          </a:xfrm>
          <a:prstGeom prst="wedgeRoundRectCallout">
            <a:avLst>
              <a:gd name="adj1" fmla="val 64991"/>
              <a:gd name="adj2" fmla="val 60541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25" dirty="0"/>
              <a:t>Tw#1&lt; 25ns</a:t>
            </a:r>
          </a:p>
        </p:txBody>
      </p:sp>
      <p:sp>
        <p:nvSpPr>
          <p:cNvPr id="217" name="Rounded Rectangular Callout 216"/>
          <p:cNvSpPr/>
          <p:nvPr/>
        </p:nvSpPr>
        <p:spPr>
          <a:xfrm>
            <a:off x="4896036" y="3032954"/>
            <a:ext cx="783087" cy="243027"/>
          </a:xfrm>
          <a:prstGeom prst="wedgeRoundRectCallout">
            <a:avLst>
              <a:gd name="adj1" fmla="val 68640"/>
              <a:gd name="adj2" fmla="val 4878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25" dirty="0"/>
              <a:t>Tw#2&gt; 25ns</a:t>
            </a:r>
          </a:p>
        </p:txBody>
      </p:sp>
      <p:sp>
        <p:nvSpPr>
          <p:cNvPr id="251" name="Title 25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TOT Processor</a:t>
            </a:r>
            <a:endParaRPr lang="en-GB" dirty="0"/>
          </a:p>
        </p:txBody>
      </p:sp>
      <p:sp>
        <p:nvSpPr>
          <p:cNvPr id="252" name="Content Placeholder 251"/>
          <p:cNvSpPr>
            <a:spLocks noGrp="1"/>
          </p:cNvSpPr>
          <p:nvPr>
            <p:ph idx="1"/>
          </p:nvPr>
        </p:nvSpPr>
        <p:spPr>
          <a:xfrm>
            <a:off x="228521" y="1695410"/>
            <a:ext cx="4302986" cy="2075043"/>
          </a:xfrm>
        </p:spPr>
        <p:txBody>
          <a:bodyPr>
            <a:normAutofit fontScale="92500"/>
          </a:bodyPr>
          <a:lstStyle/>
          <a:p>
            <a:r>
              <a:rPr lang="en-GB" sz="1900" dirty="0" smtClean="0"/>
              <a:t>Event-by-event </a:t>
            </a:r>
            <a:r>
              <a:rPr lang="en-GB" sz="1900" dirty="0"/>
              <a:t>processor</a:t>
            </a:r>
          </a:p>
          <a:p>
            <a:r>
              <a:rPr lang="en-GB" sz="1900" dirty="0"/>
              <a:t>Very useful to correctly set a hit in </a:t>
            </a:r>
            <a:r>
              <a:rPr lang="en-GB" sz="1900" dirty="0" err="1"/>
              <a:t>BxID</a:t>
            </a:r>
            <a:endParaRPr lang="en-GB" sz="1900" dirty="0"/>
          </a:p>
          <a:p>
            <a:r>
              <a:rPr lang="en-GB" sz="1900" dirty="0"/>
              <a:t>Events below TOT threshold are </a:t>
            </a:r>
            <a:r>
              <a:rPr lang="en-GB" sz="1900" dirty="0" smtClean="0"/>
              <a:t>ignored</a:t>
            </a:r>
          </a:p>
          <a:p>
            <a:r>
              <a:rPr lang="en-GB" sz="1900" dirty="0" smtClean="0"/>
              <a:t>Most noise events can also be filtered</a:t>
            </a:r>
            <a:endParaRPr lang="en-GB" sz="1900" dirty="0"/>
          </a:p>
          <a:p>
            <a:pPr marL="0" indent="0">
              <a:buNone/>
            </a:pP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256" name="Slide Number Placeholder 255"/>
          <p:cNvSpPr>
            <a:spLocks noGrp="1"/>
          </p:cNvSpPr>
          <p:nvPr>
            <p:ph type="sldNum" sz="quarter" idx="12"/>
          </p:nvPr>
        </p:nvSpPr>
        <p:spPr>
          <a:xfrm>
            <a:off x="4262632" y="6235013"/>
            <a:ext cx="2133600" cy="365125"/>
          </a:xfrm>
        </p:spPr>
        <p:txBody>
          <a:bodyPr/>
          <a:lstStyle/>
          <a:p>
            <a:fld id="{C625C223-4740-4927-A443-EAF76F1290A2}" type="slidenum">
              <a:rPr lang="en-GB" smtClean="0"/>
              <a:t>34</a:t>
            </a:fld>
            <a:endParaRPr lang="en-GB"/>
          </a:p>
        </p:txBody>
      </p:sp>
      <p:graphicFrame>
        <p:nvGraphicFramePr>
          <p:cNvPr id="253" name="Table 2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7882"/>
              </p:ext>
            </p:extLst>
          </p:nvPr>
        </p:nvGraphicFramePr>
        <p:xfrm>
          <a:off x="361137" y="3233880"/>
          <a:ext cx="4050450" cy="16230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50150"/>
                <a:gridCol w="1350150"/>
                <a:gridCol w="1350150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TOT threshold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TOT clocks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Fix</a:t>
                      </a:r>
                      <a:r>
                        <a:rPr lang="en-GB" sz="1400" baseline="0" dirty="0" smtClean="0"/>
                        <a:t> delay to valid event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00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50ns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75ns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100ns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125ns</a:t>
                      </a:r>
                      <a:endParaRPr lang="en-GB" sz="14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2" t="17752" r="6020" b="52931"/>
          <a:stretch/>
        </p:blipFill>
        <p:spPr>
          <a:xfrm>
            <a:off x="157196" y="5018957"/>
            <a:ext cx="8826405" cy="167631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4501376" y="6335267"/>
            <a:ext cx="124265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Qin=700e-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704026" y="5075267"/>
            <a:ext cx="1620000" cy="16673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/>
          <p:cNvSpPr txBox="1"/>
          <p:nvPr/>
        </p:nvSpPr>
        <p:spPr>
          <a:xfrm>
            <a:off x="1700026" y="6175444"/>
            <a:ext cx="2160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Off_time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7189431" y="5051592"/>
            <a:ext cx="1620000" cy="166735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5862917" y="6294851"/>
            <a:ext cx="2160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err="1" smtClean="0">
                <a:solidFill>
                  <a:srgbClr val="00B0F0"/>
                </a:solidFill>
              </a:rPr>
              <a:t>On_time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8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Simulation of TOT processor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3A47-BA93-4E34-89ED-D5F9695A02B5}" type="slidenum">
              <a:rPr lang="en-GB" smtClean="0"/>
              <a:t>35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9532" y="1808820"/>
          <a:ext cx="3402918" cy="2484280"/>
        </p:xfrm>
        <a:graphic>
          <a:graphicData uri="http://schemas.openxmlformats.org/drawingml/2006/table">
            <a:tbl>
              <a:tblPr bandRow="1">
                <a:tableStyleId>{793D81CF-94F2-401A-BA57-92F5A7B2D0C5}</a:tableStyleId>
              </a:tblPr>
              <a:tblGrid>
                <a:gridCol w="2422483"/>
                <a:gridCol w="980435"/>
              </a:tblGrid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Peak Time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25ns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Return</a:t>
                      </a:r>
                      <a:r>
                        <a:rPr lang="en-GB" sz="1400" baseline="0" dirty="0" smtClean="0"/>
                        <a:t> to zero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12.5ns/</a:t>
                      </a:r>
                      <a:r>
                        <a:rPr lang="en-GB" sz="1400" dirty="0" err="1" smtClean="0"/>
                        <a:t>Ke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ENC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60e</a:t>
                      </a:r>
                      <a:r>
                        <a:rPr lang="en-GB" sz="1400" baseline="30000" dirty="0" smtClean="0"/>
                        <a:t>-</a:t>
                      </a:r>
                      <a:r>
                        <a:rPr lang="en-GB" sz="1400" baseline="-25000" dirty="0" smtClean="0"/>
                        <a:t>rms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Threshold</a:t>
                      </a:r>
                      <a:r>
                        <a:rPr lang="en-GB" sz="1400" baseline="0" dirty="0" smtClean="0"/>
                        <a:t> mismatch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30e</a:t>
                      </a:r>
                      <a:r>
                        <a:rPr lang="en-GB" sz="1400" baseline="30000" dirty="0" smtClean="0"/>
                        <a:t>-</a:t>
                      </a:r>
                      <a:r>
                        <a:rPr lang="en-GB" sz="1400" baseline="-25000" dirty="0" smtClean="0"/>
                        <a:t>rms</a:t>
                      </a:r>
                      <a:endParaRPr lang="en-GB" sz="1400" baseline="-250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Gain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35e</a:t>
                      </a:r>
                      <a:r>
                        <a:rPr lang="en-GB" sz="1400" baseline="30000" dirty="0" smtClean="0"/>
                        <a:t>-</a:t>
                      </a:r>
                      <a:r>
                        <a:rPr lang="en-GB" sz="1400" dirty="0" smtClean="0"/>
                        <a:t>/mV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Analog Threshold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~570e</a:t>
                      </a:r>
                      <a:r>
                        <a:rPr lang="en-GB" sz="1400" baseline="300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Pixels tested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64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35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TestPulses</a:t>
                      </a:r>
                      <a:r>
                        <a:rPr lang="en-GB" sz="1400" baseline="0" dirty="0" smtClean="0"/>
                        <a:t> per Qin/pixel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</a:t>
                      </a:r>
                      <a:endParaRPr lang="en-GB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885976"/>
              </p:ext>
            </p:extLst>
          </p:nvPr>
        </p:nvGraphicFramePr>
        <p:xfrm>
          <a:off x="4139952" y="4098963"/>
          <a:ext cx="4860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61660"/>
              </p:ext>
            </p:extLst>
          </p:nvPr>
        </p:nvGraphicFramePr>
        <p:xfrm>
          <a:off x="4139952" y="1916466"/>
          <a:ext cx="4860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3508" y="4617132"/>
            <a:ext cx="38884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Best setting: TOT=01 </a:t>
            </a:r>
            <a:r>
              <a:rPr lang="en-GB" sz="1350" b="1" dirty="0">
                <a:solidFill>
                  <a:srgbClr val="FF0000"/>
                </a:solidFill>
                <a:sym typeface="Wingdings" panose="05000000000000000000" pitchFamily="2" charset="2"/>
              </a:rPr>
              <a:t> 100% </a:t>
            </a:r>
            <a:r>
              <a:rPr lang="en-GB" sz="1350" b="1" dirty="0" err="1">
                <a:solidFill>
                  <a:srgbClr val="FF0000"/>
                </a:solidFill>
                <a:sym typeface="Wingdings" panose="05000000000000000000" pitchFamily="2" charset="2"/>
              </a:rPr>
              <a:t>Qindetected</a:t>
            </a:r>
            <a:r>
              <a:rPr lang="en-GB" sz="1350" b="1" dirty="0">
                <a:solidFill>
                  <a:srgbClr val="FF0000"/>
                </a:solidFill>
                <a:sym typeface="Wingdings" panose="05000000000000000000" pitchFamily="2" charset="2"/>
              </a:rPr>
              <a:t> ≥ 1.0 </a:t>
            </a:r>
            <a:r>
              <a:rPr lang="en-GB" sz="1350" b="1" dirty="0" err="1">
                <a:solidFill>
                  <a:srgbClr val="FF0000"/>
                </a:solidFill>
              </a:rPr>
              <a:t>Ke</a:t>
            </a:r>
            <a:r>
              <a:rPr lang="en-GB" sz="1350" b="1" baseline="30000" dirty="0">
                <a:solidFill>
                  <a:srgbClr val="FF0000"/>
                </a:solidFill>
              </a:rPr>
              <a:t>-</a:t>
            </a:r>
            <a:endParaRPr lang="en-GB" sz="13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T. Poikela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67AF3E2-CAF7-4F87-BDBC-CBA3D282C5F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4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1963226" y="1473106"/>
            <a:ext cx="1492992" cy="4727808"/>
          </a:xfrm>
          <a:prstGeom prst="rect">
            <a:avLst/>
          </a:prstGeom>
          <a:solidFill>
            <a:srgbClr val="9900FF">
              <a:alpha val="50000"/>
            </a:srgbClr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2"/>
          <p:cNvSpPr/>
          <p:nvPr/>
        </p:nvSpPr>
        <p:spPr>
          <a:xfrm>
            <a:off x="493746" y="1473106"/>
            <a:ext cx="1492992" cy="4727808"/>
          </a:xfrm>
          <a:prstGeom prst="rect">
            <a:avLst/>
          </a:prstGeom>
          <a:solidFill>
            <a:srgbClr val="FF3333">
              <a:alpha val="50000"/>
            </a:srgbClr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3"/>
          <p:cNvSpPr/>
          <p:nvPr/>
        </p:nvSpPr>
        <p:spPr>
          <a:xfrm>
            <a:off x="3456218" y="1473106"/>
            <a:ext cx="2073600" cy="4727808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5"/>
          <p:cNvSpPr/>
          <p:nvPr/>
        </p:nvSpPr>
        <p:spPr>
          <a:xfrm>
            <a:off x="6164960" y="2166701"/>
            <a:ext cx="1593243" cy="1970410"/>
          </a:xfrm>
          <a:prstGeom prst="rect">
            <a:avLst/>
          </a:prstGeom>
          <a:noFill/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6"/>
          <p:cNvSpPr/>
          <p:nvPr/>
        </p:nvSpPr>
        <p:spPr>
          <a:xfrm>
            <a:off x="4526980" y="2351856"/>
            <a:ext cx="872218" cy="755966"/>
          </a:xfrm>
          <a:prstGeom prst="rect">
            <a:avLst/>
          </a:prstGeom>
          <a:noFill/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7"/>
          <p:cNvSpPr/>
          <p:nvPr/>
        </p:nvSpPr>
        <p:spPr>
          <a:xfrm>
            <a:off x="3655415" y="1755247"/>
            <a:ext cx="621753" cy="414393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8"/>
          <p:cNvSpPr/>
          <p:nvPr/>
        </p:nvSpPr>
        <p:spPr>
          <a:xfrm>
            <a:off x="3623086" y="1795086"/>
            <a:ext cx="62599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03" name="CustomShape 9"/>
          <p:cNvSpPr/>
          <p:nvPr/>
        </p:nvSpPr>
        <p:spPr>
          <a:xfrm>
            <a:off x="4277494" y="1873458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10"/>
          <p:cNvSpPr/>
          <p:nvPr/>
        </p:nvSpPr>
        <p:spPr>
          <a:xfrm>
            <a:off x="3318413" y="1873458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11"/>
          <p:cNvSpPr/>
          <p:nvPr/>
        </p:nvSpPr>
        <p:spPr>
          <a:xfrm>
            <a:off x="4626251" y="1755247"/>
            <a:ext cx="621753" cy="414393"/>
          </a:xfrm>
          <a:prstGeom prst="rect">
            <a:avLst/>
          </a:prstGeom>
          <a:gradFill>
            <a:gsLst>
              <a:gs pos="0">
                <a:srgbClr val="2988A1"/>
              </a:gs>
              <a:gs pos="100000">
                <a:srgbClr val="36B0D1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12"/>
          <p:cNvSpPr/>
          <p:nvPr/>
        </p:nvSpPr>
        <p:spPr>
          <a:xfrm>
            <a:off x="4585106" y="1795086"/>
            <a:ext cx="70339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07" name="CustomShape 13"/>
          <p:cNvSpPr/>
          <p:nvPr/>
        </p:nvSpPr>
        <p:spPr>
          <a:xfrm>
            <a:off x="4626251" y="2515458"/>
            <a:ext cx="621753" cy="414393"/>
          </a:xfrm>
          <a:prstGeom prst="rect">
            <a:avLst/>
          </a:prstGeom>
          <a:gradFill>
            <a:gsLst>
              <a:gs pos="0">
                <a:srgbClr val="2988A1"/>
              </a:gs>
              <a:gs pos="100000">
                <a:srgbClr val="36B0D1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14"/>
          <p:cNvSpPr/>
          <p:nvPr/>
        </p:nvSpPr>
        <p:spPr>
          <a:xfrm>
            <a:off x="4585106" y="2555297"/>
            <a:ext cx="70339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09" name="CustomShape 15"/>
          <p:cNvSpPr/>
          <p:nvPr/>
        </p:nvSpPr>
        <p:spPr>
          <a:xfrm>
            <a:off x="4833611" y="2169966"/>
            <a:ext cx="207033" cy="345165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16"/>
          <p:cNvSpPr/>
          <p:nvPr/>
        </p:nvSpPr>
        <p:spPr>
          <a:xfrm>
            <a:off x="3655415" y="2514152"/>
            <a:ext cx="621753" cy="414393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17"/>
          <p:cNvSpPr/>
          <p:nvPr/>
        </p:nvSpPr>
        <p:spPr>
          <a:xfrm>
            <a:off x="3623086" y="2553991"/>
            <a:ext cx="62599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12" name="CustomShape 18"/>
          <p:cNvSpPr/>
          <p:nvPr/>
        </p:nvSpPr>
        <p:spPr>
          <a:xfrm>
            <a:off x="4277494" y="2632363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19"/>
          <p:cNvSpPr/>
          <p:nvPr/>
        </p:nvSpPr>
        <p:spPr>
          <a:xfrm>
            <a:off x="3318413" y="2632363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20"/>
          <p:cNvSpPr/>
          <p:nvPr/>
        </p:nvSpPr>
        <p:spPr>
          <a:xfrm>
            <a:off x="3655415" y="3512419"/>
            <a:ext cx="621753" cy="414393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21"/>
          <p:cNvSpPr/>
          <p:nvPr/>
        </p:nvSpPr>
        <p:spPr>
          <a:xfrm>
            <a:off x="3623086" y="3552258"/>
            <a:ext cx="62599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16" name="CustomShape 22"/>
          <p:cNvSpPr/>
          <p:nvPr/>
        </p:nvSpPr>
        <p:spPr>
          <a:xfrm>
            <a:off x="4277494" y="3630630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23"/>
          <p:cNvSpPr/>
          <p:nvPr/>
        </p:nvSpPr>
        <p:spPr>
          <a:xfrm>
            <a:off x="3318413" y="3630630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24"/>
          <p:cNvSpPr/>
          <p:nvPr/>
        </p:nvSpPr>
        <p:spPr>
          <a:xfrm>
            <a:off x="4626251" y="3512419"/>
            <a:ext cx="621753" cy="414393"/>
          </a:xfrm>
          <a:prstGeom prst="rect">
            <a:avLst/>
          </a:prstGeom>
          <a:gradFill>
            <a:gsLst>
              <a:gs pos="0">
                <a:srgbClr val="2988A1"/>
              </a:gs>
              <a:gs pos="100000">
                <a:srgbClr val="36B0D1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25"/>
          <p:cNvSpPr/>
          <p:nvPr/>
        </p:nvSpPr>
        <p:spPr>
          <a:xfrm>
            <a:off x="4585106" y="3552258"/>
            <a:ext cx="70339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20" name="CustomShape 26"/>
          <p:cNvSpPr/>
          <p:nvPr/>
        </p:nvSpPr>
        <p:spPr>
          <a:xfrm>
            <a:off x="4626251" y="4272630"/>
            <a:ext cx="621753" cy="414393"/>
          </a:xfrm>
          <a:prstGeom prst="rect">
            <a:avLst/>
          </a:prstGeom>
          <a:gradFill>
            <a:gsLst>
              <a:gs pos="0">
                <a:srgbClr val="2988A1"/>
              </a:gs>
              <a:gs pos="100000">
                <a:srgbClr val="36B0D1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27"/>
          <p:cNvSpPr/>
          <p:nvPr/>
        </p:nvSpPr>
        <p:spPr>
          <a:xfrm>
            <a:off x="4585106" y="4312469"/>
            <a:ext cx="70339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22" name="CustomShape 28"/>
          <p:cNvSpPr/>
          <p:nvPr/>
        </p:nvSpPr>
        <p:spPr>
          <a:xfrm>
            <a:off x="4833611" y="3927138"/>
            <a:ext cx="207033" cy="345165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29"/>
          <p:cNvSpPr/>
          <p:nvPr/>
        </p:nvSpPr>
        <p:spPr>
          <a:xfrm>
            <a:off x="3655415" y="4271324"/>
            <a:ext cx="621753" cy="414393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30"/>
          <p:cNvSpPr/>
          <p:nvPr/>
        </p:nvSpPr>
        <p:spPr>
          <a:xfrm>
            <a:off x="3623086" y="4311163"/>
            <a:ext cx="62599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25" name="CustomShape 31"/>
          <p:cNvSpPr/>
          <p:nvPr/>
        </p:nvSpPr>
        <p:spPr>
          <a:xfrm>
            <a:off x="4277494" y="4389861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32"/>
          <p:cNvSpPr/>
          <p:nvPr/>
        </p:nvSpPr>
        <p:spPr>
          <a:xfrm>
            <a:off x="3318413" y="4389861"/>
            <a:ext cx="345165" cy="17764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33"/>
          <p:cNvSpPr/>
          <p:nvPr/>
        </p:nvSpPr>
        <p:spPr>
          <a:xfrm>
            <a:off x="4832305" y="2930177"/>
            <a:ext cx="207033" cy="345165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34"/>
          <p:cNvSpPr/>
          <p:nvPr/>
        </p:nvSpPr>
        <p:spPr>
          <a:xfrm>
            <a:off x="4832305" y="4690615"/>
            <a:ext cx="207033" cy="345165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9" name="Line 35"/>
          <p:cNvSpPr/>
          <p:nvPr/>
        </p:nvSpPr>
        <p:spPr>
          <a:xfrm>
            <a:off x="3966291" y="2928872"/>
            <a:ext cx="0" cy="583220"/>
          </a:xfrm>
          <a:prstGeom prst="line">
            <a:avLst/>
          </a:prstGeom>
          <a:ln w="25560">
            <a:solidFill>
              <a:srgbClr val="4F81BD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36"/>
          <p:cNvSpPr/>
          <p:nvPr/>
        </p:nvSpPr>
        <p:spPr>
          <a:xfrm>
            <a:off x="4935822" y="3275669"/>
            <a:ext cx="1306" cy="236423"/>
          </a:xfrm>
          <a:prstGeom prst="line">
            <a:avLst/>
          </a:prstGeom>
          <a:ln w="25560">
            <a:solidFill>
              <a:srgbClr val="4F81BD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37"/>
          <p:cNvSpPr/>
          <p:nvPr/>
        </p:nvSpPr>
        <p:spPr>
          <a:xfrm>
            <a:off x="2987944" y="3049042"/>
            <a:ext cx="1061618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64 FIFOs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2" name="CustomShape 38"/>
          <p:cNvSpPr/>
          <p:nvPr/>
        </p:nvSpPr>
        <p:spPr>
          <a:xfrm>
            <a:off x="6700504" y="1962607"/>
            <a:ext cx="228586" cy="862748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3" name="CustomShape 39"/>
          <p:cNvSpPr/>
          <p:nvPr/>
        </p:nvSpPr>
        <p:spPr>
          <a:xfrm flipV="1">
            <a:off x="6030748" y="2351856"/>
            <a:ext cx="621753" cy="472193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40"/>
          <p:cNvSpPr/>
          <p:nvPr/>
        </p:nvSpPr>
        <p:spPr>
          <a:xfrm flipV="1">
            <a:off x="6376239" y="2816538"/>
            <a:ext cx="552525" cy="255036"/>
          </a:xfrm>
          <a:prstGeom prst="snip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CC6D20"/>
              </a:gs>
              <a:gs pos="100000">
                <a:srgbClr val="FF9033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5" name="CustomShape 41"/>
          <p:cNvSpPr/>
          <p:nvPr/>
        </p:nvSpPr>
        <p:spPr>
          <a:xfrm>
            <a:off x="6298846" y="2765923"/>
            <a:ext cx="738006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0    1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6" name="CustomShape 42"/>
          <p:cNvSpPr/>
          <p:nvPr/>
        </p:nvSpPr>
        <p:spPr>
          <a:xfrm>
            <a:off x="6564333" y="3079411"/>
            <a:ext cx="207033" cy="515951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7" name="CustomShape 43"/>
          <p:cNvSpPr/>
          <p:nvPr/>
        </p:nvSpPr>
        <p:spPr>
          <a:xfrm>
            <a:off x="6160062" y="3595689"/>
            <a:ext cx="1015901" cy="330796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Register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8" name="CustomShape 44"/>
          <p:cNvSpPr/>
          <p:nvPr/>
        </p:nvSpPr>
        <p:spPr>
          <a:xfrm rot="5400000">
            <a:off x="7007462" y="2772780"/>
            <a:ext cx="875157" cy="330470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08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39" name="CustomShape 45"/>
          <p:cNvSpPr/>
          <p:nvPr/>
        </p:nvSpPr>
        <p:spPr>
          <a:xfrm>
            <a:off x="6564333" y="3930730"/>
            <a:ext cx="207033" cy="515951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46"/>
          <p:cNvSpPr/>
          <p:nvPr/>
        </p:nvSpPr>
        <p:spPr>
          <a:xfrm flipV="1">
            <a:off x="5399197" y="2166701"/>
            <a:ext cx="765763" cy="185155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Line 47"/>
          <p:cNvSpPr/>
          <p:nvPr/>
        </p:nvSpPr>
        <p:spPr>
          <a:xfrm>
            <a:off x="5399197" y="3100637"/>
            <a:ext cx="765763" cy="1036800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48"/>
          <p:cNvSpPr/>
          <p:nvPr/>
        </p:nvSpPr>
        <p:spPr>
          <a:xfrm>
            <a:off x="6248884" y="1376121"/>
            <a:ext cx="1139011" cy="6344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Previous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3" name="CustomShape 49"/>
          <p:cNvSpPr/>
          <p:nvPr/>
        </p:nvSpPr>
        <p:spPr>
          <a:xfrm>
            <a:off x="5449813" y="2262707"/>
            <a:ext cx="659307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Data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4" name="CustomShape 50"/>
          <p:cNvSpPr/>
          <p:nvPr/>
        </p:nvSpPr>
        <p:spPr>
          <a:xfrm>
            <a:off x="3440217" y="4690615"/>
            <a:ext cx="1027003" cy="5789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Size = 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packets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5" name="CustomShape 51"/>
          <p:cNvSpPr/>
          <p:nvPr/>
        </p:nvSpPr>
        <p:spPr>
          <a:xfrm>
            <a:off x="4276841" y="5040678"/>
            <a:ext cx="1319920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Up to 20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Mpackets/s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6" name="Line 52"/>
          <p:cNvSpPr/>
          <p:nvPr/>
        </p:nvSpPr>
        <p:spPr>
          <a:xfrm>
            <a:off x="6959459" y="2933117"/>
            <a:ext cx="301080" cy="0"/>
          </a:xfrm>
          <a:prstGeom prst="line">
            <a:avLst/>
          </a:prstGeom>
          <a:ln w="25560">
            <a:solidFill>
              <a:srgbClr val="000000"/>
            </a:solidFill>
            <a:round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53"/>
          <p:cNvSpPr/>
          <p:nvPr/>
        </p:nvSpPr>
        <p:spPr>
          <a:xfrm rot="5400000">
            <a:off x="7047302" y="3367429"/>
            <a:ext cx="442803" cy="348104"/>
          </a:xfrm>
          <a:prstGeom prst="bentConnector2">
            <a:avLst/>
          </a:prstGeom>
          <a:noFill/>
          <a:ln w="25560">
            <a:solidFill>
              <a:srgbClr val="000000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54"/>
          <p:cNvSpPr/>
          <p:nvPr/>
        </p:nvSpPr>
        <p:spPr>
          <a:xfrm>
            <a:off x="6290029" y="4382024"/>
            <a:ext cx="765763" cy="6344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Next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49" name="CustomShape 55"/>
          <p:cNvSpPr/>
          <p:nvPr/>
        </p:nvSpPr>
        <p:spPr>
          <a:xfrm>
            <a:off x="2156218" y="1679813"/>
            <a:ext cx="1259181" cy="579628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8 digital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Front-ends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0" name="CustomShape 56"/>
          <p:cNvSpPr/>
          <p:nvPr/>
        </p:nvSpPr>
        <p:spPr>
          <a:xfrm>
            <a:off x="642000" y="1679813"/>
            <a:ext cx="1259181" cy="579628"/>
          </a:xfrm>
          <a:prstGeom prst="rect">
            <a:avLst/>
          </a:prstGeom>
          <a:gradFill>
            <a:gsLst>
              <a:gs pos="0">
                <a:srgbClr val="5E437F"/>
              </a:gs>
              <a:gs pos="100000">
                <a:srgbClr val="7B57A5"/>
              </a:gs>
            </a:gsLst>
            <a:lin ang="1620000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8 analog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Front-ends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1" name="CustomShape 57"/>
          <p:cNvSpPr/>
          <p:nvPr/>
        </p:nvSpPr>
        <p:spPr>
          <a:xfrm>
            <a:off x="1804196" y="1755246"/>
            <a:ext cx="449334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58"/>
          <p:cNvSpPr/>
          <p:nvPr/>
        </p:nvSpPr>
        <p:spPr>
          <a:xfrm>
            <a:off x="1804196" y="2169966"/>
            <a:ext cx="449334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59"/>
          <p:cNvSpPr/>
          <p:nvPr/>
        </p:nvSpPr>
        <p:spPr>
          <a:xfrm>
            <a:off x="1804196" y="2040652"/>
            <a:ext cx="449334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60"/>
          <p:cNvSpPr/>
          <p:nvPr/>
        </p:nvSpPr>
        <p:spPr>
          <a:xfrm>
            <a:off x="2028863" y="1754920"/>
            <a:ext cx="0" cy="285406"/>
          </a:xfrm>
          <a:prstGeom prst="line">
            <a:avLst/>
          </a:prstGeom>
          <a:ln w="25560">
            <a:solidFill>
              <a:srgbClr val="000000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61"/>
          <p:cNvSpPr/>
          <p:nvPr/>
        </p:nvSpPr>
        <p:spPr>
          <a:xfrm rot="16200000">
            <a:off x="-215850" y="1797372"/>
            <a:ext cx="873851" cy="3304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Sensor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6" name="CustomShape 62"/>
          <p:cNvSpPr/>
          <p:nvPr/>
        </p:nvSpPr>
        <p:spPr>
          <a:xfrm>
            <a:off x="390555" y="1720632"/>
            <a:ext cx="348757" cy="50386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TextShape 63"/>
          <p:cNvSpPr txBox="1"/>
          <p:nvPr/>
        </p:nvSpPr>
        <p:spPr>
          <a:xfrm>
            <a:off x="3456218" y="5654594"/>
            <a:ext cx="1327757" cy="563301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Super pixel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column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8" name="TextShape 64"/>
          <p:cNvSpPr txBox="1"/>
          <p:nvPr/>
        </p:nvSpPr>
        <p:spPr>
          <a:xfrm>
            <a:off x="509420" y="5654594"/>
            <a:ext cx="1438458" cy="563301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Analog pixel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column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59" name="TextShape 65"/>
          <p:cNvSpPr txBox="1"/>
          <p:nvPr/>
        </p:nvSpPr>
        <p:spPr>
          <a:xfrm>
            <a:off x="2071641" y="5654594"/>
            <a:ext cx="1395680" cy="563301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Digital pixel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column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0" name="CustomShape 66"/>
          <p:cNvSpPr/>
          <p:nvPr/>
        </p:nvSpPr>
        <p:spPr>
          <a:xfrm>
            <a:off x="5793672" y="5582426"/>
            <a:ext cx="995328" cy="331776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1" name="CustomShape 67"/>
          <p:cNvSpPr/>
          <p:nvPr/>
        </p:nvSpPr>
        <p:spPr>
          <a:xfrm>
            <a:off x="6789000" y="5582426"/>
            <a:ext cx="995328" cy="331776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CustomShape 68"/>
          <p:cNvSpPr/>
          <p:nvPr/>
        </p:nvSpPr>
        <p:spPr>
          <a:xfrm>
            <a:off x="7784328" y="5582426"/>
            <a:ext cx="995328" cy="331776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TextShape 69"/>
          <p:cNvSpPr txBox="1"/>
          <p:nvPr/>
        </p:nvSpPr>
        <p:spPr>
          <a:xfrm>
            <a:off x="6206106" y="5187952"/>
            <a:ext cx="2157197" cy="32263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Super pixel packet: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4" name="TextShape 70"/>
          <p:cNvSpPr txBox="1"/>
          <p:nvPr/>
        </p:nvSpPr>
        <p:spPr>
          <a:xfrm>
            <a:off x="7743835" y="5600060"/>
            <a:ext cx="1224240" cy="32263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hitmap 8b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5" name="TextShape 71"/>
          <p:cNvSpPr txBox="1"/>
          <p:nvPr/>
        </p:nvSpPr>
        <p:spPr>
          <a:xfrm>
            <a:off x="5830245" y="5600060"/>
            <a:ext cx="979654" cy="32263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Addr 6b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6" name="TextShape 72"/>
          <p:cNvSpPr txBox="1"/>
          <p:nvPr/>
        </p:nvSpPr>
        <p:spPr>
          <a:xfrm>
            <a:off x="6832104" y="5582426"/>
            <a:ext cx="985205" cy="32263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ToA 10b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7" name="TextShape 73"/>
          <p:cNvSpPr txBox="1"/>
          <p:nvPr/>
        </p:nvSpPr>
        <p:spPr>
          <a:xfrm>
            <a:off x="3260288" y="995688"/>
            <a:ext cx="2754459" cy="32263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</a:rPr>
              <a:t>Timestamping @ 40 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68" name="CustomShape 74"/>
          <p:cNvSpPr/>
          <p:nvPr/>
        </p:nvSpPr>
        <p:spPr>
          <a:xfrm>
            <a:off x="3815424" y="1309831"/>
            <a:ext cx="248832" cy="432354"/>
          </a:xfrm>
          <a:custGeom>
            <a:avLst/>
            <a:gdLst/>
            <a:ahLst/>
            <a:cxnLst/>
            <a:rect l="0" t="0" r="r" b="b"/>
            <a:pathLst>
              <a:path w="764" h="1326">
                <a:moveTo>
                  <a:pt x="190" y="0"/>
                </a:moveTo>
                <a:lnTo>
                  <a:pt x="190" y="993"/>
                </a:lnTo>
                <a:lnTo>
                  <a:pt x="0" y="993"/>
                </a:lnTo>
                <a:lnTo>
                  <a:pt x="381" y="1325"/>
                </a:lnTo>
                <a:lnTo>
                  <a:pt x="763" y="993"/>
                </a:lnTo>
                <a:lnTo>
                  <a:pt x="572" y="993"/>
                </a:lnTo>
                <a:lnTo>
                  <a:pt x="572" y="0"/>
                </a:lnTo>
                <a:lnTo>
                  <a:pt x="190" y="0"/>
                </a:lnTo>
              </a:path>
            </a:pathLst>
          </a:custGeom>
          <a:solidFill>
            <a:srgbClr val="FFCC00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Double column </a:t>
            </a:r>
            <a:r>
              <a:rPr lang="en-GB" dirty="0" err="1" smtClean="0"/>
              <a:t>datapath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74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Line 2"/>
          <p:cNvSpPr/>
          <p:nvPr/>
        </p:nvSpPr>
        <p:spPr>
          <a:xfrm>
            <a:off x="892138" y="1983179"/>
            <a:ext cx="7412059" cy="0"/>
          </a:xfrm>
          <a:prstGeom prst="line">
            <a:avLst/>
          </a:prstGeom>
          <a:ln w="25560">
            <a:solidFill>
              <a:srgbClr val="95B3D7"/>
            </a:solidFill>
            <a:custDash>
              <a:ds d="200000" sp="2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3"/>
          <p:cNvSpPr/>
          <p:nvPr/>
        </p:nvSpPr>
        <p:spPr>
          <a:xfrm>
            <a:off x="3602839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4"/>
          <p:cNvSpPr/>
          <p:nvPr/>
        </p:nvSpPr>
        <p:spPr>
          <a:xfrm>
            <a:off x="4043357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5"/>
          <p:cNvSpPr/>
          <p:nvPr/>
        </p:nvSpPr>
        <p:spPr>
          <a:xfrm>
            <a:off x="5363930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6"/>
          <p:cNvSpPr/>
          <p:nvPr/>
        </p:nvSpPr>
        <p:spPr>
          <a:xfrm>
            <a:off x="4943985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7"/>
          <p:cNvSpPr/>
          <p:nvPr/>
        </p:nvSpPr>
        <p:spPr>
          <a:xfrm>
            <a:off x="6261293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8"/>
          <p:cNvSpPr/>
          <p:nvPr/>
        </p:nvSpPr>
        <p:spPr>
          <a:xfrm>
            <a:off x="5825020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9"/>
          <p:cNvSpPr/>
          <p:nvPr/>
        </p:nvSpPr>
        <p:spPr>
          <a:xfrm>
            <a:off x="6701810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10"/>
          <p:cNvSpPr/>
          <p:nvPr/>
        </p:nvSpPr>
        <p:spPr>
          <a:xfrm>
            <a:off x="7146899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11"/>
          <p:cNvSpPr/>
          <p:nvPr/>
        </p:nvSpPr>
        <p:spPr>
          <a:xfrm>
            <a:off x="7646523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2"/>
          <p:cNvSpPr/>
          <p:nvPr/>
        </p:nvSpPr>
        <p:spPr>
          <a:xfrm>
            <a:off x="8095204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13"/>
          <p:cNvSpPr/>
          <p:nvPr/>
        </p:nvSpPr>
        <p:spPr>
          <a:xfrm>
            <a:off x="1328737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14"/>
          <p:cNvSpPr/>
          <p:nvPr/>
        </p:nvSpPr>
        <p:spPr>
          <a:xfrm>
            <a:off x="892465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15"/>
          <p:cNvSpPr/>
          <p:nvPr/>
        </p:nvSpPr>
        <p:spPr>
          <a:xfrm>
            <a:off x="1769255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16"/>
          <p:cNvSpPr/>
          <p:nvPr/>
        </p:nvSpPr>
        <p:spPr>
          <a:xfrm>
            <a:off x="2214017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ustomShape 17"/>
          <p:cNvSpPr/>
          <p:nvPr/>
        </p:nvSpPr>
        <p:spPr>
          <a:xfrm>
            <a:off x="2713641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18"/>
          <p:cNvSpPr/>
          <p:nvPr/>
        </p:nvSpPr>
        <p:spPr>
          <a:xfrm>
            <a:off x="3162322" y="1302647"/>
            <a:ext cx="211279" cy="149266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DCE6F2">
              <a:alpha val="57000"/>
            </a:srgbClr>
          </a:solidFill>
          <a:ln w="25560">
            <a:solidFill>
              <a:srgbClr val="DCE6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19"/>
          <p:cNvSpPr/>
          <p:nvPr/>
        </p:nvSpPr>
        <p:spPr>
          <a:xfrm>
            <a:off x="4946924" y="3160396"/>
            <a:ext cx="3543080" cy="1265712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20"/>
          <p:cNvSpPr/>
          <p:nvPr/>
        </p:nvSpPr>
        <p:spPr>
          <a:xfrm>
            <a:off x="754007" y="3160396"/>
            <a:ext cx="3543080" cy="1265712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21"/>
          <p:cNvSpPr/>
          <p:nvPr/>
        </p:nvSpPr>
        <p:spPr>
          <a:xfrm>
            <a:off x="892465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22"/>
          <p:cNvSpPr/>
          <p:nvPr/>
        </p:nvSpPr>
        <p:spPr>
          <a:xfrm>
            <a:off x="1332656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23"/>
          <p:cNvSpPr/>
          <p:nvPr/>
        </p:nvSpPr>
        <p:spPr>
          <a:xfrm>
            <a:off x="1773173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24"/>
          <p:cNvSpPr/>
          <p:nvPr/>
        </p:nvSpPr>
        <p:spPr>
          <a:xfrm>
            <a:off x="2213691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5"/>
          <p:cNvSpPr/>
          <p:nvPr/>
        </p:nvSpPr>
        <p:spPr>
          <a:xfrm>
            <a:off x="2722131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26"/>
          <p:cNvSpPr/>
          <p:nvPr/>
        </p:nvSpPr>
        <p:spPr>
          <a:xfrm>
            <a:off x="3162322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27"/>
          <p:cNvSpPr/>
          <p:nvPr/>
        </p:nvSpPr>
        <p:spPr>
          <a:xfrm>
            <a:off x="3602840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28"/>
          <p:cNvSpPr/>
          <p:nvPr/>
        </p:nvSpPr>
        <p:spPr>
          <a:xfrm>
            <a:off x="4043357" y="2807394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" name="CustomShape 29"/>
          <p:cNvSpPr/>
          <p:nvPr/>
        </p:nvSpPr>
        <p:spPr>
          <a:xfrm>
            <a:off x="892465" y="326424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30"/>
          <p:cNvSpPr/>
          <p:nvPr/>
        </p:nvSpPr>
        <p:spPr>
          <a:xfrm>
            <a:off x="2722131" y="326424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31"/>
          <p:cNvSpPr/>
          <p:nvPr/>
        </p:nvSpPr>
        <p:spPr>
          <a:xfrm>
            <a:off x="1332656" y="3513398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2"/>
          <p:cNvSpPr/>
          <p:nvPr/>
        </p:nvSpPr>
        <p:spPr>
          <a:xfrm>
            <a:off x="3162322" y="3513398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33"/>
          <p:cNvSpPr/>
          <p:nvPr/>
        </p:nvSpPr>
        <p:spPr>
          <a:xfrm>
            <a:off x="1773173" y="3762557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34"/>
          <p:cNvSpPr/>
          <p:nvPr/>
        </p:nvSpPr>
        <p:spPr>
          <a:xfrm>
            <a:off x="3602840" y="3762557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35"/>
          <p:cNvSpPr/>
          <p:nvPr/>
        </p:nvSpPr>
        <p:spPr>
          <a:xfrm>
            <a:off x="2213691" y="4011715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6"/>
          <p:cNvSpPr/>
          <p:nvPr/>
        </p:nvSpPr>
        <p:spPr>
          <a:xfrm>
            <a:off x="4043357" y="4011715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CustomShape 37"/>
          <p:cNvSpPr/>
          <p:nvPr/>
        </p:nvSpPr>
        <p:spPr>
          <a:xfrm>
            <a:off x="994022" y="3056553"/>
            <a:ext cx="327" cy="20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38"/>
          <p:cNvSpPr/>
          <p:nvPr/>
        </p:nvSpPr>
        <p:spPr>
          <a:xfrm>
            <a:off x="1434540" y="3056553"/>
            <a:ext cx="327" cy="45651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39"/>
          <p:cNvSpPr/>
          <p:nvPr/>
        </p:nvSpPr>
        <p:spPr>
          <a:xfrm>
            <a:off x="1875057" y="3056553"/>
            <a:ext cx="327" cy="70567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40"/>
          <p:cNvSpPr/>
          <p:nvPr/>
        </p:nvSpPr>
        <p:spPr>
          <a:xfrm>
            <a:off x="2315248" y="3056553"/>
            <a:ext cx="327" cy="95483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41"/>
          <p:cNvSpPr/>
          <p:nvPr/>
        </p:nvSpPr>
        <p:spPr>
          <a:xfrm>
            <a:off x="1095580" y="3388655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42"/>
          <p:cNvSpPr/>
          <p:nvPr/>
        </p:nvSpPr>
        <p:spPr>
          <a:xfrm>
            <a:off x="1536097" y="3637814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43"/>
          <p:cNvSpPr/>
          <p:nvPr/>
        </p:nvSpPr>
        <p:spPr>
          <a:xfrm>
            <a:off x="1976615" y="3886972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44"/>
          <p:cNvSpPr/>
          <p:nvPr/>
        </p:nvSpPr>
        <p:spPr>
          <a:xfrm>
            <a:off x="2417132" y="4136131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45"/>
          <p:cNvSpPr/>
          <p:nvPr/>
        </p:nvSpPr>
        <p:spPr>
          <a:xfrm>
            <a:off x="2823688" y="3056553"/>
            <a:ext cx="327" cy="20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46"/>
          <p:cNvSpPr/>
          <p:nvPr/>
        </p:nvSpPr>
        <p:spPr>
          <a:xfrm>
            <a:off x="3264206" y="3056553"/>
            <a:ext cx="327" cy="45651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47"/>
          <p:cNvSpPr/>
          <p:nvPr/>
        </p:nvSpPr>
        <p:spPr>
          <a:xfrm>
            <a:off x="3704723" y="3056553"/>
            <a:ext cx="327" cy="70567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48"/>
          <p:cNvSpPr/>
          <p:nvPr/>
        </p:nvSpPr>
        <p:spPr>
          <a:xfrm>
            <a:off x="4144914" y="3056553"/>
            <a:ext cx="327" cy="95483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49"/>
          <p:cNvSpPr/>
          <p:nvPr/>
        </p:nvSpPr>
        <p:spPr>
          <a:xfrm>
            <a:off x="2925246" y="3388655"/>
            <a:ext cx="142278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50"/>
          <p:cNvSpPr/>
          <p:nvPr/>
        </p:nvSpPr>
        <p:spPr>
          <a:xfrm>
            <a:off x="3365763" y="3637814"/>
            <a:ext cx="98226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51"/>
          <p:cNvSpPr/>
          <p:nvPr/>
        </p:nvSpPr>
        <p:spPr>
          <a:xfrm>
            <a:off x="3806281" y="3886972"/>
            <a:ext cx="54174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52"/>
          <p:cNvSpPr/>
          <p:nvPr/>
        </p:nvSpPr>
        <p:spPr>
          <a:xfrm>
            <a:off x="4246798" y="4136131"/>
            <a:ext cx="1012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53"/>
          <p:cNvSpPr/>
          <p:nvPr/>
        </p:nvSpPr>
        <p:spPr>
          <a:xfrm flipH="1">
            <a:off x="8095204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54"/>
          <p:cNvSpPr/>
          <p:nvPr/>
        </p:nvSpPr>
        <p:spPr>
          <a:xfrm flipH="1">
            <a:off x="7654687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55"/>
          <p:cNvSpPr/>
          <p:nvPr/>
        </p:nvSpPr>
        <p:spPr>
          <a:xfrm flipH="1">
            <a:off x="7214169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56"/>
          <p:cNvSpPr/>
          <p:nvPr/>
        </p:nvSpPr>
        <p:spPr>
          <a:xfrm flipH="1">
            <a:off x="6773652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57"/>
          <p:cNvSpPr/>
          <p:nvPr/>
        </p:nvSpPr>
        <p:spPr>
          <a:xfrm flipH="1">
            <a:off x="6265538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8"/>
          <p:cNvSpPr/>
          <p:nvPr/>
        </p:nvSpPr>
        <p:spPr>
          <a:xfrm flipH="1">
            <a:off x="5825020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59"/>
          <p:cNvSpPr/>
          <p:nvPr/>
        </p:nvSpPr>
        <p:spPr>
          <a:xfrm flipH="1">
            <a:off x="5384503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60"/>
          <p:cNvSpPr/>
          <p:nvPr/>
        </p:nvSpPr>
        <p:spPr>
          <a:xfrm flipH="1">
            <a:off x="4943985" y="280217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61"/>
          <p:cNvSpPr/>
          <p:nvPr/>
        </p:nvSpPr>
        <p:spPr>
          <a:xfrm flipH="1">
            <a:off x="8095204" y="3259015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62"/>
          <p:cNvSpPr/>
          <p:nvPr/>
        </p:nvSpPr>
        <p:spPr>
          <a:xfrm flipH="1">
            <a:off x="6265538" y="3259015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63"/>
          <p:cNvSpPr/>
          <p:nvPr/>
        </p:nvSpPr>
        <p:spPr>
          <a:xfrm flipH="1">
            <a:off x="7654687" y="3508173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64"/>
          <p:cNvSpPr/>
          <p:nvPr/>
        </p:nvSpPr>
        <p:spPr>
          <a:xfrm flipH="1">
            <a:off x="5825020" y="3508173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65"/>
          <p:cNvSpPr/>
          <p:nvPr/>
        </p:nvSpPr>
        <p:spPr>
          <a:xfrm flipH="1">
            <a:off x="7214169" y="3757332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66"/>
          <p:cNvSpPr/>
          <p:nvPr/>
        </p:nvSpPr>
        <p:spPr>
          <a:xfrm flipH="1">
            <a:off x="5384503" y="3757332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67"/>
          <p:cNvSpPr/>
          <p:nvPr/>
        </p:nvSpPr>
        <p:spPr>
          <a:xfrm flipH="1">
            <a:off x="6773652" y="400649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68"/>
          <p:cNvSpPr/>
          <p:nvPr/>
        </p:nvSpPr>
        <p:spPr>
          <a:xfrm flipH="1">
            <a:off x="4943985" y="4006490"/>
            <a:ext cx="203115" cy="24883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69"/>
          <p:cNvSpPr/>
          <p:nvPr/>
        </p:nvSpPr>
        <p:spPr>
          <a:xfrm flipH="1">
            <a:off x="8187618" y="3051328"/>
            <a:ext cx="327" cy="20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70"/>
          <p:cNvSpPr/>
          <p:nvPr/>
        </p:nvSpPr>
        <p:spPr>
          <a:xfrm flipH="1">
            <a:off x="7747100" y="3051328"/>
            <a:ext cx="327" cy="45651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71"/>
          <p:cNvSpPr/>
          <p:nvPr/>
        </p:nvSpPr>
        <p:spPr>
          <a:xfrm flipH="1">
            <a:off x="7306909" y="3051328"/>
            <a:ext cx="327" cy="70567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72"/>
          <p:cNvSpPr/>
          <p:nvPr/>
        </p:nvSpPr>
        <p:spPr>
          <a:xfrm flipH="1">
            <a:off x="6866392" y="3051328"/>
            <a:ext cx="327" cy="95483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73"/>
          <p:cNvSpPr/>
          <p:nvPr/>
        </p:nvSpPr>
        <p:spPr>
          <a:xfrm flipH="1">
            <a:off x="6459836" y="3383757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4"/>
          <p:cNvSpPr/>
          <p:nvPr/>
        </p:nvSpPr>
        <p:spPr>
          <a:xfrm flipH="1">
            <a:off x="6019319" y="3632916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75"/>
          <p:cNvSpPr/>
          <p:nvPr/>
        </p:nvSpPr>
        <p:spPr>
          <a:xfrm flipH="1">
            <a:off x="5578801" y="3882074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76"/>
          <p:cNvSpPr/>
          <p:nvPr/>
        </p:nvSpPr>
        <p:spPr>
          <a:xfrm flipH="1">
            <a:off x="5138283" y="4131233"/>
            <a:ext cx="162589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custDash>
              <a:ds d="200000" sp="200000"/>
            </a:custDash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77"/>
          <p:cNvSpPr/>
          <p:nvPr/>
        </p:nvSpPr>
        <p:spPr>
          <a:xfrm flipH="1">
            <a:off x="6357952" y="3051328"/>
            <a:ext cx="327" cy="20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78"/>
          <p:cNvSpPr/>
          <p:nvPr/>
        </p:nvSpPr>
        <p:spPr>
          <a:xfrm flipH="1">
            <a:off x="5917434" y="3051328"/>
            <a:ext cx="327" cy="45651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79"/>
          <p:cNvSpPr/>
          <p:nvPr/>
        </p:nvSpPr>
        <p:spPr>
          <a:xfrm flipH="1">
            <a:off x="5477243" y="3051328"/>
            <a:ext cx="327" cy="70567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80"/>
          <p:cNvSpPr/>
          <p:nvPr/>
        </p:nvSpPr>
        <p:spPr>
          <a:xfrm flipH="1">
            <a:off x="5036726" y="3051328"/>
            <a:ext cx="327" cy="95483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81"/>
          <p:cNvSpPr/>
          <p:nvPr/>
        </p:nvSpPr>
        <p:spPr>
          <a:xfrm flipH="1">
            <a:off x="4833285" y="3383757"/>
            <a:ext cx="142278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82"/>
          <p:cNvSpPr/>
          <p:nvPr/>
        </p:nvSpPr>
        <p:spPr>
          <a:xfrm flipH="1">
            <a:off x="4842428" y="3632916"/>
            <a:ext cx="98226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83"/>
          <p:cNvSpPr/>
          <p:nvPr/>
        </p:nvSpPr>
        <p:spPr>
          <a:xfrm flipH="1">
            <a:off x="4833285" y="3882074"/>
            <a:ext cx="541748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4"/>
          <p:cNvSpPr/>
          <p:nvPr/>
        </p:nvSpPr>
        <p:spPr>
          <a:xfrm flipH="1">
            <a:off x="4842428" y="4131233"/>
            <a:ext cx="1012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85"/>
          <p:cNvSpPr/>
          <p:nvPr/>
        </p:nvSpPr>
        <p:spPr>
          <a:xfrm>
            <a:off x="4348356" y="3184561"/>
            <a:ext cx="493745" cy="1239262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Line 86"/>
          <p:cNvSpPr/>
          <p:nvPr/>
        </p:nvSpPr>
        <p:spPr>
          <a:xfrm>
            <a:off x="6468653" y="3051328"/>
            <a:ext cx="304999" cy="0"/>
          </a:xfrm>
          <a:prstGeom prst="line">
            <a:avLst/>
          </a:prstGeom>
          <a:ln w="25560">
            <a:solidFill>
              <a:srgbClr val="4F81BD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Line 87"/>
          <p:cNvSpPr/>
          <p:nvPr/>
        </p:nvSpPr>
        <p:spPr>
          <a:xfrm>
            <a:off x="6468653" y="2818497"/>
            <a:ext cx="304999" cy="0"/>
          </a:xfrm>
          <a:prstGeom prst="line">
            <a:avLst/>
          </a:prstGeom>
          <a:ln w="25560">
            <a:solidFill>
              <a:srgbClr val="4F81BD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Line 88"/>
          <p:cNvSpPr/>
          <p:nvPr/>
        </p:nvSpPr>
        <p:spPr>
          <a:xfrm>
            <a:off x="2425623" y="2816211"/>
            <a:ext cx="304672" cy="0"/>
          </a:xfrm>
          <a:prstGeom prst="line">
            <a:avLst/>
          </a:prstGeom>
          <a:ln w="25560">
            <a:solidFill>
              <a:srgbClr val="4F81BD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Line 89"/>
          <p:cNvSpPr/>
          <p:nvPr/>
        </p:nvSpPr>
        <p:spPr>
          <a:xfrm>
            <a:off x="2425623" y="3073860"/>
            <a:ext cx="304672" cy="0"/>
          </a:xfrm>
          <a:prstGeom prst="line">
            <a:avLst/>
          </a:prstGeom>
          <a:ln w="25560">
            <a:solidFill>
              <a:srgbClr val="4F81BD"/>
            </a:solidFill>
            <a:custDash>
              <a:ds d="3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90"/>
          <p:cNvSpPr/>
          <p:nvPr/>
        </p:nvSpPr>
        <p:spPr>
          <a:xfrm rot="16200000">
            <a:off x="2390355" y="825882"/>
            <a:ext cx="358227" cy="3354007"/>
          </a:xfrm>
          <a:prstGeom prst="rightBrace">
            <a:avLst>
              <a:gd name="adj1" fmla="val 8333"/>
              <a:gd name="adj2" fmla="val 50000"/>
            </a:avLst>
          </a:prstGeom>
          <a:noFill/>
          <a:ln w="25560">
            <a:solidFill>
              <a:srgbClr val="4F81BD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91"/>
          <p:cNvSpPr/>
          <p:nvPr/>
        </p:nvSpPr>
        <p:spPr>
          <a:xfrm rot="16200000">
            <a:off x="6444814" y="820657"/>
            <a:ext cx="358227" cy="3354007"/>
          </a:xfrm>
          <a:prstGeom prst="rightBrace">
            <a:avLst>
              <a:gd name="adj1" fmla="val 8333"/>
              <a:gd name="adj2" fmla="val 50000"/>
            </a:avLst>
          </a:prstGeom>
          <a:noFill/>
          <a:ln w="25560">
            <a:solidFill>
              <a:srgbClr val="4F81BD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92"/>
          <p:cNvSpPr/>
          <p:nvPr/>
        </p:nvSpPr>
        <p:spPr>
          <a:xfrm>
            <a:off x="2143483" y="1988404"/>
            <a:ext cx="86927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64 EoCs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4" name="CustomShape 93"/>
          <p:cNvSpPr/>
          <p:nvPr/>
        </p:nvSpPr>
        <p:spPr>
          <a:xfrm>
            <a:off x="6189452" y="1988404"/>
            <a:ext cx="869279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64 EoCs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5" name="CustomShape 94"/>
          <p:cNvSpPr/>
          <p:nvPr/>
        </p:nvSpPr>
        <p:spPr>
          <a:xfrm>
            <a:off x="743231" y="3853338"/>
            <a:ext cx="1123663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Left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Data Fabric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6" name="CustomShape 95"/>
          <p:cNvSpPr/>
          <p:nvPr/>
        </p:nvSpPr>
        <p:spPr>
          <a:xfrm>
            <a:off x="7381690" y="3837990"/>
            <a:ext cx="1123663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 algn="r"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Right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algn="r"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Data Fabric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7" name="CustomShape 96"/>
          <p:cNvSpPr/>
          <p:nvPr/>
        </p:nvSpPr>
        <p:spPr>
          <a:xfrm rot="16200000">
            <a:off x="4186713" y="3454619"/>
            <a:ext cx="776212" cy="5793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Center 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8" name="Line 97"/>
          <p:cNvSpPr/>
          <p:nvPr/>
        </p:nvSpPr>
        <p:spPr>
          <a:xfrm>
            <a:off x="892138" y="1276522"/>
            <a:ext cx="0" cy="706657"/>
          </a:xfrm>
          <a:prstGeom prst="line">
            <a:avLst/>
          </a:prstGeom>
          <a:ln w="25560">
            <a:solidFill>
              <a:srgbClr val="95B3D7"/>
            </a:solidFill>
            <a:custDash>
              <a:ds d="200000" sp="2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Line 98"/>
          <p:cNvSpPr/>
          <p:nvPr/>
        </p:nvSpPr>
        <p:spPr>
          <a:xfrm>
            <a:off x="8304197" y="1276522"/>
            <a:ext cx="0" cy="706657"/>
          </a:xfrm>
          <a:prstGeom prst="line">
            <a:avLst/>
          </a:prstGeom>
          <a:ln w="25560">
            <a:solidFill>
              <a:srgbClr val="95B3D7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99"/>
          <p:cNvSpPr/>
          <p:nvPr/>
        </p:nvSpPr>
        <p:spPr>
          <a:xfrm>
            <a:off x="3477770" y="1336935"/>
            <a:ext cx="2164708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3266" spc="-1">
                <a:solidFill>
                  <a:srgbClr val="C6D9F1"/>
                </a:solidFill>
                <a:uFill>
                  <a:solidFill>
                    <a:srgbClr val="FFFFFF"/>
                  </a:solidFill>
                </a:uFill>
              </a:rPr>
              <a:t>Pixel Matrix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1" name="CustomShape 100"/>
          <p:cNvSpPr/>
          <p:nvPr/>
        </p:nvSpPr>
        <p:spPr>
          <a:xfrm>
            <a:off x="2134665" y="5021738"/>
            <a:ext cx="879729" cy="562321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101"/>
          <p:cNvSpPr/>
          <p:nvPr/>
        </p:nvSpPr>
        <p:spPr>
          <a:xfrm>
            <a:off x="2257775" y="5156604"/>
            <a:ext cx="632856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3" name="CustomShape 102"/>
          <p:cNvSpPr/>
          <p:nvPr/>
        </p:nvSpPr>
        <p:spPr>
          <a:xfrm rot="16200000">
            <a:off x="2828260" y="5198076"/>
            <a:ext cx="599548" cy="209972"/>
          </a:xfrm>
          <a:prstGeom prst="flowChartManualOperation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CustomShape 103"/>
          <p:cNvSpPr/>
          <p:nvPr/>
        </p:nvSpPr>
        <p:spPr>
          <a:xfrm rot="16200000">
            <a:off x="1013615" y="5198076"/>
            <a:ext cx="599548" cy="209972"/>
          </a:xfrm>
          <a:prstGeom prst="flowChartManualOperation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104"/>
          <p:cNvSpPr/>
          <p:nvPr/>
        </p:nvSpPr>
        <p:spPr>
          <a:xfrm>
            <a:off x="743231" y="5485114"/>
            <a:ext cx="465335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CustomShape 105"/>
          <p:cNvSpPr/>
          <p:nvPr/>
        </p:nvSpPr>
        <p:spPr>
          <a:xfrm>
            <a:off x="774253" y="5108274"/>
            <a:ext cx="433987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F79646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106"/>
          <p:cNvSpPr/>
          <p:nvPr/>
        </p:nvSpPr>
        <p:spPr>
          <a:xfrm rot="5400000" flipH="1">
            <a:off x="1720599" y="5197749"/>
            <a:ext cx="599548" cy="209972"/>
          </a:xfrm>
          <a:prstGeom prst="flowChartManualOperation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107"/>
          <p:cNvSpPr/>
          <p:nvPr/>
        </p:nvSpPr>
        <p:spPr>
          <a:xfrm>
            <a:off x="1418865" y="5303225"/>
            <a:ext cx="505175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108"/>
          <p:cNvSpPr/>
          <p:nvPr/>
        </p:nvSpPr>
        <p:spPr>
          <a:xfrm>
            <a:off x="3233510" y="5303225"/>
            <a:ext cx="49080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109"/>
          <p:cNvSpPr/>
          <p:nvPr/>
        </p:nvSpPr>
        <p:spPr>
          <a:xfrm>
            <a:off x="1011003" y="4827440"/>
            <a:ext cx="2375660" cy="928385"/>
          </a:xfrm>
          <a:prstGeom prst="rect">
            <a:avLst/>
          </a:prstGeom>
          <a:noFill/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Line 110"/>
          <p:cNvSpPr/>
          <p:nvPr/>
        </p:nvSpPr>
        <p:spPr>
          <a:xfrm flipH="1">
            <a:off x="1011003" y="3513071"/>
            <a:ext cx="2252877" cy="1314369"/>
          </a:xfrm>
          <a:prstGeom prst="line">
            <a:avLst/>
          </a:prstGeom>
          <a:ln w="19080">
            <a:solidFill>
              <a:srgbClr val="4A7EBB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Line 111"/>
          <p:cNvSpPr/>
          <p:nvPr/>
        </p:nvSpPr>
        <p:spPr>
          <a:xfrm>
            <a:off x="3373928" y="3513071"/>
            <a:ext cx="12735" cy="1314369"/>
          </a:xfrm>
          <a:prstGeom prst="line">
            <a:avLst/>
          </a:prstGeom>
          <a:ln w="19080">
            <a:solidFill>
              <a:srgbClr val="4A7EBB"/>
            </a:solidFill>
            <a:custDash>
              <a:ds d="0" sp="0"/>
              <a:ds d="0" sp="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112"/>
          <p:cNvSpPr/>
          <p:nvPr/>
        </p:nvSpPr>
        <p:spPr>
          <a:xfrm>
            <a:off x="4232104" y="4439497"/>
            <a:ext cx="732454" cy="635142"/>
          </a:xfrm>
          <a:prstGeom prst="rect">
            <a:avLst/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19.20 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814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Gbps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4" name="CustomShape 113"/>
          <p:cNvSpPr/>
          <p:nvPr/>
        </p:nvSpPr>
        <p:spPr>
          <a:xfrm>
            <a:off x="1661166" y="4492399"/>
            <a:ext cx="1075333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Data 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5" name="CustomShape 114"/>
          <p:cNvSpPr/>
          <p:nvPr/>
        </p:nvSpPr>
        <p:spPr>
          <a:xfrm>
            <a:off x="4024744" y="5420784"/>
            <a:ext cx="1140317" cy="827807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Router/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Scramblers/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Framing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6" name="CustomShape 115"/>
          <p:cNvSpPr/>
          <p:nvPr/>
        </p:nvSpPr>
        <p:spPr>
          <a:xfrm>
            <a:off x="4348356" y="5081823"/>
            <a:ext cx="327" cy="3386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116"/>
          <p:cNvSpPr/>
          <p:nvPr/>
        </p:nvSpPr>
        <p:spPr>
          <a:xfrm>
            <a:off x="4486487" y="5087701"/>
            <a:ext cx="327" cy="3386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117"/>
          <p:cNvSpPr/>
          <p:nvPr/>
        </p:nvSpPr>
        <p:spPr>
          <a:xfrm>
            <a:off x="4704297" y="5085089"/>
            <a:ext cx="327" cy="3386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118"/>
          <p:cNvSpPr/>
          <p:nvPr/>
        </p:nvSpPr>
        <p:spPr>
          <a:xfrm>
            <a:off x="4842428" y="5090967"/>
            <a:ext cx="327" cy="33863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BBB59"/>
            </a:solidFill>
            <a:round/>
            <a:tailEnd type="triangle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119"/>
          <p:cNvSpPr/>
          <p:nvPr/>
        </p:nvSpPr>
        <p:spPr>
          <a:xfrm>
            <a:off x="5203267" y="4088128"/>
            <a:ext cx="1584100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</a:rPr>
              <a:t>4.8 Gbps per bus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1" name="CustomShape 120"/>
          <p:cNvSpPr/>
          <p:nvPr/>
        </p:nvSpPr>
        <p:spPr>
          <a:xfrm>
            <a:off x="5678725" y="5480216"/>
            <a:ext cx="1319920" cy="579628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4 x 5.12 Gbps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GWT link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2" name="CustomShape 121"/>
          <p:cNvSpPr/>
          <p:nvPr/>
        </p:nvSpPr>
        <p:spPr>
          <a:xfrm>
            <a:off x="5165060" y="5603979"/>
            <a:ext cx="497664" cy="331776"/>
          </a:xfrm>
          <a:custGeom>
            <a:avLst/>
            <a:gdLst/>
            <a:ahLst/>
            <a:cxnLst/>
            <a:rect l="0" t="0" r="r" b="b"/>
            <a:pathLst>
              <a:path w="1525" h="1018">
                <a:moveTo>
                  <a:pt x="0" y="254"/>
                </a:moveTo>
                <a:lnTo>
                  <a:pt x="1143" y="254"/>
                </a:lnTo>
                <a:lnTo>
                  <a:pt x="1143" y="0"/>
                </a:lnTo>
                <a:lnTo>
                  <a:pt x="1524" y="508"/>
                </a:lnTo>
                <a:lnTo>
                  <a:pt x="1143" y="1017"/>
                </a:lnTo>
                <a:lnTo>
                  <a:pt x="1143" y="762"/>
                </a:lnTo>
                <a:lnTo>
                  <a:pt x="0" y="762"/>
                </a:lnTo>
                <a:lnTo>
                  <a:pt x="0" y="254"/>
                </a:lnTo>
              </a:path>
            </a:pathLst>
          </a:cu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122"/>
          <p:cNvSpPr/>
          <p:nvPr/>
        </p:nvSpPr>
        <p:spPr>
          <a:xfrm>
            <a:off x="7004197" y="5603979"/>
            <a:ext cx="580608" cy="331776"/>
          </a:xfrm>
          <a:custGeom>
            <a:avLst/>
            <a:gdLst/>
            <a:ahLst/>
            <a:cxnLst/>
            <a:rect l="0" t="0" r="r" b="b"/>
            <a:pathLst>
              <a:path w="1780" h="1018">
                <a:moveTo>
                  <a:pt x="0" y="254"/>
                </a:moveTo>
                <a:lnTo>
                  <a:pt x="1334" y="254"/>
                </a:lnTo>
                <a:lnTo>
                  <a:pt x="1334" y="0"/>
                </a:lnTo>
                <a:lnTo>
                  <a:pt x="1779" y="508"/>
                </a:lnTo>
                <a:lnTo>
                  <a:pt x="1334" y="1017"/>
                </a:lnTo>
                <a:lnTo>
                  <a:pt x="1334" y="762"/>
                </a:lnTo>
                <a:lnTo>
                  <a:pt x="0" y="762"/>
                </a:lnTo>
                <a:lnTo>
                  <a:pt x="0" y="254"/>
                </a:lnTo>
              </a:path>
            </a:pathLst>
          </a:cu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TextShape 123"/>
          <p:cNvSpPr txBox="1"/>
          <p:nvPr/>
        </p:nvSpPr>
        <p:spPr>
          <a:xfrm>
            <a:off x="7571416" y="5496870"/>
            <a:ext cx="600854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Data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out</a:t>
            </a:r>
          </a:p>
        </p:txBody>
      </p:sp>
      <p:sp>
        <p:nvSpPr>
          <p:cNvPr id="205" name="TextShape 124"/>
          <p:cNvSpPr txBox="1"/>
          <p:nvPr/>
        </p:nvSpPr>
        <p:spPr>
          <a:xfrm>
            <a:off x="1161216" y="5788480"/>
            <a:ext cx="1930571" cy="28932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160 Mpackets/s/node</a:t>
            </a:r>
          </a:p>
        </p:txBody>
      </p:sp>
      <p:sp>
        <p:nvSpPr>
          <p:cNvPr id="206" name="CustomShape 125"/>
          <p:cNvSpPr/>
          <p:nvPr/>
        </p:nvSpPr>
        <p:spPr>
          <a:xfrm>
            <a:off x="912384" y="978055"/>
            <a:ext cx="3317760" cy="389902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TextShape 126"/>
          <p:cNvSpPr txBox="1"/>
          <p:nvPr/>
        </p:nvSpPr>
        <p:spPr>
          <a:xfrm>
            <a:off x="1409395" y="978055"/>
            <a:ext cx="2404723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64x up to 20 </a:t>
            </a:r>
            <a:r>
              <a:rPr lang="en-US" sz="1633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Mpackets</a:t>
            </a: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/s</a:t>
            </a:r>
          </a:p>
        </p:txBody>
      </p:sp>
      <p:sp>
        <p:nvSpPr>
          <p:cNvPr id="208" name="CustomShape 127"/>
          <p:cNvSpPr/>
          <p:nvPr/>
        </p:nvSpPr>
        <p:spPr>
          <a:xfrm>
            <a:off x="4994274" y="978055"/>
            <a:ext cx="3317760" cy="389902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TextShape 128"/>
          <p:cNvSpPr txBox="1"/>
          <p:nvPr/>
        </p:nvSpPr>
        <p:spPr>
          <a:xfrm>
            <a:off x="5491285" y="978055"/>
            <a:ext cx="2404723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64x up to 20 Mpackets/s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Periphery </a:t>
            </a:r>
            <a:r>
              <a:rPr lang="en-GB" dirty="0" err="1" smtClean="0"/>
              <a:t>datapath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855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2"/>
          <p:cNvSpPr/>
          <p:nvPr/>
        </p:nvSpPr>
        <p:spPr>
          <a:xfrm>
            <a:off x="254057" y="2461255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3"/>
          <p:cNvSpPr/>
          <p:nvPr/>
        </p:nvSpPr>
        <p:spPr>
          <a:xfrm>
            <a:off x="751721" y="3041863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4"/>
          <p:cNvSpPr/>
          <p:nvPr/>
        </p:nvSpPr>
        <p:spPr>
          <a:xfrm>
            <a:off x="1249385" y="3622471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5"/>
          <p:cNvSpPr/>
          <p:nvPr/>
        </p:nvSpPr>
        <p:spPr>
          <a:xfrm>
            <a:off x="1747049" y="4203079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6"/>
          <p:cNvSpPr/>
          <p:nvPr/>
        </p:nvSpPr>
        <p:spPr>
          <a:xfrm>
            <a:off x="2327657" y="2461255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7"/>
          <p:cNvSpPr/>
          <p:nvPr/>
        </p:nvSpPr>
        <p:spPr>
          <a:xfrm>
            <a:off x="2825321" y="3041863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8"/>
          <p:cNvSpPr/>
          <p:nvPr/>
        </p:nvSpPr>
        <p:spPr>
          <a:xfrm>
            <a:off x="3322985" y="3622471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9"/>
          <p:cNvSpPr/>
          <p:nvPr/>
        </p:nvSpPr>
        <p:spPr>
          <a:xfrm>
            <a:off x="3820649" y="4203079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10"/>
          <p:cNvSpPr/>
          <p:nvPr/>
        </p:nvSpPr>
        <p:spPr>
          <a:xfrm>
            <a:off x="4592616" y="2461255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CustomShape 11"/>
          <p:cNvSpPr/>
          <p:nvPr/>
        </p:nvSpPr>
        <p:spPr>
          <a:xfrm>
            <a:off x="5090280" y="3041863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12"/>
          <p:cNvSpPr/>
          <p:nvPr/>
        </p:nvSpPr>
        <p:spPr>
          <a:xfrm>
            <a:off x="5587944" y="3622471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13"/>
          <p:cNvSpPr/>
          <p:nvPr/>
        </p:nvSpPr>
        <p:spPr>
          <a:xfrm>
            <a:off x="6085608" y="4203079"/>
            <a:ext cx="414720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14"/>
          <p:cNvSpPr/>
          <p:nvPr/>
        </p:nvSpPr>
        <p:spPr>
          <a:xfrm>
            <a:off x="7080936" y="2378311"/>
            <a:ext cx="1078272" cy="2322432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TextShape 15"/>
          <p:cNvSpPr txBox="1"/>
          <p:nvPr/>
        </p:nvSpPr>
        <p:spPr>
          <a:xfrm>
            <a:off x="7210904" y="3177056"/>
            <a:ext cx="830093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Center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Node</a:t>
            </a:r>
          </a:p>
        </p:txBody>
      </p:sp>
      <p:sp>
        <p:nvSpPr>
          <p:cNvPr id="225" name="Line 16"/>
          <p:cNvSpPr/>
          <p:nvPr/>
        </p:nvSpPr>
        <p:spPr>
          <a:xfrm>
            <a:off x="5007336" y="2578814"/>
            <a:ext cx="20736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Line 17"/>
          <p:cNvSpPr/>
          <p:nvPr/>
        </p:nvSpPr>
        <p:spPr>
          <a:xfrm flipV="1">
            <a:off x="5941926" y="2495870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Line 18"/>
          <p:cNvSpPr/>
          <p:nvPr/>
        </p:nvSpPr>
        <p:spPr>
          <a:xfrm>
            <a:off x="5007336" y="2744702"/>
            <a:ext cx="20736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19"/>
          <p:cNvSpPr/>
          <p:nvPr/>
        </p:nvSpPr>
        <p:spPr>
          <a:xfrm>
            <a:off x="218790" y="1520788"/>
            <a:ext cx="6303744" cy="414720"/>
          </a:xfrm>
          <a:prstGeom prst="rect">
            <a:avLst/>
          </a:prstGeom>
          <a:solidFill>
            <a:srgbClr val="729FCF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TextShape 20"/>
          <p:cNvSpPr txBox="1"/>
          <p:nvPr/>
        </p:nvSpPr>
        <p:spPr>
          <a:xfrm>
            <a:off x="1711782" y="1538422"/>
            <a:ext cx="337098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64 EoC Blocks (Periphery left side)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30" name="Line 21"/>
          <p:cNvSpPr/>
          <p:nvPr/>
        </p:nvSpPr>
        <p:spPr>
          <a:xfrm>
            <a:off x="467622" y="1935508"/>
            <a:ext cx="0" cy="525747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Line 22"/>
          <p:cNvSpPr/>
          <p:nvPr/>
        </p:nvSpPr>
        <p:spPr>
          <a:xfrm>
            <a:off x="2541222" y="1935508"/>
            <a:ext cx="0" cy="525747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Line 23"/>
          <p:cNvSpPr/>
          <p:nvPr/>
        </p:nvSpPr>
        <p:spPr>
          <a:xfrm>
            <a:off x="4780710" y="1935508"/>
            <a:ext cx="0" cy="525747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Line 24"/>
          <p:cNvSpPr/>
          <p:nvPr/>
        </p:nvSpPr>
        <p:spPr>
          <a:xfrm>
            <a:off x="965286" y="1935508"/>
            <a:ext cx="0" cy="1106355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Line 25"/>
          <p:cNvSpPr/>
          <p:nvPr/>
        </p:nvSpPr>
        <p:spPr>
          <a:xfrm>
            <a:off x="3038886" y="1935508"/>
            <a:ext cx="0" cy="1106355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Line 26"/>
          <p:cNvSpPr/>
          <p:nvPr/>
        </p:nvSpPr>
        <p:spPr>
          <a:xfrm>
            <a:off x="5278374" y="1935508"/>
            <a:ext cx="0" cy="1106355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Line 27"/>
          <p:cNvSpPr/>
          <p:nvPr/>
        </p:nvSpPr>
        <p:spPr>
          <a:xfrm>
            <a:off x="1462950" y="1935508"/>
            <a:ext cx="0" cy="1686963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Line 28"/>
          <p:cNvSpPr/>
          <p:nvPr/>
        </p:nvSpPr>
        <p:spPr>
          <a:xfrm>
            <a:off x="3536550" y="1935508"/>
            <a:ext cx="0" cy="1686963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Line 29"/>
          <p:cNvSpPr/>
          <p:nvPr/>
        </p:nvSpPr>
        <p:spPr>
          <a:xfrm>
            <a:off x="5776038" y="1935508"/>
            <a:ext cx="0" cy="1686963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Line 30"/>
          <p:cNvSpPr/>
          <p:nvPr/>
        </p:nvSpPr>
        <p:spPr>
          <a:xfrm>
            <a:off x="1960614" y="1935508"/>
            <a:ext cx="0" cy="2267571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Line 31"/>
          <p:cNvSpPr/>
          <p:nvPr/>
        </p:nvSpPr>
        <p:spPr>
          <a:xfrm>
            <a:off x="4034214" y="1935508"/>
            <a:ext cx="0" cy="2267571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Line 32"/>
          <p:cNvSpPr/>
          <p:nvPr/>
        </p:nvSpPr>
        <p:spPr>
          <a:xfrm>
            <a:off x="6273702" y="1935508"/>
            <a:ext cx="0" cy="2267571"/>
          </a:xfrm>
          <a:prstGeom prst="line">
            <a:avLst/>
          </a:prstGeom>
          <a:ln w="19080">
            <a:solidFill>
              <a:srgbClr val="FF66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Line 33"/>
          <p:cNvSpPr/>
          <p:nvPr/>
        </p:nvSpPr>
        <p:spPr>
          <a:xfrm>
            <a:off x="2749888" y="2578814"/>
            <a:ext cx="184272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Line 34"/>
          <p:cNvSpPr/>
          <p:nvPr/>
        </p:nvSpPr>
        <p:spPr>
          <a:xfrm flipV="1">
            <a:off x="3580307" y="2495870"/>
            <a:ext cx="147275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Line 35"/>
          <p:cNvSpPr/>
          <p:nvPr/>
        </p:nvSpPr>
        <p:spPr>
          <a:xfrm>
            <a:off x="2721478" y="2744702"/>
            <a:ext cx="187113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Line 36"/>
          <p:cNvSpPr/>
          <p:nvPr/>
        </p:nvSpPr>
        <p:spPr>
          <a:xfrm>
            <a:off x="668777" y="2578814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Line 37"/>
          <p:cNvSpPr/>
          <p:nvPr/>
        </p:nvSpPr>
        <p:spPr>
          <a:xfrm flipV="1">
            <a:off x="1603367" y="2495870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Line 38"/>
          <p:cNvSpPr/>
          <p:nvPr/>
        </p:nvSpPr>
        <p:spPr>
          <a:xfrm>
            <a:off x="668777" y="2744702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Line 39"/>
          <p:cNvSpPr/>
          <p:nvPr/>
        </p:nvSpPr>
        <p:spPr>
          <a:xfrm>
            <a:off x="1187014" y="3160728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Line 40"/>
          <p:cNvSpPr/>
          <p:nvPr/>
        </p:nvSpPr>
        <p:spPr>
          <a:xfrm flipV="1">
            <a:off x="2121603" y="3077784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Line 41"/>
          <p:cNvSpPr/>
          <p:nvPr/>
        </p:nvSpPr>
        <p:spPr>
          <a:xfrm>
            <a:off x="1187014" y="3326616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Line 42"/>
          <p:cNvSpPr/>
          <p:nvPr/>
        </p:nvSpPr>
        <p:spPr>
          <a:xfrm>
            <a:off x="1672596" y="3742642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Line 43"/>
          <p:cNvSpPr/>
          <p:nvPr/>
        </p:nvSpPr>
        <p:spPr>
          <a:xfrm flipV="1">
            <a:off x="2607185" y="3659698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Line 44"/>
          <p:cNvSpPr/>
          <p:nvPr/>
        </p:nvSpPr>
        <p:spPr>
          <a:xfrm>
            <a:off x="1672596" y="3908530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Line 45"/>
          <p:cNvSpPr/>
          <p:nvPr/>
        </p:nvSpPr>
        <p:spPr>
          <a:xfrm>
            <a:off x="2158177" y="4324556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Line 46"/>
          <p:cNvSpPr/>
          <p:nvPr/>
        </p:nvSpPr>
        <p:spPr>
          <a:xfrm flipV="1">
            <a:off x="3092767" y="4241612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Line 47"/>
          <p:cNvSpPr/>
          <p:nvPr/>
        </p:nvSpPr>
        <p:spPr>
          <a:xfrm>
            <a:off x="2158177" y="4490444"/>
            <a:ext cx="165888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Line 48"/>
          <p:cNvSpPr/>
          <p:nvPr/>
        </p:nvSpPr>
        <p:spPr>
          <a:xfrm>
            <a:off x="3239715" y="3160728"/>
            <a:ext cx="184272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Line 49"/>
          <p:cNvSpPr/>
          <p:nvPr/>
        </p:nvSpPr>
        <p:spPr>
          <a:xfrm flipV="1">
            <a:off x="4070134" y="3077784"/>
            <a:ext cx="147275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Line 50"/>
          <p:cNvSpPr/>
          <p:nvPr/>
        </p:nvSpPr>
        <p:spPr>
          <a:xfrm>
            <a:off x="3211305" y="3326616"/>
            <a:ext cx="187113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Line 51"/>
          <p:cNvSpPr/>
          <p:nvPr/>
        </p:nvSpPr>
        <p:spPr>
          <a:xfrm>
            <a:off x="3762197" y="3742642"/>
            <a:ext cx="184272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Line 52"/>
          <p:cNvSpPr/>
          <p:nvPr/>
        </p:nvSpPr>
        <p:spPr>
          <a:xfrm flipV="1">
            <a:off x="4592616" y="3659698"/>
            <a:ext cx="147275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Line 53"/>
          <p:cNvSpPr/>
          <p:nvPr/>
        </p:nvSpPr>
        <p:spPr>
          <a:xfrm>
            <a:off x="3733787" y="3908530"/>
            <a:ext cx="187113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Line 54"/>
          <p:cNvSpPr/>
          <p:nvPr/>
        </p:nvSpPr>
        <p:spPr>
          <a:xfrm>
            <a:off x="4252024" y="4324556"/>
            <a:ext cx="184272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Line 55"/>
          <p:cNvSpPr/>
          <p:nvPr/>
        </p:nvSpPr>
        <p:spPr>
          <a:xfrm flipV="1">
            <a:off x="5082443" y="4241612"/>
            <a:ext cx="147275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Line 56"/>
          <p:cNvSpPr/>
          <p:nvPr/>
        </p:nvSpPr>
        <p:spPr>
          <a:xfrm>
            <a:off x="4223614" y="4490444"/>
            <a:ext cx="1871138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0" sp="0"/>
              <a:ds d="0" sp="0"/>
            </a:custDash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Line 57"/>
          <p:cNvSpPr/>
          <p:nvPr/>
        </p:nvSpPr>
        <p:spPr>
          <a:xfrm>
            <a:off x="5492918" y="3160728"/>
            <a:ext cx="1588018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Line 58"/>
          <p:cNvSpPr/>
          <p:nvPr/>
        </p:nvSpPr>
        <p:spPr>
          <a:xfrm flipV="1">
            <a:off x="6427507" y="3077784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Line 59"/>
          <p:cNvSpPr/>
          <p:nvPr/>
        </p:nvSpPr>
        <p:spPr>
          <a:xfrm>
            <a:off x="5492918" y="3326616"/>
            <a:ext cx="1588018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Line 60"/>
          <p:cNvSpPr/>
          <p:nvPr/>
        </p:nvSpPr>
        <p:spPr>
          <a:xfrm>
            <a:off x="6011154" y="3742642"/>
            <a:ext cx="106978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Line 61"/>
          <p:cNvSpPr/>
          <p:nvPr/>
        </p:nvSpPr>
        <p:spPr>
          <a:xfrm flipV="1">
            <a:off x="6423262" y="3659698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Line 62"/>
          <p:cNvSpPr/>
          <p:nvPr/>
        </p:nvSpPr>
        <p:spPr>
          <a:xfrm>
            <a:off x="6011154" y="3908530"/>
            <a:ext cx="1069782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Line 63"/>
          <p:cNvSpPr/>
          <p:nvPr/>
        </p:nvSpPr>
        <p:spPr>
          <a:xfrm>
            <a:off x="6496736" y="4324556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Line 64"/>
          <p:cNvSpPr/>
          <p:nvPr/>
        </p:nvSpPr>
        <p:spPr>
          <a:xfrm flipV="1">
            <a:off x="6614948" y="4241612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Line 65"/>
          <p:cNvSpPr/>
          <p:nvPr/>
        </p:nvSpPr>
        <p:spPr>
          <a:xfrm>
            <a:off x="6496736" y="4490444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TextShape 66"/>
          <p:cNvSpPr txBox="1"/>
          <p:nvPr/>
        </p:nvSpPr>
        <p:spPr>
          <a:xfrm>
            <a:off x="217157" y="2533750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76" name="TextShape 67"/>
          <p:cNvSpPr txBox="1"/>
          <p:nvPr/>
        </p:nvSpPr>
        <p:spPr>
          <a:xfrm>
            <a:off x="4531878" y="2578814"/>
            <a:ext cx="521829" cy="28671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0,15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77" name="TextShape 68"/>
          <p:cNvSpPr txBox="1"/>
          <p:nvPr/>
        </p:nvSpPr>
        <p:spPr>
          <a:xfrm>
            <a:off x="5029542" y="3141788"/>
            <a:ext cx="521829" cy="28671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1,15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78" name="TextShape 69"/>
          <p:cNvSpPr txBox="1"/>
          <p:nvPr/>
        </p:nvSpPr>
        <p:spPr>
          <a:xfrm>
            <a:off x="5527206" y="3722396"/>
            <a:ext cx="521829" cy="28671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2,15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79" name="TextShape 70"/>
          <p:cNvSpPr txBox="1"/>
          <p:nvPr/>
        </p:nvSpPr>
        <p:spPr>
          <a:xfrm>
            <a:off x="6024870" y="4303004"/>
            <a:ext cx="521829" cy="28671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3,15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0" name="TextShape 71"/>
          <p:cNvSpPr txBox="1"/>
          <p:nvPr/>
        </p:nvSpPr>
        <p:spPr>
          <a:xfrm>
            <a:off x="735394" y="3114358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1" name="TextShape 72"/>
          <p:cNvSpPr txBox="1"/>
          <p:nvPr/>
        </p:nvSpPr>
        <p:spPr>
          <a:xfrm>
            <a:off x="1249385" y="3694966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2,0</a:t>
            </a:r>
          </a:p>
        </p:txBody>
      </p:sp>
      <p:sp>
        <p:nvSpPr>
          <p:cNvPr id="282" name="TextShape 73"/>
          <p:cNvSpPr txBox="1"/>
          <p:nvPr/>
        </p:nvSpPr>
        <p:spPr>
          <a:xfrm>
            <a:off x="1710149" y="4275574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3" name="TextShape 74"/>
          <p:cNvSpPr txBox="1"/>
          <p:nvPr/>
        </p:nvSpPr>
        <p:spPr>
          <a:xfrm>
            <a:off x="2307411" y="2533750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4" name="TextShape 75"/>
          <p:cNvSpPr txBox="1"/>
          <p:nvPr/>
        </p:nvSpPr>
        <p:spPr>
          <a:xfrm>
            <a:off x="2825648" y="3114358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5" name="TextShape 76"/>
          <p:cNvSpPr txBox="1"/>
          <p:nvPr/>
        </p:nvSpPr>
        <p:spPr>
          <a:xfrm>
            <a:off x="3339640" y="3694966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6" name="TextShape 77"/>
          <p:cNvSpPr txBox="1"/>
          <p:nvPr/>
        </p:nvSpPr>
        <p:spPr>
          <a:xfrm>
            <a:off x="3800403" y="4275574"/>
            <a:ext cx="451620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87" name="Line 78"/>
          <p:cNvSpPr/>
          <p:nvPr/>
        </p:nvSpPr>
        <p:spPr>
          <a:xfrm>
            <a:off x="7314094" y="4698457"/>
            <a:ext cx="0" cy="635469"/>
          </a:xfrm>
          <a:prstGeom prst="line">
            <a:avLst/>
          </a:prstGeom>
          <a:ln w="1908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Line 79"/>
          <p:cNvSpPr/>
          <p:nvPr/>
        </p:nvSpPr>
        <p:spPr>
          <a:xfrm>
            <a:off x="7542680" y="4698457"/>
            <a:ext cx="0" cy="635469"/>
          </a:xfrm>
          <a:prstGeom prst="line">
            <a:avLst/>
          </a:prstGeom>
          <a:ln w="1908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Line 80"/>
          <p:cNvSpPr/>
          <p:nvPr/>
        </p:nvSpPr>
        <p:spPr>
          <a:xfrm>
            <a:off x="7749060" y="4700743"/>
            <a:ext cx="0" cy="635469"/>
          </a:xfrm>
          <a:prstGeom prst="line">
            <a:avLst/>
          </a:prstGeom>
          <a:ln w="1908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Line 81"/>
          <p:cNvSpPr/>
          <p:nvPr/>
        </p:nvSpPr>
        <p:spPr>
          <a:xfrm>
            <a:off x="7977646" y="4700743"/>
            <a:ext cx="0" cy="635469"/>
          </a:xfrm>
          <a:prstGeom prst="line">
            <a:avLst/>
          </a:prstGeom>
          <a:ln w="1908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TextShape 82"/>
          <p:cNvSpPr txBox="1"/>
          <p:nvPr/>
        </p:nvSpPr>
        <p:spPr>
          <a:xfrm>
            <a:off x="2306758" y="4026742"/>
            <a:ext cx="1084476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data[29:0]</a:t>
            </a:r>
          </a:p>
        </p:txBody>
      </p:sp>
      <p:sp>
        <p:nvSpPr>
          <p:cNvPr id="292" name="TextShape 83"/>
          <p:cNvSpPr txBox="1"/>
          <p:nvPr/>
        </p:nvSpPr>
        <p:spPr>
          <a:xfrm>
            <a:off x="2322432" y="4441462"/>
            <a:ext cx="1174605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handshake</a:t>
            </a:r>
          </a:p>
        </p:txBody>
      </p:sp>
      <p:sp>
        <p:nvSpPr>
          <p:cNvPr id="293" name="Line 84"/>
          <p:cNvSpPr/>
          <p:nvPr/>
        </p:nvSpPr>
        <p:spPr>
          <a:xfrm flipH="1">
            <a:off x="8159208" y="2599060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Line 85"/>
          <p:cNvSpPr/>
          <p:nvPr/>
        </p:nvSpPr>
        <p:spPr>
          <a:xfrm flipH="1">
            <a:off x="8163780" y="2762336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86"/>
          <p:cNvSpPr/>
          <p:nvPr/>
        </p:nvSpPr>
        <p:spPr>
          <a:xfrm flipV="1">
            <a:off x="8460288" y="2516116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Line 87"/>
          <p:cNvSpPr/>
          <p:nvPr/>
        </p:nvSpPr>
        <p:spPr>
          <a:xfrm flipH="1">
            <a:off x="8161494" y="3180974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Line 88"/>
          <p:cNvSpPr/>
          <p:nvPr/>
        </p:nvSpPr>
        <p:spPr>
          <a:xfrm flipH="1">
            <a:off x="8166066" y="3344250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Line 89"/>
          <p:cNvSpPr/>
          <p:nvPr/>
        </p:nvSpPr>
        <p:spPr>
          <a:xfrm flipV="1">
            <a:off x="8462574" y="3098030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Line 90"/>
          <p:cNvSpPr/>
          <p:nvPr/>
        </p:nvSpPr>
        <p:spPr>
          <a:xfrm flipH="1">
            <a:off x="8163780" y="3762888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91"/>
          <p:cNvSpPr/>
          <p:nvPr/>
        </p:nvSpPr>
        <p:spPr>
          <a:xfrm flipH="1">
            <a:off x="8168352" y="3926164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92"/>
          <p:cNvSpPr/>
          <p:nvPr/>
        </p:nvSpPr>
        <p:spPr>
          <a:xfrm flipV="1">
            <a:off x="8464860" y="3679944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Line 93"/>
          <p:cNvSpPr/>
          <p:nvPr/>
        </p:nvSpPr>
        <p:spPr>
          <a:xfrm flipH="1">
            <a:off x="8166066" y="4344803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Line 94"/>
          <p:cNvSpPr/>
          <p:nvPr/>
        </p:nvSpPr>
        <p:spPr>
          <a:xfrm flipH="1">
            <a:off x="8170638" y="4508078"/>
            <a:ext cx="663552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Line 95"/>
          <p:cNvSpPr/>
          <p:nvPr/>
        </p:nvSpPr>
        <p:spPr>
          <a:xfrm flipV="1">
            <a:off x="8467146" y="4261859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TextShape 96"/>
          <p:cNvSpPr txBox="1"/>
          <p:nvPr/>
        </p:nvSpPr>
        <p:spPr>
          <a:xfrm>
            <a:off x="7080936" y="2450806"/>
            <a:ext cx="393494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L0</a:t>
            </a:r>
          </a:p>
        </p:txBody>
      </p:sp>
      <p:sp>
        <p:nvSpPr>
          <p:cNvPr id="306" name="TextShape 97"/>
          <p:cNvSpPr txBox="1"/>
          <p:nvPr/>
        </p:nvSpPr>
        <p:spPr>
          <a:xfrm>
            <a:off x="7767020" y="2450806"/>
            <a:ext cx="428109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R0</a:t>
            </a:r>
          </a:p>
        </p:txBody>
      </p:sp>
      <p:sp>
        <p:nvSpPr>
          <p:cNvPr id="307" name="TextShape 98"/>
          <p:cNvSpPr txBox="1"/>
          <p:nvPr/>
        </p:nvSpPr>
        <p:spPr>
          <a:xfrm>
            <a:off x="7080936" y="2973288"/>
            <a:ext cx="393494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L1</a:t>
            </a:r>
          </a:p>
        </p:txBody>
      </p:sp>
      <p:sp>
        <p:nvSpPr>
          <p:cNvPr id="308" name="TextShape 99"/>
          <p:cNvSpPr txBox="1"/>
          <p:nvPr/>
        </p:nvSpPr>
        <p:spPr>
          <a:xfrm>
            <a:off x="7767020" y="2973288"/>
            <a:ext cx="428109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R1</a:t>
            </a:r>
          </a:p>
        </p:txBody>
      </p:sp>
      <p:sp>
        <p:nvSpPr>
          <p:cNvPr id="309" name="TextShape 100"/>
          <p:cNvSpPr txBox="1"/>
          <p:nvPr/>
        </p:nvSpPr>
        <p:spPr>
          <a:xfrm>
            <a:off x="7080936" y="3691700"/>
            <a:ext cx="393494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L2</a:t>
            </a:r>
          </a:p>
        </p:txBody>
      </p:sp>
      <p:sp>
        <p:nvSpPr>
          <p:cNvPr id="310" name="TextShape 101"/>
          <p:cNvSpPr txBox="1"/>
          <p:nvPr/>
        </p:nvSpPr>
        <p:spPr>
          <a:xfrm>
            <a:off x="7767020" y="3691700"/>
            <a:ext cx="428109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R2</a:t>
            </a:r>
          </a:p>
        </p:txBody>
      </p:sp>
      <p:sp>
        <p:nvSpPr>
          <p:cNvPr id="311" name="TextShape 102"/>
          <p:cNvSpPr txBox="1"/>
          <p:nvPr/>
        </p:nvSpPr>
        <p:spPr>
          <a:xfrm>
            <a:off x="7080936" y="4246837"/>
            <a:ext cx="393494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L3</a:t>
            </a:r>
          </a:p>
        </p:txBody>
      </p:sp>
      <p:sp>
        <p:nvSpPr>
          <p:cNvPr id="312" name="TextShape 103"/>
          <p:cNvSpPr txBox="1"/>
          <p:nvPr/>
        </p:nvSpPr>
        <p:spPr>
          <a:xfrm>
            <a:off x="7767020" y="4246837"/>
            <a:ext cx="428109" cy="39708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R3</a:t>
            </a:r>
          </a:p>
        </p:txBody>
      </p:sp>
      <p:sp>
        <p:nvSpPr>
          <p:cNvPr id="313" name="TextShape 104"/>
          <p:cNvSpPr txBox="1"/>
          <p:nvPr/>
        </p:nvSpPr>
        <p:spPr>
          <a:xfrm>
            <a:off x="7081916" y="4846385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</a:t>
            </a:r>
          </a:p>
        </p:txBody>
      </p:sp>
      <p:sp>
        <p:nvSpPr>
          <p:cNvPr id="314" name="TextShape 105"/>
          <p:cNvSpPr txBox="1"/>
          <p:nvPr/>
        </p:nvSpPr>
        <p:spPr>
          <a:xfrm>
            <a:off x="7315400" y="4846385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</a:t>
            </a:r>
          </a:p>
        </p:txBody>
      </p:sp>
      <p:sp>
        <p:nvSpPr>
          <p:cNvPr id="315" name="TextShape 106"/>
          <p:cNvSpPr txBox="1"/>
          <p:nvPr/>
        </p:nvSpPr>
        <p:spPr>
          <a:xfrm>
            <a:off x="7511657" y="4846385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</a:t>
            </a:r>
          </a:p>
        </p:txBody>
      </p:sp>
      <p:sp>
        <p:nvSpPr>
          <p:cNvPr id="316" name="TextShape 107"/>
          <p:cNvSpPr txBox="1"/>
          <p:nvPr/>
        </p:nvSpPr>
        <p:spPr>
          <a:xfrm>
            <a:off x="7740570" y="4846385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317" name="CustomShape 108"/>
          <p:cNvSpPr/>
          <p:nvPr/>
        </p:nvSpPr>
        <p:spPr>
          <a:xfrm>
            <a:off x="7133184" y="5336212"/>
            <a:ext cx="995328" cy="995328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 anchor="ctr"/>
          <a:lstStyle/>
          <a:p>
            <a:pPr algn="ctr"/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Packet</a:t>
            </a:r>
          </a:p>
          <a:p>
            <a:pPr algn="ctr"/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Router</a:t>
            </a:r>
          </a:p>
        </p:txBody>
      </p:sp>
      <p:sp>
        <p:nvSpPr>
          <p:cNvPr id="318" name="Line 109"/>
          <p:cNvSpPr/>
          <p:nvPr/>
        </p:nvSpPr>
        <p:spPr>
          <a:xfrm>
            <a:off x="7630848" y="1520788"/>
            <a:ext cx="0" cy="5142528"/>
          </a:xfrm>
          <a:prstGeom prst="line">
            <a:avLst/>
          </a:prstGeom>
          <a:ln w="12600">
            <a:solidFill>
              <a:srgbClr val="000000"/>
            </a:solidFill>
            <a:custDash>
              <a:ds d="100000" sp="100000"/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TextShape 110"/>
          <p:cNvSpPr txBox="1"/>
          <p:nvPr/>
        </p:nvSpPr>
        <p:spPr>
          <a:xfrm>
            <a:off x="7879681" y="1520788"/>
            <a:ext cx="1083170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Periphery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Right side</a:t>
            </a:r>
          </a:p>
        </p:txBody>
      </p:sp>
      <p:sp>
        <p:nvSpPr>
          <p:cNvPr id="320" name="CustomShape 111"/>
          <p:cNvSpPr/>
          <p:nvPr/>
        </p:nvSpPr>
        <p:spPr>
          <a:xfrm>
            <a:off x="8543232" y="2350228"/>
            <a:ext cx="414720" cy="2322432"/>
          </a:xfrm>
          <a:prstGeom prst="ellipse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TextShape 112"/>
          <p:cNvSpPr txBox="1"/>
          <p:nvPr/>
        </p:nvSpPr>
        <p:spPr>
          <a:xfrm>
            <a:off x="8360037" y="4706948"/>
            <a:ext cx="624366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20.48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Gbps</a:t>
            </a:r>
          </a:p>
        </p:txBody>
      </p:sp>
      <p:sp>
        <p:nvSpPr>
          <p:cNvPr id="322" name="TextShape 113"/>
          <p:cNvSpPr txBox="1"/>
          <p:nvPr/>
        </p:nvSpPr>
        <p:spPr>
          <a:xfrm>
            <a:off x="2156545" y="5004436"/>
            <a:ext cx="1659533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Channel: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30b @ 160 MHz</a:t>
            </a:r>
          </a:p>
        </p:txBody>
      </p:sp>
      <p:sp>
        <p:nvSpPr>
          <p:cNvPr id="323" name="Line 114"/>
          <p:cNvSpPr/>
          <p:nvPr/>
        </p:nvSpPr>
        <p:spPr>
          <a:xfrm flipV="1">
            <a:off x="3151872" y="4589716"/>
            <a:ext cx="331776" cy="580608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115"/>
          <p:cNvSpPr/>
          <p:nvPr/>
        </p:nvSpPr>
        <p:spPr>
          <a:xfrm>
            <a:off x="3400704" y="4174996"/>
            <a:ext cx="248832" cy="564280"/>
          </a:xfrm>
          <a:prstGeom prst="ellipse">
            <a:avLst/>
          </a:prstGeom>
          <a:noFill/>
          <a:ln w="1908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EoC</a:t>
            </a:r>
            <a:r>
              <a:rPr lang="en-GB" dirty="0"/>
              <a:t> Data </a:t>
            </a:r>
            <a:r>
              <a:rPr lang="en-GB" dirty="0" smtClean="0"/>
              <a:t>Fabric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47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LHCb and its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973484"/>
            <a:ext cx="8229600" cy="165618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LHCb is a dedicated experiment searching for new physics by studying CP violation and rare decays of b and c quarks</a:t>
            </a:r>
          </a:p>
          <a:p>
            <a:r>
              <a:rPr lang="en-US" dirty="0" smtClean="0"/>
              <a:t>Forward angle spectrometer with excellent vertex resolution and PID</a:t>
            </a:r>
          </a:p>
          <a:p>
            <a:r>
              <a:rPr lang="en-US" dirty="0" smtClean="0"/>
              <a:t>Detector upgrade in 2019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2020 for 5x higher luminosity and improved efficiency </a:t>
            </a:r>
          </a:p>
          <a:p>
            <a:r>
              <a:rPr lang="en-US" dirty="0" smtClean="0"/>
              <a:t>No more hardware trigger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all data </a:t>
            </a:r>
            <a:r>
              <a:rPr lang="en-US" dirty="0" err="1" smtClean="0"/>
              <a:t>data</a:t>
            </a:r>
            <a:r>
              <a:rPr lang="en-US" dirty="0" smtClean="0"/>
              <a:t> read out and sent to CPU farm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5C0D-AED4-47D7-A3F5-D4DA1831BC6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54" y="1107831"/>
            <a:ext cx="5727762" cy="377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892" y="1106592"/>
            <a:ext cx="2954215" cy="281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3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CustomShape 1"/>
          <p:cNvSpPr/>
          <p:nvPr/>
        </p:nvSpPr>
        <p:spPr>
          <a:xfrm>
            <a:off x="3270084" y="5273509"/>
            <a:ext cx="1161216" cy="306958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CustomShape 2"/>
          <p:cNvSpPr/>
          <p:nvPr/>
        </p:nvSpPr>
        <p:spPr>
          <a:xfrm>
            <a:off x="3976088" y="1030956"/>
            <a:ext cx="1244160" cy="663552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3"/>
          <p:cNvSpPr/>
          <p:nvPr/>
        </p:nvSpPr>
        <p:spPr>
          <a:xfrm>
            <a:off x="2631677" y="5743743"/>
            <a:ext cx="1261467" cy="496684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Line 5"/>
          <p:cNvSpPr/>
          <p:nvPr/>
        </p:nvSpPr>
        <p:spPr>
          <a:xfrm>
            <a:off x="1164809" y="1430655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6"/>
          <p:cNvSpPr/>
          <p:nvPr/>
        </p:nvSpPr>
        <p:spPr>
          <a:xfrm flipV="1">
            <a:off x="1283020" y="1347711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Line 7"/>
          <p:cNvSpPr/>
          <p:nvPr/>
        </p:nvSpPr>
        <p:spPr>
          <a:xfrm>
            <a:off x="1164809" y="1758026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8"/>
          <p:cNvSpPr/>
          <p:nvPr/>
        </p:nvSpPr>
        <p:spPr>
          <a:xfrm>
            <a:off x="1749009" y="1166801"/>
            <a:ext cx="912384" cy="74649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TextShape 9"/>
          <p:cNvSpPr txBox="1"/>
          <p:nvPr/>
        </p:nvSpPr>
        <p:spPr>
          <a:xfrm>
            <a:off x="1814319" y="1233744"/>
            <a:ext cx="830093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Proc L0</a:t>
            </a:r>
          </a:p>
        </p:txBody>
      </p:sp>
      <p:sp>
        <p:nvSpPr>
          <p:cNvPr id="376" name="Line 10"/>
          <p:cNvSpPr/>
          <p:nvPr/>
        </p:nvSpPr>
        <p:spPr>
          <a:xfrm>
            <a:off x="1168401" y="2508927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Line 11"/>
          <p:cNvSpPr/>
          <p:nvPr/>
        </p:nvSpPr>
        <p:spPr>
          <a:xfrm flipV="1">
            <a:off x="1286612" y="2425983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13"/>
          <p:cNvSpPr/>
          <p:nvPr/>
        </p:nvSpPr>
        <p:spPr>
          <a:xfrm>
            <a:off x="1752601" y="2245073"/>
            <a:ext cx="912384" cy="74649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TextShape 14"/>
          <p:cNvSpPr txBox="1"/>
          <p:nvPr/>
        </p:nvSpPr>
        <p:spPr>
          <a:xfrm>
            <a:off x="1817911" y="2312016"/>
            <a:ext cx="830093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Proc L1</a:t>
            </a:r>
          </a:p>
        </p:txBody>
      </p:sp>
      <p:sp>
        <p:nvSpPr>
          <p:cNvPr id="381" name="Line 15"/>
          <p:cNvSpPr/>
          <p:nvPr/>
        </p:nvSpPr>
        <p:spPr>
          <a:xfrm>
            <a:off x="1164155" y="3619201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"/>
          <p:cNvSpPr/>
          <p:nvPr/>
        </p:nvSpPr>
        <p:spPr>
          <a:xfrm flipV="1">
            <a:off x="1282367" y="3536257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18"/>
          <p:cNvSpPr/>
          <p:nvPr/>
        </p:nvSpPr>
        <p:spPr>
          <a:xfrm>
            <a:off x="1748355" y="3355347"/>
            <a:ext cx="912384" cy="74649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TextShape 19"/>
          <p:cNvSpPr txBox="1"/>
          <p:nvPr/>
        </p:nvSpPr>
        <p:spPr>
          <a:xfrm>
            <a:off x="1813666" y="3422290"/>
            <a:ext cx="830093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Proc L2</a:t>
            </a:r>
          </a:p>
        </p:txBody>
      </p:sp>
      <p:sp>
        <p:nvSpPr>
          <p:cNvPr id="386" name="Line 20"/>
          <p:cNvSpPr/>
          <p:nvPr/>
        </p:nvSpPr>
        <p:spPr>
          <a:xfrm>
            <a:off x="1159910" y="4794785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Line 21"/>
          <p:cNvSpPr/>
          <p:nvPr/>
        </p:nvSpPr>
        <p:spPr>
          <a:xfrm flipV="1">
            <a:off x="1278122" y="4711841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CustomShape 23"/>
          <p:cNvSpPr/>
          <p:nvPr/>
        </p:nvSpPr>
        <p:spPr>
          <a:xfrm>
            <a:off x="1744110" y="4498276"/>
            <a:ext cx="912384" cy="74649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TextShape 24"/>
          <p:cNvSpPr txBox="1"/>
          <p:nvPr/>
        </p:nvSpPr>
        <p:spPr>
          <a:xfrm>
            <a:off x="1809421" y="4565220"/>
            <a:ext cx="830093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Proc L3</a:t>
            </a:r>
          </a:p>
        </p:txBody>
      </p:sp>
      <p:sp>
        <p:nvSpPr>
          <p:cNvPr id="391" name="TextShape 25"/>
          <p:cNvSpPr txBox="1"/>
          <p:nvPr/>
        </p:nvSpPr>
        <p:spPr>
          <a:xfrm>
            <a:off x="2631677" y="5743743"/>
            <a:ext cx="1149460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Max latency</a:t>
            </a:r>
          </a:p>
          <a:p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Max hits</a:t>
            </a:r>
          </a:p>
        </p:txBody>
      </p:sp>
      <p:sp>
        <p:nvSpPr>
          <p:cNvPr id="396" name="CustomShape 30"/>
          <p:cNvSpPr/>
          <p:nvPr/>
        </p:nvSpPr>
        <p:spPr>
          <a:xfrm>
            <a:off x="4059032" y="5758764"/>
            <a:ext cx="1261467" cy="46239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TextShape 31"/>
          <p:cNvSpPr txBox="1"/>
          <p:nvPr/>
        </p:nvSpPr>
        <p:spPr>
          <a:xfrm>
            <a:off x="4059031" y="5722063"/>
            <a:ext cx="1159257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Time stamp</a:t>
            </a:r>
          </a:p>
          <a:p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@ 40 MHz</a:t>
            </a:r>
          </a:p>
        </p:txBody>
      </p:sp>
      <p:sp>
        <p:nvSpPr>
          <p:cNvPr id="398" name="CustomShape 32"/>
          <p:cNvSpPr/>
          <p:nvPr/>
        </p:nvSpPr>
        <p:spPr>
          <a:xfrm>
            <a:off x="2661393" y="1174965"/>
            <a:ext cx="1327104" cy="331776"/>
          </a:xfrm>
          <a:custGeom>
            <a:avLst/>
            <a:gdLst/>
            <a:ahLst/>
            <a:cxnLst/>
            <a:rect l="0" t="0" r="r" b="b"/>
            <a:pathLst>
              <a:path w="4066" h="1018">
                <a:moveTo>
                  <a:pt x="0" y="353"/>
                </a:moveTo>
                <a:lnTo>
                  <a:pt x="3278" y="353"/>
                </a:lnTo>
                <a:lnTo>
                  <a:pt x="3278" y="0"/>
                </a:lnTo>
                <a:lnTo>
                  <a:pt x="4065" y="508"/>
                </a:lnTo>
                <a:lnTo>
                  <a:pt x="3278" y="1017"/>
                </a:lnTo>
                <a:lnTo>
                  <a:pt x="3278" y="664"/>
                </a:lnTo>
                <a:lnTo>
                  <a:pt x="0" y="664"/>
                </a:lnTo>
                <a:lnTo>
                  <a:pt x="0" y="353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CustomShape 33"/>
          <p:cNvSpPr/>
          <p:nvPr/>
        </p:nvSpPr>
        <p:spPr>
          <a:xfrm>
            <a:off x="2664985" y="2245073"/>
            <a:ext cx="1327104" cy="331776"/>
          </a:xfrm>
          <a:custGeom>
            <a:avLst/>
            <a:gdLst/>
            <a:ahLst/>
            <a:cxnLst/>
            <a:rect l="0" t="0" r="r" b="b"/>
            <a:pathLst>
              <a:path w="4066" h="1018">
                <a:moveTo>
                  <a:pt x="0" y="353"/>
                </a:moveTo>
                <a:lnTo>
                  <a:pt x="3278" y="353"/>
                </a:lnTo>
                <a:lnTo>
                  <a:pt x="3278" y="0"/>
                </a:lnTo>
                <a:lnTo>
                  <a:pt x="4065" y="508"/>
                </a:lnTo>
                <a:lnTo>
                  <a:pt x="3278" y="1017"/>
                </a:lnTo>
                <a:lnTo>
                  <a:pt x="3278" y="664"/>
                </a:lnTo>
                <a:lnTo>
                  <a:pt x="0" y="664"/>
                </a:lnTo>
                <a:lnTo>
                  <a:pt x="0" y="353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34"/>
          <p:cNvSpPr/>
          <p:nvPr/>
        </p:nvSpPr>
        <p:spPr>
          <a:xfrm>
            <a:off x="2660739" y="3363511"/>
            <a:ext cx="1327104" cy="331776"/>
          </a:xfrm>
          <a:custGeom>
            <a:avLst/>
            <a:gdLst/>
            <a:ahLst/>
            <a:cxnLst/>
            <a:rect l="0" t="0" r="r" b="b"/>
            <a:pathLst>
              <a:path w="4066" h="1018">
                <a:moveTo>
                  <a:pt x="0" y="353"/>
                </a:moveTo>
                <a:lnTo>
                  <a:pt x="3278" y="353"/>
                </a:lnTo>
                <a:lnTo>
                  <a:pt x="3278" y="0"/>
                </a:lnTo>
                <a:lnTo>
                  <a:pt x="4065" y="508"/>
                </a:lnTo>
                <a:lnTo>
                  <a:pt x="3278" y="1017"/>
                </a:lnTo>
                <a:lnTo>
                  <a:pt x="3278" y="664"/>
                </a:lnTo>
                <a:lnTo>
                  <a:pt x="0" y="664"/>
                </a:lnTo>
                <a:lnTo>
                  <a:pt x="0" y="353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35"/>
          <p:cNvSpPr/>
          <p:nvPr/>
        </p:nvSpPr>
        <p:spPr>
          <a:xfrm>
            <a:off x="2648984" y="4498276"/>
            <a:ext cx="1327104" cy="331776"/>
          </a:xfrm>
          <a:custGeom>
            <a:avLst/>
            <a:gdLst/>
            <a:ahLst/>
            <a:cxnLst/>
            <a:rect l="0" t="0" r="r" b="b"/>
            <a:pathLst>
              <a:path w="4066" h="1018">
                <a:moveTo>
                  <a:pt x="0" y="353"/>
                </a:moveTo>
                <a:lnTo>
                  <a:pt x="3278" y="353"/>
                </a:lnTo>
                <a:lnTo>
                  <a:pt x="3278" y="0"/>
                </a:lnTo>
                <a:lnTo>
                  <a:pt x="4065" y="508"/>
                </a:lnTo>
                <a:lnTo>
                  <a:pt x="3278" y="1017"/>
                </a:lnTo>
                <a:lnTo>
                  <a:pt x="3278" y="664"/>
                </a:lnTo>
                <a:lnTo>
                  <a:pt x="0" y="664"/>
                </a:lnTo>
                <a:lnTo>
                  <a:pt x="0" y="353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36"/>
          <p:cNvSpPr/>
          <p:nvPr/>
        </p:nvSpPr>
        <p:spPr>
          <a:xfrm flipH="1">
            <a:off x="2656494" y="5095212"/>
            <a:ext cx="1983145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Line 37"/>
          <p:cNvSpPr/>
          <p:nvPr/>
        </p:nvSpPr>
        <p:spPr>
          <a:xfrm flipH="1">
            <a:off x="2661066" y="3919628"/>
            <a:ext cx="1983145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38"/>
          <p:cNvSpPr/>
          <p:nvPr/>
        </p:nvSpPr>
        <p:spPr>
          <a:xfrm flipH="1">
            <a:off x="2665638" y="2809354"/>
            <a:ext cx="1983145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Line 39"/>
          <p:cNvSpPr/>
          <p:nvPr/>
        </p:nvSpPr>
        <p:spPr>
          <a:xfrm flipH="1">
            <a:off x="2670210" y="1731735"/>
            <a:ext cx="1983145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40"/>
          <p:cNvSpPr/>
          <p:nvPr/>
        </p:nvSpPr>
        <p:spPr>
          <a:xfrm>
            <a:off x="4653355" y="1731735"/>
            <a:ext cx="0" cy="4027029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TextShape 41"/>
          <p:cNvSpPr txBox="1"/>
          <p:nvPr/>
        </p:nvSpPr>
        <p:spPr>
          <a:xfrm>
            <a:off x="4141975" y="1113900"/>
            <a:ext cx="990489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Filtered</a:t>
            </a:r>
          </a:p>
          <a:p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packets</a:t>
            </a:r>
          </a:p>
        </p:txBody>
      </p:sp>
      <p:sp>
        <p:nvSpPr>
          <p:cNvPr id="408" name="CustomShape 42"/>
          <p:cNvSpPr/>
          <p:nvPr/>
        </p:nvSpPr>
        <p:spPr>
          <a:xfrm>
            <a:off x="3976088" y="2075920"/>
            <a:ext cx="1244160" cy="663552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TextShape 43"/>
          <p:cNvSpPr txBox="1"/>
          <p:nvPr/>
        </p:nvSpPr>
        <p:spPr>
          <a:xfrm>
            <a:off x="4141975" y="2158864"/>
            <a:ext cx="990489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Filtered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packets</a:t>
            </a:r>
          </a:p>
        </p:txBody>
      </p:sp>
      <p:sp>
        <p:nvSpPr>
          <p:cNvPr id="410" name="CustomShape 44"/>
          <p:cNvSpPr/>
          <p:nvPr/>
        </p:nvSpPr>
        <p:spPr>
          <a:xfrm>
            <a:off x="3976088" y="3186194"/>
            <a:ext cx="1244160" cy="663552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TextShape 45"/>
          <p:cNvSpPr txBox="1"/>
          <p:nvPr/>
        </p:nvSpPr>
        <p:spPr>
          <a:xfrm>
            <a:off x="4141975" y="3269138"/>
            <a:ext cx="990489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Filtered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packets</a:t>
            </a:r>
          </a:p>
        </p:txBody>
      </p:sp>
      <p:sp>
        <p:nvSpPr>
          <p:cNvPr id="412" name="CustomShape 46"/>
          <p:cNvSpPr/>
          <p:nvPr/>
        </p:nvSpPr>
        <p:spPr>
          <a:xfrm>
            <a:off x="3976088" y="4361778"/>
            <a:ext cx="1244160" cy="663552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3" name="TextShape 47"/>
          <p:cNvSpPr txBox="1"/>
          <p:nvPr/>
        </p:nvSpPr>
        <p:spPr>
          <a:xfrm>
            <a:off x="4141975" y="4444722"/>
            <a:ext cx="990489" cy="49668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Filtered</a:t>
            </a:r>
          </a:p>
          <a:p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packets</a:t>
            </a:r>
          </a:p>
        </p:txBody>
      </p:sp>
      <p:pic>
        <p:nvPicPr>
          <p:cNvPr id="414" name="Picture 413"/>
          <p:cNvPicPr/>
          <p:nvPr/>
        </p:nvPicPr>
        <p:blipFill>
          <a:blip r:embed="rId2"/>
          <a:stretch/>
        </p:blipFill>
        <p:spPr>
          <a:xfrm>
            <a:off x="5747360" y="1509437"/>
            <a:ext cx="2902713" cy="3343231"/>
          </a:xfrm>
          <a:prstGeom prst="rect">
            <a:avLst/>
          </a:prstGeom>
          <a:ln>
            <a:noFill/>
          </a:ln>
        </p:spPr>
      </p:pic>
      <p:sp>
        <p:nvSpPr>
          <p:cNvPr id="415" name="CustomShape 48"/>
          <p:cNvSpPr/>
          <p:nvPr/>
        </p:nvSpPr>
        <p:spPr>
          <a:xfrm>
            <a:off x="6740728" y="4239405"/>
            <a:ext cx="781764" cy="231198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TextShape 49"/>
          <p:cNvSpPr txBox="1"/>
          <p:nvPr/>
        </p:nvSpPr>
        <p:spPr>
          <a:xfrm>
            <a:off x="6740728" y="4206750"/>
            <a:ext cx="781764" cy="27397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36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Counter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7" name="CustomShape 50"/>
          <p:cNvSpPr/>
          <p:nvPr/>
        </p:nvSpPr>
        <p:spPr>
          <a:xfrm>
            <a:off x="7888229" y="1650507"/>
            <a:ext cx="497664" cy="331776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 anchor="ctr"/>
          <a:lstStyle/>
          <a:p>
            <a:pPr algn="ctr"/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SP</a:t>
            </a:r>
          </a:p>
        </p:txBody>
      </p:sp>
      <p:cxnSp>
        <p:nvCxnSpPr>
          <p:cNvPr id="418" name="Line 51"/>
          <p:cNvCxnSpPr>
            <a:stCxn id="417" idx="2"/>
            <a:endCxn id="416" idx="3"/>
          </p:cNvCxnSpPr>
          <p:nvPr/>
        </p:nvCxnSpPr>
        <p:spPr>
          <a:xfrm flipH="1">
            <a:off x="7522491" y="1982283"/>
            <a:ext cx="614896" cy="2361618"/>
          </a:xfrm>
          <a:prstGeom prst="bentConnector3">
            <a:avLst>
              <a:gd name="adj1" fmla="val 1057"/>
            </a:avLst>
          </a:prstGeom>
          <a:ln w="19080">
            <a:solidFill>
              <a:srgbClr val="FF3333"/>
            </a:solidFill>
            <a:round/>
            <a:tailEnd type="triangle" w="med" len="med"/>
          </a:ln>
        </p:spPr>
      </p:cxnSp>
      <p:sp>
        <p:nvSpPr>
          <p:cNvPr id="419" name="TextShape 52"/>
          <p:cNvSpPr txBox="1"/>
          <p:nvPr/>
        </p:nvSpPr>
        <p:spPr>
          <a:xfrm>
            <a:off x="6740728" y="3925263"/>
            <a:ext cx="741924" cy="31414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BX ID</a:t>
            </a:r>
          </a:p>
        </p:txBody>
      </p:sp>
      <p:cxnSp>
        <p:nvCxnSpPr>
          <p:cNvPr id="420" name="Line 53"/>
          <p:cNvCxnSpPr>
            <a:stCxn id="419" idx="3"/>
            <a:endCxn id="417" idx="1"/>
          </p:cNvCxnSpPr>
          <p:nvPr/>
        </p:nvCxnSpPr>
        <p:spPr>
          <a:xfrm flipV="1">
            <a:off x="7482652" y="1816395"/>
            <a:ext cx="405903" cy="2266265"/>
          </a:xfrm>
          <a:prstGeom prst="bentConnector3">
            <a:avLst/>
          </a:prstGeom>
          <a:ln w="19080">
            <a:solidFill>
              <a:srgbClr val="66FFFF"/>
            </a:solidFill>
            <a:round/>
            <a:tailEnd type="triangle" w="med" len="med"/>
          </a:ln>
        </p:spPr>
      </p:cxnSp>
      <p:sp>
        <p:nvSpPr>
          <p:cNvPr id="421" name="TextShape 54"/>
          <p:cNvSpPr txBox="1"/>
          <p:nvPr/>
        </p:nvSpPr>
        <p:spPr>
          <a:xfrm>
            <a:off x="7722994" y="1336365"/>
            <a:ext cx="408516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</a:rPr>
              <a:t>T0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22" name="TextShape 55"/>
          <p:cNvSpPr txBox="1"/>
          <p:nvPr/>
        </p:nvSpPr>
        <p:spPr>
          <a:xfrm>
            <a:off x="7445099" y="4029432"/>
            <a:ext cx="408516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</a:rPr>
              <a:t>T1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23" name="TextShape 56"/>
          <p:cNvSpPr txBox="1"/>
          <p:nvPr/>
        </p:nvSpPr>
        <p:spPr>
          <a:xfrm>
            <a:off x="6349927" y="996500"/>
            <a:ext cx="2190343" cy="3350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996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Latency: </a:t>
            </a:r>
            <a:r>
              <a:rPr lang="en-US" sz="1996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</a:rPr>
              <a:t>T1</a:t>
            </a:r>
            <a:r>
              <a:rPr lang="en-US" sz="1996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996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- </a:t>
            </a:r>
            <a:r>
              <a:rPr lang="en-US" sz="1996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</a:rPr>
              <a:t>T0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24" name="Line 57"/>
          <p:cNvSpPr/>
          <p:nvPr/>
        </p:nvSpPr>
        <p:spPr>
          <a:xfrm flipV="1">
            <a:off x="7522492" y="2728779"/>
            <a:ext cx="283446" cy="248832"/>
          </a:xfrm>
          <a:prstGeom prst="line">
            <a:avLst/>
          </a:prstGeom>
          <a:ln w="19080">
            <a:solidFill>
              <a:srgbClr val="66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TextShape 58"/>
          <p:cNvSpPr txBox="1"/>
          <p:nvPr/>
        </p:nvSpPr>
        <p:spPr>
          <a:xfrm>
            <a:off x="7163612" y="2811723"/>
            <a:ext cx="39349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10</a:t>
            </a:r>
          </a:p>
        </p:txBody>
      </p:sp>
      <p:sp>
        <p:nvSpPr>
          <p:cNvPr id="426" name="TextShape 59"/>
          <p:cNvSpPr txBox="1"/>
          <p:nvPr/>
        </p:nvSpPr>
        <p:spPr>
          <a:xfrm>
            <a:off x="3255063" y="5291143"/>
            <a:ext cx="1207586" cy="289324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32-b</a:t>
            </a: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counter</a:t>
            </a:r>
          </a:p>
        </p:txBody>
      </p:sp>
      <p:sp>
        <p:nvSpPr>
          <p:cNvPr id="427" name="TextShape 60"/>
          <p:cNvSpPr txBox="1"/>
          <p:nvPr/>
        </p:nvSpPr>
        <p:spPr>
          <a:xfrm>
            <a:off x="7853614" y="3886730"/>
            <a:ext cx="562053" cy="289324"/>
          </a:xfrm>
          <a:prstGeom prst="rect">
            <a:avLst/>
          </a:prstGeom>
          <a:solidFill>
            <a:srgbClr val="0084D1"/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EoC</a:t>
            </a:r>
          </a:p>
        </p:txBody>
      </p:sp>
      <p:sp>
        <p:nvSpPr>
          <p:cNvPr id="428" name="Line 61"/>
          <p:cNvSpPr/>
          <p:nvPr/>
        </p:nvSpPr>
        <p:spPr>
          <a:xfrm>
            <a:off x="3483648" y="1576297"/>
            <a:ext cx="0" cy="3697212"/>
          </a:xfrm>
          <a:prstGeom prst="line">
            <a:avLst/>
          </a:prstGeom>
          <a:ln w="19080">
            <a:solidFill>
              <a:srgbClr val="9900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9" name="Line 62"/>
          <p:cNvSpPr/>
          <p:nvPr/>
        </p:nvSpPr>
        <p:spPr>
          <a:xfrm flipH="1">
            <a:off x="2661393" y="1576296"/>
            <a:ext cx="822256" cy="0"/>
          </a:xfrm>
          <a:prstGeom prst="line">
            <a:avLst/>
          </a:prstGeom>
          <a:ln w="1908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63"/>
          <p:cNvSpPr/>
          <p:nvPr/>
        </p:nvSpPr>
        <p:spPr>
          <a:xfrm flipH="1">
            <a:off x="2661393" y="2686570"/>
            <a:ext cx="822256" cy="0"/>
          </a:xfrm>
          <a:prstGeom prst="line">
            <a:avLst/>
          </a:prstGeom>
          <a:ln w="1908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Line 64"/>
          <p:cNvSpPr/>
          <p:nvPr/>
        </p:nvSpPr>
        <p:spPr>
          <a:xfrm flipH="1">
            <a:off x="2661393" y="3796844"/>
            <a:ext cx="822256" cy="0"/>
          </a:xfrm>
          <a:prstGeom prst="line">
            <a:avLst/>
          </a:prstGeom>
          <a:ln w="1908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65"/>
          <p:cNvSpPr/>
          <p:nvPr/>
        </p:nvSpPr>
        <p:spPr>
          <a:xfrm flipH="1">
            <a:off x="2661393" y="4939774"/>
            <a:ext cx="822256" cy="0"/>
          </a:xfrm>
          <a:prstGeom prst="line">
            <a:avLst/>
          </a:prstGeom>
          <a:ln w="1908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extBox 2"/>
          <p:cNvSpPr txBox="1"/>
          <p:nvPr/>
        </p:nvSpPr>
        <p:spPr>
          <a:xfrm>
            <a:off x="606939" y="1236069"/>
            <a:ext cx="5632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</a:t>
            </a:r>
            <a:endParaRPr lang="en-GB" sz="1633" dirty="0"/>
          </a:p>
        </p:txBody>
      </p:sp>
      <p:sp>
        <p:nvSpPr>
          <p:cNvPr id="70" name="TextBox 69"/>
          <p:cNvSpPr txBox="1"/>
          <p:nvPr/>
        </p:nvSpPr>
        <p:spPr>
          <a:xfrm>
            <a:off x="606939" y="2314341"/>
            <a:ext cx="5632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</a:t>
            </a:r>
            <a:endParaRPr lang="en-GB" sz="1633" dirty="0"/>
          </a:p>
        </p:txBody>
      </p:sp>
      <p:sp>
        <p:nvSpPr>
          <p:cNvPr id="71" name="TextBox 70"/>
          <p:cNvSpPr txBox="1"/>
          <p:nvPr/>
        </p:nvSpPr>
        <p:spPr>
          <a:xfrm>
            <a:off x="606939" y="3395180"/>
            <a:ext cx="5632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</a:t>
            </a:r>
            <a:endParaRPr lang="en-GB" sz="1633" dirty="0"/>
          </a:p>
        </p:txBody>
      </p:sp>
      <p:sp>
        <p:nvSpPr>
          <p:cNvPr id="72" name="TextBox 71"/>
          <p:cNvSpPr txBox="1"/>
          <p:nvPr/>
        </p:nvSpPr>
        <p:spPr>
          <a:xfrm>
            <a:off x="606939" y="4606390"/>
            <a:ext cx="5632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</a:t>
            </a:r>
            <a:endParaRPr lang="en-GB" sz="1633" dirty="0"/>
          </a:p>
        </p:txBody>
      </p:sp>
      <p:sp>
        <p:nvSpPr>
          <p:cNvPr id="73" name="TextShape 36"/>
          <p:cNvSpPr txBox="1"/>
          <p:nvPr/>
        </p:nvSpPr>
        <p:spPr>
          <a:xfrm>
            <a:off x="497175" y="1564542"/>
            <a:ext cx="783396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</a:t>
            </a:r>
          </a:p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read</a:t>
            </a:r>
          </a:p>
        </p:txBody>
      </p:sp>
      <p:sp>
        <p:nvSpPr>
          <p:cNvPr id="74" name="Line 7"/>
          <p:cNvSpPr/>
          <p:nvPr/>
        </p:nvSpPr>
        <p:spPr>
          <a:xfrm>
            <a:off x="1170197" y="2851658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TextShape 36"/>
          <p:cNvSpPr txBox="1"/>
          <p:nvPr/>
        </p:nvSpPr>
        <p:spPr>
          <a:xfrm>
            <a:off x="502563" y="2658173"/>
            <a:ext cx="783396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</a:t>
            </a:r>
          </a:p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read</a:t>
            </a:r>
          </a:p>
        </p:txBody>
      </p:sp>
      <p:sp>
        <p:nvSpPr>
          <p:cNvPr id="77" name="Line 7"/>
          <p:cNvSpPr/>
          <p:nvPr/>
        </p:nvSpPr>
        <p:spPr>
          <a:xfrm>
            <a:off x="1175803" y="3950630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TextShape 36"/>
          <p:cNvSpPr txBox="1"/>
          <p:nvPr/>
        </p:nvSpPr>
        <p:spPr>
          <a:xfrm>
            <a:off x="508170" y="3757146"/>
            <a:ext cx="783396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</a:t>
            </a:r>
          </a:p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read</a:t>
            </a:r>
          </a:p>
        </p:txBody>
      </p:sp>
      <p:sp>
        <p:nvSpPr>
          <p:cNvPr id="79" name="Line 7"/>
          <p:cNvSpPr/>
          <p:nvPr/>
        </p:nvSpPr>
        <p:spPr>
          <a:xfrm>
            <a:off x="1151910" y="5067722"/>
            <a:ext cx="584200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TextShape 36"/>
          <p:cNvSpPr txBox="1"/>
          <p:nvPr/>
        </p:nvSpPr>
        <p:spPr>
          <a:xfrm>
            <a:off x="484276" y="4874238"/>
            <a:ext cx="783396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</a:t>
            </a:r>
          </a:p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read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Packet processors (</a:t>
            </a:r>
            <a:r>
              <a:rPr lang="en-GB" dirty="0" err="1"/>
              <a:t>Center</a:t>
            </a:r>
            <a:r>
              <a:rPr lang="en-GB" dirty="0"/>
              <a:t> node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6594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2"/>
          <p:cNvSpPr/>
          <p:nvPr/>
        </p:nvSpPr>
        <p:spPr>
          <a:xfrm>
            <a:off x="1065863" y="2683055"/>
            <a:ext cx="4682091" cy="3453605"/>
          </a:xfrm>
          <a:prstGeom prst="rect">
            <a:avLst/>
          </a:prstGeom>
          <a:solidFill>
            <a:srgbClr val="EEEEEE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CustomShape 1"/>
          <p:cNvSpPr/>
          <p:nvPr/>
        </p:nvSpPr>
        <p:spPr>
          <a:xfrm>
            <a:off x="301734" y="2653012"/>
            <a:ext cx="497664" cy="3483648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4"/>
          <p:cNvSpPr/>
          <p:nvPr/>
        </p:nvSpPr>
        <p:spPr>
          <a:xfrm rot="16200000">
            <a:off x="2061192" y="5282729"/>
            <a:ext cx="1327104" cy="331776"/>
          </a:xfrm>
          <a:custGeom>
            <a:avLst/>
            <a:gdLst/>
            <a:ahLst/>
            <a:cxnLst/>
            <a:rect l="0" t="0" r="r" b="b"/>
            <a:pathLst>
              <a:path w="4066" h="1018">
                <a:moveTo>
                  <a:pt x="0" y="0"/>
                </a:moveTo>
                <a:lnTo>
                  <a:pt x="4065" y="0"/>
                </a:lnTo>
                <a:lnTo>
                  <a:pt x="3048" y="1017"/>
                </a:lnTo>
                <a:lnTo>
                  <a:pt x="1016" y="1017"/>
                </a:lnTo>
                <a:lnTo>
                  <a:pt x="0" y="0"/>
                </a:lnTo>
              </a:path>
            </a:pathLst>
          </a:cu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5"/>
          <p:cNvSpPr/>
          <p:nvPr/>
        </p:nvSpPr>
        <p:spPr>
          <a:xfrm>
            <a:off x="817032" y="5738921"/>
            <a:ext cx="1741824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8"/>
          <p:cNvSpPr/>
          <p:nvPr/>
        </p:nvSpPr>
        <p:spPr>
          <a:xfrm>
            <a:off x="3561368" y="5116841"/>
            <a:ext cx="1658880" cy="663552"/>
          </a:xfrm>
          <a:prstGeom prst="rect">
            <a:avLst/>
          </a:prstGeom>
          <a:solidFill>
            <a:srgbClr val="729FCF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 anchor="ctr"/>
          <a:lstStyle/>
          <a:p>
            <a:pPr algn="ctr"/>
            <a:r>
              <a:rPr lang="en-US" sz="1633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</a:rPr>
              <a:t>FIFO</a:t>
            </a:r>
          </a:p>
          <a:p>
            <a:pPr algn="ctr"/>
            <a:r>
              <a:rPr lang="en-US" sz="1633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</a:rPr>
              <a:t>2x 30 bits</a:t>
            </a:r>
          </a:p>
        </p:txBody>
      </p:sp>
      <p:cxnSp>
        <p:nvCxnSpPr>
          <p:cNvPr id="380" name="Line 10"/>
          <p:cNvCxnSpPr>
            <a:stCxn id="374" idx="1"/>
            <a:endCxn id="378" idx="1"/>
          </p:cNvCxnSpPr>
          <p:nvPr/>
        </p:nvCxnSpPr>
        <p:spPr>
          <a:xfrm>
            <a:off x="2890631" y="5448616"/>
            <a:ext cx="671063" cy="327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381" name="CustomShape 11"/>
          <p:cNvSpPr/>
          <p:nvPr/>
        </p:nvSpPr>
        <p:spPr>
          <a:xfrm>
            <a:off x="2741724" y="2846330"/>
            <a:ext cx="746496" cy="746496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TextShape 12"/>
          <p:cNvSpPr txBox="1"/>
          <p:nvPr/>
        </p:nvSpPr>
        <p:spPr>
          <a:xfrm>
            <a:off x="2824668" y="3029852"/>
            <a:ext cx="599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FSM</a:t>
            </a:r>
          </a:p>
        </p:txBody>
      </p:sp>
      <p:sp>
        <p:nvSpPr>
          <p:cNvPr id="385" name="TextShape 15"/>
          <p:cNvSpPr txBox="1"/>
          <p:nvPr/>
        </p:nvSpPr>
        <p:spPr>
          <a:xfrm>
            <a:off x="3653129" y="2941542"/>
            <a:ext cx="654735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write/</a:t>
            </a:r>
          </a:p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full</a:t>
            </a:r>
          </a:p>
        </p:txBody>
      </p:sp>
      <p:sp>
        <p:nvSpPr>
          <p:cNvPr id="386" name="Line 16"/>
          <p:cNvSpPr/>
          <p:nvPr/>
        </p:nvSpPr>
        <p:spPr>
          <a:xfrm>
            <a:off x="824215" y="2982175"/>
            <a:ext cx="1917509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Line 17"/>
          <p:cNvSpPr/>
          <p:nvPr/>
        </p:nvSpPr>
        <p:spPr>
          <a:xfrm>
            <a:off x="2018087" y="2982174"/>
            <a:ext cx="0" cy="743884"/>
          </a:xfrm>
          <a:prstGeom prst="line">
            <a:avLst/>
          </a:prstGeom>
          <a:ln w="19080">
            <a:solidFill>
              <a:srgbClr val="000000"/>
            </a:solidFill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8"/>
          <p:cNvSpPr/>
          <p:nvPr/>
        </p:nvSpPr>
        <p:spPr>
          <a:xfrm>
            <a:off x="2731928" y="4422266"/>
            <a:ext cx="0" cy="580608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Line 19"/>
          <p:cNvSpPr/>
          <p:nvPr/>
        </p:nvSpPr>
        <p:spPr>
          <a:xfrm>
            <a:off x="2317208" y="2265722"/>
            <a:ext cx="0" cy="1492992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20"/>
          <p:cNvSpPr/>
          <p:nvPr/>
        </p:nvSpPr>
        <p:spPr>
          <a:xfrm>
            <a:off x="2317207" y="3178106"/>
            <a:ext cx="424517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TextShape 21"/>
          <p:cNvSpPr txBox="1"/>
          <p:nvPr/>
        </p:nvSpPr>
        <p:spPr>
          <a:xfrm>
            <a:off x="2558856" y="5020508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</a:t>
            </a:r>
          </a:p>
        </p:txBody>
      </p:sp>
      <p:sp>
        <p:nvSpPr>
          <p:cNvPr id="392" name="TextShape 22"/>
          <p:cNvSpPr txBox="1"/>
          <p:nvPr/>
        </p:nvSpPr>
        <p:spPr>
          <a:xfrm>
            <a:off x="2558856" y="5583482"/>
            <a:ext cx="278548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0</a:t>
            </a:r>
          </a:p>
        </p:txBody>
      </p:sp>
      <p:sp>
        <p:nvSpPr>
          <p:cNvPr id="393" name="Line 23"/>
          <p:cNvSpPr/>
          <p:nvPr/>
        </p:nvSpPr>
        <p:spPr>
          <a:xfrm>
            <a:off x="5220247" y="5583482"/>
            <a:ext cx="1108315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24"/>
          <p:cNvSpPr/>
          <p:nvPr/>
        </p:nvSpPr>
        <p:spPr>
          <a:xfrm flipV="1">
            <a:off x="5499122" y="5500538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Line 25"/>
          <p:cNvSpPr/>
          <p:nvPr/>
        </p:nvSpPr>
        <p:spPr>
          <a:xfrm>
            <a:off x="5220247" y="5325108"/>
            <a:ext cx="1108315" cy="0"/>
          </a:xfrm>
          <a:prstGeom prst="line">
            <a:avLst/>
          </a:prstGeom>
          <a:ln w="19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TextShape 26"/>
          <p:cNvSpPr txBox="1"/>
          <p:nvPr/>
        </p:nvSpPr>
        <p:spPr>
          <a:xfrm>
            <a:off x="5154099" y="4971311"/>
            <a:ext cx="119648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empty/read</a:t>
            </a:r>
          </a:p>
        </p:txBody>
      </p:sp>
      <p:sp>
        <p:nvSpPr>
          <p:cNvPr id="397" name="TextShape 27"/>
          <p:cNvSpPr txBox="1"/>
          <p:nvPr/>
        </p:nvSpPr>
        <p:spPr>
          <a:xfrm>
            <a:off x="5354460" y="5684060"/>
            <a:ext cx="39349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30</a:t>
            </a:r>
          </a:p>
        </p:txBody>
      </p:sp>
      <p:sp>
        <p:nvSpPr>
          <p:cNvPr id="398" name="Line 28"/>
          <p:cNvSpPr/>
          <p:nvPr/>
        </p:nvSpPr>
        <p:spPr>
          <a:xfrm flipV="1">
            <a:off x="1517810" y="5666426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Line 29"/>
          <p:cNvSpPr/>
          <p:nvPr/>
        </p:nvSpPr>
        <p:spPr>
          <a:xfrm flipV="1">
            <a:off x="1635612" y="4746702"/>
            <a:ext cx="165888" cy="165888"/>
          </a:xfrm>
          <a:prstGeom prst="line">
            <a:avLst/>
          </a:prstGeom>
          <a:ln w="1908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TextShape 30"/>
          <p:cNvSpPr txBox="1"/>
          <p:nvPr/>
        </p:nvSpPr>
        <p:spPr>
          <a:xfrm rot="16200000">
            <a:off x="-522155" y="4583256"/>
            <a:ext cx="2135318" cy="41667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2358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Previous Node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01" name="CustomShape 31"/>
          <p:cNvSpPr/>
          <p:nvPr/>
        </p:nvSpPr>
        <p:spPr>
          <a:xfrm>
            <a:off x="1517810" y="1773283"/>
            <a:ext cx="1457398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TextShape 32"/>
          <p:cNvSpPr txBox="1"/>
          <p:nvPr/>
        </p:nvSpPr>
        <p:spPr>
          <a:xfrm>
            <a:off x="1845014" y="1841206"/>
            <a:ext cx="113019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EoC Block</a:t>
            </a:r>
          </a:p>
        </p:txBody>
      </p:sp>
      <p:sp>
        <p:nvSpPr>
          <p:cNvPr id="403" name="CustomShape 33"/>
          <p:cNvSpPr/>
          <p:nvPr/>
        </p:nvSpPr>
        <p:spPr>
          <a:xfrm>
            <a:off x="6323991" y="3487862"/>
            <a:ext cx="497664" cy="2648798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TextShape 34"/>
          <p:cNvSpPr txBox="1"/>
          <p:nvPr/>
        </p:nvSpPr>
        <p:spPr>
          <a:xfrm rot="16200000">
            <a:off x="5741750" y="4509782"/>
            <a:ext cx="1580834" cy="416679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Next Node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05" name="TextShape 35"/>
          <p:cNvSpPr txBox="1"/>
          <p:nvPr/>
        </p:nvSpPr>
        <p:spPr>
          <a:xfrm>
            <a:off x="2283460" y="2380708"/>
            <a:ext cx="119648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empty/read</a:t>
            </a:r>
          </a:p>
        </p:txBody>
      </p:sp>
      <p:sp>
        <p:nvSpPr>
          <p:cNvPr id="406" name="TextShape 36"/>
          <p:cNvSpPr txBox="1"/>
          <p:nvPr/>
        </p:nvSpPr>
        <p:spPr>
          <a:xfrm>
            <a:off x="960061" y="2687300"/>
            <a:ext cx="783396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</a:t>
            </a:r>
          </a:p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read</a:t>
            </a:r>
          </a:p>
        </p:txBody>
      </p:sp>
      <p:sp>
        <p:nvSpPr>
          <p:cNvPr id="407" name="TextShape 37"/>
          <p:cNvSpPr txBox="1"/>
          <p:nvPr/>
        </p:nvSpPr>
        <p:spPr>
          <a:xfrm>
            <a:off x="1352761" y="4661302"/>
            <a:ext cx="39349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30</a:t>
            </a:r>
          </a:p>
        </p:txBody>
      </p:sp>
      <p:sp>
        <p:nvSpPr>
          <p:cNvPr id="408" name="TextShape 38"/>
          <p:cNvSpPr txBox="1"/>
          <p:nvPr/>
        </p:nvSpPr>
        <p:spPr>
          <a:xfrm>
            <a:off x="1374781" y="5822518"/>
            <a:ext cx="39349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30</a:t>
            </a:r>
          </a:p>
        </p:txBody>
      </p:sp>
      <p:pic>
        <p:nvPicPr>
          <p:cNvPr id="409" name="Picture 408"/>
          <p:cNvPicPr/>
          <p:nvPr/>
        </p:nvPicPr>
        <p:blipFill>
          <a:blip r:embed="rId2"/>
          <a:stretch/>
        </p:blipFill>
        <p:spPr>
          <a:xfrm>
            <a:off x="4617107" y="1414077"/>
            <a:ext cx="4412360" cy="18247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0" name="Line 39"/>
          <p:cNvSpPr/>
          <p:nvPr/>
        </p:nvSpPr>
        <p:spPr>
          <a:xfrm flipH="1">
            <a:off x="3239388" y="4068285"/>
            <a:ext cx="493092" cy="0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TextShape 40"/>
          <p:cNvSpPr txBox="1"/>
          <p:nvPr/>
        </p:nvSpPr>
        <p:spPr>
          <a:xfrm>
            <a:off x="3394500" y="3770797"/>
            <a:ext cx="956142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get_max</a:t>
            </a:r>
          </a:p>
          <a:p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count()</a:t>
            </a:r>
          </a:p>
        </p:txBody>
      </p:sp>
      <p:sp>
        <p:nvSpPr>
          <p:cNvPr id="412" name="Line 41"/>
          <p:cNvSpPr/>
          <p:nvPr/>
        </p:nvSpPr>
        <p:spPr>
          <a:xfrm flipV="1">
            <a:off x="3981312" y="1994685"/>
            <a:ext cx="1907712" cy="1776112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3" name="Elbow Connector 2"/>
          <p:cNvCxnSpPr>
            <a:stCxn id="381" idx="3"/>
            <a:endCxn id="378" idx="0"/>
          </p:cNvCxnSpPr>
          <p:nvPr/>
        </p:nvCxnSpPr>
        <p:spPr>
          <a:xfrm>
            <a:off x="3488220" y="3219578"/>
            <a:ext cx="902587" cy="1897262"/>
          </a:xfrm>
          <a:prstGeom prst="bentConnector2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CustomShape 7"/>
          <p:cNvSpPr/>
          <p:nvPr/>
        </p:nvSpPr>
        <p:spPr>
          <a:xfrm>
            <a:off x="1925346" y="3758714"/>
            <a:ext cx="1314042" cy="663552"/>
          </a:xfrm>
          <a:prstGeom prst="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TextShape 9"/>
          <p:cNvSpPr txBox="1"/>
          <p:nvPr/>
        </p:nvSpPr>
        <p:spPr>
          <a:xfrm>
            <a:off x="1925346" y="3758714"/>
            <a:ext cx="1314042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Arbiter</a:t>
            </a:r>
          </a:p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4-bit counter</a:t>
            </a:r>
          </a:p>
        </p:txBody>
      </p:sp>
      <p:cxnSp>
        <p:nvCxnSpPr>
          <p:cNvPr id="7" name="Elbow Connector 6"/>
          <p:cNvCxnSpPr>
            <a:endCxn id="391" idx="1"/>
          </p:cNvCxnSpPr>
          <p:nvPr/>
        </p:nvCxnSpPr>
        <p:spPr>
          <a:xfrm rot="16200000" flipH="1">
            <a:off x="676778" y="3295501"/>
            <a:ext cx="2921653" cy="842502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stomShape 31"/>
          <p:cNvSpPr/>
          <p:nvPr/>
        </p:nvSpPr>
        <p:spPr>
          <a:xfrm>
            <a:off x="1517810" y="979861"/>
            <a:ext cx="1457398" cy="497664"/>
          </a:xfrm>
          <a:prstGeom prst="rect">
            <a:avLst/>
          </a:prstGeom>
          <a:solidFill>
            <a:srgbClr val="CFE7F5"/>
          </a:solidFill>
          <a:ln>
            <a:solidFill>
              <a:srgbClr val="80808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TextBox 7"/>
          <p:cNvSpPr txBox="1"/>
          <p:nvPr/>
        </p:nvSpPr>
        <p:spPr>
          <a:xfrm>
            <a:off x="1517810" y="978485"/>
            <a:ext cx="1499128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Double column</a:t>
            </a:r>
            <a:endParaRPr lang="en-GB" sz="1633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18019" y="1477525"/>
            <a:ext cx="0" cy="2957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19911" y="1477525"/>
            <a:ext cx="0" cy="29575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Shape 35"/>
          <p:cNvSpPr txBox="1"/>
          <p:nvPr/>
        </p:nvSpPr>
        <p:spPr>
          <a:xfrm>
            <a:off x="2292390" y="1447821"/>
            <a:ext cx="1196484" cy="31414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empty/read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85677" y="1440868"/>
            <a:ext cx="5632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</a:t>
            </a:r>
            <a:endParaRPr lang="en-GB" sz="1633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EoC</a:t>
            </a:r>
            <a:r>
              <a:rPr lang="en-GB" dirty="0"/>
              <a:t> Data Fabric </a:t>
            </a:r>
            <a:r>
              <a:rPr lang="en-GB" dirty="0" smtClean="0"/>
              <a:t>Node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0787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xtShape 1"/>
          <p:cNvSpPr txBox="1"/>
          <p:nvPr/>
        </p:nvSpPr>
        <p:spPr>
          <a:xfrm>
            <a:off x="663552" y="273684"/>
            <a:ext cx="7464960" cy="55611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28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en-US" sz="3991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 lang="en-US" sz="3991" spc="-1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  <p:sp>
        <p:nvSpPr>
          <p:cNvPr id="414" name="CustomShape 2"/>
          <p:cNvSpPr/>
          <p:nvPr/>
        </p:nvSpPr>
        <p:spPr>
          <a:xfrm>
            <a:off x="228586" y="1306565"/>
            <a:ext cx="609018" cy="45684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Input 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5" name="CustomShape 3"/>
          <p:cNvSpPr/>
          <p:nvPr/>
        </p:nvSpPr>
        <p:spPr>
          <a:xfrm>
            <a:off x="2928838" y="925806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0,0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6" name="CustomShape 4"/>
          <p:cNvSpPr/>
          <p:nvPr/>
        </p:nvSpPr>
        <p:spPr>
          <a:xfrm>
            <a:off x="2928838" y="1230152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0,1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7" name="CustomShape 5"/>
          <p:cNvSpPr/>
          <p:nvPr/>
        </p:nvSpPr>
        <p:spPr>
          <a:xfrm>
            <a:off x="2928838" y="1540376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0,2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8" name="CustomShape 6"/>
          <p:cNvSpPr/>
          <p:nvPr/>
        </p:nvSpPr>
        <p:spPr>
          <a:xfrm>
            <a:off x="2928838" y="1845374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0,3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9" name="CustomShape 7"/>
          <p:cNvSpPr/>
          <p:nvPr/>
        </p:nvSpPr>
        <p:spPr>
          <a:xfrm>
            <a:off x="228586" y="2754167"/>
            <a:ext cx="609018" cy="45684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Input 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0" name="CustomShape 8"/>
          <p:cNvSpPr/>
          <p:nvPr/>
        </p:nvSpPr>
        <p:spPr>
          <a:xfrm>
            <a:off x="2928838" y="2373081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1,0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1" name="CustomShape 9"/>
          <p:cNvSpPr/>
          <p:nvPr/>
        </p:nvSpPr>
        <p:spPr>
          <a:xfrm>
            <a:off x="2928838" y="2678080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1,1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2" name="CustomShape 10"/>
          <p:cNvSpPr/>
          <p:nvPr/>
        </p:nvSpPr>
        <p:spPr>
          <a:xfrm>
            <a:off x="2928838" y="2988304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1,2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3" name="CustomShape 11"/>
          <p:cNvSpPr/>
          <p:nvPr/>
        </p:nvSpPr>
        <p:spPr>
          <a:xfrm>
            <a:off x="2928838" y="3293302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1,3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4" name="CustomShape 12"/>
          <p:cNvSpPr/>
          <p:nvPr/>
        </p:nvSpPr>
        <p:spPr>
          <a:xfrm>
            <a:off x="228586" y="4174011"/>
            <a:ext cx="609018" cy="45684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Input 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CustomShape 13"/>
          <p:cNvSpPr/>
          <p:nvPr/>
        </p:nvSpPr>
        <p:spPr>
          <a:xfrm>
            <a:off x="2928838" y="3793252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2,0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6" name="CustomShape 14"/>
          <p:cNvSpPr/>
          <p:nvPr/>
        </p:nvSpPr>
        <p:spPr>
          <a:xfrm>
            <a:off x="2928838" y="4097925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2,1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7" name="CustomShape 15"/>
          <p:cNvSpPr/>
          <p:nvPr/>
        </p:nvSpPr>
        <p:spPr>
          <a:xfrm>
            <a:off x="2928838" y="4408148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2,2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CustomShape 16"/>
          <p:cNvSpPr/>
          <p:nvPr/>
        </p:nvSpPr>
        <p:spPr>
          <a:xfrm>
            <a:off x="2928838" y="4712820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2,3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9" name="CustomShape 17"/>
          <p:cNvSpPr/>
          <p:nvPr/>
        </p:nvSpPr>
        <p:spPr>
          <a:xfrm>
            <a:off x="228586" y="5621939"/>
            <a:ext cx="609018" cy="45684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Input 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0" name="CustomShape 18"/>
          <p:cNvSpPr/>
          <p:nvPr/>
        </p:nvSpPr>
        <p:spPr>
          <a:xfrm>
            <a:off x="2928838" y="5240854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3,0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1" name="CustomShape 19"/>
          <p:cNvSpPr/>
          <p:nvPr/>
        </p:nvSpPr>
        <p:spPr>
          <a:xfrm>
            <a:off x="2928838" y="5545526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3,1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2" name="CustomShape 20"/>
          <p:cNvSpPr/>
          <p:nvPr/>
        </p:nvSpPr>
        <p:spPr>
          <a:xfrm>
            <a:off x="2928838" y="5855750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3,2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3" name="CustomShape 21"/>
          <p:cNvSpPr/>
          <p:nvPr/>
        </p:nvSpPr>
        <p:spPr>
          <a:xfrm>
            <a:off x="2928838" y="6160748"/>
            <a:ext cx="1142603" cy="3043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VOQ 3,3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4" name="CustomShape 22"/>
          <p:cNvSpPr/>
          <p:nvPr/>
        </p:nvSpPr>
        <p:spPr>
          <a:xfrm>
            <a:off x="8000504" y="1301014"/>
            <a:ext cx="609018" cy="45684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5" name="CustomShape 23"/>
          <p:cNvSpPr/>
          <p:nvPr/>
        </p:nvSpPr>
        <p:spPr>
          <a:xfrm>
            <a:off x="8000504" y="2749268"/>
            <a:ext cx="609018" cy="456845"/>
          </a:xfrm>
          <a:prstGeom prst="rect">
            <a:avLst/>
          </a:prstGeom>
          <a:solidFill>
            <a:srgbClr val="C0504D"/>
          </a:solidFill>
          <a:ln w="25560">
            <a:solidFill>
              <a:srgbClr val="8E3B3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6" name="CustomShape 24"/>
          <p:cNvSpPr/>
          <p:nvPr/>
        </p:nvSpPr>
        <p:spPr>
          <a:xfrm>
            <a:off x="8000504" y="4184461"/>
            <a:ext cx="609018" cy="456845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CustomShape 25"/>
          <p:cNvSpPr/>
          <p:nvPr/>
        </p:nvSpPr>
        <p:spPr>
          <a:xfrm>
            <a:off x="8000504" y="5616388"/>
            <a:ext cx="609018" cy="456845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98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8" name="CustomShape 26"/>
          <p:cNvSpPr/>
          <p:nvPr/>
        </p:nvSpPr>
        <p:spPr>
          <a:xfrm>
            <a:off x="3004924" y="686118"/>
            <a:ext cx="609018" cy="30434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C0504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9" name="CustomShape 27"/>
          <p:cNvSpPr/>
          <p:nvPr/>
        </p:nvSpPr>
        <p:spPr>
          <a:xfrm>
            <a:off x="2110174" y="468962"/>
            <a:ext cx="840216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Input ID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0" name="CustomShape 28"/>
          <p:cNvSpPr/>
          <p:nvPr/>
        </p:nvSpPr>
        <p:spPr>
          <a:xfrm>
            <a:off x="2623839" y="2373081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1" name="CustomShape 29"/>
          <p:cNvSpPr/>
          <p:nvPr/>
        </p:nvSpPr>
        <p:spPr>
          <a:xfrm>
            <a:off x="2623839" y="2678080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2" name="CustomShape 30"/>
          <p:cNvSpPr/>
          <p:nvPr/>
        </p:nvSpPr>
        <p:spPr>
          <a:xfrm>
            <a:off x="2623839" y="2983079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3" name="CustomShape 31"/>
          <p:cNvSpPr/>
          <p:nvPr/>
        </p:nvSpPr>
        <p:spPr>
          <a:xfrm>
            <a:off x="2623839" y="3278608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4" name="CustomShape 32"/>
          <p:cNvSpPr/>
          <p:nvPr/>
        </p:nvSpPr>
        <p:spPr>
          <a:xfrm>
            <a:off x="7695505" y="1377427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5" name="CustomShape 33"/>
          <p:cNvSpPr/>
          <p:nvPr/>
        </p:nvSpPr>
        <p:spPr>
          <a:xfrm>
            <a:off x="7695505" y="2825681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6" name="CustomShape 34"/>
          <p:cNvSpPr/>
          <p:nvPr/>
        </p:nvSpPr>
        <p:spPr>
          <a:xfrm>
            <a:off x="7695505" y="4260874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7" name="CustomShape 35"/>
          <p:cNvSpPr/>
          <p:nvPr/>
        </p:nvSpPr>
        <p:spPr>
          <a:xfrm>
            <a:off x="7695505" y="5692474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8" name="CustomShape 36"/>
          <p:cNvSpPr/>
          <p:nvPr/>
        </p:nvSpPr>
        <p:spPr>
          <a:xfrm>
            <a:off x="2605552" y="3793252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9" name="CustomShape 37"/>
          <p:cNvSpPr/>
          <p:nvPr/>
        </p:nvSpPr>
        <p:spPr>
          <a:xfrm>
            <a:off x="2605552" y="4097925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0" name="CustomShape 38"/>
          <p:cNvSpPr/>
          <p:nvPr/>
        </p:nvSpPr>
        <p:spPr>
          <a:xfrm>
            <a:off x="2605552" y="4402597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1" name="CustomShape 39"/>
          <p:cNvSpPr/>
          <p:nvPr/>
        </p:nvSpPr>
        <p:spPr>
          <a:xfrm>
            <a:off x="2605552" y="4698126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2" name="CustomShape 40"/>
          <p:cNvSpPr/>
          <p:nvPr/>
        </p:nvSpPr>
        <p:spPr>
          <a:xfrm>
            <a:off x="2605552" y="5240854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3" name="CustomShape 41"/>
          <p:cNvSpPr/>
          <p:nvPr/>
        </p:nvSpPr>
        <p:spPr>
          <a:xfrm>
            <a:off x="2605552" y="5545526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4" name="CustomShape 42"/>
          <p:cNvSpPr/>
          <p:nvPr/>
        </p:nvSpPr>
        <p:spPr>
          <a:xfrm>
            <a:off x="2605552" y="5850525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5" name="CustomShape 43"/>
          <p:cNvSpPr/>
          <p:nvPr/>
        </p:nvSpPr>
        <p:spPr>
          <a:xfrm>
            <a:off x="2605552" y="6145727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6" name="CustomShape 44"/>
          <p:cNvSpPr/>
          <p:nvPr/>
        </p:nvSpPr>
        <p:spPr>
          <a:xfrm>
            <a:off x="2607185" y="925806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7" name="CustomShape 45"/>
          <p:cNvSpPr/>
          <p:nvPr/>
        </p:nvSpPr>
        <p:spPr>
          <a:xfrm>
            <a:off x="2607185" y="1230152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8" name="CustomShape 46"/>
          <p:cNvSpPr/>
          <p:nvPr/>
        </p:nvSpPr>
        <p:spPr>
          <a:xfrm>
            <a:off x="2607185" y="1535151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9" name="CustomShape 47"/>
          <p:cNvSpPr/>
          <p:nvPr/>
        </p:nvSpPr>
        <p:spPr>
          <a:xfrm>
            <a:off x="2607185" y="1830680"/>
            <a:ext cx="304346" cy="304346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0" name="CustomShape 48"/>
          <p:cNvSpPr/>
          <p:nvPr/>
        </p:nvSpPr>
        <p:spPr>
          <a:xfrm>
            <a:off x="3977067" y="468962"/>
            <a:ext cx="993695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 ID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1" name="CustomShape 49"/>
          <p:cNvSpPr/>
          <p:nvPr/>
        </p:nvSpPr>
        <p:spPr>
          <a:xfrm flipH="1">
            <a:off x="3836977" y="697221"/>
            <a:ext cx="456845" cy="22825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C0504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CustomShape 50"/>
          <p:cNvSpPr/>
          <p:nvPr/>
        </p:nvSpPr>
        <p:spPr>
          <a:xfrm>
            <a:off x="1483522" y="924827"/>
            <a:ext cx="609018" cy="12095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CustomShape 51"/>
          <p:cNvSpPr/>
          <p:nvPr/>
        </p:nvSpPr>
        <p:spPr>
          <a:xfrm rot="16200000">
            <a:off x="1216730" y="1269012"/>
            <a:ext cx="1080558" cy="5231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4" name="CustomShape 52"/>
          <p:cNvSpPr/>
          <p:nvPr/>
        </p:nvSpPr>
        <p:spPr>
          <a:xfrm>
            <a:off x="2102337" y="1077653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CustomShape 53"/>
          <p:cNvSpPr/>
          <p:nvPr/>
        </p:nvSpPr>
        <p:spPr>
          <a:xfrm>
            <a:off x="2102337" y="1376773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6" name="CustomShape 54"/>
          <p:cNvSpPr/>
          <p:nvPr/>
        </p:nvSpPr>
        <p:spPr>
          <a:xfrm>
            <a:off x="2102337" y="1675894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CustomShape 55"/>
          <p:cNvSpPr/>
          <p:nvPr/>
        </p:nvSpPr>
        <p:spPr>
          <a:xfrm>
            <a:off x="2102337" y="1995588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56"/>
          <p:cNvSpPr/>
          <p:nvPr/>
        </p:nvSpPr>
        <p:spPr>
          <a:xfrm>
            <a:off x="1485155" y="2388102"/>
            <a:ext cx="609018" cy="12095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9" name="CustomShape 57"/>
          <p:cNvSpPr/>
          <p:nvPr/>
        </p:nvSpPr>
        <p:spPr>
          <a:xfrm rot="16200000">
            <a:off x="1218689" y="2731961"/>
            <a:ext cx="1080558" cy="5231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0" name="CustomShape 58"/>
          <p:cNvSpPr/>
          <p:nvPr/>
        </p:nvSpPr>
        <p:spPr>
          <a:xfrm>
            <a:off x="2103970" y="2540602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59"/>
          <p:cNvSpPr/>
          <p:nvPr/>
        </p:nvSpPr>
        <p:spPr>
          <a:xfrm>
            <a:off x="2103970" y="2839723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2" name="CustomShape 60"/>
          <p:cNvSpPr/>
          <p:nvPr/>
        </p:nvSpPr>
        <p:spPr>
          <a:xfrm>
            <a:off x="2103970" y="3139170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3" name="CustomShape 61"/>
          <p:cNvSpPr/>
          <p:nvPr/>
        </p:nvSpPr>
        <p:spPr>
          <a:xfrm>
            <a:off x="2103970" y="3458864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4" name="CustomShape 62"/>
          <p:cNvSpPr/>
          <p:nvPr/>
        </p:nvSpPr>
        <p:spPr>
          <a:xfrm>
            <a:off x="1485155" y="3797497"/>
            <a:ext cx="609018" cy="12095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5" name="CustomShape 63"/>
          <p:cNvSpPr/>
          <p:nvPr/>
        </p:nvSpPr>
        <p:spPr>
          <a:xfrm rot="16200000">
            <a:off x="1218689" y="4141356"/>
            <a:ext cx="1080558" cy="5231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6" name="CustomShape 64"/>
          <p:cNvSpPr/>
          <p:nvPr/>
        </p:nvSpPr>
        <p:spPr>
          <a:xfrm>
            <a:off x="2103970" y="3949997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65"/>
          <p:cNvSpPr/>
          <p:nvPr/>
        </p:nvSpPr>
        <p:spPr>
          <a:xfrm>
            <a:off x="2103970" y="4249444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CustomShape 66"/>
          <p:cNvSpPr/>
          <p:nvPr/>
        </p:nvSpPr>
        <p:spPr>
          <a:xfrm>
            <a:off x="2103970" y="4548565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9" name="CustomShape 67"/>
          <p:cNvSpPr/>
          <p:nvPr/>
        </p:nvSpPr>
        <p:spPr>
          <a:xfrm>
            <a:off x="2103970" y="4868259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0" name="CustomShape 68"/>
          <p:cNvSpPr/>
          <p:nvPr/>
        </p:nvSpPr>
        <p:spPr>
          <a:xfrm>
            <a:off x="1464256" y="5240200"/>
            <a:ext cx="609018" cy="120954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1" name="CustomShape 69"/>
          <p:cNvSpPr/>
          <p:nvPr/>
        </p:nvSpPr>
        <p:spPr>
          <a:xfrm rot="16200000">
            <a:off x="1197790" y="5584386"/>
            <a:ext cx="1080558" cy="5231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2" name="CustomShape 70"/>
          <p:cNvSpPr/>
          <p:nvPr/>
        </p:nvSpPr>
        <p:spPr>
          <a:xfrm>
            <a:off x="2083071" y="5393026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CustomShape 71"/>
          <p:cNvSpPr/>
          <p:nvPr/>
        </p:nvSpPr>
        <p:spPr>
          <a:xfrm>
            <a:off x="2083071" y="5692147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CustomShape 72"/>
          <p:cNvSpPr/>
          <p:nvPr/>
        </p:nvSpPr>
        <p:spPr>
          <a:xfrm>
            <a:off x="2083071" y="5991268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5" name="CustomShape 73"/>
          <p:cNvSpPr/>
          <p:nvPr/>
        </p:nvSpPr>
        <p:spPr>
          <a:xfrm>
            <a:off x="2083071" y="6310962"/>
            <a:ext cx="512032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4F81BD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6" name="CustomShape 74"/>
          <p:cNvSpPr/>
          <p:nvPr/>
        </p:nvSpPr>
        <p:spPr>
          <a:xfrm rot="16200000">
            <a:off x="6123815" y="1268685"/>
            <a:ext cx="1080558" cy="523135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C7AC7"/>
              </a:gs>
            </a:gsLst>
            <a:lin ang="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7" name="CustomShape 75"/>
          <p:cNvSpPr/>
          <p:nvPr/>
        </p:nvSpPr>
        <p:spPr>
          <a:xfrm rot="16200000">
            <a:off x="6123815" y="2716613"/>
            <a:ext cx="1080558" cy="523135"/>
          </a:xfrm>
          <a:prstGeom prst="rect">
            <a:avLst/>
          </a:prstGeom>
          <a:gradFill>
            <a:gsLst>
              <a:gs pos="0">
                <a:srgbClr val="9C2F2C"/>
              </a:gs>
              <a:gs pos="100000">
                <a:srgbClr val="CB3D39"/>
              </a:gs>
            </a:gsLst>
            <a:lin ang="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8" name="CustomShape 76"/>
          <p:cNvSpPr/>
          <p:nvPr/>
        </p:nvSpPr>
        <p:spPr>
          <a:xfrm rot="16200000">
            <a:off x="6123815" y="4152132"/>
            <a:ext cx="1080558" cy="523135"/>
          </a:xfrm>
          <a:prstGeom prst="rect">
            <a:avLst/>
          </a:prstGeom>
          <a:gradFill>
            <a:gsLst>
              <a:gs pos="0">
                <a:srgbClr val="779637"/>
              </a:gs>
              <a:gs pos="100000">
                <a:srgbClr val="9BC348"/>
              </a:gs>
            </a:gsLst>
            <a:lin ang="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9" name="CustomShape 77"/>
          <p:cNvSpPr/>
          <p:nvPr/>
        </p:nvSpPr>
        <p:spPr>
          <a:xfrm rot="16200000">
            <a:off x="6123815" y="5583733"/>
            <a:ext cx="1080558" cy="523135"/>
          </a:xfrm>
          <a:prstGeom prst="rect">
            <a:avLst/>
          </a:prstGeom>
          <a:gradFill>
            <a:gsLst>
              <a:gs pos="0">
                <a:srgbClr val="5E437F"/>
              </a:gs>
              <a:gs pos="100000">
                <a:srgbClr val="7B57A5"/>
              </a:gs>
            </a:gsLst>
            <a:lin ang="0"/>
          </a:gradFill>
          <a:ln>
            <a:noFill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Round robin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5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arbiter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0" name="CustomShape 78"/>
          <p:cNvSpPr/>
          <p:nvPr/>
        </p:nvSpPr>
        <p:spPr>
          <a:xfrm>
            <a:off x="4071767" y="1077653"/>
            <a:ext cx="233059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4F81B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1" name="CustomShape 79"/>
          <p:cNvSpPr/>
          <p:nvPr/>
        </p:nvSpPr>
        <p:spPr>
          <a:xfrm flipV="1">
            <a:off x="4071767" y="1300687"/>
            <a:ext cx="2330596" cy="121901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4F81B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CustomShape 80"/>
          <p:cNvSpPr/>
          <p:nvPr/>
        </p:nvSpPr>
        <p:spPr>
          <a:xfrm flipV="1">
            <a:off x="4071767" y="1605360"/>
            <a:ext cx="2330596" cy="233386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4F81B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CustomShape 81"/>
          <p:cNvSpPr/>
          <p:nvPr/>
        </p:nvSpPr>
        <p:spPr>
          <a:xfrm flipV="1">
            <a:off x="4071767" y="1982853"/>
            <a:ext cx="2330596" cy="340984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4F81B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4" name="CustomShape 82"/>
          <p:cNvSpPr/>
          <p:nvPr/>
        </p:nvSpPr>
        <p:spPr>
          <a:xfrm>
            <a:off x="4071767" y="1382651"/>
            <a:ext cx="2330596" cy="114260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504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5" name="CustomShape 83"/>
          <p:cNvSpPr/>
          <p:nvPr/>
        </p:nvSpPr>
        <p:spPr>
          <a:xfrm>
            <a:off x="4071767" y="2829926"/>
            <a:ext cx="2330596" cy="1110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504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84"/>
          <p:cNvSpPr/>
          <p:nvPr/>
        </p:nvSpPr>
        <p:spPr>
          <a:xfrm flipV="1">
            <a:off x="4071767" y="3058839"/>
            <a:ext cx="2330596" cy="119060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504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7" name="CustomShape 85"/>
          <p:cNvSpPr/>
          <p:nvPr/>
        </p:nvSpPr>
        <p:spPr>
          <a:xfrm flipV="1">
            <a:off x="4071767" y="3357633"/>
            <a:ext cx="2330596" cy="233386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504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8" name="CustomShape 86"/>
          <p:cNvSpPr/>
          <p:nvPr/>
        </p:nvSpPr>
        <p:spPr>
          <a:xfrm>
            <a:off x="4071767" y="1692875"/>
            <a:ext cx="2330596" cy="22571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BBB59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9" name="CustomShape 87"/>
          <p:cNvSpPr/>
          <p:nvPr/>
        </p:nvSpPr>
        <p:spPr>
          <a:xfrm>
            <a:off x="4071767" y="3140803"/>
            <a:ext cx="2330596" cy="110831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BBB59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0" name="CustomShape 88"/>
          <p:cNvSpPr/>
          <p:nvPr/>
        </p:nvSpPr>
        <p:spPr>
          <a:xfrm flipV="1">
            <a:off x="4071767" y="4548565"/>
            <a:ext cx="2330596" cy="117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BBB59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1" name="CustomShape 89"/>
          <p:cNvSpPr/>
          <p:nvPr/>
        </p:nvSpPr>
        <p:spPr>
          <a:xfrm flipV="1">
            <a:off x="4071767" y="4811765"/>
            <a:ext cx="2330596" cy="119648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BBB59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2" name="CustomShape 90"/>
          <p:cNvSpPr/>
          <p:nvPr/>
        </p:nvSpPr>
        <p:spPr>
          <a:xfrm>
            <a:off x="4071767" y="1997874"/>
            <a:ext cx="2330596" cy="339482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8064A2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3" name="CustomShape 91"/>
          <p:cNvSpPr/>
          <p:nvPr/>
        </p:nvSpPr>
        <p:spPr>
          <a:xfrm>
            <a:off x="4071767" y="3445149"/>
            <a:ext cx="2330596" cy="217581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8064A2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4" name="CustomShape 92"/>
          <p:cNvSpPr/>
          <p:nvPr/>
        </p:nvSpPr>
        <p:spPr>
          <a:xfrm>
            <a:off x="4071767" y="4864993"/>
            <a:ext cx="2330596" cy="10887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8064A2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5" name="CustomShape 93"/>
          <p:cNvSpPr/>
          <p:nvPr/>
        </p:nvSpPr>
        <p:spPr>
          <a:xfrm flipV="1">
            <a:off x="4071767" y="6298227"/>
            <a:ext cx="2330596" cy="1436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8064A2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6" name="CustomShape 94"/>
          <p:cNvSpPr/>
          <p:nvPr/>
        </p:nvSpPr>
        <p:spPr>
          <a:xfrm flipV="1">
            <a:off x="6987216" y="1523721"/>
            <a:ext cx="70796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4F81B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7" name="CustomShape 95"/>
          <p:cNvSpPr/>
          <p:nvPr/>
        </p:nvSpPr>
        <p:spPr>
          <a:xfrm flipV="1">
            <a:off x="6987216" y="2971976"/>
            <a:ext cx="70796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504D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8" name="CustomShape 96"/>
          <p:cNvSpPr/>
          <p:nvPr/>
        </p:nvSpPr>
        <p:spPr>
          <a:xfrm flipV="1">
            <a:off x="6987216" y="4407168"/>
            <a:ext cx="70796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9BBB59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9" name="CustomShape 97"/>
          <p:cNvSpPr/>
          <p:nvPr/>
        </p:nvSpPr>
        <p:spPr>
          <a:xfrm flipV="1">
            <a:off x="6987216" y="5839095"/>
            <a:ext cx="707963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8064A2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0" name="Line 98"/>
          <p:cNvSpPr/>
          <p:nvPr/>
        </p:nvSpPr>
        <p:spPr>
          <a:xfrm>
            <a:off x="228586" y="2253890"/>
            <a:ext cx="8381263" cy="0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1" name="Line 99"/>
          <p:cNvSpPr/>
          <p:nvPr/>
        </p:nvSpPr>
        <p:spPr>
          <a:xfrm flipV="1">
            <a:off x="5236902" y="924827"/>
            <a:ext cx="0" cy="5524593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2" name="CustomShape 100"/>
          <p:cNvSpPr/>
          <p:nvPr/>
        </p:nvSpPr>
        <p:spPr>
          <a:xfrm>
            <a:off x="918263" y="1116186"/>
            <a:ext cx="483622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3" name="CustomShape 101"/>
          <p:cNvSpPr/>
          <p:nvPr/>
        </p:nvSpPr>
        <p:spPr>
          <a:xfrm>
            <a:off x="6961745" y="1116186"/>
            <a:ext cx="483622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4" name="CustomShape 102"/>
          <p:cNvSpPr/>
          <p:nvPr/>
        </p:nvSpPr>
        <p:spPr>
          <a:xfrm>
            <a:off x="5513817" y="1115206"/>
            <a:ext cx="483622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5" name="Line 103"/>
          <p:cNvSpPr/>
          <p:nvPr/>
        </p:nvSpPr>
        <p:spPr>
          <a:xfrm flipV="1">
            <a:off x="7466920" y="908826"/>
            <a:ext cx="0" cy="5524919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6" name="Line 104"/>
          <p:cNvSpPr/>
          <p:nvPr/>
        </p:nvSpPr>
        <p:spPr>
          <a:xfrm>
            <a:off x="228586" y="3695287"/>
            <a:ext cx="8381263" cy="0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7" name="Line 105"/>
          <p:cNvSpPr/>
          <p:nvPr/>
        </p:nvSpPr>
        <p:spPr>
          <a:xfrm>
            <a:off x="228586" y="5116111"/>
            <a:ext cx="8381263" cy="0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8" name="TextShape 106"/>
          <p:cNvSpPr txBox="1"/>
          <p:nvPr/>
        </p:nvSpPr>
        <p:spPr>
          <a:xfrm>
            <a:off x="663551" y="8620"/>
            <a:ext cx="3036601" cy="35720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2903" spc="-1" dirty="0" smtClean="0">
                <a:uFill>
                  <a:solidFill>
                    <a:srgbClr val="FFFFFF"/>
                  </a:solidFill>
                </a:uFill>
              </a:rPr>
              <a:t>Packet Router</a:t>
            </a:r>
            <a:endParaRPr lang="en-US" sz="1633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19" name="CustomShape 107"/>
          <p:cNvSpPr/>
          <p:nvPr/>
        </p:nvSpPr>
        <p:spPr>
          <a:xfrm>
            <a:off x="837604" y="1443064"/>
            <a:ext cx="645918" cy="165888"/>
          </a:xfrm>
          <a:custGeom>
            <a:avLst/>
            <a:gdLst/>
            <a:ahLst/>
            <a:cxnLst/>
            <a:rect l="0" t="0" r="r" b="b"/>
            <a:pathLst>
              <a:path w="1980" h="510">
                <a:moveTo>
                  <a:pt x="0" y="127"/>
                </a:moveTo>
                <a:lnTo>
                  <a:pt x="1484" y="127"/>
                </a:lnTo>
                <a:lnTo>
                  <a:pt x="1484" y="0"/>
                </a:lnTo>
                <a:lnTo>
                  <a:pt x="1979" y="254"/>
                </a:lnTo>
                <a:lnTo>
                  <a:pt x="1484" y="509"/>
                </a:lnTo>
                <a:lnTo>
                  <a:pt x="1484" y="381"/>
                </a:lnTo>
                <a:lnTo>
                  <a:pt x="0" y="381"/>
                </a:lnTo>
                <a:lnTo>
                  <a:pt x="0" y="127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0" name="CustomShape 108"/>
          <p:cNvSpPr/>
          <p:nvPr/>
        </p:nvSpPr>
        <p:spPr>
          <a:xfrm>
            <a:off x="851646" y="2903400"/>
            <a:ext cx="645918" cy="165888"/>
          </a:xfrm>
          <a:custGeom>
            <a:avLst/>
            <a:gdLst/>
            <a:ahLst/>
            <a:cxnLst/>
            <a:rect l="0" t="0" r="r" b="b"/>
            <a:pathLst>
              <a:path w="1980" h="510">
                <a:moveTo>
                  <a:pt x="0" y="127"/>
                </a:moveTo>
                <a:lnTo>
                  <a:pt x="1484" y="127"/>
                </a:lnTo>
                <a:lnTo>
                  <a:pt x="1484" y="0"/>
                </a:lnTo>
                <a:lnTo>
                  <a:pt x="1979" y="254"/>
                </a:lnTo>
                <a:lnTo>
                  <a:pt x="1484" y="509"/>
                </a:lnTo>
                <a:lnTo>
                  <a:pt x="1484" y="381"/>
                </a:lnTo>
                <a:lnTo>
                  <a:pt x="0" y="381"/>
                </a:lnTo>
                <a:lnTo>
                  <a:pt x="0" y="127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1" name="CustomShape 109"/>
          <p:cNvSpPr/>
          <p:nvPr/>
        </p:nvSpPr>
        <p:spPr>
          <a:xfrm>
            <a:off x="851646" y="4313448"/>
            <a:ext cx="645918" cy="165888"/>
          </a:xfrm>
          <a:custGeom>
            <a:avLst/>
            <a:gdLst/>
            <a:ahLst/>
            <a:cxnLst/>
            <a:rect l="0" t="0" r="r" b="b"/>
            <a:pathLst>
              <a:path w="1980" h="510">
                <a:moveTo>
                  <a:pt x="0" y="127"/>
                </a:moveTo>
                <a:lnTo>
                  <a:pt x="1484" y="127"/>
                </a:lnTo>
                <a:lnTo>
                  <a:pt x="1484" y="0"/>
                </a:lnTo>
                <a:lnTo>
                  <a:pt x="1979" y="254"/>
                </a:lnTo>
                <a:lnTo>
                  <a:pt x="1484" y="509"/>
                </a:lnTo>
                <a:lnTo>
                  <a:pt x="1484" y="381"/>
                </a:lnTo>
                <a:lnTo>
                  <a:pt x="0" y="381"/>
                </a:lnTo>
                <a:lnTo>
                  <a:pt x="0" y="127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2" name="CustomShape 110"/>
          <p:cNvSpPr/>
          <p:nvPr/>
        </p:nvSpPr>
        <p:spPr>
          <a:xfrm>
            <a:off x="837604" y="5756152"/>
            <a:ext cx="645918" cy="165888"/>
          </a:xfrm>
          <a:custGeom>
            <a:avLst/>
            <a:gdLst/>
            <a:ahLst/>
            <a:cxnLst/>
            <a:rect l="0" t="0" r="r" b="b"/>
            <a:pathLst>
              <a:path w="1980" h="510">
                <a:moveTo>
                  <a:pt x="0" y="127"/>
                </a:moveTo>
                <a:lnTo>
                  <a:pt x="1484" y="127"/>
                </a:lnTo>
                <a:lnTo>
                  <a:pt x="1484" y="0"/>
                </a:lnTo>
                <a:lnTo>
                  <a:pt x="1979" y="254"/>
                </a:lnTo>
                <a:lnTo>
                  <a:pt x="1484" y="509"/>
                </a:lnTo>
                <a:lnTo>
                  <a:pt x="1484" y="381"/>
                </a:lnTo>
                <a:lnTo>
                  <a:pt x="0" y="381"/>
                </a:lnTo>
                <a:lnTo>
                  <a:pt x="0" y="127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828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extShape 1"/>
          <p:cNvSpPr txBox="1"/>
          <p:nvPr/>
        </p:nvSpPr>
        <p:spPr>
          <a:xfrm>
            <a:off x="663552" y="273684"/>
            <a:ext cx="7464960" cy="5561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3991" spc="-1" dirty="0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  <p:sp>
        <p:nvSpPr>
          <p:cNvPr id="524" name="Line 2"/>
          <p:cNvSpPr/>
          <p:nvPr/>
        </p:nvSpPr>
        <p:spPr>
          <a:xfrm>
            <a:off x="3648067" y="1393101"/>
            <a:ext cx="327" cy="1334941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5" name="CustomShape 3"/>
          <p:cNvSpPr/>
          <p:nvPr/>
        </p:nvSpPr>
        <p:spPr>
          <a:xfrm>
            <a:off x="1516831" y="2670569"/>
            <a:ext cx="1371188" cy="2051721"/>
          </a:xfrm>
          <a:prstGeom prst="rect">
            <a:avLst/>
          </a:prstGeom>
          <a:solidFill>
            <a:srgbClr val="C0504D"/>
          </a:solidFill>
          <a:ln w="25560">
            <a:solidFill>
              <a:srgbClr val="8E3B3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6" name="CustomShape 4"/>
          <p:cNvSpPr/>
          <p:nvPr/>
        </p:nvSpPr>
        <p:spPr>
          <a:xfrm>
            <a:off x="3632883" y="2675141"/>
            <a:ext cx="1010349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Scrambler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7" name="CustomShape 5"/>
          <p:cNvSpPr/>
          <p:nvPr/>
        </p:nvSpPr>
        <p:spPr>
          <a:xfrm>
            <a:off x="3632883" y="3221461"/>
            <a:ext cx="1010349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Scrambler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8" name="CustomShape 6"/>
          <p:cNvSpPr/>
          <p:nvPr/>
        </p:nvSpPr>
        <p:spPr>
          <a:xfrm>
            <a:off x="3632883" y="3816764"/>
            <a:ext cx="1010349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Scrambler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9" name="CustomShape 7"/>
          <p:cNvSpPr/>
          <p:nvPr/>
        </p:nvSpPr>
        <p:spPr>
          <a:xfrm>
            <a:off x="3632883" y="4337940"/>
            <a:ext cx="1010349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Scrambler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0" name="CustomShape 8"/>
          <p:cNvSpPr/>
          <p:nvPr/>
        </p:nvSpPr>
        <p:spPr>
          <a:xfrm>
            <a:off x="2888019" y="2859642"/>
            <a:ext cx="6854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1" name="CustomShape 9"/>
          <p:cNvSpPr/>
          <p:nvPr/>
        </p:nvSpPr>
        <p:spPr>
          <a:xfrm>
            <a:off x="2888019" y="3405962"/>
            <a:ext cx="6854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2" name="CustomShape 10"/>
          <p:cNvSpPr/>
          <p:nvPr/>
        </p:nvSpPr>
        <p:spPr>
          <a:xfrm>
            <a:off x="2888019" y="4001265"/>
            <a:ext cx="6854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3" name="CustomShape 11"/>
          <p:cNvSpPr/>
          <p:nvPr/>
        </p:nvSpPr>
        <p:spPr>
          <a:xfrm>
            <a:off x="2888019" y="4522114"/>
            <a:ext cx="685431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4" name="CustomShape 12"/>
          <p:cNvSpPr/>
          <p:nvPr/>
        </p:nvSpPr>
        <p:spPr>
          <a:xfrm>
            <a:off x="5223186" y="2675141"/>
            <a:ext cx="845768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Framing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5" name="CustomShape 13"/>
          <p:cNvSpPr/>
          <p:nvPr/>
        </p:nvSpPr>
        <p:spPr>
          <a:xfrm>
            <a:off x="5223186" y="3221461"/>
            <a:ext cx="845768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Framing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6" name="CustomShape 14"/>
          <p:cNvSpPr/>
          <p:nvPr/>
        </p:nvSpPr>
        <p:spPr>
          <a:xfrm>
            <a:off x="5223186" y="3816764"/>
            <a:ext cx="845768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Framing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7" name="CustomShape 15"/>
          <p:cNvSpPr/>
          <p:nvPr/>
        </p:nvSpPr>
        <p:spPr>
          <a:xfrm>
            <a:off x="5223186" y="4337940"/>
            <a:ext cx="845768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Framing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8" name="CustomShape 16"/>
          <p:cNvSpPr/>
          <p:nvPr/>
        </p:nvSpPr>
        <p:spPr>
          <a:xfrm>
            <a:off x="1734967" y="3068309"/>
            <a:ext cx="934263" cy="107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Packet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Router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(4x4 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crossbar)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9" name="CustomShape 17"/>
          <p:cNvSpPr/>
          <p:nvPr/>
        </p:nvSpPr>
        <p:spPr>
          <a:xfrm>
            <a:off x="4716379" y="2859643"/>
            <a:ext cx="470887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0" name="CustomShape 18"/>
          <p:cNvSpPr/>
          <p:nvPr/>
        </p:nvSpPr>
        <p:spPr>
          <a:xfrm>
            <a:off x="4716379" y="3405963"/>
            <a:ext cx="470887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1" name="CustomShape 19"/>
          <p:cNvSpPr/>
          <p:nvPr/>
        </p:nvSpPr>
        <p:spPr>
          <a:xfrm>
            <a:off x="4716379" y="4000939"/>
            <a:ext cx="470887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2" name="CustomShape 20"/>
          <p:cNvSpPr/>
          <p:nvPr/>
        </p:nvSpPr>
        <p:spPr>
          <a:xfrm>
            <a:off x="4716379" y="4522115"/>
            <a:ext cx="470887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3" name="CustomShape 21"/>
          <p:cNvSpPr/>
          <p:nvPr/>
        </p:nvSpPr>
        <p:spPr>
          <a:xfrm>
            <a:off x="6773652" y="2675141"/>
            <a:ext cx="927405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Serializer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4" name="CustomShape 22"/>
          <p:cNvSpPr/>
          <p:nvPr/>
        </p:nvSpPr>
        <p:spPr>
          <a:xfrm>
            <a:off x="6773652" y="3221461"/>
            <a:ext cx="927405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Serializer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5" name="CustomShape 23"/>
          <p:cNvSpPr/>
          <p:nvPr/>
        </p:nvSpPr>
        <p:spPr>
          <a:xfrm>
            <a:off x="6773652" y="3816764"/>
            <a:ext cx="927405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Serializer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6" name="CustomShape 24"/>
          <p:cNvSpPr/>
          <p:nvPr/>
        </p:nvSpPr>
        <p:spPr>
          <a:xfrm>
            <a:off x="6773652" y="4337940"/>
            <a:ext cx="927405" cy="330796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Serializer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7" name="CustomShape 25"/>
          <p:cNvSpPr/>
          <p:nvPr/>
        </p:nvSpPr>
        <p:spPr>
          <a:xfrm>
            <a:off x="6127407" y="2859643"/>
            <a:ext cx="591384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8" name="CustomShape 26"/>
          <p:cNvSpPr/>
          <p:nvPr/>
        </p:nvSpPr>
        <p:spPr>
          <a:xfrm>
            <a:off x="6127407" y="3405963"/>
            <a:ext cx="591384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9" name="CustomShape 27"/>
          <p:cNvSpPr/>
          <p:nvPr/>
        </p:nvSpPr>
        <p:spPr>
          <a:xfrm>
            <a:off x="6127407" y="4000939"/>
            <a:ext cx="591384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0" name="CustomShape 28"/>
          <p:cNvSpPr/>
          <p:nvPr/>
        </p:nvSpPr>
        <p:spPr>
          <a:xfrm>
            <a:off x="6127407" y="4522115"/>
            <a:ext cx="591384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00"/>
            </a:solidFill>
            <a:round/>
            <a:tailEnd type="arrow" w="med" len="med"/>
          </a:ln>
          <a:effectLst>
            <a:outerShdw dist="23040" dir="540000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CustomShape 29"/>
          <p:cNvSpPr/>
          <p:nvPr/>
        </p:nvSpPr>
        <p:spPr>
          <a:xfrm>
            <a:off x="831073" y="2855071"/>
            <a:ext cx="685431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30"/>
          <p:cNvSpPr/>
          <p:nvPr/>
        </p:nvSpPr>
        <p:spPr>
          <a:xfrm>
            <a:off x="831073" y="3403677"/>
            <a:ext cx="685431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3" name="CustomShape 31"/>
          <p:cNvSpPr/>
          <p:nvPr/>
        </p:nvSpPr>
        <p:spPr>
          <a:xfrm>
            <a:off x="831073" y="3994408"/>
            <a:ext cx="685431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4" name="CustomShape 32"/>
          <p:cNvSpPr/>
          <p:nvPr/>
        </p:nvSpPr>
        <p:spPr>
          <a:xfrm>
            <a:off x="831073" y="4522115"/>
            <a:ext cx="685431" cy="65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5" name="CustomShape 33"/>
          <p:cNvSpPr/>
          <p:nvPr/>
        </p:nvSpPr>
        <p:spPr>
          <a:xfrm>
            <a:off x="827808" y="2457005"/>
            <a:ext cx="63710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f2r[0]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6" name="CustomShape 34"/>
          <p:cNvSpPr/>
          <p:nvPr/>
        </p:nvSpPr>
        <p:spPr>
          <a:xfrm>
            <a:off x="827808" y="2992549"/>
            <a:ext cx="63710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f2r[1]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7" name="CustomShape 35"/>
          <p:cNvSpPr/>
          <p:nvPr/>
        </p:nvSpPr>
        <p:spPr>
          <a:xfrm>
            <a:off x="827808" y="3597975"/>
            <a:ext cx="63710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f2r[2]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CustomShape 36"/>
          <p:cNvSpPr/>
          <p:nvPr/>
        </p:nvSpPr>
        <p:spPr>
          <a:xfrm>
            <a:off x="827808" y="4160623"/>
            <a:ext cx="63710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f2r[3]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9" name="CustomShape 37"/>
          <p:cNvSpPr/>
          <p:nvPr/>
        </p:nvSpPr>
        <p:spPr>
          <a:xfrm rot="5400000">
            <a:off x="8124594" y="2631057"/>
            <a:ext cx="369003" cy="45684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0" name="CustomShape 38"/>
          <p:cNvSpPr/>
          <p:nvPr/>
        </p:nvSpPr>
        <p:spPr>
          <a:xfrm rot="5400000">
            <a:off x="8124594" y="3177377"/>
            <a:ext cx="369003" cy="45684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1" name="CustomShape 39"/>
          <p:cNvSpPr/>
          <p:nvPr/>
        </p:nvSpPr>
        <p:spPr>
          <a:xfrm rot="5400000">
            <a:off x="8124594" y="3772680"/>
            <a:ext cx="369003" cy="45684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2" name="CustomShape 40"/>
          <p:cNvSpPr/>
          <p:nvPr/>
        </p:nvSpPr>
        <p:spPr>
          <a:xfrm rot="5400000">
            <a:off x="8124594" y="4293855"/>
            <a:ext cx="369003" cy="45684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3" name="CustomShape 41"/>
          <p:cNvSpPr/>
          <p:nvPr/>
        </p:nvSpPr>
        <p:spPr>
          <a:xfrm>
            <a:off x="7756244" y="2859642"/>
            <a:ext cx="323939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4" name="CustomShape 42"/>
          <p:cNvSpPr/>
          <p:nvPr/>
        </p:nvSpPr>
        <p:spPr>
          <a:xfrm>
            <a:off x="7746447" y="3412167"/>
            <a:ext cx="323939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5" name="CustomShape 43"/>
          <p:cNvSpPr/>
          <p:nvPr/>
        </p:nvSpPr>
        <p:spPr>
          <a:xfrm>
            <a:off x="7756244" y="4009103"/>
            <a:ext cx="323939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6" name="CustomShape 44"/>
          <p:cNvSpPr/>
          <p:nvPr/>
        </p:nvSpPr>
        <p:spPr>
          <a:xfrm>
            <a:off x="7756244" y="4522114"/>
            <a:ext cx="323939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7" name="Line 45"/>
          <p:cNvSpPr/>
          <p:nvPr/>
        </p:nvSpPr>
        <p:spPr>
          <a:xfrm>
            <a:off x="3230898" y="2060572"/>
            <a:ext cx="327" cy="3962372"/>
          </a:xfrm>
          <a:prstGeom prst="line">
            <a:avLst/>
          </a:prstGeom>
          <a:ln w="9360">
            <a:solidFill>
              <a:srgbClr val="000000"/>
            </a:solidFill>
            <a:custDash>
              <a:ds d="4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8" name="Line 46"/>
          <p:cNvSpPr/>
          <p:nvPr/>
        </p:nvSpPr>
        <p:spPr>
          <a:xfrm>
            <a:off x="4939740" y="2060572"/>
            <a:ext cx="327" cy="3962372"/>
          </a:xfrm>
          <a:prstGeom prst="line">
            <a:avLst/>
          </a:prstGeom>
          <a:ln w="9360">
            <a:solidFill>
              <a:srgbClr val="000000"/>
            </a:solidFill>
            <a:custDash>
              <a:ds d="4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9" name="Line 47"/>
          <p:cNvSpPr/>
          <p:nvPr/>
        </p:nvSpPr>
        <p:spPr>
          <a:xfrm>
            <a:off x="6384402" y="2063838"/>
            <a:ext cx="327" cy="3962045"/>
          </a:xfrm>
          <a:prstGeom prst="line">
            <a:avLst/>
          </a:prstGeom>
          <a:ln w="9360">
            <a:solidFill>
              <a:srgbClr val="000000"/>
            </a:solidFill>
            <a:custDash>
              <a:ds d="4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0" name="Line 48"/>
          <p:cNvSpPr/>
          <p:nvPr/>
        </p:nvSpPr>
        <p:spPr>
          <a:xfrm>
            <a:off x="7908417" y="2027590"/>
            <a:ext cx="327" cy="3962372"/>
          </a:xfrm>
          <a:prstGeom prst="line">
            <a:avLst/>
          </a:prstGeom>
          <a:ln w="9360">
            <a:solidFill>
              <a:srgbClr val="000000"/>
            </a:solidFill>
            <a:custDash>
              <a:ds d="4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1" name="CustomShape 49"/>
          <p:cNvSpPr/>
          <p:nvPr/>
        </p:nvSpPr>
        <p:spPr>
          <a:xfrm>
            <a:off x="6886312" y="5462256"/>
            <a:ext cx="938508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16-to-1b 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ser.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CustomShape 50"/>
          <p:cNvSpPr/>
          <p:nvPr/>
        </p:nvSpPr>
        <p:spPr>
          <a:xfrm>
            <a:off x="2955289" y="4880015"/>
            <a:ext cx="551218" cy="579628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3" name="CustomShape 51"/>
          <p:cNvSpPr/>
          <p:nvPr/>
        </p:nvSpPr>
        <p:spPr>
          <a:xfrm>
            <a:off x="4664131" y="4880015"/>
            <a:ext cx="551218" cy="579628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4" name="CustomShape 52"/>
          <p:cNvSpPr/>
          <p:nvPr/>
        </p:nvSpPr>
        <p:spPr>
          <a:xfrm>
            <a:off x="6108794" y="4880015"/>
            <a:ext cx="551218" cy="579628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5" name="CustomShape 53"/>
          <p:cNvSpPr/>
          <p:nvPr/>
        </p:nvSpPr>
        <p:spPr>
          <a:xfrm>
            <a:off x="898016" y="4880015"/>
            <a:ext cx="551218" cy="579628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160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6" name="CustomShape 54"/>
          <p:cNvSpPr/>
          <p:nvPr/>
        </p:nvSpPr>
        <p:spPr>
          <a:xfrm>
            <a:off x="2868099" y="2060899"/>
            <a:ext cx="725597" cy="330796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4x 30b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7" name="CustomShape 55"/>
          <p:cNvSpPr/>
          <p:nvPr/>
        </p:nvSpPr>
        <p:spPr>
          <a:xfrm>
            <a:off x="4576942" y="2023345"/>
            <a:ext cx="725597" cy="330796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4x 30b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8" name="CustomShape 56"/>
          <p:cNvSpPr/>
          <p:nvPr/>
        </p:nvSpPr>
        <p:spPr>
          <a:xfrm>
            <a:off x="6052953" y="2010283"/>
            <a:ext cx="830420" cy="330796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4x 128b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9" name="CustomShape 57"/>
          <p:cNvSpPr/>
          <p:nvPr/>
        </p:nvSpPr>
        <p:spPr>
          <a:xfrm>
            <a:off x="7434591" y="4803929"/>
            <a:ext cx="913364" cy="579628"/>
          </a:xfrm>
          <a:prstGeom prst="rect">
            <a:avLst/>
          </a:prstGeom>
          <a:solidFill>
            <a:srgbClr val="4BACC6"/>
          </a:solidFill>
          <a:ln w="25560">
            <a:solidFill>
              <a:srgbClr val="377F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320 MHz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DDR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0" name="CustomShape 58"/>
          <p:cNvSpPr/>
          <p:nvPr/>
        </p:nvSpPr>
        <p:spPr>
          <a:xfrm>
            <a:off x="5019745" y="5549771"/>
            <a:ext cx="1449887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128b registers: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parity + header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1" name="CustomShape 59"/>
          <p:cNvSpPr/>
          <p:nvPr/>
        </p:nvSpPr>
        <p:spPr>
          <a:xfrm>
            <a:off x="2536323" y="1908399"/>
            <a:ext cx="327" cy="76151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00000"/>
            </a:solidFill>
            <a:round/>
            <a:tailEnd type="arrow" w="med" len="med"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2" name="CustomShape 60"/>
          <p:cNvSpPr/>
          <p:nvPr/>
        </p:nvSpPr>
        <p:spPr>
          <a:xfrm>
            <a:off x="2059885" y="1262154"/>
            <a:ext cx="1054760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Channel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Mask [3:0]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5" name="CustomShape 63"/>
          <p:cNvSpPr/>
          <p:nvPr/>
        </p:nvSpPr>
        <p:spPr>
          <a:xfrm>
            <a:off x="310877" y="2207847"/>
            <a:ext cx="520196" cy="2595755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6" name="CustomShape 64"/>
          <p:cNvSpPr/>
          <p:nvPr/>
        </p:nvSpPr>
        <p:spPr>
          <a:xfrm rot="16200000">
            <a:off x="-182215" y="3247912"/>
            <a:ext cx="1467521" cy="3304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EoC Data Fabric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7" name="CustomShape 65"/>
          <p:cNvSpPr/>
          <p:nvPr/>
        </p:nvSpPr>
        <p:spPr>
          <a:xfrm>
            <a:off x="8018465" y="5503401"/>
            <a:ext cx="767069" cy="579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Output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drivers</a:t>
            </a:r>
            <a:endParaRPr lang="en-US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9" name="CustomShape 67"/>
          <p:cNvSpPr/>
          <p:nvPr/>
        </p:nvSpPr>
        <p:spPr>
          <a:xfrm>
            <a:off x="5819143" y="1018221"/>
            <a:ext cx="2295981" cy="3307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Fixed </a:t>
            </a: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latency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0" name="Line 68"/>
          <p:cNvSpPr/>
          <p:nvPr/>
        </p:nvSpPr>
        <p:spPr>
          <a:xfrm>
            <a:off x="8537355" y="1340527"/>
            <a:ext cx="0" cy="3181588"/>
          </a:xfrm>
          <a:prstGeom prst="line">
            <a:avLst/>
          </a:prstGeom>
          <a:ln w="2556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592" name="Line 70"/>
          <p:cNvCxnSpPr/>
          <p:nvPr/>
        </p:nvCxnSpPr>
        <p:spPr>
          <a:xfrm>
            <a:off x="0" y="360"/>
            <a:ext cx="327" cy="327"/>
          </a:xfrm>
          <a:prstGeom prst="line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3" name="Elbow Connector 2"/>
          <p:cNvCxnSpPr>
            <a:stCxn id="582" idx="3"/>
            <a:endCxn id="559" idx="1"/>
          </p:cNvCxnSpPr>
          <p:nvPr/>
        </p:nvCxnSpPr>
        <p:spPr>
          <a:xfrm>
            <a:off x="3114645" y="1551969"/>
            <a:ext cx="5194450" cy="121526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endCxn id="590" idx="0"/>
          </p:cNvCxnSpPr>
          <p:nvPr/>
        </p:nvCxnSpPr>
        <p:spPr>
          <a:xfrm flipV="1">
            <a:off x="3648067" y="1340527"/>
            <a:ext cx="4889288" cy="849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Router and output </a:t>
            </a:r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9368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pPr/>
              <a:t>44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95245"/>
            <a:ext cx="7859216" cy="50060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GWT (NIKHEF)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928" y="2843746"/>
            <a:ext cx="1398587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4" descr="trash_21_08_1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03" y="3748621"/>
            <a:ext cx="25733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 flipH="1" flipV="1">
            <a:off x="2288890" y="3189821"/>
            <a:ext cx="288925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 bwMode="auto">
          <a:xfrm>
            <a:off x="2282540" y="3108859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1" name="Oval 10"/>
          <p:cNvSpPr/>
          <p:nvPr/>
        </p:nvSpPr>
        <p:spPr bwMode="auto">
          <a:xfrm>
            <a:off x="2534953" y="3107271"/>
            <a:ext cx="44450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12" name="Straight Connector 11"/>
          <p:cNvCxnSpPr/>
          <p:nvPr/>
        </p:nvCxnSpPr>
        <p:spPr bwMode="auto">
          <a:xfrm flipH="1" flipV="1">
            <a:off x="2282540" y="2754846"/>
            <a:ext cx="287338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 bwMode="auto">
          <a:xfrm>
            <a:off x="2276190" y="267388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4" name="Oval 13"/>
          <p:cNvSpPr/>
          <p:nvPr/>
        </p:nvSpPr>
        <p:spPr bwMode="auto">
          <a:xfrm>
            <a:off x="2527015" y="2672296"/>
            <a:ext cx="46038" cy="444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2282540" y="2151596"/>
            <a:ext cx="287338" cy="0"/>
          </a:xfrm>
          <a:prstGeom prst="line">
            <a:avLst/>
          </a:prstGeom>
          <a:ln w="317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 bwMode="auto">
          <a:xfrm>
            <a:off x="2276190" y="207063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7" name="Oval 16"/>
          <p:cNvSpPr/>
          <p:nvPr/>
        </p:nvSpPr>
        <p:spPr bwMode="auto">
          <a:xfrm>
            <a:off x="2527015" y="2069046"/>
            <a:ext cx="46038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8" name="Rectangle 17"/>
          <p:cNvSpPr/>
          <p:nvPr/>
        </p:nvSpPr>
        <p:spPr bwMode="auto">
          <a:xfrm>
            <a:off x="1988853" y="1592796"/>
            <a:ext cx="938212" cy="1824038"/>
          </a:xfrm>
          <a:prstGeom prst="rect">
            <a:avLst/>
          </a:prstGeom>
          <a:solidFill>
            <a:schemeClr val="accent6">
              <a:lumMod val="40000"/>
              <a:lumOff val="6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9" name="Text Box 57"/>
          <p:cNvSpPr txBox="1">
            <a:spLocks noChangeArrowheads="1"/>
          </p:cNvSpPr>
          <p:nvPr/>
        </p:nvSpPr>
        <p:spPr bwMode="auto">
          <a:xfrm>
            <a:off x="6876256" y="2169108"/>
            <a:ext cx="1295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dc: </a:t>
            </a:r>
            <a:r>
              <a:rPr lang="en-US" altLang="nl-NL" sz="1000" dirty="0" smtClean="0">
                <a:solidFill>
                  <a:schemeClr val="tx2"/>
                </a:solidFill>
                <a:latin typeface="Century Schoolbook" panose="02040604050505020304" pitchFamily="18" charset="0"/>
              </a:rPr>
              <a:t>13mA </a:t>
            </a: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ripples</a:t>
            </a:r>
            <a:r>
              <a:rPr lang="en-US" altLang="nl-NL" sz="1000">
                <a:solidFill>
                  <a:schemeClr val="tx2"/>
                </a:solidFill>
                <a:latin typeface="Century Schoolbook" panose="02040604050505020304" pitchFamily="18" charset="0"/>
              </a:rPr>
              <a:t>: </a:t>
            </a:r>
            <a:r>
              <a:rPr lang="en-US" altLang="nl-NL" sz="1000" smtClean="0">
                <a:solidFill>
                  <a:schemeClr val="tx2"/>
                </a:solidFill>
                <a:latin typeface="Century Schoolbook" panose="02040604050505020304" pitchFamily="18" charset="0"/>
              </a:rPr>
              <a:t>&lt;2mV </a:t>
            </a: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p-p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050" b="1" dirty="0">
              <a:latin typeface="Century Schoolbook" panose="02040604050505020304" pitchFamily="18" charset="0"/>
            </a:endParaRPr>
          </a:p>
        </p:txBody>
      </p:sp>
      <p:sp>
        <p:nvSpPr>
          <p:cNvPr id="20" name="Text Box 57"/>
          <p:cNvSpPr txBox="1">
            <a:spLocks noChangeArrowheads="1"/>
          </p:cNvSpPr>
          <p:nvPr/>
        </p:nvSpPr>
        <p:spPr bwMode="auto">
          <a:xfrm>
            <a:off x="1988853" y="1605496"/>
            <a:ext cx="9366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MUX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solidFill>
                  <a:schemeClr val="tx2"/>
                </a:solidFill>
                <a:latin typeface="Century Schoolbook" panose="02040604050505020304" pitchFamily="18" charset="0"/>
              </a:rPr>
              <a:t>16 phases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979203" y="2529421"/>
            <a:ext cx="865187" cy="889000"/>
          </a:xfrm>
          <a:prstGeom prst="rect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953803" y="2532596"/>
            <a:ext cx="9175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Reg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 &lt;0:7&gt;</a:t>
            </a:r>
            <a:endParaRPr lang="en-US" altLang="nl-NL" sz="1400">
              <a:latin typeface="Century Schoolbook" panose="02040604050505020304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 rot="5400000">
            <a:off x="944278" y="3272371"/>
            <a:ext cx="142875" cy="73025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266415" y="3308884"/>
            <a:ext cx="719138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 flipH="1">
            <a:off x="771240" y="2637371"/>
            <a:ext cx="215900" cy="0"/>
          </a:xfrm>
          <a:prstGeom prst="line">
            <a:avLst/>
          </a:prstGeom>
          <a:ln w="28575" cmpd="dbl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57"/>
          <p:cNvSpPr txBox="1">
            <a:spLocks noChangeArrowheads="1"/>
          </p:cNvSpPr>
          <p:nvPr/>
        </p:nvSpPr>
        <p:spPr bwMode="auto">
          <a:xfrm>
            <a:off x="252128" y="2535771"/>
            <a:ext cx="65563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latin typeface="Century Schoolbook" panose="02040604050505020304" pitchFamily="18" charset="0"/>
              </a:rPr>
              <a:t>data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latin typeface="Century Schoolbook" panose="02040604050505020304" pitchFamily="18" charset="0"/>
              </a:rPr>
              <a:t>8bit @ 320MHz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 flipH="1">
            <a:off x="1850740" y="2697696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 flipH="1">
            <a:off x="1852328" y="3135846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 bwMode="auto">
          <a:xfrm>
            <a:off x="979203" y="1586446"/>
            <a:ext cx="865187" cy="871538"/>
          </a:xfrm>
          <a:prstGeom prst="rect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30" name="Text Box 57"/>
          <p:cNvSpPr txBox="1">
            <a:spLocks noChangeArrowheads="1"/>
          </p:cNvSpPr>
          <p:nvPr/>
        </p:nvSpPr>
        <p:spPr bwMode="auto">
          <a:xfrm>
            <a:off x="952215" y="1634071"/>
            <a:ext cx="9175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Reg &lt;8:15&gt;</a:t>
            </a:r>
            <a:endParaRPr lang="en-US" altLang="nl-NL" sz="1400">
              <a:latin typeface="Century Schoolbook" panose="02040604050505020304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 rot="5400000">
            <a:off x="943484" y="2285740"/>
            <a:ext cx="144463" cy="73025"/>
          </a:xfrm>
          <a:prstGeom prst="triangl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32" name="Straight Connector 31"/>
          <p:cNvCxnSpPr/>
          <p:nvPr/>
        </p:nvCxnSpPr>
        <p:spPr bwMode="auto">
          <a:xfrm flipH="1">
            <a:off x="777590" y="1700746"/>
            <a:ext cx="215900" cy="0"/>
          </a:xfrm>
          <a:prstGeom prst="line">
            <a:avLst/>
          </a:prstGeom>
          <a:ln w="28575" cmpd="dbl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57"/>
          <p:cNvSpPr txBox="1">
            <a:spLocks noChangeArrowheads="1"/>
          </p:cNvSpPr>
          <p:nvPr/>
        </p:nvSpPr>
        <p:spPr bwMode="auto">
          <a:xfrm>
            <a:off x="196565" y="1600734"/>
            <a:ext cx="7778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latin typeface="Century Schoolbook" panose="02040604050505020304" pitchFamily="18" charset="0"/>
              </a:rPr>
              <a:t>data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latin typeface="Century Schoolbook" panose="02040604050505020304" pitchFamily="18" charset="0"/>
              </a:rPr>
              <a:t>8bit @ 320MHz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flipH="1">
            <a:off x="1842803" y="2099209"/>
            <a:ext cx="43180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57"/>
          <p:cNvSpPr txBox="1">
            <a:spLocks noChangeArrowheads="1"/>
          </p:cNvSpPr>
          <p:nvPr/>
        </p:nvSpPr>
        <p:spPr bwMode="auto">
          <a:xfrm>
            <a:off x="5805203" y="2089684"/>
            <a:ext cx="9366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Driver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5578190" y="2016659"/>
            <a:ext cx="1008063" cy="2016125"/>
          </a:xfrm>
          <a:prstGeom prst="rect">
            <a:avLst/>
          </a:prstGeom>
          <a:solidFill>
            <a:schemeClr val="accent2">
              <a:alpha val="15000"/>
            </a:schemeClr>
          </a:solidFill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37" name="Text Box 57"/>
          <p:cNvSpPr txBox="1">
            <a:spLocks noChangeArrowheads="1"/>
          </p:cNvSpPr>
          <p:nvPr/>
        </p:nvSpPr>
        <p:spPr bwMode="auto">
          <a:xfrm>
            <a:off x="333090" y="3154896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negedge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38" name="Text Box 57"/>
          <p:cNvSpPr txBox="1">
            <a:spLocks noChangeArrowheads="1"/>
          </p:cNvSpPr>
          <p:nvPr/>
        </p:nvSpPr>
        <p:spPr bwMode="auto">
          <a:xfrm>
            <a:off x="333090" y="2146834"/>
            <a:ext cx="576263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posedge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>
          <a:xfrm rot="5400000">
            <a:off x="5328952" y="2672297"/>
            <a:ext cx="1666875" cy="704850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smtClean="0"/>
              <a:t>CMOS</a:t>
            </a:r>
            <a:endParaRPr lang="nl-NL" dirty="0"/>
          </a:p>
        </p:txBody>
      </p:sp>
      <p:sp>
        <p:nvSpPr>
          <p:cNvPr id="40" name="Freeform 39"/>
          <p:cNvSpPr/>
          <p:nvPr/>
        </p:nvSpPr>
        <p:spPr>
          <a:xfrm>
            <a:off x="268003" y="2313521"/>
            <a:ext cx="708025" cy="2917825"/>
          </a:xfrm>
          <a:custGeom>
            <a:avLst/>
            <a:gdLst>
              <a:gd name="connsiteX0" fmla="*/ 0 w 708838"/>
              <a:gd name="connsiteY0" fmla="*/ 1864241 h 1864241"/>
              <a:gd name="connsiteX1" fmla="*/ 0 w 708838"/>
              <a:gd name="connsiteY1" fmla="*/ 1864241 h 1864241"/>
              <a:gd name="connsiteX2" fmla="*/ 0 w 708838"/>
              <a:gd name="connsiteY2" fmla="*/ 0 h 1864241"/>
              <a:gd name="connsiteX3" fmla="*/ 708838 w 708838"/>
              <a:gd name="connsiteY3" fmla="*/ 0 h 1864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838" h="1864241">
                <a:moveTo>
                  <a:pt x="0" y="1864241"/>
                </a:moveTo>
                <a:lnTo>
                  <a:pt x="0" y="1864241"/>
                </a:lnTo>
                <a:lnTo>
                  <a:pt x="0" y="0"/>
                </a:lnTo>
                <a:lnTo>
                  <a:pt x="708838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41" name="Straight Connector 40"/>
          <p:cNvCxnSpPr/>
          <p:nvPr/>
        </p:nvCxnSpPr>
        <p:spPr bwMode="auto">
          <a:xfrm flipH="1">
            <a:off x="266415" y="4742396"/>
            <a:ext cx="503238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 bwMode="auto">
          <a:xfrm>
            <a:off x="656940" y="3504146"/>
            <a:ext cx="2700338" cy="2112963"/>
          </a:xfrm>
          <a:prstGeom prst="rect">
            <a:avLst/>
          </a:prstGeom>
          <a:solidFill>
            <a:schemeClr val="accent6">
              <a:lumMod val="40000"/>
              <a:lumOff val="6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43" name="Text Box 57"/>
          <p:cNvSpPr txBox="1">
            <a:spLocks noChangeArrowheads="1"/>
          </p:cNvSpPr>
          <p:nvPr/>
        </p:nvSpPr>
        <p:spPr bwMode="auto">
          <a:xfrm>
            <a:off x="1204628" y="3496209"/>
            <a:ext cx="2087562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Multi-phase DLL</a:t>
            </a:r>
            <a:endParaRPr lang="en-US" altLang="nl-NL" sz="1400">
              <a:latin typeface="Century Schoolbook" panose="02040604050505020304" pitchFamily="18" charset="0"/>
            </a:endParaRPr>
          </a:p>
        </p:txBody>
      </p:sp>
      <p:sp>
        <p:nvSpPr>
          <p:cNvPr id="44" name="Freeform 43"/>
          <p:cNvSpPr/>
          <p:nvPr/>
        </p:nvSpPr>
        <p:spPr bwMode="auto">
          <a:xfrm>
            <a:off x="2565115" y="2097621"/>
            <a:ext cx="171450" cy="1023938"/>
          </a:xfrm>
          <a:custGeom>
            <a:avLst/>
            <a:gdLst>
              <a:gd name="connsiteX0" fmla="*/ 0 w 176463"/>
              <a:gd name="connsiteY0" fmla="*/ 1355558 h 1355558"/>
              <a:gd name="connsiteX1" fmla="*/ 176463 w 176463"/>
              <a:gd name="connsiteY1" fmla="*/ 1355558 h 1355558"/>
              <a:gd name="connsiteX2" fmla="*/ 176463 w 176463"/>
              <a:gd name="connsiteY2" fmla="*/ 0 h 1355558"/>
              <a:gd name="connsiteX3" fmla="*/ 0 w 176463"/>
              <a:gd name="connsiteY3" fmla="*/ 0 h 135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63" h="1355558">
                <a:moveTo>
                  <a:pt x="0" y="1355558"/>
                </a:moveTo>
                <a:lnTo>
                  <a:pt x="176463" y="1355558"/>
                </a:lnTo>
                <a:lnTo>
                  <a:pt x="176463" y="0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45" name="Line 402"/>
          <p:cNvSpPr>
            <a:spLocks noChangeShapeType="1"/>
          </p:cNvSpPr>
          <p:nvPr/>
        </p:nvSpPr>
        <p:spPr bwMode="auto">
          <a:xfrm rot="10800000">
            <a:off x="2557178" y="2688171"/>
            <a:ext cx="1793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Oval 45"/>
          <p:cNvSpPr/>
          <p:nvPr/>
        </p:nvSpPr>
        <p:spPr bwMode="auto">
          <a:xfrm>
            <a:off x="2717515" y="2667534"/>
            <a:ext cx="46038" cy="46037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47" name="Freeform 46"/>
          <p:cNvSpPr/>
          <p:nvPr/>
        </p:nvSpPr>
        <p:spPr bwMode="auto">
          <a:xfrm>
            <a:off x="2736565" y="2097621"/>
            <a:ext cx="3068638" cy="927100"/>
          </a:xfrm>
          <a:custGeom>
            <a:avLst/>
            <a:gdLst>
              <a:gd name="connsiteX0" fmla="*/ 0 w 4034589"/>
              <a:gd name="connsiteY0" fmla="*/ 0 h 2117558"/>
              <a:gd name="connsiteX1" fmla="*/ 2735179 w 4034589"/>
              <a:gd name="connsiteY1" fmla="*/ 0 h 2117558"/>
              <a:gd name="connsiteX2" fmla="*/ 2735179 w 4034589"/>
              <a:gd name="connsiteY2" fmla="*/ 2117558 h 2117558"/>
              <a:gd name="connsiteX3" fmla="*/ 4034589 w 4034589"/>
              <a:gd name="connsiteY3" fmla="*/ 2117558 h 211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4589" h="2117558">
                <a:moveTo>
                  <a:pt x="0" y="0"/>
                </a:moveTo>
                <a:lnTo>
                  <a:pt x="2735179" y="0"/>
                </a:lnTo>
                <a:lnTo>
                  <a:pt x="2735179" y="2117558"/>
                </a:lnTo>
                <a:lnTo>
                  <a:pt x="4034589" y="2117558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48" name="Rectangle 47"/>
          <p:cNvSpPr/>
          <p:nvPr/>
        </p:nvSpPr>
        <p:spPr bwMode="auto">
          <a:xfrm>
            <a:off x="3860515" y="3504146"/>
            <a:ext cx="1081088" cy="2122488"/>
          </a:xfrm>
          <a:prstGeom prst="rect">
            <a:avLst/>
          </a:prstGeom>
          <a:solidFill>
            <a:schemeClr val="accent6">
              <a:lumMod val="40000"/>
              <a:lumOff val="60000"/>
              <a:alpha val="15000"/>
            </a:schemeClr>
          </a:solidFill>
          <a:ln w="31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49" name="Text Box 57"/>
          <p:cNvSpPr txBox="1">
            <a:spLocks noChangeArrowheads="1"/>
          </p:cNvSpPr>
          <p:nvPr/>
        </p:nvSpPr>
        <p:spPr bwMode="auto">
          <a:xfrm>
            <a:off x="3860515" y="3575584"/>
            <a:ext cx="10810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Edge-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400">
                <a:solidFill>
                  <a:schemeClr val="tx2"/>
                </a:solidFill>
                <a:latin typeface="Century Schoolbook" panose="02040604050505020304" pitchFamily="18" charset="0"/>
              </a:rPr>
              <a:t>combiner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 flipH="1">
            <a:off x="3609690" y="4318534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57"/>
          <p:cNvSpPr txBox="1">
            <a:spLocks noChangeArrowheads="1"/>
          </p:cNvSpPr>
          <p:nvPr/>
        </p:nvSpPr>
        <p:spPr bwMode="auto">
          <a:xfrm>
            <a:off x="3357278" y="4151846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ph_0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H="1">
            <a:off x="3609690" y="4499509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57"/>
          <p:cNvSpPr txBox="1">
            <a:spLocks noChangeArrowheads="1"/>
          </p:cNvSpPr>
          <p:nvPr/>
        </p:nvSpPr>
        <p:spPr bwMode="auto">
          <a:xfrm>
            <a:off x="3357278" y="4332821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ph_1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 flipH="1">
            <a:off x="3609690" y="4723346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3357278" y="4556659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ph_2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56" name="Straight Connector 55"/>
          <p:cNvCxnSpPr/>
          <p:nvPr/>
        </p:nvCxnSpPr>
        <p:spPr bwMode="auto">
          <a:xfrm flipH="1">
            <a:off x="3609690" y="4917021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57"/>
          <p:cNvSpPr txBox="1">
            <a:spLocks noChangeArrowheads="1"/>
          </p:cNvSpPr>
          <p:nvPr/>
        </p:nvSpPr>
        <p:spPr bwMode="auto">
          <a:xfrm>
            <a:off x="3357278" y="4750334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ph_3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 flipH="1">
            <a:off x="3609690" y="5217059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Box 57"/>
          <p:cNvSpPr txBox="1">
            <a:spLocks noChangeArrowheads="1"/>
          </p:cNvSpPr>
          <p:nvPr/>
        </p:nvSpPr>
        <p:spPr bwMode="auto">
          <a:xfrm>
            <a:off x="3357278" y="5050371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ph_14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60" name="Straight Connector 59"/>
          <p:cNvCxnSpPr/>
          <p:nvPr/>
        </p:nvCxnSpPr>
        <p:spPr bwMode="auto">
          <a:xfrm flipH="1">
            <a:off x="3609690" y="5398034"/>
            <a:ext cx="250825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57"/>
          <p:cNvSpPr txBox="1">
            <a:spLocks noChangeArrowheads="1"/>
          </p:cNvSpPr>
          <p:nvPr/>
        </p:nvSpPr>
        <p:spPr bwMode="auto">
          <a:xfrm>
            <a:off x="3357278" y="5231346"/>
            <a:ext cx="576262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nl-NL" altLang="nl-NL" sz="1000">
                <a:latin typeface="Century Schoolbook" panose="02040604050505020304" pitchFamily="18" charset="0"/>
              </a:rPr>
              <a:t>ph_15</a:t>
            </a:r>
            <a:endParaRPr lang="en-US" altLang="nl-NL" sz="10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2715928" y="2075396"/>
            <a:ext cx="46037" cy="4603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3" name="Freeform 62"/>
          <p:cNvSpPr/>
          <p:nvPr/>
        </p:nvSpPr>
        <p:spPr bwMode="auto">
          <a:xfrm>
            <a:off x="2438115" y="3208871"/>
            <a:ext cx="2579688" cy="1179513"/>
          </a:xfrm>
          <a:custGeom>
            <a:avLst/>
            <a:gdLst>
              <a:gd name="connsiteX0" fmla="*/ 2493169 w 2578894"/>
              <a:gd name="connsiteY0" fmla="*/ 1178719 h 1178719"/>
              <a:gd name="connsiteX1" fmla="*/ 2578894 w 2578894"/>
              <a:gd name="connsiteY1" fmla="*/ 1178719 h 1178719"/>
              <a:gd name="connsiteX2" fmla="*/ 2578894 w 2578894"/>
              <a:gd name="connsiteY2" fmla="*/ 142875 h 1178719"/>
              <a:gd name="connsiteX3" fmla="*/ 0 w 2578894"/>
              <a:gd name="connsiteY3" fmla="*/ 142875 h 1178719"/>
              <a:gd name="connsiteX4" fmla="*/ 0 w 2578894"/>
              <a:gd name="connsiteY4" fmla="*/ 0 h 117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8894" h="1178719">
                <a:moveTo>
                  <a:pt x="2493169" y="1178719"/>
                </a:moveTo>
                <a:lnTo>
                  <a:pt x="2578894" y="1178719"/>
                </a:lnTo>
                <a:lnTo>
                  <a:pt x="2578894" y="142875"/>
                </a:lnTo>
                <a:lnTo>
                  <a:pt x="0" y="142875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4" name="Freeform 63"/>
          <p:cNvSpPr/>
          <p:nvPr/>
        </p:nvSpPr>
        <p:spPr bwMode="auto">
          <a:xfrm>
            <a:off x="2446053" y="2765959"/>
            <a:ext cx="2635250" cy="1806575"/>
          </a:xfrm>
          <a:custGeom>
            <a:avLst/>
            <a:gdLst>
              <a:gd name="connsiteX0" fmla="*/ 2493169 w 2636044"/>
              <a:gd name="connsiteY0" fmla="*/ 1807368 h 1807368"/>
              <a:gd name="connsiteX1" fmla="*/ 2636044 w 2636044"/>
              <a:gd name="connsiteY1" fmla="*/ 1807368 h 1807368"/>
              <a:gd name="connsiteX2" fmla="*/ 2636044 w 2636044"/>
              <a:gd name="connsiteY2" fmla="*/ 521493 h 1807368"/>
              <a:gd name="connsiteX3" fmla="*/ 578644 w 2636044"/>
              <a:gd name="connsiteY3" fmla="*/ 521493 h 1807368"/>
              <a:gd name="connsiteX4" fmla="*/ 578644 w 2636044"/>
              <a:gd name="connsiteY4" fmla="*/ 128587 h 1807368"/>
              <a:gd name="connsiteX5" fmla="*/ 0 w 2636044"/>
              <a:gd name="connsiteY5" fmla="*/ 128587 h 1807368"/>
              <a:gd name="connsiteX6" fmla="*/ 0 w 2636044"/>
              <a:gd name="connsiteY6" fmla="*/ 0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36044" h="1807368">
                <a:moveTo>
                  <a:pt x="2493169" y="1807368"/>
                </a:moveTo>
                <a:lnTo>
                  <a:pt x="2636044" y="1807368"/>
                </a:lnTo>
                <a:lnTo>
                  <a:pt x="2636044" y="521493"/>
                </a:lnTo>
                <a:lnTo>
                  <a:pt x="578644" y="521493"/>
                </a:lnTo>
                <a:lnTo>
                  <a:pt x="578644" y="128587"/>
                </a:lnTo>
                <a:lnTo>
                  <a:pt x="0" y="128587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5" name="Freeform 64"/>
          <p:cNvSpPr/>
          <p:nvPr/>
        </p:nvSpPr>
        <p:spPr bwMode="auto">
          <a:xfrm>
            <a:off x="2446053" y="2165884"/>
            <a:ext cx="2714625" cy="2700337"/>
          </a:xfrm>
          <a:custGeom>
            <a:avLst/>
            <a:gdLst>
              <a:gd name="connsiteX0" fmla="*/ 2486025 w 2714625"/>
              <a:gd name="connsiteY0" fmla="*/ 2700337 h 2700337"/>
              <a:gd name="connsiteX1" fmla="*/ 2714625 w 2714625"/>
              <a:gd name="connsiteY1" fmla="*/ 2700337 h 2700337"/>
              <a:gd name="connsiteX2" fmla="*/ 2714625 w 2714625"/>
              <a:gd name="connsiteY2" fmla="*/ 1042987 h 2700337"/>
              <a:gd name="connsiteX3" fmla="*/ 650081 w 2714625"/>
              <a:gd name="connsiteY3" fmla="*/ 1042987 h 2700337"/>
              <a:gd name="connsiteX4" fmla="*/ 650081 w 2714625"/>
              <a:gd name="connsiteY4" fmla="*/ 164306 h 2700337"/>
              <a:gd name="connsiteX5" fmla="*/ 0 w 2714625"/>
              <a:gd name="connsiteY5" fmla="*/ 164306 h 2700337"/>
              <a:gd name="connsiteX6" fmla="*/ 0 w 2714625"/>
              <a:gd name="connsiteY6" fmla="*/ 0 h 270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4625" h="2700337">
                <a:moveTo>
                  <a:pt x="2486025" y="2700337"/>
                </a:moveTo>
                <a:lnTo>
                  <a:pt x="2714625" y="2700337"/>
                </a:lnTo>
                <a:lnTo>
                  <a:pt x="2714625" y="1042987"/>
                </a:lnTo>
                <a:lnTo>
                  <a:pt x="650081" y="1042987"/>
                </a:lnTo>
                <a:lnTo>
                  <a:pt x="650081" y="164306"/>
                </a:lnTo>
                <a:lnTo>
                  <a:pt x="0" y="164306"/>
                </a:lnTo>
                <a:lnTo>
                  <a:pt x="0" y="0"/>
                </a:lnTo>
              </a:path>
            </a:pathLst>
          </a:custGeom>
          <a:ln w="9525"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6" name="Text Box 57"/>
          <p:cNvSpPr txBox="1">
            <a:spLocks noChangeArrowheads="1"/>
          </p:cNvSpPr>
          <p:nvPr/>
        </p:nvSpPr>
        <p:spPr bwMode="auto">
          <a:xfrm>
            <a:off x="6892640" y="1464209"/>
            <a:ext cx="108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Century Schoolbook" panose="02040604050505020304" pitchFamily="18" charset="0"/>
              </a:rPr>
              <a:t>VDD_HS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67" name="Pentagon 66"/>
          <p:cNvSpPr/>
          <p:nvPr/>
        </p:nvSpPr>
        <p:spPr>
          <a:xfrm flipH="1">
            <a:off x="7460965" y="1699159"/>
            <a:ext cx="215900" cy="215900"/>
          </a:xfrm>
          <a:prstGeom prst="homePlat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20428" y="1388009"/>
            <a:ext cx="4610100" cy="4297362"/>
          </a:xfrm>
          <a:custGeom>
            <a:avLst/>
            <a:gdLst>
              <a:gd name="connsiteX0" fmla="*/ 120912 w 4609785"/>
              <a:gd name="connsiteY0" fmla="*/ 4179035 h 4179035"/>
              <a:gd name="connsiteX1" fmla="*/ 4609785 w 4609785"/>
              <a:gd name="connsiteY1" fmla="*/ 4179035 h 4179035"/>
              <a:gd name="connsiteX2" fmla="*/ 4602228 w 4609785"/>
              <a:gd name="connsiteY2" fmla="*/ 0 h 4179035"/>
              <a:gd name="connsiteX3" fmla="*/ 1299808 w 4609785"/>
              <a:gd name="connsiteY3" fmla="*/ 0 h 4179035"/>
              <a:gd name="connsiteX4" fmla="*/ 1299808 w 4609785"/>
              <a:gd name="connsiteY4" fmla="*/ 1995054 h 4179035"/>
              <a:gd name="connsiteX5" fmla="*/ 0 w 4609785"/>
              <a:gd name="connsiteY5" fmla="*/ 1995054 h 4179035"/>
              <a:gd name="connsiteX6" fmla="*/ 0 w 4609785"/>
              <a:gd name="connsiteY6" fmla="*/ 4179035 h 4179035"/>
              <a:gd name="connsiteX7" fmla="*/ 120912 w 4609785"/>
              <a:gd name="connsiteY7" fmla="*/ 4179035 h 417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09785" h="4179035">
                <a:moveTo>
                  <a:pt x="120912" y="4179035"/>
                </a:moveTo>
                <a:lnTo>
                  <a:pt x="4609785" y="4179035"/>
                </a:lnTo>
                <a:lnTo>
                  <a:pt x="4602228" y="0"/>
                </a:lnTo>
                <a:lnTo>
                  <a:pt x="1299808" y="0"/>
                </a:lnTo>
                <a:lnTo>
                  <a:pt x="1299808" y="1995054"/>
                </a:lnTo>
                <a:lnTo>
                  <a:pt x="0" y="1995054"/>
                </a:lnTo>
                <a:lnTo>
                  <a:pt x="0" y="4179035"/>
                </a:lnTo>
                <a:lnTo>
                  <a:pt x="120912" y="4179035"/>
                </a:lnTo>
                <a:close/>
              </a:path>
            </a:pathLst>
          </a:custGeom>
          <a:solidFill>
            <a:schemeClr val="tx2">
              <a:alpha val="5000"/>
            </a:schemeClr>
          </a:solidFill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" name="Freeform 68"/>
          <p:cNvSpPr/>
          <p:nvPr/>
        </p:nvSpPr>
        <p:spPr bwMode="auto">
          <a:xfrm>
            <a:off x="6094128" y="1813459"/>
            <a:ext cx="1366837" cy="188912"/>
          </a:xfrm>
          <a:custGeom>
            <a:avLst/>
            <a:gdLst>
              <a:gd name="connsiteX0" fmla="*/ 982414 w 982414"/>
              <a:gd name="connsiteY0" fmla="*/ 0 h 188926"/>
              <a:gd name="connsiteX1" fmla="*/ 0 w 982414"/>
              <a:gd name="connsiteY1" fmla="*/ 0 h 188926"/>
              <a:gd name="connsiteX2" fmla="*/ 0 w 982414"/>
              <a:gd name="connsiteY2" fmla="*/ 188926 h 18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14" h="188926">
                <a:moveTo>
                  <a:pt x="982414" y="0"/>
                </a:moveTo>
                <a:lnTo>
                  <a:pt x="0" y="0"/>
                </a:lnTo>
                <a:lnTo>
                  <a:pt x="0" y="188926"/>
                </a:lnTo>
              </a:path>
            </a:pathLst>
          </a:cu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Text Box 57"/>
          <p:cNvSpPr txBox="1">
            <a:spLocks noChangeArrowheads="1"/>
          </p:cNvSpPr>
          <p:nvPr/>
        </p:nvSpPr>
        <p:spPr bwMode="auto">
          <a:xfrm>
            <a:off x="6903753" y="4335996"/>
            <a:ext cx="1081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Century Schoolbook" panose="02040604050505020304" pitchFamily="18" charset="0"/>
              </a:rPr>
              <a:t>GND_HS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71" name="Text Box 57"/>
          <p:cNvSpPr txBox="1">
            <a:spLocks noChangeArrowheads="1"/>
          </p:cNvSpPr>
          <p:nvPr/>
        </p:nvSpPr>
        <p:spPr bwMode="auto">
          <a:xfrm>
            <a:off x="7821328" y="6048909"/>
            <a:ext cx="13319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Century Schoolbook" panose="02040604050505020304" pitchFamily="18" charset="0"/>
              </a:rPr>
              <a:t>GND_CORE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72" name="Pentagon 71"/>
          <p:cNvSpPr/>
          <p:nvPr/>
        </p:nvSpPr>
        <p:spPr>
          <a:xfrm flipH="1" flipV="1">
            <a:off x="8754778" y="5769509"/>
            <a:ext cx="215900" cy="215900"/>
          </a:xfrm>
          <a:prstGeom prst="homePlat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Freeform 72"/>
          <p:cNvSpPr/>
          <p:nvPr/>
        </p:nvSpPr>
        <p:spPr bwMode="auto">
          <a:xfrm flipV="1">
            <a:off x="2852453" y="5690134"/>
            <a:ext cx="5913437" cy="188912"/>
          </a:xfrm>
          <a:custGeom>
            <a:avLst/>
            <a:gdLst>
              <a:gd name="connsiteX0" fmla="*/ 982414 w 982414"/>
              <a:gd name="connsiteY0" fmla="*/ 0 h 188926"/>
              <a:gd name="connsiteX1" fmla="*/ 0 w 982414"/>
              <a:gd name="connsiteY1" fmla="*/ 0 h 188926"/>
              <a:gd name="connsiteX2" fmla="*/ 0 w 982414"/>
              <a:gd name="connsiteY2" fmla="*/ 188926 h 18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14" h="188926">
                <a:moveTo>
                  <a:pt x="982414" y="0"/>
                </a:moveTo>
                <a:lnTo>
                  <a:pt x="0" y="0"/>
                </a:lnTo>
                <a:lnTo>
                  <a:pt x="0" y="188926"/>
                </a:lnTo>
              </a:path>
            </a:pathLst>
          </a:cu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4" name="Straight Connector 73"/>
          <p:cNvCxnSpPr/>
          <p:nvPr/>
        </p:nvCxnSpPr>
        <p:spPr bwMode="auto">
          <a:xfrm flipH="1">
            <a:off x="6351303" y="3291421"/>
            <a:ext cx="32385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 bwMode="auto">
          <a:xfrm flipH="1">
            <a:off x="6359240" y="2816759"/>
            <a:ext cx="323850" cy="0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Box 57"/>
          <p:cNvSpPr txBox="1">
            <a:spLocks noChangeArrowheads="1"/>
          </p:cNvSpPr>
          <p:nvPr/>
        </p:nvSpPr>
        <p:spPr bwMode="auto">
          <a:xfrm>
            <a:off x="7757034" y="813055"/>
            <a:ext cx="1333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600" b="1" dirty="0">
                <a:solidFill>
                  <a:schemeClr val="tx2"/>
                </a:solidFill>
                <a:latin typeface="Century Schoolbook" panose="02040604050505020304" pitchFamily="18" charset="0"/>
              </a:rPr>
              <a:t>VDD_CORE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</p:txBody>
      </p:sp>
      <p:sp>
        <p:nvSpPr>
          <p:cNvPr id="77" name="Pentagon 76"/>
          <p:cNvSpPr/>
          <p:nvPr/>
        </p:nvSpPr>
        <p:spPr>
          <a:xfrm flipH="1">
            <a:off x="8757953" y="1081621"/>
            <a:ext cx="215900" cy="215900"/>
          </a:xfrm>
          <a:prstGeom prst="homePlat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Freeform 77"/>
          <p:cNvSpPr/>
          <p:nvPr/>
        </p:nvSpPr>
        <p:spPr bwMode="auto">
          <a:xfrm>
            <a:off x="2846103" y="1194334"/>
            <a:ext cx="5911850" cy="188912"/>
          </a:xfrm>
          <a:custGeom>
            <a:avLst/>
            <a:gdLst>
              <a:gd name="connsiteX0" fmla="*/ 982414 w 982414"/>
              <a:gd name="connsiteY0" fmla="*/ 0 h 188926"/>
              <a:gd name="connsiteX1" fmla="*/ 0 w 982414"/>
              <a:gd name="connsiteY1" fmla="*/ 0 h 188926"/>
              <a:gd name="connsiteX2" fmla="*/ 0 w 982414"/>
              <a:gd name="connsiteY2" fmla="*/ 188926 h 18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14" h="188926">
                <a:moveTo>
                  <a:pt x="982414" y="0"/>
                </a:moveTo>
                <a:lnTo>
                  <a:pt x="0" y="0"/>
                </a:lnTo>
                <a:lnTo>
                  <a:pt x="0" y="188926"/>
                </a:lnTo>
              </a:path>
            </a:pathLst>
          </a:cu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2925478" y="1903946"/>
            <a:ext cx="2159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serialized data @ 5.12 Gbps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064090" y="1729321"/>
            <a:ext cx="287338" cy="1444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778" y="2592921"/>
            <a:ext cx="1398587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Pentagon 81"/>
          <p:cNvSpPr/>
          <p:nvPr/>
        </p:nvSpPr>
        <p:spPr>
          <a:xfrm flipH="1" flipV="1">
            <a:off x="7460965" y="4120096"/>
            <a:ext cx="215900" cy="215900"/>
          </a:xfrm>
          <a:prstGeom prst="homePlat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Freeform 82"/>
          <p:cNvSpPr/>
          <p:nvPr/>
        </p:nvSpPr>
        <p:spPr bwMode="auto">
          <a:xfrm flipV="1">
            <a:off x="6094128" y="4032784"/>
            <a:ext cx="1366837" cy="188912"/>
          </a:xfrm>
          <a:custGeom>
            <a:avLst/>
            <a:gdLst>
              <a:gd name="connsiteX0" fmla="*/ 982414 w 982414"/>
              <a:gd name="connsiteY0" fmla="*/ 0 h 188926"/>
              <a:gd name="connsiteX1" fmla="*/ 0 w 982414"/>
              <a:gd name="connsiteY1" fmla="*/ 0 h 188926"/>
              <a:gd name="connsiteX2" fmla="*/ 0 w 982414"/>
              <a:gd name="connsiteY2" fmla="*/ 188926 h 18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2414" h="188926">
                <a:moveTo>
                  <a:pt x="982414" y="0"/>
                </a:moveTo>
                <a:lnTo>
                  <a:pt x="0" y="0"/>
                </a:lnTo>
                <a:lnTo>
                  <a:pt x="0" y="188926"/>
                </a:lnTo>
              </a:path>
            </a:pathLst>
          </a:cu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 flipV="1">
            <a:off x="7056153" y="4147084"/>
            <a:ext cx="287337" cy="1444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Text Box 57"/>
          <p:cNvSpPr txBox="1">
            <a:spLocks noChangeArrowheads="1"/>
          </p:cNvSpPr>
          <p:nvPr/>
        </p:nvSpPr>
        <p:spPr bwMode="auto">
          <a:xfrm>
            <a:off x="7021228" y="3953409"/>
            <a:ext cx="3603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5</a:t>
            </a:r>
            <a:r>
              <a:rPr lang="el-GR" altLang="nl-NL" sz="1200">
                <a:latin typeface="Century Schoolbook" panose="02040604050505020304" pitchFamily="18" charset="0"/>
              </a:rPr>
              <a:t>Ω</a:t>
            </a:r>
            <a:endParaRPr lang="en-US" altLang="nl-NL" sz="12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86" name="Text Box 57"/>
          <p:cNvSpPr txBox="1">
            <a:spLocks noChangeArrowheads="1"/>
          </p:cNvSpPr>
          <p:nvPr/>
        </p:nvSpPr>
        <p:spPr bwMode="auto">
          <a:xfrm>
            <a:off x="7018053" y="1873784"/>
            <a:ext cx="3603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 dirty="0">
                <a:latin typeface="Century Schoolbook" panose="02040604050505020304" pitchFamily="18" charset="0"/>
              </a:rPr>
              <a:t>5</a:t>
            </a:r>
            <a:r>
              <a:rPr lang="el-GR" altLang="nl-NL" sz="1200" dirty="0">
                <a:latin typeface="Century Schoolbook" panose="02040604050505020304" pitchFamily="18" charset="0"/>
              </a:rPr>
              <a:t>Ω</a:t>
            </a:r>
            <a:endParaRPr lang="en-US" altLang="nl-NL" sz="1200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</p:txBody>
      </p:sp>
      <p:cxnSp>
        <p:nvCxnSpPr>
          <p:cNvPr id="87" name="Straight Connector 86"/>
          <p:cNvCxnSpPr/>
          <p:nvPr/>
        </p:nvCxnSpPr>
        <p:spPr bwMode="auto">
          <a:xfrm>
            <a:off x="6965665" y="3947059"/>
            <a:ext cx="0" cy="287337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>
            <a:off x="6965665" y="1808696"/>
            <a:ext cx="0" cy="107950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 flipV="1">
            <a:off x="7389528" y="3097746"/>
            <a:ext cx="541337" cy="576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0" name="Straight Connector 89"/>
          <p:cNvCxnSpPr/>
          <p:nvPr/>
        </p:nvCxnSpPr>
        <p:spPr bwMode="auto">
          <a:xfrm>
            <a:off x="7411753" y="1835684"/>
            <a:ext cx="0" cy="287337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 flipV="1">
            <a:off x="8589678" y="2816759"/>
            <a:ext cx="541337" cy="57626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8340440" y="1122896"/>
            <a:ext cx="288925" cy="1444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Text Box 57"/>
          <p:cNvSpPr txBox="1">
            <a:spLocks noChangeArrowheads="1"/>
          </p:cNvSpPr>
          <p:nvPr/>
        </p:nvSpPr>
        <p:spPr bwMode="auto">
          <a:xfrm>
            <a:off x="8195978" y="1283234"/>
            <a:ext cx="4556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3</a:t>
            </a:r>
            <a:r>
              <a:rPr lang="el-GR" altLang="nl-NL" sz="1200">
                <a:latin typeface="Century Schoolbook" panose="02040604050505020304" pitchFamily="18" charset="0"/>
              </a:rPr>
              <a:t>Ω</a:t>
            </a:r>
            <a:endParaRPr lang="en-US" altLang="nl-NL" sz="12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8173753" y="1202271"/>
            <a:ext cx="0" cy="143986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370603" y="5796496"/>
            <a:ext cx="288925" cy="142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" name="Text Box 57"/>
          <p:cNvSpPr txBox="1">
            <a:spLocks noChangeArrowheads="1"/>
          </p:cNvSpPr>
          <p:nvPr/>
        </p:nvSpPr>
        <p:spPr bwMode="auto">
          <a:xfrm>
            <a:off x="8326153" y="5545671"/>
            <a:ext cx="4540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3</a:t>
            </a:r>
            <a:r>
              <a:rPr lang="el-GR" altLang="nl-NL" sz="1200">
                <a:latin typeface="Century Schoolbook" panose="02040604050505020304" pitchFamily="18" charset="0"/>
              </a:rPr>
              <a:t>Ω</a:t>
            </a:r>
            <a:endParaRPr lang="en-US" altLang="nl-NL" sz="120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 bwMode="auto">
          <a:xfrm>
            <a:off x="8181690" y="3674009"/>
            <a:ext cx="0" cy="2195512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 Box 57"/>
          <p:cNvSpPr txBox="1">
            <a:spLocks noChangeArrowheads="1"/>
          </p:cNvSpPr>
          <p:nvPr/>
        </p:nvSpPr>
        <p:spPr bwMode="auto">
          <a:xfrm>
            <a:off x="7173628" y="3313646"/>
            <a:ext cx="5762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534pF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99" name="Text Box 57"/>
          <p:cNvSpPr txBox="1">
            <a:spLocks noChangeArrowheads="1"/>
          </p:cNvSpPr>
          <p:nvPr/>
        </p:nvSpPr>
        <p:spPr bwMode="auto">
          <a:xfrm>
            <a:off x="8326153" y="3024721"/>
            <a:ext cx="7191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200">
                <a:latin typeface="Century Schoolbook" panose="02040604050505020304" pitchFamily="18" charset="0"/>
              </a:rPr>
              <a:t> 534pF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>
              <a:latin typeface="Century Schoolbook" panose="02040604050505020304" pitchFamily="18" charset="0"/>
            </a:endParaRPr>
          </a:p>
        </p:txBody>
      </p:sp>
      <p:sp>
        <p:nvSpPr>
          <p:cNvPr id="100" name="Text Box 57"/>
          <p:cNvSpPr txBox="1">
            <a:spLocks noChangeArrowheads="1"/>
          </p:cNvSpPr>
          <p:nvPr/>
        </p:nvSpPr>
        <p:spPr bwMode="auto">
          <a:xfrm>
            <a:off x="8005477" y="1680109"/>
            <a:ext cx="1179513" cy="35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dc: </a:t>
            </a:r>
            <a:r>
              <a:rPr lang="en-US" altLang="nl-NL" sz="1000" dirty="0" smtClean="0">
                <a:solidFill>
                  <a:schemeClr val="tx2"/>
                </a:solidFill>
                <a:latin typeface="Century Schoolbook" panose="02040604050505020304" pitchFamily="18" charset="0"/>
              </a:rPr>
              <a:t>7mA </a:t>
            </a: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ripples: </a:t>
            </a:r>
            <a:r>
              <a:rPr lang="en-US" altLang="nl-NL" sz="1000" dirty="0" smtClean="0">
                <a:solidFill>
                  <a:schemeClr val="tx2"/>
                </a:solidFill>
                <a:latin typeface="Century Schoolbook" panose="02040604050505020304" pitchFamily="18" charset="0"/>
              </a:rPr>
              <a:t>&lt;2mV </a:t>
            </a:r>
            <a:r>
              <a:rPr lang="en-US" altLang="nl-NL" sz="1000" dirty="0">
                <a:solidFill>
                  <a:schemeClr val="tx2"/>
                </a:solidFill>
                <a:latin typeface="Century Schoolbook" panose="02040604050505020304" pitchFamily="18" charset="0"/>
              </a:rPr>
              <a:t>p-p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05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050" b="1" dirty="0">
              <a:latin typeface="Century Schoolbook" panose="02040604050505020304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 bwMode="auto">
          <a:xfrm>
            <a:off x="8707153" y="1224496"/>
            <a:ext cx="0" cy="433388"/>
          </a:xfrm>
          <a:prstGeom prst="line">
            <a:avLst/>
          </a:prstGeom>
          <a:ln w="9525"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-12193" y="666251"/>
            <a:ext cx="764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GB" dirty="0" smtClean="0"/>
              <a:t>ow </a:t>
            </a:r>
            <a:r>
              <a:rPr lang="en-GB" dirty="0"/>
              <a:t>power 5.12 </a:t>
            </a:r>
            <a:r>
              <a:rPr lang="en-GB" dirty="0" err="1"/>
              <a:t>Gbps</a:t>
            </a:r>
            <a:r>
              <a:rPr lang="en-GB" dirty="0"/>
              <a:t> byte-interleaved </a:t>
            </a:r>
            <a:r>
              <a:rPr lang="en-GB" dirty="0" err="1"/>
              <a:t>serializer</a:t>
            </a:r>
            <a:r>
              <a:rPr lang="en-GB" dirty="0"/>
              <a:t> and wireline </a:t>
            </a:r>
            <a:r>
              <a:rPr lang="en-GB" dirty="0" smtClean="0"/>
              <a:t>transmitter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5809171" y="4893209"/>
            <a:ext cx="181899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&lt;30mW/channel</a:t>
            </a:r>
            <a:endParaRPr lang="en-GB" b="1" dirty="0"/>
          </a:p>
        </p:txBody>
      </p:sp>
      <p:sp>
        <p:nvSpPr>
          <p:cNvPr id="107" name="Text Box 57"/>
          <p:cNvSpPr txBox="1">
            <a:spLocks noChangeArrowheads="1"/>
          </p:cNvSpPr>
          <p:nvPr/>
        </p:nvSpPr>
        <p:spPr bwMode="auto">
          <a:xfrm>
            <a:off x="-75691" y="5305165"/>
            <a:ext cx="6556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nl-NL" sz="1000" dirty="0" smtClean="0">
                <a:latin typeface="Century Schoolbook" panose="02040604050505020304" pitchFamily="18" charset="0"/>
              </a:rPr>
              <a:t>320MHz</a:t>
            </a:r>
            <a:endParaRPr lang="en-US" altLang="nl-NL" sz="1000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nl-NL" sz="1400" b="1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0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406081" y="1037161"/>
            <a:ext cx="8199360" cy="1464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 dirty="0"/>
          </a:p>
        </p:txBody>
      </p:sp>
      <p:sp>
        <p:nvSpPr>
          <p:cNvPr id="32" name="Rectangle 31"/>
          <p:cNvSpPr/>
          <p:nvPr/>
        </p:nvSpPr>
        <p:spPr>
          <a:xfrm>
            <a:off x="406081" y="2678761"/>
            <a:ext cx="8199360" cy="3481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0721" y="3033000"/>
            <a:ext cx="976320" cy="69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5" name="Rectangle 4"/>
          <p:cNvSpPr/>
          <p:nvPr/>
        </p:nvSpPr>
        <p:spPr>
          <a:xfrm>
            <a:off x="1710721" y="5149800"/>
            <a:ext cx="976320" cy="69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85121" y="5495400"/>
            <a:ext cx="142560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85121" y="3378600"/>
            <a:ext cx="1425599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3553" y="5201641"/>
            <a:ext cx="942887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320 MHz</a:t>
            </a:r>
          </a:p>
          <a:p>
            <a:r>
              <a:rPr lang="en-US" sz="1633" dirty="0"/>
              <a:t>(TFC)</a:t>
            </a:r>
            <a:endParaRPr lang="en-GB" sz="1633" dirty="0"/>
          </a:p>
        </p:txBody>
      </p:sp>
      <p:sp>
        <p:nvSpPr>
          <p:cNvPr id="10" name="TextBox 9"/>
          <p:cNvSpPr txBox="1"/>
          <p:nvPr/>
        </p:nvSpPr>
        <p:spPr>
          <a:xfrm>
            <a:off x="642444" y="3085460"/>
            <a:ext cx="902106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40 MHz</a:t>
            </a:r>
          </a:p>
          <a:p>
            <a:r>
              <a:rPr lang="en-US" sz="1633" dirty="0"/>
              <a:t>(system)</a:t>
            </a:r>
            <a:endParaRPr lang="en-GB" sz="1633" dirty="0"/>
          </a:p>
        </p:txBody>
      </p:sp>
      <p:sp>
        <p:nvSpPr>
          <p:cNvPr id="11" name="TextBox 10"/>
          <p:cNvSpPr txBox="1"/>
          <p:nvPr/>
        </p:nvSpPr>
        <p:spPr>
          <a:xfrm>
            <a:off x="1929005" y="3211092"/>
            <a:ext cx="468398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chemeClr val="bg1"/>
                </a:solidFill>
              </a:rPr>
              <a:t>PLL</a:t>
            </a:r>
            <a:endParaRPr lang="en-GB" sz="1633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6152" y="5329297"/>
            <a:ext cx="785793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 err="1">
                <a:solidFill>
                  <a:schemeClr val="bg1"/>
                </a:solidFill>
              </a:rPr>
              <a:t>ClkGen</a:t>
            </a:r>
            <a:endParaRPr lang="en-GB" sz="1633" dirty="0">
              <a:solidFill>
                <a:schemeClr val="bg1"/>
              </a:solidFill>
            </a:endParaRPr>
          </a:p>
        </p:txBody>
      </p:sp>
      <p:sp>
        <p:nvSpPr>
          <p:cNvPr id="13" name="Trapezoid 12"/>
          <p:cNvSpPr/>
          <p:nvPr/>
        </p:nvSpPr>
        <p:spPr>
          <a:xfrm rot="5400000">
            <a:off x="3257281" y="4259881"/>
            <a:ext cx="907200" cy="319680"/>
          </a:xfrm>
          <a:prstGeom prst="trapezoid">
            <a:avLst>
              <a:gd name="adj" fmla="val 79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cxnSp>
        <p:nvCxnSpPr>
          <p:cNvPr id="15" name="Elbow Connector 14"/>
          <p:cNvCxnSpPr>
            <a:stCxn id="4" idx="3"/>
          </p:cNvCxnSpPr>
          <p:nvPr/>
        </p:nvCxnSpPr>
        <p:spPr>
          <a:xfrm>
            <a:off x="2687040" y="3378601"/>
            <a:ext cx="864000" cy="80352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" idx="3"/>
          </p:cNvCxnSpPr>
          <p:nvPr/>
        </p:nvCxnSpPr>
        <p:spPr>
          <a:xfrm flipV="1">
            <a:off x="2687040" y="4665960"/>
            <a:ext cx="864000" cy="8294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20283" y="4068477"/>
            <a:ext cx="1233030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TMR:</a:t>
            </a:r>
          </a:p>
          <a:p>
            <a:r>
              <a:rPr lang="en-US" sz="1633" dirty="0"/>
              <a:t>40, 160, 320</a:t>
            </a:r>
            <a:endParaRPr lang="en-GB" sz="1633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3011040" y="4968361"/>
            <a:ext cx="216000" cy="112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011040" y="3724200"/>
            <a:ext cx="216000" cy="112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Delay 21"/>
          <p:cNvSpPr/>
          <p:nvPr/>
        </p:nvSpPr>
        <p:spPr>
          <a:xfrm>
            <a:off x="4873159" y="4279535"/>
            <a:ext cx="527040" cy="48384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cxnSp>
        <p:nvCxnSpPr>
          <p:cNvPr id="24" name="Straight Arrow Connector 23"/>
          <p:cNvCxnSpPr>
            <a:stCxn id="13" idx="0"/>
          </p:cNvCxnSpPr>
          <p:nvPr/>
        </p:nvCxnSpPr>
        <p:spPr>
          <a:xfrm flipV="1">
            <a:off x="3870720" y="4419720"/>
            <a:ext cx="1002438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Flowchart: Delay 24"/>
          <p:cNvSpPr/>
          <p:nvPr/>
        </p:nvSpPr>
        <p:spPr>
          <a:xfrm>
            <a:off x="3196997" y="1868975"/>
            <a:ext cx="527040" cy="483840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90080" y="2210797"/>
            <a:ext cx="299817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0407" y="1914970"/>
            <a:ext cx="1354986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8</a:t>
            </a:r>
            <a:r>
              <a:rPr lang="en-US" sz="1633" dirty="0"/>
              <a:t>0 MHz</a:t>
            </a:r>
          </a:p>
          <a:p>
            <a:r>
              <a:rPr lang="en-US" sz="1633" dirty="0"/>
              <a:t>(slow control)</a:t>
            </a:r>
            <a:endParaRPr lang="en-GB" sz="1633" dirty="0"/>
          </a:p>
        </p:txBody>
      </p:sp>
      <p:cxnSp>
        <p:nvCxnSpPr>
          <p:cNvPr id="30" name="Elbow Connector 29"/>
          <p:cNvCxnSpPr/>
          <p:nvPr/>
        </p:nvCxnSpPr>
        <p:spPr>
          <a:xfrm rot="16200000" flipH="1">
            <a:off x="2703231" y="1513450"/>
            <a:ext cx="589895" cy="39763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90237" y="1098612"/>
            <a:ext cx="7344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 err="1"/>
              <a:t>c</a:t>
            </a:r>
            <a:r>
              <a:rPr lang="en-US" sz="1633" dirty="0" err="1"/>
              <a:t>lk_en</a:t>
            </a:r>
            <a:endParaRPr lang="en-GB" sz="1633" dirty="0"/>
          </a:p>
        </p:txBody>
      </p:sp>
      <p:sp>
        <p:nvSpPr>
          <p:cNvPr id="33" name="TextBox 32"/>
          <p:cNvSpPr txBox="1"/>
          <p:nvPr/>
        </p:nvSpPr>
        <p:spPr>
          <a:xfrm>
            <a:off x="7251418" y="2704464"/>
            <a:ext cx="1276632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 domain</a:t>
            </a:r>
            <a:endParaRPr lang="en-GB" sz="1633" dirty="0"/>
          </a:p>
        </p:txBody>
      </p:sp>
      <p:sp>
        <p:nvSpPr>
          <p:cNvPr id="35" name="TextBox 34"/>
          <p:cNvSpPr txBox="1"/>
          <p:nvPr/>
        </p:nvSpPr>
        <p:spPr>
          <a:xfrm>
            <a:off x="6307201" y="1037161"/>
            <a:ext cx="2266711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Control &amp; </a:t>
            </a:r>
            <a:r>
              <a:rPr lang="en-US" sz="1633" dirty="0" err="1"/>
              <a:t>config</a:t>
            </a:r>
            <a:r>
              <a:rPr lang="en-US" sz="1633" dirty="0"/>
              <a:t> domain</a:t>
            </a:r>
            <a:endParaRPr lang="en-GB" sz="1633" dirty="0"/>
          </a:p>
        </p:txBody>
      </p:sp>
      <p:cxnSp>
        <p:nvCxnSpPr>
          <p:cNvPr id="37" name="Elbow Connector 36"/>
          <p:cNvCxnSpPr/>
          <p:nvPr/>
        </p:nvCxnSpPr>
        <p:spPr>
          <a:xfrm rot="5400000" flipH="1" flipV="1">
            <a:off x="4362326" y="4768570"/>
            <a:ext cx="654265" cy="36739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100761" y="5221836"/>
            <a:ext cx="73449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 err="1"/>
              <a:t>c</a:t>
            </a:r>
            <a:r>
              <a:rPr lang="en-US" sz="1633" dirty="0" err="1"/>
              <a:t>lk_en</a:t>
            </a:r>
            <a:endParaRPr lang="en-GB" sz="1633" dirty="0"/>
          </a:p>
        </p:txBody>
      </p:sp>
      <p:cxnSp>
        <p:nvCxnSpPr>
          <p:cNvPr id="40" name="Straight Arrow Connector 39"/>
          <p:cNvCxnSpPr>
            <a:endCxn id="13" idx="1"/>
          </p:cNvCxnSpPr>
          <p:nvPr/>
        </p:nvCxnSpPr>
        <p:spPr>
          <a:xfrm>
            <a:off x="3710880" y="3300840"/>
            <a:ext cx="0" cy="791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95600" y="2759516"/>
            <a:ext cx="763927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b</a:t>
            </a:r>
            <a:r>
              <a:rPr lang="en-US" sz="1633" dirty="0"/>
              <a:t>ypass</a:t>
            </a:r>
          </a:p>
          <a:p>
            <a:r>
              <a:rPr lang="en-US" sz="1633" dirty="0"/>
              <a:t>PLL</a:t>
            </a:r>
            <a:endParaRPr lang="en-GB" sz="1633" dirty="0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4216321" y="4288175"/>
            <a:ext cx="155619" cy="2419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06080" y="1891973"/>
            <a:ext cx="1313280" cy="437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47" name="TextBox 46"/>
          <p:cNvSpPr txBox="1"/>
          <p:nvPr/>
        </p:nvSpPr>
        <p:spPr>
          <a:xfrm>
            <a:off x="5954976" y="1943387"/>
            <a:ext cx="948658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chemeClr val="bg1"/>
                </a:solidFill>
              </a:rPr>
              <a:t>Registers</a:t>
            </a:r>
            <a:endParaRPr lang="en-GB" sz="1633" dirty="0">
              <a:solidFill>
                <a:schemeClr val="bg1"/>
              </a:solidFill>
            </a:endParaRPr>
          </a:p>
        </p:txBody>
      </p:sp>
      <p:cxnSp>
        <p:nvCxnSpPr>
          <p:cNvPr id="49" name="Straight Arrow Connector 48"/>
          <p:cNvCxnSpPr>
            <a:stCxn id="46" idx="2"/>
          </p:cNvCxnSpPr>
          <p:nvPr/>
        </p:nvCxnSpPr>
        <p:spPr>
          <a:xfrm>
            <a:off x="6462720" y="2329818"/>
            <a:ext cx="0" cy="1048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931658" y="3399537"/>
            <a:ext cx="1088244" cy="2243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51" name="TextBox 50"/>
          <p:cNvSpPr txBox="1"/>
          <p:nvPr/>
        </p:nvSpPr>
        <p:spPr>
          <a:xfrm>
            <a:off x="5951479" y="4290119"/>
            <a:ext cx="971741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 err="1">
                <a:solidFill>
                  <a:schemeClr val="bg1"/>
                </a:solidFill>
              </a:rPr>
              <a:t>Datapath</a:t>
            </a:r>
            <a:endParaRPr lang="en-GB" sz="1633" dirty="0">
              <a:solidFill>
                <a:schemeClr val="bg1"/>
              </a:solidFill>
            </a:endParaRPr>
          </a:p>
        </p:txBody>
      </p:sp>
      <p:cxnSp>
        <p:nvCxnSpPr>
          <p:cNvPr id="54" name="Straight Arrow Connector 53"/>
          <p:cNvCxnSpPr>
            <a:stCxn id="22" idx="3"/>
            <a:endCxn id="50" idx="1"/>
          </p:cNvCxnSpPr>
          <p:nvPr/>
        </p:nvCxnSpPr>
        <p:spPr>
          <a:xfrm>
            <a:off x="5400199" y="4521455"/>
            <a:ext cx="53145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5534168" y="4409135"/>
            <a:ext cx="155619" cy="2419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383253" y="3611447"/>
            <a:ext cx="502061" cy="846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40</a:t>
            </a:r>
          </a:p>
          <a:p>
            <a:r>
              <a:rPr lang="en-US" sz="1633" dirty="0"/>
              <a:t>160</a:t>
            </a:r>
          </a:p>
          <a:p>
            <a:r>
              <a:rPr lang="en-US" sz="1633" dirty="0"/>
              <a:t>320</a:t>
            </a:r>
            <a:endParaRPr lang="en-GB" sz="1633" dirty="0"/>
          </a:p>
        </p:txBody>
      </p:sp>
      <p:sp>
        <p:nvSpPr>
          <p:cNvPr id="57" name="TextBox 56"/>
          <p:cNvSpPr txBox="1"/>
          <p:nvPr/>
        </p:nvSpPr>
        <p:spPr>
          <a:xfrm>
            <a:off x="4061136" y="3489245"/>
            <a:ext cx="502061" cy="846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40</a:t>
            </a:r>
          </a:p>
          <a:p>
            <a:r>
              <a:rPr lang="en-US" sz="1633" dirty="0"/>
              <a:t>160</a:t>
            </a:r>
          </a:p>
          <a:p>
            <a:r>
              <a:rPr lang="en-US" sz="1633" dirty="0"/>
              <a:t>320</a:t>
            </a:r>
            <a:endParaRPr lang="en-GB" sz="1633" dirty="0"/>
          </a:p>
        </p:txBody>
      </p:sp>
      <p:sp>
        <p:nvSpPr>
          <p:cNvPr id="59" name="Rectangle 58"/>
          <p:cNvSpPr/>
          <p:nvPr/>
        </p:nvSpPr>
        <p:spPr>
          <a:xfrm>
            <a:off x="4134637" y="1901278"/>
            <a:ext cx="1295860" cy="419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58" name="TextBox 57"/>
          <p:cNvSpPr txBox="1"/>
          <p:nvPr/>
        </p:nvSpPr>
        <p:spPr>
          <a:xfrm>
            <a:off x="4134637" y="1943387"/>
            <a:ext cx="1147430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chemeClr val="bg1"/>
                </a:solidFill>
              </a:rPr>
              <a:t>ECS Master</a:t>
            </a:r>
            <a:endParaRPr lang="en-GB" sz="1633" dirty="0">
              <a:solidFill>
                <a:schemeClr val="bg1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724036" y="2110895"/>
            <a:ext cx="4106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462957" y="2851678"/>
            <a:ext cx="1295860" cy="419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63" name="TextBox 62"/>
          <p:cNvSpPr txBox="1"/>
          <p:nvPr/>
        </p:nvSpPr>
        <p:spPr>
          <a:xfrm>
            <a:off x="4513869" y="2885146"/>
            <a:ext cx="1050480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>
                <a:solidFill>
                  <a:schemeClr val="bg1"/>
                </a:solidFill>
              </a:rPr>
              <a:t>Master 40</a:t>
            </a:r>
            <a:endParaRPr lang="en-GB" sz="1633" dirty="0">
              <a:solidFill>
                <a:schemeClr val="bg1"/>
              </a:solidFill>
            </a:endParaRPr>
          </a:p>
        </p:txBody>
      </p:sp>
      <p:cxnSp>
        <p:nvCxnSpPr>
          <p:cNvPr id="65" name="Elbow Connector 64"/>
          <p:cNvCxnSpPr>
            <a:stCxn id="62" idx="0"/>
            <a:endCxn id="59" idx="2"/>
          </p:cNvCxnSpPr>
          <p:nvPr/>
        </p:nvCxnSpPr>
        <p:spPr>
          <a:xfrm rot="16200000" flipV="1">
            <a:off x="4681145" y="2421936"/>
            <a:ext cx="531164" cy="32832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5758817" y="3033000"/>
            <a:ext cx="7010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56" idx="0"/>
            <a:endCxn id="62" idx="2"/>
          </p:cNvCxnSpPr>
          <p:nvPr/>
        </p:nvCxnSpPr>
        <p:spPr>
          <a:xfrm rot="16200000" flipV="1">
            <a:off x="5202320" y="3179482"/>
            <a:ext cx="340533" cy="52339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ight Arrow 71"/>
          <p:cNvSpPr/>
          <p:nvPr/>
        </p:nvSpPr>
        <p:spPr>
          <a:xfrm>
            <a:off x="7019902" y="4932828"/>
            <a:ext cx="1896579" cy="47895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73" name="Left Arrow 72"/>
          <p:cNvSpPr/>
          <p:nvPr/>
        </p:nvSpPr>
        <p:spPr>
          <a:xfrm>
            <a:off x="7019902" y="3489245"/>
            <a:ext cx="1688247" cy="47687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74" name="TextBox 73"/>
          <p:cNvSpPr txBox="1"/>
          <p:nvPr/>
        </p:nvSpPr>
        <p:spPr>
          <a:xfrm>
            <a:off x="7377689" y="3083882"/>
            <a:ext cx="875561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 in</a:t>
            </a:r>
          </a:p>
          <a:p>
            <a:r>
              <a:rPr lang="en-US" sz="1633" dirty="0"/>
              <a:t>(sensor)</a:t>
            </a:r>
            <a:endParaRPr lang="en-GB" sz="1633" dirty="0"/>
          </a:p>
        </p:txBody>
      </p:sp>
      <p:sp>
        <p:nvSpPr>
          <p:cNvPr id="75" name="TextBox 74"/>
          <p:cNvSpPr txBox="1"/>
          <p:nvPr/>
        </p:nvSpPr>
        <p:spPr>
          <a:xfrm>
            <a:off x="7288599" y="4470236"/>
            <a:ext cx="920765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 out</a:t>
            </a:r>
          </a:p>
          <a:p>
            <a:r>
              <a:rPr lang="en-US" sz="1633" dirty="0"/>
              <a:t>(GWT)</a:t>
            </a:r>
            <a:endParaRPr lang="en-GB" sz="1633" dirty="0"/>
          </a:p>
        </p:txBody>
      </p:sp>
      <p:cxnSp>
        <p:nvCxnSpPr>
          <p:cNvPr id="80" name="Elbow Connector 79"/>
          <p:cNvCxnSpPr>
            <a:stCxn id="59" idx="3"/>
            <a:endCxn id="46" idx="1"/>
          </p:cNvCxnSpPr>
          <p:nvPr/>
        </p:nvCxnSpPr>
        <p:spPr>
          <a:xfrm flipV="1">
            <a:off x="5430497" y="2110896"/>
            <a:ext cx="375584" cy="1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59" idx="0"/>
          </p:cNvCxnSpPr>
          <p:nvPr/>
        </p:nvCxnSpPr>
        <p:spPr>
          <a:xfrm rot="16200000" flipV="1">
            <a:off x="2326425" y="-554864"/>
            <a:ext cx="319797" cy="4592486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23185" y="1249812"/>
            <a:ext cx="1156022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Data in/out</a:t>
            </a:r>
            <a:endParaRPr lang="en-GB" sz="1633" dirty="0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765120" y="2352816"/>
            <a:ext cx="0" cy="10242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Clock </a:t>
            </a:r>
            <a:r>
              <a:rPr lang="en-GB" dirty="0" smtClean="0"/>
              <a:t>distribution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2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TextShape 1"/>
          <p:cNvSpPr txBox="1"/>
          <p:nvPr/>
        </p:nvSpPr>
        <p:spPr>
          <a:xfrm>
            <a:off x="661496" y="74788"/>
            <a:ext cx="7464960" cy="5920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3991" spc="-1" dirty="0">
              <a:solidFill>
                <a:srgbClr val="000066"/>
              </a:solidFill>
              <a:uFill>
                <a:solidFill>
                  <a:srgbClr val="FFFFFF"/>
                </a:solidFill>
              </a:uFill>
              <a:latin typeface="Baskerville Old Fac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Velopix: TMR/RadHard design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Pixel </a:t>
            </a:r>
            <a:r>
              <a:rPr lang="en-US" sz="2400" dirty="0"/>
              <a:t>Matrix (&lt;400Mrad):</a:t>
            </a:r>
          </a:p>
          <a:p>
            <a:pPr lvl="1"/>
            <a:r>
              <a:rPr lang="en-US" sz="2000" dirty="0"/>
              <a:t>Only NMOS ELT transistors used in analog front-end</a:t>
            </a:r>
          </a:p>
          <a:p>
            <a:pPr lvl="1"/>
            <a:r>
              <a:rPr lang="en-US" sz="2000" dirty="0"/>
              <a:t>Full TMR in FSM &amp; configuration FFs:</a:t>
            </a:r>
          </a:p>
          <a:p>
            <a:pPr lvl="2"/>
            <a:r>
              <a:rPr lang="en-GB" sz="1600" dirty="0"/>
              <a:t>Pixel configuration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Asynchronous self correcting TMR latch </a:t>
            </a:r>
            <a:endParaRPr lang="en-US" sz="1600" dirty="0"/>
          </a:p>
          <a:p>
            <a:pPr lvl="1"/>
            <a:r>
              <a:rPr lang="en-US" sz="2000" dirty="0"/>
              <a:t>Pixel data flip-flops (FF) unprotected</a:t>
            </a:r>
          </a:p>
          <a:p>
            <a:pPr lvl="1"/>
            <a:r>
              <a:rPr lang="en-US" sz="2000" dirty="0"/>
              <a:t>Custom made HD Standard cell library (74 cells) with HVT NMOS HVT and regular PMOS:</a:t>
            </a:r>
          </a:p>
          <a:p>
            <a:pPr lvl="2"/>
            <a:r>
              <a:rPr lang="en-US" sz="1600" dirty="0" smtClean="0"/>
              <a:t>Standard </a:t>
            </a:r>
            <a:r>
              <a:rPr lang="en-US" sz="1600" dirty="0"/>
              <a:t>cell library characterized at 400 </a:t>
            </a:r>
            <a:r>
              <a:rPr lang="en-US" sz="1600" dirty="0" err="1"/>
              <a:t>Mrad</a:t>
            </a:r>
            <a:r>
              <a:rPr lang="en-US" sz="1600" dirty="0"/>
              <a:t>, High-</a:t>
            </a:r>
            <a:r>
              <a:rPr lang="en-US" sz="1600" dirty="0" err="1"/>
              <a:t>Vt</a:t>
            </a:r>
            <a:r>
              <a:rPr lang="en-US" sz="1600" dirty="0"/>
              <a:t> </a:t>
            </a:r>
            <a:r>
              <a:rPr lang="en-US" sz="1600" dirty="0" smtClean="0"/>
              <a:t>NMOS + </a:t>
            </a:r>
            <a:r>
              <a:rPr lang="en-US" sz="1600" dirty="0" err="1" smtClean="0"/>
              <a:t>Std</a:t>
            </a:r>
            <a:r>
              <a:rPr lang="en-US" sz="1600" dirty="0" smtClean="0"/>
              <a:t> PMOS</a:t>
            </a:r>
            <a:endParaRPr lang="en-US" sz="1600" dirty="0"/>
          </a:p>
          <a:p>
            <a:endParaRPr lang="en-US" sz="2400" dirty="0"/>
          </a:p>
          <a:p>
            <a:r>
              <a:rPr lang="en-US" sz="2400" dirty="0"/>
              <a:t>Periphery (&lt;50Mrad): </a:t>
            </a:r>
          </a:p>
          <a:p>
            <a:pPr lvl="1"/>
            <a:r>
              <a:rPr lang="en-US" sz="2000" dirty="0"/>
              <a:t>Full TMR in FSM &amp; configuration FFs</a:t>
            </a:r>
          </a:p>
          <a:p>
            <a:pPr lvl="1"/>
            <a:r>
              <a:rPr lang="en-US" sz="2000" dirty="0"/>
              <a:t>Data path unprotected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/>
          <p:nvPr/>
        </p:nvPicPr>
        <p:blipFill rotWithShape="1">
          <a:blip r:embed="rId3"/>
          <a:srcRect l="4223" t="1102" r="4353" b="3275"/>
          <a:stretch/>
        </p:blipFill>
        <p:spPr>
          <a:xfrm>
            <a:off x="3880494" y="262292"/>
            <a:ext cx="4861994" cy="5888037"/>
          </a:xfrm>
          <a:prstGeom prst="rect">
            <a:avLst/>
          </a:prstGeom>
          <a:ln>
            <a:noFill/>
          </a:ln>
        </p:spPr>
      </p:pic>
      <p:grpSp>
        <p:nvGrpSpPr>
          <p:cNvPr id="34" name="Group 33"/>
          <p:cNvGrpSpPr/>
          <p:nvPr/>
        </p:nvGrpSpPr>
        <p:grpSpPr>
          <a:xfrm>
            <a:off x="6148615" y="1016732"/>
            <a:ext cx="2322342" cy="3816424"/>
            <a:chOff x="6148615" y="1016732"/>
            <a:chExt cx="2322342" cy="381642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49" t="24676" r="42926" b="44974"/>
            <a:stretch/>
          </p:blipFill>
          <p:spPr>
            <a:xfrm>
              <a:off x="6514517" y="1029700"/>
              <a:ext cx="1956440" cy="3776361"/>
            </a:xfrm>
            <a:prstGeom prst="rect">
              <a:avLst/>
            </a:prstGeom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6156176" y="1016732"/>
              <a:ext cx="324038" cy="3528392"/>
            </a:xfrm>
            <a:prstGeom prst="line">
              <a:avLst/>
            </a:prstGeom>
            <a:ln>
              <a:solidFill>
                <a:srgbClr val="B9CDE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Frame 2"/>
            <p:cNvSpPr/>
            <p:nvPr/>
          </p:nvSpPr>
          <p:spPr>
            <a:xfrm flipH="1">
              <a:off x="6148615" y="4545124"/>
              <a:ext cx="87130" cy="252028"/>
            </a:xfrm>
            <a:prstGeom prst="frame">
              <a:avLst/>
            </a:prstGeom>
            <a:ln>
              <a:solidFill>
                <a:srgbClr val="B9CDE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>
              <a:stCxn id="3" idx="2"/>
            </p:cNvCxnSpPr>
            <p:nvPr/>
          </p:nvCxnSpPr>
          <p:spPr>
            <a:xfrm>
              <a:off x="6192180" y="4797152"/>
              <a:ext cx="288032" cy="36004"/>
            </a:xfrm>
            <a:prstGeom prst="line">
              <a:avLst/>
            </a:prstGeom>
            <a:ln>
              <a:solidFill>
                <a:srgbClr val="B9CDE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828" y="95245"/>
            <a:ext cx="3027096" cy="1036886"/>
          </a:xfrm>
        </p:spPr>
        <p:txBody>
          <a:bodyPr/>
          <a:lstStyle/>
          <a:p>
            <a:r>
              <a:rPr lang="en-GB" dirty="0" smtClean="0"/>
              <a:t>VeloPix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052808" y="6278831"/>
            <a:ext cx="450050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06641" y="6165304"/>
            <a:ext cx="85359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14.14 mm</a:t>
            </a:r>
            <a:endParaRPr lang="en-GB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57303" y="1178879"/>
            <a:ext cx="1486304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Analog front-end</a:t>
            </a:r>
          </a:p>
          <a:p>
            <a:pPr algn="ctr"/>
            <a:r>
              <a:rPr lang="en-US" sz="1400" dirty="0" smtClean="0"/>
              <a:t>16 x 55 um²</a:t>
            </a:r>
            <a:endParaRPr lang="en-GB" sz="1400" dirty="0"/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>
            <a:off x="6043607" y="1440489"/>
            <a:ext cx="470910" cy="508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1" idx="3"/>
          </p:cNvCxnSpPr>
          <p:nvPr/>
        </p:nvCxnSpPr>
        <p:spPr bwMode="auto">
          <a:xfrm>
            <a:off x="2578296" y="1883292"/>
            <a:ext cx="1585378" cy="61557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03157" y="1483182"/>
            <a:ext cx="1675139" cy="8002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Double </a:t>
            </a:r>
            <a:r>
              <a:rPr lang="en-US" dirty="0" smtClean="0">
                <a:solidFill>
                  <a:schemeClr val="bg1"/>
                </a:solidFill>
              </a:rPr>
              <a:t>column:</a:t>
            </a:r>
            <a:endParaRPr lang="en-US" dirty="0">
              <a:solidFill>
                <a:schemeClr val="bg1"/>
              </a:solidFill>
            </a:endParaRPr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sz="1400" dirty="0" smtClean="0"/>
              <a:t>512 pixels</a:t>
            </a:r>
            <a:endParaRPr lang="en-GB" sz="1400" dirty="0"/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sz="1400" dirty="0" smtClean="0"/>
              <a:t>64 super pixels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0789" y="2528386"/>
            <a:ext cx="2522808" cy="123110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Full matrix</a:t>
            </a:r>
            <a:r>
              <a:rPr lang="en-GB" dirty="0" smtClean="0"/>
              <a:t>:</a:t>
            </a:r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sz="1400" dirty="0"/>
              <a:t>128 Double columns</a:t>
            </a:r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sz="1400" dirty="0"/>
              <a:t>~190 </a:t>
            </a:r>
            <a:r>
              <a:rPr lang="en-GB" sz="1400" dirty="0" err="1" smtClean="0"/>
              <a:t>Mtransistors</a:t>
            </a:r>
            <a:endParaRPr lang="en-GB" sz="1400" dirty="0" smtClean="0"/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sz="1400" dirty="0" smtClean="0"/>
              <a:t>14.8nF digital decoupling (thick gate)</a:t>
            </a:r>
            <a:endParaRPr lang="en-GB" sz="1400" dirty="0"/>
          </a:p>
        </p:txBody>
      </p:sp>
      <p:sp>
        <p:nvSpPr>
          <p:cNvPr id="29" name="Rounded Rectangle 28"/>
          <p:cNvSpPr/>
          <p:nvPr/>
        </p:nvSpPr>
        <p:spPr bwMode="auto">
          <a:xfrm>
            <a:off x="4186749" y="435216"/>
            <a:ext cx="99023" cy="4577960"/>
          </a:xfrm>
          <a:prstGeom prst="roundRect">
            <a:avLst/>
          </a:prstGeom>
          <a:solidFill>
            <a:schemeClr val="bg1">
              <a:alpha val="49000"/>
            </a:schemeClr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charset="0"/>
              <a:ea typeface="Microsoft YaHei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30231" y="2528386"/>
            <a:ext cx="1486304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Pixel &amp; </a:t>
            </a:r>
            <a:r>
              <a:rPr lang="en-US" sz="1400" dirty="0" err="1" smtClean="0"/>
              <a:t>Superpixel</a:t>
            </a:r>
            <a:r>
              <a:rPr lang="en-US" sz="1400" dirty="0" smtClean="0"/>
              <a:t> Logic (HD Library)</a:t>
            </a:r>
            <a:endParaRPr lang="en-GB" sz="1400" dirty="0"/>
          </a:p>
        </p:txBody>
      </p:sp>
      <p:cxnSp>
        <p:nvCxnSpPr>
          <p:cNvPr id="31" name="Straight Arrow Connector 30"/>
          <p:cNvCxnSpPr>
            <a:stCxn id="30" idx="3"/>
          </p:cNvCxnSpPr>
          <p:nvPr/>
        </p:nvCxnSpPr>
        <p:spPr>
          <a:xfrm>
            <a:off x="6016535" y="2789996"/>
            <a:ext cx="1165324" cy="1405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8892480" y="435216"/>
            <a:ext cx="0" cy="5364596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8508781" y="3056616"/>
            <a:ext cx="75636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16.6 mm</a:t>
            </a:r>
            <a:endParaRPr lang="en-GB" sz="12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257805" y="4836638"/>
            <a:ext cx="3573154" cy="1292662"/>
            <a:chOff x="866043" y="4805852"/>
            <a:chExt cx="2964916" cy="1292662"/>
          </a:xfrm>
        </p:grpSpPr>
        <p:grpSp>
          <p:nvGrpSpPr>
            <p:cNvPr id="23" name="Group 22"/>
            <p:cNvGrpSpPr/>
            <p:nvPr/>
          </p:nvGrpSpPr>
          <p:grpSpPr>
            <a:xfrm>
              <a:off x="866043" y="4805852"/>
              <a:ext cx="2687918" cy="1292662"/>
              <a:chOff x="359862" y="5084515"/>
              <a:chExt cx="2687918" cy="1292662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359862" y="5084515"/>
                <a:ext cx="2489161" cy="129266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Active </a:t>
                </a:r>
                <a:r>
                  <a:rPr lang="en-GB" dirty="0" smtClean="0"/>
                  <a:t>Periphery:</a:t>
                </a:r>
              </a:p>
              <a:p>
                <a:pPr marL="18000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40, 80, 160 and 320 TMR clocks</a:t>
                </a:r>
              </a:p>
              <a:p>
                <a:pPr marL="18000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HVT TSMC (tcb013ghphvt library)</a:t>
                </a:r>
              </a:p>
              <a:p>
                <a:pPr marL="18000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 smtClean="0"/>
                  <a:t>4nF digital decoupling (thin gate)</a:t>
                </a:r>
              </a:p>
              <a:p>
                <a:pPr marL="180000" lvl="1" indent="-1800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  <p:cxnSp>
            <p:nvCxnSpPr>
              <p:cNvPr id="25" name="Straight Arrow Connector 24"/>
              <p:cNvCxnSpPr>
                <a:stCxn id="24" idx="3"/>
                <a:endCxn id="27" idx="0"/>
              </p:cNvCxnSpPr>
              <p:nvPr/>
            </p:nvCxnSpPr>
            <p:spPr bwMode="auto">
              <a:xfrm flipV="1">
                <a:off x="2849023" y="5723746"/>
                <a:ext cx="198757" cy="710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  <a:ex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/>
            <p:cNvCxnSpPr/>
            <p:nvPr/>
          </p:nvCxnSpPr>
          <p:spPr>
            <a:xfrm>
              <a:off x="3707904" y="5013176"/>
              <a:ext cx="0" cy="86409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6200000">
              <a:off x="3404287" y="5306583"/>
              <a:ext cx="5763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1200" b="1" dirty="0" smtClean="0"/>
                <a:t>2.4 mm</a:t>
              </a:r>
              <a:endParaRPr lang="en-GB" sz="1200" b="1" dirty="0"/>
            </a:p>
          </p:txBody>
        </p: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49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29" grpId="0" animBg="1"/>
      <p:bldP spid="3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</a:t>
            </a:r>
            <a:r>
              <a:rPr lang="en-GB" dirty="0" smtClean="0"/>
              <a:t>. Buytaert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67AF3E2-CAF7-4F87-BDBC-CBA3D282C5F2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4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" name="Picture 501"/>
          <p:cNvPicPr>
            <a:picLocks noChangeAspect="1"/>
          </p:cNvPicPr>
          <p:nvPr/>
        </p:nvPicPr>
        <p:blipFill rotWithShape="1">
          <a:blip r:embed="rId3"/>
          <a:srcRect b="4222"/>
          <a:stretch/>
        </p:blipFill>
        <p:spPr>
          <a:xfrm>
            <a:off x="1302478" y="1556793"/>
            <a:ext cx="6466019" cy="4644516"/>
          </a:xfrm>
          <a:prstGeom prst="rect">
            <a:avLst/>
          </a:prstGeom>
          <a:ln>
            <a:noFill/>
          </a:ln>
        </p:spPr>
      </p:pic>
      <p:sp>
        <p:nvSpPr>
          <p:cNvPr id="503" name="TextShape 2"/>
          <p:cNvSpPr txBox="1"/>
          <p:nvPr/>
        </p:nvSpPr>
        <p:spPr>
          <a:xfrm>
            <a:off x="323528" y="1287172"/>
            <a:ext cx="5220580" cy="1296144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81638" tIns="40819" rIns="81638" bIns="40819">
            <a:normAutofit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SPIDR-readout </a:t>
            </a: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system developed </a:t>
            </a:r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at </a:t>
            </a: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NIKHEF (NL) </a:t>
            </a:r>
          </a:p>
          <a:p>
            <a:pPr marL="742950" lvl="1" indent="-285750">
              <a:buFont typeface="Arial"/>
              <a:buChar char="•"/>
            </a:pP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Based on a </a:t>
            </a:r>
            <a:r>
              <a:rPr lang="en-US" sz="1633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Virtex</a:t>
            </a: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VC707</a:t>
            </a:r>
          </a:p>
          <a:p>
            <a:pPr marL="285750" indent="-285750">
              <a:buFont typeface="Arial"/>
              <a:buChar char="•"/>
            </a:pP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Similar as Timepix3. -&gt; Large reuse of soft &amp; firmware.</a:t>
            </a:r>
          </a:p>
          <a:p>
            <a:pPr marL="285750" indent="-285750">
              <a:buFont typeface="Arial"/>
              <a:buChar char="•"/>
            </a:pP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Chipboard developed at Univ. Santiago De </a:t>
            </a:r>
            <a:r>
              <a:rPr lang="en-US" sz="1633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Compostella</a:t>
            </a: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3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Not final LHCb readout.</a:t>
            </a:r>
          </a:p>
          <a:p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04" name="CustomShape 3"/>
          <p:cNvSpPr/>
          <p:nvPr/>
        </p:nvSpPr>
        <p:spPr>
          <a:xfrm>
            <a:off x="2074536" y="3757704"/>
            <a:ext cx="661260" cy="319367"/>
          </a:xfrm>
          <a:prstGeom prst="rect">
            <a:avLst/>
          </a:prstGeom>
          <a:noFill/>
          <a:ln w="19080">
            <a:solidFill>
              <a:srgbClr val="FF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5" name="TextShape 4"/>
          <p:cNvSpPr txBox="1"/>
          <p:nvPr/>
        </p:nvSpPr>
        <p:spPr>
          <a:xfrm>
            <a:off x="1187624" y="3757705"/>
            <a:ext cx="886912" cy="31414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81638" tIns="40819" rIns="81638" bIns="40819"/>
          <a:lstStyle/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VeloPix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VeloPix</a:t>
            </a:r>
            <a:r>
              <a:rPr lang="en-GB" dirty="0" smtClean="0"/>
              <a:t> test readout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3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Vertex Locator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bla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5C0D-AED4-47D7-A3F5-D4DA1831BC6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924"/>
          <a:stretch/>
        </p:blipFill>
        <p:spPr>
          <a:xfrm>
            <a:off x="0" y="1037492"/>
            <a:ext cx="6049108" cy="29596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344193" y="3991708"/>
            <a:ext cx="3805226" cy="2321169"/>
          </a:xfrm>
          <a:prstGeom prst="rect">
            <a:avLst/>
          </a:prstGeom>
          <a:ln>
            <a:noFill/>
          </a:ln>
        </p:spPr>
      </p:pic>
      <p:sp>
        <p:nvSpPr>
          <p:cNvPr id="10" name="TextShape 4"/>
          <p:cNvSpPr txBox="1"/>
          <p:nvPr/>
        </p:nvSpPr>
        <p:spPr>
          <a:xfrm>
            <a:off x="6260123" y="1740877"/>
            <a:ext cx="2813538" cy="1548554"/>
          </a:xfrm>
          <a:prstGeom prst="rect">
            <a:avLst/>
          </a:prstGeom>
        </p:spPr>
        <p:txBody>
          <a:bodyPr lIns="83077" tIns="41538" rIns="83077" bIns="41538"/>
          <a:lstStyle/>
          <a:p>
            <a:r>
              <a:rPr lang="en-US" sz="1846" b="1" dirty="0">
                <a:latin typeface="DejaVu Sans"/>
              </a:rPr>
              <a:t>LHCb will be upgraded in </a:t>
            </a:r>
            <a:r>
              <a:rPr lang="en-US" sz="1846" b="1" dirty="0" smtClean="0">
                <a:latin typeface="DejaVu Sans"/>
              </a:rPr>
              <a:t>2019</a:t>
            </a:r>
            <a:r>
              <a:rPr lang="en-US" sz="1846" b="1" dirty="0" smtClean="0">
                <a:latin typeface="DejaVu Sans"/>
                <a:sym typeface="Wingdings" panose="05000000000000000000" pitchFamily="2" charset="2"/>
              </a:rPr>
              <a:t></a:t>
            </a:r>
            <a:r>
              <a:rPr lang="en-US" sz="1846" b="1" dirty="0" smtClean="0">
                <a:latin typeface="DejaVu Sans"/>
              </a:rPr>
              <a:t>2020</a:t>
            </a:r>
            <a:endParaRPr lang="en-US" sz="1846" b="1" dirty="0">
              <a:latin typeface="DejaVu Sans"/>
            </a:endParaRPr>
          </a:p>
          <a:p>
            <a:r>
              <a:rPr lang="en-US" sz="1846" dirty="0" smtClean="0">
                <a:latin typeface="DejaVu Sans"/>
                <a:sym typeface="Wingdings" panose="05000000000000000000" pitchFamily="2" charset="2"/>
              </a:rPr>
              <a:t></a:t>
            </a:r>
            <a:r>
              <a:rPr lang="en-US" sz="1846" dirty="0">
                <a:latin typeface="DejaVu Sans"/>
                <a:sym typeface="Wingdings" panose="05000000000000000000" pitchFamily="2" charset="2"/>
              </a:rPr>
              <a:t> </a:t>
            </a:r>
            <a:r>
              <a:rPr lang="en-US" sz="1846" dirty="0" smtClean="0">
                <a:latin typeface="DejaVu Sans"/>
              </a:rPr>
              <a:t>very </a:t>
            </a:r>
            <a:r>
              <a:rPr lang="en-US" sz="1846" dirty="0">
                <a:latin typeface="DejaVu Sans"/>
              </a:rPr>
              <a:t>tight planning</a:t>
            </a:r>
            <a:endParaRPr sz="1662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79512" y="4152159"/>
            <a:ext cx="4968552" cy="256931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Vertex detector surrounding collision region</a:t>
            </a:r>
          </a:p>
          <a:p>
            <a:pPr lvl="1"/>
            <a:r>
              <a:rPr lang="en-US" dirty="0"/>
              <a:t>In vacuum</a:t>
            </a:r>
          </a:p>
          <a:p>
            <a:pPr lvl="1"/>
            <a:r>
              <a:rPr lang="en-US" dirty="0"/>
              <a:t>Close to the beam: 5.1 mm</a:t>
            </a:r>
          </a:p>
          <a:p>
            <a:r>
              <a:rPr lang="en-US" dirty="0"/>
              <a:t>From silicon strips to pixels</a:t>
            </a:r>
          </a:p>
          <a:p>
            <a:r>
              <a:rPr lang="en-US" dirty="0"/>
              <a:t>New R/O chip VeloPix, derived from Timepix3</a:t>
            </a:r>
          </a:p>
          <a:p>
            <a:r>
              <a:rPr lang="en-US" dirty="0"/>
              <a:t>In total 624 ASICs, ~41 </a:t>
            </a:r>
            <a:r>
              <a:rPr lang="en-US" dirty="0" err="1"/>
              <a:t>Mpixels</a:t>
            </a:r>
            <a:endParaRPr lang="en-US" dirty="0"/>
          </a:p>
          <a:p>
            <a:r>
              <a:rPr lang="en-US" dirty="0"/>
              <a:t>Trigger-less readout (~2.9 </a:t>
            </a:r>
            <a:r>
              <a:rPr lang="en-US" dirty="0" err="1"/>
              <a:t>Tbits</a:t>
            </a:r>
            <a:r>
              <a:rPr lang="en-US" dirty="0"/>
              <a:t>/s) </a:t>
            </a:r>
          </a:p>
        </p:txBody>
      </p:sp>
    </p:spTree>
    <p:extLst>
      <p:ext uri="{BB962C8B-B14F-4D97-AF65-F5344CB8AC3E}">
        <p14:creationId xmlns:p14="http://schemas.microsoft.com/office/powerpoint/2010/main" val="47628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VeloPix</a:t>
            </a:r>
            <a:r>
              <a:rPr lang="en-GB" dirty="0" smtClean="0"/>
              <a:t>: General Measurements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340768"/>
            <a:ext cx="4788532" cy="4356484"/>
          </a:xfrm>
        </p:spPr>
        <p:txBody>
          <a:bodyPr>
            <a:noAutofit/>
          </a:bodyPr>
          <a:lstStyle/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GB" sz="1800" dirty="0" smtClean="0"/>
              <a:t>Measured power consumption (@nominal settings):</a:t>
            </a:r>
          </a:p>
          <a:p>
            <a:pPr lvl="1">
              <a:buClr>
                <a:srgbClr val="4BC618"/>
              </a:buClr>
              <a:buFont typeface="Wingdings" charset="2"/>
              <a:buChar char="ü"/>
            </a:pPr>
            <a:r>
              <a:rPr lang="en-GB" sz="1600" dirty="0" smtClean="0"/>
              <a:t>Analog </a:t>
            </a:r>
            <a:r>
              <a:rPr lang="en-GB" sz="1600" dirty="0" err="1" smtClean="0"/>
              <a:t>suuply</a:t>
            </a:r>
            <a:r>
              <a:rPr lang="en-GB" sz="1600" dirty="0" smtClean="0"/>
              <a:t> &lt; 480 </a:t>
            </a:r>
            <a:r>
              <a:rPr lang="en-GB" sz="1600" dirty="0" err="1" smtClean="0"/>
              <a:t>mW</a:t>
            </a:r>
            <a:endParaRPr lang="en-GB" sz="1600" dirty="0" smtClean="0"/>
          </a:p>
          <a:p>
            <a:pPr lvl="1">
              <a:buClr>
                <a:srgbClr val="4BC618"/>
              </a:buClr>
              <a:buFont typeface="Wingdings" charset="2"/>
              <a:buChar char="ü"/>
            </a:pPr>
            <a:r>
              <a:rPr lang="en-GB" sz="1600" dirty="0" smtClean="0"/>
              <a:t>Digital:</a:t>
            </a:r>
          </a:p>
          <a:p>
            <a:pPr lvl="2">
              <a:buClr>
                <a:srgbClr val="4BC618"/>
              </a:buClr>
              <a:buFont typeface="Wingdings" charset="2"/>
              <a:buChar char="ü"/>
            </a:pPr>
            <a:r>
              <a:rPr lang="en-GB" sz="1400" dirty="0" smtClean="0"/>
              <a:t>Periphery &lt; 380mW</a:t>
            </a:r>
          </a:p>
          <a:p>
            <a:pPr lvl="2">
              <a:buClr>
                <a:srgbClr val="4BC618"/>
              </a:buClr>
              <a:buFont typeface="Wingdings" charset="2"/>
              <a:buChar char="ü"/>
            </a:pPr>
            <a:r>
              <a:rPr lang="en-GB" sz="1400" dirty="0" smtClean="0"/>
              <a:t>Pixel Matrix &lt;350mW (idle, i.e. clock distribution only)</a:t>
            </a:r>
          </a:p>
          <a:p>
            <a:pPr lvl="2">
              <a:buClr>
                <a:srgbClr val="4BC618"/>
              </a:buClr>
              <a:buFont typeface="Wingdings" charset="2"/>
              <a:buChar char="ü"/>
            </a:pPr>
            <a:r>
              <a:rPr lang="en-GB" sz="1400" dirty="0" smtClean="0"/>
              <a:t>@High rate ~+300mW (simulated)	 </a:t>
            </a:r>
          </a:p>
          <a:p>
            <a:pPr lvl="1">
              <a:buClr>
                <a:srgbClr val="4BC618"/>
              </a:buClr>
              <a:buFont typeface="Wingdings" charset="2"/>
              <a:buChar char="ü"/>
            </a:pPr>
            <a:r>
              <a:rPr lang="en-GB" sz="1600" dirty="0" smtClean="0"/>
              <a:t>Total= ~1.5W @High rate</a:t>
            </a:r>
            <a:endParaRPr lang="en-US" sz="1800" dirty="0" smtClean="0"/>
          </a:p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US" sz="1800" dirty="0" smtClean="0"/>
              <a:t>Slow and Fast control fully functional.</a:t>
            </a:r>
          </a:p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US" sz="1800" dirty="0" smtClean="0"/>
              <a:t>Pixel matrix Configuration and readout </a:t>
            </a:r>
          </a:p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US" sz="1800" dirty="0" smtClean="0"/>
              <a:t>On-chip biasing DACs (next slide)</a:t>
            </a:r>
          </a:p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US" sz="1800" dirty="0" smtClean="0"/>
              <a:t>Internally measured packet latency (@low rate) </a:t>
            </a:r>
            <a:r>
              <a:rPr lang="en-GB" sz="1800" dirty="0" smtClean="0"/>
              <a:t>			</a:t>
            </a:r>
          </a:p>
          <a:p>
            <a:pPr>
              <a:buClr>
                <a:srgbClr val="4BC618"/>
              </a:buClr>
              <a:buFont typeface="Wingdings" charset="2"/>
              <a:buChar char="ü"/>
            </a:pPr>
            <a:r>
              <a:rPr lang="en-GB" sz="1800" dirty="0" err="1" smtClean="0"/>
              <a:t>eCDRPLL</a:t>
            </a:r>
            <a:r>
              <a:rPr lang="en-GB" sz="1800" dirty="0" smtClean="0"/>
              <a:t> (CERN) total jitter @320MHz &lt;6ps</a:t>
            </a:r>
            <a:r>
              <a:rPr lang="en-GB" sz="1800" baseline="-25000" dirty="0" smtClean="0"/>
              <a:t>rms</a:t>
            </a:r>
            <a:endParaRPr lang="en-GB" sz="1800" baseline="-25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4339"/>
          <a:stretch/>
        </p:blipFill>
        <p:spPr>
          <a:xfrm>
            <a:off x="4597924" y="1268962"/>
            <a:ext cx="4523749" cy="500435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6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94" y="1286890"/>
            <a:ext cx="7596228" cy="506415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/>
          <a:lstStyle/>
          <a:p>
            <a:r>
              <a:rPr lang="en-GB" dirty="0" smtClean="0"/>
              <a:t>VeloPix on-chip biasing DACs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7" name="Rounded Rectangular Callout 6"/>
          <p:cNvSpPr/>
          <p:nvPr/>
        </p:nvSpPr>
        <p:spPr>
          <a:xfrm>
            <a:off x="4211960" y="5049180"/>
            <a:ext cx="1944216" cy="592340"/>
          </a:xfrm>
          <a:prstGeom prst="wedgeRoundRectCallout">
            <a:avLst>
              <a:gd name="adj1" fmla="val 18303"/>
              <a:gd name="adj2" fmla="val -11917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/>
              <a:t>VTHR (~15e</a:t>
            </a:r>
            <a:r>
              <a:rPr lang="en-GB" baseline="30000" dirty="0" smtClean="0"/>
              <a:t>-</a:t>
            </a:r>
            <a:r>
              <a:rPr lang="en-GB" dirty="0" smtClean="0"/>
              <a:t> LSB)</a:t>
            </a:r>
          </a:p>
          <a:p>
            <a:r>
              <a:rPr lang="en-GB" dirty="0" smtClean="0"/>
              <a:t>Range: 15.3 </a:t>
            </a:r>
            <a:r>
              <a:rPr lang="en-GB" dirty="0" err="1"/>
              <a:t>k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562636" y="2158308"/>
            <a:ext cx="2573272" cy="580676"/>
          </a:xfrm>
          <a:prstGeom prst="wedgeRoundRectCallout">
            <a:avLst>
              <a:gd name="adj1" fmla="val 27217"/>
              <a:gd name="adj2" fmla="val 11898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err="1" smtClean="0"/>
              <a:t>TestPulse</a:t>
            </a:r>
            <a:r>
              <a:rPr lang="en-GB" dirty="0" smtClean="0"/>
              <a:t> (~31.25e</a:t>
            </a:r>
            <a:r>
              <a:rPr lang="en-GB" baseline="30000" dirty="0" smtClean="0"/>
              <a:t>-</a:t>
            </a:r>
            <a:r>
              <a:rPr lang="en-GB" dirty="0" smtClean="0"/>
              <a:t> LSB)</a:t>
            </a:r>
          </a:p>
          <a:p>
            <a:r>
              <a:rPr lang="en-GB" dirty="0" smtClean="0"/>
              <a:t>Range : &gt; ~25 </a:t>
            </a:r>
            <a:r>
              <a:rPr lang="en-GB" dirty="0" err="1"/>
              <a:t>k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1445155" y="2263980"/>
            <a:ext cx="1082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8 bit </a:t>
            </a:r>
            <a:r>
              <a:rPr lang="fr-CH" sz="1600" dirty="0" err="1" smtClean="0"/>
              <a:t>DAC’s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264143" y="2922435"/>
            <a:ext cx="105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10 bit DAC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474101" y="4219889"/>
            <a:ext cx="2534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14 bit DAC</a:t>
            </a:r>
            <a:r>
              <a:rPr lang="fr-CH" sz="1600" dirty="0"/>
              <a:t> </a:t>
            </a:r>
            <a:r>
              <a:rPr lang="fr-CH" sz="1600" dirty="0" err="1" smtClean="0"/>
              <a:t>implemented</a:t>
            </a:r>
            <a:r>
              <a:rPr lang="fr-CH" sz="1600" dirty="0" smtClean="0"/>
              <a:t> as</a:t>
            </a:r>
          </a:p>
          <a:p>
            <a:r>
              <a:rPr lang="fr-CH" sz="1600" dirty="0" smtClean="0"/>
              <a:t> 16 x 10bit DAC </a:t>
            </a:r>
            <a:r>
              <a:rPr lang="fr-CH" sz="1600" dirty="0" err="1" smtClean="0"/>
              <a:t>with</a:t>
            </a:r>
            <a:r>
              <a:rPr lang="fr-CH" sz="1600" dirty="0" smtClean="0"/>
              <a:t> offsets)</a:t>
            </a:r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VeloPix </a:t>
            </a:r>
            <a:r>
              <a:rPr lang="en-GB" dirty="0" err="1" smtClean="0"/>
              <a:t>Serializers</a:t>
            </a:r>
            <a:r>
              <a:rPr lang="en-GB" dirty="0"/>
              <a:t> </a:t>
            </a:r>
            <a:r>
              <a:rPr lang="en-GB" dirty="0" smtClean="0"/>
              <a:t>(GWT)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08" y="1412775"/>
            <a:ext cx="9000492" cy="1224137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A </a:t>
            </a:r>
            <a:r>
              <a:rPr lang="en-GB" sz="2400" dirty="0"/>
              <a:t>low power </a:t>
            </a:r>
            <a:r>
              <a:rPr lang="en-GB" sz="2400" dirty="0" smtClean="0"/>
              <a:t>(~20mW) 5.12 </a:t>
            </a:r>
            <a:r>
              <a:rPr lang="en-GB" sz="2400" dirty="0" err="1"/>
              <a:t>Gbps</a:t>
            </a:r>
            <a:r>
              <a:rPr lang="en-GB" sz="2400" dirty="0"/>
              <a:t> byte-interleaved </a:t>
            </a:r>
            <a:r>
              <a:rPr lang="en-GB" sz="2400" dirty="0" err="1"/>
              <a:t>serializer</a:t>
            </a:r>
            <a:r>
              <a:rPr lang="en-GB" sz="2400" dirty="0"/>
              <a:t> </a:t>
            </a:r>
            <a:r>
              <a:rPr lang="en-GB" sz="2400" dirty="0" smtClean="0"/>
              <a:t>and wireline transmitter (NIKHEF).</a:t>
            </a:r>
          </a:p>
          <a:p>
            <a:r>
              <a:rPr lang="fr-CH" sz="2400" dirty="0" smtClean="0"/>
              <a:t>Voltage driver, large swing (1.6 V </a:t>
            </a:r>
            <a:r>
              <a:rPr lang="fr-CH" sz="2400" dirty="0" err="1" smtClean="0"/>
              <a:t>diff</a:t>
            </a:r>
            <a:r>
              <a:rPr lang="fr-CH" sz="2400" dirty="0" smtClean="0"/>
              <a:t>)</a:t>
            </a:r>
            <a:endParaRPr lang="en-GB" sz="2400" dirty="0" smtClean="0"/>
          </a:p>
          <a:p>
            <a:r>
              <a:rPr lang="en-GB" sz="2400" dirty="0" smtClean="0"/>
              <a:t>Measure internally generated PRBS15 signal with scope </a:t>
            </a:r>
            <a:r>
              <a:rPr lang="en-GB" sz="2400" dirty="0" smtClean="0">
                <a:sym typeface="Wingdings"/>
              </a:rPr>
              <a:t> </a:t>
            </a:r>
            <a:r>
              <a:rPr lang="en-GB" sz="2400" dirty="0">
                <a:sym typeface="Wingdings"/>
              </a:rPr>
              <a:t> </a:t>
            </a:r>
            <a:r>
              <a:rPr lang="en-GB" sz="2400" dirty="0" smtClean="0"/>
              <a:t>Measured BER&lt;10</a:t>
            </a:r>
            <a:r>
              <a:rPr lang="en-GB" sz="2400" baseline="30000" dirty="0" smtClean="0"/>
              <a:t>-12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924944"/>
            <a:ext cx="4524263" cy="33954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0072" y="3032956"/>
            <a:ext cx="33483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Eye of </a:t>
            </a:r>
            <a:r>
              <a:rPr lang="en-GB" dirty="0" err="1" smtClean="0"/>
              <a:t>VeloPix</a:t>
            </a:r>
            <a:r>
              <a:rPr lang="en-GB" dirty="0" smtClean="0"/>
              <a:t> PRBS15 stream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10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 Measurements</a:t>
            </a:r>
            <a:endParaRPr lang="en-GB" dirty="0"/>
          </a:p>
        </p:txBody>
      </p:sp>
      <p:sp>
        <p:nvSpPr>
          <p:cNvPr id="107" name="Content Placeholder 10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Front end characterization measurements done through the slow control readout.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3" y="2338471"/>
            <a:ext cx="8176229" cy="4071474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431540" y="2240868"/>
            <a:ext cx="5292588" cy="4212468"/>
          </a:xfrm>
          <a:prstGeom prst="roundRect">
            <a:avLst>
              <a:gd name="adj" fmla="val 3862"/>
            </a:avLst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77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Front-end gain:</a:t>
            </a:r>
            <a:br>
              <a:rPr lang="en-GB" dirty="0" smtClean="0"/>
            </a:br>
            <a:r>
              <a:rPr lang="en-GB" dirty="0" smtClean="0"/>
              <a:t>(test </a:t>
            </a:r>
            <a:r>
              <a:rPr lang="en-GB" dirty="0"/>
              <a:t>p</a:t>
            </a:r>
            <a:r>
              <a:rPr lang="en-GB" dirty="0" smtClean="0"/>
              <a:t>ulses in one pixel)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249382" y="2062477"/>
          <a:ext cx="5040535" cy="3756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5161448" y="2062477"/>
          <a:ext cx="3982552" cy="3824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ounded Rectangular Callout 6"/>
          <p:cNvSpPr/>
          <p:nvPr/>
        </p:nvSpPr>
        <p:spPr>
          <a:xfrm>
            <a:off x="3721909" y="1667071"/>
            <a:ext cx="3861639" cy="395406"/>
          </a:xfrm>
          <a:prstGeom prst="wedgeRoundRectCallout">
            <a:avLst>
              <a:gd name="adj1" fmla="val 39500"/>
              <a:gd name="adj2" fmla="val 149119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0.0154 e</a:t>
            </a:r>
            <a:r>
              <a:rPr lang="en-GB" sz="1200" baseline="30000" dirty="0" smtClean="0">
                <a:solidFill>
                  <a:schemeClr val="tx1"/>
                </a:solidFill>
              </a:rPr>
              <a:t>-</a:t>
            </a:r>
            <a:r>
              <a:rPr lang="en-GB" sz="1200" dirty="0" smtClean="0">
                <a:solidFill>
                  <a:schemeClr val="tx1"/>
                </a:solidFill>
              </a:rPr>
              <a:t>/DAC</a:t>
            </a:r>
            <a:r>
              <a:rPr lang="en-GB" sz="1200" baseline="-25000" dirty="0" smtClean="0">
                <a:solidFill>
                  <a:schemeClr val="tx1"/>
                </a:solidFill>
              </a:rPr>
              <a:t>LSB</a:t>
            </a:r>
            <a:r>
              <a:rPr lang="en-GB" sz="1200" dirty="0" smtClean="0">
                <a:solidFill>
                  <a:schemeClr val="tx1"/>
                </a:solidFill>
              </a:rPr>
              <a:t>*</a:t>
            </a:r>
            <a:r>
              <a:rPr lang="en-GB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en-GB" sz="1200" dirty="0" smtClean="0">
                <a:solidFill>
                  <a:schemeClr val="tx1"/>
                </a:solidFill>
              </a:rPr>
              <a:t> DAC</a:t>
            </a:r>
            <a:r>
              <a:rPr lang="en-GB" sz="1200" baseline="-25000" dirty="0" smtClean="0">
                <a:solidFill>
                  <a:schemeClr val="tx1"/>
                </a:solidFill>
              </a:rPr>
              <a:t>LSB</a:t>
            </a:r>
            <a:r>
              <a:rPr lang="en-GB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= 0.38mV  </a:t>
            </a:r>
            <a:r>
              <a:rPr lang="en-GB" sz="12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24.6 mV/</a:t>
            </a:r>
            <a:r>
              <a:rPr lang="en-GB" sz="12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k</a:t>
            </a:r>
            <a:r>
              <a:rPr lang="en-GB" sz="1200" b="1" dirty="0" err="1" smtClean="0">
                <a:solidFill>
                  <a:schemeClr val="tx1"/>
                </a:solidFill>
              </a:rPr>
              <a:t>e</a:t>
            </a:r>
            <a:r>
              <a:rPr lang="en-GB" sz="1200" b="1" baseline="30000" dirty="0" smtClean="0">
                <a:solidFill>
                  <a:schemeClr val="tx1"/>
                </a:solidFill>
              </a:rPr>
              <a:t>-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52728" y="5886922"/>
            <a:ext cx="214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*Assuming </a:t>
            </a:r>
            <a:r>
              <a:rPr lang="en-GB" dirty="0" err="1" smtClean="0"/>
              <a:t>Ctest</a:t>
            </a:r>
            <a:r>
              <a:rPr lang="en-GB" dirty="0" smtClean="0"/>
              <a:t>=5fF</a:t>
            </a:r>
            <a:endParaRPr lang="en-GB" baseline="30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91780" y="2239517"/>
            <a:ext cx="2569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Test pulse amplitude in e-(*)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112173" y="5734339"/>
            <a:ext cx="223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Global </a:t>
            </a:r>
            <a:r>
              <a:rPr lang="fr-CH" dirty="0" err="1" smtClean="0"/>
              <a:t>threshold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40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Front-end gain uniformity</a:t>
            </a:r>
            <a:br>
              <a:rPr lang="en-GB" dirty="0" smtClean="0"/>
            </a:br>
            <a:r>
              <a:rPr lang="en-GB" dirty="0" smtClean="0"/>
              <a:t>(test </a:t>
            </a:r>
            <a:r>
              <a:rPr lang="en-GB" dirty="0"/>
              <a:t>p</a:t>
            </a:r>
            <a:r>
              <a:rPr lang="en-GB" dirty="0" smtClean="0"/>
              <a:t>ulses </a:t>
            </a:r>
            <a:r>
              <a:rPr lang="en-GB" dirty="0"/>
              <a:t>in </a:t>
            </a:r>
            <a:r>
              <a:rPr lang="en-GB" dirty="0" smtClean="0"/>
              <a:t>32 pixels)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45367" y="1753230"/>
          <a:ext cx="8269983" cy="477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2259550" y="2151667"/>
            <a:ext cx="3891868" cy="395406"/>
          </a:xfrm>
          <a:prstGeom prst="wedgeRoundRectCallout">
            <a:avLst>
              <a:gd name="adj1" fmla="val 58596"/>
              <a:gd name="adj2" fmla="val 30625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64.72 DAC</a:t>
            </a:r>
            <a:r>
              <a:rPr lang="en-GB" sz="1200" baseline="-25000" dirty="0" smtClean="0">
                <a:solidFill>
                  <a:schemeClr val="tx1"/>
                </a:solidFill>
              </a:rPr>
              <a:t>LSB</a:t>
            </a:r>
            <a:r>
              <a:rPr lang="en-GB" sz="1200" dirty="0" smtClean="0">
                <a:solidFill>
                  <a:schemeClr val="tx1"/>
                </a:solidFill>
              </a:rPr>
              <a:t>/</a:t>
            </a:r>
            <a:r>
              <a:rPr lang="en-GB" sz="1200" dirty="0" err="1" smtClean="0">
                <a:solidFill>
                  <a:schemeClr val="tx1"/>
                </a:solidFill>
              </a:rPr>
              <a:t>ke</a:t>
            </a:r>
            <a:r>
              <a:rPr lang="en-GB" sz="1200" dirty="0" smtClean="0">
                <a:solidFill>
                  <a:schemeClr val="tx1"/>
                </a:solidFill>
              </a:rPr>
              <a:t>-</a:t>
            </a:r>
            <a:r>
              <a:rPr lang="en-GB" sz="1200" baseline="-25000" dirty="0" smtClean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en-GB" sz="1200" dirty="0" smtClean="0">
                <a:solidFill>
                  <a:schemeClr val="tx1"/>
                </a:solidFill>
              </a:rPr>
              <a:t> DAC</a:t>
            </a:r>
            <a:r>
              <a:rPr lang="en-GB" sz="1200" baseline="-25000" dirty="0" smtClean="0">
                <a:solidFill>
                  <a:schemeClr val="tx1"/>
                </a:solidFill>
              </a:rPr>
              <a:t>LSB</a:t>
            </a:r>
            <a:r>
              <a:rPr lang="en-GB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= 0.38mV  </a:t>
            </a:r>
          </a:p>
          <a:p>
            <a:r>
              <a:rPr lang="en-GB" sz="12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24.6 mV/</a:t>
            </a:r>
            <a:r>
              <a:rPr lang="en-GB" sz="12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k</a:t>
            </a:r>
            <a:r>
              <a:rPr lang="en-GB" sz="1200" b="1" dirty="0" err="1" smtClean="0">
                <a:solidFill>
                  <a:schemeClr val="tx1"/>
                </a:solidFill>
              </a:rPr>
              <a:t>e</a:t>
            </a:r>
            <a:r>
              <a:rPr lang="en-GB" sz="1200" b="1" baseline="30000" dirty="0" smtClean="0">
                <a:solidFill>
                  <a:schemeClr val="tx1"/>
                </a:solidFill>
              </a:rPr>
              <a:t>-</a:t>
            </a:r>
            <a:r>
              <a:rPr lang="en-GB" sz="1200" b="1" dirty="0" smtClean="0">
                <a:solidFill>
                  <a:schemeClr val="tx1"/>
                </a:solidFill>
              </a:rPr>
              <a:t> (0.81 mV/</a:t>
            </a:r>
            <a:r>
              <a:rPr lang="en-GB" sz="1200" b="1" dirty="0" err="1" smtClean="0">
                <a:solidFill>
                  <a:schemeClr val="tx1"/>
                </a:solidFill>
              </a:rPr>
              <a:t>ke</a:t>
            </a:r>
            <a:r>
              <a:rPr lang="en-GB" sz="1200" b="1" dirty="0" smtClean="0">
                <a:solidFill>
                  <a:schemeClr val="tx1"/>
                </a:solidFill>
              </a:rPr>
              <a:t>- </a:t>
            </a:r>
            <a:r>
              <a:rPr lang="en-GB" sz="1200" b="1" dirty="0" err="1" smtClean="0">
                <a:solidFill>
                  <a:schemeClr val="tx1"/>
                </a:solidFill>
              </a:rPr>
              <a:t>rms</a:t>
            </a:r>
            <a:r>
              <a:rPr lang="en-GB" sz="1200" b="1" dirty="0" smtClean="0">
                <a:solidFill>
                  <a:schemeClr val="tx1"/>
                </a:solidFill>
              </a:rPr>
              <a:t>) </a:t>
            </a:r>
            <a:r>
              <a:rPr lang="en-GB" sz="12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~3.3% gain variation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680012" y="3904551"/>
            <a:ext cx="3082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ym typeface="Wingdings" panose="05000000000000000000" pitchFamily="2" charset="2"/>
              </a:rPr>
              <a:t>~3.3</a:t>
            </a:r>
            <a:r>
              <a:rPr lang="en-GB" b="1" dirty="0" smtClean="0">
                <a:sym typeface="Wingdings" panose="05000000000000000000" pitchFamily="2" charset="2"/>
              </a:rPr>
              <a:t>% front-end gain variation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82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Pixel ENC.</a:t>
            </a:r>
            <a:r>
              <a:rPr lang="en-GB" dirty="0"/>
              <a:t/>
            </a:r>
            <a:br>
              <a:rPr lang="en-GB" dirty="0"/>
            </a:br>
            <a:r>
              <a:rPr lang="en-GB" sz="2000" dirty="0"/>
              <a:t>[Threshold scan over noise floor in PC </a:t>
            </a:r>
            <a:r>
              <a:rPr lang="en-GB" sz="2000" dirty="0" smtClean="0"/>
              <a:t>mode</a:t>
            </a:r>
            <a:r>
              <a:rPr lang="en-GB" sz="2000" dirty="0"/>
              <a:t>]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7" y="1446580"/>
            <a:ext cx="7483448" cy="4988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8144" y="1880828"/>
            <a:ext cx="88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8 pixels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08489" y="3645024"/>
            <a:ext cx="1772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Typically</a:t>
            </a:r>
            <a:r>
              <a:rPr lang="fr-CH" dirty="0" smtClean="0"/>
              <a:t> ~60 </a:t>
            </a:r>
            <a:r>
              <a:rPr lang="fr-CH" dirty="0" err="1" smtClean="0"/>
              <a:t>enc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 of full matrix.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37101"/>
            <a:ext cx="4221521" cy="3638549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71463" y="1478756"/>
          <a:ext cx="4136232" cy="5035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3143722" y="2437101"/>
            <a:ext cx="1530357" cy="428625"/>
          </a:xfrm>
          <a:prstGeom prst="wedgeRoundRectCallout">
            <a:avLst>
              <a:gd name="adj1" fmla="val -66985"/>
              <a:gd name="adj2" fmla="val 48547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µ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eq</a:t>
            </a:r>
            <a:r>
              <a:rPr lang="en-GB" sz="1200" b="1" dirty="0" smtClean="0">
                <a:solidFill>
                  <a:schemeClr val="tx1"/>
                </a:solidFill>
              </a:rPr>
              <a:t>= 4.14 (62.9 e</a:t>
            </a:r>
            <a:r>
              <a:rPr lang="en-GB" sz="1200" b="1" baseline="30000" dirty="0" smtClean="0">
                <a:solidFill>
                  <a:schemeClr val="tx1"/>
                </a:solidFill>
              </a:rPr>
              <a:t>-</a:t>
            </a:r>
            <a:r>
              <a:rPr lang="en-GB" sz="1200" b="1" dirty="0" smtClean="0">
                <a:solidFill>
                  <a:schemeClr val="tx1"/>
                </a:solidFill>
              </a:rPr>
              <a:t>)*</a:t>
            </a:r>
          </a:p>
          <a:p>
            <a:r>
              <a:rPr lang="el-GR" sz="1200" b="1" dirty="0" smtClean="0">
                <a:solidFill>
                  <a:schemeClr val="tx1"/>
                </a:solidFill>
              </a:rPr>
              <a:t>σ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eq</a:t>
            </a:r>
            <a:r>
              <a:rPr lang="en-GB" sz="1200" b="1" dirty="0" smtClean="0">
                <a:solidFill>
                  <a:schemeClr val="tx1"/>
                </a:solidFill>
              </a:rPr>
              <a:t>= 0.27 (4.1 e</a:t>
            </a:r>
            <a:r>
              <a:rPr lang="en-GB" sz="1200" b="1" baseline="30000" dirty="0" smtClean="0">
                <a:solidFill>
                  <a:schemeClr val="tx1"/>
                </a:solidFill>
              </a:rPr>
              <a:t>-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rms</a:t>
            </a:r>
            <a:r>
              <a:rPr lang="en-GB" sz="1200" b="1" dirty="0" smtClean="0">
                <a:solidFill>
                  <a:schemeClr val="tx1"/>
                </a:solidFill>
              </a:rPr>
              <a:t>)*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6616" y="6237156"/>
            <a:ext cx="1543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*@gain of 25mV/</a:t>
            </a:r>
            <a:r>
              <a:rPr lang="en-GB" sz="1200" dirty="0" err="1"/>
              <a:t>k</a:t>
            </a:r>
            <a:r>
              <a:rPr lang="en-GB" sz="1200" dirty="0" err="1" smtClean="0"/>
              <a:t>e</a:t>
            </a:r>
            <a:r>
              <a:rPr lang="en-GB" sz="1200" baseline="30000" dirty="0" smtClean="0"/>
              <a:t>-</a:t>
            </a:r>
            <a:endParaRPr lang="en-GB" sz="1200" baseline="300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641644" y="1412831"/>
            <a:ext cx="2636043" cy="743570"/>
          </a:xfrm>
          <a:prstGeom prst="wedgeRoundRectCallout">
            <a:avLst>
              <a:gd name="adj1" fmla="val -17395"/>
              <a:gd name="adj2" fmla="val 134176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Measured ENC of all pixels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tx1"/>
                </a:solidFill>
              </a:rPr>
              <a:t>Threshold scan over noise floor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tx1"/>
                </a:solidFill>
              </a:rPr>
              <a:t>All pixels at code 0xF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1" dirty="0" smtClean="0">
                <a:solidFill>
                  <a:schemeClr val="tx1"/>
                </a:solidFill>
              </a:rPr>
              <a:t>No trend visible</a:t>
            </a:r>
            <a:endParaRPr lang="en-GB" sz="1200" b="1" dirty="0" smtClean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067" y="2841400"/>
            <a:ext cx="3685585" cy="3117669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214313" y="1307306"/>
          <a:ext cx="4793456" cy="5100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Rounded Rectangular Callout 13"/>
          <p:cNvSpPr/>
          <p:nvPr/>
        </p:nvSpPr>
        <p:spPr>
          <a:xfrm>
            <a:off x="1100138" y="4729161"/>
            <a:ext cx="1014412" cy="428625"/>
          </a:xfrm>
          <a:prstGeom prst="wedgeRoundRectCallout">
            <a:avLst>
              <a:gd name="adj1" fmla="val 34077"/>
              <a:gd name="adj2" fmla="val 81550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µ</a:t>
            </a:r>
            <a:r>
              <a:rPr lang="en-GB" sz="1200" b="1" baseline="-25000" dirty="0" smtClean="0">
                <a:solidFill>
                  <a:schemeClr val="tx1"/>
                </a:solidFill>
              </a:rPr>
              <a:t>0x0</a:t>
            </a:r>
            <a:r>
              <a:rPr lang="en-GB" sz="1200" b="1" dirty="0" smtClean="0">
                <a:solidFill>
                  <a:schemeClr val="tx1"/>
                </a:solidFill>
              </a:rPr>
              <a:t>= 1378</a:t>
            </a:r>
          </a:p>
          <a:p>
            <a:r>
              <a:rPr lang="el-GR" sz="1200" b="1" dirty="0" smtClean="0">
                <a:solidFill>
                  <a:schemeClr val="tx1"/>
                </a:solidFill>
              </a:rPr>
              <a:t>σ</a:t>
            </a:r>
            <a:r>
              <a:rPr lang="en-GB" sz="1200" b="1" baseline="-25000" dirty="0" smtClean="0">
                <a:solidFill>
                  <a:schemeClr val="tx1"/>
                </a:solidFill>
              </a:rPr>
              <a:t>0x0</a:t>
            </a:r>
            <a:r>
              <a:rPr lang="en-GB" sz="1200" b="1" dirty="0" smtClean="0">
                <a:solidFill>
                  <a:schemeClr val="tx1"/>
                </a:solidFill>
              </a:rPr>
              <a:t>= 27.06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3374232" y="4729161"/>
            <a:ext cx="947737" cy="428625"/>
          </a:xfrm>
          <a:prstGeom prst="wedgeRoundRectCallout">
            <a:avLst>
              <a:gd name="adj1" fmla="val -36590"/>
              <a:gd name="adj2" fmla="val 81550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µ</a:t>
            </a:r>
            <a:r>
              <a:rPr lang="en-GB" sz="1200" b="1" baseline="-25000" dirty="0" smtClean="0">
                <a:solidFill>
                  <a:schemeClr val="tx1"/>
                </a:solidFill>
              </a:rPr>
              <a:t>0xF</a:t>
            </a:r>
            <a:r>
              <a:rPr lang="en-GB" sz="1200" b="1" dirty="0" smtClean="0">
                <a:solidFill>
                  <a:schemeClr val="tx1"/>
                </a:solidFill>
              </a:rPr>
              <a:t>= 1513</a:t>
            </a:r>
          </a:p>
          <a:p>
            <a:r>
              <a:rPr lang="el-GR" sz="1200" b="1" dirty="0" smtClean="0">
                <a:solidFill>
                  <a:schemeClr val="tx1"/>
                </a:solidFill>
              </a:rPr>
              <a:t>σ</a:t>
            </a:r>
            <a:r>
              <a:rPr lang="en-GB" sz="1200" b="1" baseline="-25000" dirty="0" smtClean="0">
                <a:solidFill>
                  <a:schemeClr val="tx1"/>
                </a:solidFill>
              </a:rPr>
              <a:t>0xF</a:t>
            </a:r>
            <a:r>
              <a:rPr lang="en-GB" sz="1200" b="1" dirty="0" smtClean="0">
                <a:solidFill>
                  <a:schemeClr val="tx1"/>
                </a:solidFill>
              </a:rPr>
              <a:t>= 26.19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3198017" y="1836358"/>
            <a:ext cx="1809752" cy="368506"/>
          </a:xfrm>
          <a:prstGeom prst="wedgeRoundRectCallout">
            <a:avLst>
              <a:gd name="adj1" fmla="val -71923"/>
              <a:gd name="adj2" fmla="val -18450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µ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eq</a:t>
            </a:r>
            <a:r>
              <a:rPr lang="en-GB" sz="1200" b="1" dirty="0" smtClean="0">
                <a:solidFill>
                  <a:schemeClr val="tx1"/>
                </a:solidFill>
              </a:rPr>
              <a:t>= 1446</a:t>
            </a:r>
          </a:p>
          <a:p>
            <a:r>
              <a:rPr lang="el-GR" sz="1200" b="1" dirty="0" smtClean="0">
                <a:solidFill>
                  <a:schemeClr val="tx1"/>
                </a:solidFill>
              </a:rPr>
              <a:t>σ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eq</a:t>
            </a:r>
            <a:r>
              <a:rPr lang="en-GB" sz="1200" b="1" dirty="0" smtClean="0">
                <a:solidFill>
                  <a:schemeClr val="tx1"/>
                </a:solidFill>
              </a:rPr>
              <a:t>= 2.65 (40.3 e</a:t>
            </a:r>
            <a:r>
              <a:rPr lang="en-GB" sz="1200" b="1" baseline="30000" dirty="0" smtClean="0">
                <a:solidFill>
                  <a:schemeClr val="tx1"/>
                </a:solidFill>
              </a:rPr>
              <a:t>-</a:t>
            </a:r>
            <a:r>
              <a:rPr lang="en-GB" sz="1200" b="1" baseline="-25000" dirty="0" err="1" smtClean="0">
                <a:solidFill>
                  <a:schemeClr val="tx1"/>
                </a:solidFill>
              </a:rPr>
              <a:t>rms</a:t>
            </a:r>
            <a:r>
              <a:rPr lang="en-GB" sz="1200" b="1" dirty="0" smtClean="0">
                <a:solidFill>
                  <a:schemeClr val="tx1"/>
                </a:solidFill>
              </a:rPr>
              <a:t>)*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8499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Threshold Equalization.</a:t>
            </a:r>
            <a:endParaRPr lang="en-GB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5708837" y="1772816"/>
            <a:ext cx="2636043" cy="632710"/>
          </a:xfrm>
          <a:prstGeom prst="wedgeRoundRectCallout">
            <a:avLst>
              <a:gd name="adj1" fmla="val -18574"/>
              <a:gd name="adj2" fmla="val 182738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Unequalised Threshold distribution: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tx1"/>
                </a:solidFill>
              </a:rPr>
              <a:t>All pixels at code 0x0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1" dirty="0" smtClean="0">
                <a:solidFill>
                  <a:schemeClr val="tx1"/>
                </a:solidFill>
              </a:rPr>
              <a:t>No trend visible.</a:t>
            </a:r>
            <a:endParaRPr lang="en-GB" sz="1200" b="1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3810" y="5999163"/>
            <a:ext cx="1543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*@gain of 25mV/</a:t>
            </a:r>
            <a:r>
              <a:rPr lang="en-GB" sz="1200" dirty="0" err="1"/>
              <a:t>k</a:t>
            </a:r>
            <a:r>
              <a:rPr lang="en-GB" sz="1200" dirty="0" err="1" smtClean="0"/>
              <a:t>e</a:t>
            </a:r>
            <a:r>
              <a:rPr lang="en-GB" sz="1200" baseline="30000" dirty="0" smtClean="0"/>
              <a:t>-</a:t>
            </a:r>
            <a:endParaRPr lang="en-GB" sz="1200" baseline="30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44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of pixel measurements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6811"/>
              </p:ext>
            </p:extLst>
          </p:nvPr>
        </p:nvGraphicFramePr>
        <p:xfrm>
          <a:off x="827584" y="1664804"/>
          <a:ext cx="7534354" cy="336392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5480623"/>
                <a:gridCol w="2053731"/>
              </a:tblGrid>
              <a:tr h="56065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Pixel</a:t>
                      </a:r>
                      <a:r>
                        <a:rPr lang="en-GB" baseline="0" dirty="0" smtClean="0"/>
                        <a:t> gain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/>
                        <a:t>~24.6 mV/</a:t>
                      </a:r>
                      <a:r>
                        <a:rPr lang="en-GB" b="0" dirty="0" err="1" smtClean="0"/>
                        <a:t>Ke</a:t>
                      </a:r>
                      <a:r>
                        <a:rPr lang="en-GB" b="0" baseline="30000" dirty="0" smtClean="0"/>
                        <a:t>-</a:t>
                      </a:r>
                      <a:endParaRPr lang="en-GB" b="0" baseline="30000" dirty="0"/>
                    </a:p>
                  </a:txBody>
                  <a:tcPr anchor="ctr"/>
                </a:tc>
              </a:tr>
              <a:tr h="56065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Pixel to pixel</a:t>
                      </a:r>
                      <a:r>
                        <a:rPr lang="en-GB" baseline="0" dirty="0" smtClean="0"/>
                        <a:t> gain variation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~3.3%</a:t>
                      </a:r>
                      <a:endParaRPr lang="en-GB" dirty="0"/>
                    </a:p>
                  </a:txBody>
                  <a:tcPr anchor="ctr"/>
                </a:tc>
              </a:tr>
              <a:tr h="56065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Pixel ENC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62.9 e</a:t>
                      </a:r>
                      <a:r>
                        <a:rPr lang="en-GB" baseline="30000" dirty="0" smtClean="0"/>
                        <a:t>-</a:t>
                      </a:r>
                      <a:endParaRPr lang="en-GB" baseline="30000" dirty="0"/>
                    </a:p>
                  </a:txBody>
                  <a:tcPr anchor="ctr"/>
                </a:tc>
              </a:tr>
              <a:tr h="56065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Pixel to pixel</a:t>
                      </a:r>
                      <a:r>
                        <a:rPr lang="en-GB" baseline="0" dirty="0" smtClean="0"/>
                        <a:t> threshold mismatch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410 e</a:t>
                      </a:r>
                      <a:r>
                        <a:rPr lang="en-GB" baseline="30000" dirty="0" smtClean="0"/>
                        <a:t>-</a:t>
                      </a:r>
                      <a:r>
                        <a:rPr lang="en-GB" dirty="0" err="1" smtClean="0"/>
                        <a:t>rms</a:t>
                      </a:r>
                      <a:endParaRPr lang="en-GB" dirty="0"/>
                    </a:p>
                  </a:txBody>
                  <a:tcPr anchor="ctr"/>
                </a:tc>
              </a:tr>
              <a:tr h="560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Pixel to pixel</a:t>
                      </a:r>
                      <a:r>
                        <a:rPr lang="en-GB" baseline="0" dirty="0" smtClean="0"/>
                        <a:t> threshold mismatch calibrated (</a:t>
                      </a:r>
                      <a:r>
                        <a:rPr lang="en-GB" baseline="0" dirty="0" err="1" smtClean="0"/>
                        <a:t>Threq</a:t>
                      </a:r>
                      <a:r>
                        <a:rPr lang="en-GB" baseline="0" dirty="0" smtClean="0"/>
                        <a:t>)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40.3 e</a:t>
                      </a:r>
                      <a:r>
                        <a:rPr lang="en-GB" baseline="30000" dirty="0" smtClean="0"/>
                        <a:t>-</a:t>
                      </a:r>
                      <a:r>
                        <a:rPr lang="en-GB" baseline="0" dirty="0" err="1" smtClean="0"/>
                        <a:t>r</a:t>
                      </a:r>
                      <a:r>
                        <a:rPr lang="en-GB" dirty="0" err="1" smtClean="0"/>
                        <a:t>ms</a:t>
                      </a:r>
                      <a:endParaRPr lang="en-GB" dirty="0" smtClean="0"/>
                    </a:p>
                  </a:txBody>
                  <a:tcPr anchor="ctr"/>
                </a:tc>
              </a:tr>
              <a:tr h="560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Expected</a:t>
                      </a:r>
                      <a:r>
                        <a:rPr lang="en-GB" baseline="0" dirty="0" smtClean="0"/>
                        <a:t> minimum threshold 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&gt;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450 e-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6440" y="5700123"/>
            <a:ext cx="4717355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Threshold equalization only calculated not measured on chip</a:t>
            </a:r>
          </a:p>
          <a:p>
            <a:r>
              <a:rPr lang="en-GB" sz="1400" dirty="0" smtClean="0"/>
              <a:t>All measurements assuming </a:t>
            </a:r>
            <a:r>
              <a:rPr lang="en-GB" sz="1400" dirty="0" err="1" smtClean="0"/>
              <a:t>Ctest</a:t>
            </a:r>
            <a:r>
              <a:rPr lang="en-GB" sz="1400" dirty="0" smtClean="0"/>
              <a:t>=5fF</a:t>
            </a:r>
          </a:p>
          <a:p>
            <a:endParaRPr lang="en-GB" sz="1400" baseline="300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18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dule_xSecti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519" y="3288323"/>
            <a:ext cx="3447143" cy="281353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VELO module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8885" y="1189131"/>
            <a:ext cx="5616624" cy="194755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One module = 4 sensors with 3 VeloPix ASICs each </a:t>
            </a:r>
          </a:p>
          <a:p>
            <a:r>
              <a:rPr lang="en-US" dirty="0" smtClean="0"/>
              <a:t>256x256 pixels/ASIC, 55 x 55 </a:t>
            </a:r>
            <a:r>
              <a:rPr lang="en-US" dirty="0"/>
              <a:t>µ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pixels</a:t>
            </a:r>
          </a:p>
          <a:p>
            <a:r>
              <a:rPr lang="en-US" dirty="0" smtClean="0"/>
              <a:t>ASICs thinned to 200 µm</a:t>
            </a:r>
          </a:p>
          <a:p>
            <a:r>
              <a:rPr lang="en-US" dirty="0" smtClean="0"/>
              <a:t>All silicon module, minimal CTE mismatch</a:t>
            </a:r>
          </a:p>
          <a:p>
            <a:r>
              <a:rPr lang="en-US" dirty="0" smtClean="0"/>
              <a:t>Si substrate with m-channel evaporative CO</a:t>
            </a:r>
            <a:r>
              <a:rPr lang="en-US" baseline="-25000" dirty="0" smtClean="0"/>
              <a:t>2</a:t>
            </a:r>
            <a:r>
              <a:rPr lang="en-US" dirty="0" smtClean="0"/>
              <a:t> cooling</a:t>
            </a:r>
          </a:p>
          <a:p>
            <a:pPr lvl="1"/>
            <a:r>
              <a:rPr lang="en-US" dirty="0" smtClean="0"/>
              <a:t>sensors &lt; -25 °C</a:t>
            </a:r>
          </a:p>
          <a:p>
            <a:r>
              <a:rPr lang="en-US" dirty="0" smtClean="0"/>
              <a:t>Sensor signal at end-of-life ~7000 e-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914B-7DD8-4BD0-8720-BAED743CD7F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281354" y="3272483"/>
            <a:ext cx="5311687" cy="3110732"/>
          </a:xfrm>
          <a:prstGeom prst="rect">
            <a:avLst/>
          </a:prstGeom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093" y="1670539"/>
            <a:ext cx="2916847" cy="108323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V="1">
            <a:off x="4853354" y="2655277"/>
            <a:ext cx="1336431" cy="1828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0058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60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Bumps on a Velopix chip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2024063"/>
            <a:ext cx="4411551" cy="3308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24063"/>
            <a:ext cx="4411551" cy="33086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5553236"/>
            <a:ext cx="431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SEM images done </a:t>
            </a:r>
            <a:r>
              <a:rPr lang="en-GB" dirty="0"/>
              <a:t>by </a:t>
            </a:r>
            <a:r>
              <a:rPr lang="en-GB" dirty="0" smtClean="0"/>
              <a:t>S. </a:t>
            </a:r>
            <a:r>
              <a:rPr lang="en-GB" dirty="0" err="1" smtClean="0"/>
              <a:t>Vähänen</a:t>
            </a:r>
            <a:r>
              <a:rPr lang="en-GB" dirty="0" smtClean="0"/>
              <a:t> (</a:t>
            </a:r>
            <a:r>
              <a:rPr lang="en-GB" dirty="0" err="1" smtClean="0"/>
              <a:t>Advacam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16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Velopix Modules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18813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Bumping to the 200 </a:t>
            </a:r>
            <a:r>
              <a:rPr lang="en-GB" dirty="0" smtClean="0">
                <a:sym typeface="Wingdings" panose="05000000000000000000" pitchFamily="2" charset="2"/>
              </a:rPr>
              <a:t>µm n-p Hamamatsu Si sensor</a:t>
            </a:r>
            <a:endParaRPr lang="en-GB" dirty="0" smtClean="0"/>
          </a:p>
          <a:p>
            <a:r>
              <a:rPr lang="en-GB" dirty="0" smtClean="0"/>
              <a:t>8 3x1 modules and </a:t>
            </a:r>
            <a:r>
              <a:rPr lang="en-GB" dirty="0"/>
              <a:t>6 single </a:t>
            </a:r>
            <a:r>
              <a:rPr lang="en-GB" dirty="0" smtClean="0"/>
              <a:t>sensors available</a:t>
            </a:r>
            <a:endParaRPr lang="en-GB" dirty="0"/>
          </a:p>
          <a:p>
            <a:r>
              <a:rPr lang="en-GB" dirty="0" smtClean="0"/>
              <a:t>Not thinned </a:t>
            </a:r>
            <a:r>
              <a:rPr lang="en-GB" dirty="0" smtClean="0">
                <a:sym typeface="Wingdings" panose="05000000000000000000" pitchFamily="2" charset="2"/>
              </a:rPr>
              <a:t> Experiment requires thinning to ~200 µm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61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13" y="2952687"/>
            <a:ext cx="7871174" cy="332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05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</a:t>
            </a:r>
            <a:r>
              <a:rPr lang="en-GB" dirty="0" smtClean="0"/>
              <a:t>source </a:t>
            </a:r>
            <a:r>
              <a:rPr lang="en-GB" dirty="0" smtClean="0"/>
              <a:t>measurements</a:t>
            </a:r>
            <a:br>
              <a:rPr lang="en-GB" dirty="0" smtClean="0"/>
            </a:br>
            <a:r>
              <a:rPr lang="en-GB" dirty="0" smtClean="0"/>
              <a:t>[</a:t>
            </a:r>
            <a:r>
              <a:rPr lang="en-GB" dirty="0"/>
              <a:t>S40 single </a:t>
            </a:r>
            <a:r>
              <a:rPr lang="en-GB" dirty="0" smtClean="0"/>
              <a:t>sensor]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3" r="20862" b="3800"/>
          <a:stretch/>
        </p:blipFill>
        <p:spPr>
          <a:xfrm>
            <a:off x="143508" y="2941390"/>
            <a:ext cx="3636502" cy="33096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1867752"/>
            <a:ext cx="5038517" cy="43953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200" y="1589884"/>
            <a:ext cx="23762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Fe55 600s </a:t>
            </a:r>
            <a:r>
              <a:rPr lang="en-GB" b="1" dirty="0" err="1" smtClean="0"/>
              <a:t>Thr</a:t>
            </a:r>
            <a:r>
              <a:rPr lang="en-GB" b="1" dirty="0"/>
              <a:t> </a:t>
            </a:r>
            <a:r>
              <a:rPr lang="en-GB" b="1" dirty="0" smtClean="0"/>
              <a:t>~900 e</a:t>
            </a:r>
            <a:r>
              <a:rPr lang="en-GB" b="1" baseline="30000" dirty="0" smtClean="0"/>
              <a:t>- </a:t>
            </a:r>
            <a:endParaRPr lang="en-GB" b="1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62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2115" y="163605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Image taken through the ECS (Slow Control) in photon counting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8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114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 t="8810" r="16406" b="7793"/>
          <a:stretch/>
        </p:blipFill>
        <p:spPr>
          <a:xfrm rot="5400000">
            <a:off x="529747" y="510380"/>
            <a:ext cx="2977491" cy="30469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123" y="404446"/>
            <a:ext cx="8651631" cy="63304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Beamtest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9932" y="1124744"/>
            <a:ext cx="5184069" cy="5047456"/>
          </a:xfrm>
        </p:spPr>
        <p:txBody>
          <a:bodyPr>
            <a:normAutofit/>
          </a:bodyPr>
          <a:lstStyle/>
          <a:p>
            <a:r>
              <a:rPr lang="en-US" sz="1800" dirty="0"/>
              <a:t>First VeloPix in </a:t>
            </a:r>
            <a:r>
              <a:rPr lang="en-US" sz="1800" dirty="0" err="1"/>
              <a:t>testbeam</a:t>
            </a:r>
            <a:r>
              <a:rPr lang="en-US" sz="1800" dirty="0"/>
              <a:t> </a:t>
            </a:r>
            <a:r>
              <a:rPr lang="en-US" sz="1800" dirty="0"/>
              <a:t>last </a:t>
            </a:r>
            <a:r>
              <a:rPr lang="en-US" sz="1800" dirty="0" smtClean="0"/>
              <a:t>Sunday</a:t>
            </a:r>
          </a:p>
          <a:p>
            <a:endParaRPr lang="en-US" sz="1800" dirty="0"/>
          </a:p>
          <a:p>
            <a:r>
              <a:rPr lang="en-GB" sz="1800" dirty="0"/>
              <a:t>Image taken through </a:t>
            </a:r>
            <a:r>
              <a:rPr lang="en-GB" sz="1800" dirty="0" smtClean="0"/>
              <a:t>1 GWT link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Hitmap</a:t>
            </a:r>
            <a:r>
              <a:rPr lang="en-US" sz="1800" dirty="0"/>
              <a:t> </a:t>
            </a:r>
            <a:r>
              <a:rPr lang="en-US" sz="1800" dirty="0"/>
              <a:t>from 1 SPS spill (~5 sec)</a:t>
            </a:r>
          </a:p>
          <a:p>
            <a:endParaRPr lang="en-US" sz="1800" dirty="0"/>
          </a:p>
          <a:p>
            <a:r>
              <a:rPr lang="en-US" sz="1800" dirty="0"/>
              <a:t>Received 2.6 Million </a:t>
            </a:r>
            <a:r>
              <a:rPr lang="en-US" sz="1800" dirty="0" err="1"/>
              <a:t>Superpixel</a:t>
            </a:r>
            <a:r>
              <a:rPr lang="en-US" sz="1800" dirty="0"/>
              <a:t> </a:t>
            </a:r>
            <a:r>
              <a:rPr lang="en-US" sz="1800" dirty="0" smtClean="0"/>
              <a:t>packets with </a:t>
            </a:r>
            <a:r>
              <a:rPr lang="en-US" sz="1800" dirty="0"/>
              <a:t>3.42 Million pixel </a:t>
            </a:r>
            <a:r>
              <a:rPr lang="en-US" sz="1800" dirty="0" smtClean="0"/>
              <a:t>hits:</a:t>
            </a:r>
            <a:endParaRPr lang="en-US" sz="1800" dirty="0"/>
          </a:p>
          <a:p>
            <a:pPr lvl="1"/>
            <a:r>
              <a:rPr lang="en-US" sz="1600" dirty="0"/>
              <a:t>Numbers consistent with #tracks recorded </a:t>
            </a:r>
            <a:r>
              <a:rPr lang="en-US" sz="1600" dirty="0" smtClean="0"/>
              <a:t>by the Timepix3 </a:t>
            </a:r>
            <a:r>
              <a:rPr lang="en-US" sz="1600" dirty="0"/>
              <a:t>telescope </a:t>
            </a:r>
            <a:r>
              <a:rPr lang="en-US" sz="1600" dirty="0" smtClean="0"/>
              <a:t>(</a:t>
            </a:r>
            <a:r>
              <a:rPr lang="en-US" sz="1600" dirty="0"/>
              <a:t>upstream of VeloPix) </a:t>
            </a:r>
          </a:p>
          <a:p>
            <a:pPr lvl="1"/>
            <a:r>
              <a:rPr lang="en-US" sz="1600" dirty="0"/>
              <a:t>Linking of </a:t>
            </a:r>
            <a:r>
              <a:rPr lang="en-US" sz="1600" dirty="0" err="1"/>
              <a:t>VeloPix</a:t>
            </a:r>
            <a:r>
              <a:rPr lang="en-US" sz="1600" dirty="0"/>
              <a:t> hits to telescope tracks to be done</a:t>
            </a:r>
          </a:p>
          <a:p>
            <a:endParaRPr lang="en-US" sz="1800" dirty="0"/>
          </a:p>
          <a:p>
            <a:r>
              <a:rPr lang="en-US" sz="1800" b="1" dirty="0"/>
              <a:t>Note that this is only 0.1% of the rate capability of </a:t>
            </a:r>
            <a:r>
              <a:rPr lang="en-US" sz="1800" b="1" dirty="0" err="1"/>
              <a:t>VeloPix</a:t>
            </a:r>
            <a:r>
              <a:rPr lang="en-US" sz="1800" b="1" dirty="0"/>
              <a:t> !</a:t>
            </a:r>
            <a:endParaRPr lang="en-US" sz="1200" b="1" dirty="0"/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p:pic>
        <p:nvPicPr>
          <p:cNvPr id="7" name="Picture 6" descr="first_beam_on_VeloPix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79" y="3522615"/>
            <a:ext cx="3106615" cy="307473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323528" y="1693815"/>
            <a:ext cx="3474749" cy="11231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79859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Still to do…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Obtain calibration with X-ray sources:</a:t>
            </a:r>
          </a:p>
          <a:p>
            <a:pPr lvl="1"/>
            <a:r>
              <a:rPr lang="en-GB" dirty="0" smtClean="0"/>
              <a:t>Extract correct FE characterization (ENC, gain…)</a:t>
            </a:r>
          </a:p>
          <a:p>
            <a:endParaRPr lang="en-GB" dirty="0" smtClean="0"/>
          </a:p>
          <a:p>
            <a:r>
              <a:rPr lang="en-GB" dirty="0" smtClean="0"/>
              <a:t>Read the chip at full bandwidth with all GWT (20 </a:t>
            </a:r>
            <a:r>
              <a:rPr lang="en-GB" dirty="0" err="1" smtClean="0"/>
              <a:t>Gbps</a:t>
            </a:r>
            <a:r>
              <a:rPr lang="en-GB" dirty="0" smtClean="0"/>
              <a:t>):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where to find such beam?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Whole setup test using: GBT as clock reference, optical drivers, 200m of </a:t>
            </a:r>
            <a:r>
              <a:rPr lang="en-GB" dirty="0" err="1" smtClean="0"/>
              <a:t>fibers</a:t>
            </a:r>
            <a:r>
              <a:rPr lang="en-GB" dirty="0" smtClean="0"/>
              <a:t> and </a:t>
            </a:r>
            <a:r>
              <a:rPr lang="en-GB" dirty="0" err="1" smtClean="0"/>
              <a:t>miniDaq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TID and SEU irradiation campaigns</a:t>
            </a:r>
          </a:p>
          <a:p>
            <a:endParaRPr lang="en-GB" dirty="0" smtClean="0"/>
          </a:p>
          <a:p>
            <a:r>
              <a:rPr lang="en-GB" dirty="0" smtClean="0"/>
              <a:t>Production testing later this year at CERN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pPr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3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8052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VeloPix </a:t>
            </a:r>
            <a:r>
              <a:rPr lang="en-GB" dirty="0" smtClean="0"/>
              <a:t>ASIC </a:t>
            </a:r>
            <a:r>
              <a:rPr lang="en-GB" dirty="0"/>
              <a:t>designed in 130nm </a:t>
            </a:r>
            <a:r>
              <a:rPr lang="en-GB" dirty="0" smtClean="0"/>
              <a:t>CMOS for th</a:t>
            </a:r>
            <a:r>
              <a:rPr lang="en-GB" dirty="0" smtClean="0"/>
              <a:t>e LS2 VELO upgrade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First </a:t>
            </a:r>
            <a:r>
              <a:rPr lang="en-GB" dirty="0"/>
              <a:t>results show the chip is alive and eyes open:</a:t>
            </a:r>
          </a:p>
          <a:p>
            <a:pPr lvl="1"/>
            <a:r>
              <a:rPr lang="en-GB" dirty="0"/>
              <a:t>Power </a:t>
            </a:r>
            <a:r>
              <a:rPr lang="en-GB" dirty="0" smtClean="0"/>
              <a:t>&lt; 2 </a:t>
            </a:r>
            <a:r>
              <a:rPr lang="en-GB" dirty="0"/>
              <a:t>W/ASIC, DACs working, pixels functional</a:t>
            </a:r>
          </a:p>
          <a:p>
            <a:pPr lvl="1"/>
            <a:r>
              <a:rPr lang="en-GB" dirty="0"/>
              <a:t>Pixel: Gain ~25 </a:t>
            </a:r>
            <a:r>
              <a:rPr lang="en-GB" dirty="0" smtClean="0"/>
              <a:t>mV/</a:t>
            </a:r>
            <a:r>
              <a:rPr lang="en-GB" dirty="0" err="1" smtClean="0"/>
              <a:t>Ke</a:t>
            </a:r>
            <a:r>
              <a:rPr lang="en-GB" dirty="0" smtClean="0"/>
              <a:t>-</a:t>
            </a:r>
            <a:r>
              <a:rPr lang="en-GB" dirty="0"/>
              <a:t> </a:t>
            </a:r>
            <a:r>
              <a:rPr lang="en-GB" dirty="0" smtClean="0"/>
              <a:t>and ENC </a:t>
            </a:r>
            <a:r>
              <a:rPr lang="en-GB" dirty="0"/>
              <a:t>63 e</a:t>
            </a:r>
            <a:r>
              <a:rPr lang="en-GB" dirty="0" smtClean="0"/>
              <a:t>-</a:t>
            </a:r>
            <a:r>
              <a:rPr lang="en-GB" dirty="0"/>
              <a:t> </a:t>
            </a:r>
            <a:r>
              <a:rPr lang="en-GB" dirty="0" smtClean="0"/>
              <a:t>(no sensor)</a:t>
            </a:r>
            <a:endParaRPr lang="en-GB" dirty="0"/>
          </a:p>
          <a:p>
            <a:pPr lvl="1"/>
            <a:r>
              <a:rPr lang="en-GB" dirty="0"/>
              <a:t>GWT </a:t>
            </a:r>
            <a:r>
              <a:rPr lang="en-GB" dirty="0" err="1"/>
              <a:t>serializer</a:t>
            </a:r>
            <a:r>
              <a:rPr lang="en-GB" dirty="0"/>
              <a:t> </a:t>
            </a:r>
            <a:r>
              <a:rPr lang="en-GB" dirty="0" smtClean="0"/>
              <a:t>working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All measurements, so far, indicate that the Velopix chip is fully functional as designed:</a:t>
            </a:r>
          </a:p>
          <a:p>
            <a:pPr lvl="1"/>
            <a:r>
              <a:rPr lang="en-GB" dirty="0" smtClean="0"/>
              <a:t>First source images taken in photon counting mode : Slow Control</a:t>
            </a:r>
          </a:p>
          <a:p>
            <a:pPr lvl="1"/>
            <a:r>
              <a:rPr lang="en-GB" dirty="0" smtClean="0"/>
              <a:t>First beam test through the </a:t>
            </a:r>
            <a:r>
              <a:rPr lang="en-GB" dirty="0"/>
              <a:t>binary </a:t>
            </a:r>
            <a:r>
              <a:rPr lang="en-GB" dirty="0" smtClean="0"/>
              <a:t>readout </a:t>
            </a:r>
            <a:r>
              <a:rPr lang="en-GB" dirty="0"/>
              <a:t>chain @ </a:t>
            </a:r>
            <a:r>
              <a:rPr lang="en-GB" dirty="0" smtClean="0"/>
              <a:t>low rate</a:t>
            </a:r>
            <a:endParaRPr lang="en-GB" dirty="0"/>
          </a:p>
          <a:p>
            <a:pPr lvl="1"/>
            <a:r>
              <a:rPr lang="en-GB" dirty="0" smtClean="0"/>
              <a:t>Scheduled </a:t>
            </a:r>
            <a:r>
              <a:rPr lang="en-GB" dirty="0" smtClean="0"/>
              <a:t>TID and SEU campaigns to validate design robustness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4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VeloPix Contributors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u="sng" dirty="0" smtClean="0"/>
              <a:t>ASIC designers</a:t>
            </a:r>
            <a:r>
              <a:rPr lang="en-GB" sz="2400" dirty="0" smtClean="0"/>
              <a:t>: </a:t>
            </a:r>
          </a:p>
          <a:p>
            <a:pPr lvl="1"/>
            <a:r>
              <a:rPr lang="en-GB" sz="2000" dirty="0" err="1" smtClean="0"/>
              <a:t>R.Ballabriga</a:t>
            </a:r>
            <a:r>
              <a:rPr lang="en-GB" sz="2000" dirty="0" smtClean="0"/>
              <a:t>, </a:t>
            </a:r>
            <a:r>
              <a:rPr lang="en-GB" sz="2000" dirty="0" err="1"/>
              <a:t>V.Gromov</a:t>
            </a:r>
            <a:r>
              <a:rPr lang="en-GB" sz="2000" dirty="0"/>
              <a:t>, </a:t>
            </a:r>
            <a:r>
              <a:rPr lang="en-GB" sz="2000" dirty="0" err="1" smtClean="0"/>
              <a:t>X.Llopart</a:t>
            </a:r>
            <a:r>
              <a:rPr lang="en-GB" sz="2000" dirty="0" smtClean="0"/>
              <a:t>, </a:t>
            </a:r>
            <a:r>
              <a:rPr lang="en-GB" sz="2000" dirty="0" err="1" smtClean="0"/>
              <a:t>S.Miryala</a:t>
            </a:r>
            <a:r>
              <a:rPr lang="en-GB" sz="2000" dirty="0" smtClean="0"/>
              <a:t>, </a:t>
            </a:r>
            <a:r>
              <a:rPr lang="en-GB" sz="2000" dirty="0" err="1"/>
              <a:t>T.Poikela</a:t>
            </a:r>
            <a:r>
              <a:rPr lang="en-GB" sz="2000" dirty="0"/>
              <a:t>, </a:t>
            </a:r>
            <a:r>
              <a:rPr lang="en-GB" sz="2000" dirty="0" err="1" smtClean="0"/>
              <a:t>J.D.Schipper</a:t>
            </a:r>
            <a:r>
              <a:rPr lang="en-GB" sz="2000" dirty="0" smtClean="0"/>
              <a:t> and </a:t>
            </a:r>
            <a:r>
              <a:rPr lang="en-GB" sz="2000" dirty="0" err="1" smtClean="0"/>
              <a:t>W.Wong</a:t>
            </a:r>
            <a:endParaRPr lang="en-GB" sz="2000" dirty="0" smtClean="0"/>
          </a:p>
          <a:p>
            <a:r>
              <a:rPr lang="en-GB" sz="2400" u="sng" dirty="0" smtClean="0"/>
              <a:t>IP Blocks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err="1" smtClean="0"/>
              <a:t>eCDRPLL</a:t>
            </a:r>
            <a:r>
              <a:rPr lang="en-GB" sz="2000" dirty="0" smtClean="0"/>
              <a:t>: R. de Oliveira and P. Leitao</a:t>
            </a:r>
          </a:p>
          <a:p>
            <a:pPr lvl="1"/>
            <a:r>
              <a:rPr lang="en-GB" sz="2000" dirty="0" smtClean="0"/>
              <a:t>Band-Gap: S. Michelis</a:t>
            </a:r>
          </a:p>
          <a:p>
            <a:r>
              <a:rPr lang="en-GB" sz="2400" u="sng" dirty="0" smtClean="0"/>
              <a:t>Support, readout and Testing:</a:t>
            </a:r>
          </a:p>
          <a:p>
            <a:pPr lvl="1"/>
            <a:r>
              <a:rPr lang="en-GB" sz="2000" dirty="0" smtClean="0"/>
              <a:t>J. Alozy, </a:t>
            </a:r>
            <a:r>
              <a:rPr lang="en-GB" sz="2000" dirty="0" err="1" smtClean="0"/>
              <a:t>M.van</a:t>
            </a:r>
            <a:r>
              <a:rPr lang="en-GB" sz="2000" dirty="0" smtClean="0"/>
              <a:t> Beuzekom, </a:t>
            </a:r>
            <a:r>
              <a:rPr lang="en-GB" sz="2000" dirty="0" err="1"/>
              <a:t>H</a:t>
            </a:r>
            <a:r>
              <a:rPr lang="en-GB" sz="2000" dirty="0" err="1" smtClean="0"/>
              <a:t>.Boterenbrood</a:t>
            </a:r>
            <a:r>
              <a:rPr lang="en-GB" sz="2000" dirty="0" smtClean="0"/>
              <a:t>, B. van der Heijden, J. Buytaert, </a:t>
            </a:r>
            <a:r>
              <a:rPr lang="en-GB" sz="2000" dirty="0" err="1" smtClean="0"/>
              <a:t>M.Daldoss</a:t>
            </a:r>
            <a:r>
              <a:rPr lang="en-GB" sz="2000" dirty="0" smtClean="0"/>
              <a:t> and </a:t>
            </a:r>
            <a:r>
              <a:rPr lang="en-GB" sz="2000" dirty="0" err="1" smtClean="0"/>
              <a:t>E.Lemos</a:t>
            </a:r>
            <a:endParaRPr lang="en-GB" sz="2000" dirty="0" smtClean="0"/>
          </a:p>
          <a:p>
            <a:pPr marL="457200" lvl="1" indent="0">
              <a:buNone/>
            </a:pPr>
            <a:endParaRPr lang="en-GB" sz="2000" u="sng" dirty="0" smtClean="0"/>
          </a:p>
          <a:p>
            <a:pPr lvl="1"/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96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95245"/>
            <a:ext cx="8172908" cy="1036886"/>
          </a:xfrm>
        </p:spPr>
        <p:txBody>
          <a:bodyPr>
            <a:noAutofit/>
          </a:bodyPr>
          <a:lstStyle/>
          <a:p>
            <a:r>
              <a:rPr lang="en-US" sz="3200" dirty="0" smtClean="0"/>
              <a:t>ASIC challenges: data rate &amp; radiation hardness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Sensor and ASIC exposed to high, non-homogeneous, radiation </a:t>
            </a:r>
            <a:r>
              <a:rPr lang="en-US" dirty="0" err="1" smtClean="0"/>
              <a:t>fluence</a:t>
            </a:r>
            <a:endParaRPr lang="en-US" dirty="0" smtClean="0"/>
          </a:p>
          <a:p>
            <a:pPr lvl="1"/>
            <a:r>
              <a:rPr lang="en-US" dirty="0" smtClean="0"/>
              <a:t>Only part of the pixel matrix gets the full dose of ~ 370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TID at periphery of chip is factor 10 lower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data rates calc. we assume collisions in every LHCb bunch crossing</a:t>
            </a:r>
          </a:p>
          <a:p>
            <a:pPr lvl="1"/>
            <a:r>
              <a:rPr lang="en-US" dirty="0" smtClean="0"/>
              <a:t>in reality only 2/3 of bunches collide</a:t>
            </a:r>
          </a:p>
          <a:p>
            <a:pPr lvl="1"/>
            <a:r>
              <a:rPr lang="en-US" dirty="0" smtClean="0"/>
              <a:t>would require a lot of memory to level out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assume peak rates for ASIC design </a:t>
            </a:r>
          </a:p>
          <a:p>
            <a:r>
              <a:rPr lang="en-US" dirty="0" smtClean="0"/>
              <a:t>Data flow simulations using physics </a:t>
            </a:r>
          </a:p>
          <a:p>
            <a:pPr marL="358775" indent="0">
              <a:buNone/>
            </a:pPr>
            <a:r>
              <a:rPr lang="en-US" dirty="0" smtClean="0"/>
              <a:t>Monte Carlo data</a:t>
            </a:r>
          </a:p>
          <a:p>
            <a:endParaRPr lang="en-US" dirty="0" smtClean="0"/>
          </a:p>
          <a:p>
            <a:r>
              <a:rPr lang="en-US" dirty="0" smtClean="0"/>
              <a:t>No trigger, all data sent off chip</a:t>
            </a:r>
          </a:p>
          <a:p>
            <a:r>
              <a:rPr lang="en-US" dirty="0" smtClean="0"/>
              <a:t>Hottest ASIC gives ~15 </a:t>
            </a:r>
            <a:r>
              <a:rPr lang="en-US" dirty="0" err="1" smtClean="0"/>
              <a:t>Gbps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ASIC design starting point: Timepix3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5C0D-AED4-47D7-A3F5-D4DA1831BC6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image18.png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5441247" y="2880810"/>
            <a:ext cx="3559245" cy="3415934"/>
          </a:xfrm>
          <a:prstGeom prst="rect">
            <a:avLst/>
          </a:prstGeom>
          <a:solidFill>
            <a:srgbClr val="FFFF00"/>
          </a:solidFill>
          <a:ln w="12600">
            <a:solidFill>
              <a:srgbClr val="FF0000"/>
            </a:solidFill>
          </a:ln>
        </p:spPr>
      </p:pic>
      <p:sp>
        <p:nvSpPr>
          <p:cNvPr id="15" name="TextShape 2"/>
          <p:cNvSpPr txBox="1"/>
          <p:nvPr/>
        </p:nvSpPr>
        <p:spPr>
          <a:xfrm>
            <a:off x="7127188" y="2965220"/>
            <a:ext cx="2001572" cy="3197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36000" tIns="40819" rIns="36000" bIns="40819"/>
          <a:lstStyle/>
          <a:p>
            <a:pPr algn="ctr"/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Data rates per ASIC (</a:t>
            </a:r>
            <a:r>
              <a:rPr lang="en-US" sz="1400" spc="-1" dirty="0" err="1">
                <a:uFill>
                  <a:solidFill>
                    <a:srgbClr val="FFFFFF"/>
                  </a:solidFill>
                </a:uFill>
              </a:rPr>
              <a:t>Gbps</a:t>
            </a:r>
            <a:r>
              <a:rPr lang="en-US" sz="1400" spc="-1" dirty="0">
                <a:uFill>
                  <a:solidFill>
                    <a:srgbClr val="FFFFFF"/>
                  </a:solidFill>
                </a:u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3651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Timepix3 </a:t>
            </a:r>
            <a:r>
              <a:rPr lang="en-GB" dirty="0" smtClean="0">
                <a:sym typeface="Wingdings" panose="05000000000000000000" pitchFamily="2" charset="2"/>
              </a:rPr>
              <a:t> Velopix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graphicFrame>
        <p:nvGraphicFramePr>
          <p:cNvPr id="6" name="Table 2"/>
          <p:cNvGraphicFramePr/>
          <p:nvPr>
            <p:extLst>
              <p:ext uri="{D42A27DB-BD31-4B8C-83A1-F6EECF244321}">
                <p14:modId xmlns:p14="http://schemas.microsoft.com/office/powerpoint/2010/main" val="1758657061"/>
              </p:ext>
            </p:extLst>
          </p:nvPr>
        </p:nvGraphicFramePr>
        <p:xfrm>
          <a:off x="755576" y="1700808"/>
          <a:ext cx="7751204" cy="357238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582546"/>
                <a:gridCol w="2584329"/>
                <a:gridCol w="2584329"/>
              </a:tblGrid>
              <a:tr h="1340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Timepix3 (2013)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VeloPix (2016)</a:t>
                      </a:r>
                      <a:endParaRPr lang="en-US" sz="14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Pixel arrangement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256 x 256</a:t>
                      </a:r>
                      <a:endParaRPr kumimoji="0" lang="en-GB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</a:txBody>
                  <a:tcPr marL="90000" marR="90000" marT="62676" marB="4680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endParaRPr kumimoji="0" lang="en-GB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n-lt"/>
                      </a:endParaRPr>
                    </a:p>
                  </a:txBody>
                  <a:tcPr marL="90000" marR="90000" marT="62676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336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Pixel size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 x 55 µm²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Peak hit 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80 </a:t>
                      </a:r>
                      <a:r>
                        <a:rPr lang="en-US" sz="1400" strike="noStrike" spc="-1" dirty="0" err="1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Mhits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/s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/ASIC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800 </a:t>
                      </a:r>
                      <a:r>
                        <a:rPr lang="en-US" sz="1400" strike="noStrike" spc="-1" dirty="0" err="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Mhits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/s/ASIC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50 </a:t>
                      </a:r>
                      <a:r>
                        <a:rPr lang="en-US" sz="1400" strike="noStrike" spc="-1" dirty="0" err="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khits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/s/pixel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Readout type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Continuous, trigger-less, 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TOT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Continuous, trigger-less, binary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Timing resolution/range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1.5625 ns, 18 bits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25 ns, 9 bits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Total</a:t>
                      </a:r>
                      <a:r>
                        <a:rPr lang="en-US" sz="1400" strike="noStrike" spc="-1" baseline="0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 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Power 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consumption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&lt;1.5 W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&lt; 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3 W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Radiation hardness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400 </a:t>
                      </a:r>
                      <a:r>
                        <a:rPr lang="en-US" sz="1400" strike="noStrike" spc="-1" dirty="0" err="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Mrad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, SEU tolerant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Sensor type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Various, e- and h+ collection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Planar silicon, e- collection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1340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Max. data rate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5.12 </a:t>
                      </a:r>
                      <a:r>
                        <a:rPr lang="en-US" sz="1400" strike="noStrike" spc="-1" dirty="0" err="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Gbps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20.48 </a:t>
                      </a:r>
                      <a:r>
                        <a:rPr lang="en-US" sz="1400" strike="noStrike" spc="-1" dirty="0" err="1">
                          <a:uFill>
                            <a:solidFill>
                              <a:srgbClr val="FFFFFF"/>
                            </a:solidFill>
                          </a:uFill>
                        </a:rPr>
                        <a:t>Gbps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  <a:tr h="23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Technology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IBM 130 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nm 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CMOS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TSMC 130 </a:t>
                      </a:r>
                      <a:r>
                        <a:rPr lang="en-US" sz="1400" strike="noStrike" spc="-1" dirty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nm </a:t>
                      </a:r>
                      <a:r>
                        <a:rPr lang="en-US" sz="1400" strike="noStrike" spc="-1" dirty="0" smtClean="0">
                          <a:uFill>
                            <a:solidFill>
                              <a:srgbClr val="FFFFFF"/>
                            </a:solidFill>
                          </a:uFill>
                        </a:rPr>
                        <a:t>CMOS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 rot="5400000">
            <a:off x="5360012" y="2375268"/>
            <a:ext cx="4313088" cy="2425949"/>
          </a:xfrm>
          <a:prstGeom prst="rect">
            <a:avLst/>
          </a:prstGeom>
          <a:ln>
            <a:noFill/>
          </a:ln>
        </p:spPr>
      </p:pic>
      <p:sp>
        <p:nvSpPr>
          <p:cNvPr id="77" name="TextShape 3"/>
          <p:cNvSpPr txBox="1"/>
          <p:nvPr/>
        </p:nvSpPr>
        <p:spPr>
          <a:xfrm>
            <a:off x="6386688" y="5779237"/>
            <a:ext cx="2322432" cy="35006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814" spc="-1" dirty="0">
                <a:uFill>
                  <a:solidFill>
                    <a:srgbClr val="FFFFFF"/>
                  </a:solidFill>
                </a:uFill>
              </a:rPr>
              <a:t>VeloPix wafers</a:t>
            </a:r>
            <a:endParaRPr lang="en-US" sz="1633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Project </a:t>
            </a:r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5832648" cy="486054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Design started in June 2013 (after Timepix3 submission)</a:t>
            </a:r>
          </a:p>
          <a:p>
            <a:endParaRPr lang="en-US" sz="2400" dirty="0" smtClean="0"/>
          </a:p>
          <a:p>
            <a:r>
              <a:rPr lang="en-US" sz="2400" dirty="0" smtClean="0"/>
              <a:t>Change of technology (IBM 130nm → TSMC 130nm)</a:t>
            </a:r>
          </a:p>
          <a:p>
            <a:endParaRPr lang="en-US" sz="2400" dirty="0" smtClean="0"/>
          </a:p>
          <a:p>
            <a:r>
              <a:rPr lang="en-US" sz="2400" dirty="0" smtClean="0"/>
              <a:t>The chip was submitted as an engineering run on May 2016</a:t>
            </a:r>
          </a:p>
          <a:p>
            <a:endParaRPr lang="en-US" sz="2400" dirty="0" smtClean="0"/>
          </a:p>
          <a:p>
            <a:r>
              <a:rPr lang="en-US" sz="2400" dirty="0" smtClean="0"/>
              <a:t>First wafers received on 31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 August</a:t>
            </a:r>
          </a:p>
          <a:p>
            <a:endParaRPr lang="en-US" sz="2400" dirty="0" smtClean="0"/>
          </a:p>
          <a:p>
            <a:r>
              <a:rPr lang="en-US" sz="2400" dirty="0" smtClean="0"/>
              <a:t>Fabricated </a:t>
            </a:r>
            <a:r>
              <a:rPr lang="en-US" sz="2400" dirty="0" smtClean="0"/>
              <a:t>(and diced) chips back at CERN </a:t>
            </a:r>
            <a:r>
              <a:rPr lang="en-US" sz="2400" dirty="0"/>
              <a:t>on </a:t>
            </a:r>
            <a:r>
              <a:rPr lang="en-US" sz="2400" dirty="0" smtClean="0"/>
              <a:t>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smtClean="0"/>
              <a:t>September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First beam tests </a:t>
            </a:r>
            <a:r>
              <a:rPr lang="en-US" sz="2400" dirty="0"/>
              <a:t>done </a:t>
            </a:r>
            <a:r>
              <a:rPr lang="en-US" sz="2400" dirty="0" smtClean="0"/>
              <a:t>on 6</a:t>
            </a:r>
            <a:r>
              <a:rPr lang="en-US" sz="2400" baseline="30000" dirty="0" smtClean="0"/>
              <a:t>th </a:t>
            </a:r>
            <a:r>
              <a:rPr lang="en-US" sz="2400" dirty="0" smtClean="0"/>
              <a:t>November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Production testing later this year (624 chips)</a:t>
            </a:r>
          </a:p>
          <a:p>
            <a:endParaRPr lang="en-US" sz="2400" dirty="0" smtClean="0"/>
          </a:p>
          <a:p>
            <a:r>
              <a:rPr lang="en-US" sz="2400" dirty="0" smtClean="0"/>
              <a:t>Irradiation campaign in the future with sensors bonded</a:t>
            </a:r>
          </a:p>
          <a:p>
            <a:endParaRPr lang="en-GB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ESE Seminar 8th November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62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6|83.9|4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66633</TotalTime>
  <Words>3894</Words>
  <Application>Microsoft Office PowerPoint</Application>
  <PresentationFormat>On-screen Show (4:3)</PresentationFormat>
  <Paragraphs>1327</Paragraphs>
  <Slides>66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7" baseType="lpstr">
      <vt:lpstr>Microsoft YaHei</vt:lpstr>
      <vt:lpstr>Arial</vt:lpstr>
      <vt:lpstr>Baskerville Old Face</vt:lpstr>
      <vt:lpstr>Calibri</vt:lpstr>
      <vt:lpstr>Century Schoolbook</vt:lpstr>
      <vt:lpstr>DejaVu Sans</vt:lpstr>
      <vt:lpstr>Symbol</vt:lpstr>
      <vt:lpstr>Times New Roman</vt:lpstr>
      <vt:lpstr>Verdana</vt:lpstr>
      <vt:lpstr>Wingdings</vt:lpstr>
      <vt:lpstr>Office Theme</vt:lpstr>
      <vt:lpstr> Velopix, a new hybrid pixel readout ASIC for the LHCB VELO LS2 upgrade</vt:lpstr>
      <vt:lpstr>Outline</vt:lpstr>
      <vt:lpstr>M. Van beuzekom</vt:lpstr>
      <vt:lpstr>Introduction to LHCb and its upgrade</vt:lpstr>
      <vt:lpstr>Vertex Locator Upgrade</vt:lpstr>
      <vt:lpstr>VELO module</vt:lpstr>
      <vt:lpstr>ASIC challenges: data rate &amp; radiation hardness</vt:lpstr>
      <vt:lpstr>From Timepix3  Velopix</vt:lpstr>
      <vt:lpstr>VeloPix Project Overview</vt:lpstr>
      <vt:lpstr>VeloPix Chip Architecture</vt:lpstr>
      <vt:lpstr>VeloPix pixel schematic</vt:lpstr>
      <vt:lpstr>R.Ballabriga</vt:lpstr>
      <vt:lpstr>Specifications</vt:lpstr>
      <vt:lpstr>PowerPoint Presentation</vt:lpstr>
      <vt:lpstr>The front-end circuit</vt:lpstr>
      <vt:lpstr>PowerPoint Presentation</vt:lpstr>
      <vt:lpstr>PowerPoint Presentation</vt:lpstr>
      <vt:lpstr>The choice on the capacitance for CLEAK</vt:lpstr>
      <vt:lpstr>The comparator </vt:lpstr>
      <vt:lpstr>PowerPoint Presentation</vt:lpstr>
      <vt:lpstr>PowerPoint Presentation</vt:lpstr>
      <vt:lpstr>Simulation ToA, ToT</vt:lpstr>
      <vt:lpstr>Implementation of the DAC</vt:lpstr>
      <vt:lpstr>PowerPoint Presentation</vt:lpstr>
      <vt:lpstr>PowerPoint Presentation</vt:lpstr>
      <vt:lpstr>X. llopart</vt:lpstr>
      <vt:lpstr>eCDRPLL (simplified) Block Diagram</vt:lpstr>
      <vt:lpstr>ePLLCDR Description</vt:lpstr>
      <vt:lpstr>ePLLCDR preliminary experimental data</vt:lpstr>
      <vt:lpstr>CERN TSMC 130nm HD Library</vt:lpstr>
      <vt:lpstr>VOTERI_B_XL_TSMC_HVTN</vt:lpstr>
      <vt:lpstr>HD Library Characterization </vt:lpstr>
      <vt:lpstr>Velopix Pixel</vt:lpstr>
      <vt:lpstr>TOT Processor</vt:lpstr>
      <vt:lpstr>Simulation of TOT processor</vt:lpstr>
      <vt:lpstr>T. Poikela</vt:lpstr>
      <vt:lpstr>Double column datapath</vt:lpstr>
      <vt:lpstr>Periphery datapath</vt:lpstr>
      <vt:lpstr>EoC Data Fabric</vt:lpstr>
      <vt:lpstr>Packet processors (Center node)</vt:lpstr>
      <vt:lpstr>EoC Data Fabric Node</vt:lpstr>
      <vt:lpstr>PowerPoint Presentation</vt:lpstr>
      <vt:lpstr>Router and output block</vt:lpstr>
      <vt:lpstr>GWT (NIKHEF)</vt:lpstr>
      <vt:lpstr>Clock distribution</vt:lpstr>
      <vt:lpstr>Velopix: TMR/RadHard design</vt:lpstr>
      <vt:lpstr>VeloPix</vt:lpstr>
      <vt:lpstr>J. Buytaert</vt:lpstr>
      <vt:lpstr>VeloPix test readout system</vt:lpstr>
      <vt:lpstr>VeloPix: General Measurements</vt:lpstr>
      <vt:lpstr>VeloPix on-chip biasing DACs</vt:lpstr>
      <vt:lpstr>VeloPix Serializers (GWT)</vt:lpstr>
      <vt:lpstr>FE Measurements</vt:lpstr>
      <vt:lpstr>Front-end gain: (test pulses in one pixel)</vt:lpstr>
      <vt:lpstr>Front-end gain uniformity (test pulses in 32 pixels)</vt:lpstr>
      <vt:lpstr>Pixel ENC. [Threshold scan over noise floor in PC mode]</vt:lpstr>
      <vt:lpstr>ENC of full matrix.</vt:lpstr>
      <vt:lpstr>Threshold Equalization.</vt:lpstr>
      <vt:lpstr>Summary of pixel measurements</vt:lpstr>
      <vt:lpstr>Bumps on a Velopix chip</vt:lpstr>
      <vt:lpstr>Velopix Modules</vt:lpstr>
      <vt:lpstr>First source measurements [S40 single sensor]</vt:lpstr>
      <vt:lpstr>Beamtest</vt:lpstr>
      <vt:lpstr>Still to do…</vt:lpstr>
      <vt:lpstr>Conclusions</vt:lpstr>
      <vt:lpstr>VeloPix Contributors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 Llopart Cudie</dc:creator>
  <cp:lastModifiedBy>Xavi Llopart Cudie</cp:lastModifiedBy>
  <cp:revision>247</cp:revision>
  <dcterms:created xsi:type="dcterms:W3CDTF">2013-09-04T08:27:03Z</dcterms:created>
  <dcterms:modified xsi:type="dcterms:W3CDTF">2016-11-08T09:31:36Z</dcterms:modified>
</cp:coreProperties>
</file>