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Override PartName="/ppt/slides/slide11.xml" ContentType="application/vnd.openxmlformats-officedocument.presentationml.slide+xml"/>
  <Default Extension="xml" ContentType="application/xml"/>
  <Override PartName="/ppt/slides/slide9.xml" ContentType="application/vnd.openxmlformats-officedocument.presentationml.slide+xml"/>
  <Default Extension="jpeg" ContentType="image/jpeg"/>
  <Override PartName="/ppt/tableStyles.xml" ContentType="application/vnd.openxmlformats-officedocument.presentationml.tableStyles+xml"/>
  <Default Extension="emf" ContentType="image/x-emf"/>
  <Override PartName="/ppt/slideLayouts/slideLayout8.xml" ContentType="application/vnd.openxmlformats-officedocument.presentationml.slideLayout+xml"/>
  <Override PartName="/ppt/slides/slide7.xml" ContentType="application/vnd.openxmlformats-officedocument.presentationml.slide+xml"/>
  <Override PartName="/ppt/notesSlides/notesSlide1.xml" ContentType="application/vnd.openxmlformats-officedocument.presentationml.notesSlide+xml"/>
  <Override PartName="/ppt/commentAuthors.xml" ContentType="application/vnd.openxmlformats-officedocument.presentationml.commentAuthors+xml"/>
  <Override PartName="/ppt/slideLayouts/slideLayout6.xml" ContentType="application/vnd.openxmlformats-officedocument.presentationml.slideLayout+xml"/>
  <Override PartName="/ppt/slides/slide5.xml" ContentType="application/vnd.openxmlformats-officedocument.presentationml.slide+xml"/>
  <Override PartName="/ppt/slideLayouts/slideLayout12.xml" ContentType="application/vnd.openxmlformats-officedocument.presentationml.slideLayout+xml"/>
  <Override PartName="/ppt/slides/slide16.xml" ContentType="application/vnd.openxmlformats-officedocument.presentationml.slide+xml"/>
  <Override PartName="/ppt/theme/theme2.xml" ContentType="application/vnd.openxmlformats-officedocument.them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Layouts/slideLayout9.xml" ContentType="application/vnd.openxmlformats-officedocument.presentationml.slideLayout+xml"/>
  <Override PartName="/ppt/handoutMasters/handoutMaster1.xml" ContentType="application/vnd.openxmlformats-officedocument.presentationml.handoutMaster+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13.xml" ContentType="application/vnd.openxmlformats-officedocument.presentationml.slideLayout+xml"/>
  <Override PartName="/ppt/theme/theme3.xml" ContentType="application/vnd.openxmlformats-officedocument.theme+xml"/>
  <Override PartName="/ppt/notesMasters/notesMaster1.xml" ContentType="application/vnd.openxmlformats-officedocument.presentationml.notesMaster+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p:sldMasterIdLst>
    <p:sldMasterId r:id="rId1"/>
  </p:sldMasterIdLst>
  <p:notesMasterIdLst>
    <p:notesMasterId r:id="rId18"/>
  </p:notesMasterIdLst>
  <p:handoutMasterIdLst>
    <p:handoutMasterId r:id="rId19"/>
  </p:handoutMasterIdLst>
  <p:sldIdLst>
    <p:sldId id="261" r:id="rId2"/>
    <p:sldId id="293" r:id="rId3"/>
    <p:sldId id="295" r:id="rId4"/>
    <p:sldId id="296" r:id="rId5"/>
    <p:sldId id="297" r:id="rId6"/>
    <p:sldId id="298" r:id="rId7"/>
    <p:sldId id="299" r:id="rId8"/>
    <p:sldId id="301" r:id="rId9"/>
    <p:sldId id="302" r:id="rId10"/>
    <p:sldId id="303" r:id="rId11"/>
    <p:sldId id="304" r:id="rId12"/>
    <p:sldId id="300" r:id="rId13"/>
    <p:sldId id="289" r:id="rId14"/>
    <p:sldId id="290" r:id="rId15"/>
    <p:sldId id="291" r:id="rId16"/>
    <p:sldId id="292" r:id="rId17"/>
  </p:sldIdLst>
  <p:sldSz cx="9144000" cy="6858000" type="screen4x3"/>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mAuthor id="0" name="Julia Andreeva" initials="JA" lastIdx="0" clrIdx="0"/>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A3E6"/>
    <a:srgbClr val="0B387C"/>
    <a:srgbClr val="009900"/>
    <a:srgbClr val="080808"/>
    <a:srgbClr val="993300"/>
    <a:srgbClr val="FF9900"/>
    <a:srgbClr val="FFFF99"/>
    <a:srgbClr val="104282"/>
    <a:srgbClr val="0055A0"/>
    <a:srgbClr val="0C377B"/>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FD5EFAAD-0ECE-453E-9831-46B23BE46B34}">
      <p15:chartTrackingRefBased xmlns="" xmlns:a="http://schemas.openxmlformats.org/drawingml/2006/main" xmlns:r="http://schemas.openxmlformats.org/officeDocument/2006/relationships" xmlns:p="http://schemas.openxmlformats.org/presentationml/2006/main" xmlns:p15="http://schemas.microsoft.com/office/powerpoint/2012/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horzBarState="maximized">
    <p:restoredLeft sz="15620"/>
    <p:restoredTop sz="94660"/>
  </p:normalViewPr>
  <p:slideViewPr>
    <p:cSldViewPr snapToGrid="0" snapToObjects="1">
      <p:cViewPr varScale="1">
        <p:scale>
          <a:sx n="89" d="100"/>
          <a:sy n="89" d="100"/>
        </p:scale>
        <p:origin x="-2176" y="-10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printerSettings" Target="printerSettings/printerSettings1.bin"/><Relationship Id="rId21" Type="http://schemas.openxmlformats.org/officeDocument/2006/relationships/commentAuthors" Target="commentAuthors.xml"/><Relationship Id="rId22" Type="http://schemas.openxmlformats.org/officeDocument/2006/relationships/presProps" Target="presProps.xml"/><Relationship Id="rId23" Type="http://schemas.openxmlformats.org/officeDocument/2006/relationships/viewProps" Target="viewProps.xml"/><Relationship Id="rId24" Type="http://schemas.openxmlformats.org/officeDocument/2006/relationships/theme" Target="theme/theme1.xml"/><Relationship Id="rId2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handoutMaster" Target="handoutMasters/handout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958" cy="494186"/>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1098" y="0"/>
            <a:ext cx="2944958" cy="494186"/>
          </a:xfrm>
          <a:prstGeom prst="rect">
            <a:avLst/>
          </a:prstGeom>
        </p:spPr>
        <p:txBody>
          <a:bodyPr vert="horz" lIns="91440" tIns="45720" rIns="91440" bIns="45720" rtlCol="0"/>
          <a:lstStyle>
            <a:lvl1pPr algn="r">
              <a:defRPr sz="1200"/>
            </a:lvl1pPr>
          </a:lstStyle>
          <a:p>
            <a:fld id="{7D5D1D5A-D050-4C85-845B-EE7A8A601E55}" type="datetimeFigureOut">
              <a:rPr lang="en-US" smtClean="0"/>
              <a:pPr/>
              <a:t>10/27/16</a:t>
            </a:fld>
            <a:endParaRPr lang="en-US" dirty="0"/>
          </a:p>
        </p:txBody>
      </p:sp>
      <p:sp>
        <p:nvSpPr>
          <p:cNvPr id="4" name="Footer Placeholder 3"/>
          <p:cNvSpPr>
            <a:spLocks noGrp="1"/>
          </p:cNvSpPr>
          <p:nvPr>
            <p:ph type="ftr" sz="quarter" idx="2"/>
          </p:nvPr>
        </p:nvSpPr>
        <p:spPr>
          <a:xfrm>
            <a:off x="0" y="9376900"/>
            <a:ext cx="2944958" cy="494185"/>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1098" y="9376900"/>
            <a:ext cx="2944958" cy="494185"/>
          </a:xfrm>
          <a:prstGeom prst="rect">
            <a:avLst/>
          </a:prstGeom>
        </p:spPr>
        <p:txBody>
          <a:bodyPr vert="horz" lIns="91440" tIns="45720" rIns="91440" bIns="45720" rtlCol="0" anchor="b"/>
          <a:lstStyle>
            <a:lvl1pPr algn="r">
              <a:defRPr sz="1200"/>
            </a:lvl1pPr>
          </a:lstStyle>
          <a:p>
            <a:fld id="{6E31A01D-FEB2-4CE6-B78C-8A100D919ADB}"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637453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3713"/>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49688" y="0"/>
            <a:ext cx="2946400" cy="493713"/>
          </a:xfrm>
          <a:prstGeom prst="rect">
            <a:avLst/>
          </a:prstGeom>
        </p:spPr>
        <p:txBody>
          <a:bodyPr vert="horz" lIns="91440" tIns="45720" rIns="91440" bIns="45720" rtlCol="0"/>
          <a:lstStyle>
            <a:lvl1pPr algn="r">
              <a:defRPr sz="1200"/>
            </a:lvl1pPr>
          </a:lstStyle>
          <a:p>
            <a:fld id="{009B7B46-8F1F-4F32-98B6-F9EA0F57A584}" type="datetimeFigureOut">
              <a:rPr lang="en-GB" smtClean="0"/>
              <a:pPr/>
              <a:t>10/27/16</a:t>
            </a:fld>
            <a:endParaRPr lang="en-GB" dirty="0"/>
          </a:p>
        </p:txBody>
      </p:sp>
      <p:sp>
        <p:nvSpPr>
          <p:cNvPr id="4" name="Slide Image Placeholder 3"/>
          <p:cNvSpPr>
            <a:spLocks noGrp="1" noRot="1" noChangeAspect="1"/>
          </p:cNvSpPr>
          <p:nvPr>
            <p:ph type="sldImg" idx="2"/>
          </p:nvPr>
        </p:nvSpPr>
        <p:spPr>
          <a:xfrm>
            <a:off x="930275" y="739775"/>
            <a:ext cx="4937125" cy="3703638"/>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450" y="4689475"/>
            <a:ext cx="5438775"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63"/>
            <a:ext cx="2946400" cy="49371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49688" y="9377363"/>
            <a:ext cx="2946400" cy="493712"/>
          </a:xfrm>
          <a:prstGeom prst="rect">
            <a:avLst/>
          </a:prstGeom>
        </p:spPr>
        <p:txBody>
          <a:bodyPr vert="horz" lIns="91440" tIns="45720" rIns="91440" bIns="45720" rtlCol="0" anchor="b"/>
          <a:lstStyle>
            <a:lvl1pPr algn="r">
              <a:defRPr sz="1200"/>
            </a:lvl1pPr>
          </a:lstStyle>
          <a:p>
            <a:fld id="{6EC9EEFC-C032-435A-B3AC-EAF0642B2897}" type="slidenum">
              <a:rPr lang="en-GB" smtClean="0"/>
              <a:pPr/>
              <a:t>‹#›</a:t>
            </a:fld>
            <a:endParaRPr lang="en-GB"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125602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EC9EEFC-C032-435A-B3AC-EAF0642B2897}" type="slidenum">
              <a:rPr lang="en-GB" smtClean="0"/>
              <a:pPr/>
              <a:t>1</a:t>
            </a:fld>
            <a:endParaRPr lang="en-GB"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521061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10/27/16</a:t>
            </a:fld>
            <a:endParaRPr lang="en-US" dirty="0"/>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10/27/16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dirty="0"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10/27/16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96267" y="2703284"/>
            <a:ext cx="1172455" cy="14670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96267" y="2703284"/>
            <a:ext cx="1172455" cy="14670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312000" y="2169000"/>
            <a:ext cx="2520000" cy="2520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userDrawn="1"/>
        </p:nvPicPr>
        <p:blipFill>
          <a:blip r:embed="rId2"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53090" y="2878269"/>
            <a:ext cx="1221946" cy="153584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10/27/16</a:t>
            </a:fld>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ctr">
              <a:defRPr>
                <a:solidFill>
                  <a:srgbClr val="7030A0"/>
                </a:solidFill>
              </a:defRPr>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lstStyle>
            <a:lvl1pPr marL="493776" indent="-457200">
              <a:buFont typeface="Wingdings" panose="05000000000000000000" pitchFamily="2" charset="2"/>
              <a:buChar char="§"/>
              <a:defRPr>
                <a:solidFill>
                  <a:srgbClr val="080808"/>
                </a:solidFill>
              </a:defRPr>
            </a:lvl1pPr>
            <a:lvl2pPr marL="905256" indent="-457200">
              <a:buFont typeface="Wingdings" panose="05000000000000000000" pitchFamily="2" charset="2"/>
              <a:buChar char="§"/>
              <a:defRPr>
                <a:solidFill>
                  <a:srgbClr val="0B387C"/>
                </a:solidFill>
              </a:defRPr>
            </a:lvl2pPr>
            <a:lvl3pPr marL="1092708" indent="-342900">
              <a:buFont typeface="Wingdings" panose="05000000000000000000" pitchFamily="2" charset="2"/>
              <a:buChar char="§"/>
              <a:defRPr>
                <a:solidFill>
                  <a:srgbClr val="080808"/>
                </a:solidFill>
              </a:defRPr>
            </a:lvl3pPr>
            <a:lvl4pPr marL="1385316" indent="-342900">
              <a:buFont typeface="Wingdings" panose="05000000000000000000" pitchFamily="2" charset="2"/>
              <a:buChar char="§"/>
              <a:defRPr>
                <a:solidFill>
                  <a:srgbClr val="0B387C"/>
                </a:solidFill>
              </a:defRPr>
            </a:lvl4pPr>
            <a:lvl5pPr marL="1650492" indent="-342900">
              <a:buFont typeface="Wingdings" panose="05000000000000000000" pitchFamily="2" charset="2"/>
              <a:buChar char="§"/>
              <a:defRPr>
                <a:solidFill>
                  <a:srgbClr val="080808"/>
                </a:solidFill>
              </a:defRPr>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8502368"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10/27/16</a:t>
            </a:fld>
            <a:endParaRPr lang="en-US" dirty="0"/>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BFD808-6B56-4447-9401-2398D08EE3C0}" type="datetime1">
              <a:rPr lang="en-US" smtClean="0"/>
              <a:pPr/>
              <a:t>10/27/16</a:t>
            </a:fld>
            <a:endParaRPr lang="en-US" dirty="0"/>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smtClean="0"/>
              <a:t>Document reference</a:t>
            </a:r>
            <a:endParaRPr lang="en-US" dirty="0"/>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5"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5"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0" y="6157663"/>
            <a:ext cx="9144000" cy="707202"/>
          </a:xfrm>
          <a:prstGeom prst="rect">
            <a:avLst/>
          </a:prstGeom>
        </p:spPr>
      </p:pic>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 r:id="rId13"/>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6.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3.png"/><Relationship Id="rId3"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hyperlink" Target="https://accounting-next.egi.eu/tier1/" TargetMode="Externa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9743"/>
            <a:ext cx="8226854" cy="4915281"/>
          </a:xfrm>
        </p:spPr>
        <p:txBody>
          <a:bodyPr/>
          <a:lstStyle/>
          <a:p>
            <a:r>
              <a:rPr lang="en-US" sz="3200" dirty="0" smtClean="0"/>
              <a:t>Proposal for changes in the portal and reports. Background for the discussion.</a:t>
            </a:r>
            <a:r>
              <a:rPr lang="en-US" sz="3200" dirty="0" smtClean="0"/>
              <a:t/>
            </a:r>
            <a:br>
              <a:rPr lang="en-US" sz="3200" dirty="0" smtClean="0"/>
            </a:br>
            <a:r>
              <a:rPr lang="en-US" sz="2400" dirty="0" smtClean="0"/>
              <a:t>Julia Andreeva CERN</a:t>
            </a:r>
            <a:r>
              <a:rPr lang="en-US" sz="2400" dirty="0" smtClean="0">
                <a:solidFill>
                  <a:srgbClr val="0B387C"/>
                </a:solidFill>
              </a:rPr>
              <a:t/>
            </a:r>
            <a:br>
              <a:rPr lang="en-US" sz="2400" dirty="0" smtClean="0">
                <a:solidFill>
                  <a:srgbClr val="0B387C"/>
                </a:solidFill>
              </a:rPr>
            </a:br>
            <a:r>
              <a:rPr lang="en-US" sz="2400" dirty="0" smtClean="0">
                <a:solidFill>
                  <a:srgbClr val="0B387C"/>
                </a:solidFill>
              </a:rPr>
              <a:t/>
            </a:r>
            <a:br>
              <a:rPr lang="en-US" sz="2400" dirty="0" smtClean="0">
                <a:solidFill>
                  <a:srgbClr val="0B387C"/>
                </a:solidFill>
              </a:rPr>
            </a:br>
            <a:r>
              <a:rPr lang="en-US" sz="2400" dirty="0" smtClean="0">
                <a:solidFill>
                  <a:srgbClr val="0B387C"/>
                </a:solidFill>
              </a:rPr>
              <a:t>06.10.2016</a:t>
            </a:r>
            <a:endParaRPr lang="en-US" sz="2400" dirty="0">
              <a:solidFill>
                <a:srgbClr val="0B387C"/>
              </a:solidFill>
            </a:endParaRPr>
          </a:p>
        </p:txBody>
      </p:sp>
      <p:sp>
        <p:nvSpPr>
          <p:cNvPr id="6" name="Slide Number Placeholder 5"/>
          <p:cNvSpPr>
            <a:spLocks noGrp="1"/>
          </p:cNvSpPr>
          <p:nvPr>
            <p:ph type="sldNum" sz="quarter" idx="4"/>
          </p:nvPr>
        </p:nvSpPr>
        <p:spPr/>
        <p:txBody>
          <a:bodyPr/>
          <a:lstStyle/>
          <a:p>
            <a:fld id="{17918391-D411-FE40-AAD7-861AE5233E0E}" type="slidenum">
              <a:rPr lang="en-US" smtClean="0"/>
              <a:pPr/>
              <a:t>1</a:t>
            </a:fld>
            <a:endParaRPr lang="en-US" dirty="0"/>
          </a:p>
        </p:txBody>
      </p:sp>
      <p:pic>
        <p:nvPicPr>
          <p:cNvPr id="7" name="Picture 6"/>
          <p:cNvPicPr>
            <a:picLocks noChangeAspect="1"/>
          </p:cNvPicPr>
          <p:nvPr/>
        </p:nvPicPr>
        <p:blipFill>
          <a:blip r:embed="rId3" cstate="email">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8105775" y="3931"/>
            <a:ext cx="1038225" cy="919461"/>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122824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reports T1 (6)</a:t>
            </a:r>
            <a:endParaRPr lang="en-US" dirty="0"/>
          </a:p>
        </p:txBody>
      </p:sp>
      <p:sp>
        <p:nvSpPr>
          <p:cNvPr id="3" name="Content Placeholder 2"/>
          <p:cNvSpPr>
            <a:spLocks noGrp="1"/>
          </p:cNvSpPr>
          <p:nvPr>
            <p:ph idx="1"/>
          </p:nvPr>
        </p:nvSpPr>
        <p:spPr/>
        <p:txBody>
          <a:bodyPr>
            <a:normAutofit/>
          </a:bodyPr>
          <a:lstStyle/>
          <a:p>
            <a:r>
              <a:rPr lang="en-US" sz="1200" b="1" dirty="0" smtClean="0"/>
              <a:t>Reviewing page</a:t>
            </a:r>
            <a:r>
              <a:rPr lang="en-US" sz="1200" b="1" dirty="0" smtClean="0"/>
              <a:t> </a:t>
            </a:r>
            <a:r>
              <a:rPr lang="en-US" sz="1200" b="1" dirty="0" smtClean="0">
                <a:solidFill>
                  <a:srgbClr val="C00000"/>
                </a:solidFill>
              </a:rPr>
              <a:t>detailed per site </a:t>
            </a:r>
            <a:r>
              <a:rPr lang="en-US" sz="1200" b="1" dirty="0" smtClean="0"/>
              <a:t>https</a:t>
            </a:r>
            <a:r>
              <a:rPr lang="en-US" sz="1200" b="1" dirty="0" smtClean="0"/>
              <a:t>://accounting-next.egi.eu/wlcg/report/tier1/?from=October%202015&amp;months=12&amp;tables=</a:t>
            </a:r>
            <a:r>
              <a:rPr lang="en-US" sz="1200" b="1" dirty="0" err="1" smtClean="0"/>
              <a:t>cpu,disk,tape&amp;graphs</a:t>
            </a:r>
            <a:r>
              <a:rPr lang="en-US" sz="1200" b="1" dirty="0" smtClean="0"/>
              <a:t>=</a:t>
            </a:r>
            <a:r>
              <a:rPr lang="en-US" sz="1200" b="1" dirty="0" err="1" smtClean="0"/>
              <a:t>cputime,walltime,efficiency,disk,tape&amp;federations</a:t>
            </a:r>
            <a:r>
              <a:rPr lang="en-US" sz="1200" b="1" dirty="0" smtClean="0"/>
              <a:t>=All_Tier-1s_and_CERN,All_Tier-1s__,CA-TRIUMF,CH-CERN,DE-KIT,ES-PIC,FR-CCIN2P3,IT-INFN-CNAF,KR-KISTI-GSDC,NDGF,NL-T1,NRC-KI-T1,RU-JINR-T1,TW-ASGC,UK-T1-RAL,US-FNAL-CMS,US-T1-BNL&amp;experiments=</a:t>
            </a:r>
            <a:r>
              <a:rPr lang="en-US" sz="1200" b="1" dirty="0" err="1" smtClean="0"/>
              <a:t>ALICE,ATLAS,CMS,LHCb,total&amp;accsum</a:t>
            </a:r>
            <a:r>
              <a:rPr lang="en-US" sz="1200" b="1" dirty="0" smtClean="0"/>
              <a:t>=1&amp;expsum=1</a:t>
            </a:r>
            <a:endParaRPr lang="en-US" sz="1200" b="1"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
        <p:nvSpPr>
          <p:cNvPr id="6" name="Rectangle 5"/>
          <p:cNvSpPr/>
          <p:nvPr/>
        </p:nvSpPr>
        <p:spPr>
          <a:xfrm>
            <a:off x="6254702" y="2225952"/>
            <a:ext cx="2429351" cy="3310389"/>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0055A0"/>
                </a:solidFill>
              </a:rPr>
              <a:t>Change  headers of the plots to </a:t>
            </a:r>
          </a:p>
          <a:p>
            <a:pPr algn="ctr"/>
            <a:r>
              <a:rPr lang="en-US" sz="1400" b="1" dirty="0" smtClean="0">
                <a:solidFill>
                  <a:srgbClr val="0055A0"/>
                </a:solidFill>
              </a:rPr>
              <a:t>Wall clock work </a:t>
            </a:r>
          </a:p>
          <a:p>
            <a:pPr algn="ctr"/>
            <a:r>
              <a:rPr lang="en-US" sz="1400" b="1" dirty="0" smtClean="0">
                <a:solidFill>
                  <a:srgbClr val="0055A0"/>
                </a:solidFill>
              </a:rPr>
              <a:t>CPU work</a:t>
            </a:r>
          </a:p>
          <a:p>
            <a:pPr algn="ctr"/>
            <a:r>
              <a:rPr lang="en-US" sz="1400" b="1" dirty="0" smtClean="0">
                <a:solidFill>
                  <a:srgbClr val="0055A0"/>
                </a:solidFill>
              </a:rPr>
              <a:t>correspondingly </a:t>
            </a:r>
          </a:p>
        </p:txBody>
      </p:sp>
      <p:pic>
        <p:nvPicPr>
          <p:cNvPr id="7" name="Picture 6" descr="Screen Shot 2016-10-27 at 2.02.10 PM.png"/>
          <p:cNvPicPr>
            <a:picLocks noChangeAspect="1"/>
          </p:cNvPicPr>
          <p:nvPr/>
        </p:nvPicPr>
        <p:blipFill>
          <a:blip r:embed="rId2"/>
          <a:stretch>
            <a:fillRect/>
          </a:stretch>
        </p:blipFill>
        <p:spPr>
          <a:xfrm>
            <a:off x="457200" y="2411448"/>
            <a:ext cx="5292423" cy="2720919"/>
          </a:xfrm>
          <a:prstGeom prst="rect">
            <a:avLst/>
          </a:prstGeom>
        </p:spPr>
      </p:pic>
      <p:pic>
        <p:nvPicPr>
          <p:cNvPr id="8" name="Picture 7" descr="Screen Shot 2016-10-27 at 2.02.04 PM.png"/>
          <p:cNvPicPr>
            <a:picLocks noChangeAspect="1"/>
          </p:cNvPicPr>
          <p:nvPr/>
        </p:nvPicPr>
        <p:blipFill>
          <a:blip r:embed="rId3"/>
          <a:stretch>
            <a:fillRect/>
          </a:stretch>
        </p:blipFill>
        <p:spPr>
          <a:xfrm>
            <a:off x="1555514" y="3555103"/>
            <a:ext cx="4699187" cy="2437924"/>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reports T2 (1)</a:t>
            </a:r>
            <a:endParaRPr lang="en-US" dirty="0"/>
          </a:p>
        </p:txBody>
      </p:sp>
      <p:sp>
        <p:nvSpPr>
          <p:cNvPr id="3" name="Content Placeholder 2"/>
          <p:cNvSpPr>
            <a:spLocks noGrp="1"/>
          </p:cNvSpPr>
          <p:nvPr>
            <p:ph idx="1"/>
          </p:nvPr>
        </p:nvSpPr>
        <p:spPr/>
        <p:txBody>
          <a:bodyPr/>
          <a:lstStyle/>
          <a:p>
            <a:r>
              <a:rPr lang="en-US" sz="2000" b="1" dirty="0" smtClean="0"/>
              <a:t>Reviewing this page:  </a:t>
            </a:r>
            <a:r>
              <a:rPr lang="en-US" sz="1600" b="1" dirty="0" smtClean="0"/>
              <a:t>https</a:t>
            </a:r>
            <a:r>
              <a:rPr lang="en-US" sz="1600" b="1" dirty="0" smtClean="0"/>
              <a:t>://accounting-next.egi.eu/wlcg/report/</a:t>
            </a:r>
            <a:r>
              <a:rPr lang="en-US" sz="1600" b="1" dirty="0" smtClean="0"/>
              <a:t>tier2/</a:t>
            </a:r>
            <a:endParaRPr lang="en-US" sz="1600" b="1" dirty="0" smtClean="0"/>
          </a:p>
          <a:p>
            <a:endParaRPr lang="en-US" dirty="0" smtClean="0"/>
          </a:p>
        </p:txBody>
      </p:sp>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9" name="Picture 8" descr="Screen Shot 2016-10-27 at 2.08.27 PM.png"/>
          <p:cNvPicPr>
            <a:picLocks noChangeAspect="1"/>
          </p:cNvPicPr>
          <p:nvPr/>
        </p:nvPicPr>
        <p:blipFill>
          <a:blip r:embed="rId2"/>
          <a:stretch>
            <a:fillRect/>
          </a:stretch>
        </p:blipFill>
        <p:spPr>
          <a:xfrm>
            <a:off x="457200" y="1855853"/>
            <a:ext cx="7784995" cy="4865622"/>
          </a:xfrm>
          <a:prstGeom prst="rect">
            <a:avLst/>
          </a:prstGeom>
        </p:spPr>
      </p:pic>
      <p:sp>
        <p:nvSpPr>
          <p:cNvPr id="11" name="Rectangle 10"/>
          <p:cNvSpPr/>
          <p:nvPr/>
        </p:nvSpPr>
        <p:spPr>
          <a:xfrm>
            <a:off x="3738944" y="1855853"/>
            <a:ext cx="3995818" cy="2125176"/>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0055A0"/>
                </a:solidFill>
              </a:rPr>
              <a:t>Add wall clock work for every site, not just for federation</a:t>
            </a:r>
          </a:p>
          <a:p>
            <a:pPr algn="ctr"/>
            <a:r>
              <a:rPr lang="en-US" sz="1400" b="1" dirty="0" smtClean="0">
                <a:solidFill>
                  <a:srgbClr val="0055A0"/>
                </a:solidFill>
              </a:rPr>
              <a:t>Remove comparison with pledge for the CPU work metric</a:t>
            </a:r>
          </a:p>
          <a:p>
            <a:pPr algn="ctr"/>
            <a:r>
              <a:rPr lang="en-US" sz="1400" b="1" dirty="0" smtClean="0">
                <a:solidFill>
                  <a:srgbClr val="0055A0"/>
                </a:solidFill>
              </a:rPr>
              <a:t>Replace </a:t>
            </a:r>
            <a:r>
              <a:rPr sz="1400" b="1" dirty="0" smtClean="0">
                <a:solidFill>
                  <a:schemeClr val="tx2">
                    <a:lumMod val="75000"/>
                    <a:lumOff val="25000"/>
                  </a:schemeClr>
                </a:solidFill>
              </a:rPr>
              <a:t>2016 CPU Pledge (HEPSPEC06) AVG</a:t>
            </a:r>
            <a:r>
              <a:rPr sz="1400" b="1" dirty="0" smtClean="0">
                <a:solidFill>
                  <a:schemeClr val="tx2">
                    <a:lumMod val="75000"/>
                    <a:lumOff val="25000"/>
                  </a:schemeClr>
                </a:solidFill>
              </a:rPr>
              <a:t>.</a:t>
            </a:r>
            <a:r>
              <a:rPr lang="en-US" sz="1400" b="1" dirty="0" smtClean="0">
                <a:solidFill>
                  <a:schemeClr val="tx2">
                    <a:lumMod val="75000"/>
                    <a:lumOff val="25000"/>
                  </a:schemeClr>
                </a:solidFill>
              </a:rPr>
              <a:t> by “Average hourly pledge for the referenced period HS06 hours (could be days)”</a:t>
            </a:r>
          </a:p>
          <a:p>
            <a:pPr algn="ctr"/>
            <a:r>
              <a:rPr lang="en-US" sz="1400" b="1" dirty="0" smtClean="0">
                <a:solidFill>
                  <a:schemeClr val="tx2">
                    <a:lumMod val="75000"/>
                    <a:lumOff val="25000"/>
                  </a:schemeClr>
                </a:solidFill>
              </a:rPr>
              <a:t>Replace “pledge inc. efficiency” by CPU pledge HS06 hours  </a:t>
            </a:r>
          </a:p>
          <a:p>
            <a:pPr algn="ctr"/>
            <a:endParaRPr lang="en-US" sz="1400" b="1" dirty="0" smtClean="0">
              <a:solidFill>
                <a:srgbClr val="0055A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Changes compared to current reports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Following of suggestion from </a:t>
            </a:r>
            <a:r>
              <a:rPr lang="en-US" dirty="0" err="1" smtClean="0"/>
              <a:t>Pepe</a:t>
            </a:r>
            <a:r>
              <a:rPr lang="en-US" dirty="0" smtClean="0"/>
              <a:t> which has been approved by the MB, use clock time work metric instead of CPU work to compare to pledges. Currently in T2 reports both metrics are included for pledge comparison. This change caused consumption </a:t>
            </a:r>
            <a:r>
              <a:rPr lang="en-US" dirty="0" err="1" smtClean="0"/>
              <a:t>vs</a:t>
            </a:r>
            <a:r>
              <a:rPr lang="en-US" dirty="0" smtClean="0"/>
              <a:t> pledge ratio  look much better compared to what we have in the current reports. For T1s 101% (new) </a:t>
            </a:r>
            <a:r>
              <a:rPr lang="en-US" dirty="0" err="1" smtClean="0"/>
              <a:t>vs</a:t>
            </a:r>
            <a:r>
              <a:rPr lang="en-US" dirty="0" smtClean="0"/>
              <a:t> 78% (current), T2s 141% (new) </a:t>
            </a:r>
            <a:r>
              <a:rPr lang="en-US" dirty="0" err="1" smtClean="0"/>
              <a:t>vs</a:t>
            </a:r>
            <a:r>
              <a:rPr lang="en-US" dirty="0" smtClean="0"/>
              <a:t> 104% (current) </a:t>
            </a:r>
          </a:p>
          <a:p>
            <a:r>
              <a:rPr lang="en-US" dirty="0" smtClean="0"/>
              <a:t>Move generation of T1 reports from REBUS to the EGI portal. REBUS code was re-used.</a:t>
            </a:r>
          </a:p>
          <a:p>
            <a:r>
              <a:rPr lang="en-US" dirty="0" smtClean="0"/>
              <a:t>Use HS06 hours instead of days for both T1 and T2 reports. Following the feedback of Miguel, Ivan will implement a possibility to select the report unit (hours or days) through the UI</a:t>
            </a:r>
          </a:p>
          <a:p>
            <a:r>
              <a:rPr lang="en-US" dirty="0" smtClean="0"/>
              <a:t>Dropped installed capacity for CPU metrics from T1 reports as was agreed during the WLCG  accounting review at April GDB</a:t>
            </a:r>
          </a:p>
          <a:p>
            <a:r>
              <a:rPr lang="en-US" dirty="0" smtClean="0"/>
              <a:t>Pledge value is calculated as a weighted average over the selected period instead of latest value as in the current reports</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issues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Does not 40% consumption over pledge look a bit too optimistic?</a:t>
            </a:r>
          </a:p>
          <a:p>
            <a:r>
              <a:rPr lang="en-US" dirty="0" smtClean="0"/>
              <a:t>Weighted average for pledge instead of the latest value looks correct, doesn’t it?</a:t>
            </a:r>
          </a:p>
          <a:p>
            <a:r>
              <a:rPr lang="en-US" dirty="0" smtClean="0"/>
              <a:t>Should we change the headings of the columns in agreement with terminology we agreed at the task force (clock time work , CPU work instead of ‘</a:t>
            </a:r>
            <a:r>
              <a:rPr dirty="0" smtClean="0"/>
              <a:t>Elapsed HS06 hours * #cores used</a:t>
            </a:r>
            <a:r>
              <a:rPr lang="en-US" dirty="0" smtClean="0"/>
              <a:t>’) or we leave it as it is?</a:t>
            </a:r>
          </a:p>
          <a:p>
            <a:r>
              <a:rPr lang="en-US" dirty="0" smtClean="0"/>
              <a:t>Should we drop CPU work metric compared to pledge which is currently included in T2 reports? </a:t>
            </a:r>
          </a:p>
          <a:p>
            <a:r>
              <a:rPr lang="en-US" dirty="0" smtClean="0"/>
              <a:t>T0 data in the new report is not correct, since up to now T0 usage is being manually corrected in REBUS.</a:t>
            </a:r>
          </a:p>
          <a:p>
            <a:r>
              <a:rPr lang="en-US" dirty="0" smtClean="0"/>
              <a:t>There is an exception which shows up in T1 reports in case one selects time range including future months, to be corrected by Ivan </a:t>
            </a:r>
          </a:p>
          <a:p>
            <a:endParaRPr lang="en-US" dirty="0" smtClean="0"/>
          </a:p>
          <a:p>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Feedback</a:t>
            </a:r>
            <a:endParaRPr lang="en-US" dirty="0"/>
          </a:p>
        </p:txBody>
      </p:sp>
      <p:sp>
        <p:nvSpPr>
          <p:cNvPr id="3" name="Content Placeholder 2"/>
          <p:cNvSpPr>
            <a:spLocks noGrp="1"/>
          </p:cNvSpPr>
          <p:nvPr>
            <p:ph idx="1"/>
          </p:nvPr>
        </p:nvSpPr>
        <p:spPr/>
        <p:txBody>
          <a:bodyPr/>
          <a:lstStyle/>
          <a:p>
            <a:r>
              <a:rPr lang="en-US" dirty="0" smtClean="0"/>
              <a:t>So far feedback we got is positive. In particular form the </a:t>
            </a:r>
            <a:r>
              <a:rPr lang="en-US" dirty="0" err="1" smtClean="0"/>
              <a:t>Cath</a:t>
            </a:r>
            <a:r>
              <a:rPr lang="en-US" dirty="0" smtClean="0"/>
              <a:t> Noble , who generates reports every month and sends them around. She considers it a big improvement</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15</a:t>
            </a:fld>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 we migrate (proposal)</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Start to send two sets of reports in parallel starting from October. New ones will not be considered official yet. This would give people an opportunity to validate new reports and send their feedback.</a:t>
            </a:r>
          </a:p>
          <a:p>
            <a:r>
              <a:rPr lang="en-US" dirty="0" smtClean="0"/>
              <a:t>We can not switch completely to the new ones unless T0 manual updates are required</a:t>
            </a:r>
          </a:p>
          <a:p>
            <a:r>
              <a:rPr lang="en-US" dirty="0" smtClean="0"/>
              <a:t>Validation of T0 data is ongoing. According to Miguel, new T0 accounting reporting can be integrated with APEL production instance very soon.</a:t>
            </a:r>
          </a:p>
          <a:p>
            <a:r>
              <a:rPr lang="en-US" dirty="0" smtClean="0"/>
              <a:t>So realistically we perform a final switch in January 2017</a:t>
            </a:r>
          </a:p>
        </p:txBody>
      </p:sp>
      <p:sp>
        <p:nvSpPr>
          <p:cNvPr id="4" name="Slide Number Placeholder 3"/>
          <p:cNvSpPr>
            <a:spLocks noGrp="1"/>
          </p:cNvSpPr>
          <p:nvPr>
            <p:ph type="sldNum" sz="quarter" idx="4"/>
          </p:nvPr>
        </p:nvSpPr>
        <p:spPr/>
        <p:txBody>
          <a:bodyPr/>
          <a:lstStyle/>
          <a:p>
            <a:fld id="{17918391-D411-FE40-AAD7-861AE5233E0E}" type="slidenum">
              <a:rPr lang="en-US" smtClean="0"/>
              <a:pPr/>
              <a:t>16</a:t>
            </a:fld>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metric list and names (1)</a:t>
            </a:r>
            <a:endParaRPr lang="en-US" dirty="0"/>
          </a:p>
        </p:txBody>
      </p:sp>
      <p:sp>
        <p:nvSpPr>
          <p:cNvPr id="3" name="Content Placeholder 2"/>
          <p:cNvSpPr>
            <a:spLocks noGrp="1"/>
          </p:cNvSpPr>
          <p:nvPr>
            <p:ph idx="1"/>
          </p:nvPr>
        </p:nvSpPr>
        <p:spPr/>
        <p:txBody>
          <a:bodyPr/>
          <a:lstStyle/>
          <a:p>
            <a:r>
              <a:rPr lang="en-US" dirty="0" smtClean="0"/>
              <a:t>Reviewing this page:</a:t>
            </a:r>
          </a:p>
          <a:p>
            <a:pPr>
              <a:buNone/>
            </a:pPr>
            <a:r>
              <a:rPr lang="en-US" dirty="0" smtClean="0">
                <a:hlinkClick r:id="rId2"/>
              </a:rPr>
              <a:t>https://accounting-next.egi.eu/tier1</a:t>
            </a:r>
            <a:r>
              <a:rPr lang="en-US" dirty="0" smtClean="0">
                <a:hlinkClick r:id="rId2"/>
              </a:rPr>
              <a:t>/</a:t>
            </a:r>
            <a:endParaRPr lang="en-US" dirty="0" smtClean="0"/>
          </a:p>
          <a:p>
            <a:pPr>
              <a:buNone/>
            </a:pP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2</a:t>
            </a:fld>
            <a:endParaRPr lang="en-US" dirty="0"/>
          </a:p>
        </p:txBody>
      </p:sp>
      <p:pic>
        <p:nvPicPr>
          <p:cNvPr id="5" name="Picture 4" descr="Screen Shot 2016-10-27 at 12.26.14 PM.png"/>
          <p:cNvPicPr>
            <a:picLocks noChangeAspect="1"/>
          </p:cNvPicPr>
          <p:nvPr/>
        </p:nvPicPr>
        <p:blipFill>
          <a:blip r:embed="rId3"/>
          <a:stretch>
            <a:fillRect/>
          </a:stretch>
        </p:blipFill>
        <p:spPr>
          <a:xfrm>
            <a:off x="457200" y="2374749"/>
            <a:ext cx="6954762" cy="4346726"/>
          </a:xfrm>
          <a:prstGeom prst="rect">
            <a:avLst/>
          </a:prstGeom>
        </p:spPr>
      </p:pic>
      <p:sp>
        <p:nvSpPr>
          <p:cNvPr id="6" name="Rectangle 5"/>
          <p:cNvSpPr/>
          <p:nvPr/>
        </p:nvSpPr>
        <p:spPr>
          <a:xfrm>
            <a:off x="3924464" y="3353196"/>
            <a:ext cx="1983637" cy="913211"/>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rgbClr val="0055A0"/>
                </a:solidFill>
              </a:rPr>
              <a:t>Do we keep Grid  </a:t>
            </a:r>
            <a:r>
              <a:rPr lang="en-US" dirty="0" err="1" smtClean="0">
                <a:solidFill>
                  <a:srgbClr val="0055A0"/>
                </a:solidFill>
              </a:rPr>
              <a:t>vs</a:t>
            </a:r>
            <a:r>
              <a:rPr lang="en-US" dirty="0" smtClean="0">
                <a:solidFill>
                  <a:srgbClr val="0055A0"/>
                </a:solidFill>
              </a:rPr>
              <a:t> Cloud </a:t>
            </a:r>
            <a:r>
              <a:rPr lang="en-US" dirty="0" err="1" smtClean="0">
                <a:solidFill>
                  <a:srgbClr val="0055A0"/>
                </a:solidFill>
              </a:rPr>
              <a:t>vs</a:t>
            </a:r>
            <a:r>
              <a:rPr lang="en-US" dirty="0" smtClean="0">
                <a:solidFill>
                  <a:srgbClr val="0055A0"/>
                </a:solidFill>
              </a:rPr>
              <a:t> HPC?</a:t>
            </a:r>
            <a:endParaRPr lang="en-US" dirty="0">
              <a:solidFill>
                <a:srgbClr val="0055A0"/>
              </a:solidFill>
            </a:endParaRPr>
          </a:p>
        </p:txBody>
      </p:sp>
      <p:cxnSp>
        <p:nvCxnSpPr>
          <p:cNvPr id="8" name="Straight Arrow Connector 7"/>
          <p:cNvCxnSpPr/>
          <p:nvPr/>
        </p:nvCxnSpPr>
        <p:spPr>
          <a:xfrm rot="10800000">
            <a:off x="2112076" y="3524423"/>
            <a:ext cx="1812389" cy="271110"/>
          </a:xfrm>
          <a:prstGeom prst="straightConnector1">
            <a:avLst/>
          </a:prstGeom>
          <a:ln>
            <a:tailEnd type="arrow"/>
          </a:ln>
        </p:spPr>
        <p:style>
          <a:lnRef idx="2">
            <a:schemeClr val="accent4"/>
          </a:lnRef>
          <a:fillRef idx="0">
            <a:schemeClr val="accent4"/>
          </a:fillRef>
          <a:effectRef idx="1">
            <a:schemeClr val="accent4"/>
          </a:effectRef>
          <a:fontRef idx="minor">
            <a:schemeClr val="tx1"/>
          </a:fontRef>
        </p:style>
      </p:cxnSp>
      <p:sp>
        <p:nvSpPr>
          <p:cNvPr id="9" name="Rectangle 8"/>
          <p:cNvSpPr/>
          <p:nvPr/>
        </p:nvSpPr>
        <p:spPr>
          <a:xfrm>
            <a:off x="6254702" y="2225952"/>
            <a:ext cx="2429351" cy="3310389"/>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0055A0"/>
                </a:solidFill>
              </a:rPr>
              <a:t>Do we keep the term “Infrastructure “ for jobs of distributed nature?</a:t>
            </a:r>
          </a:p>
          <a:p>
            <a:pPr algn="ctr"/>
            <a:r>
              <a:rPr lang="en-US" sz="1400" b="1" dirty="0" smtClean="0">
                <a:solidFill>
                  <a:srgbClr val="0055A0"/>
                </a:solidFill>
              </a:rPr>
              <a:t>Do we replace it by some </a:t>
            </a:r>
            <a:r>
              <a:rPr lang="en-US" sz="1400" b="1" smtClean="0">
                <a:solidFill>
                  <a:srgbClr val="0055A0"/>
                </a:solidFill>
              </a:rPr>
              <a:t>other term?</a:t>
            </a:r>
            <a:endParaRPr lang="en-US" sz="1400" b="1" dirty="0" smtClean="0">
              <a:solidFill>
                <a:srgbClr val="0055A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metric list and names (2)</a:t>
            </a:r>
            <a:endParaRPr lang="en-US"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graphicFrame>
        <p:nvGraphicFramePr>
          <p:cNvPr id="8" name="Content Placeholder 7"/>
          <p:cNvGraphicFramePr>
            <a:graphicFrameLocks noGrp="1"/>
          </p:cNvGraphicFramePr>
          <p:nvPr>
            <p:ph idx="1"/>
          </p:nvPr>
        </p:nvGraphicFramePr>
        <p:xfrm>
          <a:off x="457200" y="1325563"/>
          <a:ext cx="8226425" cy="4780280"/>
        </p:xfrm>
        <a:graphic>
          <a:graphicData uri="http://schemas.openxmlformats.org/drawingml/2006/table">
            <a:tbl>
              <a:tblPr firstRow="1" bandRow="1">
                <a:tableStyleId>{5C22544A-7EE6-4342-B048-85BDC9FD1C3A}</a:tableStyleId>
              </a:tblPr>
              <a:tblGrid>
                <a:gridCol w="941336"/>
                <a:gridCol w="1726764"/>
                <a:gridCol w="2267755"/>
                <a:gridCol w="829004"/>
                <a:gridCol w="2461566"/>
              </a:tblGrid>
              <a:tr h="370840">
                <a:tc>
                  <a:txBody>
                    <a:bodyPr/>
                    <a:lstStyle/>
                    <a:p>
                      <a:r>
                        <a:rPr lang="en-US" sz="1600" dirty="0" smtClean="0"/>
                        <a:t>Current</a:t>
                      </a:r>
                      <a:r>
                        <a:rPr lang="en-US" sz="1600" baseline="0" dirty="0" smtClean="0"/>
                        <a:t> name</a:t>
                      </a:r>
                      <a:endParaRPr lang="en-US" sz="1600" dirty="0"/>
                    </a:p>
                  </a:txBody>
                  <a:tcPr/>
                </a:tc>
                <a:tc>
                  <a:txBody>
                    <a:bodyPr/>
                    <a:lstStyle/>
                    <a:p>
                      <a:r>
                        <a:rPr lang="en-US" sz="1600" dirty="0" smtClean="0"/>
                        <a:t>Proposed name</a:t>
                      </a:r>
                      <a:endParaRPr lang="en-US" sz="1600" dirty="0"/>
                    </a:p>
                  </a:txBody>
                  <a:tcPr/>
                </a:tc>
                <a:tc>
                  <a:txBody>
                    <a:bodyPr/>
                    <a:lstStyle/>
                    <a:p>
                      <a:r>
                        <a:rPr lang="en-US" sz="1600" dirty="0" smtClean="0"/>
                        <a:t>Definition</a:t>
                      </a:r>
                      <a:endParaRPr lang="en-US" sz="1600" dirty="0"/>
                    </a:p>
                  </a:txBody>
                  <a:tcPr/>
                </a:tc>
                <a:tc>
                  <a:txBody>
                    <a:bodyPr/>
                    <a:lstStyle/>
                    <a:p>
                      <a:r>
                        <a:rPr lang="en-US" sz="1600" dirty="0" smtClean="0"/>
                        <a:t>Unit</a:t>
                      </a:r>
                      <a:endParaRPr lang="en-US" sz="1600" dirty="0"/>
                    </a:p>
                  </a:txBody>
                  <a:tcPr/>
                </a:tc>
                <a:tc>
                  <a:txBody>
                    <a:bodyPr/>
                    <a:lstStyle/>
                    <a:p>
                      <a:r>
                        <a:rPr lang="en-US" sz="1600" dirty="0" smtClean="0"/>
                        <a:t>Action</a:t>
                      </a:r>
                      <a:endParaRPr lang="en-US" sz="1600" dirty="0"/>
                    </a:p>
                  </a:txBody>
                  <a:tcPr/>
                </a:tc>
              </a:tr>
              <a:tr h="370840">
                <a:tc>
                  <a:txBody>
                    <a:bodyPr/>
                    <a:lstStyle/>
                    <a:p>
                      <a:r>
                        <a:rPr lang="en-US" sz="1200" b="1" dirty="0" smtClean="0"/>
                        <a:t>Number of Jobs</a:t>
                      </a:r>
                      <a:endParaRPr lang="en-US" sz="1200" b="1" dirty="0"/>
                    </a:p>
                  </a:txBody>
                  <a:tcPr/>
                </a:tc>
                <a:tc>
                  <a:txBody>
                    <a:bodyPr/>
                    <a:lstStyle/>
                    <a:p>
                      <a:r>
                        <a:rPr lang="en-US" sz="1200" b="1" dirty="0" smtClean="0"/>
                        <a:t>Number of jobs</a:t>
                      </a:r>
                      <a:endParaRPr lang="en-US" sz="1200" b="1" dirty="0"/>
                    </a:p>
                  </a:txBody>
                  <a:tcPr/>
                </a:tc>
                <a:tc>
                  <a:txBody>
                    <a:bodyPr/>
                    <a:lstStyle/>
                    <a:p>
                      <a:r>
                        <a:rPr lang="en-US" sz="1200" dirty="0" smtClean="0"/>
                        <a:t>clear</a:t>
                      </a:r>
                      <a:endParaRPr lang="en-US" sz="1200" dirty="0"/>
                    </a:p>
                  </a:txBody>
                  <a:tcPr/>
                </a:tc>
                <a:tc>
                  <a:txBody>
                    <a:bodyPr/>
                    <a:lstStyle/>
                    <a:p>
                      <a:r>
                        <a:rPr lang="en-US" sz="1200" b="1" dirty="0" smtClean="0"/>
                        <a:t>jobs</a:t>
                      </a:r>
                      <a:endParaRPr lang="en-US" sz="1200" b="1" dirty="0"/>
                    </a:p>
                  </a:txBody>
                  <a:tcPr/>
                </a:tc>
                <a:tc>
                  <a:txBody>
                    <a:bodyPr/>
                    <a:lstStyle/>
                    <a:p>
                      <a:r>
                        <a:rPr lang="en-US" sz="1000" b="1" dirty="0" smtClean="0"/>
                        <a:t>No change</a:t>
                      </a:r>
                      <a:endParaRPr lang="en-US" sz="1000" b="1" dirty="0"/>
                    </a:p>
                  </a:txBody>
                  <a:tcPr/>
                </a:tc>
              </a:tr>
              <a:tr h="370840">
                <a:tc>
                  <a:txBody>
                    <a:bodyPr/>
                    <a:lstStyle/>
                    <a:p>
                      <a:r>
                        <a:rPr lang="en-US" sz="1200" b="1" dirty="0" smtClean="0"/>
                        <a:t>Sum</a:t>
                      </a:r>
                      <a:r>
                        <a:rPr lang="en-US" sz="1200" b="1" baseline="0" dirty="0" smtClean="0"/>
                        <a:t> CPU</a:t>
                      </a:r>
                      <a:endParaRPr lang="en-US" sz="1200" b="1" dirty="0"/>
                    </a:p>
                  </a:txBody>
                  <a:tcPr/>
                </a:tc>
                <a:tc>
                  <a:txBody>
                    <a:bodyPr/>
                    <a:lstStyle/>
                    <a:p>
                      <a:r>
                        <a:rPr lang="en-US" sz="1200" b="1" dirty="0" smtClean="0"/>
                        <a:t>SUM</a:t>
                      </a:r>
                      <a:r>
                        <a:rPr lang="en-US" sz="1200" b="1" baseline="0" dirty="0" smtClean="0"/>
                        <a:t> CPU time</a:t>
                      </a:r>
                      <a:endParaRPr lang="en-US" sz="1200" b="1" dirty="0"/>
                    </a:p>
                  </a:txBody>
                  <a:tcPr/>
                </a:tc>
                <a:tc>
                  <a:txBody>
                    <a:bodyPr/>
                    <a:lstStyle/>
                    <a:p>
                      <a:r>
                        <a:rPr lang="en-US" sz="1000" b="1" dirty="0" smtClean="0"/>
                        <a:t>CPU time as reported to</a:t>
                      </a:r>
                      <a:r>
                        <a:rPr lang="en-US" sz="1000" b="1" baseline="0" dirty="0" smtClean="0"/>
                        <a:t> </a:t>
                      </a:r>
                      <a:r>
                        <a:rPr lang="en-US" sz="1000" b="1" baseline="0" dirty="0" err="1" smtClean="0"/>
                        <a:t>apel</a:t>
                      </a:r>
                      <a:r>
                        <a:rPr lang="en-US" sz="1000" b="1" baseline="0" dirty="0" smtClean="0"/>
                        <a:t> by batch system</a:t>
                      </a:r>
                      <a:endParaRPr lang="en-US" sz="1000" b="1" dirty="0"/>
                    </a:p>
                  </a:txBody>
                  <a:tcPr/>
                </a:tc>
                <a:tc>
                  <a:txBody>
                    <a:bodyPr/>
                    <a:lstStyle/>
                    <a:p>
                      <a:r>
                        <a:rPr lang="en-US" sz="1200" b="1" dirty="0" smtClean="0"/>
                        <a:t>Hours/days</a:t>
                      </a:r>
                      <a:endParaRPr lang="en-US" sz="1200" b="1" dirty="0"/>
                    </a:p>
                  </a:txBody>
                  <a:tcPr/>
                </a:tc>
                <a:tc>
                  <a:txBody>
                    <a:bodyPr/>
                    <a:lstStyle/>
                    <a:p>
                      <a:r>
                        <a:rPr lang="en-US" sz="1000" b="1" dirty="0" err="1" smtClean="0"/>
                        <a:t>Pepe</a:t>
                      </a:r>
                      <a:r>
                        <a:rPr lang="en-US" sz="1000" b="1" baseline="0" dirty="0" smtClean="0"/>
                        <a:t> argued that since this metric is not </a:t>
                      </a:r>
                      <a:r>
                        <a:rPr lang="en-US" sz="1000" b="1" baseline="0" dirty="0" err="1" smtClean="0"/>
                        <a:t>normalizsed</a:t>
                      </a:r>
                      <a:r>
                        <a:rPr lang="en-US" sz="1000" b="1" baseline="0" dirty="0" smtClean="0"/>
                        <a:t> to the CPU power we can not compare any shares for this metric. Either we leave it removing all plots and table columns where comparison is performed, or remove it completely. To be agreed </a:t>
                      </a:r>
                      <a:endParaRPr lang="en-US" sz="1000" b="1" dirty="0"/>
                    </a:p>
                  </a:txBody>
                  <a:tcPr/>
                </a:tc>
              </a:tr>
              <a:tr h="370840">
                <a:tc>
                  <a:txBody>
                    <a:bodyPr/>
                    <a:lstStyle/>
                    <a:p>
                      <a:r>
                        <a:rPr lang="en-US" sz="1200" b="1" dirty="0" smtClean="0"/>
                        <a:t>Normalized SUM CPU</a:t>
                      </a:r>
                      <a:endParaRPr lang="en-US" sz="1200" b="1" dirty="0"/>
                    </a:p>
                  </a:txBody>
                  <a:tcPr/>
                </a:tc>
                <a:tc>
                  <a:txBody>
                    <a:bodyPr/>
                    <a:lstStyle/>
                    <a:p>
                      <a:r>
                        <a:rPr lang="en-US" sz="1200" b="1" dirty="0" smtClean="0"/>
                        <a:t>SUM CPU work</a:t>
                      </a:r>
                      <a:endParaRPr lang="en-US" sz="1200" b="1" dirty="0"/>
                    </a:p>
                  </a:txBody>
                  <a:tcPr/>
                </a:tc>
                <a:tc>
                  <a:txBody>
                    <a:bodyPr/>
                    <a:lstStyle/>
                    <a:p>
                      <a:r>
                        <a:rPr lang="en-US" sz="1000" b="1" dirty="0" smtClean="0"/>
                        <a:t>CPU</a:t>
                      </a:r>
                      <a:r>
                        <a:rPr lang="en-US" sz="1000" b="1" baseline="0" dirty="0" smtClean="0"/>
                        <a:t> </a:t>
                      </a:r>
                      <a:r>
                        <a:rPr sz="1000" b="1" dirty="0" smtClean="0"/>
                        <a:t>time normalized by benchmarked HEPSPEC06 strength of a given CPU resource </a:t>
                      </a:r>
                      <a:endParaRPr lang="en-US" sz="1000" b="1" dirty="0"/>
                    </a:p>
                  </a:txBody>
                  <a:tcPr/>
                </a:tc>
                <a:tc>
                  <a:txBody>
                    <a:bodyPr/>
                    <a:lstStyle/>
                    <a:p>
                      <a:r>
                        <a:rPr lang="en-US" sz="1200" b="1" dirty="0" smtClean="0"/>
                        <a:t> HS06 </a:t>
                      </a:r>
                    </a:p>
                    <a:p>
                      <a:r>
                        <a:rPr lang="en-US" sz="1200" b="1" dirty="0" smtClean="0"/>
                        <a:t>hours/days</a:t>
                      </a:r>
                      <a:endParaRPr lang="en-US" sz="1200" b="1" dirty="0"/>
                    </a:p>
                  </a:txBody>
                  <a:tcPr/>
                </a:tc>
                <a:tc>
                  <a:txBody>
                    <a:bodyPr/>
                    <a:lstStyle/>
                    <a:p>
                      <a:r>
                        <a:rPr lang="en-US" sz="1000" b="1" dirty="0" smtClean="0"/>
                        <a:t>Change metric</a:t>
                      </a:r>
                      <a:r>
                        <a:rPr lang="en-US" sz="1000" b="1" baseline="0" dirty="0" smtClean="0"/>
                        <a:t> name</a:t>
                      </a:r>
                      <a:endParaRPr lang="en-US" sz="1000" b="1" dirty="0"/>
                    </a:p>
                  </a:txBody>
                  <a:tcPr/>
                </a:tc>
              </a:tr>
              <a:tr h="370840">
                <a:tc>
                  <a:txBody>
                    <a:bodyPr/>
                    <a:lstStyle/>
                    <a:p>
                      <a:r>
                        <a:rPr lang="en-US" sz="1200" b="1" dirty="0" smtClean="0"/>
                        <a:t>SUM</a:t>
                      </a:r>
                      <a:r>
                        <a:rPr lang="en-US" sz="1200" b="1" baseline="0" dirty="0" smtClean="0"/>
                        <a:t> elapsed</a:t>
                      </a:r>
                      <a:endParaRPr lang="en-US" sz="1200" b="1" dirty="0"/>
                    </a:p>
                  </a:txBody>
                  <a:tcPr/>
                </a:tc>
                <a:tc>
                  <a:txBody>
                    <a:bodyPr/>
                    <a:lstStyle/>
                    <a:p>
                      <a:r>
                        <a:rPr lang="en-US" sz="1200" b="1" baseline="0" dirty="0" smtClean="0"/>
                        <a:t> SUM wall clock time </a:t>
                      </a:r>
                    </a:p>
                    <a:p>
                      <a:r>
                        <a:rPr lang="en-US" sz="1200" b="1" baseline="0" dirty="0" smtClean="0"/>
                        <a:t>If we keep this metric at all </a:t>
                      </a:r>
                      <a:r>
                        <a:rPr sz="1200" b="1" dirty="0" smtClean="0"/>
                        <a:t> </a:t>
                      </a:r>
                      <a:endParaRPr lang="en-US" sz="1200" b="1" dirty="0" smtClean="0"/>
                    </a:p>
                    <a:p>
                      <a:r>
                        <a:rPr sz="1200" b="1" dirty="0" smtClean="0"/>
                        <a:t> </a:t>
                      </a:r>
                      <a:endParaRPr lang="en-US" sz="1200" b="1" dirty="0"/>
                    </a:p>
                  </a:txBody>
                  <a:tcPr/>
                </a:tc>
                <a:tc>
                  <a:txBody>
                    <a:bodyPr/>
                    <a:lstStyle/>
                    <a:p>
                      <a:r>
                        <a:rPr lang="en-US" sz="1000" b="1" dirty="0" smtClean="0"/>
                        <a:t>Raw </a:t>
                      </a:r>
                      <a:r>
                        <a:rPr lang="en-US" sz="1000" b="1" dirty="0" err="1" smtClean="0"/>
                        <a:t>wallclock</a:t>
                      </a:r>
                      <a:r>
                        <a:rPr lang="en-US" sz="1000" b="1" dirty="0" smtClean="0"/>
                        <a:t>, </a:t>
                      </a:r>
                      <a:r>
                        <a:rPr sz="1000" b="1" dirty="0" smtClean="0"/>
                        <a:t>(End_time_stamp_of_the_job - Start_time_stamp_of_the_job)</a:t>
                      </a:r>
                      <a:endParaRPr lang="en-US" sz="1000" b="1" dirty="0" smtClean="0"/>
                    </a:p>
                    <a:p>
                      <a:r>
                        <a:rPr lang="en-US" sz="1000" b="1" dirty="0" smtClean="0"/>
                        <a:t>Does</a:t>
                      </a:r>
                      <a:r>
                        <a:rPr lang="en-US" sz="1000" b="1" baseline="0" dirty="0" smtClean="0"/>
                        <a:t> not take into account number of processing cores, misleading.</a:t>
                      </a:r>
                      <a:endParaRPr lang="en-US" sz="1000" b="1" dirty="0" smtClean="0"/>
                    </a:p>
                    <a:p>
                      <a:r>
                        <a:rPr lang="en-US" sz="1000" b="1" dirty="0" smtClean="0"/>
                        <a:t>Unfortunately some sites are sending scaled</a:t>
                      </a:r>
                      <a:r>
                        <a:rPr lang="en-US" sz="1000" b="1" baseline="0" dirty="0" smtClean="0"/>
                        <a:t> wall clock</a:t>
                      </a:r>
                      <a:endParaRPr lang="en-US" sz="1000" b="1" dirty="0"/>
                    </a:p>
                  </a:txBody>
                  <a:tcPr/>
                </a:tc>
                <a:tc>
                  <a:txBody>
                    <a:bodyPr/>
                    <a:lstStyle/>
                    <a:p>
                      <a:r>
                        <a:rPr lang="en-US" sz="1200" b="1" dirty="0" smtClean="0"/>
                        <a:t>hours/days</a:t>
                      </a:r>
                      <a:endParaRPr lang="en-US" sz="1200" b="1" dirty="0"/>
                    </a:p>
                  </a:txBody>
                  <a:tcPr/>
                </a:tc>
                <a:tc>
                  <a:txBody>
                    <a:bodyPr/>
                    <a:lstStyle/>
                    <a:p>
                      <a:r>
                        <a:rPr lang="en-US" sz="1000" b="1" dirty="0" smtClean="0"/>
                        <a:t>There are two problems with this metric:</a:t>
                      </a:r>
                    </a:p>
                    <a:p>
                      <a:r>
                        <a:rPr lang="en-US" sz="1000" b="1" dirty="0" smtClean="0"/>
                        <a:t>1).It is misleading since it does not take into account number of processing cores. The proposal</a:t>
                      </a:r>
                      <a:r>
                        <a:rPr lang="en-US" sz="1000" b="1" baseline="0" dirty="0" smtClean="0"/>
                        <a:t> would be to drop this metric form the WLCG pages</a:t>
                      </a:r>
                      <a:endParaRPr lang="en-US" sz="1000" b="1" dirty="0" smtClean="0"/>
                    </a:p>
                    <a:p>
                      <a:r>
                        <a:rPr lang="en-US" sz="1000" b="1" dirty="0" smtClean="0"/>
                        <a:t>2). Some sites send scaled wall clock instead of raw wall clock. For the time being there is no way to</a:t>
                      </a:r>
                      <a:r>
                        <a:rPr lang="en-US" sz="1000" b="1" baseline="0" dirty="0" smtClean="0"/>
                        <a:t> make difference between the two in usage record. Might need to change it.</a:t>
                      </a:r>
                      <a:r>
                        <a:rPr lang="en-US" sz="1000" b="1" dirty="0" smtClean="0"/>
                        <a:t> </a:t>
                      </a:r>
                      <a:endParaRPr lang="en-US" sz="1000" b="1" dirty="0"/>
                    </a:p>
                  </a:txBody>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Review metric list and names (3)</a:t>
            </a:r>
            <a:endParaRPr lang="en-US" dirty="0"/>
          </a:p>
        </p:txBody>
      </p:sp>
      <p:graphicFrame>
        <p:nvGraphicFramePr>
          <p:cNvPr id="5" name="Content Placeholder 4"/>
          <p:cNvGraphicFramePr>
            <a:graphicFrameLocks noGrp="1"/>
          </p:cNvGraphicFramePr>
          <p:nvPr>
            <p:ph idx="1"/>
          </p:nvPr>
        </p:nvGraphicFramePr>
        <p:xfrm>
          <a:off x="457200" y="1325563"/>
          <a:ext cx="8226425" cy="3586480"/>
        </p:xfrm>
        <a:graphic>
          <a:graphicData uri="http://schemas.openxmlformats.org/drawingml/2006/table">
            <a:tbl>
              <a:tblPr firstRow="1" bandRow="1">
                <a:tableStyleId>{5C22544A-7EE6-4342-B048-85BDC9FD1C3A}</a:tableStyleId>
              </a:tblPr>
              <a:tblGrid>
                <a:gridCol w="941336"/>
                <a:gridCol w="1726764"/>
                <a:gridCol w="2267755"/>
                <a:gridCol w="829004"/>
                <a:gridCol w="2461566"/>
              </a:tblGrid>
              <a:tr h="370840">
                <a:tc>
                  <a:txBody>
                    <a:bodyPr/>
                    <a:lstStyle/>
                    <a:p>
                      <a:r>
                        <a:rPr lang="en-US" sz="1200" b="1" dirty="0" smtClean="0">
                          <a:solidFill>
                            <a:srgbClr val="0055A0"/>
                          </a:solidFill>
                        </a:rPr>
                        <a:t>Sum </a:t>
                      </a:r>
                      <a:r>
                        <a:rPr lang="en-US" sz="1200" b="1" dirty="0" smtClean="0">
                          <a:solidFill>
                            <a:srgbClr val="0055A0"/>
                          </a:solidFill>
                        </a:rPr>
                        <a:t>elapsed * Number of Processors</a:t>
                      </a:r>
                      <a:endParaRPr lang="en-US" sz="1200" b="1" dirty="0">
                        <a:solidFill>
                          <a:srgbClr val="0055A0"/>
                        </a:solidFill>
                      </a:endParaRPr>
                    </a:p>
                  </a:txBody>
                  <a:tcPr/>
                </a:tc>
                <a:tc>
                  <a:txBody>
                    <a:bodyPr/>
                    <a:lstStyle/>
                    <a:p>
                      <a:r>
                        <a:rPr lang="en-US" sz="1200" b="1" dirty="0" smtClean="0">
                          <a:solidFill>
                            <a:srgbClr val="0055A0"/>
                          </a:solidFill>
                        </a:rPr>
                        <a:t>SUM wall</a:t>
                      </a:r>
                      <a:r>
                        <a:rPr lang="en-US" sz="1200" b="1" baseline="0" dirty="0" smtClean="0">
                          <a:solidFill>
                            <a:srgbClr val="0055A0"/>
                          </a:solidFill>
                        </a:rPr>
                        <a:t> clock time</a:t>
                      </a:r>
                      <a:endParaRPr lang="en-US" sz="1200" b="1" dirty="0">
                        <a:solidFill>
                          <a:srgbClr val="0055A0"/>
                        </a:solidFill>
                      </a:endParaRPr>
                    </a:p>
                  </a:txBody>
                  <a:tcPr/>
                </a:tc>
                <a:tc>
                  <a:txBody>
                    <a:bodyPr/>
                    <a:lstStyle/>
                    <a:p>
                      <a:r>
                        <a:rPr lang="en-US" sz="1000" b="1" dirty="0" smtClean="0">
                          <a:solidFill>
                            <a:srgbClr val="0055A0"/>
                          </a:solidFill>
                        </a:rPr>
                        <a:t>Same as above but multiplied by number of processing cores. This metric is the</a:t>
                      </a:r>
                      <a:r>
                        <a:rPr lang="en-US" sz="1000" b="1" baseline="0" dirty="0" smtClean="0">
                          <a:solidFill>
                            <a:srgbClr val="0055A0"/>
                          </a:solidFill>
                        </a:rPr>
                        <a:t> most important one since it allows to check correctness of the accounting data</a:t>
                      </a:r>
                      <a:endParaRPr lang="en-US" sz="1000" b="1" dirty="0">
                        <a:solidFill>
                          <a:srgbClr val="0055A0"/>
                        </a:solidFill>
                      </a:endParaRPr>
                    </a:p>
                  </a:txBody>
                  <a:tcPr/>
                </a:tc>
                <a:tc>
                  <a:txBody>
                    <a:bodyPr/>
                    <a:lstStyle/>
                    <a:p>
                      <a:r>
                        <a:rPr lang="en-US" sz="1200" b="1" dirty="0" smtClean="0"/>
                        <a:t> </a:t>
                      </a:r>
                      <a:r>
                        <a:rPr lang="en-US" sz="1200" b="1" dirty="0" smtClean="0">
                          <a:solidFill>
                            <a:srgbClr val="0055A0"/>
                          </a:solidFill>
                        </a:rPr>
                        <a:t>Hours/Days</a:t>
                      </a:r>
                      <a:endParaRPr lang="en-US" sz="1200" b="1" dirty="0">
                        <a:solidFill>
                          <a:srgbClr val="0055A0"/>
                        </a:solidFill>
                      </a:endParaRPr>
                    </a:p>
                  </a:txBody>
                  <a:tcPr/>
                </a:tc>
                <a:tc>
                  <a:txBody>
                    <a:bodyPr/>
                    <a:lstStyle/>
                    <a:p>
                      <a:r>
                        <a:rPr lang="en-US" sz="1000" b="1" dirty="0" smtClean="0">
                          <a:solidFill>
                            <a:srgbClr val="0055A0"/>
                          </a:solidFill>
                        </a:rPr>
                        <a:t>Change the name</a:t>
                      </a:r>
                      <a:endParaRPr lang="en-US" sz="1000" b="1" dirty="0">
                        <a:solidFill>
                          <a:srgbClr val="0055A0"/>
                        </a:solidFill>
                      </a:endParaRPr>
                    </a:p>
                  </a:txBody>
                  <a:tcPr/>
                </a:tc>
              </a:tr>
              <a:tr h="370840">
                <a:tc>
                  <a:txBody>
                    <a:bodyPr/>
                    <a:lstStyle/>
                    <a:p>
                      <a:r>
                        <a:rPr lang="en-US" sz="1200" b="1" dirty="0" smtClean="0"/>
                        <a:t>Normalized sum elapsed</a:t>
                      </a:r>
                      <a:endParaRPr lang="en-US" sz="1200" b="1" dirty="0"/>
                    </a:p>
                  </a:txBody>
                  <a:tcPr>
                    <a:solidFill>
                      <a:schemeClr val="accent1"/>
                    </a:solidFill>
                  </a:tcPr>
                </a:tc>
                <a:tc>
                  <a:txBody>
                    <a:bodyPr/>
                    <a:lstStyle/>
                    <a:p>
                      <a:r>
                        <a:rPr lang="en-US" sz="1200" b="1" dirty="0" smtClean="0"/>
                        <a:t>Most probably do not want to keep this metric</a:t>
                      </a:r>
                      <a:endParaRPr lang="en-US" sz="1200" b="1" dirty="0"/>
                    </a:p>
                  </a:txBody>
                  <a:tcPr>
                    <a:solidFill>
                      <a:schemeClr val="accent1"/>
                    </a:solidFill>
                  </a:tcPr>
                </a:tc>
                <a:tc>
                  <a:txBody>
                    <a:bodyPr/>
                    <a:lstStyle/>
                    <a:p>
                      <a:r>
                        <a:rPr sz="1000" b="1" dirty="0" smtClean="0"/>
                        <a:t>Raw wall clock</a:t>
                      </a:r>
                      <a:r>
                        <a:rPr lang="en-US" sz="1000" b="1" dirty="0" smtClean="0"/>
                        <a:t> (ideally should be raw)</a:t>
                      </a:r>
                      <a:r>
                        <a:rPr sz="1000" b="1" dirty="0" smtClean="0"/>
                        <a:t> time normalized by benchmarked HEPSPEC06 strength of a given CPU resource</a:t>
                      </a:r>
                      <a:endParaRPr lang="en-US" sz="1000" b="1" dirty="0"/>
                    </a:p>
                  </a:txBody>
                  <a:tcPr>
                    <a:solidFill>
                      <a:schemeClr val="accent1"/>
                    </a:solidFill>
                  </a:tcPr>
                </a:tc>
                <a:tc>
                  <a:txBody>
                    <a:bodyPr/>
                    <a:lstStyle/>
                    <a:p>
                      <a:r>
                        <a:rPr lang="en-US" sz="1200" b="1" dirty="0" smtClean="0"/>
                        <a:t>HS06</a:t>
                      </a:r>
                      <a:r>
                        <a:rPr lang="en-US" sz="1200" b="1" baseline="0" dirty="0" smtClean="0"/>
                        <a:t> Hours/days</a:t>
                      </a:r>
                      <a:endParaRPr lang="en-US" sz="1200" b="1" dirty="0"/>
                    </a:p>
                  </a:txBody>
                  <a:tcPr>
                    <a:solidFill>
                      <a:schemeClr val="accent1"/>
                    </a:solidFill>
                  </a:tcPr>
                </a:tc>
                <a:tc>
                  <a:txBody>
                    <a:bodyPr/>
                    <a:lstStyle/>
                    <a:p>
                      <a:r>
                        <a:rPr lang="en-US" sz="1000" b="1" dirty="0" smtClean="0"/>
                        <a:t>It is misleading since does not take into account number of processing cores. Suggest to drop it </a:t>
                      </a:r>
                      <a:endParaRPr lang="en-US" sz="1000" b="1" dirty="0"/>
                    </a:p>
                  </a:txBody>
                  <a:tcPr>
                    <a:solidFill>
                      <a:schemeClr val="accent1"/>
                    </a:solidFill>
                  </a:tcPr>
                </a:tc>
              </a:tr>
              <a:tr h="370840">
                <a:tc>
                  <a:txBody>
                    <a:bodyPr/>
                    <a:lstStyle/>
                    <a:p>
                      <a:r>
                        <a:rPr lang="en-US" sz="1200" b="1" dirty="0" smtClean="0"/>
                        <a:t>Normalized sum elapsed * Number of Processors</a:t>
                      </a:r>
                      <a:endParaRPr lang="en-US" sz="1200" b="1" dirty="0"/>
                    </a:p>
                  </a:txBody>
                  <a:tcPr>
                    <a:solidFill>
                      <a:schemeClr val="accent1"/>
                    </a:solidFill>
                  </a:tcPr>
                </a:tc>
                <a:tc>
                  <a:txBody>
                    <a:bodyPr/>
                    <a:lstStyle/>
                    <a:p>
                      <a:r>
                        <a:rPr lang="en-US" sz="1200" b="1" dirty="0" smtClean="0"/>
                        <a:t>SUM wall clock work</a:t>
                      </a:r>
                      <a:endParaRPr lang="en-US" sz="1200" b="1" dirty="0"/>
                    </a:p>
                  </a:txBody>
                  <a:tcPr>
                    <a:solidFill>
                      <a:schemeClr val="accent1"/>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sz="1000" b="1" dirty="0" smtClean="0"/>
                        <a:t>Raw wall clock</a:t>
                      </a:r>
                      <a:r>
                        <a:rPr lang="en-US" sz="1000" b="1" dirty="0" smtClean="0"/>
                        <a:t> (ideally should be raw)</a:t>
                      </a:r>
                      <a:r>
                        <a:rPr sz="1000" b="1" dirty="0" smtClean="0"/>
                        <a:t> time</a:t>
                      </a:r>
                      <a:r>
                        <a:rPr lang="en-US" sz="1000" b="1" dirty="0" smtClean="0"/>
                        <a:t> </a:t>
                      </a:r>
                      <a:r>
                        <a:rPr sz="1000" b="1" dirty="0" smtClean="0"/>
                        <a:t>normalized by benchmarked HEPSPEC06 strength of a given CPU resource multiplied by number of cores </a:t>
                      </a:r>
                      <a:endParaRPr lang="en-US" sz="1000" b="1" dirty="0" smtClean="0"/>
                    </a:p>
                    <a:p>
                      <a:endParaRPr lang="en-US" dirty="0"/>
                    </a:p>
                  </a:txBody>
                  <a:tcPr>
                    <a:solidFill>
                      <a:schemeClr val="accent1"/>
                    </a:solidFill>
                  </a:tcPr>
                </a:tc>
                <a:tc>
                  <a:txBody>
                    <a:bodyPr/>
                    <a:lstStyle/>
                    <a:p>
                      <a:r>
                        <a:rPr lang="en-US" sz="1200" b="1" dirty="0" smtClean="0"/>
                        <a:t>HS06</a:t>
                      </a:r>
                      <a:r>
                        <a:rPr lang="en-US" sz="1200" b="1" baseline="0" dirty="0" smtClean="0"/>
                        <a:t> Hours/days</a:t>
                      </a:r>
                      <a:endParaRPr lang="en-US" sz="1200" b="1" dirty="0"/>
                    </a:p>
                  </a:txBody>
                  <a:tcPr>
                    <a:solidFill>
                      <a:schemeClr val="accent1"/>
                    </a:solidFill>
                  </a:tcPr>
                </a:tc>
                <a:tc>
                  <a:txBody>
                    <a:bodyPr/>
                    <a:lstStyle/>
                    <a:p>
                      <a:r>
                        <a:rPr lang="en-US" sz="1000" b="1" dirty="0" smtClean="0"/>
                        <a:t>To change the metric</a:t>
                      </a:r>
                      <a:r>
                        <a:rPr lang="en-US" sz="1000" b="1" baseline="0" dirty="0" smtClean="0"/>
                        <a:t> name</a:t>
                      </a:r>
                      <a:endParaRPr lang="en-US" sz="1000" b="1" dirty="0"/>
                    </a:p>
                  </a:txBody>
                  <a:tcPr>
                    <a:solidFill>
                      <a:schemeClr val="accent1"/>
                    </a:solidFill>
                  </a:tcPr>
                </a:tc>
              </a:tr>
              <a:tr h="370840">
                <a:tc>
                  <a:txBody>
                    <a:bodyPr/>
                    <a:lstStyle/>
                    <a:p>
                      <a:r>
                        <a:rPr lang="en-US" sz="1200" b="1" dirty="0" smtClean="0"/>
                        <a:t>CPU efficiency</a:t>
                      </a:r>
                      <a:endParaRPr lang="en-US" sz="1200" b="1" dirty="0"/>
                    </a:p>
                  </a:txBody>
                  <a:tcPr>
                    <a:solidFill>
                      <a:schemeClr val="accent1"/>
                    </a:solidFill>
                  </a:tcPr>
                </a:tc>
                <a:tc>
                  <a:txBody>
                    <a:bodyPr/>
                    <a:lstStyle/>
                    <a:p>
                      <a:r>
                        <a:rPr lang="en-US" sz="1200" b="1" dirty="0" smtClean="0"/>
                        <a:t>CPU</a:t>
                      </a:r>
                      <a:r>
                        <a:rPr lang="en-US" sz="1200" b="1" baseline="0" dirty="0" smtClean="0"/>
                        <a:t> efficiency </a:t>
                      </a:r>
                      <a:endParaRPr lang="en-US" sz="1200" b="1" dirty="0"/>
                    </a:p>
                  </a:txBody>
                  <a:tcPr>
                    <a:solidFill>
                      <a:schemeClr val="accent1"/>
                    </a:solidFill>
                  </a:tcPr>
                </a:tc>
                <a:tc>
                  <a:txBody>
                    <a:bodyPr/>
                    <a:lstStyle/>
                    <a:p>
                      <a:r>
                        <a:rPr lang="en-US" sz="1000" b="1" dirty="0" smtClean="0"/>
                        <a:t>100*</a:t>
                      </a:r>
                      <a:r>
                        <a:rPr lang="en-US" sz="1000" b="1" baseline="0" dirty="0" smtClean="0"/>
                        <a:t> </a:t>
                      </a:r>
                      <a:r>
                        <a:rPr lang="en-US" sz="1000" b="1" dirty="0" smtClean="0"/>
                        <a:t>SUM</a:t>
                      </a:r>
                      <a:r>
                        <a:rPr lang="en-US" sz="1000" b="1" baseline="0" dirty="0" smtClean="0"/>
                        <a:t> CPU time / SUM (</a:t>
                      </a:r>
                      <a:r>
                        <a:rPr lang="en-US" sz="1000" b="1" baseline="0" dirty="0" err="1" smtClean="0"/>
                        <a:t>wallclock</a:t>
                      </a:r>
                      <a:r>
                        <a:rPr lang="en-US" sz="1000" b="1" baseline="0" dirty="0" smtClean="0"/>
                        <a:t> * number of processing cores</a:t>
                      </a:r>
                      <a:r>
                        <a:rPr lang="en-US" baseline="0" dirty="0" smtClean="0"/>
                        <a:t>)</a:t>
                      </a:r>
                      <a:endParaRPr lang="en-US" dirty="0"/>
                    </a:p>
                  </a:txBody>
                  <a:tcPr>
                    <a:solidFill>
                      <a:schemeClr val="accent1"/>
                    </a:solidFill>
                  </a:tcPr>
                </a:tc>
                <a:tc>
                  <a:txBody>
                    <a:bodyPr/>
                    <a:lstStyle/>
                    <a:p>
                      <a:r>
                        <a:rPr lang="en-US" sz="1200" b="1" dirty="0" smtClean="0"/>
                        <a:t>%</a:t>
                      </a:r>
                      <a:endParaRPr lang="en-US" sz="1200" b="1" dirty="0"/>
                    </a:p>
                  </a:txBody>
                  <a:tcPr>
                    <a:solidFill>
                      <a:schemeClr val="accent1"/>
                    </a:solidFill>
                  </a:tcPr>
                </a:tc>
                <a:tc>
                  <a:txBody>
                    <a:bodyPr/>
                    <a:lstStyle/>
                    <a:p>
                      <a:r>
                        <a:rPr lang="en-US" dirty="0" smtClean="0"/>
                        <a:t>No</a:t>
                      </a:r>
                      <a:r>
                        <a:rPr lang="en-US" baseline="0" dirty="0" smtClean="0"/>
                        <a:t> change</a:t>
                      </a:r>
                      <a:endParaRPr lang="en-US" dirty="0"/>
                    </a:p>
                  </a:txBody>
                  <a:tcPr>
                    <a:solidFill>
                      <a:schemeClr val="accent1"/>
                    </a:solidFill>
                  </a:tcPr>
                </a:tc>
              </a:tr>
            </a:tbl>
          </a:graphicData>
        </a:graphic>
      </p:graphicFrame>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reports T1 (1)</a:t>
            </a:r>
            <a:endParaRPr lang="en-US" dirty="0"/>
          </a:p>
        </p:txBody>
      </p:sp>
      <p:sp>
        <p:nvSpPr>
          <p:cNvPr id="3" name="Content Placeholder 2"/>
          <p:cNvSpPr>
            <a:spLocks noGrp="1"/>
          </p:cNvSpPr>
          <p:nvPr>
            <p:ph idx="1"/>
          </p:nvPr>
        </p:nvSpPr>
        <p:spPr/>
        <p:txBody>
          <a:bodyPr/>
          <a:lstStyle/>
          <a:p>
            <a:r>
              <a:rPr lang="en-US" sz="2000" b="1" dirty="0" smtClean="0"/>
              <a:t>Reviewing this page:  </a:t>
            </a:r>
            <a:r>
              <a:rPr lang="en-US" sz="1600" b="1" dirty="0" smtClean="0"/>
              <a:t>https</a:t>
            </a:r>
            <a:r>
              <a:rPr lang="en-US" sz="1600" b="1" dirty="0" smtClean="0"/>
              <a:t>://accounting-next.egi.eu/wlcg/report/tier1/</a:t>
            </a:r>
          </a:p>
          <a:p>
            <a:endParaRPr lang="en-US" dirty="0" smtClean="0"/>
          </a:p>
        </p:txBody>
      </p:sp>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pic>
        <p:nvPicPr>
          <p:cNvPr id="5" name="Picture 4" descr="Screen Shot 2016-10-27 at 1.20.58 PM.png"/>
          <p:cNvPicPr>
            <a:picLocks noChangeAspect="1"/>
          </p:cNvPicPr>
          <p:nvPr/>
        </p:nvPicPr>
        <p:blipFill>
          <a:blip r:embed="rId2"/>
          <a:stretch>
            <a:fillRect/>
          </a:stretch>
        </p:blipFill>
        <p:spPr>
          <a:xfrm>
            <a:off x="2256747" y="2062847"/>
            <a:ext cx="6747045" cy="4216903"/>
          </a:xfrm>
          <a:prstGeom prst="rect">
            <a:avLst/>
          </a:prstGeom>
        </p:spPr>
      </p:pic>
      <p:sp>
        <p:nvSpPr>
          <p:cNvPr id="6" name="Rectangle 5"/>
          <p:cNvSpPr/>
          <p:nvPr/>
        </p:nvSpPr>
        <p:spPr>
          <a:xfrm>
            <a:off x="6376022" y="4494710"/>
            <a:ext cx="2126346" cy="1498317"/>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0055A0"/>
                </a:solidFill>
              </a:rPr>
              <a:t>Replace CPU by ‘CPU consumption’</a:t>
            </a:r>
          </a:p>
          <a:p>
            <a:pPr algn="ctr"/>
            <a:r>
              <a:rPr lang="en-US" sz="1400" b="1" dirty="0" smtClean="0">
                <a:solidFill>
                  <a:srgbClr val="0055A0"/>
                </a:solidFill>
              </a:rPr>
              <a:t>Replace Wall time * </a:t>
            </a:r>
            <a:r>
              <a:rPr lang="en-US" sz="1400" b="1" dirty="0" err="1" smtClean="0">
                <a:solidFill>
                  <a:srgbClr val="0055A0"/>
                </a:solidFill>
              </a:rPr>
              <a:t>Ncores</a:t>
            </a:r>
            <a:r>
              <a:rPr lang="en-US" sz="1400" b="1" dirty="0" smtClean="0">
                <a:solidFill>
                  <a:srgbClr val="0055A0"/>
                </a:solidFill>
              </a:rPr>
              <a:t>  by</a:t>
            </a:r>
          </a:p>
          <a:p>
            <a:pPr algn="ctr"/>
            <a:r>
              <a:rPr lang="en-US" sz="1400" b="1" dirty="0" smtClean="0">
                <a:solidFill>
                  <a:srgbClr val="0055A0"/>
                </a:solidFill>
              </a:rPr>
              <a:t>Wall clock work</a:t>
            </a:r>
          </a:p>
          <a:p>
            <a:pPr algn="ctr"/>
            <a:r>
              <a:rPr lang="en-US" sz="1400" b="1" dirty="0" smtClean="0">
                <a:solidFill>
                  <a:srgbClr val="0055A0"/>
                </a:solidFill>
              </a:rPr>
              <a:t>This is applied to all pages of this view</a:t>
            </a:r>
            <a:endParaRPr lang="en-US" sz="1400" b="1" dirty="0">
              <a:solidFill>
                <a:srgbClr val="0055A0"/>
              </a:solidFill>
            </a:endParaRPr>
          </a:p>
        </p:txBody>
      </p:sp>
      <p:cxnSp>
        <p:nvCxnSpPr>
          <p:cNvPr id="8" name="Straight Arrow Connector 7"/>
          <p:cNvCxnSpPr/>
          <p:nvPr/>
        </p:nvCxnSpPr>
        <p:spPr>
          <a:xfrm rot="16200000" flipV="1">
            <a:off x="6764412" y="3824047"/>
            <a:ext cx="984556" cy="35677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a:stCxn id="6" idx="0"/>
          </p:cNvCxnSpPr>
          <p:nvPr/>
        </p:nvCxnSpPr>
        <p:spPr>
          <a:xfrm rot="16200000" flipV="1">
            <a:off x="7016180" y="4071695"/>
            <a:ext cx="485142" cy="3608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rot="16200000" flipV="1">
            <a:off x="7168580" y="4224095"/>
            <a:ext cx="485142" cy="3608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2256747" y="4647110"/>
            <a:ext cx="3722708" cy="1345917"/>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0055A0"/>
                </a:solidFill>
              </a:rPr>
              <a:t>One of the main questions for T1 and T2 reports is whether we show both CPU work and </a:t>
            </a:r>
            <a:r>
              <a:rPr lang="en-US" sz="1400" b="1" dirty="0" err="1" smtClean="0">
                <a:solidFill>
                  <a:srgbClr val="0055A0"/>
                </a:solidFill>
              </a:rPr>
              <a:t>wallclock</a:t>
            </a:r>
            <a:r>
              <a:rPr lang="en-US" sz="1400" b="1" dirty="0" smtClean="0">
                <a:solidFill>
                  <a:srgbClr val="0055A0"/>
                </a:solidFill>
              </a:rPr>
              <a:t> work, or we show only </a:t>
            </a:r>
            <a:r>
              <a:rPr lang="en-US" sz="1400" b="1" dirty="0" err="1" smtClean="0">
                <a:solidFill>
                  <a:srgbClr val="0055A0"/>
                </a:solidFill>
              </a:rPr>
              <a:t>wallclock</a:t>
            </a:r>
            <a:r>
              <a:rPr lang="en-US" sz="1400" b="1" dirty="0" smtClean="0">
                <a:solidFill>
                  <a:srgbClr val="0055A0"/>
                </a:solidFill>
              </a:rPr>
              <a:t> work which is compared to pledges</a:t>
            </a:r>
            <a:endParaRPr lang="en-US" sz="1400" b="1" dirty="0">
              <a:solidFill>
                <a:srgbClr val="0055A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reports T1 (2) </a:t>
            </a:r>
            <a:endParaRPr lang="en-US" dirty="0"/>
          </a:p>
        </p:txBody>
      </p:sp>
      <p:sp>
        <p:nvSpPr>
          <p:cNvPr id="3" name="Content Placeholder 2"/>
          <p:cNvSpPr>
            <a:spLocks noGrp="1"/>
          </p:cNvSpPr>
          <p:nvPr>
            <p:ph idx="1"/>
          </p:nvPr>
        </p:nvSpPr>
        <p:spPr/>
        <p:txBody>
          <a:bodyPr>
            <a:normAutofit/>
          </a:bodyPr>
          <a:lstStyle/>
          <a:p>
            <a:r>
              <a:rPr lang="en-US" sz="1000" b="1" dirty="0" smtClean="0"/>
              <a:t>Reviewing </a:t>
            </a:r>
            <a:r>
              <a:rPr lang="en-US" sz="1000" b="1" dirty="0" smtClean="0"/>
              <a:t>page</a:t>
            </a:r>
            <a:r>
              <a:rPr lang="en-US" sz="1000" b="1" dirty="0" smtClean="0">
                <a:solidFill>
                  <a:srgbClr val="C00000"/>
                </a:solidFill>
              </a:rPr>
              <a:t>” Accounting summary”</a:t>
            </a:r>
            <a:r>
              <a:rPr lang="en-US" sz="1000" b="1" dirty="0" smtClean="0"/>
              <a:t>: </a:t>
            </a:r>
            <a:r>
              <a:rPr lang="en-US" sz="1000" b="1" dirty="0" smtClean="0"/>
              <a:t>https://accounting-next.egi.eu/wlcg/report/tier1/?from=October%202015&amp;months=12&amp;tables=</a:t>
            </a:r>
            <a:r>
              <a:rPr lang="en-US" sz="1000" b="1" dirty="0" err="1" smtClean="0"/>
              <a:t>cpu,disk,tape&amp;graphs</a:t>
            </a:r>
            <a:r>
              <a:rPr lang="en-US" sz="1000" b="1" dirty="0" smtClean="0"/>
              <a:t>=</a:t>
            </a:r>
            <a:r>
              <a:rPr lang="en-US" sz="1000" b="1" dirty="0" err="1" smtClean="0"/>
              <a:t>cputime,walltime,efficiency,disk,tape&amp;federations</a:t>
            </a:r>
            <a:r>
              <a:rPr lang="en-US" sz="1000" b="1" dirty="0" smtClean="0"/>
              <a:t>=All_Tier-1s_and_CERN,All_Tier-1s__,CA-TRIUMF,CH-CERN,DE-KIT,ES-PIC,FR-CCIN2P3,IT-INFN-CNAF,KR-KISTI-GSDC,NDGF,NL-T1,NRC-KI-T1,RU-JINR-T1,TW-ASGC,UK-T1-RAL,US-FNAL-CMS,US-T1-BNL&amp;experiments=</a:t>
            </a:r>
            <a:r>
              <a:rPr lang="en-US" sz="1000" b="1" dirty="0" err="1" smtClean="0"/>
              <a:t>ALICE,ATLAS,CMS,LHCb,total&amp;accsum</a:t>
            </a:r>
            <a:r>
              <a:rPr lang="en-US" sz="1000" b="1" dirty="0" smtClean="0"/>
              <a:t>=1&amp;expsum=</a:t>
            </a:r>
            <a:r>
              <a:rPr lang="en-US" sz="1000" b="1" dirty="0" smtClean="0"/>
              <a:t>1</a:t>
            </a:r>
          </a:p>
          <a:p>
            <a:endParaRPr lang="en-US" sz="1000" b="1" dirty="0" smtClean="0"/>
          </a:p>
          <a:p>
            <a:endParaRPr lang="en-US" sz="1000" b="1"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pic>
        <p:nvPicPr>
          <p:cNvPr id="5" name="Picture 4" descr="Screen Shot 2016-10-27 at 1.30.37 PM.png"/>
          <p:cNvPicPr>
            <a:picLocks noChangeAspect="1"/>
          </p:cNvPicPr>
          <p:nvPr/>
        </p:nvPicPr>
        <p:blipFill>
          <a:blip r:embed="rId2"/>
          <a:stretch>
            <a:fillRect/>
          </a:stretch>
        </p:blipFill>
        <p:spPr>
          <a:xfrm>
            <a:off x="457200" y="2433553"/>
            <a:ext cx="6860676" cy="4287922"/>
          </a:xfrm>
          <a:prstGeom prst="rect">
            <a:avLst/>
          </a:prstGeom>
        </p:spPr>
      </p:pic>
      <p:sp>
        <p:nvSpPr>
          <p:cNvPr id="6" name="Rectangle 5"/>
          <p:cNvSpPr/>
          <p:nvPr/>
        </p:nvSpPr>
        <p:spPr>
          <a:xfrm>
            <a:off x="6254702" y="2225952"/>
            <a:ext cx="2429351" cy="3310389"/>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0055A0"/>
                </a:solidFill>
              </a:rPr>
              <a:t>Replace all headers where we have Elapsed HS06 hours * number of cores by Wall clock work in HS06 hours/days</a:t>
            </a:r>
          </a:p>
          <a:p>
            <a:pPr algn="ctr"/>
            <a:r>
              <a:rPr lang="en-US" sz="1400" b="1" dirty="0" err="1" smtClean="0">
                <a:solidFill>
                  <a:srgbClr val="0055A0"/>
                </a:solidFill>
              </a:rPr>
              <a:t>Pepe’s</a:t>
            </a:r>
            <a:r>
              <a:rPr lang="en-US" sz="1400" b="1" dirty="0" smtClean="0">
                <a:solidFill>
                  <a:srgbClr val="0055A0"/>
                </a:solidFill>
              </a:rPr>
              <a:t> suggestion is </a:t>
            </a:r>
          </a:p>
          <a:p>
            <a:pPr algn="ctr"/>
            <a:r>
              <a:rPr lang="en-US" sz="1400" b="1" dirty="0" smtClean="0">
                <a:solidFill>
                  <a:srgbClr val="0055A0"/>
                </a:solidFill>
              </a:rPr>
              <a:t>CPU work </a:t>
            </a:r>
            <a:r>
              <a:rPr lang="en-US" sz="1400" b="1" dirty="0" err="1" smtClean="0">
                <a:solidFill>
                  <a:srgbClr val="0055A0"/>
                </a:solidFill>
              </a:rPr>
              <a:t>wrt</a:t>
            </a:r>
            <a:r>
              <a:rPr lang="en-US" sz="1400" b="1" dirty="0" smtClean="0">
                <a:solidFill>
                  <a:srgbClr val="0055A0"/>
                </a:solidFill>
              </a:rPr>
              <a:t> </a:t>
            </a:r>
            <a:r>
              <a:rPr lang="en-US" sz="1400" b="1" dirty="0" err="1" smtClean="0">
                <a:solidFill>
                  <a:srgbClr val="0055A0"/>
                </a:solidFill>
              </a:rPr>
              <a:t>wallclock</a:t>
            </a:r>
            <a:r>
              <a:rPr lang="en-US" sz="1400" b="1" dirty="0" smtClean="0">
                <a:solidFill>
                  <a:srgbClr val="0055A0"/>
                </a:solidFill>
              </a:rPr>
              <a:t> </a:t>
            </a:r>
          </a:p>
          <a:p>
            <a:pPr algn="ctr"/>
            <a:r>
              <a:rPr lang="en-US" sz="1400" b="1" dirty="0" smtClean="0">
                <a:solidFill>
                  <a:srgbClr val="0055A0"/>
                </a:solidFill>
              </a:rPr>
              <a:t>Add a possibility to change units to days</a:t>
            </a:r>
          </a:p>
          <a:p>
            <a:pPr algn="ctr"/>
            <a:r>
              <a:rPr lang="en-US" sz="1400" b="1" dirty="0" smtClean="0">
                <a:solidFill>
                  <a:srgbClr val="0055A0"/>
                </a:solidFill>
              </a:rPr>
              <a:t>Same is applied to the “Experiment summary view”</a:t>
            </a:r>
            <a:endParaRPr lang="en-US" sz="1400" b="1" dirty="0">
              <a:solidFill>
                <a:srgbClr val="0055A0"/>
              </a:solidFill>
            </a:endParaRPr>
          </a:p>
        </p:txBody>
      </p:sp>
      <p:cxnSp>
        <p:nvCxnSpPr>
          <p:cNvPr id="8" name="Straight Arrow Connector 7"/>
          <p:cNvCxnSpPr/>
          <p:nvPr/>
        </p:nvCxnSpPr>
        <p:spPr>
          <a:xfrm rot="10800000" flipV="1">
            <a:off x="1526973" y="3110624"/>
            <a:ext cx="4727730" cy="194057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reports T1 (3)</a:t>
            </a:r>
            <a:endParaRPr lang="en-US" dirty="0"/>
          </a:p>
        </p:txBody>
      </p:sp>
      <p:sp>
        <p:nvSpPr>
          <p:cNvPr id="3" name="Content Placeholder 2"/>
          <p:cNvSpPr>
            <a:spLocks noGrp="1"/>
          </p:cNvSpPr>
          <p:nvPr>
            <p:ph idx="1"/>
          </p:nvPr>
        </p:nvSpPr>
        <p:spPr/>
        <p:txBody>
          <a:bodyPr>
            <a:normAutofit/>
          </a:bodyPr>
          <a:lstStyle/>
          <a:p>
            <a:r>
              <a:rPr lang="en-US" sz="1200" b="1" dirty="0" smtClean="0"/>
              <a:t>Reviewing </a:t>
            </a:r>
            <a:r>
              <a:rPr lang="en-US" sz="1200" b="1" dirty="0" smtClean="0"/>
              <a:t>page </a:t>
            </a:r>
            <a:r>
              <a:rPr lang="en-US" sz="1200" b="1" dirty="0" smtClean="0">
                <a:solidFill>
                  <a:srgbClr val="C00000"/>
                </a:solidFill>
              </a:rPr>
              <a:t>“All Tier1” </a:t>
            </a:r>
            <a:r>
              <a:rPr lang="en-US" sz="1200" b="1" dirty="0" smtClean="0"/>
              <a:t>https://accounting-next.egi.eu/wlcg/report/tier1/?from=October%202015&amp;months=12&amp;tables=</a:t>
            </a:r>
            <a:r>
              <a:rPr lang="en-US" sz="1200" b="1" dirty="0" err="1" smtClean="0"/>
              <a:t>cpu,disk,tape&amp;graphs</a:t>
            </a:r>
            <a:r>
              <a:rPr lang="en-US" sz="1200" b="1" dirty="0" smtClean="0"/>
              <a:t>=</a:t>
            </a:r>
            <a:r>
              <a:rPr lang="en-US" sz="1200" b="1" dirty="0" err="1" smtClean="0"/>
              <a:t>cputime,walltime,efficiency,disk,tape&amp;federations</a:t>
            </a:r>
            <a:r>
              <a:rPr lang="en-US" sz="1200" b="1" dirty="0" smtClean="0"/>
              <a:t>=All_Tier-1s_and_CERN,All_Tier-1s__,CA-TRIUMF,CH-CERN,DE-KIT,ES-PIC,FR-CCIN2P3,IT-INFN-CNAF,KR-KISTI-GSDC,NDGF,NL-T1,NRC-KI-T1,RU-JINR-T1,TW-ASGC,UK-T1-RAL,US-FNAL-CMS,US-T1-BNL&amp;experiments=</a:t>
            </a:r>
            <a:r>
              <a:rPr lang="en-US" sz="1200" b="1" dirty="0" err="1" smtClean="0"/>
              <a:t>ALICE,ATLAS,CMS,LHCb,total&amp;accsum</a:t>
            </a:r>
            <a:r>
              <a:rPr lang="en-US" sz="1200" b="1" dirty="0" smtClean="0"/>
              <a:t>=1&amp;expsum=1</a:t>
            </a:r>
            <a:endParaRPr lang="en-US" sz="1200" b="1"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pic>
        <p:nvPicPr>
          <p:cNvPr id="5" name="Picture 4" descr="Screen Shot 2016-10-27 at 1.42.00 PM.png"/>
          <p:cNvPicPr>
            <a:picLocks noChangeAspect="1"/>
          </p:cNvPicPr>
          <p:nvPr/>
        </p:nvPicPr>
        <p:blipFill>
          <a:blip r:embed="rId2"/>
          <a:stretch>
            <a:fillRect/>
          </a:stretch>
        </p:blipFill>
        <p:spPr>
          <a:xfrm>
            <a:off x="0" y="2498724"/>
            <a:ext cx="6974841" cy="4359276"/>
          </a:xfrm>
          <a:prstGeom prst="rect">
            <a:avLst/>
          </a:prstGeom>
        </p:spPr>
      </p:pic>
      <p:sp>
        <p:nvSpPr>
          <p:cNvPr id="6" name="Rectangle 5"/>
          <p:cNvSpPr/>
          <p:nvPr/>
        </p:nvSpPr>
        <p:spPr>
          <a:xfrm>
            <a:off x="6254702" y="2225952"/>
            <a:ext cx="2429351" cy="3310389"/>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0055A0"/>
                </a:solidFill>
              </a:rPr>
              <a:t>Replace CPU used –HEPSPEC06 hours</a:t>
            </a:r>
          </a:p>
          <a:p>
            <a:pPr algn="ctr"/>
            <a:r>
              <a:rPr lang="en-US" sz="1400" b="1" dirty="0" smtClean="0">
                <a:solidFill>
                  <a:srgbClr val="0055A0"/>
                </a:solidFill>
              </a:rPr>
              <a:t>By CPU consumption HS06 hours (could be days)</a:t>
            </a:r>
          </a:p>
          <a:p>
            <a:pPr algn="ctr"/>
            <a:r>
              <a:rPr lang="en-US" sz="1400" b="1" dirty="0" smtClean="0">
                <a:solidFill>
                  <a:srgbClr val="0055A0"/>
                </a:solidFill>
              </a:rPr>
              <a:t>Replace GRID ALICE </a:t>
            </a:r>
            <a:r>
              <a:rPr lang="en-US" sz="1400" b="1" dirty="0" err="1" smtClean="0">
                <a:solidFill>
                  <a:srgbClr val="0055A0"/>
                </a:solidFill>
              </a:rPr>
              <a:t>cpu</a:t>
            </a:r>
            <a:r>
              <a:rPr lang="en-US" sz="1400" b="1" dirty="0" smtClean="0">
                <a:solidFill>
                  <a:srgbClr val="0055A0"/>
                </a:solidFill>
              </a:rPr>
              <a:t> by</a:t>
            </a:r>
          </a:p>
          <a:p>
            <a:pPr algn="ctr"/>
            <a:r>
              <a:rPr lang="en-US" sz="1400" b="1" dirty="0" smtClean="0">
                <a:solidFill>
                  <a:srgbClr val="0055A0"/>
                </a:solidFill>
              </a:rPr>
              <a:t>GRID ALICE CPU work</a:t>
            </a:r>
          </a:p>
          <a:p>
            <a:pPr algn="ctr"/>
            <a:r>
              <a:rPr lang="en-US" sz="1400" b="1" dirty="0" smtClean="0">
                <a:solidFill>
                  <a:srgbClr val="0055A0"/>
                </a:solidFill>
              </a:rPr>
              <a:t>Replace GRID ALICE wall * </a:t>
            </a:r>
            <a:r>
              <a:rPr lang="en-US" sz="1400" b="1" dirty="0" err="1" smtClean="0">
                <a:solidFill>
                  <a:srgbClr val="0055A0"/>
                </a:solidFill>
              </a:rPr>
              <a:t>Ncores</a:t>
            </a:r>
            <a:r>
              <a:rPr lang="en-US" sz="1400" b="1" dirty="0" smtClean="0">
                <a:solidFill>
                  <a:srgbClr val="0055A0"/>
                </a:solidFill>
              </a:rPr>
              <a:t> </a:t>
            </a:r>
          </a:p>
          <a:p>
            <a:pPr algn="ctr"/>
            <a:r>
              <a:rPr lang="en-US" sz="1400" b="1" dirty="0" smtClean="0">
                <a:solidFill>
                  <a:srgbClr val="0055A0"/>
                </a:solidFill>
              </a:rPr>
              <a:t>By GRID ALICE wall clock work</a:t>
            </a:r>
          </a:p>
          <a:p>
            <a:pPr algn="ctr"/>
            <a:r>
              <a:rPr lang="en-US" sz="1400" b="1" dirty="0" smtClean="0">
                <a:solidFill>
                  <a:srgbClr val="0055A0"/>
                </a:solidFill>
              </a:rPr>
              <a:t>Same everywhere </a:t>
            </a:r>
          </a:p>
          <a:p>
            <a:pPr algn="ctr"/>
            <a:endParaRPr lang="en-US" sz="1400" b="1" dirty="0" smtClean="0">
              <a:solidFill>
                <a:srgbClr val="0055A0"/>
              </a:solidFill>
            </a:endParaRPr>
          </a:p>
        </p:txBody>
      </p:sp>
      <p:cxnSp>
        <p:nvCxnSpPr>
          <p:cNvPr id="8" name="Straight Arrow Connector 7"/>
          <p:cNvCxnSpPr/>
          <p:nvPr/>
        </p:nvCxnSpPr>
        <p:spPr>
          <a:xfrm rot="10800000" flipV="1">
            <a:off x="1341455" y="2682556"/>
            <a:ext cx="5251644" cy="178361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rot="10800000" flipV="1">
            <a:off x="457200" y="3709919"/>
            <a:ext cx="5797502" cy="151250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reports T1 (4)</a:t>
            </a:r>
            <a:endParaRPr lang="en-US" dirty="0"/>
          </a:p>
        </p:txBody>
      </p:sp>
      <p:sp>
        <p:nvSpPr>
          <p:cNvPr id="3" name="Content Placeholder 2"/>
          <p:cNvSpPr>
            <a:spLocks noGrp="1"/>
          </p:cNvSpPr>
          <p:nvPr>
            <p:ph idx="1"/>
          </p:nvPr>
        </p:nvSpPr>
        <p:spPr/>
        <p:txBody>
          <a:bodyPr>
            <a:normAutofit/>
          </a:bodyPr>
          <a:lstStyle/>
          <a:p>
            <a:r>
              <a:rPr lang="en-US" sz="1200" b="1" dirty="0" smtClean="0"/>
              <a:t>Reviewing page</a:t>
            </a:r>
            <a:r>
              <a:rPr lang="en-US" sz="1200" b="1" dirty="0" smtClean="0"/>
              <a:t> </a:t>
            </a:r>
            <a:r>
              <a:rPr lang="en-US" sz="1200" b="1" dirty="0" smtClean="0">
                <a:solidFill>
                  <a:srgbClr val="C00000"/>
                </a:solidFill>
              </a:rPr>
              <a:t>“All Tier1” </a:t>
            </a:r>
            <a:r>
              <a:rPr lang="en-US" sz="1200" b="1" dirty="0" smtClean="0"/>
              <a:t>https</a:t>
            </a:r>
            <a:r>
              <a:rPr lang="en-US" sz="1200" b="1" dirty="0" smtClean="0"/>
              <a:t>://accounting-next.egi.eu/wlcg/report/tier1/?from=October%202015&amp;months=12&amp;tables=</a:t>
            </a:r>
            <a:r>
              <a:rPr lang="en-US" sz="1200" b="1" dirty="0" err="1" smtClean="0"/>
              <a:t>cpu,disk,tape&amp;graphs</a:t>
            </a:r>
            <a:r>
              <a:rPr lang="en-US" sz="1200" b="1" dirty="0" smtClean="0"/>
              <a:t>=</a:t>
            </a:r>
            <a:r>
              <a:rPr lang="en-US" sz="1200" b="1" dirty="0" err="1" smtClean="0"/>
              <a:t>cputime,walltime,efficiency,disk,tape&amp;federations</a:t>
            </a:r>
            <a:r>
              <a:rPr lang="en-US" sz="1200" b="1" dirty="0" smtClean="0"/>
              <a:t>=All_Tier-1s_and_CERN,All_Tier-1s__,CA-TRIUMF,CH-CERN,DE-KIT,ES-PIC,FR-CCIN2P3,IT-INFN-CNAF,KR-KISTI-GSDC,NDGF,NL-T1,NRC-KI-T1,RU-JINR-T1,TW-ASGC,UK-T1-RAL,US-FNAL-CMS,US-T1-BNL&amp;experiments=</a:t>
            </a:r>
            <a:r>
              <a:rPr lang="en-US" sz="1200" b="1" dirty="0" err="1" smtClean="0"/>
              <a:t>ALICE,ATLAS,CMS,LHCb,total&amp;accsum</a:t>
            </a:r>
            <a:r>
              <a:rPr lang="en-US" sz="1200" b="1" dirty="0" smtClean="0"/>
              <a:t>=1&amp;expsum=1</a:t>
            </a:r>
            <a:endParaRPr lang="en-US" sz="1200" b="1"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6" name="Rectangle 5"/>
          <p:cNvSpPr/>
          <p:nvPr/>
        </p:nvSpPr>
        <p:spPr>
          <a:xfrm>
            <a:off x="6254702" y="2140338"/>
            <a:ext cx="2429351" cy="3310389"/>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400" b="1" dirty="0" smtClean="0">
                <a:solidFill>
                  <a:srgbClr val="0055A0"/>
                </a:solidFill>
              </a:rPr>
              <a:t>Change the header of the plot to </a:t>
            </a:r>
          </a:p>
          <a:p>
            <a:pPr algn="ctr"/>
            <a:r>
              <a:rPr lang="en-US" sz="1400" b="1" dirty="0" smtClean="0">
                <a:solidFill>
                  <a:srgbClr val="0055A0"/>
                </a:solidFill>
              </a:rPr>
              <a:t>Wall clock work </a:t>
            </a:r>
          </a:p>
        </p:txBody>
      </p:sp>
      <p:pic>
        <p:nvPicPr>
          <p:cNvPr id="9" name="Picture 8" descr="Screen Shot 2016-10-27 at 1.48.02 PM.png"/>
          <p:cNvPicPr>
            <a:picLocks noChangeAspect="1"/>
          </p:cNvPicPr>
          <p:nvPr/>
        </p:nvPicPr>
        <p:blipFill>
          <a:blip r:embed="rId2"/>
          <a:stretch>
            <a:fillRect/>
          </a:stretch>
        </p:blipFill>
        <p:spPr>
          <a:xfrm>
            <a:off x="571222" y="2896591"/>
            <a:ext cx="5065593" cy="2532797"/>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Review reports T1 (5)</a:t>
            </a:r>
            <a:endParaRPr lang="en-US" dirty="0"/>
          </a:p>
        </p:txBody>
      </p:sp>
      <p:sp>
        <p:nvSpPr>
          <p:cNvPr id="3" name="Content Placeholder 2"/>
          <p:cNvSpPr>
            <a:spLocks noGrp="1"/>
          </p:cNvSpPr>
          <p:nvPr>
            <p:ph idx="1"/>
          </p:nvPr>
        </p:nvSpPr>
        <p:spPr/>
        <p:txBody>
          <a:bodyPr>
            <a:normAutofit/>
          </a:bodyPr>
          <a:lstStyle/>
          <a:p>
            <a:r>
              <a:rPr lang="en-US" sz="1200" b="1" dirty="0" smtClean="0"/>
              <a:t>Reviewing </a:t>
            </a:r>
            <a:r>
              <a:rPr lang="en-US" sz="1200" b="1" dirty="0" smtClean="0"/>
              <a:t>page with </a:t>
            </a:r>
            <a:r>
              <a:rPr lang="en-US" sz="1200" b="1" dirty="0" smtClean="0">
                <a:solidFill>
                  <a:schemeClr val="accent6"/>
                </a:solidFill>
              </a:rPr>
              <a:t>per </a:t>
            </a:r>
            <a:r>
              <a:rPr lang="en-US" sz="1200" b="1" dirty="0" smtClean="0">
                <a:solidFill>
                  <a:schemeClr val="accent6"/>
                </a:solidFill>
              </a:rPr>
              <a:t>site summary </a:t>
            </a:r>
            <a:r>
              <a:rPr lang="en-US" sz="1200" b="1" dirty="0" smtClean="0"/>
              <a:t>https://accounting-next.egi.eu/wlcg/report/tier1/?from=October%202015&amp;months=12&amp;tables=</a:t>
            </a:r>
            <a:r>
              <a:rPr lang="en-US" sz="1200" b="1" dirty="0" err="1" smtClean="0"/>
              <a:t>cpu,disk,tape&amp;graphs</a:t>
            </a:r>
            <a:r>
              <a:rPr lang="en-US" sz="1200" b="1" dirty="0" smtClean="0"/>
              <a:t>=</a:t>
            </a:r>
            <a:r>
              <a:rPr lang="en-US" sz="1200" b="1" dirty="0" err="1" smtClean="0"/>
              <a:t>cputime,walltime,efficiency,disk,tape&amp;federations</a:t>
            </a:r>
            <a:r>
              <a:rPr lang="en-US" sz="1200" b="1" dirty="0" smtClean="0"/>
              <a:t>=All_Tier-1s_and_CERN,All_Tier-1s__,CA-TRIUMF,CH-CERN,DE-KIT,ES-PIC,FR-CCIN2P3,IT-INFN-CNAF,KR-KISTI-GSDC,NDGF,NL-T1,NRC-KI-T1,RU-JINR-T1,TW-ASGC,UK-T1-RAL,US-FNAL-CMS,US-T1-BNL&amp;experiments=</a:t>
            </a:r>
            <a:r>
              <a:rPr lang="en-US" sz="1200" b="1" dirty="0" err="1" smtClean="0"/>
              <a:t>ALICE,ATLAS,CMS,LHCb,total&amp;accsum</a:t>
            </a:r>
            <a:r>
              <a:rPr lang="en-US" sz="1200" b="1" dirty="0" smtClean="0"/>
              <a:t>=1&amp;expsum=1</a:t>
            </a:r>
            <a:endParaRPr lang="en-US" sz="1200" b="1"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9</a:t>
            </a:fld>
            <a:endParaRPr lang="en-US" dirty="0"/>
          </a:p>
        </p:txBody>
      </p:sp>
      <p:pic>
        <p:nvPicPr>
          <p:cNvPr id="8" name="Picture 7" descr="Screen Shot 2016-10-27 at 1.57.36 PM.png"/>
          <p:cNvPicPr>
            <a:picLocks noChangeAspect="1"/>
          </p:cNvPicPr>
          <p:nvPr/>
        </p:nvPicPr>
        <p:blipFill>
          <a:blip r:embed="rId2"/>
          <a:stretch>
            <a:fillRect/>
          </a:stretch>
        </p:blipFill>
        <p:spPr>
          <a:xfrm>
            <a:off x="0" y="2415714"/>
            <a:ext cx="6889218" cy="4305761"/>
          </a:xfrm>
          <a:prstGeom prst="rect">
            <a:avLst/>
          </a:prstGeom>
        </p:spPr>
      </p:pic>
      <p:sp>
        <p:nvSpPr>
          <p:cNvPr id="10" name="Rectangle 9"/>
          <p:cNvSpPr/>
          <p:nvPr/>
        </p:nvSpPr>
        <p:spPr>
          <a:xfrm>
            <a:off x="6889218" y="2225952"/>
            <a:ext cx="2254782" cy="3767075"/>
          </a:xfrm>
          <a:prstGeom prst="rect">
            <a:avLst/>
          </a:prstGeom>
        </p:spPr>
        <p:style>
          <a:lnRef idx="1">
            <a:schemeClr val="accent3"/>
          </a:lnRef>
          <a:fillRef idx="3">
            <a:schemeClr val="accent3"/>
          </a:fillRef>
          <a:effectRef idx="2">
            <a:schemeClr val="accent3"/>
          </a:effectRef>
          <a:fontRef idx="minor">
            <a:schemeClr val="lt1"/>
          </a:fontRef>
        </p:style>
        <p:txBody>
          <a:bodyPr rtlCol="0" anchor="ctr"/>
          <a:lstStyle/>
          <a:p>
            <a:pPr algn="ctr"/>
            <a:r>
              <a:rPr lang="en-US" sz="1200" b="1" dirty="0" smtClean="0">
                <a:solidFill>
                  <a:srgbClr val="0055A0"/>
                </a:solidFill>
              </a:rPr>
              <a:t>Replace CPU used –HEPSPEC06 hours</a:t>
            </a:r>
          </a:p>
          <a:p>
            <a:pPr algn="ctr"/>
            <a:r>
              <a:rPr lang="en-US" sz="1200" b="1" dirty="0" smtClean="0">
                <a:solidFill>
                  <a:srgbClr val="0055A0"/>
                </a:solidFill>
              </a:rPr>
              <a:t>By CPU consumption HS06 hours (could be days)</a:t>
            </a:r>
          </a:p>
          <a:p>
            <a:pPr algn="ctr"/>
            <a:r>
              <a:rPr lang="en-US" sz="1200" b="1" dirty="0" smtClean="0">
                <a:solidFill>
                  <a:srgbClr val="0055A0"/>
                </a:solidFill>
              </a:rPr>
              <a:t>Replace GRID ALICE </a:t>
            </a:r>
            <a:r>
              <a:rPr lang="en-US" sz="1200" b="1" dirty="0" err="1" smtClean="0">
                <a:solidFill>
                  <a:srgbClr val="0055A0"/>
                </a:solidFill>
              </a:rPr>
              <a:t>cpu</a:t>
            </a:r>
            <a:r>
              <a:rPr lang="en-US" sz="1200" b="1" dirty="0" smtClean="0">
                <a:solidFill>
                  <a:srgbClr val="0055A0"/>
                </a:solidFill>
              </a:rPr>
              <a:t> by</a:t>
            </a:r>
          </a:p>
          <a:p>
            <a:pPr algn="ctr"/>
            <a:r>
              <a:rPr lang="en-US" sz="1200" b="1" dirty="0" smtClean="0">
                <a:solidFill>
                  <a:srgbClr val="0055A0"/>
                </a:solidFill>
              </a:rPr>
              <a:t>GRID ALICE CPU work</a:t>
            </a:r>
          </a:p>
          <a:p>
            <a:pPr algn="ctr"/>
            <a:r>
              <a:rPr lang="en-US" sz="1200" b="1" dirty="0" smtClean="0">
                <a:solidFill>
                  <a:srgbClr val="0055A0"/>
                </a:solidFill>
              </a:rPr>
              <a:t>Replace GRID ALICE wall * </a:t>
            </a:r>
            <a:r>
              <a:rPr lang="en-US" sz="1200" b="1" dirty="0" err="1" smtClean="0">
                <a:solidFill>
                  <a:srgbClr val="0055A0"/>
                </a:solidFill>
              </a:rPr>
              <a:t>Ncores</a:t>
            </a:r>
            <a:r>
              <a:rPr lang="en-US" sz="1200" b="1" dirty="0" smtClean="0">
                <a:solidFill>
                  <a:srgbClr val="0055A0"/>
                </a:solidFill>
              </a:rPr>
              <a:t> </a:t>
            </a:r>
          </a:p>
          <a:p>
            <a:pPr algn="ctr"/>
            <a:r>
              <a:rPr lang="en-US" sz="1200" b="1" dirty="0" smtClean="0">
                <a:solidFill>
                  <a:srgbClr val="0055A0"/>
                </a:solidFill>
              </a:rPr>
              <a:t>By GRID ALICE wall clock work</a:t>
            </a:r>
          </a:p>
          <a:p>
            <a:pPr algn="ctr"/>
            <a:r>
              <a:rPr lang="en-US" sz="1200" b="1" dirty="0" smtClean="0">
                <a:solidFill>
                  <a:srgbClr val="0055A0"/>
                </a:solidFill>
              </a:rPr>
              <a:t>Same </a:t>
            </a:r>
            <a:r>
              <a:rPr lang="en-US" sz="1200" b="1" dirty="0" smtClean="0">
                <a:solidFill>
                  <a:srgbClr val="0055A0"/>
                </a:solidFill>
              </a:rPr>
              <a:t>everywhere</a:t>
            </a:r>
          </a:p>
          <a:p>
            <a:pPr algn="ctr"/>
            <a:endParaRPr lang="en-US" sz="1200" b="1" dirty="0" smtClean="0">
              <a:solidFill>
                <a:srgbClr val="0055A0"/>
              </a:solidFill>
            </a:endParaRPr>
          </a:p>
          <a:p>
            <a:pPr algn="ctr"/>
            <a:r>
              <a:rPr lang="en-US" sz="1200" b="1" dirty="0" smtClean="0">
                <a:solidFill>
                  <a:srgbClr val="0055A0"/>
                </a:solidFill>
              </a:rPr>
              <a:t>Add line with </a:t>
            </a:r>
            <a:r>
              <a:rPr lang="en-US" sz="1200" b="1" dirty="0" err="1" smtClean="0">
                <a:solidFill>
                  <a:srgbClr val="0055A0"/>
                </a:solidFill>
              </a:rPr>
              <a:t>wallclock</a:t>
            </a:r>
            <a:r>
              <a:rPr lang="en-US" sz="1200" b="1" dirty="0" smtClean="0">
                <a:solidFill>
                  <a:srgbClr val="0055A0"/>
                </a:solidFill>
              </a:rPr>
              <a:t> work for every site, not just on the federation level</a:t>
            </a:r>
          </a:p>
          <a:p>
            <a:pPr algn="ctr"/>
            <a:r>
              <a:rPr lang="en-US" sz="1200" b="1" dirty="0" smtClean="0">
                <a:solidFill>
                  <a:srgbClr val="0055A0"/>
                </a:solidFill>
              </a:rPr>
              <a:t>In the Total line, remove comparison with pledges for CPU work, leave it only for </a:t>
            </a:r>
            <a:r>
              <a:rPr lang="en-US" sz="1200" b="1" dirty="0" err="1" smtClean="0">
                <a:solidFill>
                  <a:srgbClr val="0055A0"/>
                </a:solidFill>
              </a:rPr>
              <a:t>wallclock</a:t>
            </a:r>
            <a:r>
              <a:rPr lang="en-US" sz="1200" b="1" dirty="0" smtClean="0">
                <a:solidFill>
                  <a:srgbClr val="0055A0"/>
                </a:solidFill>
              </a:rPr>
              <a:t> work</a:t>
            </a:r>
          </a:p>
        </p:txBody>
      </p:sp>
    </p:spTree>
  </p:cSld>
  <p:clrMapOvr>
    <a:masterClrMapping/>
  </p:clrMapOvr>
</p:sld>
</file>

<file path=ppt/theme/theme1.xml><?xml version="1.0" encoding="utf-8"?>
<a:theme xmlns:a="http://schemas.openxmlformats.org/drawingml/2006/main" name="CERNCorporate4-3">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CERNCorporate4-3</Template>
  <TotalTime>14784</TotalTime>
  <Words>2092</Words>
  <Application>Microsoft Office PowerPoint</Application>
  <PresentationFormat>On-screen Show (4:3)</PresentationFormat>
  <Paragraphs>149</Paragraphs>
  <Slides>16</Slides>
  <Notes>1</Notes>
  <HiddenSlides>0</HiddenSlides>
  <MMClips>0</MMClips>
  <ScaleCrop>false</ScaleCrop>
  <HeadingPairs>
    <vt:vector size="4" baseType="variant">
      <vt:variant>
        <vt:lpstr>Design Template</vt:lpstr>
      </vt:variant>
      <vt:variant>
        <vt:i4>1</vt:i4>
      </vt:variant>
      <vt:variant>
        <vt:lpstr>Slide Titles</vt:lpstr>
      </vt:variant>
      <vt:variant>
        <vt:i4>16</vt:i4>
      </vt:variant>
    </vt:vector>
  </HeadingPairs>
  <TitlesOfParts>
    <vt:vector size="17" baseType="lpstr">
      <vt:lpstr>CERNCorporate4-3</vt:lpstr>
      <vt:lpstr>Proposal for changes in the portal and reports. Background for the discussion. Julia Andreeva CERN  06.10.2016</vt:lpstr>
      <vt:lpstr>Review metric list and names (1)</vt:lpstr>
      <vt:lpstr>Review metric list and names (2)</vt:lpstr>
      <vt:lpstr>Review metric list and names (3)</vt:lpstr>
      <vt:lpstr>Review reports T1 (1)</vt:lpstr>
      <vt:lpstr>Review reports T1 (2) </vt:lpstr>
      <vt:lpstr>Review reports T1 (3)</vt:lpstr>
      <vt:lpstr>Review reports T1 (4)</vt:lpstr>
      <vt:lpstr>Review reports T1 (5)</vt:lpstr>
      <vt:lpstr>Review reports T1 (6)</vt:lpstr>
      <vt:lpstr>Review reports T2 (1)</vt:lpstr>
      <vt:lpstr>Slide 12</vt:lpstr>
      <vt:lpstr>Changes compared to current reports</vt:lpstr>
      <vt:lpstr>Questions and issues</vt:lpstr>
      <vt:lpstr>Feedback</vt:lpstr>
      <vt:lpstr>How do we migrate (proposal)</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NN</dc:creator>
  <cp:lastModifiedBy>Julia Andreeva</cp:lastModifiedBy>
  <cp:revision>340</cp:revision>
  <cp:lastPrinted>2015-03-25T10:23:14Z</cp:lastPrinted>
  <dcterms:created xsi:type="dcterms:W3CDTF">2016-10-27T10:18:43Z</dcterms:created>
  <dcterms:modified xsi:type="dcterms:W3CDTF">2016-10-27T12:23:35Z</dcterms:modified>
</cp:coreProperties>
</file>