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4" r:id="rId8"/>
    <p:sldId id="263" r:id="rId9"/>
    <p:sldId id="265" r:id="rId10"/>
    <p:sldId id="26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5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168" y="6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93DC0-A111-43D8-BFEB-D0D011F361F3}" type="datetimeFigureOut">
              <a:rPr lang="en-GB" smtClean="0"/>
              <a:t>30/10/2016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7B214-850D-4F9F-A0E5-DE7EC3EF63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6878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93DC0-A111-43D8-BFEB-D0D011F361F3}" type="datetimeFigureOut">
              <a:rPr lang="en-GB" smtClean="0"/>
              <a:t>30/10/2016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7B214-850D-4F9F-A0E5-DE7EC3EF63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01343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93DC0-A111-43D8-BFEB-D0D011F361F3}" type="datetimeFigureOut">
              <a:rPr lang="en-GB" smtClean="0"/>
              <a:t>30/10/2016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7B214-850D-4F9F-A0E5-DE7EC3EF63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6767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93DC0-A111-43D8-BFEB-D0D011F361F3}" type="datetimeFigureOut">
              <a:rPr lang="en-GB" smtClean="0"/>
              <a:t>30/10/2016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7B214-850D-4F9F-A0E5-DE7EC3EF63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5609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93DC0-A111-43D8-BFEB-D0D011F361F3}" type="datetimeFigureOut">
              <a:rPr lang="en-GB" smtClean="0"/>
              <a:t>30/10/2016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7B214-850D-4F9F-A0E5-DE7EC3EF63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2015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93DC0-A111-43D8-BFEB-D0D011F361F3}" type="datetimeFigureOut">
              <a:rPr lang="en-GB" smtClean="0"/>
              <a:t>30/10/2016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7B214-850D-4F9F-A0E5-DE7EC3EF63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6726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93DC0-A111-43D8-BFEB-D0D011F361F3}" type="datetimeFigureOut">
              <a:rPr lang="en-GB" smtClean="0"/>
              <a:t>30/10/2016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7B214-850D-4F9F-A0E5-DE7EC3EF63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07808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93DC0-A111-43D8-BFEB-D0D011F361F3}" type="datetimeFigureOut">
              <a:rPr lang="en-GB" smtClean="0"/>
              <a:t>30/10/2016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7B214-850D-4F9F-A0E5-DE7EC3EF63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45525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93DC0-A111-43D8-BFEB-D0D011F361F3}" type="datetimeFigureOut">
              <a:rPr lang="en-GB" smtClean="0"/>
              <a:t>30/10/2016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7B214-850D-4F9F-A0E5-DE7EC3EF63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3055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93DC0-A111-43D8-BFEB-D0D011F361F3}" type="datetimeFigureOut">
              <a:rPr lang="en-GB" smtClean="0"/>
              <a:t>30/10/2016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7B214-850D-4F9F-A0E5-DE7EC3EF63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79565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93DC0-A111-43D8-BFEB-D0D011F361F3}" type="datetimeFigureOut">
              <a:rPr lang="en-GB" smtClean="0"/>
              <a:t>30/10/2016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7B214-850D-4F9F-A0E5-DE7EC3EF63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8760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A93DC0-A111-43D8-BFEB-D0D011F361F3}" type="datetimeFigureOut">
              <a:rPr lang="en-GB" smtClean="0"/>
              <a:t>30/10/2016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57B214-850D-4F9F-A0E5-DE7EC3EF63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4811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Relationship Id="rId3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emf"/><Relationship Id="rId3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NULL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LHCb UT &amp; Velo CO</a:t>
            </a:r>
            <a:r>
              <a:rPr lang="en-GB" sz="3600" dirty="0" smtClean="0"/>
              <a:t>2</a:t>
            </a:r>
            <a:r>
              <a:rPr lang="en-GB" dirty="0" smtClean="0"/>
              <a:t> transfer lines sizing – new flow values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30 October 2016</a:t>
            </a:r>
          </a:p>
          <a:p>
            <a:r>
              <a:rPr lang="en-GB" dirty="0" smtClean="0"/>
              <a:t>P. Tropea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76069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8685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Transfer lines lengths by O. </a:t>
            </a:r>
            <a:r>
              <a:rPr lang="en-US" sz="2400" dirty="0" err="1" smtClean="0"/>
              <a:t>Jamet</a:t>
            </a:r>
            <a:r>
              <a:rPr lang="en-US" sz="2400" dirty="0" smtClean="0"/>
              <a:t> – 25 May 2016</a:t>
            </a:r>
            <a:endParaRPr lang="en-US" sz="24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5880" y="1929006"/>
            <a:ext cx="7880082" cy="409764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25885" y="2342367"/>
            <a:ext cx="3729995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  <a:p>
            <a:r>
              <a:rPr lang="en-US" b="1" dirty="0"/>
              <a:t>53060</a:t>
            </a:r>
            <a:r>
              <a:rPr lang="en-US" dirty="0"/>
              <a:t> </a:t>
            </a:r>
            <a:r>
              <a:rPr lang="en-US" b="1" dirty="0"/>
              <a:t>mm</a:t>
            </a:r>
            <a:r>
              <a:rPr lang="en-US" dirty="0"/>
              <a:t> from the alcove to the box</a:t>
            </a:r>
          </a:p>
          <a:p>
            <a:r>
              <a:rPr lang="en-US" b="1" dirty="0"/>
              <a:t>52800 mm</a:t>
            </a:r>
            <a:r>
              <a:rPr lang="en-US" dirty="0"/>
              <a:t> from the alcove to the box</a:t>
            </a:r>
          </a:p>
          <a:p>
            <a:r>
              <a:rPr lang="sk-SK" dirty="0"/>
              <a:t> </a:t>
            </a:r>
          </a:p>
          <a:p>
            <a:r>
              <a:rPr lang="sk-SK" b="1" dirty="0"/>
              <a:t>4180 mm </a:t>
            </a:r>
            <a:r>
              <a:rPr lang="sk-SK" dirty="0" err="1"/>
              <a:t>from</a:t>
            </a:r>
            <a:r>
              <a:rPr lang="sk-SK" dirty="0"/>
              <a:t> </a:t>
            </a:r>
            <a:r>
              <a:rPr lang="sk-SK" dirty="0" err="1"/>
              <a:t>the</a:t>
            </a:r>
            <a:r>
              <a:rPr lang="sk-SK" dirty="0"/>
              <a:t> box to </a:t>
            </a:r>
            <a:r>
              <a:rPr lang="sk-SK" dirty="0" err="1"/>
              <a:t>the</a:t>
            </a:r>
            <a:r>
              <a:rPr lang="sk-SK" dirty="0"/>
              <a:t> </a:t>
            </a:r>
            <a:r>
              <a:rPr lang="sk-SK" dirty="0" err="1"/>
              <a:t>velo</a:t>
            </a:r>
            <a:endParaRPr lang="sk-SK" dirty="0"/>
          </a:p>
          <a:p>
            <a:r>
              <a:rPr lang="sk-SK" b="1" dirty="0"/>
              <a:t>4050 mm</a:t>
            </a:r>
            <a:r>
              <a:rPr lang="sk-SK" dirty="0"/>
              <a:t> </a:t>
            </a:r>
            <a:r>
              <a:rPr lang="sk-SK" dirty="0" err="1"/>
              <a:t>from</a:t>
            </a:r>
            <a:r>
              <a:rPr lang="sk-SK" dirty="0"/>
              <a:t> </a:t>
            </a:r>
            <a:r>
              <a:rPr lang="sk-SK" dirty="0" err="1"/>
              <a:t>the</a:t>
            </a:r>
            <a:r>
              <a:rPr lang="sk-SK" dirty="0"/>
              <a:t> box to </a:t>
            </a:r>
            <a:r>
              <a:rPr lang="sk-SK" dirty="0" err="1"/>
              <a:t>the</a:t>
            </a:r>
            <a:r>
              <a:rPr lang="sk-SK" dirty="0"/>
              <a:t> </a:t>
            </a:r>
            <a:r>
              <a:rPr lang="sk-SK" dirty="0" err="1"/>
              <a:t>velo</a:t>
            </a:r>
            <a:endParaRPr lang="sk-SK" dirty="0"/>
          </a:p>
          <a:p>
            <a:r>
              <a:rPr lang="sk-SK" dirty="0"/>
              <a:t> </a:t>
            </a:r>
          </a:p>
          <a:p>
            <a:r>
              <a:rPr lang="sk-SK" b="1" dirty="0"/>
              <a:t>10800 mm</a:t>
            </a:r>
            <a:r>
              <a:rPr lang="sk-SK" dirty="0"/>
              <a:t> </a:t>
            </a:r>
            <a:r>
              <a:rPr lang="sk-SK" dirty="0" err="1"/>
              <a:t>from</a:t>
            </a:r>
            <a:r>
              <a:rPr lang="sk-SK" dirty="0"/>
              <a:t> </a:t>
            </a:r>
            <a:r>
              <a:rPr lang="sk-SK" dirty="0" err="1"/>
              <a:t>the</a:t>
            </a:r>
            <a:r>
              <a:rPr lang="sk-SK" dirty="0"/>
              <a:t> box to UT</a:t>
            </a:r>
          </a:p>
          <a:p>
            <a:r>
              <a:rPr lang="sk-SK" b="1" dirty="0"/>
              <a:t>5000 mm</a:t>
            </a:r>
            <a:r>
              <a:rPr lang="sk-SK" dirty="0"/>
              <a:t> </a:t>
            </a:r>
            <a:r>
              <a:rPr lang="sk-SK" dirty="0" err="1"/>
              <a:t>from</a:t>
            </a:r>
            <a:r>
              <a:rPr lang="sk-SK" dirty="0"/>
              <a:t> </a:t>
            </a:r>
            <a:r>
              <a:rPr lang="sk-SK" dirty="0" err="1"/>
              <a:t>the</a:t>
            </a:r>
            <a:r>
              <a:rPr lang="sk-SK" dirty="0"/>
              <a:t> box to UT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7561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Content Placeholder 1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3917211"/>
              </p:ext>
            </p:extLst>
          </p:nvPr>
        </p:nvGraphicFramePr>
        <p:xfrm>
          <a:off x="663572" y="1732756"/>
          <a:ext cx="5280027" cy="48204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53485"/>
                <a:gridCol w="749732"/>
                <a:gridCol w="749732"/>
                <a:gridCol w="749732"/>
                <a:gridCol w="877346"/>
              </a:tblGrid>
              <a:tr h="239313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UT 1/2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Velo 1/2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Main lines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2791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Flow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g/s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28.8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15.6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89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2791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By-pass flow @ detector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g/s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0.4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0.8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2791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Flow used * calculations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g/s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28.8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16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89.6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2791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Power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W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2500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1040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7080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2791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Enthalpy heater power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W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100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100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39313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Power * calc 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W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2860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1254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9051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2791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OD inlet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mm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8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6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2791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Thickness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mm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2791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ID inlet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mm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6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4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8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2791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OD return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mm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18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12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26.7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2791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Thickness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mm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1.5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2.87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2791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ID return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mm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15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20.96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2791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Length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m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11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4.5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55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2791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Volume 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2791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Volume liquid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l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0.3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0.1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2.8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2791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Volume gas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l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1.4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0.2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14.7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39313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Volume total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l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1.7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0.3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17.4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27917"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2791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Volume after JB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l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3.1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2791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Total volume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l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20.5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46843"/>
            <a:ext cx="10515600" cy="1456533"/>
          </a:xfrm>
        </p:spPr>
        <p:txBody>
          <a:bodyPr>
            <a:normAutofit/>
          </a:bodyPr>
          <a:lstStyle/>
          <a:p>
            <a:r>
              <a:rPr lang="en-GB" dirty="0" smtClean="0"/>
              <a:t>Operational parameters</a:t>
            </a:r>
            <a:r>
              <a:rPr lang="en-GB" sz="2700" dirty="0" smtClean="0"/>
              <a:t/>
            </a:r>
            <a:br>
              <a:rPr lang="en-GB" sz="2700" dirty="0" smtClean="0"/>
            </a:br>
            <a:r>
              <a:rPr lang="en-GB" sz="2700" dirty="0" smtClean="0"/>
              <a:t>data from LHCb cooling meeting on October 13</a:t>
            </a:r>
            <a:r>
              <a:rPr lang="en-GB" sz="2700" baseline="30000" dirty="0" smtClean="0"/>
              <a:t>th</a:t>
            </a:r>
            <a:r>
              <a:rPr lang="en-GB" sz="2700" dirty="0"/>
              <a:t>, 2016</a:t>
            </a:r>
            <a:br>
              <a:rPr lang="en-GB" sz="2700" dirty="0"/>
            </a:br>
            <a:r>
              <a:rPr lang="en-GB" sz="2700" dirty="0"/>
              <a:t>https://indico.cern.ch/event/568964/</a:t>
            </a:r>
          </a:p>
        </p:txBody>
      </p:sp>
      <p:sp>
        <p:nvSpPr>
          <p:cNvPr id="6" name="Rectangle 5"/>
          <p:cNvSpPr/>
          <p:nvPr/>
        </p:nvSpPr>
        <p:spPr>
          <a:xfrm>
            <a:off x="6921500" y="2438006"/>
            <a:ext cx="4699000" cy="6477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0" i="0" u="none" strike="noStrike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Total flow in main lines = sum of both detector max needs (including local by-pass)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6577011" y="1778001"/>
            <a:ext cx="4295775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0" i="0" u="none" strike="noStrike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Flow always in by-pass at the detector level</a:t>
            </a:r>
            <a:r>
              <a:rPr lang="en-GB" dirty="0" smtClean="0"/>
              <a:t> </a:t>
            </a:r>
            <a:endParaRPr lang="en-GB" dirty="0"/>
          </a:p>
        </p:txBody>
      </p:sp>
      <p:cxnSp>
        <p:nvCxnSpPr>
          <p:cNvPr id="9" name="Straight Arrow Connector 8"/>
          <p:cNvCxnSpPr>
            <a:stCxn id="7" idx="1"/>
          </p:cNvCxnSpPr>
          <p:nvPr/>
        </p:nvCxnSpPr>
        <p:spPr>
          <a:xfrm flipH="1">
            <a:off x="5943599" y="1962151"/>
            <a:ext cx="633412" cy="3556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6" idx="1"/>
          </p:cNvCxnSpPr>
          <p:nvPr/>
        </p:nvCxnSpPr>
        <p:spPr>
          <a:xfrm flipH="1" flipV="1">
            <a:off x="6019800" y="2644776"/>
            <a:ext cx="901700" cy="1170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5461000" y="2438006"/>
            <a:ext cx="542924" cy="238519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5448300" y="3155553"/>
            <a:ext cx="571499" cy="188121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Arrow Connector 14"/>
          <p:cNvCxnSpPr/>
          <p:nvPr/>
        </p:nvCxnSpPr>
        <p:spPr>
          <a:xfrm flipH="1" flipV="1">
            <a:off x="6003924" y="3247232"/>
            <a:ext cx="803276" cy="988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6867525" y="3346054"/>
            <a:ext cx="40052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0" i="0" u="none" strike="noStrike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includes 10% margin on each detector + 10% on total power</a:t>
            </a:r>
            <a:endParaRPr lang="en-GB" dirty="0"/>
          </a:p>
        </p:txBody>
      </p:sp>
      <p:sp>
        <p:nvSpPr>
          <p:cNvPr id="22" name="Rectangle 21"/>
          <p:cNvSpPr/>
          <p:nvPr/>
        </p:nvSpPr>
        <p:spPr>
          <a:xfrm>
            <a:off x="6577011" y="4807546"/>
            <a:ext cx="5500737" cy="923330"/>
          </a:xfrm>
          <a:prstGeom prst="rect">
            <a:avLst/>
          </a:prstGeom>
          <a:solidFill>
            <a:schemeClr val="accent2"/>
          </a:solidFill>
        </p:spPr>
        <p:txBody>
          <a:bodyPr wrap="none">
            <a:spAutoFit/>
          </a:bodyPr>
          <a:lstStyle/>
          <a:p>
            <a:r>
              <a:rPr lang="en-GB" b="0" i="0" u="none" strike="noStrike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For each detector max flow &amp; max power are considered</a:t>
            </a:r>
          </a:p>
          <a:p>
            <a:r>
              <a:rPr lang="en-GB" dirty="0" smtClean="0">
                <a:solidFill>
                  <a:srgbClr val="000000"/>
                </a:solidFill>
                <a:latin typeface="Calibri" panose="020F0502020204030204" pitchFamily="34" charset="0"/>
              </a:rPr>
              <a:t>0.9 g/s for UT staves – 5 kW</a:t>
            </a:r>
          </a:p>
          <a:p>
            <a:r>
              <a:rPr lang="en-GB" dirty="0" smtClean="0">
                <a:solidFill>
                  <a:srgbClr val="000000"/>
                </a:solidFill>
                <a:latin typeface="Calibri" panose="020F0502020204030204" pitchFamily="34" charset="0"/>
              </a:rPr>
              <a:t>0.6 g/s for each Velo module – 2 kW</a:t>
            </a:r>
            <a:endParaRPr lang="en-GB" dirty="0"/>
          </a:p>
        </p:txBody>
      </p:sp>
      <p:sp>
        <p:nvSpPr>
          <p:cNvPr id="16" name="Rectangle 15"/>
          <p:cNvSpPr/>
          <p:nvPr/>
        </p:nvSpPr>
        <p:spPr>
          <a:xfrm>
            <a:off x="3834530" y="6126309"/>
            <a:ext cx="571499" cy="188121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Straight Arrow Connector 16"/>
          <p:cNvCxnSpPr/>
          <p:nvPr/>
        </p:nvCxnSpPr>
        <p:spPr>
          <a:xfrm flipH="1" flipV="1">
            <a:off x="4444129" y="6217970"/>
            <a:ext cx="901700" cy="1170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5383929" y="6046391"/>
            <a:ext cx="58393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0" i="0" u="none" strike="noStrike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2* Velo transfer lines volume + 1.5* UT transfer line volume (</a:t>
            </a:r>
            <a:r>
              <a:rPr lang="en-GB" b="0" i="0" u="none" strike="noStrike" smtClean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one branch </a:t>
            </a:r>
            <a:r>
              <a:rPr lang="en-GB" b="0" i="0" u="none" strike="noStrike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is 2 times the length of </a:t>
            </a:r>
            <a:r>
              <a:rPr lang="en-GB" b="0" i="0" u="none" strike="noStrike" smtClean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the other)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036993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34975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Main transfer lines @ -35 C</a:t>
            </a:r>
            <a:br>
              <a:rPr lang="en-GB" dirty="0" smtClean="0"/>
            </a:br>
            <a:r>
              <a:rPr lang="en-GB" sz="2200" dirty="0" smtClean="0"/>
              <a:t>max flow and power conditions</a:t>
            </a:r>
            <a:endParaRPr lang="en-GB" sz="2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746" y="1571279"/>
            <a:ext cx="5851253" cy="438103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0147" y="1502750"/>
            <a:ext cx="5811153" cy="4631400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7405196" y="2145493"/>
            <a:ext cx="12700" cy="3873500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6096000" y="5271475"/>
            <a:ext cx="2407553" cy="0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751946" y="2440500"/>
            <a:ext cx="12700" cy="387350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647700" y="4279900"/>
            <a:ext cx="3898900" cy="1270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9000727" y="4990370"/>
            <a:ext cx="22072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Return </a:t>
            </a:r>
            <a:r>
              <a:rPr lang="en-GB" dirty="0" err="1" smtClean="0"/>
              <a:t>Dp</a:t>
            </a:r>
            <a:r>
              <a:rPr lang="en-GB" dirty="0" smtClean="0"/>
              <a:t> ≈300 mbar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9073245" y="4694870"/>
            <a:ext cx="2113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Max flow and power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8085821" y="2105712"/>
            <a:ext cx="12700" cy="387350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968999" y="4879536"/>
            <a:ext cx="2997201" cy="8551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362973" y="5997110"/>
            <a:ext cx="23307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Max power for UT only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486532" y="6265664"/>
            <a:ext cx="22072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Return </a:t>
            </a:r>
            <a:r>
              <a:rPr lang="en-GB" dirty="0" err="1" smtClean="0"/>
              <a:t>Dp</a:t>
            </a:r>
            <a:r>
              <a:rPr lang="en-GB" dirty="0" smtClean="0"/>
              <a:t> ≈180 mbar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55385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Heat pickup -35 C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74900" y="1690688"/>
            <a:ext cx="5811584" cy="4351338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5280692" y="1929607"/>
            <a:ext cx="12700" cy="387350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V="1">
            <a:off x="3921792" y="4292600"/>
            <a:ext cx="3898900" cy="1270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3751946" y="2478600"/>
            <a:ext cx="12700" cy="387350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647700" y="4318000"/>
            <a:ext cx="3898900" cy="1270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94479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1899" y="1615000"/>
            <a:ext cx="5780013" cy="43277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136" y="1615000"/>
            <a:ext cx="5823487" cy="43602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34975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Main transfer lines @ +15 C</a:t>
            </a:r>
            <a:endParaRPr lang="en-GB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9050569" y="2101750"/>
            <a:ext cx="0" cy="3417374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6096000" y="4038500"/>
            <a:ext cx="4316000" cy="2125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751946" y="2478600"/>
            <a:ext cx="12700" cy="387350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647700" y="4318000"/>
            <a:ext cx="3898900" cy="1270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9050569" y="6062044"/>
            <a:ext cx="22072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Return </a:t>
            </a:r>
            <a:r>
              <a:rPr lang="en-GB" dirty="0" err="1" smtClean="0"/>
              <a:t>Dp</a:t>
            </a:r>
            <a:r>
              <a:rPr lang="en-GB" dirty="0" smtClean="0"/>
              <a:t> ≈180 mbar</a:t>
            </a:r>
            <a:endParaRPr lang="en-GB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7975846" y="1677931"/>
            <a:ext cx="12700" cy="3873500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6286500" y="4591050"/>
            <a:ext cx="2352675" cy="28576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923234" y="5737077"/>
            <a:ext cx="23307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Max power for UT only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46793" y="6005631"/>
            <a:ext cx="2207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Return </a:t>
            </a:r>
            <a:r>
              <a:rPr lang="en-GB" dirty="0" err="1" smtClean="0"/>
              <a:t>Dp</a:t>
            </a:r>
            <a:r>
              <a:rPr lang="en-GB" dirty="0" smtClean="0"/>
              <a:t> ≈120 mbar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9068528" y="5790584"/>
            <a:ext cx="2113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Max flow and power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75207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Summary of valves on the two plants &amp; junction box</a:t>
            </a:r>
            <a:endParaRPr lang="en-US" sz="36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/>
          </p:nvPr>
        </p:nvGraphicFramePr>
        <p:xfrm>
          <a:off x="463462" y="1891424"/>
          <a:ext cx="10864940" cy="3837070"/>
        </p:xfrm>
        <a:graphic>
          <a:graphicData uri="http://schemas.openxmlformats.org/drawingml/2006/table">
            <a:tbl>
              <a:tblPr/>
              <a:tblGrid>
                <a:gridCol w="949076"/>
                <a:gridCol w="1749858"/>
                <a:gridCol w="1393955"/>
                <a:gridCol w="1393955"/>
                <a:gridCol w="860100"/>
                <a:gridCol w="860100"/>
                <a:gridCol w="1077596"/>
                <a:gridCol w="860100"/>
                <a:gridCol w="860100"/>
                <a:gridCol w="860100"/>
              </a:tblGrid>
              <a:tr h="225710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Valve P&amp;I reference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Qty x1 system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Qty for 2 systems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Liquid or gas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Flow rate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Valve proposed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Cv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Dp @-40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Dp @ 10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71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Transfer lines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a-D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PV1008, PV3010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L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100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8UW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1.2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109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141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  <a:tr h="22571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Junction box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a-D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PV3814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L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100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8UW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1.2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109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141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</a:tr>
              <a:tr h="22571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Junction box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By pass PV3010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L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80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8UW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1.2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69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90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  <a:tr h="22571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Junction box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a-D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PV3A14, PV3C14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L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8UW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1.2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27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35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  <a:tr h="22571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Transfer lines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a-D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PV1008, PV3010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L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100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HP9008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1.02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150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195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22571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Junction box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a-D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PV3814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L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100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HP9008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1.02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150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195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2571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Junction box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By pass PV3010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L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80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HP9008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1.02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96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125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2571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Junction box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a-D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PV3A14, PV3C14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L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HP9008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1.02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38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49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2571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Plant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PV1H56, PV1G56, PV1052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3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6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L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150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HP9012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1.9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97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126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2571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Transfer lines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a-D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PV1040, PV3036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G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80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HP9012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1.9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600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300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71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Junction box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By pass PV3036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G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80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HP9012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1.9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600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300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710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25710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baseline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8UW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11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5710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backup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HP9008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11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5710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decided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HP9012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11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(tested @ -25 and +15 with 80 g/s and 7 kW load)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5710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014608" y="6175332"/>
            <a:ext cx="2049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P&amp;ID reference </a:t>
            </a:r>
            <a:r>
              <a:rPr lang="en-US" dirty="0" smtClean="0">
                <a:hlinkClick r:id="rId2" invalidUrl="https://espace.cern.ch/CO2-LHCb/PI documents/LHCbVeloUpgrade_CO2_Plant_v0 Edyta A3 29_07_2016-CERN sheet.pdf"/>
              </a:rPr>
              <a:t>link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0033000" y="4171553"/>
            <a:ext cx="571499" cy="188121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9118600" y="4359674"/>
            <a:ext cx="914400" cy="97432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5921332" y="5353050"/>
            <a:ext cx="3197268" cy="168674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27573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Effects of </a:t>
            </a:r>
            <a:r>
              <a:rPr lang="en-GB" dirty="0" err="1" smtClean="0"/>
              <a:t>Dp</a:t>
            </a:r>
            <a:r>
              <a:rPr lang="en-GB" dirty="0" smtClean="0"/>
              <a:t> on return line on the detector evaporation T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379219"/>
            <a:ext cx="10194177" cy="5373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5148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 of limits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The pressure drops on the return line are driving the minimum evaporating T that can be reached at the exit of the detector</a:t>
            </a:r>
          </a:p>
          <a:p>
            <a:r>
              <a:rPr lang="en-GB" dirty="0" smtClean="0"/>
              <a:t>The pressure drop on the return line from the detector to the accumulator are due to the transfer lines and to the valves along this path</a:t>
            </a:r>
          </a:p>
          <a:p>
            <a:r>
              <a:rPr lang="en-GB" dirty="0" smtClean="0"/>
              <a:t>Transfer line contribution is about (by calculation) 0.3 bar when in backup mode (full flow and full power – 90 g/s &amp; 7 kW). When operating one detector only on that flow we reduce </a:t>
            </a:r>
            <a:r>
              <a:rPr lang="en-GB" dirty="0" err="1" smtClean="0"/>
              <a:t>Dp</a:t>
            </a:r>
            <a:r>
              <a:rPr lang="en-GB" dirty="0" smtClean="0"/>
              <a:t> to about 120 mbar</a:t>
            </a:r>
          </a:p>
          <a:p>
            <a:r>
              <a:rPr lang="en-GB" dirty="0" smtClean="0"/>
              <a:t>Valve contribution may go up 600 mbar in worst case, lowers to 300 mbar in single detector operation (*2 for two valves in series)</a:t>
            </a:r>
          </a:p>
          <a:p>
            <a:r>
              <a:rPr lang="en-GB" dirty="0" smtClean="0"/>
              <a:t>The total of 1.5 bar </a:t>
            </a:r>
            <a:r>
              <a:rPr lang="en-GB" dirty="0" err="1" smtClean="0"/>
              <a:t>Dp</a:t>
            </a:r>
            <a:r>
              <a:rPr lang="en-GB" dirty="0" smtClean="0"/>
              <a:t> on the return lines translates into 3 C delta T at low T. – Effect can be further mitigated by a choice of a bigger valve and </a:t>
            </a:r>
            <a:r>
              <a:rPr lang="en-GB" smtClean="0"/>
              <a:t>maintained down to about 2 C.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61143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097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476</TotalTime>
  <Words>684</Words>
  <Application>Microsoft Macintosh PowerPoint</Application>
  <PresentationFormat>Widescreen</PresentationFormat>
  <Paragraphs>265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Calibri</vt:lpstr>
      <vt:lpstr>Calibri Light</vt:lpstr>
      <vt:lpstr>Arial</vt:lpstr>
      <vt:lpstr>Office Theme</vt:lpstr>
      <vt:lpstr>LHCb UT &amp; Velo CO2 transfer lines sizing – new flow values</vt:lpstr>
      <vt:lpstr>Operational parameters data from LHCb cooling meeting on October 13th, 2016 https://indico.cern.ch/event/568964/</vt:lpstr>
      <vt:lpstr>Main transfer lines @ -35 C max flow and power conditions</vt:lpstr>
      <vt:lpstr>Heat pickup -35 C</vt:lpstr>
      <vt:lpstr>Main transfer lines @ +15 C</vt:lpstr>
      <vt:lpstr>Summary of valves on the two plants &amp; junction box</vt:lpstr>
      <vt:lpstr>Effects of Dp on return line on the detector evaporation T</vt:lpstr>
      <vt:lpstr>Summary of limits</vt:lpstr>
      <vt:lpstr>References</vt:lpstr>
      <vt:lpstr>Transfer lines lengths by O. Jamet – 25 May 2016</vt:lpstr>
    </vt:vector>
  </TitlesOfParts>
  <Company>CERN</Company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LHCb UT &amp; Velo CO2 transfer lines sizing – new flow values</dc:title>
  <dc:creator>Paola Tropea</dc:creator>
  <cp:lastModifiedBy>Paola Tropea</cp:lastModifiedBy>
  <cp:revision>29</cp:revision>
  <dcterms:created xsi:type="dcterms:W3CDTF">2016-10-14T14:28:59Z</dcterms:created>
  <dcterms:modified xsi:type="dcterms:W3CDTF">2016-10-30T10:17:54Z</dcterms:modified>
</cp:coreProperties>
</file>