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59" r:id="rId12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ti Juhani Kolehmainen" initials="AJK" lastIdx="0" clrIdx="0">
    <p:extLst>
      <p:ext uri="{19B8F6BF-5375-455C-9EA6-DF929625EA0E}">
        <p15:presenceInfo xmlns:p15="http://schemas.microsoft.com/office/powerpoint/2012/main" userId="S-1-5-21-1526224874-1540688658-1361462980-12810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8" autoAdjust="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120" y="6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A893A-57D9-4088-A3D6-AE14B14BEBE1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F3C54-FD7F-467B-9136-9AB2671C3D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871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TECHNICAL CHALLENGES OF ACCELERATOR COMPONENTS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Antti Kolehmainen </a:t>
            </a:r>
          </a:p>
          <a:p>
            <a:r>
              <a:rPr lang="en-US" dirty="0" smtClean="0"/>
              <a:t>Tommi Mikkola</a:t>
            </a:r>
          </a:p>
          <a:p>
            <a:r>
              <a:rPr lang="en-US" dirty="0" smtClean="0"/>
              <a:t>on behalf of CERN EN/MME</a:t>
            </a:r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867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INSTALLED ACCELERATOR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97" y="1427067"/>
            <a:ext cx="4993843" cy="3745382"/>
          </a:xfrm>
        </p:spPr>
      </p:pic>
      <p:sp>
        <p:nvSpPr>
          <p:cNvPr id="5" name="TextBox 4"/>
          <p:cNvSpPr txBox="1"/>
          <p:nvPr/>
        </p:nvSpPr>
        <p:spPr>
          <a:xfrm>
            <a:off x="5796116" y="2197509"/>
            <a:ext cx="300595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EN-MME CONTRIBUTION: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DELIVERY OF THE MANUFACTURED AND PURCHASED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INSTALLATION FOLLOW-UP AND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COMPLETE THE DOCUMENTATION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509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314450" y="817189"/>
            <a:ext cx="6535738" cy="1609725"/>
          </a:xfrm>
        </p:spPr>
        <p:txBody>
          <a:bodyPr>
            <a:normAutofit fontScale="70000" lnSpcReduction="20000"/>
          </a:bodyPr>
          <a:lstStyle/>
          <a:p>
            <a:r>
              <a:rPr lang="en-US" sz="13700" dirty="0" smtClean="0"/>
              <a:t>? / !</a:t>
            </a:r>
          </a:p>
          <a:p>
            <a:r>
              <a:rPr lang="en-US" sz="1900" dirty="0" smtClean="0"/>
              <a:t>QUESTIONS / THANK YOU FOR YOUR ATTENTION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35644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CERN EN-MME GROUP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599" y="2351855"/>
            <a:ext cx="4915586" cy="3743848"/>
          </a:xfrm>
        </p:spPr>
      </p:pic>
      <p:sp>
        <p:nvSpPr>
          <p:cNvPr id="3" name="TextBox 2"/>
          <p:cNvSpPr txBox="1"/>
          <p:nvPr/>
        </p:nvSpPr>
        <p:spPr>
          <a:xfrm>
            <a:off x="538878" y="982581"/>
            <a:ext cx="814517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“The mandate of the MME group is to provide </a:t>
            </a:r>
            <a:r>
              <a:rPr lang="en-GB" i="1" dirty="0" smtClean="0"/>
              <a:t>to </a:t>
            </a:r>
            <a:r>
              <a:rPr lang="en-GB" sz="2400" i="1" dirty="0" smtClean="0"/>
              <a:t>the</a:t>
            </a:r>
            <a:r>
              <a:rPr lang="en-GB" i="1" dirty="0" smtClean="0"/>
              <a:t> </a:t>
            </a:r>
            <a:r>
              <a:rPr lang="en-GB" i="1" dirty="0"/>
              <a:t>CERN community specific engineering solutions combining mechanical design, fabrication and material sciences.”</a:t>
            </a:r>
            <a:endParaRPr lang="en-US" i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093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1301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NEW ACCELERATOR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77" y="1260475"/>
            <a:ext cx="4095750" cy="3119438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090" y="3244977"/>
            <a:ext cx="5114354" cy="28702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592826" y="2647335"/>
            <a:ext cx="1002890" cy="700549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>
            <a:stCxn id="10" idx="3"/>
          </p:cNvCxnSpPr>
          <p:nvPr/>
        </p:nvCxnSpPr>
        <p:spPr>
          <a:xfrm>
            <a:off x="2595716" y="2997610"/>
            <a:ext cx="1150374" cy="40189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002040" y="1537488"/>
            <a:ext cx="3119315" cy="120032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ELENA: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PROPOSAL 1980’s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PROJECT LAUNCH 2011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BEAM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4277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52307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FIRST VERSION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10" y="1260476"/>
            <a:ext cx="3589020" cy="2848928"/>
          </a:xfrm>
        </p:spPr>
      </p:pic>
      <p:sp>
        <p:nvSpPr>
          <p:cNvPr id="7" name="TextBox 6"/>
          <p:cNvSpPr txBox="1"/>
          <p:nvPr/>
        </p:nvSpPr>
        <p:spPr>
          <a:xfrm>
            <a:off x="4800601" y="1207612"/>
            <a:ext cx="34098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MME CONTRIBUTION: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MATERIAL DEVELOPMENT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SIMULATIONS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430" y="3051048"/>
            <a:ext cx="2164080" cy="30510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874" y="2933061"/>
            <a:ext cx="2239714" cy="30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07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867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DESIGN PHASE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6" y="1179930"/>
            <a:ext cx="4900232" cy="2538508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70" y="3777432"/>
            <a:ext cx="3562350" cy="22717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49629" y="1553054"/>
            <a:ext cx="376458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EN-MME CONTRIBUTION:</a:t>
            </a:r>
          </a:p>
          <a:p>
            <a:endParaRPr lang="en-GB" dirty="0"/>
          </a:p>
          <a:p>
            <a:pPr marL="342900" indent="-342900">
              <a:buAutoNum type="arabicPeriod"/>
            </a:pPr>
            <a:r>
              <a:rPr lang="en-GB" dirty="0" smtClean="0"/>
              <a:t>DETAILED DESIGN OF THE EQUIPMENT</a:t>
            </a:r>
          </a:p>
          <a:p>
            <a:pPr marL="342900" indent="-342900">
              <a:buAutoNum type="arabicPeriod"/>
            </a:pPr>
            <a:endParaRPr lang="en-GB" dirty="0"/>
          </a:p>
          <a:p>
            <a:pPr marL="342900" indent="-342900">
              <a:buAutoNum type="arabicPeriod"/>
            </a:pPr>
            <a:r>
              <a:rPr lang="en-GB" dirty="0" smtClean="0"/>
              <a:t>SOURCE SUPPLIERS FOR COMPONENTS</a:t>
            </a:r>
          </a:p>
          <a:p>
            <a:pPr marL="342900" indent="-342900">
              <a:buAutoNum type="arabicPeriod"/>
            </a:pPr>
            <a:endParaRPr lang="en-GB" dirty="0"/>
          </a:p>
          <a:p>
            <a:pPr marL="342900" indent="-342900">
              <a:buAutoNum type="arabicPeriod"/>
            </a:pPr>
            <a:r>
              <a:rPr lang="en-GB" dirty="0" smtClean="0"/>
              <a:t>CONSULT THE EQUIPMENT OWNERS ON MANUFACTURING, PLAN MANUFACTURING OF THE REQUESTED EQUIPMENT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1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37559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GEOMETRIES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87" y="1127644"/>
            <a:ext cx="2547747" cy="140246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962" y="889566"/>
            <a:ext cx="2755964" cy="32810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90072"/>
            <a:ext cx="3310128" cy="2459736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1924665" y="2241755"/>
            <a:ext cx="1659193" cy="4645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924665" y="2241755"/>
            <a:ext cx="287593" cy="11651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186490" y="3197619"/>
            <a:ext cx="27176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CHALLENGES: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sz="1400" dirty="0" smtClean="0"/>
              <a:t>COMPLEX GEOMETRY TO MODEL, DRAW AND MANUFACTURE</a:t>
            </a:r>
          </a:p>
          <a:p>
            <a:pPr marL="285750" indent="-285750">
              <a:buFontTx/>
              <a:buChar char="-"/>
            </a:pPr>
            <a:endParaRPr lang="en-GB" sz="1400" dirty="0" smtClean="0"/>
          </a:p>
          <a:p>
            <a:pPr marL="285750" indent="-285750">
              <a:buFontTx/>
              <a:buChar char="-"/>
            </a:pPr>
            <a:r>
              <a:rPr lang="en-GB" sz="1400" dirty="0" smtClean="0"/>
              <a:t>TIGHT TOLERANCES, PERFECTION DESIRED</a:t>
            </a:r>
          </a:p>
          <a:p>
            <a:pPr marL="285750" indent="-285750">
              <a:buFontTx/>
              <a:buChar char="-"/>
            </a:pPr>
            <a:endParaRPr lang="en-GB" sz="1400" dirty="0"/>
          </a:p>
          <a:p>
            <a:pPr marL="285750" indent="-285750">
              <a:buFontTx/>
              <a:buChar char="-"/>
            </a:pPr>
            <a:r>
              <a:rPr lang="en-GB" sz="1400" dirty="0" smtClean="0"/>
              <a:t>DIFFERENT MATERIALS</a:t>
            </a:r>
          </a:p>
          <a:p>
            <a:pPr marL="285750" indent="-285750">
              <a:buFontTx/>
              <a:buChar char="-"/>
            </a:pPr>
            <a:endParaRPr lang="en-GB" sz="1400" dirty="0" smtClean="0"/>
          </a:p>
          <a:p>
            <a:pPr marL="285750" indent="-285750"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819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4"/>
            <a:ext cx="8226854" cy="32863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BEAM AND MAGNET ENERGY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09" y="1058108"/>
            <a:ext cx="2972943" cy="2023967"/>
          </a:xfrm>
        </p:spPr>
      </p:pic>
      <p:sp>
        <p:nvSpPr>
          <p:cNvPr id="5" name="TextBox 4"/>
          <p:cNvSpPr txBox="1"/>
          <p:nvPr/>
        </p:nvSpPr>
        <p:spPr>
          <a:xfrm>
            <a:off x="4129790" y="1058108"/>
            <a:ext cx="420948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ONE LHC BEAM ENERGY </a:t>
            </a:r>
            <a:r>
              <a:rPr lang="en-GB" sz="1400" dirty="0"/>
              <a:t>~</a:t>
            </a:r>
            <a:r>
              <a:rPr lang="en-GB" sz="1400" dirty="0" smtClean="0"/>
              <a:t> TGV TRAIN</a:t>
            </a:r>
          </a:p>
          <a:p>
            <a:endParaRPr lang="en-GB" sz="1400" dirty="0"/>
          </a:p>
          <a:p>
            <a:r>
              <a:rPr lang="en-GB" sz="1400" dirty="0" smtClean="0"/>
              <a:t>DILUTE THE BEAM -&gt; SPREAD INTO A GRAPHITE CYLINDER(</a:t>
            </a:r>
            <a:r>
              <a:rPr lang="en-GB" sz="1400" b="1" dirty="0" smtClean="0"/>
              <a:t>EN-MME MATERIAL DEVELOPMENT</a:t>
            </a:r>
            <a:r>
              <a:rPr lang="en-GB" sz="1400" dirty="0" smtClean="0"/>
              <a:t>)</a:t>
            </a:r>
          </a:p>
          <a:p>
            <a:endParaRPr lang="en-GB" sz="1400" dirty="0"/>
          </a:p>
          <a:p>
            <a:r>
              <a:rPr lang="en-GB" sz="1400" dirty="0" smtClean="0"/>
              <a:t>RADIATION IN CERTAIN AREAS</a:t>
            </a:r>
            <a:endParaRPr lang="en-GB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84" y="3266769"/>
            <a:ext cx="3263741" cy="28170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29790" y="3136329"/>
            <a:ext cx="463945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SUPERCONDUCTING MAGNETS INVOLVE CRYOGENICS, SUPERCONDUCTIVITY AND VACUUM IN ONE DEVICE</a:t>
            </a:r>
          </a:p>
          <a:p>
            <a:endParaRPr lang="en-GB" sz="1400" dirty="0"/>
          </a:p>
          <a:p>
            <a:endParaRPr lang="en-GB" sz="1400" dirty="0" smtClean="0"/>
          </a:p>
          <a:p>
            <a:r>
              <a:rPr lang="en-GB" sz="1400" dirty="0" smtClean="0"/>
              <a:t>CHALLENGES: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STOP THE HEAT </a:t>
            </a:r>
            <a:r>
              <a:rPr lang="en-GB" sz="1400" dirty="0" smtClean="0"/>
              <a:t>LOAD – 1 W REMOVED FROM HELIUM NEEDS 1000 W IN ROOM TEMPERATURE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RETAIN COILS WITH HIGH FORCES </a:t>
            </a:r>
            <a:r>
              <a:rPr lang="en-GB" sz="1400" dirty="0" smtClean="0"/>
              <a:t>STATIC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154 LHC DIPOLES STORED ENERGY~ AIR-CRAFT CARRIER @ 20 </a:t>
            </a:r>
            <a:r>
              <a:rPr lang="en-GB" sz="1400" dirty="0" smtClean="0"/>
              <a:t>km/h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MANAGE THE THERMAL CONTRACTION/EXPANSION</a:t>
            </a:r>
          </a:p>
          <a:p>
            <a:endParaRPr lang="en-GB" sz="1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6460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5554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VACUUM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06" y="972881"/>
            <a:ext cx="3849624" cy="2587752"/>
          </a:xfrm>
        </p:spPr>
      </p:pic>
      <p:sp>
        <p:nvSpPr>
          <p:cNvPr id="5" name="TextBox 4"/>
          <p:cNvSpPr txBox="1"/>
          <p:nvPr/>
        </p:nvSpPr>
        <p:spPr>
          <a:xfrm>
            <a:off x="330743" y="3577381"/>
            <a:ext cx="39985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ULTRA HIGH VACUUM(UHV) = 10</a:t>
            </a:r>
            <a:r>
              <a:rPr lang="en-GB" sz="1400" baseline="30000" dirty="0" smtClean="0"/>
              <a:t>-13</a:t>
            </a:r>
            <a:r>
              <a:rPr lang="en-GB" sz="1400" dirty="0" smtClean="0"/>
              <a:t> bar ~ </a:t>
            </a:r>
            <a:r>
              <a:rPr lang="en-GB" sz="1400" dirty="0" smtClean="0"/>
              <a:t>DEEP </a:t>
            </a:r>
            <a:r>
              <a:rPr lang="en-GB" sz="1400" dirty="0" smtClean="0"/>
              <a:t>SPACE PRESSURE OR ~ </a:t>
            </a:r>
            <a:r>
              <a:rPr lang="en-GB" sz="1400" dirty="0" smtClean="0"/>
              <a:t>1/10 OF THE PRESSURE </a:t>
            </a:r>
            <a:r>
              <a:rPr lang="en-GB" sz="1400" dirty="0" smtClean="0"/>
              <a:t>IN THE MOON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731683" y="1283110"/>
            <a:ext cx="41131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 LOWER THE PRESSURE THE LESS UNWANTED COLLISIONS</a:t>
            </a:r>
          </a:p>
          <a:p>
            <a:endParaRPr lang="en-GB" sz="1400" dirty="0"/>
          </a:p>
          <a:p>
            <a:r>
              <a:rPr lang="en-GB" sz="1400" dirty="0" smtClean="0"/>
              <a:t>MATERIAL REQUIREMENTS LEAD OFTEN TO STAINLESS STEEL OR COPPER</a:t>
            </a:r>
          </a:p>
          <a:p>
            <a:endParaRPr lang="en-GB" sz="1400" dirty="0"/>
          </a:p>
          <a:p>
            <a:r>
              <a:rPr lang="en-GB" sz="1400" dirty="0" smtClean="0"/>
              <a:t>MATERIAL QUALITY CLOSELY FOLLOWED</a:t>
            </a:r>
          </a:p>
          <a:p>
            <a:endParaRPr lang="en-GB" sz="1400" dirty="0"/>
          </a:p>
          <a:p>
            <a:r>
              <a:rPr lang="en-GB" sz="1400" dirty="0" smtClean="0"/>
              <a:t>TREATMENTS TO IMPROVE VACUUM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VACUUM FIRING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NEG COATING</a:t>
            </a:r>
          </a:p>
          <a:p>
            <a:endParaRPr lang="en-GB" sz="1400" dirty="0"/>
          </a:p>
          <a:p>
            <a:r>
              <a:rPr lang="en-GB" sz="1400" dirty="0" smtClean="0"/>
              <a:t>CRYO-PUMPING</a:t>
            </a:r>
          </a:p>
          <a:p>
            <a:endParaRPr lang="en-GB" sz="1400" dirty="0"/>
          </a:p>
          <a:p>
            <a:r>
              <a:rPr lang="en-GB" sz="1400" dirty="0" smtClean="0"/>
              <a:t>FOR DESIGNER: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THE LESS CONNECTIONS THE LESS POSSIBLE LEAKAGES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AVOID TRAPPED VOLUMES</a:t>
            </a:r>
          </a:p>
          <a:p>
            <a:endParaRPr lang="en-GB" sz="1400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0870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5605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INTEGRATION &amp; PROJECTS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33" y="1218901"/>
            <a:ext cx="2137410" cy="136302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33" y="3653234"/>
            <a:ext cx="5148644" cy="2407158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664538" y="1821305"/>
            <a:ext cx="1068705" cy="1831929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054840" y="1311639"/>
            <a:ext cx="419736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CHALLENGES:</a:t>
            </a:r>
          </a:p>
          <a:p>
            <a:endParaRPr lang="en-GB" sz="1400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LIMITED 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MANAGE ALL THE COMPONENTS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FOLLOW-UP OF THE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WORK TOGETHER WITH EVERYONE INVOLVED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61621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5939</TotalTime>
  <Words>298</Words>
  <Application>Microsoft Office PowerPoint</Application>
  <PresentationFormat>On-screen Show (4:3)</PresentationFormat>
  <Paragraphs>79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Ubuntu</vt:lpstr>
      <vt:lpstr>Ubuntu Light</vt:lpstr>
      <vt:lpstr>CERN_ENdept_Presentation_ArialFont copy</vt:lpstr>
      <vt:lpstr>TECHNICAL CHALLENGES OF ACCELERATOR COMPONENTS </vt:lpstr>
      <vt:lpstr>CERN EN-MME GROUP</vt:lpstr>
      <vt:lpstr>NEW ACCELERATOR</vt:lpstr>
      <vt:lpstr>FIRST VERSION</vt:lpstr>
      <vt:lpstr>DESIGN PHASE</vt:lpstr>
      <vt:lpstr>GEOMETRIES</vt:lpstr>
      <vt:lpstr>BEAM AND MAGNET ENERGY</vt:lpstr>
      <vt:lpstr>VACUUM</vt:lpstr>
      <vt:lpstr>INTEGRATION &amp; PROJECTS</vt:lpstr>
      <vt:lpstr>INSTALLED ACCELERATOR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CHALLENGES OF ACCELERATOR COMPONENTS FOR MECHANICAL DESIGN</dc:title>
  <dc:creator>Antti Juhani Kolehmainen</dc:creator>
  <cp:lastModifiedBy>Antti Juhani Kolehmainen</cp:lastModifiedBy>
  <cp:revision>68</cp:revision>
  <cp:lastPrinted>2016-09-28T07:58:19Z</cp:lastPrinted>
  <dcterms:created xsi:type="dcterms:W3CDTF">2016-05-27T07:39:15Z</dcterms:created>
  <dcterms:modified xsi:type="dcterms:W3CDTF">2016-11-09T13:47:53Z</dcterms:modified>
</cp:coreProperties>
</file>