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267" r:id="rId4"/>
    <p:sldId id="268" r:id="rId5"/>
    <p:sldId id="269" r:id="rId6"/>
    <p:sldId id="270" r:id="rId7"/>
    <p:sldId id="275" r:id="rId8"/>
    <p:sldId id="276" r:id="rId9"/>
    <p:sldId id="277" r:id="rId10"/>
    <p:sldId id="271" r:id="rId11"/>
    <p:sldId id="272" r:id="rId12"/>
    <p:sldId id="273" r:id="rId13"/>
    <p:sldId id="274" r:id="rId14"/>
    <p:sldId id="259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18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 CHALLENGES OF ACCELERATOR COMPONENTS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Antti Kolehmainen </a:t>
            </a:r>
          </a:p>
          <a:p>
            <a:r>
              <a:rPr lang="en-US" dirty="0" smtClean="0"/>
              <a:t>Tommi Mikkola</a:t>
            </a:r>
          </a:p>
          <a:p>
            <a:r>
              <a:rPr lang="en-US" dirty="0" smtClean="0"/>
              <a:t>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32863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BEAM AND MAGNET ENERGY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09" y="1058108"/>
            <a:ext cx="2972943" cy="2023967"/>
          </a:xfrm>
        </p:spPr>
      </p:pic>
      <p:sp>
        <p:nvSpPr>
          <p:cNvPr id="5" name="TextBox 4"/>
          <p:cNvSpPr txBox="1"/>
          <p:nvPr/>
        </p:nvSpPr>
        <p:spPr>
          <a:xfrm>
            <a:off x="4129790" y="1058108"/>
            <a:ext cx="42094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ONE LHC BEAM ENERGY </a:t>
            </a:r>
            <a:r>
              <a:rPr lang="en-GB" sz="1400" dirty="0"/>
              <a:t>~</a:t>
            </a:r>
            <a:r>
              <a:rPr lang="en-GB" sz="1400" dirty="0" smtClean="0"/>
              <a:t> TGV TRAIN</a:t>
            </a:r>
          </a:p>
          <a:p>
            <a:endParaRPr lang="en-GB" sz="1400" dirty="0"/>
          </a:p>
          <a:p>
            <a:r>
              <a:rPr lang="en-GB" sz="1400" dirty="0" smtClean="0"/>
              <a:t>DILUTE THE BEAM -&gt; SPREAD INTO A GRAPHITE CYLINDER(</a:t>
            </a:r>
            <a:r>
              <a:rPr lang="en-GB" sz="1400" b="1" dirty="0" smtClean="0"/>
              <a:t>EN-MME MATERIAL DEVELOPMENT</a:t>
            </a:r>
            <a:r>
              <a:rPr lang="en-GB" sz="1400" dirty="0" smtClean="0"/>
              <a:t>)</a:t>
            </a:r>
          </a:p>
          <a:p>
            <a:endParaRPr lang="en-GB" sz="1400" dirty="0"/>
          </a:p>
          <a:p>
            <a:r>
              <a:rPr lang="en-GB" sz="1400" dirty="0" smtClean="0"/>
              <a:t>RADIATION IN CERTAIN AREAS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84" y="3266769"/>
            <a:ext cx="3263741" cy="2817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9790" y="3136329"/>
            <a:ext cx="463945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SUPERCONDUCTING MAGNETS INVOLVE CRYOGENICS, SUPERCONDUCTIVITY AND VACUUM IN ONE DEVICE</a:t>
            </a:r>
          </a:p>
          <a:p>
            <a:endParaRPr lang="en-GB" sz="1400" dirty="0"/>
          </a:p>
          <a:p>
            <a:endParaRPr lang="en-GB" sz="1400" dirty="0" smtClean="0"/>
          </a:p>
          <a:p>
            <a:r>
              <a:rPr lang="en-GB" sz="1400" dirty="0" smtClean="0"/>
              <a:t>CHALLENGES: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STOP THE HEAT LOAD – 1 W REMOVED FROM HELIUM NEEDS 1000 W IN ROOM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RETAIN COILS WITH HIGH FORCES STATIC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154 LHC DIPOLES STORED ENERGY~ AIR-CRAFT CARRIER @ 20 </a:t>
            </a:r>
            <a:r>
              <a:rPr lang="en-GB" sz="1400" dirty="0" smtClean="0"/>
              <a:t>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THE THERMAL CONTRACTION/EXPANSION</a:t>
            </a:r>
          </a:p>
          <a:p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4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554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VACUUM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6" y="972881"/>
            <a:ext cx="3849624" cy="2587752"/>
          </a:xfrm>
        </p:spPr>
      </p:pic>
      <p:sp>
        <p:nvSpPr>
          <p:cNvPr id="5" name="TextBox 4"/>
          <p:cNvSpPr txBox="1"/>
          <p:nvPr/>
        </p:nvSpPr>
        <p:spPr>
          <a:xfrm>
            <a:off x="330743" y="3577381"/>
            <a:ext cx="3998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ULTRA HIGH VACUUM(UHV) = 10</a:t>
            </a:r>
            <a:r>
              <a:rPr lang="en-GB" sz="1400" baseline="30000" dirty="0" smtClean="0"/>
              <a:t>-13</a:t>
            </a:r>
            <a:r>
              <a:rPr lang="en-GB" sz="1400" dirty="0" smtClean="0"/>
              <a:t> bar ~ DEEP SPACE PRESSURE OR ~ 1/10 OF THE PRESSURE IN THE MOON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31683" y="1283110"/>
            <a:ext cx="41131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LOWER THE PRESSURE THE LESS UNWANTED COLLISIONS</a:t>
            </a:r>
          </a:p>
          <a:p>
            <a:endParaRPr lang="en-GB" sz="1400" dirty="0"/>
          </a:p>
          <a:p>
            <a:r>
              <a:rPr lang="en-GB" sz="1400" dirty="0" smtClean="0"/>
              <a:t>MATERIAL REQUIREMENTS LEAD OFTEN TO STAINLESS STEEL OR COPPER</a:t>
            </a:r>
          </a:p>
          <a:p>
            <a:endParaRPr lang="en-GB" sz="1400" dirty="0"/>
          </a:p>
          <a:p>
            <a:r>
              <a:rPr lang="en-GB" sz="1400" dirty="0" smtClean="0"/>
              <a:t>MATERIAL QUALITY CLOSELY FOLLOWED</a:t>
            </a:r>
          </a:p>
          <a:p>
            <a:endParaRPr lang="en-GB" sz="1400" dirty="0"/>
          </a:p>
          <a:p>
            <a:r>
              <a:rPr lang="en-GB" sz="1400" dirty="0" smtClean="0"/>
              <a:t>TREATMENTS TO IMPROVE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VACUUM FIRING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NEG COATING</a:t>
            </a:r>
          </a:p>
          <a:p>
            <a:endParaRPr lang="en-GB" sz="1400" dirty="0"/>
          </a:p>
          <a:p>
            <a:r>
              <a:rPr lang="en-GB" sz="1400" dirty="0" smtClean="0"/>
              <a:t>CRYO-PUMPING</a:t>
            </a:r>
          </a:p>
          <a:p>
            <a:endParaRPr lang="en-GB" sz="1400" dirty="0"/>
          </a:p>
          <a:p>
            <a:r>
              <a:rPr lang="en-GB" sz="1400" dirty="0" smtClean="0"/>
              <a:t>FOR DESIGNER: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LESS CONNECTIONS THE LESS POSSIBLE LEAKAGES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AVOID TRAPPED VOLUMES</a:t>
            </a:r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87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60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INTEGRATION &amp; PROJECTS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1218901"/>
            <a:ext cx="2137410" cy="136302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3653234"/>
            <a:ext cx="5148644" cy="240715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64538" y="1821305"/>
            <a:ext cx="1068705" cy="183192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54840" y="1311639"/>
            <a:ext cx="4197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CHALLENGES:</a:t>
            </a:r>
          </a:p>
          <a:p>
            <a:endParaRPr lang="en-GB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LIMITED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ALL THE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FOLLOW-UP OF THE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WORK TOGETHER WITH EVERYONE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1621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INSTALLED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97" y="1427067"/>
            <a:ext cx="4993843" cy="3745382"/>
          </a:xfrm>
        </p:spPr>
      </p:pic>
      <p:sp>
        <p:nvSpPr>
          <p:cNvPr id="5" name="TextBox 4"/>
          <p:cNvSpPr txBox="1"/>
          <p:nvPr/>
        </p:nvSpPr>
        <p:spPr>
          <a:xfrm>
            <a:off x="5796116" y="2197509"/>
            <a:ext cx="300595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EN-MME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DELIVERY OF THE MANUFACTURED AND PURCHASED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FOLLOW-UP AND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COMPLETE THE DOCUMENTATION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9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 smtClean="0"/>
              <a:t>? / !</a:t>
            </a:r>
          </a:p>
          <a:p>
            <a:r>
              <a:rPr lang="en-US" sz="1900" dirty="0" smtClean="0"/>
              <a:t>QUESTIONS / THANK YOU FOR YOUR ATTENTION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5644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CERN EN-MME GROUP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99" y="2351855"/>
            <a:ext cx="4915586" cy="3743848"/>
          </a:xfrm>
        </p:spPr>
      </p:pic>
      <p:sp>
        <p:nvSpPr>
          <p:cNvPr id="3" name="TextBox 2"/>
          <p:cNvSpPr txBox="1"/>
          <p:nvPr/>
        </p:nvSpPr>
        <p:spPr>
          <a:xfrm>
            <a:off x="538878" y="982581"/>
            <a:ext cx="81451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“The mandate of the MME group is to provide </a:t>
            </a:r>
            <a:r>
              <a:rPr lang="en-GB" i="1" dirty="0" smtClean="0"/>
              <a:t>to </a:t>
            </a:r>
            <a:r>
              <a:rPr lang="en-GB" sz="2400" i="1" dirty="0" smtClean="0"/>
              <a:t>the</a:t>
            </a:r>
            <a:r>
              <a:rPr lang="en-GB" i="1" dirty="0" smtClean="0"/>
              <a:t> </a:t>
            </a:r>
            <a:r>
              <a:rPr lang="en-GB" i="1" dirty="0"/>
              <a:t>CERN community specific engineering solutions combining mechanical design, fabrication and material sciences.”</a:t>
            </a:r>
            <a:endParaRPr lang="en-US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130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NEW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77" y="1260475"/>
            <a:ext cx="4095750" cy="31194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90" y="3244977"/>
            <a:ext cx="5114354" cy="28702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92826" y="2647335"/>
            <a:ext cx="1002890" cy="700549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0" idx="3"/>
          </p:cNvCxnSpPr>
          <p:nvPr/>
        </p:nvCxnSpPr>
        <p:spPr>
          <a:xfrm>
            <a:off x="2595716" y="2997610"/>
            <a:ext cx="1150374" cy="401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02040" y="1537488"/>
            <a:ext cx="3119315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PROPOSAL 1980’s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PROJECT LAUNCH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BEAM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27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230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FIRST VERSION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0" y="1260476"/>
            <a:ext cx="3589020" cy="2848928"/>
          </a:xfrm>
        </p:spPr>
      </p:pic>
      <p:sp>
        <p:nvSpPr>
          <p:cNvPr id="7" name="TextBox 6"/>
          <p:cNvSpPr txBox="1"/>
          <p:nvPr/>
        </p:nvSpPr>
        <p:spPr>
          <a:xfrm>
            <a:off x="4800601" y="1207612"/>
            <a:ext cx="3409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 DEVELOPMENT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30" y="3051048"/>
            <a:ext cx="2164080" cy="30510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874" y="2933061"/>
            <a:ext cx="2239714" cy="30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DESIGN PHASE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6" y="1179930"/>
            <a:ext cx="4900232" cy="253850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70" y="3777432"/>
            <a:ext cx="3562350" cy="2271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9629" y="1553054"/>
            <a:ext cx="37645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EN-MME CONTRIBUTION: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DETAILED DESIGN OF THE EQUIPMENT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SOURCE SUPPLIERS FOR COMPONENTS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CONSULT THE EQUIPMENT OWNERS ON MANUFACTURING, PLAN MANUFACTURING OF THE REQUESTED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3755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GEOMETRIES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87" y="1127644"/>
            <a:ext cx="2547747" cy="140246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962" y="889566"/>
            <a:ext cx="2755964" cy="3281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90072"/>
            <a:ext cx="3310128" cy="245973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924665" y="2241755"/>
            <a:ext cx="1659193" cy="464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24665" y="2241755"/>
            <a:ext cx="287593" cy="11651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86490" y="3197619"/>
            <a:ext cx="2717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CHALLENGES: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COMPLEX GEOMETRY TO MODEL, DRAW AND MANUFACTURE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TIGHT TOLERANCES, PERFECTION DESIRED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DIFFERENT MATERIALS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230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GEOMETRIES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74" y="965506"/>
            <a:ext cx="7190613" cy="5066348"/>
          </a:xfrm>
        </p:spPr>
      </p:pic>
      <p:sp>
        <p:nvSpPr>
          <p:cNvPr id="5" name="TextBox 4"/>
          <p:cNvSpPr txBox="1"/>
          <p:nvPr/>
        </p:nvSpPr>
        <p:spPr>
          <a:xfrm>
            <a:off x="5648632" y="3229895"/>
            <a:ext cx="2472471" cy="120032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STANDARDIZED PRESENTATION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“LEGAL DOCUMENT”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1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MANUFACTURING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79" y="977414"/>
            <a:ext cx="3313748" cy="221361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993" y="1833497"/>
            <a:ext cx="3307080" cy="21869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806" y="2926967"/>
            <a:ext cx="3280410" cy="2186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1" y="3598606"/>
            <a:ext cx="29791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REMOVE MATERIAL BY CUTTING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ADDING DEGREES OF FREEDOM ALLOWS MORE COMPLEXE GEOMETRIES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0078" y="1722262"/>
            <a:ext cx="260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FORM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 / ROLL / DRAW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41088" y="5271372"/>
            <a:ext cx="3509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MELT PARTS TO BE JOINED LOCALLY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094" y="943897"/>
            <a:ext cx="5249228" cy="3981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MEASURING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7028"/>
            <a:ext cx="4676775" cy="3095625"/>
          </a:xfrm>
        </p:spPr>
      </p:pic>
      <p:sp>
        <p:nvSpPr>
          <p:cNvPr id="6" name="TextBox 5"/>
          <p:cNvSpPr txBox="1"/>
          <p:nvPr/>
        </p:nvSpPr>
        <p:spPr>
          <a:xfrm>
            <a:off x="1889954" y="5215999"/>
            <a:ext cx="5573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IS THE REQUIRED RESOLUTION?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CAN GO TO 0.X </a:t>
            </a:r>
            <a:r>
              <a:rPr lang="el-GR" dirty="0" smtClean="0"/>
              <a:t>μ</a:t>
            </a:r>
            <a:r>
              <a:rPr lang="en-GB" dirty="0" smtClean="0"/>
              <a:t>m(1/1000 mm)</a:t>
            </a:r>
          </a:p>
        </p:txBody>
      </p:sp>
    </p:spTree>
    <p:extLst>
      <p:ext uri="{BB962C8B-B14F-4D97-AF65-F5344CB8AC3E}">
        <p14:creationId xmlns:p14="http://schemas.microsoft.com/office/powerpoint/2010/main" val="337545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6105</TotalTime>
  <Words>347</Words>
  <Application>Microsoft Office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Ubuntu</vt:lpstr>
      <vt:lpstr>Ubuntu Light</vt:lpstr>
      <vt:lpstr>CERN_ENdept_Presentation_ArialFont copy</vt:lpstr>
      <vt:lpstr>TECHNICAL CHALLENGES OF ACCELERATOR COMPONENTS </vt:lpstr>
      <vt:lpstr>CERN EN-MME GROUP</vt:lpstr>
      <vt:lpstr>NEW ACCELERATOR</vt:lpstr>
      <vt:lpstr>FIRST VERSION</vt:lpstr>
      <vt:lpstr>DESIGN PHASE</vt:lpstr>
      <vt:lpstr>GEOMETRIES</vt:lpstr>
      <vt:lpstr>GEOMETRIES</vt:lpstr>
      <vt:lpstr>MANUFACTURING</vt:lpstr>
      <vt:lpstr>MEASURING</vt:lpstr>
      <vt:lpstr>BEAM AND MAGNET ENERGY</vt:lpstr>
      <vt:lpstr>VACUUM</vt:lpstr>
      <vt:lpstr>INTEGRATION &amp; PROJECTS</vt:lpstr>
      <vt:lpstr>INSTALLED ACCELERATOR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Antti Juhani Kolehmainen</cp:lastModifiedBy>
  <cp:revision>74</cp:revision>
  <cp:lastPrinted>2016-09-28T07:58:19Z</cp:lastPrinted>
  <dcterms:created xsi:type="dcterms:W3CDTF">2016-05-27T07:39:15Z</dcterms:created>
  <dcterms:modified xsi:type="dcterms:W3CDTF">2016-11-14T13:37:19Z</dcterms:modified>
</cp:coreProperties>
</file>