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8" r:id="rId3"/>
    <p:sldId id="260" r:id="rId4"/>
    <p:sldId id="263" r:id="rId5"/>
    <p:sldId id="262" r:id="rId6"/>
    <p:sldId id="261" r:id="rId7"/>
    <p:sldId id="265" r:id="rId8"/>
    <p:sldId id="272" r:id="rId9"/>
    <p:sldId id="276" r:id="rId10"/>
    <p:sldId id="273" r:id="rId11"/>
    <p:sldId id="284" r:id="rId12"/>
    <p:sldId id="266" r:id="rId13"/>
    <p:sldId id="286" r:id="rId14"/>
    <p:sldId id="267" r:id="rId15"/>
    <p:sldId id="274" r:id="rId16"/>
    <p:sldId id="287" r:id="rId17"/>
    <p:sldId id="288" r:id="rId18"/>
    <p:sldId id="289" r:id="rId19"/>
    <p:sldId id="290" r:id="rId20"/>
    <p:sldId id="292" r:id="rId21"/>
    <p:sldId id="285" r:id="rId22"/>
    <p:sldId id="280" r:id="rId23"/>
    <p:sldId id="281" r:id="rId24"/>
    <p:sldId id="271" r:id="rId25"/>
  </p:sldIdLst>
  <p:sldSz cx="9144000" cy="6858000" type="screen4x3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ucha" initials="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66"/>
    <a:srgbClr val="008080"/>
    <a:srgbClr val="008000"/>
    <a:srgbClr val="C5E0B4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45" autoAdjust="0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1224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32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24B81-E844-4CD7-9309-C9D2AEA6FA68}" type="datetimeFigureOut">
              <a:rPr lang="pl-PL" smtClean="0"/>
              <a:t>22.11.2016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AEF49-E476-489F-B8A9-EB07EC4085E7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6861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31741-D9E6-47AA-B1D7-3B9DCD993998}" type="datetimeFigureOut">
              <a:rPr lang="en-GB" smtClean="0"/>
              <a:t>22/11/2016</a:t>
            </a:fld>
            <a:endParaRPr lang="en-GB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D4751-5A98-455A-8D7A-EB94A6D76195}" type="slidenum">
              <a:rPr lang="en-GB" smtClean="0"/>
              <a:t>‹nr›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14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D4751-5A98-455A-8D7A-EB94A6D7619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068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811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438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1466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1435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318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55638" y="5262860"/>
            <a:ext cx="5486400" cy="39167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154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55638" y="5262860"/>
            <a:ext cx="5486400" cy="39167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9669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55638" y="5262860"/>
            <a:ext cx="5486400" cy="39167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586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55638" y="5262860"/>
            <a:ext cx="5486400" cy="39167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5787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55638" y="5262860"/>
            <a:ext cx="5486400" cy="39167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897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65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55638" y="5262860"/>
            <a:ext cx="5486400" cy="39167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7138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55638" y="5262860"/>
            <a:ext cx="5486400" cy="3916740"/>
          </a:xfrm>
        </p:spPr>
        <p:txBody>
          <a:bodyPr/>
          <a:lstStyle/>
          <a:p>
            <a:r>
              <a:rPr lang="pl-PL" dirty="0"/>
              <a:t>n-on-p – </a:t>
            </a:r>
            <a:r>
              <a:rPr lang="pl-PL" dirty="0" err="1"/>
              <a:t>maybe</a:t>
            </a:r>
            <a:r>
              <a:rPr lang="pl-PL" dirty="0"/>
              <a:t> VL 01L?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875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65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817880" y="5531445"/>
            <a:ext cx="5486400" cy="39167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6296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455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067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688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001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736918" y="5264626"/>
            <a:ext cx="5486400" cy="39167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49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938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850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69963" y="1350963"/>
            <a:ext cx="4857750" cy="36433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41079-ACBF-4C92-9D27-C9274DC7214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591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99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219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174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17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01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196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43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6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21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984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397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23.11.2016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A.Obłąkowska-Mucha (AGH UST Krakow)             RD50 Workshop CERN   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1514B-96B8-BF45-9FB3-E517AF2E59D6}" type="slidenum">
              <a:rPr lang="en-GB" smtClean="0"/>
              <a:t>‹nr›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3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34.png"/><Relationship Id="rId7" Type="http://schemas.openxmlformats.org/officeDocument/2006/relationships/image" Target="../media/image340.png"/><Relationship Id="rId8" Type="http://schemas.openxmlformats.org/officeDocument/2006/relationships/image" Target="../media/image220.png"/><Relationship Id="rId9" Type="http://schemas.openxmlformats.org/officeDocument/2006/relationships/image" Target="../media/image350.png"/><Relationship Id="rId10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35.emf"/><Relationship Id="rId7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6" Type="http://schemas.openxmlformats.org/officeDocument/2006/relationships/image" Target="../media/image1.gif"/><Relationship Id="rId7" Type="http://schemas.openxmlformats.org/officeDocument/2006/relationships/image" Target="../media/image47.png"/><Relationship Id="rId8" Type="http://schemas.openxmlformats.org/officeDocument/2006/relationships/image" Target="../media/image41.png"/><Relationship Id="rId9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81.png"/><Relationship Id="rId9" Type="http://schemas.openxmlformats.org/officeDocument/2006/relationships/image" Target="../media/image9.png"/><Relationship Id="rId10" Type="http://schemas.openxmlformats.org/officeDocument/2006/relationships/image" Target="../media/image80.png"/><Relationship Id="rId11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6" Type="http://schemas.openxmlformats.org/officeDocument/2006/relationships/image" Target="../media/image1.gif"/><Relationship Id="rId7" Type="http://schemas.openxmlformats.org/officeDocument/2006/relationships/image" Target="../media/image11.png"/><Relationship Id="rId8" Type="http://schemas.openxmlformats.org/officeDocument/2006/relationships/image" Target="../media/image12.jpeg"/><Relationship Id="rId9" Type="http://schemas.openxmlformats.org/officeDocument/2006/relationships/image" Target="../media/image13.jpeg"/><Relationship Id="rId10" Type="http://schemas.openxmlformats.org/officeDocument/2006/relationships/hyperlink" Target="http://cds.cern.ch/record/1707015?ln=en" TargetMode="External"/><Relationship Id="rId11" Type="http://schemas.openxmlformats.org/officeDocument/2006/relationships/hyperlink" Target="http://dx.doi.org/10.1088/1748-0221/9/09/P09007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6" Type="http://schemas.openxmlformats.org/officeDocument/2006/relationships/image" Target="../media/image1.gif"/><Relationship Id="rId7" Type="http://schemas.openxmlformats.org/officeDocument/2006/relationships/image" Target="../media/image18.png"/><Relationship Id="rId8" Type="http://schemas.openxmlformats.org/officeDocument/2006/relationships/image" Target="../media/image16.wmf"/><Relationship Id="rId9" Type="http://schemas.openxmlformats.org/officeDocument/2006/relationships/image" Target="../media/image19.png"/><Relationship Id="rId10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5" Type="http://schemas.openxmlformats.org/officeDocument/2006/relationships/image" Target="../media/image1.gif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034522" y="2626949"/>
            <a:ext cx="7242047" cy="9768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200" spc="-38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Run II </a:t>
            </a:r>
            <a:r>
              <a:rPr lang="en-US" sz="3200" spc="-38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Radiation </a:t>
            </a:r>
            <a:r>
              <a:rPr lang="en-US" sz="3200" spc="-38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Damage Effects and Operation of the LHCb Vertex Locator</a:t>
            </a:r>
            <a:endParaRPr lang="en-US" sz="1200" dirty="0">
              <a:solidFill>
                <a:schemeClr val="accent5">
                  <a:lumMod val="50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" name="Straight Connector 6"/>
          <p:cNvCxnSpPr/>
          <p:nvPr/>
        </p:nvCxnSpPr>
        <p:spPr>
          <a:xfrm flipV="1">
            <a:off x="723900" y="3873113"/>
            <a:ext cx="7896225" cy="1"/>
          </a:xfrm>
          <a:prstGeom prst="line">
            <a:avLst/>
          </a:prstGeom>
          <a:ln w="76200">
            <a:solidFill>
              <a:srgbClr val="C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ubtitle 2"/>
          <p:cNvSpPr txBox="1">
            <a:spLocks/>
          </p:cNvSpPr>
          <p:nvPr/>
        </p:nvSpPr>
        <p:spPr>
          <a:xfrm>
            <a:off x="2209800" y="4186253"/>
            <a:ext cx="3921613" cy="12418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342892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6666"/>
                </a:solidFill>
              </a:rPr>
              <a:t>Agnieszka </a:t>
            </a:r>
            <a:r>
              <a:rPr lang="en-US" sz="1800" b="1" dirty="0" err="1">
                <a:solidFill>
                  <a:srgbClr val="006666"/>
                </a:solidFill>
              </a:rPr>
              <a:t>Obłąkowska</a:t>
            </a:r>
            <a:r>
              <a:rPr lang="en-US" sz="1800" b="1" dirty="0">
                <a:solidFill>
                  <a:srgbClr val="006666"/>
                </a:solidFill>
              </a:rPr>
              <a:t>-Mucha</a:t>
            </a:r>
            <a:endParaRPr lang="en-US" sz="1800" dirty="0">
              <a:solidFill>
                <a:srgbClr val="006666"/>
              </a:solidFill>
            </a:endParaRPr>
          </a:p>
          <a:p>
            <a:pPr marL="0" indent="0" algn="ctr" defTabSz="342892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3300"/>
                </a:solidFill>
              </a:rPr>
              <a:t>A</a:t>
            </a:r>
            <a:r>
              <a:rPr lang="en-US" sz="1800" b="1" dirty="0"/>
              <a:t>G</a:t>
            </a:r>
            <a:r>
              <a:rPr lang="en-US" sz="1800" b="1" dirty="0">
                <a:solidFill>
                  <a:srgbClr val="C00000"/>
                </a:solidFill>
              </a:rPr>
              <a:t>H</a:t>
            </a:r>
            <a:r>
              <a:rPr lang="en-US" sz="1800" b="1" dirty="0">
                <a:solidFill>
                  <a:srgbClr val="006666"/>
                </a:solidFill>
              </a:rPr>
              <a:t> </a:t>
            </a:r>
            <a:r>
              <a:rPr lang="en-US" sz="1800" b="1" dirty="0">
                <a:solidFill>
                  <a:srgbClr val="003300"/>
                </a:solidFill>
              </a:rPr>
              <a:t>U</a:t>
            </a:r>
            <a:r>
              <a:rPr lang="en-US" sz="1800" b="1" dirty="0"/>
              <a:t>S</a:t>
            </a:r>
            <a:r>
              <a:rPr lang="en-US" sz="1800" b="1" dirty="0">
                <a:solidFill>
                  <a:srgbClr val="C00000"/>
                </a:solidFill>
              </a:rPr>
              <a:t>T</a:t>
            </a:r>
            <a:r>
              <a:rPr lang="en-US" sz="1800" b="1" dirty="0">
                <a:solidFill>
                  <a:srgbClr val="006666"/>
                </a:solidFill>
              </a:rPr>
              <a:t> </a:t>
            </a:r>
            <a:r>
              <a:rPr lang="en-US" sz="1800" b="1" dirty="0" err="1">
                <a:solidFill>
                  <a:srgbClr val="006666"/>
                </a:solidFill>
              </a:rPr>
              <a:t>Kraków</a:t>
            </a:r>
            <a:endParaRPr lang="en-US" sz="1800" b="1" dirty="0">
              <a:solidFill>
                <a:srgbClr val="006666"/>
              </a:solidFill>
            </a:endParaRPr>
          </a:p>
          <a:p>
            <a:pPr marL="0" indent="0" algn="ctr" defTabSz="342892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</a:rPr>
              <a:t>on behalf of LHCb VELO Group</a:t>
            </a:r>
          </a:p>
        </p:txBody>
      </p:sp>
      <p:sp>
        <p:nvSpPr>
          <p:cNvPr id="6" name="Rectangle 4"/>
          <p:cNvSpPr/>
          <p:nvPr/>
        </p:nvSpPr>
        <p:spPr>
          <a:xfrm>
            <a:off x="5439782" y="5934379"/>
            <a:ext cx="41094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b="1" dirty="0">
                <a:solidFill>
                  <a:schemeClr val="accent5">
                    <a:lumMod val="50000"/>
                  </a:schemeClr>
                </a:solidFill>
              </a:rPr>
              <a:t>29th RD50 Workshop</a:t>
            </a:r>
            <a:r>
              <a:rPr lang="en-GB" sz="14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GB" sz="14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</a:rPr>
              <a:t> 21-23 </a:t>
            </a:r>
            <a:r>
              <a:rPr lang="pl-PL" sz="1400" b="1" dirty="0" err="1">
                <a:solidFill>
                  <a:schemeClr val="accent5">
                    <a:lumMod val="50000"/>
                  </a:schemeClr>
                </a:solidFill>
              </a:rPr>
              <a:t>November</a:t>
            </a:r>
            <a:r>
              <a:rPr lang="en-GB" sz="1400" b="1" dirty="0">
                <a:solidFill>
                  <a:schemeClr val="accent5">
                    <a:lumMod val="50000"/>
                  </a:schemeClr>
                </a:solidFill>
              </a:rPr>
              <a:t> 2016</a:t>
            </a: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l-PL" sz="14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GB" sz="1400" b="1" dirty="0">
                <a:solidFill>
                  <a:schemeClr val="accent5">
                    <a:lumMod val="50000"/>
                  </a:schemeClr>
                </a:solidFill>
              </a:rPr>
              <a:t>   </a:t>
            </a: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</a:rPr>
              <a:t>CERN</a:t>
            </a:r>
            <a:endParaRPr lang="en-GB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412" y="430822"/>
            <a:ext cx="1775459" cy="1834841"/>
          </a:xfrm>
          <a:prstGeom prst="rect">
            <a:avLst/>
          </a:prstGeom>
        </p:spPr>
      </p:pic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9137" y="818284"/>
            <a:ext cx="1735597" cy="1130364"/>
          </a:xfrm>
          <a:prstGeom prst="rect">
            <a:avLst/>
          </a:prstGeom>
          <a:noFill/>
        </p:spPr>
      </p:pic>
      <p:pic>
        <p:nvPicPr>
          <p:cNvPr id="12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045" y="4100129"/>
            <a:ext cx="610897" cy="96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514B-96B8-BF45-9FB3-E517AF2E59D6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17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sp>
        <p:nvSpPr>
          <p:cNvPr id="15" name="Rectangle 8"/>
          <p:cNvSpPr/>
          <p:nvPr/>
        </p:nvSpPr>
        <p:spPr>
          <a:xfrm>
            <a:off x="1213024" y="105542"/>
            <a:ext cx="22047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Leakage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Current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400" dirty="0">
              <a:solidFill>
                <a:srgbClr val="00666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Prostokąt 12"/>
              <p:cNvSpPr/>
              <p:nvPr/>
            </p:nvSpPr>
            <p:spPr>
              <a:xfrm>
                <a:off x="104615" y="774082"/>
                <a:ext cx="8575888" cy="1929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buClr>
                    <a:srgbClr val="C00000"/>
                  </a:buClr>
                  <a:buFont typeface="+mj-lt"/>
                  <a:buAutoNum type="arabicPeriod"/>
                </a:pPr>
                <a:r>
                  <a:rPr lang="pl-PL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The </a:t>
                </a:r>
                <a:r>
                  <a:rPr lang="pl-PL" dirty="0" err="1">
                    <a:solidFill>
                      <a:schemeClr val="accent5">
                        <a:lumMod val="50000"/>
                      </a:schemeClr>
                    </a:solidFill>
                  </a:rPr>
                  <a:t>increase</a:t>
                </a: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 in </a:t>
                </a:r>
                <a:r>
                  <a:rPr lang="pl-PL" dirty="0" err="1">
                    <a:solidFill>
                      <a:schemeClr val="accent5">
                        <a:lumMod val="50000"/>
                      </a:schemeClr>
                    </a:solidFill>
                  </a:rPr>
                  <a:t>leakage</a:t>
                </a: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pl-PL" dirty="0" err="1">
                    <a:solidFill>
                      <a:schemeClr val="accent5">
                        <a:lumMod val="50000"/>
                      </a:schemeClr>
                    </a:solidFill>
                  </a:rPr>
                  <a:t>current</a:t>
                </a: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pl-PL" dirty="0" err="1">
                    <a:solidFill>
                      <a:schemeClr val="accent5">
                        <a:lumMod val="50000"/>
                      </a:schemeClr>
                    </a:solidFill>
                  </a:rPr>
                  <a:t>is</a:t>
                </a: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pl-PL" dirty="0" err="1">
                    <a:solidFill>
                      <a:schemeClr val="accent5">
                        <a:lumMod val="50000"/>
                      </a:schemeClr>
                    </a:solidFill>
                  </a:rPr>
                  <a:t>proportional</a:t>
                </a: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 to the </a:t>
                </a:r>
                <a:r>
                  <a:rPr lang="pl-PL" dirty="0" err="1">
                    <a:solidFill>
                      <a:schemeClr val="accent5">
                        <a:lumMod val="50000"/>
                      </a:schemeClr>
                    </a:solidFill>
                  </a:rPr>
                  <a:t>accumulated</a:t>
                </a: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 fluence 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(time, delivered luminosity) </a:t>
                </a: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pl-PL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pl-PL" b="0" i="1" smtClean="0">
                            <a:solidFill>
                              <a:srgbClr val="C00000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pl-PL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pl-P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,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 typically 2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  <a:ea typeface="OpenSymbol"/>
                  </a:rPr>
                  <a:t> μ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A  per 100 pb</a:t>
                </a:r>
                <a:r>
                  <a:rPr lang="en-US" baseline="30000" dirty="0">
                    <a:solidFill>
                      <a:schemeClr val="accent5">
                        <a:lumMod val="50000"/>
                      </a:schemeClr>
                    </a:solidFill>
                  </a:rPr>
                  <a:t>-1</a:t>
                </a: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/>
                </a:r>
                <a:b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</a:b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pl-PL" sz="1400" dirty="0" err="1">
                    <a:solidFill>
                      <a:schemeClr val="accent5">
                        <a:lumMod val="50000"/>
                      </a:schemeClr>
                    </a:solidFill>
                  </a:rPr>
                  <a:t>annealing</a:t>
                </a:r>
                <a:r>
                  <a:rPr lang="pl-PL" sz="1400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pl-PL" sz="1400" dirty="0" err="1">
                    <a:solidFill>
                      <a:schemeClr val="accent5">
                        <a:lumMod val="50000"/>
                      </a:schemeClr>
                    </a:solidFill>
                  </a:rPr>
                  <a:t>constant</a:t>
                </a:r>
                <a:r>
                  <a:rPr lang="pl-PL" sz="1400" dirty="0">
                    <a:solidFill>
                      <a:schemeClr val="accent5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pl-PL" sz="14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pl-PL" sz="1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(20℃)=</m:t>
                    </m:r>
                    <m:d>
                      <m:dPr>
                        <m:ctrlPr>
                          <a:rPr lang="pl-PL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3.99±0.03</m:t>
                        </m:r>
                      </m:e>
                    </m:d>
                    <m:r>
                      <a:rPr lang="pl-PL" sz="1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pl-PL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sz="1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−17</m:t>
                        </m:r>
                      </m:sup>
                    </m:sSup>
                  </m:oMath>
                </a14:m>
                <a:r>
                  <a:rPr lang="pl-PL" sz="1400" dirty="0">
                    <a:solidFill>
                      <a:schemeClr val="accent5">
                        <a:lumMod val="50000"/>
                      </a:schemeClr>
                    </a:solidFill>
                  </a:rPr>
                  <a:t> A/cm</a:t>
                </a:r>
                <a:endParaRPr lang="en-US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342900" indent="-342900">
                  <a:spcBef>
                    <a:spcPts val="600"/>
                  </a:spcBef>
                  <a:buClr>
                    <a:srgbClr val="C00000"/>
                  </a:buClr>
                  <a:buFont typeface="+mj-lt"/>
                  <a:buAutoNum type="arabicPeriod"/>
                </a:pP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The currents of the sensors are measured as a function of time while operating at nominal conditions (depletion voltage, temperature) </a:t>
                </a:r>
              </a:p>
              <a:p>
                <a:pPr marL="180000" indent="-180000">
                  <a:spcBef>
                    <a:spcPts val="600"/>
                  </a:spcBef>
                  <a:buClr>
                    <a:srgbClr val="C00000"/>
                  </a:buClr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3" name="Prostokąt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15" y="774082"/>
                <a:ext cx="8575888" cy="1929631"/>
              </a:xfrm>
              <a:prstGeom prst="rect">
                <a:avLst/>
              </a:prstGeom>
              <a:blipFill rotWithShape="0">
                <a:blip r:embed="rId6"/>
                <a:stretch>
                  <a:fillRect l="-569" t="-18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rostokąt 8"/>
          <p:cNvSpPr/>
          <p:nvPr/>
        </p:nvSpPr>
        <p:spPr>
          <a:xfrm>
            <a:off x="191662" y="5934759"/>
            <a:ext cx="8952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3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Bulk currents increases with fluence 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expected, with occasional drops due to annealing. </a:t>
            </a:r>
          </a:p>
        </p:txBody>
      </p:sp>
      <p:grpSp>
        <p:nvGrpSpPr>
          <p:cNvPr id="27" name="Grupa 26"/>
          <p:cNvGrpSpPr/>
          <p:nvPr/>
        </p:nvGrpSpPr>
        <p:grpSpPr>
          <a:xfrm>
            <a:off x="104615" y="2422110"/>
            <a:ext cx="4832502" cy="3504209"/>
            <a:chOff x="131200" y="3184163"/>
            <a:chExt cx="5505450" cy="3504209"/>
          </a:xfrm>
        </p:grpSpPr>
        <p:pic>
          <p:nvPicPr>
            <p:cNvPr id="2" name="Obraz 1"/>
            <p:cNvPicPr>
              <a:picLocks noChangeAspect="1"/>
            </p:cNvPicPr>
            <p:nvPr/>
          </p:nvPicPr>
          <p:blipFill rotWithShape="1">
            <a:blip r:embed="rId7"/>
            <a:srcRect r="4202"/>
            <a:stretch/>
          </p:blipFill>
          <p:spPr>
            <a:xfrm>
              <a:off x="131200" y="3184163"/>
              <a:ext cx="5505450" cy="3504209"/>
            </a:xfrm>
            <a:prstGeom prst="rect">
              <a:avLst/>
            </a:prstGeom>
          </p:spPr>
        </p:pic>
        <p:sp>
          <p:nvSpPr>
            <p:cNvPr id="18" name="pole tekstowe 17"/>
            <p:cNvSpPr txBox="1"/>
            <p:nvPr/>
          </p:nvSpPr>
          <p:spPr>
            <a:xfrm>
              <a:off x="4331328" y="4629422"/>
              <a:ext cx="890641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rgbClr val="C00000"/>
                  </a:solidFill>
                </a:rPr>
                <a:t>Run II</a:t>
              </a:r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789728" y="5288065"/>
              <a:ext cx="1422026" cy="369332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l-PL" b="1" dirty="0">
                  <a:solidFill>
                    <a:srgbClr val="C00000"/>
                  </a:solidFill>
                </a:rPr>
                <a:t>	Run I</a:t>
              </a:r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4444385" y="414298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>
                  <a:solidFill>
                    <a:srgbClr val="C00000"/>
                  </a:solidFill>
                </a:rPr>
                <a:t>2016</a:t>
              </a:r>
            </a:p>
          </p:txBody>
        </p:sp>
        <p:sp>
          <p:nvSpPr>
            <p:cNvPr id="23" name="pole tekstowe 22"/>
            <p:cNvSpPr txBox="1"/>
            <p:nvPr/>
          </p:nvSpPr>
          <p:spPr>
            <a:xfrm>
              <a:off x="2877127" y="4812268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>
                  <a:solidFill>
                    <a:srgbClr val="C00000"/>
                  </a:solidFill>
                </a:rPr>
                <a:t>LS1</a:t>
              </a:r>
            </a:p>
          </p:txBody>
        </p:sp>
        <p:cxnSp>
          <p:nvCxnSpPr>
            <p:cNvPr id="25" name="Łącznik prosty ze strzałką 24"/>
            <p:cNvCxnSpPr/>
            <p:nvPr/>
          </p:nvCxnSpPr>
          <p:spPr>
            <a:xfrm>
              <a:off x="2211754" y="5181600"/>
              <a:ext cx="182880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Prostokąt 7"/>
          <p:cNvSpPr/>
          <p:nvPr/>
        </p:nvSpPr>
        <p:spPr>
          <a:xfrm>
            <a:off x="3996107" y="149878"/>
            <a:ext cx="2910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accent5">
                    <a:lumMod val="50000"/>
                  </a:schemeClr>
                </a:solidFill>
                <a:latin typeface="ArevSans-Oblique"/>
              </a:rPr>
              <a:t>“Radiation Damage in the LHCb VELO”</a:t>
            </a:r>
          </a:p>
          <a:p>
            <a:r>
              <a:rPr lang="pl-PL" sz="1200" b="1" dirty="0">
                <a:solidFill>
                  <a:schemeClr val="accent5">
                    <a:lumMod val="50000"/>
                  </a:schemeClr>
                </a:solidFill>
                <a:latin typeface="ArevSans-Bold"/>
              </a:rPr>
              <a:t>JINST 8 (2013) P08002</a:t>
            </a:r>
            <a:endParaRPr lang="pl-PL" sz="1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3"/>
          <a:stretch/>
        </p:blipFill>
        <p:spPr>
          <a:xfrm>
            <a:off x="4888990" y="2750390"/>
            <a:ext cx="4235335" cy="285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69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1207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IV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scans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11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283365" y="857921"/>
            <a:ext cx="8499551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IV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scans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are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performed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semi-automatically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at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the end of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fills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(in data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taking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periods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).</a:t>
            </a:r>
          </a:p>
          <a:p>
            <a:pPr marL="342900" lvl="0" indent="-342900"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n-line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new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monitoring –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Lovell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 rotWithShape="1">
          <a:blip r:embed="rId6"/>
          <a:srcRect l="2945" t="3012" r="4102"/>
          <a:stretch/>
        </p:blipFill>
        <p:spPr>
          <a:xfrm>
            <a:off x="191662" y="1691972"/>
            <a:ext cx="8499551" cy="48638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" y="1668699"/>
            <a:ext cx="9144000" cy="445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7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sp>
        <p:nvSpPr>
          <p:cNvPr id="15" name="Rectangle 8"/>
          <p:cNvSpPr/>
          <p:nvPr/>
        </p:nvSpPr>
        <p:spPr>
          <a:xfrm>
            <a:off x="1213024" y="105542"/>
            <a:ext cx="34165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Leakage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Current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– IT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scans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90182" y="877099"/>
            <a:ext cx="839273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Bulk current in silicon has a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exponential dependence on temperature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study of current-temperature dependence (IT scans) are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performe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 few times during each period of data taking.</a:t>
            </a:r>
          </a:p>
          <a:p>
            <a:pPr marL="342900" indent="-3429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silicon effective band gap can be also determined. </a:t>
            </a:r>
          </a:p>
        </p:txBody>
      </p:sp>
      <p:pic>
        <p:nvPicPr>
          <p:cNvPr id="17" name="Obraz 16" descr="ITscan_3-4fb.png"/>
          <p:cNvPicPr>
            <a:picLocks noChangeAspect="1"/>
          </p:cNvPicPr>
          <p:nvPr/>
        </p:nvPicPr>
        <p:blipFill rotWithShape="1">
          <a:blip r:embed="rId6" cstate="print"/>
          <a:srcRect t="3424" r="3430" b="4112"/>
          <a:stretch/>
        </p:blipFill>
        <p:spPr>
          <a:xfrm>
            <a:off x="237650" y="2566031"/>
            <a:ext cx="3639499" cy="33444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Prostokąt 7"/>
              <p:cNvSpPr/>
              <p:nvPr/>
            </p:nvSpPr>
            <p:spPr>
              <a:xfrm>
                <a:off x="8156977" y="4081169"/>
                <a:ext cx="100944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pl-PL" sz="16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pl-PL" sz="16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pl-PL" sz="16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sz="16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pl-PL" sz="16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8" name="Prostokąt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6977" y="4081169"/>
                <a:ext cx="1009443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Prostokąt 12"/>
              <p:cNvSpPr/>
              <p:nvPr/>
            </p:nvSpPr>
            <p:spPr>
              <a:xfrm>
                <a:off x="4093729" y="5376915"/>
                <a:ext cx="4572000" cy="66890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Effective energy for high </a:t>
                </a:r>
                <a:r>
                  <a:rPr lang="en-US" dirty="0" err="1">
                    <a:solidFill>
                      <a:schemeClr val="accent5">
                        <a:lumMod val="50000"/>
                      </a:schemeClr>
                    </a:solidFill>
                  </a:rPr>
                  <a:t>fluences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 is lower than literature value</a:t>
                </a:r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pl-PL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pl-PL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pl-PL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pl-PL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=1.214 </m:t>
                    </m:r>
                    <m:r>
                      <a:rPr lang="pl-PL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± </m:t>
                    </m:r>
                    <m:r>
                      <a:rPr lang="pl-PL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0.014 </m:t>
                    </m:r>
                  </m:oMath>
                </a14:m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eV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.</a:t>
                </a:r>
                <a:endParaRPr lang="pl-PL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Prostokąt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729" y="5376915"/>
                <a:ext cx="4572000" cy="668901"/>
              </a:xfrm>
              <a:prstGeom prst="rect">
                <a:avLst/>
              </a:prstGeom>
              <a:blipFill>
                <a:blip r:embed="rId8"/>
                <a:stretch>
                  <a:fillRect l="-1200" t="-4545" r="-1067" b="-1090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pole tekstowe 19"/>
              <p:cNvSpPr txBox="1"/>
              <p:nvPr/>
            </p:nvSpPr>
            <p:spPr>
              <a:xfrm>
                <a:off x="4132456" y="4880776"/>
                <a:ext cx="2607893" cy="39190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solidFill>
                              <a:srgbClr val="C00000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pl-PL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pl-PL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pl-PL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pl-PL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=1.16 ± 0.06</m:t>
                    </m:r>
                  </m:oMath>
                </a14:m>
                <a:r>
                  <a:rPr lang="pl-PL" dirty="0">
                    <a:solidFill>
                      <a:schemeClr val="accent5">
                        <a:lumMod val="50000"/>
                      </a:schemeClr>
                    </a:solidFill>
                  </a:rPr>
                  <a:t> eV</a:t>
                </a:r>
                <a:endParaRPr lang="en-GB" dirty="0"/>
              </a:p>
            </p:txBody>
          </p:sp>
        </mc:Choice>
        <mc:Fallback xmlns="">
          <p:sp>
            <p:nvSpPr>
              <p:cNvPr id="20" name="pole tekstow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2456" y="4880776"/>
                <a:ext cx="2607893" cy="391902"/>
              </a:xfrm>
              <a:prstGeom prst="rect">
                <a:avLst/>
              </a:prstGeom>
              <a:blipFill>
                <a:blip r:embed="rId9"/>
                <a:stretch>
                  <a:fillRect t="-7813" r="-1168" b="-20313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pole tekstowe 20"/>
          <p:cNvSpPr txBox="1"/>
          <p:nvPr/>
        </p:nvSpPr>
        <p:spPr>
          <a:xfrm>
            <a:off x="4861213" y="3078459"/>
            <a:ext cx="1457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 err="1">
                <a:solidFill>
                  <a:schemeClr val="accent5">
                    <a:lumMod val="50000"/>
                  </a:schemeClr>
                </a:solidFill>
              </a:rPr>
              <a:t>current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1600" dirty="0" err="1">
                <a:solidFill>
                  <a:schemeClr val="accent5">
                    <a:lumMod val="50000"/>
                  </a:schemeClr>
                </a:solidFill>
              </a:rPr>
              <a:t>scaling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pole tekstowe 21"/>
              <p:cNvSpPr txBox="1"/>
              <p:nvPr/>
            </p:nvSpPr>
            <p:spPr>
              <a:xfrm>
                <a:off x="4217083" y="3453406"/>
                <a:ext cx="3992310" cy="645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pl-PL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pl-PL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l-PL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pl-PL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pl-PL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pl-PL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l-PL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pl-PL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pl-PL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pl-PL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l-PL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pl-PL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pl-PL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pl-PL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pl-PL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pl-PL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pl-PL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pl-PL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pl-PL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pl-PL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begChr m:val="["/>
                          <m:endChr m:val="]"/>
                          <m:ctrlPr>
                            <a:rPr lang="pl-PL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pl-PL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pl-PL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pl-PL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pl-PL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pl-PL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𝑒𝑓𝑓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pl-PL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pl-PL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pl-PL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ctrlPr>
                                <a:rPr lang="pl-PL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l-PL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pl-PL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pl-PL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pl-PL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pl-PL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pl-PL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sSub>
                                    <m:sSubPr>
                                      <m:ctrlPr>
                                        <a:rPr lang="pl-PL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pl-PL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22" name="pole tekstow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083" y="3453406"/>
                <a:ext cx="3992310" cy="645433"/>
              </a:xfrm>
              <a:prstGeom prst="rect">
                <a:avLst/>
              </a:prstGeom>
              <a:blipFill>
                <a:blip r:embed="rId10"/>
                <a:stretch>
                  <a:fillRect b="-9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Prostokąt 22"/>
          <p:cNvSpPr/>
          <p:nvPr/>
        </p:nvSpPr>
        <p:spPr>
          <a:xfrm>
            <a:off x="6740349" y="6045816"/>
            <a:ext cx="2286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100" dirty="0"/>
              <a:t>A. </a:t>
            </a:r>
            <a:r>
              <a:rPr lang="pl-PL" sz="1100" dirty="0" err="1"/>
              <a:t>Chilingarov</a:t>
            </a:r>
            <a:r>
              <a:rPr lang="pl-PL" sz="1100" dirty="0"/>
              <a:t>; </a:t>
            </a:r>
            <a:r>
              <a:rPr lang="pl-PL" sz="1100" dirty="0">
                <a:latin typeface="Calibri" panose="020F0502020204030204" pitchFamily="34" charset="0"/>
              </a:rPr>
              <a:t>2013 JINST 8 P10003 </a:t>
            </a:r>
            <a:endParaRPr lang="pl-PL" sz="1100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6354454" y="6316975"/>
            <a:ext cx="27895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err="1"/>
              <a:t>see</a:t>
            </a:r>
            <a:r>
              <a:rPr lang="pl-PL" sz="1000" dirty="0"/>
              <a:t> </a:t>
            </a:r>
            <a:r>
              <a:rPr lang="pl-PL" sz="1000" dirty="0" err="1"/>
              <a:t>also</a:t>
            </a:r>
            <a:r>
              <a:rPr lang="pl-PL" sz="1000" dirty="0"/>
              <a:t>: </a:t>
            </a:r>
            <a:r>
              <a:rPr lang="pl-PL" sz="1000" dirty="0" err="1"/>
              <a:t>Nucl.Instrum.Meth</a:t>
            </a:r>
            <a:r>
              <a:rPr lang="pl-PL" sz="1000" dirty="0"/>
              <a:t>. A796 (2015) </a:t>
            </a:r>
            <a:r>
              <a:rPr lang="pl-PL" sz="1000" dirty="0" smtClean="0"/>
              <a:t>126-130</a:t>
            </a:r>
            <a:endParaRPr lang="pl-PL" sz="1000" dirty="0"/>
          </a:p>
        </p:txBody>
      </p:sp>
    </p:spTree>
    <p:extLst>
      <p:ext uri="{BB962C8B-B14F-4D97-AF65-F5344CB8AC3E}">
        <p14:creationId xmlns:p14="http://schemas.microsoft.com/office/powerpoint/2010/main" val="155775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23069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Collected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charge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grpSp>
        <p:nvGrpSpPr>
          <p:cNvPr id="27" name="Group 16"/>
          <p:cNvGrpSpPr/>
          <p:nvPr/>
        </p:nvGrpSpPr>
        <p:grpSpPr>
          <a:xfrm>
            <a:off x="3913001" y="5061078"/>
            <a:ext cx="2029968" cy="2029968"/>
            <a:chOff x="3912922" y="512064"/>
            <a:chExt cx="2029968" cy="2029968"/>
          </a:xfrm>
        </p:grpSpPr>
        <p:sp>
          <p:nvSpPr>
            <p:cNvPr id="28" name="Block Arc 8"/>
            <p:cNvSpPr>
              <a:spLocks noChangeAspect="1"/>
            </p:cNvSpPr>
            <p:nvPr/>
          </p:nvSpPr>
          <p:spPr>
            <a:xfrm>
              <a:off x="3912922" y="512064"/>
              <a:ext cx="2029968" cy="2029968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Block Arc 9"/>
            <p:cNvSpPr>
              <a:spLocks noChangeAspect="1"/>
            </p:cNvSpPr>
            <p:nvPr/>
          </p:nvSpPr>
          <p:spPr>
            <a:xfrm>
              <a:off x="4168954" y="768096"/>
              <a:ext cx="1517904" cy="1517904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chemeClr val="accent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Block Arc 11"/>
            <p:cNvSpPr>
              <a:spLocks noChangeAspect="1"/>
            </p:cNvSpPr>
            <p:nvPr/>
          </p:nvSpPr>
          <p:spPr>
            <a:xfrm>
              <a:off x="4319830" y="918972"/>
              <a:ext cx="1216152" cy="1216152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Block Arc 10"/>
            <p:cNvSpPr>
              <a:spLocks noChangeAspect="1"/>
            </p:cNvSpPr>
            <p:nvPr/>
          </p:nvSpPr>
          <p:spPr>
            <a:xfrm>
              <a:off x="4470706" y="1069848"/>
              <a:ext cx="914400" cy="91440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32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037" y="951144"/>
            <a:ext cx="4389120" cy="4024451"/>
          </a:xfrm>
          <a:prstGeom prst="rect">
            <a:avLst/>
          </a:prstGeom>
        </p:spPr>
      </p:pic>
      <p:pic>
        <p:nvPicPr>
          <p:cNvPr id="33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2200" y="942785"/>
            <a:ext cx="4443673" cy="3992159"/>
          </a:xfrm>
          <a:prstGeom prst="rect">
            <a:avLst/>
          </a:prstGeom>
        </p:spPr>
      </p:pic>
      <p:cxnSp>
        <p:nvCxnSpPr>
          <p:cNvPr id="34" name="Straight Connector 12"/>
          <p:cNvCxnSpPr/>
          <p:nvPr/>
        </p:nvCxnSpPr>
        <p:spPr>
          <a:xfrm flipV="1">
            <a:off x="640904" y="2831044"/>
            <a:ext cx="8051575" cy="16184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25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4464346" y="907437"/>
            <a:ext cx="461367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3"/>
            </a:pP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effective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depletion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voltage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(V</a:t>
            </a:r>
            <a:r>
              <a:rPr lang="pl-PL" baseline="-25000" dirty="0">
                <a:solidFill>
                  <a:schemeClr val="accent5">
                    <a:lumMod val="50000"/>
                  </a:schemeClr>
                </a:solidFill>
              </a:rPr>
              <a:t>ED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is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the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voltage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where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MPV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is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80% of maximum.</a:t>
            </a: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3"/>
            </a:pPr>
            <a:r>
              <a:rPr lang="en-US" b="1" dirty="0">
                <a:solidFill>
                  <a:srgbClr val="C00000"/>
                </a:solidFill>
                <a:ea typeface="OpenSymbol"/>
              </a:rPr>
              <a:t>Type inversion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occurred at (10-15)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×10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12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 1MeV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n-US" baseline="-25000" dirty="0" err="1">
                <a:solidFill>
                  <a:schemeClr val="accent5">
                    <a:lumMod val="50000"/>
                  </a:schemeClr>
                </a:solidFill>
              </a:rPr>
              <a:t>eq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/cm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, inversion started at inner radius.  </a:t>
            </a: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3"/>
            </a:pP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3"/>
            </a:pP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3"/>
            </a:pP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3"/>
            </a:pP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3"/>
            </a:pP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3"/>
            </a:pP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rgbClr val="C00000"/>
              </a:buClr>
            </a:pP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09358" y="1289089"/>
            <a:ext cx="4295518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pl-PL" sz="1600" dirty="0" err="1">
                <a:solidFill>
                  <a:schemeClr val="accent5">
                    <a:lumMod val="50000"/>
                  </a:schemeClr>
                </a:solidFill>
              </a:rPr>
              <a:t>During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data </a:t>
            </a:r>
            <a:r>
              <a:rPr lang="pl-PL" sz="1600" dirty="0" err="1">
                <a:solidFill>
                  <a:schemeClr val="accent5">
                    <a:lumMod val="50000"/>
                  </a:schemeClr>
                </a:solidFill>
              </a:rPr>
              <a:t>taking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a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tested sensor is excluded from the track fit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A voltage bias scan is performed on it and the charge deposited in sensor around the track intercept is measured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41771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Charge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Collection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Efficiency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-</a:t>
            </a:r>
            <a:r>
              <a:rPr lang="pl-PL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pl-PL" sz="2400" b="1" baseline="-250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2381" y="1911926"/>
            <a:ext cx="3917048" cy="121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191662" y="919757"/>
            <a:ext cx="3305520" cy="369332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marL="180975" indent="-180975" algn="ctr">
              <a:spcBef>
                <a:spcPts val="600"/>
              </a:spcBef>
              <a:buClr>
                <a:srgbClr val="DD5509"/>
              </a:buClr>
              <a:buNone/>
            </a:pPr>
            <a:r>
              <a:rPr lang="pl-PL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Charge</a:t>
            </a:r>
            <a:r>
              <a:rPr lang="pl-P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Collection </a:t>
            </a:r>
            <a:r>
              <a:rPr lang="pl-PL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Efficency</a:t>
            </a:r>
            <a:r>
              <a:rPr lang="pl-P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(CCE)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5045022" y="5670954"/>
            <a:ext cx="3286541" cy="83099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CCE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scan is used to measure:</a:t>
            </a:r>
          </a:p>
          <a:p>
            <a:pPr marL="360000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Effective Depletion Voltage (</a:t>
            </a:r>
            <a:r>
              <a:rPr lang="pl-PL" sz="1600" b="1" dirty="0">
                <a:solidFill>
                  <a:srgbClr val="C00000"/>
                </a:solidFill>
              </a:rPr>
              <a:t>V</a:t>
            </a:r>
            <a:r>
              <a:rPr lang="pl-PL" sz="1600" b="1" baseline="-25000" dirty="0">
                <a:solidFill>
                  <a:srgbClr val="C00000"/>
                </a:solidFill>
              </a:rPr>
              <a:t>ED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marL="360000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Cluster Finding Efficienc</a:t>
            </a:r>
            <a:r>
              <a:rPr lang="en-US" sz="1600" dirty="0"/>
              <a:t>y (</a:t>
            </a:r>
            <a:r>
              <a:rPr lang="en-US" sz="1600" b="1" dirty="0">
                <a:solidFill>
                  <a:srgbClr val="C00000"/>
                </a:solidFill>
              </a:rPr>
              <a:t>CFE</a:t>
            </a:r>
            <a:r>
              <a:rPr lang="en-US" sz="1600" dirty="0"/>
              <a:t>)</a:t>
            </a: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309" y="3916320"/>
            <a:ext cx="3724277" cy="2704457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0179" y="2572531"/>
            <a:ext cx="3716226" cy="2819206"/>
          </a:xfrm>
          <a:prstGeom prst="rect">
            <a:avLst/>
          </a:prstGeom>
        </p:spPr>
      </p:pic>
      <p:cxnSp>
        <p:nvCxnSpPr>
          <p:cNvPr id="20" name="Straight Connector 12"/>
          <p:cNvCxnSpPr/>
          <p:nvPr/>
        </p:nvCxnSpPr>
        <p:spPr>
          <a:xfrm>
            <a:off x="6405620" y="2572531"/>
            <a:ext cx="20502" cy="2687578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ole tekstowe 17"/>
          <p:cNvSpPr txBox="1"/>
          <p:nvPr/>
        </p:nvSpPr>
        <p:spPr>
          <a:xfrm>
            <a:off x="2257117" y="4819121"/>
            <a:ext cx="24638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>
                <a:latin typeface="Arial" panose="020B0604020202020204" pitchFamily="34" charset="0"/>
                <a:cs typeface="Arial" panose="020B0604020202020204" pitchFamily="34" charset="0"/>
              </a:rPr>
              <a:t>LHCb VELO </a:t>
            </a:r>
            <a:r>
              <a:rPr lang="pl-PL" sz="1100" dirty="0" err="1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endParaRPr 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 rot="16200000">
            <a:off x="-955128" y="4574530"/>
            <a:ext cx="22534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 err="1"/>
              <a:t>Relative</a:t>
            </a:r>
            <a:r>
              <a:rPr lang="pl-PL" sz="1050" b="1" dirty="0"/>
              <a:t> </a:t>
            </a:r>
            <a:r>
              <a:rPr lang="pl-PL" sz="1050" b="1" dirty="0" err="1"/>
              <a:t>nnumber</a:t>
            </a:r>
            <a:r>
              <a:rPr lang="pl-PL" sz="1050" b="1" dirty="0"/>
              <a:t> of </a:t>
            </a:r>
            <a:r>
              <a:rPr lang="pl-PL" sz="1050" b="1" dirty="0" err="1"/>
              <a:t>tracks</a:t>
            </a:r>
            <a:endParaRPr lang="pl-PL" sz="1050" b="1" dirty="0"/>
          </a:p>
        </p:txBody>
      </p:sp>
    </p:spTree>
    <p:extLst>
      <p:ext uri="{BB962C8B-B14F-4D97-AF65-F5344CB8AC3E}">
        <p14:creationId xmlns:p14="http://schemas.microsoft.com/office/powerpoint/2010/main" val="358307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4773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CCE –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Effective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Depleted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Voltage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V</a:t>
            </a:r>
            <a:r>
              <a:rPr lang="pl-PL" sz="2400" spc="-38" baseline="-25000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15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41" name="Picture 6"/>
          <p:cNvPicPr>
            <a:picLocks noChangeAspect="1"/>
          </p:cNvPicPr>
          <p:nvPr/>
        </p:nvPicPr>
        <p:blipFill rotWithShape="1">
          <a:blip r:embed="rId6"/>
          <a:srcRect t="6831" b="2394"/>
          <a:stretch/>
        </p:blipFill>
        <p:spPr>
          <a:xfrm>
            <a:off x="360000" y="1080000"/>
            <a:ext cx="8323147" cy="5400000"/>
          </a:xfrm>
          <a:prstGeom prst="rect">
            <a:avLst/>
          </a:prstGeom>
        </p:spPr>
      </p:pic>
      <p:sp>
        <p:nvSpPr>
          <p:cNvPr id="42" name="TextBox 2"/>
          <p:cNvSpPr txBox="1"/>
          <p:nvPr/>
        </p:nvSpPr>
        <p:spPr>
          <a:xfrm>
            <a:off x="6030184" y="3521711"/>
            <a:ext cx="132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ple Chancery"/>
                <a:cs typeface="Apple Chancery"/>
              </a:rPr>
              <a:t>L</a:t>
            </a:r>
            <a:r>
              <a:rPr lang="en-US" dirty="0"/>
              <a:t> = 40 pb</a:t>
            </a:r>
            <a:r>
              <a:rPr lang="en-US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419113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4773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CCE –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Effective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Depleted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Voltage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V</a:t>
            </a:r>
            <a:r>
              <a:rPr lang="pl-PL" sz="2400" spc="-38" baseline="-25000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16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12" name="Picture 9"/>
          <p:cNvPicPr>
            <a:picLocks noChangeAspect="1"/>
          </p:cNvPicPr>
          <p:nvPr/>
        </p:nvPicPr>
        <p:blipFill rotWithShape="1">
          <a:blip r:embed="rId6"/>
          <a:srcRect t="6047" r="4035" b="2612"/>
          <a:stretch/>
        </p:blipFill>
        <p:spPr>
          <a:xfrm>
            <a:off x="360000" y="1080000"/>
            <a:ext cx="7913152" cy="5400000"/>
          </a:xfrm>
          <a:prstGeom prst="rect">
            <a:avLst/>
          </a:prstGeom>
        </p:spPr>
      </p:pic>
      <p:sp>
        <p:nvSpPr>
          <p:cNvPr id="13" name="TextBox 16"/>
          <p:cNvSpPr txBox="1"/>
          <p:nvPr/>
        </p:nvSpPr>
        <p:spPr>
          <a:xfrm>
            <a:off x="6035627" y="3048347"/>
            <a:ext cx="1327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ple Chancery"/>
                <a:cs typeface="Apple Chancery"/>
              </a:rPr>
              <a:t>L</a:t>
            </a:r>
            <a:r>
              <a:rPr lang="en-US" dirty="0"/>
              <a:t> = 1.1 fb</a:t>
            </a:r>
            <a:r>
              <a:rPr lang="en-US" baseline="30000" dirty="0"/>
              <a:t>-1</a:t>
            </a:r>
          </a:p>
        </p:txBody>
      </p:sp>
      <p:grpSp>
        <p:nvGrpSpPr>
          <p:cNvPr id="15" name="Group 7"/>
          <p:cNvGrpSpPr>
            <a:grpSpLocks noChangeAspect="1"/>
          </p:cNvGrpSpPr>
          <p:nvPr/>
        </p:nvGrpSpPr>
        <p:grpSpPr>
          <a:xfrm>
            <a:off x="5991497" y="3585319"/>
            <a:ext cx="1371600" cy="1371600"/>
            <a:chOff x="2957384" y="1712785"/>
            <a:chExt cx="4114800" cy="4114800"/>
          </a:xfrm>
        </p:grpSpPr>
        <p:sp>
          <p:nvSpPr>
            <p:cNvPr id="16" name="Block Arc 8"/>
            <p:cNvSpPr>
              <a:spLocks noChangeAspect="1"/>
            </p:cNvSpPr>
            <p:nvPr/>
          </p:nvSpPr>
          <p:spPr>
            <a:xfrm>
              <a:off x="2957384" y="1712785"/>
              <a:ext cx="4114800" cy="4114800"/>
            </a:xfrm>
            <a:prstGeom prst="blockArc">
              <a:avLst>
                <a:gd name="adj1" fmla="val 10800000"/>
                <a:gd name="adj2" fmla="val 20610"/>
                <a:gd name="adj3" fmla="val 14362"/>
              </a:avLst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Block Arc 10"/>
            <p:cNvSpPr>
              <a:spLocks noChangeAspect="1"/>
            </p:cNvSpPr>
            <p:nvPr/>
          </p:nvSpPr>
          <p:spPr>
            <a:xfrm>
              <a:off x="3460304" y="2215705"/>
              <a:ext cx="3108960" cy="310896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1"/>
            <p:cNvSpPr>
              <a:spLocks noChangeAspect="1"/>
            </p:cNvSpPr>
            <p:nvPr/>
          </p:nvSpPr>
          <p:spPr>
            <a:xfrm>
              <a:off x="3963224" y="2718625"/>
              <a:ext cx="2103120" cy="210312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2"/>
            <p:cNvSpPr>
              <a:spLocks noChangeAspect="1"/>
            </p:cNvSpPr>
            <p:nvPr/>
          </p:nvSpPr>
          <p:spPr>
            <a:xfrm>
              <a:off x="4283264" y="3038665"/>
              <a:ext cx="1463040" cy="146304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Block Arc 13"/>
            <p:cNvSpPr>
              <a:spLocks noChangeAspect="1"/>
            </p:cNvSpPr>
            <p:nvPr/>
          </p:nvSpPr>
          <p:spPr>
            <a:xfrm>
              <a:off x="4511864" y="3267265"/>
              <a:ext cx="1005840" cy="100584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012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4773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CCE –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Effective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Depleted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Voltage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V</a:t>
            </a:r>
            <a:r>
              <a:rPr lang="pl-PL" sz="2400" spc="-38" baseline="-25000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17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/>
          </p:cNvPicPr>
          <p:nvPr/>
        </p:nvPicPr>
        <p:blipFill rotWithShape="1">
          <a:blip r:embed="rId6"/>
          <a:srcRect t="7015" r="6257" b="2387"/>
          <a:stretch/>
        </p:blipFill>
        <p:spPr>
          <a:xfrm>
            <a:off x="360004" y="1080000"/>
            <a:ext cx="7793179" cy="5400000"/>
          </a:xfrm>
          <a:prstGeom prst="rect">
            <a:avLst/>
          </a:prstGeom>
        </p:spPr>
      </p:pic>
      <p:grpSp>
        <p:nvGrpSpPr>
          <p:cNvPr id="13" name="Group 7"/>
          <p:cNvGrpSpPr>
            <a:grpSpLocks noChangeAspect="1"/>
          </p:cNvGrpSpPr>
          <p:nvPr/>
        </p:nvGrpSpPr>
        <p:grpSpPr>
          <a:xfrm>
            <a:off x="6137168" y="3706377"/>
            <a:ext cx="1371600" cy="1371600"/>
            <a:chOff x="2957384" y="1712785"/>
            <a:chExt cx="4114800" cy="4114800"/>
          </a:xfrm>
        </p:grpSpPr>
        <p:sp>
          <p:nvSpPr>
            <p:cNvPr id="15" name="Block Arc 8"/>
            <p:cNvSpPr>
              <a:spLocks noChangeAspect="1"/>
            </p:cNvSpPr>
            <p:nvPr/>
          </p:nvSpPr>
          <p:spPr>
            <a:xfrm>
              <a:off x="2957384" y="1712785"/>
              <a:ext cx="4114800" cy="4114800"/>
            </a:xfrm>
            <a:prstGeom prst="blockArc">
              <a:avLst>
                <a:gd name="adj1" fmla="val 10800000"/>
                <a:gd name="adj2" fmla="val 20610"/>
                <a:gd name="adj3" fmla="val 14362"/>
              </a:avLst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Block Arc 10"/>
            <p:cNvSpPr>
              <a:spLocks noChangeAspect="1"/>
            </p:cNvSpPr>
            <p:nvPr/>
          </p:nvSpPr>
          <p:spPr>
            <a:xfrm>
              <a:off x="3460304" y="2215705"/>
              <a:ext cx="3108960" cy="310896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Block Arc 11"/>
            <p:cNvSpPr>
              <a:spLocks noChangeAspect="1"/>
            </p:cNvSpPr>
            <p:nvPr/>
          </p:nvSpPr>
          <p:spPr>
            <a:xfrm>
              <a:off x="3963224" y="2718625"/>
              <a:ext cx="2103120" cy="210312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2"/>
            <p:cNvSpPr>
              <a:spLocks noChangeAspect="1"/>
            </p:cNvSpPr>
            <p:nvPr/>
          </p:nvSpPr>
          <p:spPr>
            <a:xfrm>
              <a:off x="4283264" y="3038665"/>
              <a:ext cx="1463040" cy="146304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3"/>
            <p:cNvSpPr>
              <a:spLocks noChangeAspect="1"/>
            </p:cNvSpPr>
            <p:nvPr/>
          </p:nvSpPr>
          <p:spPr>
            <a:xfrm>
              <a:off x="4511864" y="3267265"/>
              <a:ext cx="1005840" cy="100584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4"/>
          <p:cNvSpPr txBox="1"/>
          <p:nvPr/>
        </p:nvSpPr>
        <p:spPr>
          <a:xfrm>
            <a:off x="6189252" y="3225555"/>
            <a:ext cx="1327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ple Chancery"/>
                <a:cs typeface="Apple Chancery"/>
              </a:rPr>
              <a:t>L</a:t>
            </a:r>
            <a:r>
              <a:rPr lang="en-US" dirty="0"/>
              <a:t> = 3.4 fb</a:t>
            </a:r>
            <a:r>
              <a:rPr lang="en-US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397655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4773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CCE –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Effective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Depleted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Voltage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V</a:t>
            </a:r>
            <a:r>
              <a:rPr lang="pl-PL" sz="2400" spc="-38" baseline="-25000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18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12" name="Picture 6"/>
          <p:cNvPicPr>
            <a:picLocks noChangeAspect="1"/>
          </p:cNvPicPr>
          <p:nvPr/>
        </p:nvPicPr>
        <p:blipFill rotWithShape="1">
          <a:blip r:embed="rId6"/>
          <a:srcRect t="6362" r="3801" b="1894"/>
          <a:stretch/>
        </p:blipFill>
        <p:spPr>
          <a:xfrm>
            <a:off x="360000" y="1080000"/>
            <a:ext cx="7897498" cy="5400000"/>
          </a:xfrm>
          <a:prstGeom prst="rect">
            <a:avLst/>
          </a:prstGeom>
        </p:spPr>
      </p:pic>
      <p:grpSp>
        <p:nvGrpSpPr>
          <p:cNvPr id="13" name="Group 7"/>
          <p:cNvGrpSpPr>
            <a:grpSpLocks noChangeAspect="1"/>
          </p:cNvGrpSpPr>
          <p:nvPr/>
        </p:nvGrpSpPr>
        <p:grpSpPr>
          <a:xfrm>
            <a:off x="6137168" y="3720200"/>
            <a:ext cx="1371600" cy="1371600"/>
            <a:chOff x="2957384" y="1712785"/>
            <a:chExt cx="4114800" cy="4114800"/>
          </a:xfrm>
        </p:grpSpPr>
        <p:sp>
          <p:nvSpPr>
            <p:cNvPr id="15" name="Block Arc 8"/>
            <p:cNvSpPr>
              <a:spLocks noChangeAspect="1"/>
            </p:cNvSpPr>
            <p:nvPr/>
          </p:nvSpPr>
          <p:spPr>
            <a:xfrm>
              <a:off x="2957384" y="1712785"/>
              <a:ext cx="4114800" cy="4114800"/>
            </a:xfrm>
            <a:prstGeom prst="blockArc">
              <a:avLst>
                <a:gd name="adj1" fmla="val 10800000"/>
                <a:gd name="adj2" fmla="val 20610"/>
                <a:gd name="adj3" fmla="val 14362"/>
              </a:avLst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Block Arc 9"/>
            <p:cNvSpPr>
              <a:spLocks noChangeAspect="1"/>
            </p:cNvSpPr>
            <p:nvPr/>
          </p:nvSpPr>
          <p:spPr>
            <a:xfrm>
              <a:off x="3460304" y="2215705"/>
              <a:ext cx="3108960" cy="310896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Block Arc 10"/>
            <p:cNvSpPr>
              <a:spLocks noChangeAspect="1"/>
            </p:cNvSpPr>
            <p:nvPr/>
          </p:nvSpPr>
          <p:spPr>
            <a:xfrm>
              <a:off x="3963224" y="2718625"/>
              <a:ext cx="2103120" cy="210312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1"/>
            <p:cNvSpPr>
              <a:spLocks noChangeAspect="1"/>
            </p:cNvSpPr>
            <p:nvPr/>
          </p:nvSpPr>
          <p:spPr>
            <a:xfrm>
              <a:off x="4283264" y="3038665"/>
              <a:ext cx="1463040" cy="146304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2"/>
            <p:cNvSpPr>
              <a:spLocks noChangeAspect="1"/>
            </p:cNvSpPr>
            <p:nvPr/>
          </p:nvSpPr>
          <p:spPr>
            <a:xfrm>
              <a:off x="4511864" y="3267265"/>
              <a:ext cx="1005840" cy="1005840"/>
            </a:xfrm>
            <a:prstGeom prst="blockArc">
              <a:avLst>
                <a:gd name="adj1" fmla="val 10800000"/>
                <a:gd name="adj2" fmla="val 34102"/>
                <a:gd name="adj3" fmla="val 28464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3"/>
          <p:cNvSpPr txBox="1"/>
          <p:nvPr/>
        </p:nvSpPr>
        <p:spPr>
          <a:xfrm>
            <a:off x="6531722" y="3357109"/>
            <a:ext cx="1327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ple Chancery"/>
                <a:cs typeface="Apple Chancery"/>
              </a:rPr>
              <a:t>L</a:t>
            </a:r>
            <a:r>
              <a:rPr lang="en-US" dirty="0"/>
              <a:t> = 3.7 fb</a:t>
            </a:r>
            <a:r>
              <a:rPr lang="en-US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70474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4773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CCE –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Effective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Depleted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Voltage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V</a:t>
            </a:r>
            <a:r>
              <a:rPr lang="pl-PL" sz="2400" spc="-38" baseline="-25000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19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00" y="1080000"/>
            <a:ext cx="7690913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2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1203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Outline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67687" y="921599"/>
            <a:ext cx="398954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LHCb spectrometer and physics program.</a:t>
            </a:r>
          </a:p>
          <a:p>
            <a:pPr marL="342900" indent="-3429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Vertex Locator.</a:t>
            </a:r>
          </a:p>
          <a:p>
            <a:pPr marL="342900" indent="-3429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Radiation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Damage:</a:t>
            </a:r>
          </a:p>
          <a:p>
            <a:pPr marL="360000" lvl="1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Leakage current. </a:t>
            </a:r>
          </a:p>
          <a:p>
            <a:pPr marL="360000" lvl="1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Effective depletion voltage.</a:t>
            </a:r>
          </a:p>
          <a:p>
            <a:pPr marL="360000" lvl="1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Charge collection efficiency.</a:t>
            </a:r>
          </a:p>
          <a:p>
            <a:pPr marL="360000" lvl="1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Cluster finding efficiency.</a:t>
            </a:r>
          </a:p>
          <a:p>
            <a:pPr marL="342900" indent="-3429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Summary.</a:t>
            </a:r>
          </a:p>
          <a:p>
            <a:endParaRPr lang="pl-PL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9" b="60417"/>
          <a:stretch/>
        </p:blipFill>
        <p:spPr>
          <a:xfrm>
            <a:off x="191662" y="4311738"/>
            <a:ext cx="8110603" cy="2357437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2738932" y="4536040"/>
            <a:ext cx="1069331" cy="728821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7079083" y="4616301"/>
            <a:ext cx="1069331" cy="728821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3808263" y="3928015"/>
                <a:ext cx="3183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dirty="0" smtClean="0">
                    <a:solidFill>
                      <a:srgbClr val="C00000"/>
                    </a:solidFill>
                    <a:ea typeface="Cambria Math" charset="0"/>
                    <a:cs typeface="Cambria Math" charset="0"/>
                  </a:rPr>
                  <a:t>&gt;</a:t>
                </a:r>
                <a14:m>
                  <m:oMath xmlns:m="http://schemas.openxmlformats.org/officeDocument/2006/math"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𝓞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𝟏𝟎</m:t>
                    </m:r>
                    <m:r>
                      <a:rPr lang="pl-PL" b="1" i="1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pl-PL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pl-PL" b="1" dirty="0" err="1" smtClean="0">
                    <a:solidFill>
                      <a:srgbClr val="C00000"/>
                    </a:solidFill>
                  </a:rPr>
                  <a:t>lower</a:t>
                </a:r>
                <a:r>
                  <a:rPr lang="pl-PL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pl-PL" b="1" dirty="0" err="1" smtClean="0">
                    <a:solidFill>
                      <a:srgbClr val="C00000"/>
                    </a:solidFill>
                  </a:rPr>
                  <a:t>Lumi</a:t>
                </a:r>
                <a:r>
                  <a:rPr lang="pl-PL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pl-PL" b="1" dirty="0" err="1" smtClean="0">
                    <a:solidFill>
                      <a:srgbClr val="C00000"/>
                    </a:solidFill>
                  </a:rPr>
                  <a:t>then</a:t>
                </a:r>
                <a:r>
                  <a:rPr lang="pl-PL" b="1" dirty="0" smtClean="0">
                    <a:solidFill>
                      <a:srgbClr val="C00000"/>
                    </a:solidFill>
                  </a:rPr>
                  <a:t> ATLAS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8263" y="3928015"/>
                <a:ext cx="3183244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1724" t="-8197" r="-76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Łącznik prosty ze strzałką 18"/>
          <p:cNvCxnSpPr>
            <a:endCxn id="15" idx="0"/>
          </p:cNvCxnSpPr>
          <p:nvPr/>
        </p:nvCxnSpPr>
        <p:spPr>
          <a:xfrm flipH="1">
            <a:off x="3273598" y="4117501"/>
            <a:ext cx="534665" cy="41853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/>
          <p:nvPr/>
        </p:nvCxnSpPr>
        <p:spPr>
          <a:xfrm>
            <a:off x="7193535" y="4137972"/>
            <a:ext cx="547054" cy="44553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Obraz 2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t="7310" r="8769"/>
          <a:stretch/>
        </p:blipFill>
        <p:spPr>
          <a:xfrm>
            <a:off x="3993783" y="730341"/>
            <a:ext cx="4958555" cy="327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17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4773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CCE –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Effective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Depleted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Voltage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V</a:t>
            </a:r>
            <a:r>
              <a:rPr lang="pl-PL" sz="2400" spc="-38" baseline="-25000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20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00" y="1080000"/>
            <a:ext cx="7319001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0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az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7708" y="1545457"/>
            <a:ext cx="4951214" cy="2870951"/>
          </a:xfrm>
          <a:prstGeom prst="rect">
            <a:avLst/>
          </a:prstGeom>
        </p:spPr>
      </p:pic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4773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CCE –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Effective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Depleted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Voltage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V</a:t>
            </a:r>
            <a:r>
              <a:rPr lang="pl-PL" sz="2400" spc="-38" baseline="-25000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21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sp>
        <p:nvSpPr>
          <p:cNvPr id="23" name="Prostokąt 22"/>
          <p:cNvSpPr/>
          <p:nvPr/>
        </p:nvSpPr>
        <p:spPr>
          <a:xfrm>
            <a:off x="180139" y="751554"/>
            <a:ext cx="8915734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At the production, initial depletion voltage was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25-70 V.</a:t>
            </a:r>
          </a:p>
          <a:p>
            <a:pPr marL="342900" lvl="0" indent="-342900"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Sensors in 2011-12 were biased at 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100-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150 V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,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  <a:ea typeface="OpenSymbol"/>
              </a:rPr>
              <a:t>currently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 150-200 V (250 V for n-on-p).</a:t>
            </a:r>
            <a:endParaRPr lang="en-US" dirty="0">
              <a:solidFill>
                <a:schemeClr val="accent5">
                  <a:lumMod val="50000"/>
                </a:schemeClr>
              </a:solidFill>
              <a:ea typeface="OpenSymbol"/>
            </a:endParaRPr>
          </a:p>
        </p:txBody>
      </p:sp>
      <p:grpSp>
        <p:nvGrpSpPr>
          <p:cNvPr id="13" name="Grupa 12"/>
          <p:cNvGrpSpPr/>
          <p:nvPr/>
        </p:nvGrpSpPr>
        <p:grpSpPr>
          <a:xfrm>
            <a:off x="-50192" y="1645342"/>
            <a:ext cx="4530767" cy="3105752"/>
            <a:chOff x="191662" y="2830205"/>
            <a:chExt cx="4530767" cy="3105752"/>
          </a:xfrm>
        </p:grpSpPr>
        <p:pic>
          <p:nvPicPr>
            <p:cNvPr id="26" name="Picture 14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5" t="6255" r="3705" b="1896"/>
            <a:stretch/>
          </p:blipFill>
          <p:spPr>
            <a:xfrm>
              <a:off x="191662" y="2830205"/>
              <a:ext cx="4530767" cy="3105752"/>
            </a:xfrm>
            <a:prstGeom prst="rect">
              <a:avLst/>
            </a:prstGeom>
          </p:spPr>
        </p:pic>
        <p:grpSp>
          <p:nvGrpSpPr>
            <p:cNvPr id="8" name="Grupa 7"/>
            <p:cNvGrpSpPr/>
            <p:nvPr/>
          </p:nvGrpSpPr>
          <p:grpSpPr>
            <a:xfrm>
              <a:off x="383201" y="2931797"/>
              <a:ext cx="3762384" cy="1004965"/>
              <a:chOff x="963014" y="2578073"/>
              <a:chExt cx="3762384" cy="100496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3"/>
                  <p:cNvSpPr txBox="1"/>
                  <p:nvPr/>
                </p:nvSpPr>
                <p:spPr>
                  <a:xfrm>
                    <a:off x="3501986" y="2578073"/>
                    <a:ext cx="122341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oMath>
                    </a14:m>
                    <a:r>
                      <a:rPr lang="en-US" dirty="0"/>
                      <a:t> = 3.7 fb</a:t>
                    </a:r>
                    <a:r>
                      <a:rPr lang="en-US" baseline="30000" dirty="0"/>
                      <a:t>-1</a:t>
                    </a:r>
                  </a:p>
                </p:txBody>
              </p:sp>
            </mc:Choice>
            <mc:Fallback xmlns="">
              <p:sp>
                <p:nvSpPr>
                  <p:cNvPr id="20" name="TextBox 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01986" y="2578073"/>
                    <a:ext cx="1223412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8197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pl-P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1" name="Oval 2"/>
              <p:cNvSpPr/>
              <p:nvPr/>
            </p:nvSpPr>
            <p:spPr>
              <a:xfrm rot="19021984">
                <a:off x="963014" y="3139645"/>
                <a:ext cx="2346897" cy="443393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15"/>
              <p:cNvSpPr txBox="1"/>
              <p:nvPr/>
            </p:nvSpPr>
            <p:spPr>
              <a:xfrm>
                <a:off x="2160218" y="3025817"/>
                <a:ext cx="15704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n-on-p sensors</a:t>
                </a:r>
              </a:p>
            </p:txBody>
          </p:sp>
        </p:grpSp>
        <p:grpSp>
          <p:nvGrpSpPr>
            <p:cNvPr id="27" name="Group 7"/>
            <p:cNvGrpSpPr>
              <a:grpSpLocks noChangeAspect="1"/>
            </p:cNvGrpSpPr>
            <p:nvPr/>
          </p:nvGrpSpPr>
          <p:grpSpPr>
            <a:xfrm>
              <a:off x="3072923" y="4112788"/>
              <a:ext cx="1143003" cy="1203960"/>
              <a:chOff x="2957384" y="1712785"/>
              <a:chExt cx="4114800" cy="4114800"/>
            </a:xfrm>
          </p:grpSpPr>
          <p:sp>
            <p:nvSpPr>
              <p:cNvPr id="28" name="Block Arc 8"/>
              <p:cNvSpPr>
                <a:spLocks noChangeAspect="1"/>
              </p:cNvSpPr>
              <p:nvPr/>
            </p:nvSpPr>
            <p:spPr>
              <a:xfrm>
                <a:off x="2957384" y="1712785"/>
                <a:ext cx="4114800" cy="4114800"/>
              </a:xfrm>
              <a:prstGeom prst="blockArc">
                <a:avLst>
                  <a:gd name="adj1" fmla="val 10800000"/>
                  <a:gd name="adj2" fmla="val 20610"/>
                  <a:gd name="adj3" fmla="val 14362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9"/>
              <p:cNvSpPr>
                <a:spLocks noChangeAspect="1"/>
              </p:cNvSpPr>
              <p:nvPr/>
            </p:nvSpPr>
            <p:spPr>
              <a:xfrm>
                <a:off x="3460304" y="2215705"/>
                <a:ext cx="3108960" cy="3108960"/>
              </a:xfrm>
              <a:prstGeom prst="blockArc">
                <a:avLst>
                  <a:gd name="adj1" fmla="val 10800000"/>
                  <a:gd name="adj2" fmla="val 34102"/>
                  <a:gd name="adj3" fmla="val 28464"/>
                </a:avLst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Block Arc 10"/>
              <p:cNvSpPr>
                <a:spLocks noChangeAspect="1"/>
              </p:cNvSpPr>
              <p:nvPr/>
            </p:nvSpPr>
            <p:spPr>
              <a:xfrm>
                <a:off x="3963224" y="2718625"/>
                <a:ext cx="2103120" cy="2103120"/>
              </a:xfrm>
              <a:prstGeom prst="blockArc">
                <a:avLst>
                  <a:gd name="adj1" fmla="val 10800000"/>
                  <a:gd name="adj2" fmla="val 34102"/>
                  <a:gd name="adj3" fmla="val 28464"/>
                </a:avLst>
              </a:prstGeom>
              <a:solidFill>
                <a:schemeClr val="accent4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Block Arc 11"/>
              <p:cNvSpPr>
                <a:spLocks noChangeAspect="1"/>
              </p:cNvSpPr>
              <p:nvPr/>
            </p:nvSpPr>
            <p:spPr>
              <a:xfrm>
                <a:off x="4283264" y="3038665"/>
                <a:ext cx="1463040" cy="1463040"/>
              </a:xfrm>
              <a:prstGeom prst="blockArc">
                <a:avLst>
                  <a:gd name="adj1" fmla="val 10800000"/>
                  <a:gd name="adj2" fmla="val 34102"/>
                  <a:gd name="adj3" fmla="val 28464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Block Arc 12"/>
              <p:cNvSpPr>
                <a:spLocks noChangeAspect="1"/>
              </p:cNvSpPr>
              <p:nvPr/>
            </p:nvSpPr>
            <p:spPr>
              <a:xfrm>
                <a:off x="4511864" y="3267265"/>
                <a:ext cx="1005840" cy="1005840"/>
              </a:xfrm>
              <a:prstGeom prst="blockArc">
                <a:avLst>
                  <a:gd name="adj1" fmla="val 10800000"/>
                  <a:gd name="adj2" fmla="val 34102"/>
                  <a:gd name="adj3" fmla="val 28464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2" name="Prostokąt 11"/>
          <p:cNvSpPr/>
          <p:nvPr/>
        </p:nvSpPr>
        <p:spPr>
          <a:xfrm>
            <a:off x="138789" y="5038159"/>
            <a:ext cx="3632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 startAt="3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Good agreement with </a:t>
            </a:r>
            <a:r>
              <a:rPr lang="en-US" b="1" dirty="0">
                <a:solidFill>
                  <a:srgbClr val="C00000"/>
                </a:solidFill>
              </a:rPr>
              <a:t>Hamburg model</a:t>
            </a:r>
            <a:r>
              <a:rPr lang="pl-PL" b="1" dirty="0">
                <a:solidFill>
                  <a:srgbClr val="C00000"/>
                </a:solidFill>
              </a:rPr>
              <a:t> 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– we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can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predict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voltages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for the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next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periods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 of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operation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25" name="Picture 4" descr="first"/>
          <p:cNvPicPr>
            <a:picLocks noChangeAspect="1" noChangeArrowheads="1"/>
          </p:cNvPicPr>
          <p:nvPr/>
        </p:nvPicPr>
        <p:blipFill>
          <a:blip r:embed="rId9" cstate="print"/>
          <a:srcRect b="45389"/>
          <a:stretch>
            <a:fillRect/>
          </a:stretch>
        </p:blipFill>
        <p:spPr bwMode="auto">
          <a:xfrm>
            <a:off x="4285383" y="4552294"/>
            <a:ext cx="4827645" cy="15800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40" name="TextBox 15"/>
          <p:cNvSpPr txBox="1"/>
          <p:nvPr/>
        </p:nvSpPr>
        <p:spPr>
          <a:xfrm>
            <a:off x="4830209" y="5839472"/>
            <a:ext cx="543876" cy="203866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n-on-p</a:t>
            </a:r>
          </a:p>
        </p:txBody>
      </p:sp>
      <p:cxnSp>
        <p:nvCxnSpPr>
          <p:cNvPr id="16" name="Łącznik prosty ze strzałką 15"/>
          <p:cNvCxnSpPr>
            <a:stCxn id="40" idx="0"/>
          </p:cNvCxnSpPr>
          <p:nvPr/>
        </p:nvCxnSpPr>
        <p:spPr>
          <a:xfrm flipV="1">
            <a:off x="5102147" y="5424962"/>
            <a:ext cx="170893" cy="41451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6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3601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</a:t>
            </a:r>
            <a:r>
              <a:rPr lang="pl-PL" sz="2400" spc="-38" baseline="-25000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ED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–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expectations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for Run II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22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283365" y="857921"/>
            <a:ext cx="8088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LHCb is supposed to collect 8 fb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-1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 by the end of Run II, what means that the VELO sensors will accumulate maximum of 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7∙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10</a:t>
            </a:r>
            <a:r>
              <a:rPr lang="en-US" baseline="30000" dirty="0" smtClean="0">
                <a:solidFill>
                  <a:schemeClr val="accent5">
                    <a:lumMod val="50000"/>
                  </a:schemeClr>
                </a:solidFill>
              </a:rPr>
              <a:t>14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1MeV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n-US" baseline="-25000" dirty="0" err="1">
                <a:solidFill>
                  <a:schemeClr val="accent5">
                    <a:lumMod val="50000"/>
                  </a:schemeClr>
                </a:solidFill>
              </a:rPr>
              <a:t>eq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/cm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pl-PL" baseline="30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(most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irradiated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tips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of the sensor)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355192" y="5578071"/>
            <a:ext cx="7393441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 startAt="3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VELO sensors can be operated up to 500V.</a:t>
            </a:r>
          </a:p>
          <a:p>
            <a:pPr marL="342900" lvl="0" indent="-342900"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 startAt="3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During LS2 (2018-19) VELO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ea typeface="OpenSymbol"/>
              </a:rPr>
              <a:t>microstrip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 sensors  will be replaced by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ea typeface="OpenSymbol"/>
              </a:rPr>
              <a:t>pixels.</a:t>
            </a:r>
            <a:endParaRPr lang="en-US" dirty="0">
              <a:solidFill>
                <a:schemeClr val="accent5">
                  <a:lumMod val="50000"/>
                </a:schemeClr>
              </a:solidFill>
              <a:ea typeface="OpenSymbol"/>
            </a:endParaRPr>
          </a:p>
        </p:txBody>
      </p:sp>
      <p:pic>
        <p:nvPicPr>
          <p:cNvPr id="18" name="Obraz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722" y="1781251"/>
            <a:ext cx="6891042" cy="3707611"/>
          </a:xfrm>
          <a:prstGeom prst="rect">
            <a:avLst/>
          </a:prstGeom>
        </p:spPr>
      </p:pic>
      <p:sp>
        <p:nvSpPr>
          <p:cNvPr id="19" name="pole tekstowe 18"/>
          <p:cNvSpPr txBox="1"/>
          <p:nvPr/>
        </p:nvSpPr>
        <p:spPr>
          <a:xfrm>
            <a:off x="4936517" y="4524588"/>
            <a:ext cx="1702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Hamburg model</a:t>
            </a:r>
          </a:p>
        </p:txBody>
      </p:sp>
    </p:spTree>
    <p:extLst>
      <p:ext uri="{BB962C8B-B14F-4D97-AF65-F5344CB8AC3E}">
        <p14:creationId xmlns:p14="http://schemas.microsoft.com/office/powerpoint/2010/main" val="39195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34206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Cluster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Finding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Efficiency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23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670" y="1656352"/>
            <a:ext cx="3599811" cy="211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upa 7"/>
          <p:cNvGrpSpPr/>
          <p:nvPr/>
        </p:nvGrpSpPr>
        <p:grpSpPr>
          <a:xfrm>
            <a:off x="7448550" y="784561"/>
            <a:ext cx="1596379" cy="860418"/>
            <a:chOff x="5508697" y="5293239"/>
            <a:chExt cx="1596379" cy="860418"/>
          </a:xfrm>
        </p:grpSpPr>
        <p:pic>
          <p:nvPicPr>
            <p:cNvPr id="16" name="Picture 10"/>
            <p:cNvPicPr>
              <a:picLocks noChangeAspect="1"/>
            </p:cNvPicPr>
            <p:nvPr/>
          </p:nvPicPr>
          <p:blipFill rotWithShape="1">
            <a:blip r:embed="rId7"/>
            <a:srcRect l="64472"/>
            <a:stretch/>
          </p:blipFill>
          <p:spPr>
            <a:xfrm>
              <a:off x="5508697" y="5326144"/>
              <a:ext cx="1596379" cy="791115"/>
            </a:xfrm>
            <a:prstGeom prst="rect">
              <a:avLst/>
            </a:prstGeom>
          </p:spPr>
        </p:pic>
        <p:sp>
          <p:nvSpPr>
            <p:cNvPr id="17" name="Oval 11"/>
            <p:cNvSpPr/>
            <p:nvPr/>
          </p:nvSpPr>
          <p:spPr>
            <a:xfrm>
              <a:off x="6446427" y="5293239"/>
              <a:ext cx="512298" cy="860418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Obraz 17"/>
          <p:cNvPicPr>
            <a:picLocks noChangeAspect="1"/>
          </p:cNvPicPr>
          <p:nvPr/>
        </p:nvPicPr>
        <p:blipFill rotWithShape="1">
          <a:blip r:embed="rId8"/>
          <a:srcRect l="30222" t="7552" r="7748" b="33948"/>
          <a:stretch/>
        </p:blipFill>
        <p:spPr>
          <a:xfrm>
            <a:off x="142872" y="2089022"/>
            <a:ext cx="3937078" cy="2623831"/>
          </a:xfrm>
          <a:prstGeom prst="rect">
            <a:avLst/>
          </a:prstGeom>
        </p:spPr>
      </p:pic>
      <p:pic>
        <p:nvPicPr>
          <p:cNvPr id="19" name="Content Placeholder 11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977" y="2289200"/>
            <a:ext cx="1318340" cy="1587474"/>
          </a:xfrm>
        </p:spPr>
      </p:pic>
      <p:sp>
        <p:nvSpPr>
          <p:cNvPr id="20" name="Prostokąt 19"/>
          <p:cNvSpPr/>
          <p:nvPr/>
        </p:nvSpPr>
        <p:spPr>
          <a:xfrm>
            <a:off x="191662" y="769695"/>
            <a:ext cx="80845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Higher than expected loss in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rgbClr val="C00000"/>
                </a:solidFill>
              </a:rPr>
              <a:t>cluster</a:t>
            </a:r>
            <a:r>
              <a:rPr lang="pl-PL" dirty="0">
                <a:solidFill>
                  <a:srgbClr val="C00000"/>
                </a:solidFill>
              </a:rPr>
              <a:t> </a:t>
            </a:r>
            <a:r>
              <a:rPr lang="pl-PL" dirty="0" err="1">
                <a:solidFill>
                  <a:srgbClr val="C00000"/>
                </a:solidFill>
              </a:rPr>
              <a:t>finding</a:t>
            </a:r>
            <a:r>
              <a:rPr lang="pl-PL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 efficiency in the outer parts of the</a:t>
            </a:r>
            <a:r>
              <a:rPr lang="pl-PL" dirty="0">
                <a:solidFill>
                  <a:srgbClr val="C00000"/>
                </a:solidFill>
              </a:rPr>
              <a:t> less </a:t>
            </a:r>
            <a:r>
              <a:rPr lang="pl-PL" dirty="0" err="1">
                <a:solidFill>
                  <a:srgbClr val="C00000"/>
                </a:solidFill>
              </a:rPr>
              <a:t>irradiated</a:t>
            </a:r>
            <a:r>
              <a:rPr lang="pl-PL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 sensors. </a:t>
            </a:r>
          </a:p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Especially R sensors in the  most forward positions.</a:t>
            </a:r>
          </a:p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Before irradiation CFE 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was &gt; 99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%.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24" name="Grupa 23"/>
          <p:cNvGrpSpPr/>
          <p:nvPr/>
        </p:nvGrpSpPr>
        <p:grpSpPr>
          <a:xfrm>
            <a:off x="5587583" y="3862021"/>
            <a:ext cx="3054846" cy="945294"/>
            <a:chOff x="4076628" y="2510898"/>
            <a:chExt cx="3414050" cy="1080096"/>
          </a:xfrm>
        </p:grpSpPr>
        <p:pic>
          <p:nvPicPr>
            <p:cNvPr id="21" name="Picture 10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904" r="29058" b="1343"/>
            <a:stretch/>
          </p:blipFill>
          <p:spPr>
            <a:xfrm>
              <a:off x="4076628" y="2510898"/>
              <a:ext cx="3414050" cy="1064029"/>
            </a:xfrm>
            <a:prstGeom prst="rect">
              <a:avLst/>
            </a:prstGeom>
          </p:spPr>
        </p:pic>
        <p:sp>
          <p:nvSpPr>
            <p:cNvPr id="22" name="pole tekstowe 21"/>
            <p:cNvSpPr txBox="1"/>
            <p:nvPr/>
          </p:nvSpPr>
          <p:spPr>
            <a:xfrm>
              <a:off x="5076825" y="2669040"/>
              <a:ext cx="38504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b="1" dirty="0"/>
                <a:t>SiO</a:t>
              </a:r>
              <a:r>
                <a:rPr lang="pl-PL" sz="900" b="1" baseline="-25000" dirty="0"/>
                <a:t>2</a:t>
              </a:r>
            </a:p>
          </p:txBody>
        </p:sp>
        <p:sp>
          <p:nvSpPr>
            <p:cNvPr id="23" name="pole tekstowe 22"/>
            <p:cNvSpPr txBox="1"/>
            <p:nvPr/>
          </p:nvSpPr>
          <p:spPr>
            <a:xfrm>
              <a:off x="5137739" y="3360162"/>
              <a:ext cx="2856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b="1" dirty="0"/>
                <a:t>p</a:t>
              </a:r>
              <a:r>
                <a:rPr lang="pl-PL" sz="900" b="1" baseline="30000" dirty="0"/>
                <a:t>+</a:t>
              </a:r>
            </a:p>
          </p:txBody>
        </p:sp>
      </p:grpSp>
      <p:sp>
        <p:nvSpPr>
          <p:cNvPr id="25" name="pole tekstowe 24"/>
          <p:cNvSpPr txBox="1"/>
          <p:nvPr/>
        </p:nvSpPr>
        <p:spPr>
          <a:xfrm>
            <a:off x="666422" y="6200179"/>
            <a:ext cx="6639253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Second metal layer effect does not impact the tracking performance!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95599" y="4707341"/>
            <a:ext cx="602668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In R sensors the routing lines are perpendicular to the strips. </a:t>
            </a:r>
          </a:p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CFE is reduced for tracks far from a strip and close to a routing line.</a:t>
            </a:r>
          </a:p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It is caused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by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the charge induction on the routing lines.</a:t>
            </a:r>
          </a:p>
        </p:txBody>
      </p:sp>
    </p:spTree>
    <p:extLst>
      <p:ext uri="{BB962C8B-B14F-4D97-AF65-F5344CB8AC3E}">
        <p14:creationId xmlns:p14="http://schemas.microsoft.com/office/powerpoint/2010/main" val="32704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1467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Summary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24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303684" y="857921"/>
            <a:ext cx="84481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Vertex Locator is performing successfully in Run II obtaining the resolutions similar to Run I.</a:t>
            </a:r>
          </a:p>
          <a:p>
            <a:pPr marL="3429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degradation of detector due to the radiation is observed and carefully monitored (new software  VELO monitor – Lovell). </a:t>
            </a:r>
          </a:p>
          <a:p>
            <a:pPr marL="3429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measurements in Run I indicate that the detector is sufficiently  radiation hard. </a:t>
            </a:r>
          </a:p>
          <a:p>
            <a:pPr marL="3429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Bias High Voltages have been raised and we expect that the increase until the end of Run II will be below the maximum limit.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303684" y="3209169"/>
            <a:ext cx="3372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 indent="-252000">
              <a:spcBef>
                <a:spcPts val="600"/>
              </a:spcBef>
              <a:buClr>
                <a:srgbClr val="C00000"/>
              </a:buClr>
              <a:buFont typeface="+mj-lt"/>
              <a:buAutoNum type="arabicPeriod" startAt="5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fully operational copy of VELO is still on display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at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LHCb 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it.  </a:t>
            </a: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4719" y="3114131"/>
            <a:ext cx="4495776" cy="337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0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31740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The LHCb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Spectrometer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grpSp>
        <p:nvGrpSpPr>
          <p:cNvPr id="13" name="Grupa 12"/>
          <p:cNvGrpSpPr/>
          <p:nvPr/>
        </p:nvGrpSpPr>
        <p:grpSpPr>
          <a:xfrm>
            <a:off x="55153" y="1051749"/>
            <a:ext cx="9110194" cy="5182826"/>
            <a:chOff x="93636" y="437104"/>
            <a:chExt cx="9092400" cy="596649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929" y="437104"/>
              <a:ext cx="9078107" cy="5966494"/>
            </a:xfrm>
            <a:prstGeom prst="rect">
              <a:avLst/>
            </a:prstGeom>
          </p:spPr>
        </p:pic>
        <p:sp>
          <p:nvSpPr>
            <p:cNvPr id="17" name="pole tekstowe 16"/>
            <p:cNvSpPr txBox="1"/>
            <p:nvPr/>
          </p:nvSpPr>
          <p:spPr>
            <a:xfrm>
              <a:off x="93636" y="4262803"/>
              <a:ext cx="682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>
                  <a:solidFill>
                    <a:schemeClr val="bg1"/>
                  </a:solidFill>
                </a:rPr>
                <a:t>VELO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Łącznik prosty ze strzałką 17"/>
            <p:cNvCxnSpPr/>
            <p:nvPr/>
          </p:nvCxnSpPr>
          <p:spPr>
            <a:xfrm flipH="1">
              <a:off x="240590" y="4613327"/>
              <a:ext cx="157878" cy="60961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pole tekstowe 18"/>
            <p:cNvSpPr txBox="1"/>
            <p:nvPr/>
          </p:nvSpPr>
          <p:spPr>
            <a:xfrm>
              <a:off x="732301" y="3241152"/>
              <a:ext cx="15821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bg1"/>
                  </a:solidFill>
                </a:rPr>
                <a:t>Trigger</a:t>
              </a:r>
              <a:r>
                <a:rPr lang="pl-PL" b="1" dirty="0">
                  <a:solidFill>
                    <a:schemeClr val="bg1"/>
                  </a:solidFill>
                </a:rPr>
                <a:t> </a:t>
              </a:r>
              <a:r>
                <a:rPr lang="pl-PL" b="1" dirty="0" err="1">
                  <a:solidFill>
                    <a:schemeClr val="bg1"/>
                  </a:solidFill>
                </a:rPr>
                <a:t>Tracker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Łącznik prosty ze strzałką 19"/>
            <p:cNvCxnSpPr/>
            <p:nvPr/>
          </p:nvCxnSpPr>
          <p:spPr>
            <a:xfrm>
              <a:off x="1603414" y="3691791"/>
              <a:ext cx="405236" cy="921536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pole tekstowe 20"/>
            <p:cNvSpPr txBox="1"/>
            <p:nvPr/>
          </p:nvSpPr>
          <p:spPr>
            <a:xfrm>
              <a:off x="4118523" y="1771981"/>
              <a:ext cx="14811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>
                  <a:solidFill>
                    <a:schemeClr val="bg1"/>
                  </a:solidFill>
                </a:rPr>
                <a:t>Outer </a:t>
              </a:r>
              <a:r>
                <a:rPr lang="pl-PL" b="1" dirty="0" err="1">
                  <a:solidFill>
                    <a:schemeClr val="bg1"/>
                  </a:solidFill>
                </a:rPr>
                <a:t>Tracker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Łącznik prosty ze strzałką 21"/>
            <p:cNvCxnSpPr/>
            <p:nvPr/>
          </p:nvCxnSpPr>
          <p:spPr>
            <a:xfrm flipH="1">
              <a:off x="4584726" y="2185917"/>
              <a:ext cx="157878" cy="60961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pole tekstowe 22"/>
            <p:cNvSpPr txBox="1"/>
            <p:nvPr/>
          </p:nvSpPr>
          <p:spPr>
            <a:xfrm>
              <a:off x="3227139" y="2396179"/>
              <a:ext cx="11369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>
                  <a:solidFill>
                    <a:schemeClr val="bg1"/>
                  </a:solidFill>
                </a:rPr>
                <a:t>Inner </a:t>
              </a:r>
              <a:r>
                <a:rPr lang="pl-PL" b="1" dirty="0" err="1">
                  <a:solidFill>
                    <a:schemeClr val="bg1"/>
                  </a:solidFill>
                </a:rPr>
                <a:t>Tracker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Łącznik prosty ze strzałką 23"/>
            <p:cNvCxnSpPr/>
            <p:nvPr/>
          </p:nvCxnSpPr>
          <p:spPr>
            <a:xfrm>
              <a:off x="3870996" y="3028063"/>
              <a:ext cx="1294858" cy="107794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pole tekstowe 24"/>
            <p:cNvSpPr txBox="1"/>
            <p:nvPr/>
          </p:nvSpPr>
          <p:spPr>
            <a:xfrm>
              <a:off x="6129381" y="1469099"/>
              <a:ext cx="5852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bg1"/>
                  </a:solidFill>
                </a:rPr>
                <a:t>ECal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Łącznik prosty ze strzałką 25"/>
            <p:cNvCxnSpPr/>
            <p:nvPr/>
          </p:nvCxnSpPr>
          <p:spPr>
            <a:xfrm>
              <a:off x="6387361" y="1797140"/>
              <a:ext cx="213198" cy="90246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pole tekstowe 26"/>
            <p:cNvSpPr txBox="1"/>
            <p:nvPr/>
          </p:nvSpPr>
          <p:spPr>
            <a:xfrm>
              <a:off x="7123127" y="1640231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bg1"/>
                  </a:solidFill>
                </a:rPr>
                <a:t>Muon</a:t>
              </a:r>
              <a:r>
                <a:rPr lang="pl-PL" b="1" dirty="0">
                  <a:solidFill>
                    <a:schemeClr val="bg1"/>
                  </a:solidFill>
                </a:rPr>
                <a:t> </a:t>
              </a:r>
              <a:r>
                <a:rPr lang="pl-PL" b="1" dirty="0" err="1">
                  <a:solidFill>
                    <a:schemeClr val="bg1"/>
                  </a:solidFill>
                </a:rPr>
                <a:t>Hits</a:t>
              </a:r>
              <a:r>
                <a:rPr lang="pl-PL" b="1" dirty="0">
                  <a:solidFill>
                    <a:schemeClr val="bg1"/>
                  </a:solidFill>
                </a:rPr>
                <a:t> 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Łącznik prosty ze strzałką 27"/>
            <p:cNvCxnSpPr/>
            <p:nvPr/>
          </p:nvCxnSpPr>
          <p:spPr>
            <a:xfrm flipH="1">
              <a:off x="7266138" y="2070389"/>
              <a:ext cx="168490" cy="72514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ole tekstowe 28"/>
            <p:cNvSpPr txBox="1"/>
            <p:nvPr/>
          </p:nvSpPr>
          <p:spPr>
            <a:xfrm>
              <a:off x="7907210" y="2211513"/>
              <a:ext cx="622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bg1"/>
                  </a:solidFill>
                </a:rPr>
                <a:t>HCal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Łącznik prosty ze strzałką 29"/>
            <p:cNvCxnSpPr/>
            <p:nvPr/>
          </p:nvCxnSpPr>
          <p:spPr>
            <a:xfrm flipH="1">
              <a:off x="7907210" y="2580845"/>
              <a:ext cx="193146" cy="69994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pole tekstowe 30"/>
            <p:cNvSpPr txBox="1"/>
            <p:nvPr/>
          </p:nvSpPr>
          <p:spPr>
            <a:xfrm>
              <a:off x="2508804" y="3245910"/>
              <a:ext cx="926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>
                  <a:solidFill>
                    <a:schemeClr val="bg1"/>
                  </a:solidFill>
                </a:rPr>
                <a:t>Magnet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32" name="Łącznik prosty ze strzałką 31"/>
            <p:cNvCxnSpPr/>
            <p:nvPr/>
          </p:nvCxnSpPr>
          <p:spPr>
            <a:xfrm flipH="1">
              <a:off x="2806021" y="3634606"/>
              <a:ext cx="157878" cy="60961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pole tekstowe 32"/>
            <p:cNvSpPr txBox="1"/>
            <p:nvPr/>
          </p:nvSpPr>
          <p:spPr>
            <a:xfrm>
              <a:off x="319529" y="5992248"/>
              <a:ext cx="702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rgbClr val="FF9900"/>
                  </a:solidFill>
                </a:rPr>
                <a:t>pions</a:t>
              </a:r>
              <a:endParaRPr lang="en-US" b="1" dirty="0">
                <a:solidFill>
                  <a:srgbClr val="FF9900"/>
                </a:solidFill>
              </a:endParaRPr>
            </a:p>
          </p:txBody>
        </p:sp>
        <p:sp>
          <p:nvSpPr>
            <p:cNvPr id="34" name="pole tekstowe 33"/>
            <p:cNvSpPr txBox="1"/>
            <p:nvPr/>
          </p:nvSpPr>
          <p:spPr>
            <a:xfrm>
              <a:off x="1046508" y="5992248"/>
              <a:ext cx="926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rgbClr val="CC00CC"/>
                  </a:solidFill>
                </a:rPr>
                <a:t>protons</a:t>
              </a:r>
              <a:endParaRPr lang="en-US" b="1" dirty="0">
                <a:solidFill>
                  <a:srgbClr val="CC00CC"/>
                </a:solidFill>
              </a:endParaRPr>
            </a:p>
          </p:txBody>
        </p:sp>
        <p:sp>
          <p:nvSpPr>
            <p:cNvPr id="35" name="pole tekstowe 34"/>
            <p:cNvSpPr txBox="1"/>
            <p:nvPr/>
          </p:nvSpPr>
          <p:spPr>
            <a:xfrm>
              <a:off x="2031673" y="5992248"/>
              <a:ext cx="744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rgbClr val="C00000"/>
                  </a:solidFill>
                </a:rPr>
                <a:t>kaons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6" name="pole tekstowe 35"/>
            <p:cNvSpPr txBox="1"/>
            <p:nvPr/>
          </p:nvSpPr>
          <p:spPr>
            <a:xfrm>
              <a:off x="2834737" y="5992248"/>
              <a:ext cx="833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rgbClr val="00B050"/>
                  </a:solidFill>
                </a:rPr>
                <a:t>muons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  <p:sp>
          <p:nvSpPr>
            <p:cNvPr id="37" name="pole tekstowe 36"/>
            <p:cNvSpPr txBox="1"/>
            <p:nvPr/>
          </p:nvSpPr>
          <p:spPr>
            <a:xfrm>
              <a:off x="3594234" y="5972884"/>
              <a:ext cx="10651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accent1">
                      <a:lumMod val="75000"/>
                    </a:schemeClr>
                  </a:solidFill>
                </a:rPr>
                <a:t>electrons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" name="Prostokąt 1"/>
          <p:cNvSpPr/>
          <p:nvPr/>
        </p:nvSpPr>
        <p:spPr>
          <a:xfrm>
            <a:off x="856388" y="4006155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RICH1</a:t>
            </a:r>
          </a:p>
        </p:txBody>
      </p:sp>
      <p:cxnSp>
        <p:nvCxnSpPr>
          <p:cNvPr id="38" name="Łącznik prosty ze strzałką 37"/>
          <p:cNvCxnSpPr/>
          <p:nvPr/>
        </p:nvCxnSpPr>
        <p:spPr>
          <a:xfrm flipH="1">
            <a:off x="1015756" y="4325621"/>
            <a:ext cx="158187" cy="52954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rostokąt 38"/>
          <p:cNvSpPr/>
          <p:nvPr/>
        </p:nvSpPr>
        <p:spPr>
          <a:xfrm>
            <a:off x="5048743" y="2581088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RICH2</a:t>
            </a:r>
          </a:p>
        </p:txBody>
      </p:sp>
    </p:spTree>
    <p:extLst>
      <p:ext uri="{BB962C8B-B14F-4D97-AF65-F5344CB8AC3E}">
        <p14:creationId xmlns:p14="http://schemas.microsoft.com/office/powerpoint/2010/main" val="294081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3470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The LHCb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Physics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Program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grpSp>
        <p:nvGrpSpPr>
          <p:cNvPr id="13" name="Grupa 12"/>
          <p:cNvGrpSpPr/>
          <p:nvPr/>
        </p:nvGrpSpPr>
        <p:grpSpPr>
          <a:xfrm>
            <a:off x="34630" y="1146479"/>
            <a:ext cx="9095873" cy="5182826"/>
            <a:chOff x="92461" y="463614"/>
            <a:chExt cx="9078107" cy="596649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61" y="463614"/>
              <a:ext cx="9078107" cy="5966494"/>
            </a:xfrm>
            <a:prstGeom prst="rect">
              <a:avLst/>
            </a:prstGeom>
          </p:spPr>
        </p:pic>
        <p:sp>
          <p:nvSpPr>
            <p:cNvPr id="17" name="pole tekstowe 16"/>
            <p:cNvSpPr txBox="1"/>
            <p:nvPr/>
          </p:nvSpPr>
          <p:spPr>
            <a:xfrm>
              <a:off x="93636" y="4262803"/>
              <a:ext cx="682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>
                  <a:solidFill>
                    <a:schemeClr val="bg1"/>
                  </a:solidFill>
                </a:rPr>
                <a:t>VELO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Łącznik prosty ze strzałką 17"/>
            <p:cNvCxnSpPr/>
            <p:nvPr/>
          </p:nvCxnSpPr>
          <p:spPr>
            <a:xfrm flipH="1">
              <a:off x="240590" y="4613327"/>
              <a:ext cx="157878" cy="60961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pole tekstowe 18"/>
            <p:cNvSpPr txBox="1"/>
            <p:nvPr/>
          </p:nvSpPr>
          <p:spPr>
            <a:xfrm>
              <a:off x="1565317" y="3197819"/>
              <a:ext cx="15821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bg1"/>
                  </a:solidFill>
                </a:rPr>
                <a:t>Trigger</a:t>
              </a:r>
              <a:r>
                <a:rPr lang="pl-PL" b="1" dirty="0">
                  <a:solidFill>
                    <a:schemeClr val="bg1"/>
                  </a:solidFill>
                </a:rPr>
                <a:t> </a:t>
              </a:r>
              <a:r>
                <a:rPr lang="pl-PL" b="1" dirty="0" err="1">
                  <a:solidFill>
                    <a:schemeClr val="bg1"/>
                  </a:solidFill>
                </a:rPr>
                <a:t>Tracker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Łącznik prosty ze strzałką 19"/>
            <p:cNvCxnSpPr/>
            <p:nvPr/>
          </p:nvCxnSpPr>
          <p:spPr>
            <a:xfrm flipH="1">
              <a:off x="2008650" y="3630037"/>
              <a:ext cx="236787" cy="98329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pole tekstowe 20"/>
            <p:cNvSpPr txBox="1"/>
            <p:nvPr/>
          </p:nvSpPr>
          <p:spPr>
            <a:xfrm>
              <a:off x="4118523" y="1771981"/>
              <a:ext cx="14811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>
                  <a:solidFill>
                    <a:schemeClr val="bg1"/>
                  </a:solidFill>
                </a:rPr>
                <a:t>Outer </a:t>
              </a:r>
              <a:r>
                <a:rPr lang="pl-PL" b="1" dirty="0" err="1">
                  <a:solidFill>
                    <a:schemeClr val="bg1"/>
                  </a:solidFill>
                </a:rPr>
                <a:t>Tracker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Łącznik prosty ze strzałką 21"/>
            <p:cNvCxnSpPr/>
            <p:nvPr/>
          </p:nvCxnSpPr>
          <p:spPr>
            <a:xfrm flipH="1">
              <a:off x="4584726" y="2185917"/>
              <a:ext cx="157878" cy="60961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pole tekstowe 22"/>
            <p:cNvSpPr txBox="1"/>
            <p:nvPr/>
          </p:nvSpPr>
          <p:spPr>
            <a:xfrm>
              <a:off x="3227139" y="2396179"/>
              <a:ext cx="11369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>
                  <a:solidFill>
                    <a:schemeClr val="bg1"/>
                  </a:solidFill>
                </a:rPr>
                <a:t>Inner </a:t>
              </a:r>
              <a:r>
                <a:rPr lang="pl-PL" b="1" dirty="0" err="1">
                  <a:solidFill>
                    <a:schemeClr val="bg1"/>
                  </a:solidFill>
                </a:rPr>
                <a:t>Tracker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Łącznik prosty ze strzałką 23"/>
            <p:cNvCxnSpPr/>
            <p:nvPr/>
          </p:nvCxnSpPr>
          <p:spPr>
            <a:xfrm>
              <a:off x="3870996" y="3028063"/>
              <a:ext cx="1294858" cy="107794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pole tekstowe 24"/>
            <p:cNvSpPr txBox="1"/>
            <p:nvPr/>
          </p:nvSpPr>
          <p:spPr>
            <a:xfrm>
              <a:off x="6129381" y="1469099"/>
              <a:ext cx="5852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bg1"/>
                  </a:solidFill>
                </a:rPr>
                <a:t>ECal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Łącznik prosty ze strzałką 25"/>
            <p:cNvCxnSpPr/>
            <p:nvPr/>
          </p:nvCxnSpPr>
          <p:spPr>
            <a:xfrm>
              <a:off x="6387361" y="1797140"/>
              <a:ext cx="213198" cy="90246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pole tekstowe 26"/>
            <p:cNvSpPr txBox="1"/>
            <p:nvPr/>
          </p:nvSpPr>
          <p:spPr>
            <a:xfrm>
              <a:off x="7123127" y="1640231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bg1"/>
                  </a:solidFill>
                </a:rPr>
                <a:t>Muon</a:t>
              </a:r>
              <a:r>
                <a:rPr lang="pl-PL" b="1" dirty="0">
                  <a:solidFill>
                    <a:schemeClr val="bg1"/>
                  </a:solidFill>
                </a:rPr>
                <a:t> </a:t>
              </a:r>
              <a:r>
                <a:rPr lang="pl-PL" b="1" dirty="0" err="1">
                  <a:solidFill>
                    <a:schemeClr val="bg1"/>
                  </a:solidFill>
                </a:rPr>
                <a:t>Hits</a:t>
              </a:r>
              <a:r>
                <a:rPr lang="pl-PL" b="1" dirty="0">
                  <a:solidFill>
                    <a:schemeClr val="bg1"/>
                  </a:solidFill>
                </a:rPr>
                <a:t> 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Łącznik prosty ze strzałką 27"/>
            <p:cNvCxnSpPr/>
            <p:nvPr/>
          </p:nvCxnSpPr>
          <p:spPr>
            <a:xfrm flipH="1">
              <a:off x="7266138" y="2070389"/>
              <a:ext cx="168490" cy="72514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ole tekstowe 28"/>
            <p:cNvSpPr txBox="1"/>
            <p:nvPr/>
          </p:nvSpPr>
          <p:spPr>
            <a:xfrm>
              <a:off x="7907210" y="2211513"/>
              <a:ext cx="622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bg1"/>
                  </a:solidFill>
                </a:rPr>
                <a:t>HCal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Łącznik prosty ze strzałką 29"/>
            <p:cNvCxnSpPr/>
            <p:nvPr/>
          </p:nvCxnSpPr>
          <p:spPr>
            <a:xfrm flipH="1">
              <a:off x="7907210" y="2580845"/>
              <a:ext cx="193146" cy="69994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pole tekstowe 30"/>
            <p:cNvSpPr txBox="1"/>
            <p:nvPr/>
          </p:nvSpPr>
          <p:spPr>
            <a:xfrm>
              <a:off x="670747" y="3567035"/>
              <a:ext cx="926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>
                  <a:solidFill>
                    <a:schemeClr val="bg1"/>
                  </a:solidFill>
                </a:rPr>
                <a:t>Magnet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32" name="Łącznik prosty ze strzałką 31"/>
            <p:cNvCxnSpPr/>
            <p:nvPr/>
          </p:nvCxnSpPr>
          <p:spPr>
            <a:xfrm flipH="1">
              <a:off x="1120068" y="4003713"/>
              <a:ext cx="157878" cy="60961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pole tekstowe 32"/>
            <p:cNvSpPr txBox="1"/>
            <p:nvPr/>
          </p:nvSpPr>
          <p:spPr>
            <a:xfrm>
              <a:off x="319529" y="5992248"/>
              <a:ext cx="702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rgbClr val="FF9900"/>
                  </a:solidFill>
                </a:rPr>
                <a:t>pions</a:t>
              </a:r>
              <a:endParaRPr lang="en-US" b="1" dirty="0">
                <a:solidFill>
                  <a:srgbClr val="FF9900"/>
                </a:solidFill>
              </a:endParaRPr>
            </a:p>
          </p:txBody>
        </p:sp>
        <p:sp>
          <p:nvSpPr>
            <p:cNvPr id="34" name="pole tekstowe 33"/>
            <p:cNvSpPr txBox="1"/>
            <p:nvPr/>
          </p:nvSpPr>
          <p:spPr>
            <a:xfrm>
              <a:off x="1046508" y="5992248"/>
              <a:ext cx="926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rgbClr val="CC00CC"/>
                  </a:solidFill>
                </a:rPr>
                <a:t>protons</a:t>
              </a:r>
              <a:endParaRPr lang="en-US" b="1" dirty="0">
                <a:solidFill>
                  <a:srgbClr val="CC00CC"/>
                </a:solidFill>
              </a:endParaRPr>
            </a:p>
          </p:txBody>
        </p:sp>
        <p:sp>
          <p:nvSpPr>
            <p:cNvPr id="35" name="pole tekstowe 34"/>
            <p:cNvSpPr txBox="1"/>
            <p:nvPr/>
          </p:nvSpPr>
          <p:spPr>
            <a:xfrm>
              <a:off x="2031673" y="5992248"/>
              <a:ext cx="744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rgbClr val="C00000"/>
                  </a:solidFill>
                </a:rPr>
                <a:t>kaons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6" name="pole tekstowe 35"/>
            <p:cNvSpPr txBox="1"/>
            <p:nvPr/>
          </p:nvSpPr>
          <p:spPr>
            <a:xfrm>
              <a:off x="2834737" y="5992248"/>
              <a:ext cx="833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rgbClr val="00B050"/>
                  </a:solidFill>
                </a:rPr>
                <a:t>muons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  <p:sp>
          <p:nvSpPr>
            <p:cNvPr id="37" name="pole tekstowe 36"/>
            <p:cNvSpPr txBox="1"/>
            <p:nvPr/>
          </p:nvSpPr>
          <p:spPr>
            <a:xfrm>
              <a:off x="3594234" y="5972884"/>
              <a:ext cx="10651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>
                  <a:solidFill>
                    <a:schemeClr val="accent1">
                      <a:lumMod val="75000"/>
                    </a:schemeClr>
                  </a:solidFill>
                </a:rPr>
                <a:t>electrons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" name="Prostokąt 1"/>
          <p:cNvSpPr/>
          <p:nvPr/>
        </p:nvSpPr>
        <p:spPr>
          <a:xfrm>
            <a:off x="0" y="1146479"/>
            <a:ext cx="9144000" cy="3288332"/>
          </a:xfrm>
          <a:prstGeom prst="rect">
            <a:avLst/>
          </a:prstGeom>
          <a:solidFill>
            <a:schemeClr val="accent6">
              <a:lumMod val="20000"/>
              <a:lumOff val="80000"/>
              <a:alpha val="8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Prostokąt 41"/>
          <p:cNvSpPr/>
          <p:nvPr/>
        </p:nvSpPr>
        <p:spPr>
          <a:xfrm>
            <a:off x="744636" y="4426567"/>
            <a:ext cx="8558237" cy="1919071"/>
          </a:xfrm>
          <a:prstGeom prst="rect">
            <a:avLst/>
          </a:prstGeom>
          <a:solidFill>
            <a:schemeClr val="accent6">
              <a:lumMod val="20000"/>
              <a:lumOff val="80000"/>
              <a:alpha val="8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pole tekstowe 37"/>
          <p:cNvSpPr txBox="1"/>
          <p:nvPr/>
        </p:nvSpPr>
        <p:spPr>
          <a:xfrm>
            <a:off x="830001" y="4714725"/>
            <a:ext cx="4740057" cy="147732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buClr>
                <a:schemeClr val="accent1">
                  <a:lumMod val="75000"/>
                </a:schemeClr>
              </a:buClr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crucial requirements for a </a:t>
            </a:r>
            <a:r>
              <a:rPr lang="en-US" b="1" dirty="0">
                <a:solidFill>
                  <a:srgbClr val="C00000"/>
                </a:solidFill>
              </a:rPr>
              <a:t>Vertex  Detector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: </a:t>
            </a:r>
          </a:p>
          <a:p>
            <a:pPr marL="180000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very good </a:t>
            </a:r>
            <a:r>
              <a:rPr lang="en-US" b="1" dirty="0">
                <a:solidFill>
                  <a:srgbClr val="C00000"/>
                </a:solidFill>
              </a:rPr>
              <a:t>vertex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separation power,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IP resolution,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fast </a:t>
            </a:r>
            <a:r>
              <a:rPr lang="en-US" b="1" dirty="0">
                <a:solidFill>
                  <a:srgbClr val="C00000"/>
                </a:solidFill>
              </a:rPr>
              <a:t>tracking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 for the H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igh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Level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rigger,</a:t>
            </a:r>
          </a:p>
          <a:p>
            <a:pPr marL="180000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withstand severe </a:t>
            </a:r>
            <a:r>
              <a:rPr lang="en-US" b="1" dirty="0">
                <a:solidFill>
                  <a:srgbClr val="C00000"/>
                </a:solidFill>
              </a:rPr>
              <a:t>radiation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environment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87993" y="4858016"/>
            <a:ext cx="3219802" cy="125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pole tekstowe 42"/>
              <p:cNvSpPr txBox="1"/>
              <p:nvPr/>
            </p:nvSpPr>
            <p:spPr>
              <a:xfrm>
                <a:off x="3903981" y="2232155"/>
                <a:ext cx="4972895" cy="213904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2000" b="1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rPr>
                  <a:t> </a:t>
                </a:r>
                <a:r>
                  <a:rPr lang="pl-PL" sz="2000" b="1" kern="0" dirty="0">
                    <a:solidFill>
                      <a:srgbClr val="C00000"/>
                    </a:solidFill>
                  </a:rPr>
                  <a:t>P</a:t>
                </a:r>
                <a:r>
                  <a:rPr kumimoji="0" lang="pl-PL" sz="2000" b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rPr>
                  <a:t>erformance</a:t>
                </a:r>
                <a:r>
                  <a:rPr kumimoji="0" lang="pl-PL" sz="2000" b="1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rPr>
                  <a:t>:</a:t>
                </a:r>
              </a:p>
              <a:p>
                <a:pPr marL="0" lvl="1" defTabSz="180000">
                  <a:buClr>
                    <a:srgbClr val="C00000"/>
                  </a:buClr>
                  <a:defRPr/>
                </a:pP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3 fb</a:t>
                </a:r>
                <a:r>
                  <a:rPr kumimoji="0" lang="pl-PL" u="none" strike="noStrike" kern="0" cap="none" spc="0" normalizeH="0" baseline="3000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-1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</a:t>
                </a:r>
                <a:r>
                  <a:rPr lang="pl-PL" kern="0" dirty="0">
                    <a:solidFill>
                      <a:schemeClr val="accent5">
                        <a:lumMod val="50000"/>
                      </a:schemeClr>
                    </a:solidFill>
                  </a:rPr>
                  <a:t>(Run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I) and  </a:t>
                </a:r>
                <a:r>
                  <a:rPr lang="pl-PL" kern="0" dirty="0">
                    <a:solidFill>
                      <a:schemeClr val="accent5">
                        <a:lumMod val="50000"/>
                      </a:schemeClr>
                    </a:solidFill>
                  </a:rPr>
                  <a:t>1.7 fb</a:t>
                </a:r>
                <a:r>
                  <a:rPr lang="pl-PL" kern="0" baseline="30000" dirty="0">
                    <a:solidFill>
                      <a:schemeClr val="accent5">
                        <a:lumMod val="50000"/>
                      </a:schemeClr>
                    </a:solidFill>
                  </a:rPr>
                  <a:t>-1 </a:t>
                </a:r>
                <a:r>
                  <a:rPr lang="pl-PL" kern="0" dirty="0">
                    <a:solidFill>
                      <a:schemeClr val="accent5">
                        <a:lumMod val="50000"/>
                      </a:schemeClr>
                    </a:solidFill>
                  </a:rPr>
                  <a:t>(Run II) </a:t>
                </a:r>
                <a:r>
                  <a:rPr lang="pl-PL" kern="0" dirty="0" err="1">
                    <a:solidFill>
                      <a:schemeClr val="accent5">
                        <a:lumMod val="50000"/>
                      </a:schemeClr>
                    </a:solidFill>
                  </a:rPr>
                  <a:t>accumulated</a:t>
                </a:r>
                <a:r>
                  <a:rPr lang="pl-PL" kern="0" dirty="0">
                    <a:solidFill>
                      <a:schemeClr val="accent5">
                        <a:lumMod val="50000"/>
                      </a:schemeClr>
                    </a:solidFill>
                  </a:rPr>
                  <a:t> data</a:t>
                </a:r>
                <a:endParaRPr kumimoji="0" lang="pl-PL" u="none" strike="noStrike" kern="0" cap="none" spc="0" normalizeH="0" baseline="0" noProof="0" dirty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</a:endParaRPr>
              </a:p>
              <a:p>
                <a:pPr marL="180000" marR="0" lvl="1" indent="-180000" defTabSz="180000" eaLnBrk="1" fontAlgn="auto" latinLnBrk="0" hangingPunct="1">
                  <a:spcAft>
                    <a:spcPts val="0"/>
                  </a:spcAft>
                  <a:buClr>
                    <a:srgbClr val="C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pl-PL" kern="0" dirty="0">
                    <a:solidFill>
                      <a:schemeClr val="accent5">
                        <a:lumMod val="50000"/>
                      </a:schemeClr>
                    </a:solidFill>
                  </a:rPr>
                  <a:t>e</a:t>
                </a:r>
                <a:r>
                  <a:rPr kumimoji="0" lang="pl-PL" u="none" strike="noStrike" kern="0" cap="none" spc="0" normalizeH="0" baseline="0" noProof="0" dirty="0" err="1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xcellent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</a:t>
                </a:r>
                <a:r>
                  <a:rPr lang="pl-PL" kern="0" dirty="0">
                    <a:solidFill>
                      <a:schemeClr val="accent5">
                        <a:lumMod val="50000"/>
                      </a:schemeClr>
                    </a:solidFill>
                  </a:rPr>
                  <a:t>v</a:t>
                </a:r>
                <a:r>
                  <a:rPr kumimoji="0" lang="pl-PL" u="none" strike="noStrike" kern="0" cap="none" spc="0" normalizeH="0" baseline="0" noProof="0" dirty="0" err="1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ertex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resolution and</a:t>
                </a:r>
                <a:r>
                  <a:rPr kumimoji="0" lang="pl-PL" u="none" strike="noStrike" kern="0" cap="none" spc="0" normalizeH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</a:t>
                </a:r>
                <a:r>
                  <a:rPr lang="pl-PL" kern="0" dirty="0" err="1">
                    <a:solidFill>
                      <a:schemeClr val="accent5">
                        <a:lumMod val="50000"/>
                      </a:schemeClr>
                    </a:solidFill>
                  </a:rPr>
                  <a:t>decay</a:t>
                </a:r>
                <a:r>
                  <a:rPr lang="pl-PL" kern="0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pl-PL" kern="0" dirty="0" err="1">
                    <a:solidFill>
                      <a:schemeClr val="accent5">
                        <a:lumMod val="50000"/>
                      </a:schemeClr>
                    </a:solidFill>
                  </a:rPr>
                  <a:t>time</a:t>
                </a:r>
                <a:r>
                  <a:rPr lang="pl-PL" kern="0" dirty="0">
                    <a:solidFill>
                      <a:schemeClr val="accent5">
                        <a:lumMod val="50000"/>
                      </a:schemeClr>
                    </a:solidFill>
                  </a:rPr>
                  <a:t> resolution </a:t>
                </a:r>
                <a14:m>
                  <m:oMath xmlns:m="http://schemas.openxmlformats.org/officeDocument/2006/math">
                    <m:r>
                      <a:rPr lang="pl-PL" ker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50 fs,</a:t>
                </a:r>
              </a:p>
              <a:p>
                <a:pPr marL="180000" marR="0" lvl="1" indent="-180000" defTabSz="180000" eaLnBrk="1" fontAlgn="auto" latinLnBrk="0" hangingPunct="1">
                  <a:spcAft>
                    <a:spcPts val="0"/>
                  </a:spcAft>
                  <a:buClr>
                    <a:srgbClr val="C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pl-PL" kern="0" dirty="0">
                    <a:solidFill>
                      <a:schemeClr val="accent5">
                        <a:lumMod val="50000"/>
                      </a:schemeClr>
                    </a:solidFill>
                  </a:rPr>
                  <a:t>p</a:t>
                </a:r>
                <a:r>
                  <a:rPr kumimoji="0" lang="pl-PL" u="none" strike="noStrike" kern="0" cap="none" spc="0" normalizeH="0" baseline="0" noProof="0" dirty="0" err="1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recise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tracking: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pl-PL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</a:rPr>
                      <m:t>δp</m:t>
                    </m:r>
                    <m:r>
                      <a:rPr kumimoji="0" lang="pl-PL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</a:rPr>
                      <m:t>/</m:t>
                    </m:r>
                    <m:r>
                      <m:rPr>
                        <m:sty m:val="p"/>
                      </m:rPr>
                      <a:rPr kumimoji="0" lang="pl-PL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</a:rPr>
                      <m:t>p</m:t>
                    </m:r>
                    <m:r>
                      <a:rPr kumimoji="0" lang="pl-PL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</a:rPr>
                      <m:t>~0.4−1.0%</m:t>
                    </m:r>
                  </m:oMath>
                </a14:m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,</a:t>
                </a:r>
              </a:p>
              <a:p>
                <a:pPr marL="180000" marR="0" lvl="1" indent="-180000" defTabSz="180000" eaLnBrk="1" fontAlgn="auto" latinLnBrk="0" hangingPunct="1">
                  <a:spcAft>
                    <a:spcPts val="0"/>
                  </a:spcAft>
                  <a:buClr>
                    <a:srgbClr val="C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pl-PL" kern="0" noProof="0" dirty="0" err="1">
                    <a:solidFill>
                      <a:schemeClr val="accent5">
                        <a:lumMod val="50000"/>
                      </a:schemeClr>
                    </a:solidFill>
                  </a:rPr>
                  <a:t>particle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pl-PL" u="none" strike="noStrike" kern="0" cap="none" spc="0" normalizeH="0" baseline="0" noProof="0" dirty="0" err="1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identification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in </a:t>
                </a:r>
                <a:r>
                  <a:rPr kumimoji="0" lang="pl-PL" u="none" strike="noStrike" kern="0" cap="none" spc="0" normalizeH="0" baseline="0" noProof="0" dirty="0" err="1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wide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pl-PL" u="none" strike="noStrike" kern="0" cap="none" spc="0" normalizeH="0" baseline="0" noProof="0" dirty="0" err="1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momentum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pl-PL" u="none" strike="noStrike" kern="0" cap="none" spc="0" normalizeH="0" baseline="0" noProof="0" dirty="0" err="1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range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 2-100 </a:t>
                </a:r>
                <a:r>
                  <a:rPr kumimoji="0" lang="pl-PL" u="none" strike="noStrike" kern="0" cap="none" spc="0" normalizeH="0" baseline="0" noProof="0" dirty="0" err="1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GeV</a:t>
                </a:r>
                <a:r>
                  <a:rPr kumimoji="0" lang="pl-PL" u="none" strike="noStrike" kern="0" cap="none" spc="0" normalizeH="0" baseline="0" noProof="0" dirty="0">
                    <a:ln>
                      <a:noFill/>
                    </a:ln>
                    <a:solidFill>
                      <a:schemeClr val="accent5">
                        <a:lumMod val="50000"/>
                      </a:schemeClr>
                    </a:solidFill>
                    <a:effectLst/>
                    <a:uLnTx/>
                    <a:uFillTx/>
                  </a:rPr>
                  <a:t>/c.</a:t>
                </a:r>
              </a:p>
            </p:txBody>
          </p:sp>
        </mc:Choice>
        <mc:Fallback xmlns="">
          <p:sp>
            <p:nvSpPr>
              <p:cNvPr id="43" name="pole tekstow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3981" y="2232155"/>
                <a:ext cx="4972895" cy="2139047"/>
              </a:xfrm>
              <a:prstGeom prst="rect">
                <a:avLst/>
              </a:prstGeom>
              <a:blipFill>
                <a:blip r:embed="rId8"/>
                <a:stretch>
                  <a:fillRect l="-980" t="-1425" r="-123" b="-370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2"/>
          <p:cNvSpPr txBox="1"/>
          <p:nvPr/>
        </p:nvSpPr>
        <p:spPr>
          <a:xfrm>
            <a:off x="363391" y="1236644"/>
            <a:ext cx="7941019" cy="78483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176431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The detector dedicated for stud</a:t>
            </a:r>
            <a:r>
              <a:rPr kumimoji="0" lang="pl-PL" sz="2000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ying</a:t>
            </a: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 flavour physics at LHC.</a:t>
            </a:r>
          </a:p>
          <a:p>
            <a:pPr marL="0" marR="0" lvl="0" indent="0" algn="ctr" defTabSz="4176431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Especially</a:t>
            </a: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CP violation </a:t>
            </a: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and</a:t>
            </a: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rare decays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of beauty and charm mesons.</a:t>
            </a:r>
          </a:p>
        </p:txBody>
      </p:sp>
      <p:sp>
        <p:nvSpPr>
          <p:cNvPr id="45" name="pole tekstowe 44"/>
          <p:cNvSpPr txBox="1"/>
          <p:nvPr/>
        </p:nvSpPr>
        <p:spPr>
          <a:xfrm>
            <a:off x="142534" y="2192508"/>
            <a:ext cx="340072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Compl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e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mentary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kinematical coverage to CMS and ATLAS</a:t>
            </a:r>
          </a:p>
        </p:txBody>
      </p:sp>
      <p:grpSp>
        <p:nvGrpSpPr>
          <p:cNvPr id="46" name="Grupa 45"/>
          <p:cNvGrpSpPr/>
          <p:nvPr/>
        </p:nvGrpSpPr>
        <p:grpSpPr>
          <a:xfrm>
            <a:off x="809037" y="2927657"/>
            <a:ext cx="2552976" cy="1519007"/>
            <a:chOff x="6276455" y="2646618"/>
            <a:chExt cx="2552976" cy="1519007"/>
          </a:xfrm>
          <a:solidFill>
            <a:schemeClr val="bg1"/>
          </a:solidFill>
        </p:grpSpPr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276455" y="2646618"/>
              <a:ext cx="1584176" cy="148382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pole tekstowe 47"/>
                <p:cNvSpPr txBox="1"/>
                <p:nvPr/>
              </p:nvSpPr>
              <p:spPr>
                <a:xfrm>
                  <a:off x="7860631" y="3129735"/>
                  <a:ext cx="877894" cy="461665"/>
                </a:xfrm>
                <a:prstGeom prst="rect">
                  <a:avLst/>
                </a:prstGeom>
                <a:grpFill/>
                <a:ln w="15875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200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LHCb </a:t>
                  </a:r>
                  <a:br>
                    <a:rPr lang="pl-PL" sz="1200" dirty="0">
                      <a:solidFill>
                        <a:schemeClr val="accent5">
                          <a:lumMod val="50000"/>
                        </a:schemeClr>
                      </a:solidFill>
                    </a:rPr>
                  </a:b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l-PL" sz="12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2&lt;</m:t>
                        </m:r>
                        <m:r>
                          <a:rPr lang="pl-PL" sz="12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pl-PL" sz="12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&lt;5</m:t>
                        </m:r>
                      </m:oMath>
                    </m:oMathPara>
                  </a14:m>
                  <a:endParaRPr lang="en-GB" sz="1200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8" name="pole tekstowe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0631" y="3129735"/>
                  <a:ext cx="877894" cy="4616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15875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pole tekstowe 48"/>
                <p:cNvSpPr txBox="1"/>
                <p:nvPr/>
              </p:nvSpPr>
              <p:spPr>
                <a:xfrm>
                  <a:off x="7876362" y="3703960"/>
                  <a:ext cx="953069" cy="461665"/>
                </a:xfrm>
                <a:prstGeom prst="rect">
                  <a:avLst/>
                </a:prstGeom>
                <a:grpFill/>
                <a:ln w="15875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200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ATLAS,CMS: </a:t>
                  </a:r>
                  <a14:m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pl-PL" sz="120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pl-PL" sz="120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pl-PL" sz="120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pl-PL" sz="12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2.5</m:t>
                      </m:r>
                    </m:oMath>
                  </a14:m>
                  <a:endParaRPr lang="en-GB" sz="1200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9" name="pole tekstowe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6362" y="3703960"/>
                  <a:ext cx="953069" cy="461665"/>
                </a:xfrm>
                <a:prstGeom prst="rect">
                  <a:avLst/>
                </a:prstGeom>
                <a:blipFill>
                  <a:blip r:embed="rId11"/>
                  <a:stretch>
                    <a:fillRect r="-1250"/>
                  </a:stretch>
                </a:blipFill>
                <a:ln w="15875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8848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https://lbtwiki.cern.ch/pub/VELO/VELOConferencePlots/detect_light3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" t="1945" r="586" b="1701"/>
          <a:stretch/>
        </p:blipFill>
        <p:spPr bwMode="auto">
          <a:xfrm>
            <a:off x="4811083" y="2935937"/>
            <a:ext cx="4151520" cy="314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22175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The LHCb VELO 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6798" y="4140731"/>
            <a:ext cx="3684892" cy="220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upa 20"/>
          <p:cNvGrpSpPr/>
          <p:nvPr/>
        </p:nvGrpSpPr>
        <p:grpSpPr>
          <a:xfrm>
            <a:off x="5498276" y="949141"/>
            <a:ext cx="3677071" cy="1558801"/>
            <a:chOff x="3563888" y="1340768"/>
            <a:chExt cx="4541167" cy="1774825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63888" y="1340768"/>
              <a:ext cx="2171700" cy="177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084168" y="1340768"/>
              <a:ext cx="2020887" cy="177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34"/>
            <p:cNvSpPr txBox="1">
              <a:spLocks noChangeArrowheads="1"/>
            </p:cNvSpPr>
            <p:nvPr/>
          </p:nvSpPr>
          <p:spPr bwMode="auto">
            <a:xfrm>
              <a:off x="4414068" y="1839615"/>
              <a:ext cx="661988" cy="14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801688"/>
              <a:r>
                <a:rPr kumimoji="1" lang="en-US" altLang="ja-JP" sz="1100" b="0" dirty="0">
                  <a:solidFill>
                    <a:schemeClr val="tx1"/>
                  </a:solidFill>
                  <a:effectLst/>
                  <a:latin typeface="Tahoma" pitchFamily="34" charset="0"/>
                  <a:ea typeface="New MingLiu" charset="-120"/>
                </a:rPr>
                <a:t>injection  </a:t>
              </a:r>
            </a:p>
          </p:txBody>
        </p:sp>
        <p:sp>
          <p:nvSpPr>
            <p:cNvPr id="21" name="Text Box 35"/>
            <p:cNvSpPr txBox="1">
              <a:spLocks noChangeArrowheads="1"/>
            </p:cNvSpPr>
            <p:nvPr/>
          </p:nvSpPr>
          <p:spPr bwMode="auto">
            <a:xfrm>
              <a:off x="6804248" y="1700808"/>
              <a:ext cx="5429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 defTabSz="801688"/>
              <a:r>
                <a:rPr kumimoji="1" lang="en-US" altLang="ja-JP" sz="1100" b="0" dirty="0">
                  <a:solidFill>
                    <a:schemeClr val="tx1"/>
                  </a:solidFill>
                  <a:effectLst/>
                  <a:latin typeface="Tahoma" pitchFamily="34" charset="0"/>
                  <a:ea typeface="New MingLiu" charset="-120"/>
                </a:rPr>
                <a:t>stable beams  </a:t>
              </a:r>
            </a:p>
          </p:txBody>
        </p:sp>
        <p:sp>
          <p:nvSpPr>
            <p:cNvPr id="22" name="Prostokąt 12"/>
            <p:cNvSpPr/>
            <p:nvPr/>
          </p:nvSpPr>
          <p:spPr>
            <a:xfrm>
              <a:off x="4427984" y="2519318"/>
              <a:ext cx="48923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dirty="0"/>
                <a:t>6 cm</a:t>
              </a:r>
            </a:p>
          </p:txBody>
        </p:sp>
        <p:cxnSp>
          <p:nvCxnSpPr>
            <p:cNvPr id="23" name="Łącznik prosty ze strzałką 16"/>
            <p:cNvCxnSpPr/>
            <p:nvPr/>
          </p:nvCxnSpPr>
          <p:spPr>
            <a:xfrm>
              <a:off x="4355976" y="2492896"/>
              <a:ext cx="216024" cy="0"/>
            </a:xfrm>
            <a:prstGeom prst="straightConnector1">
              <a:avLst/>
            </a:prstGeom>
            <a:ln>
              <a:solidFill>
                <a:schemeClr val="tx1"/>
              </a:solidFill>
              <a:headEnd w="sm" len="sm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Łącznik prosty ze strzałką 17"/>
            <p:cNvCxnSpPr/>
            <p:nvPr/>
          </p:nvCxnSpPr>
          <p:spPr>
            <a:xfrm flipH="1">
              <a:off x="4716016" y="2492896"/>
              <a:ext cx="288032" cy="0"/>
            </a:xfrm>
            <a:prstGeom prst="straightConnector1">
              <a:avLst/>
            </a:prstGeom>
            <a:ln>
              <a:solidFill>
                <a:schemeClr val="tx1"/>
              </a:solidFill>
              <a:headEnd w="sm" len="sm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pole tekstowe 7"/>
          <p:cNvSpPr txBox="1"/>
          <p:nvPr/>
        </p:nvSpPr>
        <p:spPr>
          <a:xfrm>
            <a:off x="327720" y="812654"/>
            <a:ext cx="1763240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pl-PL" sz="2000" b="1" dirty="0" err="1">
                <a:solidFill>
                  <a:srgbClr val="C00000"/>
                </a:solidFill>
              </a:rPr>
              <a:t>VE</a:t>
            </a:r>
            <a:r>
              <a:rPr lang="pl-PL" sz="2000" b="1" dirty="0" err="1">
                <a:solidFill>
                  <a:schemeClr val="accent5">
                    <a:lumMod val="50000"/>
                  </a:schemeClr>
                </a:solidFill>
              </a:rPr>
              <a:t>rtex</a:t>
            </a: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2000" b="1" dirty="0" err="1">
                <a:solidFill>
                  <a:srgbClr val="C00000"/>
                </a:solidFill>
              </a:rPr>
              <a:t>LO</a:t>
            </a:r>
            <a:r>
              <a:rPr lang="pl-PL" sz="2000" b="1" dirty="0" err="1">
                <a:solidFill>
                  <a:schemeClr val="accent5">
                    <a:lumMod val="50000"/>
                  </a:schemeClr>
                </a:solidFill>
              </a:rPr>
              <a:t>cator</a:t>
            </a: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Rectangle 5"/>
          <p:cNvSpPr/>
          <p:nvPr/>
        </p:nvSpPr>
        <p:spPr>
          <a:xfrm>
            <a:off x="67118" y="1666765"/>
            <a:ext cx="543819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VELO halves are movable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- t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he movement is steered by a precise system (accuracy of 10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a typeface="OpenSymbol"/>
              </a:rPr>
              <a:t> </a:t>
            </a:r>
            <a:r>
              <a:rPr lang="en-GB" dirty="0" err="1">
                <a:solidFill>
                  <a:schemeClr val="accent5">
                    <a:lumMod val="50000"/>
                  </a:schemeClr>
                </a:solidFill>
                <a:ea typeface="OpenSymbol"/>
              </a:rPr>
              <a:t>μ</a:t>
            </a:r>
            <a:r>
              <a:rPr lang="en-GB" dirty="0" err="1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),</a:t>
            </a: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When stable beams, the silicon edge is only 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8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mm from the proton beam – </a:t>
            </a:r>
            <a:r>
              <a:rPr lang="en-US" dirty="0">
                <a:solidFill>
                  <a:srgbClr val="C00000"/>
                </a:solidFill>
              </a:rPr>
              <a:t>sensors are in harsh and non-uniform </a:t>
            </a:r>
            <a:r>
              <a:rPr lang="pl-PL" dirty="0" err="1">
                <a:solidFill>
                  <a:srgbClr val="C00000"/>
                </a:solidFill>
              </a:rPr>
              <a:t>particle</a:t>
            </a:r>
            <a:r>
              <a:rPr lang="pl-PL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fluence</a:t>
            </a:r>
            <a:r>
              <a:rPr lang="pl-PL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Operated in a secondary vacuum, separated from the LHC vacuum by 300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ea typeface="OpenSymbol"/>
              </a:rPr>
              <a:t>μ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thick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aluminium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foil.</a:t>
            </a:r>
          </a:p>
        </p:txBody>
      </p:sp>
      <p:sp>
        <p:nvSpPr>
          <p:cNvPr id="26" name="Prostokąt 25"/>
          <p:cNvSpPr/>
          <p:nvPr/>
        </p:nvSpPr>
        <p:spPr>
          <a:xfrm>
            <a:off x="75472" y="1261068"/>
            <a:ext cx="7244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Close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proximity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of the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beam-pipe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" name="Prostokąt 1"/>
          <p:cNvSpPr/>
          <p:nvPr/>
        </p:nvSpPr>
        <p:spPr>
          <a:xfrm>
            <a:off x="6421233" y="6275452"/>
            <a:ext cx="26100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accent5">
                    <a:lumMod val="50000"/>
                  </a:schemeClr>
                </a:solidFill>
                <a:hlinkClick r:id="rId10"/>
              </a:rPr>
              <a:t>Performance of the LHCb Vertex Locator</a:t>
            </a:r>
            <a:r>
              <a:rPr lang="pl-PL" sz="1100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</a:p>
          <a:p>
            <a:r>
              <a:rPr lang="pl-PL" sz="1100" i="1" dirty="0">
                <a:solidFill>
                  <a:schemeClr val="accent5">
                    <a:lumMod val="50000"/>
                  </a:schemeClr>
                </a:solidFill>
                <a:hlinkClick r:id="rId11"/>
              </a:rPr>
              <a:t>J. </a:t>
            </a:r>
            <a:r>
              <a:rPr lang="pl-PL" sz="1100" i="1" dirty="0" err="1">
                <a:solidFill>
                  <a:schemeClr val="accent5">
                    <a:lumMod val="50000"/>
                  </a:schemeClr>
                </a:solidFill>
                <a:hlinkClick r:id="rId11"/>
              </a:rPr>
              <a:t>Instrum</a:t>
            </a:r>
            <a:r>
              <a:rPr lang="pl-PL" sz="1100" i="1" dirty="0">
                <a:solidFill>
                  <a:schemeClr val="accent5">
                    <a:lumMod val="50000"/>
                  </a:schemeClr>
                </a:solidFill>
                <a:hlinkClick r:id="rId11"/>
              </a:rPr>
              <a:t>.</a:t>
            </a:r>
            <a:r>
              <a:rPr lang="pl-PL" sz="1100" dirty="0">
                <a:solidFill>
                  <a:schemeClr val="accent5">
                    <a:lumMod val="50000"/>
                  </a:schemeClr>
                </a:solidFill>
                <a:hlinkClick r:id="rId11"/>
              </a:rPr>
              <a:t> 9 (2014) P09007</a:t>
            </a:r>
            <a:r>
              <a:rPr lang="pl-PL" sz="11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331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2050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VELO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modules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16" name="Picture 4" descr="https://lbtwiki.cern.ch/pub/VELO/VELOConferencePlots/randphisensor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90" y="3717778"/>
            <a:ext cx="3048176" cy="282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81283" y="1093084"/>
            <a:ext cx="3520010" cy="259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6"/>
          <p:cNvSpPr/>
          <p:nvPr/>
        </p:nvSpPr>
        <p:spPr>
          <a:xfrm>
            <a:off x="191662" y="1191816"/>
            <a:ext cx="4753562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VELO consist of 42 modules (two halves)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Modul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e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 have two (R and Phi)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microstrip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silicon oxygenated </a:t>
            </a:r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baseline="30000" dirty="0">
                <a:solidFill>
                  <a:srgbClr val="C00000"/>
                </a:solidFill>
              </a:rPr>
              <a:t>+</a:t>
            </a:r>
            <a:r>
              <a:rPr lang="en-US" dirty="0">
                <a:solidFill>
                  <a:srgbClr val="C00000"/>
                </a:solidFill>
              </a:rPr>
              <a:t>-on-n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sensors (two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sensons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are </a:t>
            </a:r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baseline="30000" dirty="0">
                <a:solidFill>
                  <a:srgbClr val="C00000"/>
                </a:solidFill>
              </a:rPr>
              <a:t>+</a:t>
            </a:r>
            <a:r>
              <a:rPr lang="en-US" dirty="0">
                <a:solidFill>
                  <a:srgbClr val="C00000"/>
                </a:solidFill>
              </a:rPr>
              <a:t>-on-p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)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Sensors are 300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ea typeface="OpenSymbol"/>
              </a:rPr>
              <a:t>μ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thick, strip pitches: 40-100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ea typeface="OpenSymbol"/>
              </a:rPr>
              <a:t>μ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Evaporative CO</a:t>
            </a:r>
            <a:r>
              <a:rPr lang="en-US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cooling system keep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sensors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at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-7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9" name="Picture 4" descr="first"/>
          <p:cNvPicPr>
            <a:picLocks noChangeAspect="1" noChangeArrowheads="1"/>
          </p:cNvPicPr>
          <p:nvPr/>
        </p:nvPicPr>
        <p:blipFill>
          <a:blip r:embed="rId8" cstate="print"/>
          <a:srcRect b="45389"/>
          <a:stretch>
            <a:fillRect/>
          </a:stretch>
        </p:blipFill>
        <p:spPr bwMode="auto">
          <a:xfrm>
            <a:off x="3571702" y="4110135"/>
            <a:ext cx="5583919" cy="18613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0" name="pole tekstowe 19"/>
          <p:cNvSpPr txBox="1"/>
          <p:nvPr/>
        </p:nvSpPr>
        <p:spPr>
          <a:xfrm>
            <a:off x="327720" y="812654"/>
            <a:ext cx="1005468" cy="400110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pl-PL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Sensors</a:t>
            </a:r>
            <a:endParaRPr lang="en-GB" sz="2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842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3"/>
          <p:cNvPicPr>
            <a:picLocks noChangeAspect="1"/>
          </p:cNvPicPr>
          <p:nvPr/>
        </p:nvPicPr>
        <p:blipFill rotWithShape="1">
          <a:blip r:embed="rId3"/>
          <a:srcRect l="46135" t="7842" b="5584"/>
          <a:stretch/>
        </p:blipFill>
        <p:spPr>
          <a:xfrm>
            <a:off x="4371471" y="2882473"/>
            <a:ext cx="1366616" cy="2095054"/>
          </a:xfrm>
          <a:prstGeom prst="rect">
            <a:avLst/>
          </a:prstGeom>
        </p:spPr>
      </p:pic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2211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Particle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Fluence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sp>
        <p:nvSpPr>
          <p:cNvPr id="15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211159" y="1231321"/>
            <a:ext cx="5600360" cy="33023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VELO is currently the </a:t>
            </a:r>
            <a:r>
              <a:rPr lang="en-US" sz="1800" b="1" dirty="0">
                <a:solidFill>
                  <a:srgbClr val="C00000"/>
                </a:solidFill>
              </a:rPr>
              <a:t>most exposed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detector in the LHC- fluence up to </a:t>
            </a:r>
            <a:r>
              <a:rPr lang="pl-PL" sz="1800" dirty="0" smtClean="0">
                <a:solidFill>
                  <a:schemeClr val="accent5">
                    <a:lumMod val="50000"/>
                  </a:schemeClr>
                </a:solidFill>
              </a:rPr>
              <a:t>2.0∙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10</a:t>
            </a:r>
            <a:r>
              <a:rPr lang="en-US" sz="1800" baseline="30000" dirty="0" smtClean="0">
                <a:solidFill>
                  <a:schemeClr val="accent5">
                    <a:lumMod val="50000"/>
                  </a:schemeClr>
                </a:solidFill>
              </a:rPr>
              <a:t>14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MeV 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n-US" sz="1800" baseline="-25000" dirty="0" err="1">
                <a:solidFill>
                  <a:schemeClr val="accent5">
                    <a:lumMod val="50000"/>
                  </a:schemeClr>
                </a:solidFill>
              </a:rPr>
              <a:t>eq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/cm</a:t>
            </a:r>
            <a:r>
              <a:rPr lang="en-US" sz="1800" baseline="30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, </a:t>
            </a:r>
          </a:p>
          <a:p>
            <a:pPr marL="637200" lvl="1" indent="-18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LHCb </a:t>
            </a:r>
            <a:r>
              <a:rPr lang="pl-PL" sz="1800" dirty="0" err="1">
                <a:solidFill>
                  <a:schemeClr val="accent5">
                    <a:lumMod val="50000"/>
                  </a:schemeClr>
                </a:solidFill>
              </a:rPr>
              <a:t>has</a:t>
            </a:r>
            <a:r>
              <a:rPr lang="pl-PL" sz="1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collect</a:t>
            </a:r>
            <a:r>
              <a:rPr lang="pl-PL" sz="1800" dirty="0" err="1">
                <a:solidFill>
                  <a:schemeClr val="accent5">
                    <a:lumMod val="50000"/>
                  </a:schemeClr>
                </a:solidFill>
              </a:rPr>
              <a:t>ed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1800" dirty="0" err="1">
                <a:solidFill>
                  <a:schemeClr val="accent5">
                    <a:lumMod val="50000"/>
                  </a:schemeClr>
                </a:solidFill>
              </a:rPr>
              <a:t>almost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 5 fb</a:t>
            </a:r>
            <a:r>
              <a:rPr lang="en-US" sz="1800" baseline="30000" dirty="0">
                <a:solidFill>
                  <a:schemeClr val="accent5">
                    <a:lumMod val="50000"/>
                  </a:schemeClr>
                </a:solidFill>
              </a:rPr>
              <a:t>-1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 until </a:t>
            </a:r>
            <a:r>
              <a:rPr lang="pl-PL" sz="1800" dirty="0" err="1">
                <a:solidFill>
                  <a:schemeClr val="accent5">
                    <a:lumMod val="50000"/>
                  </a:schemeClr>
                </a:solidFill>
              </a:rPr>
              <a:t>now</a:t>
            </a:r>
            <a:r>
              <a:rPr lang="pl-PL" sz="1800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endParaRPr lang="en-US" sz="1800" dirty="0">
              <a:solidFill>
                <a:schemeClr val="accent5">
                  <a:lumMod val="50000"/>
                </a:schemeClr>
              </a:solidFill>
            </a:endParaRPr>
          </a:p>
          <a:p>
            <a:pPr marL="637200" lvl="1" indent="-18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VELO is designed to cope with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10</a:t>
            </a:r>
            <a:r>
              <a:rPr lang="pl-PL" sz="1800" dirty="0">
                <a:solidFill>
                  <a:schemeClr val="accent5">
                    <a:lumMod val="50000"/>
                  </a:schemeClr>
                </a:solidFill>
              </a:rPr>
              <a:t>-11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 fb</a:t>
            </a:r>
            <a:r>
              <a:rPr lang="en-US" sz="1800" baseline="30000" dirty="0">
                <a:solidFill>
                  <a:schemeClr val="accent5">
                    <a:lumMod val="50000"/>
                  </a:schemeClr>
                </a:solidFill>
              </a:rPr>
              <a:t>-1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pl-PL" sz="18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+mj-lt"/>
              <a:buAutoNum type="arabicPeriod" startAt="2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The radiation field is highly non uniform – the fluence accumulated in inner and outer part of the sensor differs by </a:t>
            </a:r>
            <a:r>
              <a:rPr lang="pl-PL" sz="1800" dirty="0">
                <a:solidFill>
                  <a:schemeClr val="accent5">
                    <a:lumMod val="50000"/>
                  </a:schemeClr>
                </a:solidFill>
              </a:rPr>
              <a:t>a </a:t>
            </a:r>
            <a:r>
              <a:rPr lang="pl-PL" sz="1800" dirty="0" err="1">
                <a:solidFill>
                  <a:schemeClr val="accent5">
                    <a:lumMod val="50000"/>
                  </a:schemeClr>
                </a:solidFill>
              </a:rPr>
              <a:t>factor</a:t>
            </a:r>
            <a:r>
              <a:rPr lang="pl-PL" sz="1800" dirty="0">
                <a:solidFill>
                  <a:schemeClr val="accent5">
                    <a:lumMod val="50000"/>
                  </a:schemeClr>
                </a:solidFill>
              </a:rPr>
              <a:t> of ten.</a:t>
            </a:r>
            <a:endParaRPr lang="en-US" sz="1800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18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</a:pPr>
            <a:endParaRPr lang="en-US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327720" y="812654"/>
            <a:ext cx="2638543" cy="400110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environment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5738327" y="649962"/>
            <a:ext cx="3397678" cy="4057642"/>
            <a:chOff x="6094938" y="1052481"/>
            <a:chExt cx="2900344" cy="3497999"/>
          </a:xfrm>
        </p:grpSpPr>
        <p:pic>
          <p:nvPicPr>
            <p:cNvPr id="13" name="Picture 2" descr="tdrplothe.pn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57" t="17142" b="2616"/>
            <a:stretch/>
          </p:blipFill>
          <p:spPr bwMode="auto">
            <a:xfrm>
              <a:off x="6094938" y="1052481"/>
              <a:ext cx="2900344" cy="3497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Prostokąt 7"/>
            <p:cNvSpPr/>
            <p:nvPr/>
          </p:nvSpPr>
          <p:spPr>
            <a:xfrm>
              <a:off x="6460529" y="1525082"/>
              <a:ext cx="7248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>
                  <a:solidFill>
                    <a:srgbClr val="C00000"/>
                  </a:solidFill>
                </a:rPr>
                <a:t>1</a:t>
              </a:r>
              <a:r>
                <a:rPr lang="en-US" b="1" dirty="0">
                  <a:solidFill>
                    <a:srgbClr val="C00000"/>
                  </a:solidFill>
                </a:rPr>
                <a:t> fb</a:t>
              </a:r>
              <a:r>
                <a:rPr lang="en-US" b="1" baseline="30000" dirty="0">
                  <a:solidFill>
                    <a:srgbClr val="C00000"/>
                  </a:solidFill>
                </a:rPr>
                <a:t>-1</a:t>
              </a:r>
              <a:r>
                <a:rPr lang="en-US" dirty="0">
                  <a:solidFill>
                    <a:schemeClr val="accent5">
                      <a:lumMod val="50000"/>
                    </a:schemeClr>
                  </a:solidFill>
                </a:rPr>
                <a:t> </a:t>
              </a:r>
              <a:endParaRPr lang="en-GB" dirty="0"/>
            </a:p>
          </p:txBody>
        </p:sp>
      </p:grpSp>
      <p:pic>
        <p:nvPicPr>
          <p:cNvPr id="17" name="Picture 4" descr="first"/>
          <p:cNvPicPr>
            <a:picLocks noChangeAspect="1" noChangeArrowheads="1"/>
          </p:cNvPicPr>
          <p:nvPr/>
        </p:nvPicPr>
        <p:blipFill>
          <a:blip r:embed="rId8" cstate="print"/>
          <a:srcRect b="45389"/>
          <a:stretch>
            <a:fillRect/>
          </a:stretch>
        </p:blipFill>
        <p:spPr bwMode="auto">
          <a:xfrm>
            <a:off x="4441739" y="5018942"/>
            <a:ext cx="4563241" cy="152108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8" name="Dymek mowy: prostokąt z zaokrąglonymi rogami 17"/>
          <p:cNvSpPr/>
          <p:nvPr/>
        </p:nvSpPr>
        <p:spPr>
          <a:xfrm>
            <a:off x="7937912" y="5499783"/>
            <a:ext cx="867747" cy="802432"/>
          </a:xfrm>
          <a:prstGeom prst="wedgeRoundRectCallout">
            <a:avLst>
              <a:gd name="adj1" fmla="val -103629"/>
              <a:gd name="adj2" fmla="val -218896"/>
              <a:gd name="adj3" fmla="val 16667"/>
            </a:avLst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Dymek mowy: prostokąt z zaokrąglonymi rogami 18"/>
          <p:cNvSpPr/>
          <p:nvPr/>
        </p:nvSpPr>
        <p:spPr>
          <a:xfrm>
            <a:off x="5495731" y="5666908"/>
            <a:ext cx="494522" cy="644086"/>
          </a:xfrm>
          <a:prstGeom prst="wedgeRoundRectCallout">
            <a:avLst>
              <a:gd name="adj1" fmla="val 154693"/>
              <a:gd name="adj2" fmla="val -457884"/>
              <a:gd name="adj3" fmla="val 1666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31" name="Grupa 30"/>
          <p:cNvGrpSpPr/>
          <p:nvPr/>
        </p:nvGrpSpPr>
        <p:grpSpPr>
          <a:xfrm>
            <a:off x="-20703" y="3717988"/>
            <a:ext cx="4299349" cy="2842629"/>
            <a:chOff x="52349" y="3820176"/>
            <a:chExt cx="3994913" cy="2726706"/>
          </a:xfrm>
        </p:grpSpPr>
        <p:grpSp>
          <p:nvGrpSpPr>
            <p:cNvPr id="27" name="Grupa 26"/>
            <p:cNvGrpSpPr/>
            <p:nvPr/>
          </p:nvGrpSpPr>
          <p:grpSpPr>
            <a:xfrm>
              <a:off x="52349" y="4031187"/>
              <a:ext cx="3994913" cy="2515695"/>
              <a:chOff x="52349" y="4031187"/>
              <a:chExt cx="3994913" cy="2515695"/>
            </a:xfrm>
          </p:grpSpPr>
          <p:pic>
            <p:nvPicPr>
              <p:cNvPr id="22" name="Obraz 21"/>
              <p:cNvPicPr>
                <a:picLocks noChangeAspect="1"/>
              </p:cNvPicPr>
              <p:nvPr/>
            </p:nvPicPr>
            <p:blipFill rotWithShape="1">
              <a:blip r:embed="rId9"/>
              <a:srcRect l="5660" t="15804" r="3882" b="11545"/>
              <a:stretch/>
            </p:blipFill>
            <p:spPr>
              <a:xfrm>
                <a:off x="151516" y="4031187"/>
                <a:ext cx="3778898" cy="227625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pole tekstowe 22"/>
                  <p:cNvSpPr txBox="1"/>
                  <p:nvPr/>
                </p:nvSpPr>
                <p:spPr>
                  <a:xfrm>
                    <a:off x="1762844" y="6331438"/>
                    <a:ext cx="55624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pl-PL" sz="1400" b="1" i="1" smtClean="0">
                              <a:latin typeface="Cambria Math" panose="02040503050406030204" pitchFamily="18" charset="0"/>
                            </a:rPr>
                            <m:t>𝒛</m:t>
                          </m:r>
                          <m:r>
                            <a:rPr lang="pl-PL" sz="1400" b="1" i="1" smtClean="0">
                              <a:latin typeface="Cambria Math" panose="02040503050406030204" pitchFamily="18" charset="0"/>
                            </a:rPr>
                            <m:t> [</m:t>
                          </m:r>
                          <m:r>
                            <a:rPr lang="pl-PL" sz="1400" b="1" i="1" smtClean="0">
                              <a:latin typeface="Cambria Math" panose="02040503050406030204" pitchFamily="18" charset="0"/>
                            </a:rPr>
                            <m:t>𝒄𝒎</m:t>
                          </m:r>
                          <m:r>
                            <a:rPr lang="pl-PL" sz="1400" b="1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oMath>
                      </m:oMathPara>
                    </a14:m>
                    <a:endParaRPr lang="pl-PL" sz="1400" b="1" dirty="0"/>
                  </a:p>
                </p:txBody>
              </p:sp>
            </mc:Choice>
            <mc:Fallback xmlns="">
              <p:sp>
                <p:nvSpPr>
                  <p:cNvPr id="23" name="pole tekstowe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62844" y="6331438"/>
                    <a:ext cx="556243" cy="215444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1020" t="-2703" r="-7143" b="-27027"/>
                    </a:stretch>
                  </a:blipFill>
                </p:spPr>
                <p:txBody>
                  <a:bodyPr/>
                  <a:lstStyle/>
                  <a:p>
                    <a:r>
                      <a:rPr lang="pl-P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pole tekstowe 23"/>
                  <p:cNvSpPr txBox="1"/>
                  <p:nvPr/>
                </p:nvSpPr>
                <p:spPr>
                  <a:xfrm rot="16200000">
                    <a:off x="-83586" y="4962665"/>
                    <a:ext cx="48731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pl-PL" sz="1400" b="1" dirty="0"/>
                      <a:t>r</a:t>
                    </a:r>
                    <a14:m>
                      <m:oMath xmlns:m="http://schemas.openxmlformats.org/officeDocument/2006/math">
                        <m:r>
                          <a:rPr lang="pl-PL" sz="1400" b="1" i="1" smtClean="0">
                            <a:latin typeface="Cambria Math" panose="02040503050406030204" pitchFamily="18" charset="0"/>
                          </a:rPr>
                          <m:t> [</m:t>
                        </m:r>
                        <m:r>
                          <a:rPr lang="pl-PL" sz="1400" b="1" i="1" smtClean="0">
                            <a:latin typeface="Cambria Math" panose="02040503050406030204" pitchFamily="18" charset="0"/>
                          </a:rPr>
                          <m:t>𝒄𝒎</m:t>
                        </m:r>
                        <m:r>
                          <a:rPr lang="pl-PL" sz="14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a14:m>
                    <a:endParaRPr lang="pl-PL" sz="1400" b="1" dirty="0"/>
                  </a:p>
                </p:txBody>
              </p:sp>
            </mc:Choice>
            <mc:Fallback xmlns="">
              <p:sp>
                <p:nvSpPr>
                  <p:cNvPr id="24" name="pole tekstowe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-83586" y="4962665"/>
                    <a:ext cx="487313" cy="215444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26316" t="-12048" r="-39474" b="-21687"/>
                    </a:stretch>
                  </a:blipFill>
                </p:spPr>
                <p:txBody>
                  <a:bodyPr/>
                  <a:lstStyle/>
                  <a:p>
                    <a:r>
                      <a:rPr lang="pl-P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pole tekstowe 25"/>
                  <p:cNvSpPr txBox="1"/>
                  <p:nvPr/>
                </p:nvSpPr>
                <p:spPr>
                  <a:xfrm rot="16200000">
                    <a:off x="3463608" y="4955542"/>
                    <a:ext cx="982641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pl-PL" sz="1200" b="1" dirty="0"/>
                      <a:t>Fluence </a:t>
                    </a:r>
                    <a14:m>
                      <m:oMath xmlns:m="http://schemas.openxmlformats.org/officeDocument/2006/math"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 [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.]</m:t>
                        </m:r>
                      </m:oMath>
                    </a14:m>
                    <a:endParaRPr lang="pl-PL" b="1" dirty="0"/>
                  </a:p>
                </p:txBody>
              </p:sp>
            </mc:Choice>
            <mc:Fallback xmlns="">
              <p:sp>
                <p:nvSpPr>
                  <p:cNvPr id="26" name="pole tekstowe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3463608" y="4955542"/>
                    <a:ext cx="982641" cy="184666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24242" t="-2976" r="-39394" b="-8929"/>
                    </a:stretch>
                  </a:blipFill>
                </p:spPr>
                <p:txBody>
                  <a:bodyPr/>
                  <a:lstStyle/>
                  <a:p>
                    <a:r>
                      <a:rPr lang="pl-P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Prostokąt 28"/>
                <p:cNvSpPr/>
                <p:nvPr/>
              </p:nvSpPr>
              <p:spPr>
                <a:xfrm>
                  <a:off x="1565576" y="3820176"/>
                  <a:ext cx="1214820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𝑻𝒆𝑽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l-PL" sz="1200" b="1" i="1" smtClean="0">
                            <a:latin typeface="Cambria Math" panose="02040503050406030204" pitchFamily="18" charset="0"/>
                          </a:rPr>
                          <m:t>𝑻𝒆𝑽</m:t>
                        </m:r>
                      </m:oMath>
                    </m:oMathPara>
                  </a14:m>
                  <a:endParaRPr lang="pl-PL" sz="1200" b="1" dirty="0"/>
                </a:p>
              </p:txBody>
            </p:sp>
          </mc:Choice>
          <mc:Fallback xmlns="">
            <p:sp>
              <p:nvSpPr>
                <p:cNvPr id="29" name="Prostokąt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65576" y="3820176"/>
                  <a:ext cx="1214820" cy="276999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pole tekstowe 29"/>
                <p:cNvSpPr txBox="1"/>
                <p:nvPr/>
              </p:nvSpPr>
              <p:spPr>
                <a:xfrm>
                  <a:off x="1747530" y="4160906"/>
                  <a:ext cx="1778993" cy="32474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l-PL" sz="1100" b="0" i="1" smtClean="0">
                            <a:latin typeface="Cambria Math" panose="02040503050406030204" pitchFamily="18" charset="0"/>
                          </a:rPr>
                          <m:t>𝐹𝑙𝑢𝑘𝑎</m:t>
                        </m:r>
                        <m:r>
                          <a:rPr lang="pl-PL" sz="11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l-PL" sz="1100" b="0" i="1" smtClean="0">
                            <a:latin typeface="Cambria Math" panose="02040503050406030204" pitchFamily="18" charset="0"/>
                          </a:rPr>
                          <m:t>𝐿𝐻𝐶𝑏</m:t>
                        </m:r>
                        <m:r>
                          <a:rPr lang="pl-PL" sz="11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l-PL" sz="1100" b="0" i="1" smtClean="0">
                            <a:latin typeface="Cambria Math" panose="02040503050406030204" pitchFamily="18" charset="0"/>
                          </a:rPr>
                          <m:t>𝑉𝐸𝐿𝑂</m:t>
                        </m:r>
                        <m:r>
                          <a:rPr lang="pl-PL" sz="11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l-PL" sz="1100" b="0" i="1" smtClean="0">
                            <a:latin typeface="Cambria Math" panose="02040503050406030204" pitchFamily="18" charset="0"/>
                          </a:rPr>
                          <m:t>𝑆𝑖𝑚𝑢𝑙𝑎𝑡𝑖𝑜𝑛</m:t>
                        </m:r>
                      </m:oMath>
                    </m:oMathPara>
                  </a14:m>
                  <a:endParaRPr lang="pl-PL" sz="1100" b="0" dirty="0"/>
                </a:p>
                <a:p>
                  <a:pPr algn="ctr"/>
                  <a:r>
                    <a:rPr lang="pl-PL" sz="1100" dirty="0"/>
                    <a:t>Preliminary</a:t>
                  </a:r>
                </a:p>
              </p:txBody>
            </p:sp>
          </mc:Choice>
          <mc:Fallback xmlns="">
            <p:sp>
              <p:nvSpPr>
                <p:cNvPr id="30" name="pole tekstowe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7530" y="4160906"/>
                  <a:ext cx="1778993" cy="324748"/>
                </a:xfrm>
                <a:prstGeom prst="rect">
                  <a:avLst/>
                </a:prstGeom>
                <a:blipFill>
                  <a:blip r:embed="rId14"/>
                  <a:stretch>
                    <a:fillRect l="-955" r="-318" b="-25000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53475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3472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Radiation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Damage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-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effects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sp>
        <p:nvSpPr>
          <p:cNvPr id="21" name="Prostokąt 20"/>
          <p:cNvSpPr/>
          <p:nvPr/>
        </p:nvSpPr>
        <p:spPr>
          <a:xfrm>
            <a:off x="491981" y="945761"/>
            <a:ext cx="7801318" cy="646331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Radiation induced changes  in properties and structures of the silicon tracking detectors are observed as </a:t>
            </a:r>
            <a:r>
              <a:rPr lang="en-US" b="1" dirty="0">
                <a:solidFill>
                  <a:srgbClr val="C00000"/>
                </a:solidFill>
              </a:rPr>
              <a:t>macroscopic effects 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caused by </a:t>
            </a:r>
            <a:r>
              <a:rPr lang="en-US" b="1" dirty="0">
                <a:solidFill>
                  <a:srgbClr val="C00000"/>
                </a:solidFill>
              </a:rPr>
              <a:t>microscopic defects:</a:t>
            </a:r>
          </a:p>
        </p:txBody>
      </p:sp>
      <p:grpSp>
        <p:nvGrpSpPr>
          <p:cNvPr id="26" name="Grupa 25"/>
          <p:cNvGrpSpPr/>
          <p:nvPr/>
        </p:nvGrpSpPr>
        <p:grpSpPr>
          <a:xfrm>
            <a:off x="136318" y="4929020"/>
            <a:ext cx="4336611" cy="923330"/>
            <a:chOff x="269269" y="4535568"/>
            <a:chExt cx="4631102" cy="923330"/>
          </a:xfrm>
        </p:grpSpPr>
        <p:sp>
          <p:nvSpPr>
            <p:cNvPr id="22" name="Prostokąt 21"/>
            <p:cNvSpPr/>
            <p:nvPr/>
          </p:nvSpPr>
          <p:spPr>
            <a:xfrm>
              <a:off x="328371" y="4535568"/>
              <a:ext cx="4572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50000"/>
                    </a:schemeClr>
                  </a:solidFill>
                </a:rPr>
                <a:t>The microscopic defects accumulate over time and have a damaging  impact on the sensor performance.</a:t>
              </a:r>
            </a:p>
          </p:txBody>
        </p:sp>
        <p:sp>
          <p:nvSpPr>
            <p:cNvPr id="23" name="Strzałka: pięciokąt 22"/>
            <p:cNvSpPr/>
            <p:nvPr/>
          </p:nvSpPr>
          <p:spPr>
            <a:xfrm>
              <a:off x="269269" y="4535568"/>
              <a:ext cx="4572000" cy="923330"/>
            </a:xfrm>
            <a:prstGeom prst="homePlate">
              <a:avLst>
                <a:gd name="adj" fmla="val 30357"/>
              </a:avLst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5"/>
          <p:cNvSpPr txBox="1"/>
          <p:nvPr/>
        </p:nvSpPr>
        <p:spPr>
          <a:xfrm>
            <a:off x="4571999" y="4561132"/>
            <a:ext cx="4429125" cy="1554272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Constant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monitoring of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radiation influence on VELO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sensors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180000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Current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-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Voltage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scans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(</a:t>
            </a:r>
            <a:r>
              <a:rPr lang="pl-PL" b="1" dirty="0">
                <a:solidFill>
                  <a:srgbClr val="C00000"/>
                </a:solidFill>
              </a:rPr>
              <a:t>IV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), </a:t>
            </a:r>
          </a:p>
          <a:p>
            <a:pPr marL="180000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Current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-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Temperature scans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(</a:t>
            </a:r>
            <a:r>
              <a:rPr lang="pl-PL" b="1" dirty="0">
                <a:solidFill>
                  <a:srgbClr val="C00000"/>
                </a:solidFill>
              </a:rPr>
              <a:t>IT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),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  <a:p>
            <a:pPr marL="180000" indent="-1800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Charge Collection Efficiency scan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(</a:t>
            </a:r>
            <a:r>
              <a:rPr lang="pl-PL" b="1" dirty="0">
                <a:solidFill>
                  <a:srgbClr val="C00000"/>
                </a:solidFill>
              </a:rPr>
              <a:t>CCE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).</a:t>
            </a:r>
          </a:p>
        </p:txBody>
      </p:sp>
      <p:sp>
        <p:nvSpPr>
          <p:cNvPr id="25" name="Rectangle 11"/>
          <p:cNvSpPr/>
          <p:nvPr/>
        </p:nvSpPr>
        <p:spPr>
          <a:xfrm>
            <a:off x="1171189" y="2046623"/>
            <a:ext cx="673977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40005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+mj-lt"/>
              <a:buAutoNum type="romanUcPeriod"/>
            </a:pPr>
            <a:r>
              <a:rPr lang="en-GB" b="1" dirty="0">
                <a:solidFill>
                  <a:srgbClr val="C00000"/>
                </a:solidFill>
              </a:rPr>
              <a:t>Increase </a:t>
            </a:r>
            <a:r>
              <a:rPr lang="pl-PL" b="1" dirty="0">
                <a:solidFill>
                  <a:srgbClr val="C00000"/>
                </a:solidFill>
              </a:rPr>
              <a:t>of</a:t>
            </a:r>
            <a:r>
              <a:rPr lang="en-GB" b="1" dirty="0">
                <a:solidFill>
                  <a:srgbClr val="C00000"/>
                </a:solidFill>
              </a:rPr>
              <a:t> leakage current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, caused by creation of generation and recombination centres. </a:t>
            </a: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 marL="400050" lvl="0" indent="-40005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+mj-lt"/>
              <a:buAutoNum type="romanUcPeriod"/>
            </a:pPr>
            <a:r>
              <a:rPr lang="en-GB" b="1" dirty="0">
                <a:solidFill>
                  <a:srgbClr val="C00000"/>
                </a:solidFill>
              </a:rPr>
              <a:t>Change</a:t>
            </a:r>
            <a:r>
              <a:rPr lang="en-GB" dirty="0"/>
              <a:t>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of the effective doping concentration with significant influence on operating </a:t>
            </a:r>
            <a:r>
              <a:rPr lang="en-GB" b="1" dirty="0">
                <a:solidFill>
                  <a:srgbClr val="C00000"/>
                </a:solidFill>
              </a:rPr>
              <a:t>voltage</a:t>
            </a:r>
            <a:r>
              <a:rPr lang="en-GB" dirty="0"/>
              <a:t>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needed for total </a:t>
            </a:r>
            <a:r>
              <a:rPr lang="en-GB" b="1" dirty="0">
                <a:solidFill>
                  <a:srgbClr val="C00000"/>
                </a:solidFill>
              </a:rPr>
              <a:t>depletion</a:t>
            </a:r>
            <a:r>
              <a:rPr lang="en-GB" dirty="0"/>
              <a:t>.</a:t>
            </a:r>
          </a:p>
          <a:p>
            <a:pPr marL="400050" lvl="0" indent="-40005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+mj-lt"/>
              <a:buAutoNum type="romanUcPeriod"/>
            </a:pPr>
            <a:r>
              <a:rPr lang="en-GB" b="1" dirty="0">
                <a:solidFill>
                  <a:srgbClr val="C00000"/>
                </a:solidFill>
              </a:rPr>
              <a:t>Loss of charge collection efficiency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due to charge carrier trapping.    </a:t>
            </a:r>
          </a:p>
        </p:txBody>
      </p:sp>
    </p:spTree>
    <p:extLst>
      <p:ext uri="{BB962C8B-B14F-4D97-AF65-F5344CB8AC3E}">
        <p14:creationId xmlns:p14="http://schemas.microsoft.com/office/powerpoint/2010/main" val="348827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0" y="6714000"/>
            <a:ext cx="9144000" cy="144000"/>
          </a:xfrm>
          <a:prstGeom prst="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2" descr="http://www.agh.edu.pl/fileadmin/default/templates/images/uczelnia/siw/znak/znak_wielobarwny/agh_znk_wbr_rgb_150p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2" y="22789"/>
            <a:ext cx="397041" cy="62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91662" y="709178"/>
            <a:ext cx="8698832" cy="677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13024" y="105542"/>
            <a:ext cx="4203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VELO performance </a:t>
            </a:r>
            <a:r>
              <a:rPr lang="pl-PL" sz="2400" spc="-38" dirty="0" err="1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after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3.4 fb</a:t>
            </a:r>
            <a:r>
              <a:rPr lang="pl-PL" sz="2400" spc="-38" baseline="30000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-1</a:t>
            </a:r>
            <a:r>
              <a:rPr lang="pl-PL" sz="2400" spc="-38" dirty="0">
                <a:solidFill>
                  <a:srgbClr val="006666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endParaRPr lang="en-GB" sz="2400" dirty="0">
              <a:solidFill>
                <a:srgbClr val="006666"/>
              </a:solidFill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0" y="6643372"/>
            <a:ext cx="20574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23.11.2016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>
          <a:xfrm>
            <a:off x="2319087" y="6643372"/>
            <a:ext cx="4533900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A.Obłąkowska-Mucha (AGH UST Krakow)             RD50 Workshop CERN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38473" y="6643372"/>
            <a:ext cx="2057400" cy="273844"/>
          </a:xfrm>
        </p:spPr>
        <p:txBody>
          <a:bodyPr/>
          <a:lstStyle/>
          <a:p>
            <a:fld id="{EA69F771-E69A-4113-9402-4F5792F42723}" type="slidenum">
              <a:rPr lang="en-GB" smtClean="0">
                <a:solidFill>
                  <a:schemeClr val="bg1"/>
                </a:solidFill>
              </a:rPr>
              <a:pPr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2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57" y="69684"/>
            <a:ext cx="822259" cy="535523"/>
          </a:xfrm>
          <a:prstGeom prst="rect">
            <a:avLst/>
          </a:prstGeom>
          <a:noFill/>
        </p:spPr>
      </p:pic>
      <p:sp>
        <p:nvSpPr>
          <p:cNvPr id="12" name="AutoShape 2" descr="https://lbtwiki.cern.ch/pub/VELO/VELOConferencePlots/vertexlogowhite_transparent.gif"/>
          <p:cNvSpPr>
            <a:spLocks noChangeAspect="1" noChangeArrowheads="1"/>
          </p:cNvSpPr>
          <p:nvPr/>
        </p:nvSpPr>
        <p:spPr bwMode="auto">
          <a:xfrm>
            <a:off x="1838325" y="600075"/>
            <a:ext cx="54673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968" y="-68578"/>
            <a:ext cx="852712" cy="881232"/>
          </a:xfrm>
          <a:prstGeom prst="rect">
            <a:avLst/>
          </a:prstGeom>
        </p:spPr>
      </p:pic>
      <p:pic>
        <p:nvPicPr>
          <p:cNvPr id="15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706" y="1134737"/>
            <a:ext cx="2567819" cy="2453617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6737" y="1220415"/>
            <a:ext cx="3532965" cy="2395075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2034" y="4070426"/>
            <a:ext cx="3840304" cy="2481669"/>
          </a:xfrm>
          <a:prstGeom prst="rect">
            <a:avLst/>
          </a:prstGeom>
        </p:spPr>
      </p:pic>
      <p:sp>
        <p:nvSpPr>
          <p:cNvPr id="21" name="Prostokąt 20"/>
          <p:cNvSpPr/>
          <p:nvPr/>
        </p:nvSpPr>
        <p:spPr>
          <a:xfrm>
            <a:off x="392238" y="4939569"/>
            <a:ext cx="4193799" cy="923330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lvl="1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Although some degradation is observed, VELO performance d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id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not change much after Run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.   </a:t>
            </a:r>
          </a:p>
        </p:txBody>
      </p:sp>
      <p:pic>
        <p:nvPicPr>
          <p:cNvPr id="18" name="Obraz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2915" y="1257426"/>
            <a:ext cx="2495432" cy="2352987"/>
          </a:xfrm>
          <a:prstGeom prst="rect">
            <a:avLst/>
          </a:prstGeom>
        </p:spPr>
      </p:pic>
      <p:sp>
        <p:nvSpPr>
          <p:cNvPr id="22" name="pole tekstowe 21"/>
          <p:cNvSpPr txBox="1"/>
          <p:nvPr/>
        </p:nvSpPr>
        <p:spPr>
          <a:xfrm>
            <a:off x="2169232" y="765589"/>
            <a:ext cx="1754198" cy="36933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1. Hit resolution:</a:t>
            </a:r>
          </a:p>
        </p:txBody>
      </p:sp>
      <p:sp>
        <p:nvSpPr>
          <p:cNvPr id="23" name="pole tekstowe 22"/>
          <p:cNvSpPr txBox="1"/>
          <p:nvPr/>
        </p:nvSpPr>
        <p:spPr>
          <a:xfrm>
            <a:off x="109572" y="3636947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a) as a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function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of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strip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pitch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	   b) as a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function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of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track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>
                <a:solidFill>
                  <a:schemeClr val="accent5">
                    <a:lumMod val="50000"/>
                  </a:schemeClr>
                </a:solidFill>
              </a:rPr>
              <a:t>angle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754919" y="2879001"/>
            <a:ext cx="8286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9 degrees </a:t>
            </a:r>
            <a:endParaRPr lang="pl-PL" sz="1200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6557121" y="825053"/>
            <a:ext cx="1656415" cy="36933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2. IP resolution:</a:t>
            </a:r>
          </a:p>
        </p:txBody>
      </p:sp>
      <p:sp>
        <p:nvSpPr>
          <p:cNvPr id="26" name="pole tekstowe 25"/>
          <p:cNvSpPr txBox="1"/>
          <p:nvPr/>
        </p:nvSpPr>
        <p:spPr>
          <a:xfrm>
            <a:off x="6608566" y="3669866"/>
            <a:ext cx="1728999" cy="36933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accent5">
                    <a:lumMod val="50000"/>
                  </a:schemeClr>
                </a:solidFill>
              </a:rPr>
              <a:t>3. PV resolution:</a:t>
            </a:r>
          </a:p>
        </p:txBody>
      </p:sp>
    </p:spTree>
    <p:extLst>
      <p:ext uri="{BB962C8B-B14F-4D97-AF65-F5344CB8AC3E}">
        <p14:creationId xmlns:p14="http://schemas.microsoft.com/office/powerpoint/2010/main" val="150289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7145</TotalTime>
  <Words>1553</Words>
  <Application>Microsoft Macintosh PowerPoint</Application>
  <PresentationFormat>Pokaz na ekranie (4:3)</PresentationFormat>
  <Paragraphs>284</Paragraphs>
  <Slides>24</Slides>
  <Notes>24</Notes>
  <HiddenSlides>0</HiddenSlides>
  <MMClips>0</MMClips>
  <ScaleCrop>false</ScaleCrop>
  <HeadingPairs>
    <vt:vector size="6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36" baseType="lpstr">
      <vt:lpstr>Apple Chancery</vt:lpstr>
      <vt:lpstr>ArevSans-Bold</vt:lpstr>
      <vt:lpstr>ArevSans-Oblique</vt:lpstr>
      <vt:lpstr>Calibri</vt:lpstr>
      <vt:lpstr>Calibri Light</vt:lpstr>
      <vt:lpstr>Cambria Math</vt:lpstr>
      <vt:lpstr>New MingLiu</vt:lpstr>
      <vt:lpstr>OpenSymbol</vt:lpstr>
      <vt:lpstr>Symbol</vt:lpstr>
      <vt:lpstr>Tahoma</vt:lpstr>
      <vt:lpstr>Arial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VELO-Rad Dam &amp; Operation</dc:title>
  <dc:creator>Użytkownik Microsoft Office</dc:creator>
  <cp:lastModifiedBy>Użytkownik Microsoft Office</cp:lastModifiedBy>
  <cp:revision>158</cp:revision>
  <cp:lastPrinted>2016-10-31T10:22:39Z</cp:lastPrinted>
  <dcterms:created xsi:type="dcterms:W3CDTF">2016-10-05T17:41:19Z</dcterms:created>
  <dcterms:modified xsi:type="dcterms:W3CDTF">2016-11-22T17:35:39Z</dcterms:modified>
</cp:coreProperties>
</file>