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6" r:id="rId4"/>
    <p:sldId id="257" r:id="rId5"/>
    <p:sldId id="259" r:id="rId6"/>
    <p:sldId id="260" r:id="rId7"/>
    <p:sldId id="261" r:id="rId8"/>
    <p:sldId id="262" r:id="rId9"/>
    <p:sldId id="263" r:id="rId10"/>
    <p:sldId id="264" r:id="rId11"/>
    <p:sldId id="265" r:id="rId12"/>
    <p:sldId id="304" r:id="rId13"/>
    <p:sldId id="267" r:id="rId14"/>
    <p:sldId id="268" r:id="rId15"/>
    <p:sldId id="269" r:id="rId16"/>
    <p:sldId id="270" r:id="rId17"/>
    <p:sldId id="271" r:id="rId18"/>
    <p:sldId id="287" r:id="rId19"/>
    <p:sldId id="288" r:id="rId20"/>
    <p:sldId id="289" r:id="rId21"/>
    <p:sldId id="290" r:id="rId22"/>
    <p:sldId id="285" r:id="rId23"/>
    <p:sldId id="286" r:id="rId24"/>
    <p:sldId id="278" r:id="rId25"/>
    <p:sldId id="279" r:id="rId26"/>
    <p:sldId id="280" r:id="rId27"/>
    <p:sldId id="291" r:id="rId28"/>
    <p:sldId id="292" r:id="rId29"/>
    <p:sldId id="293" r:id="rId30"/>
    <p:sldId id="294" r:id="rId31"/>
    <p:sldId id="295" r:id="rId32"/>
    <p:sldId id="296" r:id="rId33"/>
    <p:sldId id="297" r:id="rId34"/>
    <p:sldId id="298" r:id="rId35"/>
    <p:sldId id="300" r:id="rId36"/>
    <p:sldId id="301" r:id="rId37"/>
    <p:sldId id="302" r:id="rId38"/>
    <p:sldId id="30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99" d="100"/>
          <a:sy n="99" d="100"/>
        </p:scale>
        <p:origin x="78"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EB2B3A0-9325-4B9D-9CCC-0AB07846499C}"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3764336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B2B3A0-9325-4B9D-9CCC-0AB07846499C}"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3894454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B2B3A0-9325-4B9D-9CCC-0AB07846499C}"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3667696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B2B3A0-9325-4B9D-9CCC-0AB07846499C}"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1233218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B2B3A0-9325-4B9D-9CCC-0AB07846499C}" type="datetimeFigureOut">
              <a:rPr lang="en-GB" smtClean="0"/>
              <a:t>01/02/2017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1657060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B2B3A0-9325-4B9D-9CCC-0AB07846499C}"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3775106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B2B3A0-9325-4B9D-9CCC-0AB07846499C}" type="datetimeFigureOut">
              <a:rPr lang="en-GB" smtClean="0"/>
              <a:t>01/02/2017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2409621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EB2B3A0-9325-4B9D-9CCC-0AB07846499C}" type="datetimeFigureOut">
              <a:rPr lang="en-GB" smtClean="0"/>
              <a:t>01/02/2017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2580721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B2B3A0-9325-4B9D-9CCC-0AB07846499C}" type="datetimeFigureOut">
              <a:rPr lang="en-GB" smtClean="0"/>
              <a:t>01/02/2017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1663629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B2B3A0-9325-4B9D-9CCC-0AB07846499C}"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2303126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B2B3A0-9325-4B9D-9CCC-0AB07846499C}" type="datetimeFigureOut">
              <a:rPr lang="en-GB" smtClean="0"/>
              <a:t>01/02/2017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68CA2D-044C-4F95-9CAF-67A80CA51BBF}" type="slidenum">
              <a:rPr lang="en-GB" smtClean="0"/>
              <a:t>‹#›</a:t>
            </a:fld>
            <a:endParaRPr lang="en-GB"/>
          </a:p>
        </p:txBody>
      </p:sp>
    </p:spTree>
    <p:extLst>
      <p:ext uri="{BB962C8B-B14F-4D97-AF65-F5344CB8AC3E}">
        <p14:creationId xmlns:p14="http://schemas.microsoft.com/office/powerpoint/2010/main" val="914572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B2B3A0-9325-4B9D-9CCC-0AB07846499C}" type="datetimeFigureOut">
              <a:rPr lang="en-GB" smtClean="0"/>
              <a:t>01/02/2017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68CA2D-044C-4F95-9CAF-67A80CA51BBF}" type="slidenum">
              <a:rPr lang="en-GB" smtClean="0"/>
              <a:t>‹#›</a:t>
            </a:fld>
            <a:endParaRPr lang="en-GB"/>
          </a:p>
        </p:txBody>
      </p:sp>
    </p:spTree>
    <p:extLst>
      <p:ext uri="{BB962C8B-B14F-4D97-AF65-F5344CB8AC3E}">
        <p14:creationId xmlns:p14="http://schemas.microsoft.com/office/powerpoint/2010/main" val="3769644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abci.kek.jp/abci.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confluence.slac.stanford.edu/display/AdvComp/Materials+for+CW16"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3D solvers for impedance simulations</a:t>
            </a:r>
            <a:endParaRPr lang="en-GB" dirty="0"/>
          </a:p>
        </p:txBody>
      </p:sp>
      <p:sp>
        <p:nvSpPr>
          <p:cNvPr id="3" name="Subtitle 2"/>
          <p:cNvSpPr>
            <a:spLocks noGrp="1"/>
          </p:cNvSpPr>
          <p:nvPr>
            <p:ph type="subTitle" idx="1"/>
          </p:nvPr>
        </p:nvSpPr>
        <p:spPr/>
        <p:txBody>
          <a:bodyPr/>
          <a:lstStyle/>
          <a:p>
            <a:r>
              <a:rPr lang="en-GB" dirty="0" smtClean="0"/>
              <a:t>Benoit </a:t>
            </a:r>
            <a:r>
              <a:rPr lang="en-GB" dirty="0" smtClean="0"/>
              <a:t>and Kyrre</a:t>
            </a:r>
            <a:endParaRPr lang="en-GB" dirty="0"/>
          </a:p>
        </p:txBody>
      </p:sp>
    </p:spTree>
    <p:extLst>
      <p:ext uri="{BB962C8B-B14F-4D97-AF65-F5344CB8AC3E}">
        <p14:creationId xmlns:p14="http://schemas.microsoft.com/office/powerpoint/2010/main" val="2971702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Licensing </a:t>
            </a:r>
            <a:r>
              <a:rPr lang="en-US" dirty="0" smtClean="0"/>
              <a:t>policy</a:t>
            </a:r>
            <a:endParaRPr lang="en-GB" dirty="0"/>
          </a:p>
        </p:txBody>
      </p:sp>
      <p:sp>
        <p:nvSpPr>
          <p:cNvPr id="3" name="Content Placeholder 2"/>
          <p:cNvSpPr>
            <a:spLocks noGrp="1"/>
          </p:cNvSpPr>
          <p:nvPr>
            <p:ph idx="1"/>
          </p:nvPr>
        </p:nvSpPr>
        <p:spPr>
          <a:xfrm>
            <a:off x="628650" y="1825625"/>
            <a:ext cx="8361346" cy="4351338"/>
          </a:xfrm>
        </p:spPr>
        <p:txBody>
          <a:bodyPr>
            <a:normAutofit/>
          </a:bodyPr>
          <a:lstStyle/>
          <a:p>
            <a:r>
              <a:rPr lang="en-GB" sz="2400" dirty="0" smtClean="0"/>
              <a:t>The opposite of open source</a:t>
            </a:r>
          </a:p>
          <a:p>
            <a:r>
              <a:rPr lang="en-GB" sz="2400" dirty="0" smtClean="0"/>
              <a:t>A certain number of expensive licenses are available inside CERN through IT.</a:t>
            </a:r>
            <a:r>
              <a:rPr lang="en-GB" sz="2400" dirty="0"/>
              <a:t> Like BMW, every option costs more</a:t>
            </a:r>
            <a:r>
              <a:rPr lang="en-GB" sz="2400" dirty="0" smtClean="0"/>
              <a:t>.</a:t>
            </a:r>
          </a:p>
          <a:p>
            <a:r>
              <a:rPr lang="en-GB" sz="2400" dirty="0" smtClean="0"/>
              <a:t>ABP and RF chipped in at some point to get more licenses.</a:t>
            </a:r>
          </a:p>
          <a:p>
            <a:r>
              <a:rPr lang="en-GB" sz="2400" dirty="0" smtClean="0"/>
              <a:t>There used to be problems with licenses, but actions were taken by IT to mitigate this</a:t>
            </a:r>
          </a:p>
          <a:p>
            <a:r>
              <a:rPr lang="en-GB" sz="2400" dirty="0" smtClean="0">
                <a:solidFill>
                  <a:srgbClr val="FF0000"/>
                </a:solidFill>
              </a:rPr>
              <a:t>It is forbidden to remotely use CERN CST licenses from other labs</a:t>
            </a:r>
            <a:endParaRPr lang="en-GB" sz="2400" dirty="0">
              <a:solidFill>
                <a:srgbClr val="FF0000"/>
              </a:solidFill>
            </a:endParaRPr>
          </a:p>
        </p:txBody>
      </p:sp>
    </p:spTree>
    <p:extLst>
      <p:ext uri="{BB962C8B-B14F-4D97-AF65-F5344CB8AC3E}">
        <p14:creationId xmlns:p14="http://schemas.microsoft.com/office/powerpoint/2010/main" val="1679188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84028"/>
          </a:xfrm>
        </p:spPr>
        <p:txBody>
          <a:bodyPr>
            <a:normAutofit fontScale="90000"/>
          </a:bodyPr>
          <a:lstStyle/>
          <a:p>
            <a:r>
              <a:rPr lang="en-US" dirty="0"/>
              <a:t>Future plans and </a:t>
            </a:r>
            <a:r>
              <a:rPr lang="en-US" dirty="0" smtClean="0"/>
              <a:t>needs</a:t>
            </a:r>
            <a:endParaRPr lang="en-GB" dirty="0"/>
          </a:p>
        </p:txBody>
      </p:sp>
      <p:sp>
        <p:nvSpPr>
          <p:cNvPr id="3" name="Content Placeholder 2"/>
          <p:cNvSpPr>
            <a:spLocks noGrp="1"/>
          </p:cNvSpPr>
          <p:nvPr>
            <p:ph idx="1"/>
          </p:nvPr>
        </p:nvSpPr>
        <p:spPr>
          <a:xfrm>
            <a:off x="628650" y="1366787"/>
            <a:ext cx="7886700" cy="4771675"/>
          </a:xfrm>
        </p:spPr>
        <p:txBody>
          <a:bodyPr/>
          <a:lstStyle/>
          <a:p>
            <a:r>
              <a:rPr lang="en-GB" dirty="0" smtClean="0"/>
              <a:t>No cost for maintenance (obviously)</a:t>
            </a:r>
          </a:p>
          <a:p>
            <a:r>
              <a:rPr lang="en-GB" dirty="0" smtClean="0"/>
              <a:t>T. Weiland has left, now part of </a:t>
            </a:r>
            <a:r>
              <a:rPr lang="en-GB" dirty="0" err="1" smtClean="0"/>
              <a:t>Dassault-systemes</a:t>
            </a:r>
            <a:r>
              <a:rPr lang="en-GB" dirty="0" smtClean="0"/>
              <a:t>.</a:t>
            </a:r>
          </a:p>
          <a:p>
            <a:pPr marL="0" indent="0">
              <a:buNone/>
            </a:pPr>
            <a:r>
              <a:rPr lang="en-GB" sz="2000" dirty="0" smtClean="0">
                <a:sym typeface="Wingdings" panose="05000000000000000000" pitchFamily="2" charset="2"/>
              </a:rPr>
              <a:t>	 Difficult to predict w</a:t>
            </a:r>
            <a:r>
              <a:rPr lang="en-GB" sz="2000" dirty="0" smtClean="0"/>
              <a:t>hat will happen in the near future 	(maintenance? Improvements?).</a:t>
            </a:r>
          </a:p>
          <a:p>
            <a:pPr marL="0" indent="0">
              <a:buNone/>
            </a:pPr>
            <a:r>
              <a:rPr lang="en-GB" sz="2000" dirty="0"/>
              <a:t>	</a:t>
            </a:r>
            <a:r>
              <a:rPr lang="en-GB" sz="2000" dirty="0" smtClean="0">
                <a:sym typeface="Wingdings" panose="05000000000000000000" pitchFamily="2" charset="2"/>
              </a:rPr>
              <a:t> Clearly accelerators are a very small business compared to 	other customers.</a:t>
            </a:r>
          </a:p>
          <a:p>
            <a:pPr marL="0" indent="0">
              <a:buNone/>
            </a:pPr>
            <a:r>
              <a:rPr lang="en-GB" sz="2000" dirty="0" smtClean="0">
                <a:sym typeface="Wingdings" panose="05000000000000000000" pitchFamily="2" charset="2"/>
              </a:rPr>
              <a:t>There has been slow but steady improvement in the performance of the code since 2006 (bugs correction, </a:t>
            </a:r>
            <a:r>
              <a:rPr lang="en-GB" sz="2000" dirty="0" err="1" smtClean="0">
                <a:sym typeface="Wingdings" panose="05000000000000000000" pitchFamily="2" charset="2"/>
              </a:rPr>
              <a:t>lossy</a:t>
            </a:r>
            <a:r>
              <a:rPr lang="en-GB" sz="2000" dirty="0" smtClean="0">
                <a:sym typeface="Wingdings" panose="05000000000000000000" pitchFamily="2" charset="2"/>
              </a:rPr>
              <a:t> materials in </a:t>
            </a:r>
            <a:r>
              <a:rPr lang="en-GB" sz="2000" dirty="0" err="1" smtClean="0">
                <a:sym typeface="Wingdings" panose="05000000000000000000" pitchFamily="2" charset="2"/>
              </a:rPr>
              <a:t>eigenmode</a:t>
            </a:r>
            <a:r>
              <a:rPr lang="en-GB" sz="2000" dirty="0" smtClean="0">
                <a:sym typeface="Wingdings" panose="05000000000000000000" pitchFamily="2" charset="2"/>
              </a:rPr>
              <a:t>, etc.). </a:t>
            </a:r>
          </a:p>
          <a:p>
            <a:pPr marL="0" indent="0">
              <a:buNone/>
            </a:pPr>
            <a:r>
              <a:rPr lang="en-GB" sz="2000" dirty="0" smtClean="0">
                <a:sym typeface="Wingdings" panose="05000000000000000000" pitchFamily="2" charset="2"/>
              </a:rPr>
              <a:t>Next steps include the possibility to use the TET mesh in the wakefield solver.</a:t>
            </a:r>
          </a:p>
          <a:p>
            <a:pPr marL="0" indent="0">
              <a:buNone/>
            </a:pPr>
            <a:r>
              <a:rPr lang="en-GB" sz="2000" dirty="0" smtClean="0">
                <a:sym typeface="Wingdings" panose="05000000000000000000" pitchFamily="2" charset="2"/>
              </a:rPr>
              <a:t>There are alternatives (</a:t>
            </a:r>
            <a:r>
              <a:rPr lang="en-GB" sz="2000" dirty="0" err="1" smtClean="0">
                <a:sym typeface="Wingdings" panose="05000000000000000000" pitchFamily="2" charset="2"/>
              </a:rPr>
              <a:t>GdfidL</a:t>
            </a:r>
            <a:r>
              <a:rPr lang="en-GB" sz="2000" dirty="0" smtClean="0">
                <a:sym typeface="Wingdings" panose="05000000000000000000" pitchFamily="2" charset="2"/>
              </a:rPr>
              <a:t>, ACE3P, ABCI for </a:t>
            </a:r>
            <a:r>
              <a:rPr lang="en-GB" sz="2000" dirty="0" err="1" smtClean="0">
                <a:sym typeface="Wingdings" panose="05000000000000000000" pitchFamily="2" charset="2"/>
              </a:rPr>
              <a:t>wakefields</a:t>
            </a:r>
            <a:r>
              <a:rPr lang="en-GB" sz="2000" dirty="0" smtClean="0">
                <a:sym typeface="Wingdings" panose="05000000000000000000" pitchFamily="2" charset="2"/>
              </a:rPr>
              <a:t>) and in particular HFSS for </a:t>
            </a:r>
            <a:r>
              <a:rPr lang="en-GB" sz="2000" dirty="0" err="1" smtClean="0">
                <a:sym typeface="Wingdings" panose="05000000000000000000" pitchFamily="2" charset="2"/>
              </a:rPr>
              <a:t>eigenmode</a:t>
            </a:r>
            <a:r>
              <a:rPr lang="en-GB" sz="2000" dirty="0" smtClean="0">
                <a:sym typeface="Wingdings" panose="05000000000000000000" pitchFamily="2" charset="2"/>
              </a:rPr>
              <a:t>, but they are not as convenient as CST for bulk of the cases.</a:t>
            </a:r>
            <a:endParaRPr lang="en-GB" dirty="0"/>
          </a:p>
        </p:txBody>
      </p:sp>
    </p:spTree>
    <p:extLst>
      <p:ext uri="{BB962C8B-B14F-4D97-AF65-F5344CB8AC3E}">
        <p14:creationId xmlns:p14="http://schemas.microsoft.com/office/powerpoint/2010/main" val="8668369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type of hardware resources would be best suited for the physics case</a:t>
            </a:r>
            <a:r>
              <a:rPr lang="en-US" sz="3600" dirty="0" smtClean="0"/>
              <a:t>?</a:t>
            </a:r>
            <a:endParaRPr lang="en-GB" sz="3600" dirty="0"/>
          </a:p>
        </p:txBody>
      </p:sp>
      <p:sp>
        <p:nvSpPr>
          <p:cNvPr id="3" name="Content Placeholder 2"/>
          <p:cNvSpPr>
            <a:spLocks noGrp="1"/>
          </p:cNvSpPr>
          <p:nvPr>
            <p:ph idx="1"/>
          </p:nvPr>
        </p:nvSpPr>
        <p:spPr/>
        <p:txBody>
          <a:bodyPr/>
          <a:lstStyle/>
          <a:p>
            <a:r>
              <a:rPr lang="en-GB" dirty="0" smtClean="0"/>
              <a:t>A combination of HPC and local servers are very efficient for now.</a:t>
            </a:r>
          </a:p>
          <a:p>
            <a:r>
              <a:rPr lang="en-GB" dirty="0" smtClean="0"/>
              <a:t>GPU acceleration is not available for the wakefield solver yet.</a:t>
            </a:r>
            <a:endParaRPr lang="en-GB" dirty="0"/>
          </a:p>
        </p:txBody>
      </p:sp>
    </p:spTree>
    <p:extLst>
      <p:ext uri="{BB962C8B-B14F-4D97-AF65-F5344CB8AC3E}">
        <p14:creationId xmlns:p14="http://schemas.microsoft.com/office/powerpoint/2010/main" val="2200456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codes</a:t>
            </a:r>
            <a:endParaRPr lang="en-GB" dirty="0"/>
          </a:p>
        </p:txBody>
      </p:sp>
      <p:sp>
        <p:nvSpPr>
          <p:cNvPr id="3" name="Content Placeholder 2"/>
          <p:cNvSpPr>
            <a:spLocks noGrp="1"/>
          </p:cNvSpPr>
          <p:nvPr>
            <p:ph idx="1"/>
          </p:nvPr>
        </p:nvSpPr>
        <p:spPr/>
        <p:txBody>
          <a:bodyPr/>
          <a:lstStyle/>
          <a:p>
            <a:r>
              <a:rPr lang="en-GB" dirty="0" smtClean="0"/>
              <a:t>CST</a:t>
            </a:r>
          </a:p>
          <a:p>
            <a:r>
              <a:rPr lang="en-GB" dirty="0" smtClean="0">
                <a:solidFill>
                  <a:srgbClr val="FF0000"/>
                </a:solidFill>
              </a:rPr>
              <a:t>ABCI</a:t>
            </a:r>
          </a:p>
          <a:p>
            <a:r>
              <a:rPr lang="en-GB" dirty="0" smtClean="0"/>
              <a:t>ACE3P</a:t>
            </a:r>
          </a:p>
          <a:p>
            <a:r>
              <a:rPr lang="en-GB" dirty="0" err="1" smtClean="0"/>
              <a:t>GdfidL</a:t>
            </a:r>
            <a:endParaRPr lang="en-GB" dirty="0" smtClean="0"/>
          </a:p>
          <a:p>
            <a:r>
              <a:rPr lang="en-GB" dirty="0" smtClean="0"/>
              <a:t>[ANSYS HFSS]</a:t>
            </a:r>
          </a:p>
          <a:p>
            <a:r>
              <a:rPr lang="en-GB" dirty="0" smtClean="0"/>
              <a:t>[COMSOL]</a:t>
            </a:r>
          </a:p>
          <a:p>
            <a:endParaRPr lang="en-GB" dirty="0"/>
          </a:p>
        </p:txBody>
      </p:sp>
    </p:spTree>
    <p:extLst>
      <p:ext uri="{BB962C8B-B14F-4D97-AF65-F5344CB8AC3E}">
        <p14:creationId xmlns:p14="http://schemas.microsoft.com/office/powerpoint/2010/main" val="39764064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351721" cy="741779"/>
          </a:xfrm>
        </p:spPr>
        <p:txBody>
          <a:bodyPr>
            <a:noAutofit/>
          </a:bodyPr>
          <a:lstStyle/>
          <a:p>
            <a:r>
              <a:rPr lang="en-US" sz="2800" dirty="0"/>
              <a:t>Description of the physics and the modeling of the </a:t>
            </a:r>
            <a:r>
              <a:rPr lang="en-US" sz="2800" dirty="0" smtClean="0"/>
              <a:t>code</a:t>
            </a:r>
            <a:endParaRPr lang="en-GB" sz="2800" dirty="0"/>
          </a:p>
        </p:txBody>
      </p:sp>
      <p:sp>
        <p:nvSpPr>
          <p:cNvPr id="3" name="Content Placeholder 2"/>
          <p:cNvSpPr>
            <a:spLocks noGrp="1"/>
          </p:cNvSpPr>
          <p:nvPr>
            <p:ph idx="1"/>
          </p:nvPr>
        </p:nvSpPr>
        <p:spPr>
          <a:xfrm>
            <a:off x="368767" y="1353988"/>
            <a:ext cx="7886700" cy="4351338"/>
          </a:xfrm>
        </p:spPr>
        <p:txBody>
          <a:bodyPr>
            <a:normAutofit/>
          </a:bodyPr>
          <a:lstStyle/>
          <a:p>
            <a:r>
              <a:rPr lang="en-GB" sz="2000" dirty="0" smtClean="0"/>
              <a:t>Goal: simulate impedance and </a:t>
            </a:r>
            <a:r>
              <a:rPr lang="en-GB" sz="2000" dirty="0" err="1" smtClean="0"/>
              <a:t>wakefields</a:t>
            </a:r>
            <a:r>
              <a:rPr lang="en-GB" sz="2000" dirty="0" smtClean="0"/>
              <a:t> of accelerator devices</a:t>
            </a:r>
          </a:p>
          <a:p>
            <a:pPr lvl="1"/>
            <a:r>
              <a:rPr lang="en-GB" sz="1800" dirty="0" smtClean="0"/>
              <a:t>For direct observation (comparison with existing models and known limits)</a:t>
            </a:r>
          </a:p>
          <a:p>
            <a:pPr lvl="1"/>
            <a:r>
              <a:rPr lang="en-GB" sz="1800" dirty="0" smtClean="0"/>
              <a:t>For use in beam dynamics tools (</a:t>
            </a:r>
            <a:r>
              <a:rPr lang="en-GB" sz="1800" dirty="0" err="1" smtClean="0"/>
              <a:t>Sacherer</a:t>
            </a:r>
            <a:r>
              <a:rPr lang="en-GB" sz="1800" dirty="0" smtClean="0"/>
              <a:t> formula, MOSES, DELPHI, HEADTAIL, ELEGANT, etc.)</a:t>
            </a:r>
          </a:p>
          <a:p>
            <a:pPr marL="457200" lvl="1" indent="0">
              <a:buNone/>
            </a:pPr>
            <a:endParaRPr lang="en-GB" sz="1800" dirty="0" smtClean="0"/>
          </a:p>
          <a:p>
            <a:pPr marL="457200" lvl="1" indent="0">
              <a:buNone/>
            </a:pPr>
            <a:r>
              <a:rPr lang="en-GB" sz="1800" dirty="0" smtClean="0"/>
              <a:t>	</a:t>
            </a:r>
            <a:r>
              <a:rPr lang="en-GB" sz="1800" dirty="0" smtClean="0">
                <a:sym typeface="Wingdings" panose="05000000000000000000" pitchFamily="2" charset="2"/>
              </a:rPr>
              <a:t> critical for CERN studies since many years to determine intensity 	limitations for current machines (PSB, PS, SPS, LHC), projects (LIU, HL-	LHC, CLIC) and studies (e.g. FCC-</a:t>
            </a:r>
            <a:r>
              <a:rPr lang="en-GB" sz="1800" dirty="0" err="1" smtClean="0">
                <a:sym typeface="Wingdings" panose="05000000000000000000" pitchFamily="2" charset="2"/>
              </a:rPr>
              <a:t>ee</a:t>
            </a:r>
            <a:r>
              <a:rPr lang="en-GB" sz="1800" dirty="0" smtClean="0">
                <a:sym typeface="Wingdings" panose="05000000000000000000" pitchFamily="2" charset="2"/>
              </a:rPr>
              <a:t> and FCC-</a:t>
            </a:r>
            <a:r>
              <a:rPr lang="en-GB" sz="1800" dirty="0" err="1" smtClean="0">
                <a:sym typeface="Wingdings" panose="05000000000000000000" pitchFamily="2" charset="2"/>
              </a:rPr>
              <a:t>hh</a:t>
            </a:r>
            <a:r>
              <a:rPr lang="en-GB" sz="1800" dirty="0" smtClean="0">
                <a:sym typeface="Wingdings" panose="05000000000000000000" pitchFamily="2" charset="2"/>
              </a:rPr>
              <a:t>)</a:t>
            </a:r>
          </a:p>
          <a:p>
            <a:pPr marL="457200" lvl="1" indent="0">
              <a:buNone/>
            </a:pPr>
            <a:r>
              <a:rPr lang="en-GB" sz="1800" dirty="0" smtClean="0">
                <a:sym typeface="Wingdings" panose="05000000000000000000" pitchFamily="2" charset="2"/>
              </a:rPr>
              <a:t>	 can only be used for axisymmetric structures</a:t>
            </a:r>
            <a:endParaRPr lang="en-GB" sz="1800" dirty="0"/>
          </a:p>
          <a:p>
            <a:pPr marL="457200" lvl="1" indent="0">
              <a:buNone/>
            </a:pPr>
            <a:endParaRPr lang="en-GB" sz="1800" dirty="0" smtClean="0"/>
          </a:p>
          <a:p>
            <a:r>
              <a:rPr lang="en-GB" sz="2000" dirty="0" smtClean="0"/>
              <a:t>Method: </a:t>
            </a:r>
            <a:r>
              <a:rPr lang="en-GB" sz="2000" dirty="0" smtClean="0"/>
              <a:t>2D </a:t>
            </a:r>
            <a:r>
              <a:rPr lang="en-GB" sz="2000" dirty="0" smtClean="0"/>
              <a:t>codes cut the simulation domain into mesh cells, in which Maxwell’s equations can be </a:t>
            </a:r>
            <a:r>
              <a:rPr lang="en-GB" sz="2000" dirty="0" smtClean="0"/>
              <a:t>solved in time domain. </a:t>
            </a:r>
            <a:endParaRPr lang="en-GB" sz="2000" dirty="0"/>
          </a:p>
        </p:txBody>
      </p:sp>
      <p:pic>
        <p:nvPicPr>
          <p:cNvPr id="6" name="Picture 5"/>
          <p:cNvPicPr>
            <a:picLocks noChangeAspect="1"/>
          </p:cNvPicPr>
          <p:nvPr/>
        </p:nvPicPr>
        <p:blipFill>
          <a:blip r:embed="rId2"/>
          <a:stretch>
            <a:fillRect/>
          </a:stretch>
        </p:blipFill>
        <p:spPr>
          <a:xfrm>
            <a:off x="6256421" y="4685961"/>
            <a:ext cx="2627697" cy="2038730"/>
          </a:xfrm>
          <a:prstGeom prst="rect">
            <a:avLst/>
          </a:prstGeom>
        </p:spPr>
      </p:pic>
    </p:spTree>
    <p:extLst>
      <p:ext uri="{BB962C8B-B14F-4D97-AF65-F5344CB8AC3E}">
        <p14:creationId xmlns:p14="http://schemas.microsoft.com/office/powerpoint/2010/main" val="4136407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 implementation</a:t>
            </a:r>
            <a:endParaRPr lang="en-GB" dirty="0"/>
          </a:p>
        </p:txBody>
      </p:sp>
      <p:sp>
        <p:nvSpPr>
          <p:cNvPr id="3" name="Content Placeholder 2"/>
          <p:cNvSpPr>
            <a:spLocks noGrp="1"/>
          </p:cNvSpPr>
          <p:nvPr>
            <p:ph idx="1"/>
          </p:nvPr>
        </p:nvSpPr>
        <p:spPr>
          <a:xfrm>
            <a:off x="628650" y="1825625"/>
            <a:ext cx="8332470" cy="4351338"/>
          </a:xfrm>
        </p:spPr>
        <p:txBody>
          <a:bodyPr>
            <a:normAutofit fontScale="77500" lnSpcReduction="20000"/>
          </a:bodyPr>
          <a:lstStyle/>
          <a:p>
            <a:r>
              <a:rPr lang="en-GB" dirty="0" smtClean="0"/>
              <a:t>Code developed by Y.H. Chin (KEK/JPARC, Japan). CERN-SL helped for the computing optimization (H. Grote).</a:t>
            </a:r>
          </a:p>
          <a:p>
            <a:r>
              <a:rPr lang="en-GB" dirty="0" smtClean="0"/>
              <a:t>Programming </a:t>
            </a:r>
            <a:r>
              <a:rPr lang="en-GB" dirty="0"/>
              <a:t>language(s</a:t>
            </a:r>
            <a:r>
              <a:rPr lang="en-GB" dirty="0" smtClean="0"/>
              <a:t>)</a:t>
            </a:r>
          </a:p>
          <a:p>
            <a:pPr lvl="1"/>
            <a:r>
              <a:rPr lang="en-GB" dirty="0" smtClean="0"/>
              <a:t>Fortran</a:t>
            </a:r>
            <a:endParaRPr lang="en-GB" dirty="0" smtClean="0"/>
          </a:p>
          <a:p>
            <a:pPr marL="457200" lvl="1" indent="0">
              <a:buNone/>
            </a:pPr>
            <a:endParaRPr lang="en-GB" dirty="0"/>
          </a:p>
          <a:p>
            <a:r>
              <a:rPr lang="en-GB" dirty="0"/>
              <a:t>Programming style (object oriented, procedural, </a:t>
            </a:r>
            <a:r>
              <a:rPr lang="en-GB" dirty="0" smtClean="0"/>
              <a:t>…)</a:t>
            </a:r>
          </a:p>
          <a:p>
            <a:pPr lvl="1"/>
            <a:r>
              <a:rPr lang="en-GB" dirty="0" smtClean="0"/>
              <a:t>Not </a:t>
            </a:r>
            <a:r>
              <a:rPr lang="en-GB" dirty="0" smtClean="0"/>
              <a:t>applicable as not open source</a:t>
            </a:r>
            <a:endParaRPr lang="en-GB" dirty="0" smtClean="0"/>
          </a:p>
          <a:p>
            <a:pPr lvl="1"/>
            <a:endParaRPr lang="en-GB" dirty="0"/>
          </a:p>
          <a:p>
            <a:r>
              <a:rPr lang="en-GB" dirty="0"/>
              <a:t>Prerequisites to run the code (OS, compilers, libraries, other codes</a:t>
            </a:r>
            <a:r>
              <a:rPr lang="en-GB" dirty="0" smtClean="0"/>
              <a:t>)</a:t>
            </a:r>
          </a:p>
          <a:p>
            <a:pPr lvl="1"/>
            <a:r>
              <a:rPr lang="en-GB" dirty="0" smtClean="0"/>
              <a:t>Runs well on Windows 7, exists also for Linux </a:t>
            </a:r>
            <a:r>
              <a:rPr lang="en-GB" dirty="0" smtClean="0"/>
              <a:t>OS</a:t>
            </a:r>
            <a:endParaRPr lang="en-GB" dirty="0" smtClean="0"/>
          </a:p>
          <a:p>
            <a:pPr lvl="1"/>
            <a:endParaRPr lang="en-GB" dirty="0"/>
          </a:p>
          <a:p>
            <a:r>
              <a:rPr lang="en-GB" dirty="0"/>
              <a:t>Parallelisation technology (if any</a:t>
            </a:r>
            <a:r>
              <a:rPr lang="en-GB" dirty="0" smtClean="0"/>
              <a:t>)</a:t>
            </a:r>
          </a:p>
          <a:p>
            <a:pPr lvl="1"/>
            <a:r>
              <a:rPr lang="en-GB" dirty="0" smtClean="0"/>
              <a:t>Yes, in </a:t>
            </a:r>
            <a:r>
              <a:rPr lang="en-GB" dirty="0" err="1" smtClean="0"/>
              <a:t>openMP</a:t>
            </a:r>
            <a:r>
              <a:rPr lang="en-GB" dirty="0" smtClean="0"/>
              <a:t> for shared memory computer</a:t>
            </a:r>
          </a:p>
          <a:p>
            <a:pPr lvl="1"/>
            <a:r>
              <a:rPr lang="en-GB" dirty="0" smtClean="0"/>
              <a:t>“ </a:t>
            </a:r>
            <a:r>
              <a:rPr lang="en-GB" dirty="0"/>
              <a:t>The MPI version of ABCI is also under consideration</a:t>
            </a:r>
            <a:r>
              <a:rPr lang="en-GB" dirty="0" smtClean="0"/>
              <a:t>.” (sic)</a:t>
            </a:r>
            <a:endParaRPr lang="en-GB" dirty="0"/>
          </a:p>
          <a:p>
            <a:pPr lvl="1"/>
            <a:endParaRPr lang="en-GB" dirty="0" smtClean="0"/>
          </a:p>
          <a:p>
            <a:endParaRPr lang="en-GB" dirty="0"/>
          </a:p>
        </p:txBody>
      </p:sp>
    </p:spTree>
    <p:extLst>
      <p:ext uri="{BB962C8B-B14F-4D97-AF65-F5344CB8AC3E}">
        <p14:creationId xmlns:p14="http://schemas.microsoft.com/office/powerpoint/2010/main" val="3416260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Example of typical application (use case</a:t>
            </a:r>
            <a:r>
              <a:rPr lang="en-US" sz="3200" dirty="0" smtClean="0"/>
              <a:t>)</a:t>
            </a:r>
            <a:endParaRPr lang="en-GB" sz="3200" dirty="0"/>
          </a:p>
        </p:txBody>
      </p:sp>
      <p:sp>
        <p:nvSpPr>
          <p:cNvPr id="3" name="Content Placeholder 2"/>
          <p:cNvSpPr>
            <a:spLocks noGrp="1"/>
          </p:cNvSpPr>
          <p:nvPr>
            <p:ph idx="1"/>
          </p:nvPr>
        </p:nvSpPr>
        <p:spPr>
          <a:xfrm>
            <a:off x="434641" y="1382863"/>
            <a:ext cx="8274718" cy="4351338"/>
          </a:xfrm>
        </p:spPr>
        <p:txBody>
          <a:bodyPr>
            <a:normAutofit/>
          </a:bodyPr>
          <a:lstStyle/>
          <a:p>
            <a:pPr marL="0" indent="0">
              <a:buNone/>
            </a:pPr>
            <a:r>
              <a:rPr lang="en-GB" sz="2100" dirty="0">
                <a:sym typeface="Wingdings" panose="05000000000000000000" pitchFamily="2" charset="2"/>
              </a:rPr>
              <a:t> </a:t>
            </a:r>
            <a:r>
              <a:rPr lang="en-GB" sz="2100" dirty="0"/>
              <a:t>A </a:t>
            </a:r>
            <a:r>
              <a:rPr lang="en-GB" sz="2100" dirty="0" smtClean="0"/>
              <a:t>rotationally symmetric device </a:t>
            </a:r>
            <a:r>
              <a:rPr lang="en-GB" sz="2100" dirty="0"/>
              <a:t>is being considered for installation</a:t>
            </a:r>
          </a:p>
          <a:p>
            <a:pPr>
              <a:buFont typeface="Wingdings" panose="05000000000000000000" pitchFamily="2" charset="2"/>
              <a:buChar char="à"/>
            </a:pPr>
            <a:r>
              <a:rPr lang="en-GB" sz="2000" dirty="0" smtClean="0">
                <a:sym typeface="Wingdings" panose="05000000000000000000" pitchFamily="2" charset="2"/>
              </a:rPr>
              <a:t>We get the coordinates of the vacuum chamber and type them into the input file</a:t>
            </a:r>
            <a:endParaRPr lang="en-GB" sz="2000" dirty="0">
              <a:sym typeface="Wingdings" panose="05000000000000000000" pitchFamily="2" charset="2"/>
            </a:endParaRPr>
          </a:p>
          <a:p>
            <a:pPr>
              <a:buFont typeface="Wingdings" panose="05000000000000000000" pitchFamily="2" charset="2"/>
              <a:buChar char="à"/>
            </a:pPr>
            <a:r>
              <a:rPr lang="en-GB" sz="2000" dirty="0">
                <a:sym typeface="Wingdings" panose="05000000000000000000" pitchFamily="2" charset="2"/>
              </a:rPr>
              <a:t>computing time </a:t>
            </a:r>
            <a:r>
              <a:rPr lang="en-GB" sz="2000" dirty="0" smtClean="0">
                <a:sym typeface="Wingdings" panose="05000000000000000000" pitchFamily="2" charset="2"/>
              </a:rPr>
              <a:t>is typically minutes for our case.</a:t>
            </a:r>
            <a:endParaRPr lang="en-GB" sz="2000" dirty="0">
              <a:sym typeface="Wingdings" panose="05000000000000000000" pitchFamily="2" charset="2"/>
            </a:endParaRPr>
          </a:p>
          <a:p>
            <a:pPr marL="0" indent="0">
              <a:buNone/>
            </a:pPr>
            <a:endParaRPr lang="en-GB" sz="2000" dirty="0"/>
          </a:p>
        </p:txBody>
      </p:sp>
      <p:pic>
        <p:nvPicPr>
          <p:cNvPr id="4" name="Picture 3"/>
          <p:cNvPicPr>
            <a:picLocks noChangeAspect="1"/>
          </p:cNvPicPr>
          <p:nvPr/>
        </p:nvPicPr>
        <p:blipFill>
          <a:blip r:embed="rId2"/>
          <a:stretch>
            <a:fillRect/>
          </a:stretch>
        </p:blipFill>
        <p:spPr>
          <a:xfrm>
            <a:off x="3474720" y="3091959"/>
            <a:ext cx="4940517" cy="3563258"/>
          </a:xfrm>
          <a:prstGeom prst="rect">
            <a:avLst/>
          </a:prstGeom>
        </p:spPr>
      </p:pic>
    </p:spTree>
    <p:extLst>
      <p:ext uri="{BB962C8B-B14F-4D97-AF65-F5344CB8AC3E}">
        <p14:creationId xmlns:p14="http://schemas.microsoft.com/office/powerpoint/2010/main" val="4049294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22529"/>
          </a:xfrm>
        </p:spPr>
        <p:txBody>
          <a:bodyPr>
            <a:noAutofit/>
          </a:bodyPr>
          <a:lstStyle/>
          <a:p>
            <a:r>
              <a:rPr lang="en-GB" sz="2800" dirty="0"/>
              <a:t>Where </a:t>
            </a:r>
            <a:r>
              <a:rPr lang="en-GB" sz="2800" dirty="0" smtClean="0"/>
              <a:t>is the </a:t>
            </a:r>
            <a:r>
              <a:rPr lang="en-GB" sz="2800" dirty="0"/>
              <a:t>code </a:t>
            </a:r>
            <a:r>
              <a:rPr lang="en-GB" sz="2800" dirty="0" smtClean="0"/>
              <a:t>run </a:t>
            </a:r>
            <a:r>
              <a:rPr lang="en-GB" sz="2800" dirty="0"/>
              <a:t>(</a:t>
            </a:r>
            <a:r>
              <a:rPr lang="en-GB" sz="2800" dirty="0" err="1"/>
              <a:t>lxplus</a:t>
            </a:r>
            <a:r>
              <a:rPr lang="en-GB" sz="2800" dirty="0"/>
              <a:t>, </a:t>
            </a:r>
            <a:r>
              <a:rPr lang="en-GB" sz="2800" dirty="0" err="1"/>
              <a:t>lxbatch</a:t>
            </a:r>
            <a:r>
              <a:rPr lang="en-GB" sz="2800" dirty="0"/>
              <a:t>, other clusters)</a:t>
            </a:r>
          </a:p>
        </p:txBody>
      </p:sp>
      <p:sp>
        <p:nvSpPr>
          <p:cNvPr id="3" name="Content Placeholder 2"/>
          <p:cNvSpPr>
            <a:spLocks noGrp="1"/>
          </p:cNvSpPr>
          <p:nvPr>
            <p:ph idx="1"/>
          </p:nvPr>
        </p:nvSpPr>
        <p:spPr>
          <a:xfrm>
            <a:off x="445770" y="1353986"/>
            <a:ext cx="8457598" cy="5094939"/>
          </a:xfrm>
        </p:spPr>
        <p:txBody>
          <a:bodyPr/>
          <a:lstStyle/>
          <a:p>
            <a:pPr marL="0" indent="0">
              <a:buNone/>
            </a:pPr>
            <a:r>
              <a:rPr lang="en-GB" dirty="0" smtClean="0">
                <a:sym typeface="Wingdings" panose="05000000000000000000" pitchFamily="2" charset="2"/>
              </a:rPr>
              <a:t> </a:t>
            </a:r>
            <a:r>
              <a:rPr lang="en-GB" dirty="0" smtClean="0"/>
              <a:t>I run it on my local PC. It crashes on local servers so far.</a:t>
            </a:r>
          </a:p>
          <a:p>
            <a:pPr marL="0" indent="0">
              <a:buNone/>
            </a:pPr>
            <a:r>
              <a:rPr lang="en-GB" dirty="0" smtClean="0">
                <a:sym typeface="Wingdings" panose="05000000000000000000" pitchFamily="2" charset="2"/>
              </a:rPr>
              <a:t> </a:t>
            </a:r>
            <a:r>
              <a:rPr lang="en-GB" dirty="0" smtClean="0"/>
              <a:t>It is not clear that it is needed though.</a:t>
            </a:r>
            <a:endParaRPr lang="en-GB" dirty="0"/>
          </a:p>
        </p:txBody>
      </p:sp>
    </p:spTree>
    <p:extLst>
      <p:ext uri="{BB962C8B-B14F-4D97-AF65-F5344CB8AC3E}">
        <p14:creationId xmlns:p14="http://schemas.microsoft.com/office/powerpoint/2010/main" val="3013924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57282"/>
          </a:xfrm>
        </p:spPr>
        <p:txBody>
          <a:bodyPr>
            <a:noAutofit/>
          </a:bodyPr>
          <a:lstStyle/>
          <a:p>
            <a:r>
              <a:rPr lang="en-GB" sz="2400" dirty="0" smtClean="0"/>
              <a:t>I</a:t>
            </a:r>
            <a:r>
              <a:rPr lang="en-US" sz="2400" dirty="0" smtClean="0"/>
              <a:t>s </a:t>
            </a:r>
            <a:r>
              <a:rPr lang="en-US" sz="2400" dirty="0"/>
              <a:t>the performance in general adequate to the present needs</a:t>
            </a:r>
            <a:r>
              <a:rPr lang="en-US" sz="2400" dirty="0" smtClean="0"/>
              <a:t>?</a:t>
            </a:r>
            <a:endParaRPr lang="en-GB" sz="2400" dirty="0"/>
          </a:p>
        </p:txBody>
      </p:sp>
      <p:sp>
        <p:nvSpPr>
          <p:cNvPr id="3" name="Content Placeholder 2"/>
          <p:cNvSpPr>
            <a:spLocks noGrp="1"/>
          </p:cNvSpPr>
          <p:nvPr>
            <p:ph idx="1"/>
          </p:nvPr>
        </p:nvSpPr>
        <p:spPr>
          <a:xfrm>
            <a:off x="484271" y="1459865"/>
            <a:ext cx="7886700" cy="4351338"/>
          </a:xfrm>
        </p:spPr>
        <p:txBody>
          <a:bodyPr>
            <a:normAutofit/>
          </a:bodyPr>
          <a:lstStyle/>
          <a:p>
            <a:pPr marL="0" indent="0">
              <a:buNone/>
            </a:pPr>
            <a:r>
              <a:rPr lang="en-GB" sz="2000" dirty="0" smtClean="0"/>
              <a:t>Yes </a:t>
            </a:r>
            <a:endParaRPr lang="en-GB" sz="2000" dirty="0"/>
          </a:p>
          <a:p>
            <a:pPr marL="0" indent="0">
              <a:buNone/>
            </a:pPr>
            <a:r>
              <a:rPr lang="en-GB" sz="2000" dirty="0" smtClean="0"/>
              <a:t>It is a good complement to CST and other 3D codes, as it is very fast even for small mesh size thanks to the 2D symmetry.</a:t>
            </a:r>
          </a:p>
          <a:p>
            <a:pPr marL="0" indent="0">
              <a:buNone/>
            </a:pPr>
            <a:endParaRPr lang="en-GB" sz="2000" dirty="0"/>
          </a:p>
          <a:p>
            <a:pPr marL="0" indent="0">
              <a:buNone/>
            </a:pPr>
            <a:r>
              <a:rPr lang="en-GB" sz="2000" dirty="0" smtClean="0"/>
              <a:t>However, only perfec</a:t>
            </a:r>
            <a:r>
              <a:rPr lang="en-GB" sz="2000" dirty="0" smtClean="0"/>
              <a:t>t conductors are used.</a:t>
            </a:r>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p:txBody>
      </p:sp>
    </p:spTree>
    <p:extLst>
      <p:ext uri="{BB962C8B-B14F-4D97-AF65-F5344CB8AC3E}">
        <p14:creationId xmlns:p14="http://schemas.microsoft.com/office/powerpoint/2010/main" val="2241310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Available </a:t>
            </a:r>
            <a:r>
              <a:rPr lang="en-US" dirty="0" smtClean="0"/>
              <a:t>documentation</a:t>
            </a:r>
            <a:endParaRPr lang="en-GB" dirty="0"/>
          </a:p>
        </p:txBody>
      </p:sp>
      <p:sp>
        <p:nvSpPr>
          <p:cNvPr id="3" name="Content Placeholder 2"/>
          <p:cNvSpPr>
            <a:spLocks noGrp="1"/>
          </p:cNvSpPr>
          <p:nvPr>
            <p:ph idx="1"/>
          </p:nvPr>
        </p:nvSpPr>
        <p:spPr/>
        <p:txBody>
          <a:bodyPr/>
          <a:lstStyle/>
          <a:p>
            <a:r>
              <a:rPr lang="en-GB" dirty="0" smtClean="0">
                <a:hlinkClick r:id="rId2"/>
              </a:rPr>
              <a:t>http</a:t>
            </a:r>
            <a:r>
              <a:rPr lang="en-GB" dirty="0">
                <a:hlinkClick r:id="rId2"/>
              </a:rPr>
              <a:t>://</a:t>
            </a:r>
            <a:r>
              <a:rPr lang="en-GB" dirty="0" smtClean="0">
                <a:hlinkClick r:id="rId2"/>
              </a:rPr>
              <a:t>abci.kek.jp/abci.htm</a:t>
            </a:r>
            <a:r>
              <a:rPr lang="en-GB" dirty="0" smtClean="0"/>
              <a:t> </a:t>
            </a:r>
          </a:p>
          <a:p>
            <a:r>
              <a:rPr lang="en-GB" dirty="0" smtClean="0"/>
              <a:t>The manual is </a:t>
            </a:r>
            <a:r>
              <a:rPr lang="en-GB" dirty="0" smtClean="0"/>
              <a:t>embedded in the installation package</a:t>
            </a:r>
            <a:endParaRPr lang="en-GB" dirty="0"/>
          </a:p>
        </p:txBody>
      </p:sp>
    </p:spTree>
    <p:extLst>
      <p:ext uri="{BB962C8B-B14F-4D97-AF65-F5344CB8AC3E}">
        <p14:creationId xmlns:p14="http://schemas.microsoft.com/office/powerpoint/2010/main" val="1110511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395" y="201498"/>
            <a:ext cx="7886700" cy="491522"/>
          </a:xfrm>
        </p:spPr>
        <p:txBody>
          <a:bodyPr>
            <a:normAutofit fontScale="90000"/>
          </a:bodyPr>
          <a:lstStyle/>
          <a:p>
            <a:r>
              <a:rPr lang="en-GB" dirty="0" smtClean="0"/>
              <a:t>Agenda</a:t>
            </a:r>
            <a:endParaRPr lang="en-GB" dirty="0"/>
          </a:p>
        </p:txBody>
      </p:sp>
      <p:sp>
        <p:nvSpPr>
          <p:cNvPr id="3" name="Content Placeholder 2"/>
          <p:cNvSpPr>
            <a:spLocks noGrp="1"/>
          </p:cNvSpPr>
          <p:nvPr>
            <p:ph idx="1"/>
          </p:nvPr>
        </p:nvSpPr>
        <p:spPr>
          <a:xfrm>
            <a:off x="628650" y="924026"/>
            <a:ext cx="7886700" cy="5765532"/>
          </a:xfrm>
        </p:spPr>
        <p:txBody>
          <a:bodyPr>
            <a:normAutofit fontScale="77500" lnSpcReduction="20000"/>
          </a:bodyPr>
          <a:lstStyle/>
          <a:p>
            <a:r>
              <a:rPr lang="en-US" sz="2000" dirty="0"/>
              <a:t>Description of the physics and the modeling of the code</a:t>
            </a:r>
          </a:p>
          <a:p>
            <a:pPr lvl="1">
              <a:buFont typeface="Courier New"/>
              <a:buChar char="o"/>
            </a:pPr>
            <a:r>
              <a:rPr lang="en-US" sz="1900" dirty="0"/>
              <a:t>What effects are included and what are not?</a:t>
            </a:r>
          </a:p>
          <a:p>
            <a:pPr lvl="1">
              <a:buFont typeface="Courier New"/>
              <a:buChar char="o"/>
            </a:pPr>
            <a:r>
              <a:rPr lang="en-US" sz="1900" dirty="0"/>
              <a:t>What is the impact of the simulation tool for CERN studies?</a:t>
            </a:r>
          </a:p>
          <a:p>
            <a:r>
              <a:rPr lang="en-US" sz="2000" dirty="0"/>
              <a:t>Code implementation</a:t>
            </a:r>
          </a:p>
          <a:p>
            <a:pPr lvl="1">
              <a:buFont typeface="Courier New"/>
              <a:buChar char="o"/>
            </a:pPr>
            <a:r>
              <a:rPr lang="en-US" sz="1900" dirty="0"/>
              <a:t>Programming language(s)</a:t>
            </a:r>
          </a:p>
          <a:p>
            <a:pPr lvl="1">
              <a:buFont typeface="Courier New"/>
              <a:buChar char="o"/>
            </a:pPr>
            <a:r>
              <a:rPr lang="en-US" sz="1900" dirty="0"/>
              <a:t>Programming style (object oriented, procedural, </a:t>
            </a:r>
            <a:r>
              <a:rPr lang="is-IS" sz="1900" dirty="0"/>
              <a:t>…)</a:t>
            </a:r>
            <a:endParaRPr lang="en-US" sz="1900" dirty="0"/>
          </a:p>
          <a:p>
            <a:pPr lvl="1">
              <a:buFont typeface="Courier New"/>
              <a:buChar char="o"/>
            </a:pPr>
            <a:r>
              <a:rPr lang="en-US" sz="1900" dirty="0"/>
              <a:t>Prerequisites to run the code (OS, compilers, libraries, other codes)</a:t>
            </a:r>
          </a:p>
          <a:p>
            <a:pPr lvl="1">
              <a:buFont typeface="Courier New"/>
              <a:buChar char="o"/>
            </a:pPr>
            <a:r>
              <a:rPr lang="en-US" sz="1900" dirty="0" err="1"/>
              <a:t>Parallelisation</a:t>
            </a:r>
            <a:r>
              <a:rPr lang="en-US" sz="1900" dirty="0"/>
              <a:t> technology (if any)</a:t>
            </a:r>
          </a:p>
          <a:p>
            <a:r>
              <a:rPr lang="en-US" sz="2000" dirty="0"/>
              <a:t>Example of typical application (use case)</a:t>
            </a:r>
          </a:p>
          <a:p>
            <a:pPr lvl="1">
              <a:buFont typeface="Courier New"/>
              <a:buChar char="o"/>
            </a:pPr>
            <a:r>
              <a:rPr lang="en-US" sz="1900" dirty="0"/>
              <a:t>How many simulations for one study</a:t>
            </a:r>
          </a:p>
          <a:p>
            <a:pPr lvl="1">
              <a:buFont typeface="Courier New"/>
              <a:buChar char="o"/>
            </a:pPr>
            <a:r>
              <a:rPr lang="en-US" sz="1900" dirty="0"/>
              <a:t>Where the code is run (</a:t>
            </a:r>
            <a:r>
              <a:rPr lang="en-US" sz="1900" dirty="0" err="1"/>
              <a:t>lxplus</a:t>
            </a:r>
            <a:r>
              <a:rPr lang="en-US" sz="1900" dirty="0"/>
              <a:t>, </a:t>
            </a:r>
            <a:r>
              <a:rPr lang="en-US" sz="1900" dirty="0" err="1"/>
              <a:t>lxbatch</a:t>
            </a:r>
            <a:r>
              <a:rPr lang="en-US" sz="1900" dirty="0"/>
              <a:t>, other clusters)</a:t>
            </a:r>
          </a:p>
          <a:p>
            <a:pPr lvl="1">
              <a:buFont typeface="Courier New"/>
              <a:buChar char="o"/>
            </a:pPr>
            <a:r>
              <a:rPr lang="en-US" sz="1900" dirty="0"/>
              <a:t>Computing time</a:t>
            </a:r>
          </a:p>
          <a:p>
            <a:r>
              <a:rPr lang="en-US" sz="2000" dirty="0"/>
              <a:t>Performance</a:t>
            </a:r>
          </a:p>
          <a:p>
            <a:pPr lvl="1">
              <a:buFont typeface="Courier New"/>
              <a:buChar char="o"/>
            </a:pPr>
            <a:r>
              <a:rPr lang="en-US" sz="1900" dirty="0"/>
              <a:t>Is the performance in general adequate to the present needs?</a:t>
            </a:r>
          </a:p>
          <a:p>
            <a:r>
              <a:rPr lang="en-US" sz="2000" dirty="0"/>
              <a:t>Available documentation</a:t>
            </a:r>
          </a:p>
          <a:p>
            <a:r>
              <a:rPr lang="en-US" sz="2000" dirty="0"/>
              <a:t>Licensing policy</a:t>
            </a:r>
          </a:p>
          <a:p>
            <a:pPr lvl="1">
              <a:buFont typeface="Courier New"/>
              <a:buChar char="o"/>
            </a:pPr>
            <a:r>
              <a:rPr lang="en-US" sz="1900" dirty="0"/>
              <a:t>Open source?</a:t>
            </a:r>
          </a:p>
          <a:p>
            <a:r>
              <a:rPr lang="en-US" sz="2000" dirty="0"/>
              <a:t>Future plans and needs</a:t>
            </a:r>
          </a:p>
          <a:p>
            <a:pPr lvl="1">
              <a:buFont typeface="Courier New"/>
              <a:buChar char="o"/>
            </a:pPr>
            <a:r>
              <a:rPr lang="en-US" sz="1900" dirty="0"/>
              <a:t>Maintenance, extension and further development</a:t>
            </a:r>
          </a:p>
          <a:p>
            <a:pPr lvl="2">
              <a:buFont typeface="Wingdings" charset="2"/>
              <a:buChar char="§"/>
            </a:pPr>
            <a:r>
              <a:rPr lang="en-US" sz="1800" dirty="0"/>
              <a:t>Include more physics to better model cases of interest for CERN?</a:t>
            </a:r>
          </a:p>
          <a:p>
            <a:pPr lvl="2">
              <a:buFont typeface="Wingdings" charset="2"/>
              <a:buChar char="§"/>
            </a:pPr>
            <a:r>
              <a:rPr lang="en-US" sz="1800" dirty="0"/>
              <a:t>Performance improvement?</a:t>
            </a:r>
            <a:endParaRPr lang="en-US" sz="1900" dirty="0"/>
          </a:p>
          <a:p>
            <a:pPr lvl="1">
              <a:buFont typeface="Courier New"/>
              <a:buChar char="o"/>
            </a:pPr>
            <a:r>
              <a:rPr lang="en-US" sz="1900" dirty="0"/>
              <a:t>Resource estimation for maintenance/development over next years</a:t>
            </a:r>
          </a:p>
          <a:p>
            <a:pPr lvl="1">
              <a:buFont typeface="Courier New"/>
              <a:buChar char="o"/>
            </a:pPr>
            <a:r>
              <a:rPr lang="en-US" sz="1900" dirty="0"/>
              <a:t>What type of hardware resources would be best suited for the physics case?</a:t>
            </a:r>
          </a:p>
          <a:p>
            <a:endParaRPr lang="en-GB" dirty="0"/>
          </a:p>
        </p:txBody>
      </p:sp>
    </p:spTree>
    <p:extLst>
      <p:ext uri="{BB962C8B-B14F-4D97-AF65-F5344CB8AC3E}">
        <p14:creationId xmlns:p14="http://schemas.microsoft.com/office/powerpoint/2010/main" val="3585046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Licensing </a:t>
            </a:r>
            <a:r>
              <a:rPr lang="en-US" dirty="0" smtClean="0"/>
              <a:t>policy</a:t>
            </a:r>
            <a:endParaRPr lang="en-GB" dirty="0"/>
          </a:p>
        </p:txBody>
      </p:sp>
      <p:sp>
        <p:nvSpPr>
          <p:cNvPr id="3" name="Content Placeholder 2"/>
          <p:cNvSpPr>
            <a:spLocks noGrp="1"/>
          </p:cNvSpPr>
          <p:nvPr>
            <p:ph idx="1"/>
          </p:nvPr>
        </p:nvSpPr>
        <p:spPr>
          <a:xfrm>
            <a:off x="628650" y="1825625"/>
            <a:ext cx="8361346" cy="4351338"/>
          </a:xfrm>
        </p:spPr>
        <p:txBody>
          <a:bodyPr>
            <a:normAutofit/>
          </a:bodyPr>
          <a:lstStyle/>
          <a:p>
            <a:pPr marL="0" lvl="0" indent="0" eaLnBrk="0" fontAlgn="base" hangingPunct="0">
              <a:lnSpc>
                <a:spcPct val="100000"/>
              </a:lnSpc>
              <a:spcBef>
                <a:spcPct val="0"/>
              </a:spcBef>
              <a:spcAft>
                <a:spcPct val="0"/>
              </a:spcAft>
              <a:buNone/>
            </a:pPr>
            <a:r>
              <a:rPr lang="en-US" altLang="ja-JP" sz="2400" dirty="0" smtClean="0">
                <a:latin typeface="Arial" panose="020B0604020202020204" pitchFamily="34" charset="0"/>
              </a:rPr>
              <a:t>“the </a:t>
            </a:r>
            <a:r>
              <a:rPr lang="en-US" altLang="ja-JP" sz="2400" dirty="0">
                <a:latin typeface="Arial" panose="020B0604020202020204" pitchFamily="34" charset="0"/>
              </a:rPr>
              <a:t>ABCI programs </a:t>
            </a:r>
            <a:r>
              <a:rPr lang="en-US" altLang="ja-JP" sz="2400" dirty="0" smtClean="0">
                <a:latin typeface="Arial" panose="020B0604020202020204" pitchFamily="34" charset="0"/>
              </a:rPr>
              <a:t>[is] </a:t>
            </a:r>
            <a:r>
              <a:rPr lang="en-US" altLang="ja-JP" sz="2400" dirty="0">
                <a:latin typeface="Arial" panose="020B0604020202020204" pitchFamily="34" charset="0"/>
              </a:rPr>
              <a:t>free to use, but </a:t>
            </a:r>
            <a:r>
              <a:rPr lang="en-US" altLang="ja-JP" sz="2400" dirty="0">
                <a:solidFill>
                  <a:srgbClr val="FF0000"/>
                </a:solidFill>
                <a:latin typeface="Arial" panose="020B0604020202020204" pitchFamily="34" charset="0"/>
              </a:rPr>
              <a:t>it is not Open Source</a:t>
            </a:r>
            <a:r>
              <a:rPr lang="en-US" altLang="ja-JP" sz="2400" dirty="0">
                <a:latin typeface="Arial" panose="020B0604020202020204" pitchFamily="34" charset="0"/>
              </a:rPr>
              <a:t>. </a:t>
            </a:r>
            <a:endParaRPr lang="en-US" altLang="ja-JP" sz="2400" dirty="0" smtClean="0">
              <a:latin typeface="Arial" panose="020B0604020202020204" pitchFamily="34" charset="0"/>
            </a:endParaRPr>
          </a:p>
          <a:p>
            <a:pPr marL="0" lvl="0" indent="0" eaLnBrk="0" fontAlgn="base" hangingPunct="0">
              <a:lnSpc>
                <a:spcPct val="100000"/>
              </a:lnSpc>
              <a:spcBef>
                <a:spcPct val="0"/>
              </a:spcBef>
              <a:spcAft>
                <a:spcPct val="0"/>
              </a:spcAft>
              <a:buNone/>
            </a:pPr>
            <a:r>
              <a:rPr lang="en-US" altLang="ja-JP" sz="2400" dirty="0" smtClean="0">
                <a:latin typeface="Arial" panose="020B0604020202020204" pitchFamily="34" charset="0"/>
              </a:rPr>
              <a:t>If </a:t>
            </a:r>
            <a:r>
              <a:rPr lang="en-US" altLang="ja-JP" sz="2400" dirty="0">
                <a:latin typeface="Arial" panose="020B0604020202020204" pitchFamily="34" charset="0"/>
              </a:rPr>
              <a:t>you find someone </a:t>
            </a:r>
            <a:r>
              <a:rPr lang="en-US" altLang="ja-JP" sz="2400" dirty="0" smtClean="0">
                <a:latin typeface="Arial" panose="020B0604020202020204" pitchFamily="34" charset="0"/>
              </a:rPr>
              <a:t>who </a:t>
            </a:r>
            <a:r>
              <a:rPr lang="en-US" altLang="ja-JP" sz="2400" dirty="0">
                <a:latin typeface="Arial" panose="020B0604020202020204" pitchFamily="34" charset="0"/>
              </a:rPr>
              <a:t>want to use it, just tell him the above URL to download the package</a:t>
            </a:r>
            <a:r>
              <a:rPr lang="en-US" altLang="ja-JP" sz="2400" dirty="0" smtClean="0">
                <a:latin typeface="Arial" panose="020B0604020202020204" pitchFamily="34" charset="0"/>
              </a:rPr>
              <a:t>.”</a:t>
            </a:r>
            <a:endParaRPr lang="en-US" altLang="ja-JP" sz="3200" dirty="0">
              <a:latin typeface="Arial" panose="020B0604020202020204" pitchFamily="34" charset="0"/>
            </a:endParaRPr>
          </a:p>
        </p:txBody>
      </p:sp>
    </p:spTree>
    <p:extLst>
      <p:ext uri="{BB962C8B-B14F-4D97-AF65-F5344CB8AC3E}">
        <p14:creationId xmlns:p14="http://schemas.microsoft.com/office/powerpoint/2010/main" val="3823857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84028"/>
          </a:xfrm>
        </p:spPr>
        <p:txBody>
          <a:bodyPr>
            <a:normAutofit fontScale="90000"/>
          </a:bodyPr>
          <a:lstStyle/>
          <a:p>
            <a:r>
              <a:rPr lang="en-US" dirty="0"/>
              <a:t>Future plans and </a:t>
            </a:r>
            <a:r>
              <a:rPr lang="en-US" dirty="0" smtClean="0"/>
              <a:t>needs</a:t>
            </a:r>
            <a:endParaRPr lang="en-GB" dirty="0"/>
          </a:p>
        </p:txBody>
      </p:sp>
      <p:sp>
        <p:nvSpPr>
          <p:cNvPr id="3" name="Content Placeholder 2"/>
          <p:cNvSpPr>
            <a:spLocks noGrp="1"/>
          </p:cNvSpPr>
          <p:nvPr>
            <p:ph idx="1"/>
          </p:nvPr>
        </p:nvSpPr>
        <p:spPr>
          <a:xfrm>
            <a:off x="628650" y="1366787"/>
            <a:ext cx="7886700" cy="4771675"/>
          </a:xfrm>
        </p:spPr>
        <p:txBody>
          <a:bodyPr/>
          <a:lstStyle/>
          <a:p>
            <a:r>
              <a:rPr lang="en-GB" dirty="0" smtClean="0"/>
              <a:t>No cost for maintenance (obviously)</a:t>
            </a:r>
          </a:p>
          <a:p>
            <a:r>
              <a:rPr lang="en-GB" dirty="0" smtClean="0"/>
              <a:t>No update since 2009 apparently, but some papers suggest that also other types of materials can be used, which is not obvious from the manual. TO be followed up.</a:t>
            </a:r>
            <a:endParaRPr lang="en-GB" dirty="0"/>
          </a:p>
        </p:txBody>
      </p:sp>
    </p:spTree>
    <p:extLst>
      <p:ext uri="{BB962C8B-B14F-4D97-AF65-F5344CB8AC3E}">
        <p14:creationId xmlns:p14="http://schemas.microsoft.com/office/powerpoint/2010/main" val="712749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codes</a:t>
            </a:r>
            <a:endParaRPr lang="en-GB" dirty="0"/>
          </a:p>
        </p:txBody>
      </p:sp>
      <p:sp>
        <p:nvSpPr>
          <p:cNvPr id="3" name="Content Placeholder 2"/>
          <p:cNvSpPr>
            <a:spLocks noGrp="1"/>
          </p:cNvSpPr>
          <p:nvPr>
            <p:ph idx="1"/>
          </p:nvPr>
        </p:nvSpPr>
        <p:spPr/>
        <p:txBody>
          <a:bodyPr/>
          <a:lstStyle/>
          <a:p>
            <a:r>
              <a:rPr lang="en-GB" dirty="0" smtClean="0"/>
              <a:t>CST</a:t>
            </a:r>
          </a:p>
          <a:p>
            <a:r>
              <a:rPr lang="en-GB" dirty="0" smtClean="0"/>
              <a:t>ABCI</a:t>
            </a:r>
          </a:p>
          <a:p>
            <a:r>
              <a:rPr lang="en-GB" dirty="0" smtClean="0">
                <a:solidFill>
                  <a:srgbClr val="FF0000"/>
                </a:solidFill>
              </a:rPr>
              <a:t>ACE3P (done by Kyrre)</a:t>
            </a:r>
          </a:p>
          <a:p>
            <a:r>
              <a:rPr lang="en-GB" dirty="0" err="1" smtClean="0"/>
              <a:t>GdfidL</a:t>
            </a:r>
            <a:endParaRPr lang="en-GB" dirty="0" smtClean="0"/>
          </a:p>
          <a:p>
            <a:r>
              <a:rPr lang="en-GB" dirty="0" smtClean="0"/>
              <a:t>[ANSYS HFSS]</a:t>
            </a:r>
          </a:p>
          <a:p>
            <a:r>
              <a:rPr lang="en-GB" dirty="0" smtClean="0"/>
              <a:t>[COMSOL]</a:t>
            </a:r>
          </a:p>
          <a:p>
            <a:endParaRPr lang="en-GB" dirty="0"/>
          </a:p>
        </p:txBody>
      </p:sp>
    </p:spTree>
    <p:extLst>
      <p:ext uri="{BB962C8B-B14F-4D97-AF65-F5344CB8AC3E}">
        <p14:creationId xmlns:p14="http://schemas.microsoft.com/office/powerpoint/2010/main" val="193216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05409"/>
          </a:xfrm>
        </p:spPr>
        <p:txBody>
          <a:bodyPr>
            <a:normAutofit fontScale="90000"/>
          </a:bodyPr>
          <a:lstStyle/>
          <a:p>
            <a:r>
              <a:rPr lang="en-GB" sz="3200" dirty="0"/>
              <a:t>Description of the physics and the </a:t>
            </a:r>
            <a:r>
              <a:rPr lang="en-GB" sz="3200" dirty="0" err="1"/>
              <a:t>modeling</a:t>
            </a:r>
            <a:r>
              <a:rPr lang="en-GB" sz="3200" dirty="0"/>
              <a:t> of the </a:t>
            </a:r>
            <a:r>
              <a:rPr lang="en-GB" sz="3200" dirty="0" smtClean="0"/>
              <a:t>code</a:t>
            </a:r>
            <a:endParaRPr lang="en-GB" sz="3200" dirty="0"/>
          </a:p>
        </p:txBody>
      </p:sp>
      <p:sp>
        <p:nvSpPr>
          <p:cNvPr id="3" name="Content Placeholder 2"/>
          <p:cNvSpPr>
            <a:spLocks noGrp="1"/>
          </p:cNvSpPr>
          <p:nvPr>
            <p:ph idx="1"/>
          </p:nvPr>
        </p:nvSpPr>
        <p:spPr>
          <a:xfrm>
            <a:off x="542022" y="1440614"/>
            <a:ext cx="7886700" cy="4351338"/>
          </a:xfrm>
        </p:spPr>
        <p:txBody>
          <a:bodyPr>
            <a:normAutofit fontScale="70000" lnSpcReduction="20000"/>
          </a:bodyPr>
          <a:lstStyle/>
          <a:p>
            <a:r>
              <a:rPr lang="en-GB" dirty="0" smtClean="0"/>
              <a:t>What </a:t>
            </a:r>
            <a:r>
              <a:rPr lang="en-GB" dirty="0"/>
              <a:t>effects are included and what are not?</a:t>
            </a:r>
          </a:p>
          <a:p>
            <a:pPr lvl="1"/>
            <a:r>
              <a:rPr lang="en-GB" dirty="0" err="1" smtClean="0"/>
              <a:t>Eigenmode</a:t>
            </a:r>
            <a:r>
              <a:rPr lang="en-GB" dirty="0" smtClean="0"/>
              <a:t> </a:t>
            </a:r>
            <a:r>
              <a:rPr lang="en-GB" dirty="0"/>
              <a:t>and S-parameter; including damping (ports, </a:t>
            </a:r>
            <a:r>
              <a:rPr lang="en-GB" dirty="0" err="1"/>
              <a:t>lossy</a:t>
            </a:r>
            <a:r>
              <a:rPr lang="en-GB" dirty="0"/>
              <a:t> materials [volume or surface]), periodic solutions</a:t>
            </a:r>
          </a:p>
          <a:p>
            <a:pPr lvl="1"/>
            <a:r>
              <a:rPr lang="en-GB" dirty="0" smtClean="0"/>
              <a:t>Time </a:t>
            </a:r>
            <a:r>
              <a:rPr lang="en-GB" dirty="0"/>
              <a:t>domain; driven by beam or port, post processing for longitudinal- and transverse wakefield, moving mesh window for long structures, extraction of signals on ports. Damping through ports.</a:t>
            </a:r>
          </a:p>
          <a:p>
            <a:pPr lvl="1"/>
            <a:r>
              <a:rPr lang="en-GB" dirty="0" smtClean="0"/>
              <a:t>Tracking/PIC</a:t>
            </a:r>
            <a:r>
              <a:rPr lang="en-GB" dirty="0"/>
              <a:t>: Calculate the field using the </a:t>
            </a:r>
            <a:r>
              <a:rPr lang="en-GB" dirty="0" err="1"/>
              <a:t>eigenmode</a:t>
            </a:r>
            <a:r>
              <a:rPr lang="en-GB" dirty="0"/>
              <a:t>- or S-parameter solver, then solve particle motion in the field. For multipacting and dark current simulation. Can also include the fields from the tracked particles and self-consistently solve the particle motion (for gun or klystron design).</a:t>
            </a:r>
          </a:p>
          <a:p>
            <a:pPr lvl="1"/>
            <a:r>
              <a:rPr lang="en-GB" dirty="0" smtClean="0"/>
              <a:t>Multiphysics</a:t>
            </a:r>
            <a:r>
              <a:rPr lang="en-GB" dirty="0"/>
              <a:t>: Lorentz detuning, detuning from heat, mechanical </a:t>
            </a:r>
            <a:r>
              <a:rPr lang="en-GB" dirty="0" err="1"/>
              <a:t>eigenmodes</a:t>
            </a:r>
            <a:endParaRPr lang="en-GB" dirty="0"/>
          </a:p>
          <a:p>
            <a:pPr marL="0" indent="0">
              <a:buNone/>
            </a:pPr>
            <a:endParaRPr lang="en-GB" dirty="0" smtClean="0"/>
          </a:p>
          <a:p>
            <a:r>
              <a:rPr lang="en-GB" dirty="0" smtClean="0"/>
              <a:t>What </a:t>
            </a:r>
            <a:r>
              <a:rPr lang="en-GB" dirty="0"/>
              <a:t>is the impact of the simulation tool for CERN studies?</a:t>
            </a:r>
          </a:p>
          <a:p>
            <a:pPr lvl="1"/>
            <a:r>
              <a:rPr lang="en-GB" dirty="0" smtClean="0"/>
              <a:t>Ability </a:t>
            </a:r>
            <a:r>
              <a:rPr lang="en-GB" dirty="0"/>
              <a:t>to solve </a:t>
            </a:r>
            <a:r>
              <a:rPr lang="en-GB" dirty="0" smtClean="0"/>
              <a:t>large and complex </a:t>
            </a:r>
            <a:r>
              <a:rPr lang="en-GB" dirty="0"/>
              <a:t>systems, such as the RF </a:t>
            </a:r>
            <a:r>
              <a:rPr lang="en-GB" dirty="0" smtClean="0"/>
              <a:t>fingers.</a:t>
            </a:r>
          </a:p>
          <a:p>
            <a:pPr lvl="1"/>
            <a:r>
              <a:rPr lang="en-GB" dirty="0" smtClean="0"/>
              <a:t>Still requires benchmark</a:t>
            </a:r>
            <a:endParaRPr lang="en-GB" dirty="0"/>
          </a:p>
          <a:p>
            <a:pPr lvl="1"/>
            <a:r>
              <a:rPr lang="en-GB" dirty="0" smtClean="0"/>
              <a:t>Meshing </a:t>
            </a:r>
            <a:r>
              <a:rPr lang="en-GB" dirty="0"/>
              <a:t>always done using Trellis / Cubit, this produces a tetrahedral mesh</a:t>
            </a:r>
          </a:p>
          <a:p>
            <a:endParaRPr lang="en-GB" dirty="0"/>
          </a:p>
        </p:txBody>
      </p:sp>
    </p:spTree>
    <p:extLst>
      <p:ext uri="{BB962C8B-B14F-4D97-AF65-F5344CB8AC3E}">
        <p14:creationId xmlns:p14="http://schemas.microsoft.com/office/powerpoint/2010/main" val="1455326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 implementation</a:t>
            </a:r>
            <a:endParaRPr lang="en-GB" dirty="0"/>
          </a:p>
        </p:txBody>
      </p:sp>
      <p:sp>
        <p:nvSpPr>
          <p:cNvPr id="3" name="Content Placeholder 2"/>
          <p:cNvSpPr>
            <a:spLocks noGrp="1"/>
          </p:cNvSpPr>
          <p:nvPr>
            <p:ph idx="1"/>
          </p:nvPr>
        </p:nvSpPr>
        <p:spPr>
          <a:xfrm>
            <a:off x="628650" y="1825625"/>
            <a:ext cx="8332470" cy="4351338"/>
          </a:xfrm>
        </p:spPr>
        <p:txBody>
          <a:bodyPr>
            <a:normAutofit fontScale="85000" lnSpcReduction="20000"/>
          </a:bodyPr>
          <a:lstStyle/>
          <a:p>
            <a:r>
              <a:rPr lang="en-GB" dirty="0" smtClean="0"/>
              <a:t>Code developed and maintained by SLAC. </a:t>
            </a:r>
          </a:p>
          <a:p>
            <a:r>
              <a:rPr lang="en-GB" dirty="0" smtClean="0"/>
              <a:t>Programming </a:t>
            </a:r>
            <a:r>
              <a:rPr lang="en-GB" dirty="0"/>
              <a:t>language(s</a:t>
            </a:r>
            <a:r>
              <a:rPr lang="en-GB" dirty="0" smtClean="0"/>
              <a:t>)</a:t>
            </a:r>
          </a:p>
          <a:p>
            <a:pPr lvl="1"/>
            <a:r>
              <a:rPr lang="en-GB" dirty="0" smtClean="0"/>
              <a:t>C++ </a:t>
            </a:r>
            <a:r>
              <a:rPr lang="en-GB" dirty="0"/>
              <a:t>(uses libraries written in various languages</a:t>
            </a:r>
            <a:r>
              <a:rPr lang="en-GB" dirty="0" smtClean="0"/>
              <a:t>)</a:t>
            </a:r>
            <a:endParaRPr lang="en-GB" dirty="0" smtClean="0"/>
          </a:p>
          <a:p>
            <a:pPr marL="457200" lvl="1" indent="0">
              <a:buNone/>
            </a:pPr>
            <a:endParaRPr lang="en-GB" dirty="0"/>
          </a:p>
          <a:p>
            <a:r>
              <a:rPr lang="en-GB" dirty="0"/>
              <a:t>Programming style (object oriented, procedural, </a:t>
            </a:r>
            <a:r>
              <a:rPr lang="en-GB" dirty="0" smtClean="0"/>
              <a:t>…)</a:t>
            </a:r>
          </a:p>
          <a:p>
            <a:pPr lvl="1"/>
            <a:r>
              <a:rPr lang="en-GB" dirty="0"/>
              <a:t>Object </a:t>
            </a:r>
            <a:r>
              <a:rPr lang="en-GB" dirty="0" smtClean="0"/>
              <a:t>oriented</a:t>
            </a:r>
          </a:p>
          <a:p>
            <a:pPr lvl="1"/>
            <a:endParaRPr lang="en-GB" dirty="0"/>
          </a:p>
          <a:p>
            <a:r>
              <a:rPr lang="en-GB" dirty="0"/>
              <a:t>Prerequisites to run the code (OS, compilers, libraries, other codes</a:t>
            </a:r>
            <a:r>
              <a:rPr lang="en-GB" dirty="0" smtClean="0"/>
              <a:t>)</a:t>
            </a:r>
          </a:p>
          <a:p>
            <a:pPr lvl="1"/>
            <a:r>
              <a:rPr lang="en-GB" dirty="0"/>
              <a:t>Linux, MPI, various open source libraries</a:t>
            </a:r>
          </a:p>
          <a:p>
            <a:pPr lvl="1"/>
            <a:endParaRPr lang="en-GB" dirty="0"/>
          </a:p>
          <a:p>
            <a:r>
              <a:rPr lang="en-GB" dirty="0"/>
              <a:t>Parallelisation technology (if any</a:t>
            </a:r>
            <a:r>
              <a:rPr lang="en-GB" dirty="0" smtClean="0"/>
              <a:t>)</a:t>
            </a:r>
          </a:p>
          <a:p>
            <a:pPr lvl="1"/>
            <a:r>
              <a:rPr lang="en-GB" dirty="0"/>
              <a:t>MPI</a:t>
            </a:r>
            <a:endParaRPr lang="en-GB" dirty="0" smtClean="0"/>
          </a:p>
          <a:p>
            <a:endParaRPr lang="en-GB" dirty="0"/>
          </a:p>
        </p:txBody>
      </p:sp>
    </p:spTree>
    <p:extLst>
      <p:ext uri="{BB962C8B-B14F-4D97-AF65-F5344CB8AC3E}">
        <p14:creationId xmlns:p14="http://schemas.microsoft.com/office/powerpoint/2010/main" val="3037435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Example of typical application (use case</a:t>
            </a:r>
            <a:r>
              <a:rPr lang="en-US" sz="3200" dirty="0" smtClean="0"/>
              <a:t>)</a:t>
            </a:r>
            <a:endParaRPr lang="en-GB" sz="3200" dirty="0"/>
          </a:p>
        </p:txBody>
      </p:sp>
      <p:sp>
        <p:nvSpPr>
          <p:cNvPr id="3" name="Content Placeholder 2"/>
          <p:cNvSpPr>
            <a:spLocks noGrp="1"/>
          </p:cNvSpPr>
          <p:nvPr>
            <p:ph idx="1"/>
          </p:nvPr>
        </p:nvSpPr>
        <p:spPr>
          <a:xfrm>
            <a:off x="434641" y="1382863"/>
            <a:ext cx="8274718" cy="4351338"/>
          </a:xfrm>
        </p:spPr>
        <p:txBody>
          <a:bodyPr>
            <a:normAutofit/>
          </a:bodyPr>
          <a:lstStyle/>
          <a:p>
            <a:r>
              <a:rPr lang="en-GB" sz="2400" dirty="0" smtClean="0"/>
              <a:t>How </a:t>
            </a:r>
            <a:r>
              <a:rPr lang="en-GB" sz="2400" dirty="0"/>
              <a:t>many simulations:</a:t>
            </a:r>
          </a:p>
          <a:p>
            <a:pPr lvl="1"/>
            <a:r>
              <a:rPr lang="en-GB" sz="2000" dirty="0" smtClean="0"/>
              <a:t>Depends </a:t>
            </a:r>
            <a:r>
              <a:rPr lang="en-GB" sz="2000" dirty="0"/>
              <a:t>on the study </a:t>
            </a:r>
            <a:r>
              <a:rPr lang="en-GB" sz="2000" dirty="0" smtClean="0"/>
              <a:t>- </a:t>
            </a:r>
            <a:r>
              <a:rPr lang="en-GB" sz="2400" dirty="0" smtClean="0"/>
              <a:t>for </a:t>
            </a:r>
            <a:r>
              <a:rPr lang="en-GB" sz="2400" dirty="0"/>
              <a:t>geometry optimisation it can be ~100s-1000s (Depends on # parameters),</a:t>
            </a:r>
          </a:p>
          <a:p>
            <a:pPr lvl="1"/>
            <a:r>
              <a:rPr lang="en-GB" sz="2000" dirty="0" smtClean="0"/>
              <a:t>for </a:t>
            </a:r>
            <a:r>
              <a:rPr lang="en-GB" sz="2000" dirty="0"/>
              <a:t>wakefield a few simulations * geometry variations</a:t>
            </a:r>
          </a:p>
          <a:p>
            <a:pPr lvl="1"/>
            <a:r>
              <a:rPr lang="en-GB" sz="2000" dirty="0" smtClean="0"/>
              <a:t>Computing </a:t>
            </a:r>
            <a:r>
              <a:rPr lang="en-GB" sz="2000" dirty="0"/>
              <a:t>time: (few minutes - 1 day) * (1 - 10) nodes</a:t>
            </a:r>
          </a:p>
          <a:p>
            <a:pPr lvl="1"/>
            <a:r>
              <a:rPr lang="en-GB" sz="2000" dirty="0" smtClean="0"/>
              <a:t>Where</a:t>
            </a:r>
            <a:r>
              <a:rPr lang="en-GB" sz="2000" dirty="0"/>
              <a:t>: </a:t>
            </a:r>
            <a:r>
              <a:rPr lang="en-GB" sz="2000" dirty="0" smtClean="0"/>
              <a:t>nersc.gov (2 large servers available), but no control over priority. </a:t>
            </a:r>
            <a:endParaRPr lang="en-GB" sz="2000" dirty="0"/>
          </a:p>
        </p:txBody>
      </p:sp>
    </p:spTree>
    <p:extLst>
      <p:ext uri="{BB962C8B-B14F-4D97-AF65-F5344CB8AC3E}">
        <p14:creationId xmlns:p14="http://schemas.microsoft.com/office/powerpoint/2010/main" val="6038216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22529"/>
          </a:xfrm>
        </p:spPr>
        <p:txBody>
          <a:bodyPr>
            <a:noAutofit/>
          </a:bodyPr>
          <a:lstStyle/>
          <a:p>
            <a:r>
              <a:rPr lang="en-GB" sz="2800" dirty="0"/>
              <a:t>Where </a:t>
            </a:r>
            <a:r>
              <a:rPr lang="en-GB" sz="2800" dirty="0" smtClean="0"/>
              <a:t>is the </a:t>
            </a:r>
            <a:r>
              <a:rPr lang="en-GB" sz="2800" dirty="0"/>
              <a:t>code </a:t>
            </a:r>
            <a:r>
              <a:rPr lang="en-GB" sz="2800" dirty="0" smtClean="0"/>
              <a:t>run </a:t>
            </a:r>
            <a:r>
              <a:rPr lang="en-GB" sz="2800" dirty="0"/>
              <a:t>(</a:t>
            </a:r>
            <a:r>
              <a:rPr lang="en-GB" sz="2800" dirty="0" err="1"/>
              <a:t>lxplus</a:t>
            </a:r>
            <a:r>
              <a:rPr lang="en-GB" sz="2800" dirty="0"/>
              <a:t>, </a:t>
            </a:r>
            <a:r>
              <a:rPr lang="en-GB" sz="2800" dirty="0" err="1"/>
              <a:t>lxbatch</a:t>
            </a:r>
            <a:r>
              <a:rPr lang="en-GB" sz="2800" dirty="0"/>
              <a:t>, other clusters)</a:t>
            </a:r>
          </a:p>
        </p:txBody>
      </p:sp>
      <p:sp>
        <p:nvSpPr>
          <p:cNvPr id="3" name="Content Placeholder 2"/>
          <p:cNvSpPr>
            <a:spLocks noGrp="1"/>
          </p:cNvSpPr>
          <p:nvPr>
            <p:ph idx="1"/>
          </p:nvPr>
        </p:nvSpPr>
        <p:spPr>
          <a:xfrm>
            <a:off x="445770" y="1353986"/>
            <a:ext cx="8457598" cy="5094939"/>
          </a:xfrm>
        </p:spPr>
        <p:txBody>
          <a:bodyPr/>
          <a:lstStyle/>
          <a:p>
            <a:pPr marL="0" indent="0">
              <a:buNone/>
            </a:pPr>
            <a:r>
              <a:rPr lang="en-GB" dirty="0" smtClean="0">
                <a:sym typeface="Wingdings" panose="05000000000000000000" pitchFamily="2" charset="2"/>
              </a:rPr>
              <a:t> </a:t>
            </a:r>
            <a:r>
              <a:rPr lang="en-GB" dirty="0" smtClean="0"/>
              <a:t>I run it on my local PC. It crashes on local servers so far.</a:t>
            </a:r>
          </a:p>
          <a:p>
            <a:pPr marL="0" indent="0">
              <a:buNone/>
            </a:pPr>
            <a:r>
              <a:rPr lang="en-GB" dirty="0" smtClean="0">
                <a:sym typeface="Wingdings" panose="05000000000000000000" pitchFamily="2" charset="2"/>
              </a:rPr>
              <a:t> </a:t>
            </a:r>
            <a:r>
              <a:rPr lang="en-GB" dirty="0" smtClean="0"/>
              <a:t>It is not clear that it is needed though.</a:t>
            </a:r>
            <a:endParaRPr lang="en-GB" dirty="0"/>
          </a:p>
        </p:txBody>
      </p:sp>
    </p:spTree>
    <p:extLst>
      <p:ext uri="{BB962C8B-B14F-4D97-AF65-F5344CB8AC3E}">
        <p14:creationId xmlns:p14="http://schemas.microsoft.com/office/powerpoint/2010/main" val="26017699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57282"/>
          </a:xfrm>
        </p:spPr>
        <p:txBody>
          <a:bodyPr>
            <a:noAutofit/>
          </a:bodyPr>
          <a:lstStyle/>
          <a:p>
            <a:r>
              <a:rPr lang="en-GB" sz="2400" dirty="0" smtClean="0"/>
              <a:t>I</a:t>
            </a:r>
            <a:r>
              <a:rPr lang="en-US" sz="2400" dirty="0" smtClean="0"/>
              <a:t>s </a:t>
            </a:r>
            <a:r>
              <a:rPr lang="en-US" sz="2400" dirty="0"/>
              <a:t>the performance in general adequate to the present needs</a:t>
            </a:r>
            <a:r>
              <a:rPr lang="en-US" sz="2400" dirty="0" smtClean="0"/>
              <a:t>?</a:t>
            </a:r>
            <a:endParaRPr lang="en-GB" sz="2400" dirty="0"/>
          </a:p>
        </p:txBody>
      </p:sp>
      <p:sp>
        <p:nvSpPr>
          <p:cNvPr id="3" name="Content Placeholder 2"/>
          <p:cNvSpPr>
            <a:spLocks noGrp="1"/>
          </p:cNvSpPr>
          <p:nvPr>
            <p:ph idx="1"/>
          </p:nvPr>
        </p:nvSpPr>
        <p:spPr>
          <a:xfrm>
            <a:off x="484271" y="1459865"/>
            <a:ext cx="7886700" cy="4351338"/>
          </a:xfrm>
        </p:spPr>
        <p:txBody>
          <a:bodyPr>
            <a:normAutofit/>
          </a:bodyPr>
          <a:lstStyle/>
          <a:p>
            <a:r>
              <a:rPr lang="en-GB" sz="2000" dirty="0" smtClean="0"/>
              <a:t>Inconvenient setup of simulations (several different tools needed successively), long learning curve</a:t>
            </a:r>
          </a:p>
          <a:p>
            <a:r>
              <a:rPr lang="en-GB" sz="2000" dirty="0" smtClean="0"/>
              <a:t>Generally </a:t>
            </a:r>
            <a:r>
              <a:rPr lang="en-GB" sz="2000" dirty="0"/>
              <a:t>fast enough; access to large cluster -&gt; possible to run many jobs in parallel.</a:t>
            </a:r>
          </a:p>
          <a:p>
            <a:r>
              <a:rPr lang="en-GB" sz="2000" dirty="0" smtClean="0"/>
              <a:t>Throughput </a:t>
            </a:r>
            <a:r>
              <a:rPr lang="en-GB" sz="2000" dirty="0"/>
              <a:t>can sometimes be lowered due to reduced capacity (Cori upgrade this </a:t>
            </a:r>
            <a:r>
              <a:rPr lang="en-GB" sz="2000" dirty="0" smtClean="0"/>
              <a:t>autumn)</a:t>
            </a:r>
          </a:p>
          <a:p>
            <a:r>
              <a:rPr lang="en-GB" sz="2000" dirty="0" smtClean="0">
                <a:sym typeface="Wingdings" panose="05000000000000000000" pitchFamily="2" charset="2"/>
              </a:rPr>
              <a:t>Benchmark ongoing for transverse impedance</a:t>
            </a:r>
            <a:endParaRPr lang="en-GB" sz="2000" dirty="0"/>
          </a:p>
          <a:p>
            <a:pPr marL="0" indent="0">
              <a:buNone/>
            </a:pPr>
            <a:endParaRPr lang="en-GB" sz="2000" dirty="0" smtClean="0"/>
          </a:p>
          <a:p>
            <a:pPr marL="0" indent="0">
              <a:buNone/>
            </a:pPr>
            <a:endParaRPr lang="en-GB" sz="2000" dirty="0"/>
          </a:p>
          <a:p>
            <a:pPr marL="0" indent="0">
              <a:buNone/>
            </a:pPr>
            <a:endParaRPr lang="en-GB" sz="2000" dirty="0" smtClean="0"/>
          </a:p>
        </p:txBody>
      </p:sp>
    </p:spTree>
    <p:extLst>
      <p:ext uri="{BB962C8B-B14F-4D97-AF65-F5344CB8AC3E}">
        <p14:creationId xmlns:p14="http://schemas.microsoft.com/office/powerpoint/2010/main" val="3844211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Available </a:t>
            </a:r>
            <a:r>
              <a:rPr lang="en-US" dirty="0" smtClean="0"/>
              <a:t>documentation</a:t>
            </a:r>
            <a:endParaRPr lang="en-GB" dirty="0"/>
          </a:p>
        </p:txBody>
      </p:sp>
      <p:sp>
        <p:nvSpPr>
          <p:cNvPr id="3" name="Content Placeholder 2"/>
          <p:cNvSpPr>
            <a:spLocks noGrp="1"/>
          </p:cNvSpPr>
          <p:nvPr>
            <p:ph idx="1"/>
          </p:nvPr>
        </p:nvSpPr>
        <p:spPr/>
        <p:txBody>
          <a:bodyPr/>
          <a:lstStyle/>
          <a:p>
            <a:r>
              <a:rPr lang="en-GB" u="sng" dirty="0">
                <a:hlinkClick r:id="rId2"/>
              </a:rPr>
              <a:t>https://</a:t>
            </a:r>
            <a:r>
              <a:rPr lang="en-GB" u="sng" dirty="0" smtClean="0">
                <a:hlinkClick r:id="rId2"/>
              </a:rPr>
              <a:t>confluence.slac.stanford.edu/display/AdvComp/Materials+for+CW16</a:t>
            </a:r>
            <a:endParaRPr lang="en-GB" u="sng" dirty="0" smtClean="0"/>
          </a:p>
        </p:txBody>
      </p:sp>
    </p:spTree>
    <p:extLst>
      <p:ext uri="{BB962C8B-B14F-4D97-AF65-F5344CB8AC3E}">
        <p14:creationId xmlns:p14="http://schemas.microsoft.com/office/powerpoint/2010/main" val="31056824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Licensing </a:t>
            </a:r>
            <a:r>
              <a:rPr lang="en-US" dirty="0" smtClean="0"/>
              <a:t>policy</a:t>
            </a:r>
            <a:endParaRPr lang="en-GB" dirty="0"/>
          </a:p>
        </p:txBody>
      </p:sp>
      <p:sp>
        <p:nvSpPr>
          <p:cNvPr id="3" name="Content Placeholder 2"/>
          <p:cNvSpPr>
            <a:spLocks noGrp="1"/>
          </p:cNvSpPr>
          <p:nvPr>
            <p:ph idx="1"/>
          </p:nvPr>
        </p:nvSpPr>
        <p:spPr>
          <a:xfrm>
            <a:off x="628650" y="1825625"/>
            <a:ext cx="8361346" cy="4351338"/>
          </a:xfrm>
        </p:spPr>
        <p:txBody>
          <a:bodyPr>
            <a:normAutofit/>
          </a:bodyPr>
          <a:lstStyle/>
          <a:p>
            <a:pPr marL="0" lvl="0" indent="0" eaLnBrk="0" fontAlgn="base" hangingPunct="0">
              <a:lnSpc>
                <a:spcPct val="100000"/>
              </a:lnSpc>
              <a:spcBef>
                <a:spcPct val="0"/>
              </a:spcBef>
              <a:spcAft>
                <a:spcPct val="0"/>
              </a:spcAft>
              <a:buNone/>
            </a:pPr>
            <a:r>
              <a:rPr lang="en-US" altLang="ja-JP" sz="2400" dirty="0" smtClean="0">
                <a:latin typeface="Arial" panose="020B0604020202020204" pitchFamily="34" charset="0"/>
              </a:rPr>
              <a:t>- Need for license for the </a:t>
            </a:r>
            <a:r>
              <a:rPr lang="en-US" altLang="ja-JP" sz="2400" dirty="0" err="1" smtClean="0">
                <a:latin typeface="Arial" panose="020B0604020202020204" pitchFamily="34" charset="0"/>
              </a:rPr>
              <a:t>mesher</a:t>
            </a:r>
            <a:r>
              <a:rPr lang="en-US" altLang="ja-JP" sz="2400" dirty="0" smtClean="0">
                <a:latin typeface="Arial" panose="020B0604020202020204" pitchFamily="34" charset="0"/>
              </a:rPr>
              <a:t> (</a:t>
            </a:r>
            <a:r>
              <a:rPr lang="en-US" altLang="ja-JP" sz="2400" dirty="0" err="1" smtClean="0">
                <a:latin typeface="Arial" panose="020B0604020202020204" pitchFamily="34" charset="0"/>
              </a:rPr>
              <a:t>Trelis</a:t>
            </a:r>
            <a:r>
              <a:rPr lang="en-US" altLang="ja-JP" sz="2400" dirty="0" smtClean="0">
                <a:latin typeface="Arial" panose="020B0604020202020204" pitchFamily="34" charset="0"/>
              </a:rPr>
              <a:t>) </a:t>
            </a:r>
            <a:r>
              <a:rPr lang="en-US" altLang="ja-JP" sz="2400" dirty="0" smtClean="0">
                <a:latin typeface="Arial" panose="020B0604020202020204" pitchFamily="34" charset="0"/>
                <a:sym typeface="Wingdings" panose="05000000000000000000" pitchFamily="2" charset="2"/>
              </a:rPr>
              <a:t> 1 license bought by ABP</a:t>
            </a:r>
            <a:endParaRPr lang="en-US" altLang="ja-JP" sz="2400" dirty="0" smtClean="0">
              <a:latin typeface="Arial" panose="020B0604020202020204" pitchFamily="34" charset="0"/>
            </a:endParaRPr>
          </a:p>
          <a:p>
            <a:pPr marL="0" lvl="0" indent="0" eaLnBrk="0" fontAlgn="base" hangingPunct="0">
              <a:lnSpc>
                <a:spcPct val="100000"/>
              </a:lnSpc>
              <a:spcBef>
                <a:spcPct val="0"/>
              </a:spcBef>
              <a:spcAft>
                <a:spcPct val="0"/>
              </a:spcAft>
              <a:buNone/>
            </a:pPr>
            <a:r>
              <a:rPr lang="en-US" altLang="ja-JP" sz="2400" dirty="0" smtClean="0">
                <a:latin typeface="Arial" panose="020B0604020202020204" pitchFamily="34" charset="0"/>
              </a:rPr>
              <a:t>- Need for collaboration agreement with SLAC </a:t>
            </a:r>
            <a:r>
              <a:rPr lang="en-US" altLang="ja-JP" sz="2400" dirty="0" smtClean="0">
                <a:latin typeface="Arial" panose="020B0604020202020204" pitchFamily="34" charset="0"/>
                <a:sym typeface="Wingdings" panose="05000000000000000000" pitchFamily="2" charset="2"/>
              </a:rPr>
              <a:t> 25 kCHF per year (partly paid by ABP). This includes support and access to NERSC servers. This contribution should be reviewed depending on the outcome of the benchmarks and the future needs.</a:t>
            </a:r>
            <a:endParaRPr lang="en-US" altLang="ja-JP" sz="3200" dirty="0">
              <a:latin typeface="Arial" panose="020B0604020202020204" pitchFamily="34" charset="0"/>
            </a:endParaRPr>
          </a:p>
        </p:txBody>
      </p:sp>
    </p:spTree>
    <p:extLst>
      <p:ext uri="{BB962C8B-B14F-4D97-AF65-F5344CB8AC3E}">
        <p14:creationId xmlns:p14="http://schemas.microsoft.com/office/powerpoint/2010/main" val="59258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codes</a:t>
            </a:r>
            <a:endParaRPr lang="en-GB" dirty="0"/>
          </a:p>
        </p:txBody>
      </p:sp>
      <p:sp>
        <p:nvSpPr>
          <p:cNvPr id="3" name="Content Placeholder 2"/>
          <p:cNvSpPr>
            <a:spLocks noGrp="1"/>
          </p:cNvSpPr>
          <p:nvPr>
            <p:ph idx="1"/>
          </p:nvPr>
        </p:nvSpPr>
        <p:spPr/>
        <p:txBody>
          <a:bodyPr/>
          <a:lstStyle/>
          <a:p>
            <a:r>
              <a:rPr lang="en-GB" dirty="0" smtClean="0">
                <a:solidFill>
                  <a:srgbClr val="FF0000"/>
                </a:solidFill>
              </a:rPr>
              <a:t>CST (~10 users in ABP)</a:t>
            </a:r>
          </a:p>
          <a:p>
            <a:r>
              <a:rPr lang="en-GB" dirty="0" smtClean="0"/>
              <a:t>ABCI (1 or 2 users)</a:t>
            </a:r>
          </a:p>
          <a:p>
            <a:r>
              <a:rPr lang="en-GB" dirty="0" smtClean="0"/>
              <a:t>ACE3P (1 </a:t>
            </a:r>
            <a:r>
              <a:rPr lang="en-GB" dirty="0" err="1" smtClean="0"/>
              <a:t>superuser</a:t>
            </a:r>
            <a:r>
              <a:rPr lang="en-GB" dirty="0" smtClean="0"/>
              <a:t> and 3 beginners)</a:t>
            </a:r>
          </a:p>
          <a:p>
            <a:r>
              <a:rPr lang="en-GB" dirty="0" err="1" smtClean="0"/>
              <a:t>GdfidL</a:t>
            </a:r>
            <a:r>
              <a:rPr lang="en-GB" dirty="0" smtClean="0"/>
              <a:t> (0 user so far)</a:t>
            </a:r>
          </a:p>
          <a:p>
            <a:r>
              <a:rPr lang="en-GB" dirty="0" smtClean="0"/>
              <a:t>[ANSYS HFSS]</a:t>
            </a:r>
          </a:p>
          <a:p>
            <a:r>
              <a:rPr lang="en-GB" dirty="0" smtClean="0"/>
              <a:t>[COMSOL]</a:t>
            </a:r>
          </a:p>
          <a:p>
            <a:endParaRPr lang="en-GB" dirty="0"/>
          </a:p>
        </p:txBody>
      </p:sp>
    </p:spTree>
    <p:extLst>
      <p:ext uri="{BB962C8B-B14F-4D97-AF65-F5344CB8AC3E}">
        <p14:creationId xmlns:p14="http://schemas.microsoft.com/office/powerpoint/2010/main" val="10604517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84028"/>
          </a:xfrm>
        </p:spPr>
        <p:txBody>
          <a:bodyPr>
            <a:normAutofit fontScale="90000"/>
          </a:bodyPr>
          <a:lstStyle/>
          <a:p>
            <a:r>
              <a:rPr lang="en-US" dirty="0"/>
              <a:t>Future plans and </a:t>
            </a:r>
            <a:r>
              <a:rPr lang="en-US" dirty="0" smtClean="0"/>
              <a:t>needs</a:t>
            </a:r>
            <a:endParaRPr lang="en-GB" dirty="0"/>
          </a:p>
        </p:txBody>
      </p:sp>
      <p:sp>
        <p:nvSpPr>
          <p:cNvPr id="3" name="Content Placeholder 2"/>
          <p:cNvSpPr>
            <a:spLocks noGrp="1"/>
          </p:cNvSpPr>
          <p:nvPr>
            <p:ph idx="1"/>
          </p:nvPr>
        </p:nvSpPr>
        <p:spPr>
          <a:xfrm>
            <a:off x="628650" y="1366787"/>
            <a:ext cx="7886700" cy="4771675"/>
          </a:xfrm>
        </p:spPr>
        <p:txBody>
          <a:bodyPr/>
          <a:lstStyle/>
          <a:p>
            <a:r>
              <a:rPr lang="en-GB" dirty="0" smtClean="0"/>
              <a:t>Need to get confident with this code as seems the only available tool that can treat complicated structures and very short bunch length (e.g. FCC, RF fingers).</a:t>
            </a:r>
            <a:endParaRPr lang="en-GB" dirty="0"/>
          </a:p>
          <a:p>
            <a:r>
              <a:rPr lang="en-GB" dirty="0" smtClean="0"/>
              <a:t>Can not be used for collimators (only devices </a:t>
            </a:r>
            <a:r>
              <a:rPr lang="en-GB" dirty="0" smtClean="0"/>
              <a:t>that allow for the “indirect </a:t>
            </a:r>
            <a:r>
              <a:rPr lang="en-GB" dirty="0" err="1" smtClean="0"/>
              <a:t>testbeam</a:t>
            </a:r>
            <a:r>
              <a:rPr lang="en-GB" dirty="0" smtClean="0"/>
              <a:t> integration method”</a:t>
            </a:r>
            <a:r>
              <a:rPr lang="en-GB" dirty="0" smtClean="0"/>
              <a:t>)</a:t>
            </a:r>
          </a:p>
          <a:p>
            <a:r>
              <a:rPr lang="en-GB" dirty="0" smtClean="0"/>
              <a:t>Cannot be used for dispersive materials.</a:t>
            </a:r>
            <a:endParaRPr lang="en-GB" dirty="0"/>
          </a:p>
        </p:txBody>
      </p:sp>
    </p:spTree>
    <p:extLst>
      <p:ext uri="{BB962C8B-B14F-4D97-AF65-F5344CB8AC3E}">
        <p14:creationId xmlns:p14="http://schemas.microsoft.com/office/powerpoint/2010/main" val="25113609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codes</a:t>
            </a:r>
            <a:endParaRPr lang="en-GB" dirty="0"/>
          </a:p>
        </p:txBody>
      </p:sp>
      <p:sp>
        <p:nvSpPr>
          <p:cNvPr id="3" name="Content Placeholder 2"/>
          <p:cNvSpPr>
            <a:spLocks noGrp="1"/>
          </p:cNvSpPr>
          <p:nvPr>
            <p:ph idx="1"/>
          </p:nvPr>
        </p:nvSpPr>
        <p:spPr/>
        <p:txBody>
          <a:bodyPr/>
          <a:lstStyle/>
          <a:p>
            <a:r>
              <a:rPr lang="en-GB" dirty="0" smtClean="0"/>
              <a:t>CST</a:t>
            </a:r>
          </a:p>
          <a:p>
            <a:r>
              <a:rPr lang="en-GB" dirty="0" smtClean="0"/>
              <a:t>ABCI</a:t>
            </a:r>
          </a:p>
          <a:p>
            <a:r>
              <a:rPr lang="en-GB" dirty="0" smtClean="0"/>
              <a:t>ACE3P (done by Kyrre)</a:t>
            </a:r>
          </a:p>
          <a:p>
            <a:r>
              <a:rPr lang="en-GB" dirty="0" err="1" smtClean="0">
                <a:solidFill>
                  <a:srgbClr val="FF0000"/>
                </a:solidFill>
              </a:rPr>
              <a:t>GdfidL</a:t>
            </a:r>
            <a:endParaRPr lang="en-GB" dirty="0" smtClean="0">
              <a:solidFill>
                <a:srgbClr val="FF0000"/>
              </a:solidFill>
            </a:endParaRPr>
          </a:p>
          <a:p>
            <a:r>
              <a:rPr lang="en-GB" dirty="0" smtClean="0"/>
              <a:t>[ANSYS HFSS]</a:t>
            </a:r>
          </a:p>
          <a:p>
            <a:r>
              <a:rPr lang="en-GB" dirty="0" smtClean="0"/>
              <a:t>[COMSOL]</a:t>
            </a:r>
          </a:p>
          <a:p>
            <a:endParaRPr lang="en-GB" dirty="0"/>
          </a:p>
        </p:txBody>
      </p:sp>
    </p:spTree>
    <p:extLst>
      <p:ext uri="{BB962C8B-B14F-4D97-AF65-F5344CB8AC3E}">
        <p14:creationId xmlns:p14="http://schemas.microsoft.com/office/powerpoint/2010/main" val="25983321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05409"/>
          </a:xfrm>
        </p:spPr>
        <p:txBody>
          <a:bodyPr>
            <a:normAutofit fontScale="90000"/>
          </a:bodyPr>
          <a:lstStyle/>
          <a:p>
            <a:r>
              <a:rPr lang="en-GB" sz="3200" dirty="0"/>
              <a:t>Description of the physics and the </a:t>
            </a:r>
            <a:r>
              <a:rPr lang="en-GB" sz="3200" dirty="0" err="1"/>
              <a:t>modeling</a:t>
            </a:r>
            <a:r>
              <a:rPr lang="en-GB" sz="3200" dirty="0"/>
              <a:t> of the </a:t>
            </a:r>
            <a:r>
              <a:rPr lang="en-GB" sz="3200" dirty="0" smtClean="0"/>
              <a:t>code</a:t>
            </a:r>
            <a:endParaRPr lang="en-GB" sz="3200" dirty="0"/>
          </a:p>
        </p:txBody>
      </p:sp>
      <p:sp>
        <p:nvSpPr>
          <p:cNvPr id="3" name="Content Placeholder 2"/>
          <p:cNvSpPr>
            <a:spLocks noGrp="1"/>
          </p:cNvSpPr>
          <p:nvPr>
            <p:ph idx="1"/>
          </p:nvPr>
        </p:nvSpPr>
        <p:spPr>
          <a:xfrm>
            <a:off x="542022" y="1440614"/>
            <a:ext cx="7886700" cy="4351338"/>
          </a:xfrm>
        </p:spPr>
        <p:txBody>
          <a:bodyPr>
            <a:normAutofit/>
          </a:bodyPr>
          <a:lstStyle/>
          <a:p>
            <a:r>
              <a:rPr lang="en-GB" dirty="0" smtClean="0"/>
              <a:t>What </a:t>
            </a:r>
            <a:r>
              <a:rPr lang="en-GB" dirty="0"/>
              <a:t>effects are included and what are not?</a:t>
            </a:r>
          </a:p>
          <a:p>
            <a:pPr marL="914400" lvl="2" indent="0">
              <a:buNone/>
            </a:pPr>
            <a:r>
              <a:rPr lang="en-US" sz="1800" dirty="0"/>
              <a:t>dispersive materials not included, </a:t>
            </a:r>
            <a:r>
              <a:rPr lang="en-US" sz="1800" dirty="0" err="1"/>
              <a:t>lossy</a:t>
            </a:r>
            <a:r>
              <a:rPr lang="en-US" sz="1800" dirty="0"/>
              <a:t> metal benchmarked by Oscar, no TET mesh, but moving </a:t>
            </a:r>
            <a:r>
              <a:rPr lang="en-US" sz="1800" dirty="0" smtClean="0"/>
              <a:t>hexahedral mesh</a:t>
            </a:r>
            <a:endParaRPr lang="en-US" sz="1800" dirty="0"/>
          </a:p>
          <a:p>
            <a:pPr marL="0" indent="0">
              <a:buNone/>
            </a:pPr>
            <a:endParaRPr lang="en-GB" dirty="0" smtClean="0"/>
          </a:p>
          <a:p>
            <a:r>
              <a:rPr lang="en-GB" dirty="0" smtClean="0"/>
              <a:t>What </a:t>
            </a:r>
            <a:r>
              <a:rPr lang="en-GB" dirty="0"/>
              <a:t>is the impact of the simulation tool for CERN studies?</a:t>
            </a:r>
          </a:p>
          <a:p>
            <a:pPr lvl="1"/>
            <a:r>
              <a:rPr lang="en-US" dirty="0"/>
              <a:t>Not much used in ABP (only Eleonora is trying), mostly in RF and other labs</a:t>
            </a:r>
          </a:p>
          <a:p>
            <a:pPr lvl="1"/>
            <a:endParaRPr lang="en-GB" dirty="0"/>
          </a:p>
          <a:p>
            <a:endParaRPr lang="en-GB" dirty="0"/>
          </a:p>
        </p:txBody>
      </p:sp>
    </p:spTree>
    <p:extLst>
      <p:ext uri="{BB962C8B-B14F-4D97-AF65-F5344CB8AC3E}">
        <p14:creationId xmlns:p14="http://schemas.microsoft.com/office/powerpoint/2010/main" val="18072680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 implementation</a:t>
            </a:r>
            <a:endParaRPr lang="en-GB" dirty="0"/>
          </a:p>
        </p:txBody>
      </p:sp>
      <p:sp>
        <p:nvSpPr>
          <p:cNvPr id="3" name="Content Placeholder 2"/>
          <p:cNvSpPr>
            <a:spLocks noGrp="1"/>
          </p:cNvSpPr>
          <p:nvPr>
            <p:ph idx="1"/>
          </p:nvPr>
        </p:nvSpPr>
        <p:spPr>
          <a:xfrm>
            <a:off x="628650" y="1825625"/>
            <a:ext cx="8332470" cy="4351338"/>
          </a:xfrm>
        </p:spPr>
        <p:txBody>
          <a:bodyPr>
            <a:normAutofit fontScale="85000" lnSpcReduction="20000"/>
          </a:bodyPr>
          <a:lstStyle/>
          <a:p>
            <a:r>
              <a:rPr lang="en-GB" dirty="0" smtClean="0"/>
              <a:t>Code developed and maintained by SLAC. </a:t>
            </a:r>
          </a:p>
          <a:p>
            <a:r>
              <a:rPr lang="en-GB" dirty="0" smtClean="0"/>
              <a:t>Programming </a:t>
            </a:r>
            <a:r>
              <a:rPr lang="en-GB" dirty="0"/>
              <a:t>language(s</a:t>
            </a:r>
            <a:r>
              <a:rPr lang="en-GB" dirty="0" smtClean="0"/>
              <a:t>)</a:t>
            </a:r>
          </a:p>
          <a:p>
            <a:pPr lvl="1"/>
            <a:r>
              <a:rPr lang="en-GB" dirty="0" smtClean="0"/>
              <a:t>?</a:t>
            </a:r>
            <a:endParaRPr lang="en-GB" dirty="0" smtClean="0"/>
          </a:p>
          <a:p>
            <a:pPr marL="457200" lvl="1" indent="0">
              <a:buNone/>
            </a:pPr>
            <a:endParaRPr lang="en-GB" dirty="0"/>
          </a:p>
          <a:p>
            <a:r>
              <a:rPr lang="en-GB" dirty="0"/>
              <a:t>Programming style (object oriented, procedural, </a:t>
            </a:r>
            <a:r>
              <a:rPr lang="en-GB" dirty="0" smtClean="0"/>
              <a:t>…)</a:t>
            </a:r>
          </a:p>
          <a:p>
            <a:pPr lvl="1"/>
            <a:r>
              <a:rPr lang="en-GB" dirty="0" smtClean="0"/>
              <a:t>Green-orange</a:t>
            </a:r>
          </a:p>
          <a:p>
            <a:pPr lvl="1"/>
            <a:endParaRPr lang="en-GB" dirty="0"/>
          </a:p>
          <a:p>
            <a:r>
              <a:rPr lang="en-GB" dirty="0"/>
              <a:t>Prerequisites to run the code (OS, compilers, libraries, other codes</a:t>
            </a:r>
            <a:r>
              <a:rPr lang="en-GB" dirty="0" smtClean="0"/>
              <a:t>)</a:t>
            </a:r>
          </a:p>
          <a:p>
            <a:pPr lvl="1"/>
            <a:r>
              <a:rPr lang="en-US" dirty="0" smtClean="0">
                <a:sym typeface="Wingdings" panose="05000000000000000000" pitchFamily="2" charset="2"/>
              </a:rPr>
              <a:t>At CERN, only </a:t>
            </a:r>
            <a:r>
              <a:rPr lang="en-US" dirty="0">
                <a:sym typeface="Wingdings" panose="05000000000000000000" pitchFamily="2" charset="2"/>
              </a:rPr>
              <a:t>on </a:t>
            </a:r>
            <a:r>
              <a:rPr lang="en-US" dirty="0" err="1">
                <a:sym typeface="Wingdings" panose="05000000000000000000" pitchFamily="2" charset="2"/>
              </a:rPr>
              <a:t>lxplus</a:t>
            </a:r>
            <a:r>
              <a:rPr lang="en-US" dirty="0">
                <a:sym typeface="Wingdings" panose="05000000000000000000" pitchFamily="2" charset="2"/>
              </a:rPr>
              <a:t> and only on </a:t>
            </a:r>
            <a:r>
              <a:rPr lang="en-US" dirty="0" err="1" smtClean="0">
                <a:sym typeface="Wingdings" panose="05000000000000000000" pitchFamily="2" charset="2"/>
              </a:rPr>
              <a:t>lxclic</a:t>
            </a:r>
            <a:endParaRPr lang="en-GB" dirty="0"/>
          </a:p>
          <a:p>
            <a:pPr lvl="1"/>
            <a:endParaRPr lang="en-GB" dirty="0"/>
          </a:p>
          <a:p>
            <a:r>
              <a:rPr lang="en-GB" dirty="0"/>
              <a:t>Parallelisation technology (if any</a:t>
            </a:r>
            <a:r>
              <a:rPr lang="en-GB" dirty="0" smtClean="0"/>
              <a:t>)</a:t>
            </a:r>
          </a:p>
          <a:p>
            <a:pPr lvl="1"/>
            <a:r>
              <a:rPr lang="en-GB" dirty="0" smtClean="0"/>
              <a:t>Yes, is efficiently parallelized</a:t>
            </a:r>
            <a:endParaRPr lang="en-GB" dirty="0" smtClean="0"/>
          </a:p>
          <a:p>
            <a:endParaRPr lang="en-GB" dirty="0"/>
          </a:p>
        </p:txBody>
      </p:sp>
    </p:spTree>
    <p:extLst>
      <p:ext uri="{BB962C8B-B14F-4D97-AF65-F5344CB8AC3E}">
        <p14:creationId xmlns:p14="http://schemas.microsoft.com/office/powerpoint/2010/main" val="23664620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Example of typical application (use case</a:t>
            </a:r>
            <a:r>
              <a:rPr lang="en-US" sz="3200" dirty="0" smtClean="0"/>
              <a:t>)</a:t>
            </a:r>
            <a:endParaRPr lang="en-GB" sz="3200" dirty="0"/>
          </a:p>
        </p:txBody>
      </p:sp>
      <p:sp>
        <p:nvSpPr>
          <p:cNvPr id="3" name="Content Placeholder 2"/>
          <p:cNvSpPr>
            <a:spLocks noGrp="1"/>
          </p:cNvSpPr>
          <p:nvPr>
            <p:ph idx="1"/>
          </p:nvPr>
        </p:nvSpPr>
        <p:spPr>
          <a:xfrm>
            <a:off x="434641" y="1382863"/>
            <a:ext cx="8274718" cy="4351338"/>
          </a:xfrm>
        </p:spPr>
        <p:txBody>
          <a:bodyPr>
            <a:normAutofit/>
          </a:bodyPr>
          <a:lstStyle/>
          <a:p>
            <a:r>
              <a:rPr lang="en-GB" sz="2400" dirty="0" smtClean="0"/>
              <a:t>How </a:t>
            </a:r>
            <a:r>
              <a:rPr lang="en-GB" sz="2400" dirty="0"/>
              <a:t>many simulations:</a:t>
            </a:r>
          </a:p>
          <a:p>
            <a:pPr lvl="1"/>
            <a:r>
              <a:rPr lang="en-GB" sz="2000" dirty="0" smtClean="0"/>
              <a:t>Same as CST</a:t>
            </a:r>
            <a:endParaRPr lang="en-GB" sz="2000" dirty="0"/>
          </a:p>
        </p:txBody>
      </p:sp>
    </p:spTree>
    <p:extLst>
      <p:ext uri="{BB962C8B-B14F-4D97-AF65-F5344CB8AC3E}">
        <p14:creationId xmlns:p14="http://schemas.microsoft.com/office/powerpoint/2010/main" val="12733473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57282"/>
          </a:xfrm>
        </p:spPr>
        <p:txBody>
          <a:bodyPr>
            <a:noAutofit/>
          </a:bodyPr>
          <a:lstStyle/>
          <a:p>
            <a:r>
              <a:rPr lang="en-GB" sz="2400" dirty="0" smtClean="0"/>
              <a:t>I</a:t>
            </a:r>
            <a:r>
              <a:rPr lang="en-US" sz="2400" dirty="0" smtClean="0"/>
              <a:t>s </a:t>
            </a:r>
            <a:r>
              <a:rPr lang="en-US" sz="2400" dirty="0"/>
              <a:t>the performance in general adequate to the present needs</a:t>
            </a:r>
            <a:r>
              <a:rPr lang="en-US" sz="2400" dirty="0" smtClean="0"/>
              <a:t>?</a:t>
            </a:r>
            <a:endParaRPr lang="en-GB" sz="2400" dirty="0"/>
          </a:p>
        </p:txBody>
      </p:sp>
      <p:sp>
        <p:nvSpPr>
          <p:cNvPr id="3" name="Content Placeholder 2"/>
          <p:cNvSpPr>
            <a:spLocks noGrp="1"/>
          </p:cNvSpPr>
          <p:nvPr>
            <p:ph idx="1"/>
          </p:nvPr>
        </p:nvSpPr>
        <p:spPr>
          <a:xfrm>
            <a:off x="484271" y="1459865"/>
            <a:ext cx="7886700" cy="4351338"/>
          </a:xfrm>
        </p:spPr>
        <p:txBody>
          <a:bodyPr>
            <a:normAutofit/>
          </a:bodyPr>
          <a:lstStyle/>
          <a:p>
            <a:pPr lvl="1">
              <a:buFont typeface="Courier New"/>
              <a:buChar char="o"/>
            </a:pPr>
            <a:r>
              <a:rPr lang="en-US" sz="1900" dirty="0"/>
              <a:t>Was useful for light sources (Simon White), </a:t>
            </a:r>
            <a:r>
              <a:rPr lang="en-US" sz="1900" dirty="0" smtClean="0"/>
              <a:t>as can use brute force for large number of mesh cells but </a:t>
            </a:r>
            <a:r>
              <a:rPr lang="en-US" sz="1900" dirty="0"/>
              <a:t>still </a:t>
            </a:r>
            <a:r>
              <a:rPr lang="en-US" sz="1900" dirty="0" smtClean="0"/>
              <a:t>many issues pending, and need for benchmark</a:t>
            </a:r>
          </a:p>
          <a:p>
            <a:pPr lvl="1">
              <a:buFont typeface="Courier New"/>
              <a:buChar char="o"/>
            </a:pPr>
            <a:endParaRPr lang="en-US" sz="1900" dirty="0" smtClean="0"/>
          </a:p>
          <a:p>
            <a:pPr lvl="1">
              <a:buFont typeface="Courier New"/>
              <a:buChar char="o"/>
            </a:pPr>
            <a:endParaRPr lang="en-US" sz="1900" dirty="0"/>
          </a:p>
          <a:p>
            <a:pPr marL="0" indent="0">
              <a:buNone/>
            </a:pPr>
            <a:endParaRPr lang="en-GB" sz="2000" dirty="0" smtClean="0"/>
          </a:p>
          <a:p>
            <a:pPr marL="0" indent="0">
              <a:buNone/>
            </a:pPr>
            <a:endParaRPr lang="en-GB" sz="2000" dirty="0"/>
          </a:p>
          <a:p>
            <a:pPr marL="0" indent="0">
              <a:buNone/>
            </a:pPr>
            <a:endParaRPr lang="en-GB" sz="2000" dirty="0" smtClean="0"/>
          </a:p>
        </p:txBody>
      </p:sp>
    </p:spTree>
    <p:extLst>
      <p:ext uri="{BB962C8B-B14F-4D97-AF65-F5344CB8AC3E}">
        <p14:creationId xmlns:p14="http://schemas.microsoft.com/office/powerpoint/2010/main" val="2106413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Available </a:t>
            </a:r>
            <a:r>
              <a:rPr lang="en-US" dirty="0" smtClean="0"/>
              <a:t>documentation</a:t>
            </a:r>
            <a:endParaRPr lang="en-GB" dirty="0"/>
          </a:p>
        </p:txBody>
      </p:sp>
      <p:sp>
        <p:nvSpPr>
          <p:cNvPr id="3" name="Content Placeholder 2"/>
          <p:cNvSpPr>
            <a:spLocks noGrp="1"/>
          </p:cNvSpPr>
          <p:nvPr>
            <p:ph idx="1"/>
          </p:nvPr>
        </p:nvSpPr>
        <p:spPr/>
        <p:txBody>
          <a:bodyPr/>
          <a:lstStyle/>
          <a:p>
            <a:r>
              <a:rPr lang="en-GB" u="sng" dirty="0"/>
              <a:t>http://www.gdfidl.de/</a:t>
            </a:r>
            <a:endParaRPr lang="en-GB" u="sng" dirty="0" smtClean="0"/>
          </a:p>
        </p:txBody>
      </p:sp>
    </p:spTree>
    <p:extLst>
      <p:ext uri="{BB962C8B-B14F-4D97-AF65-F5344CB8AC3E}">
        <p14:creationId xmlns:p14="http://schemas.microsoft.com/office/powerpoint/2010/main" val="15097515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Licensing </a:t>
            </a:r>
            <a:r>
              <a:rPr lang="en-US" dirty="0" smtClean="0"/>
              <a:t>policy</a:t>
            </a:r>
            <a:endParaRPr lang="en-GB" dirty="0"/>
          </a:p>
        </p:txBody>
      </p:sp>
      <p:sp>
        <p:nvSpPr>
          <p:cNvPr id="3" name="Content Placeholder 2"/>
          <p:cNvSpPr>
            <a:spLocks noGrp="1"/>
          </p:cNvSpPr>
          <p:nvPr>
            <p:ph idx="1"/>
          </p:nvPr>
        </p:nvSpPr>
        <p:spPr>
          <a:xfrm>
            <a:off x="628650" y="1825625"/>
            <a:ext cx="8361346" cy="4351338"/>
          </a:xfrm>
        </p:spPr>
        <p:txBody>
          <a:bodyPr>
            <a:normAutofit/>
          </a:bodyPr>
          <a:lstStyle/>
          <a:p>
            <a:pPr marL="0" indent="0" eaLnBrk="0" fontAlgn="base" hangingPunct="0">
              <a:lnSpc>
                <a:spcPct val="100000"/>
              </a:lnSpc>
              <a:spcBef>
                <a:spcPct val="0"/>
              </a:spcBef>
              <a:spcAft>
                <a:spcPct val="0"/>
              </a:spcAft>
              <a:buNone/>
            </a:pPr>
            <a:r>
              <a:rPr lang="en-US" altLang="ja-JP" sz="2400" dirty="0" smtClean="0">
                <a:latin typeface="Arial" panose="020B0604020202020204" pitchFamily="34" charset="0"/>
              </a:rPr>
              <a:t>- </a:t>
            </a:r>
            <a:r>
              <a:rPr lang="en-US" sz="3200" dirty="0" smtClean="0"/>
              <a:t>Need to pay for a license, </a:t>
            </a:r>
            <a:r>
              <a:rPr lang="en-US" sz="3200" dirty="0"/>
              <a:t>but CERN has a </a:t>
            </a:r>
            <a:r>
              <a:rPr lang="en-US" sz="3200" dirty="0" smtClean="0"/>
              <a:t>site license </a:t>
            </a:r>
            <a:r>
              <a:rPr lang="en-US" sz="3200" dirty="0"/>
              <a:t>(not paid by ABP</a:t>
            </a:r>
            <a:r>
              <a:rPr lang="en-US" sz="3200" dirty="0" smtClean="0"/>
              <a:t>) ~10 kCHF per year</a:t>
            </a:r>
            <a:endParaRPr lang="en-US" sz="3200" dirty="0"/>
          </a:p>
          <a:p>
            <a:pPr marL="0" lvl="0" indent="0" eaLnBrk="0" fontAlgn="base" hangingPunct="0">
              <a:lnSpc>
                <a:spcPct val="100000"/>
              </a:lnSpc>
              <a:spcBef>
                <a:spcPct val="0"/>
              </a:spcBef>
              <a:spcAft>
                <a:spcPct val="0"/>
              </a:spcAft>
              <a:buNone/>
            </a:pPr>
            <a:endParaRPr lang="en-US" altLang="ja-JP" sz="3200" dirty="0">
              <a:latin typeface="Arial" panose="020B0604020202020204" pitchFamily="34" charset="0"/>
            </a:endParaRPr>
          </a:p>
        </p:txBody>
      </p:sp>
    </p:spTree>
    <p:extLst>
      <p:ext uri="{BB962C8B-B14F-4D97-AF65-F5344CB8AC3E}">
        <p14:creationId xmlns:p14="http://schemas.microsoft.com/office/powerpoint/2010/main" val="39629206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684028"/>
          </a:xfrm>
        </p:spPr>
        <p:txBody>
          <a:bodyPr>
            <a:normAutofit fontScale="90000"/>
          </a:bodyPr>
          <a:lstStyle/>
          <a:p>
            <a:r>
              <a:rPr lang="en-US" dirty="0"/>
              <a:t>Future plans and </a:t>
            </a:r>
            <a:r>
              <a:rPr lang="en-US" dirty="0" smtClean="0"/>
              <a:t>needs</a:t>
            </a:r>
            <a:endParaRPr lang="en-GB" dirty="0"/>
          </a:p>
        </p:txBody>
      </p:sp>
      <p:sp>
        <p:nvSpPr>
          <p:cNvPr id="3" name="Content Placeholder 2"/>
          <p:cNvSpPr>
            <a:spLocks noGrp="1"/>
          </p:cNvSpPr>
          <p:nvPr>
            <p:ph idx="1"/>
          </p:nvPr>
        </p:nvSpPr>
        <p:spPr>
          <a:xfrm>
            <a:off x="628650" y="1366787"/>
            <a:ext cx="7886700" cy="4771675"/>
          </a:xfrm>
        </p:spPr>
        <p:txBody>
          <a:bodyPr/>
          <a:lstStyle/>
          <a:p>
            <a:r>
              <a:rPr lang="en-GB" dirty="0" smtClean="0"/>
              <a:t>Need to get the code working and see if can be used for FCC-</a:t>
            </a:r>
            <a:r>
              <a:rPr lang="en-GB" dirty="0" err="1" smtClean="0"/>
              <a:t>ee</a:t>
            </a:r>
            <a:endParaRPr lang="en-GB" dirty="0" smtClean="0"/>
          </a:p>
          <a:p>
            <a:endParaRPr lang="en-GB" dirty="0"/>
          </a:p>
        </p:txBody>
      </p:sp>
    </p:spTree>
    <p:extLst>
      <p:ext uri="{BB962C8B-B14F-4D97-AF65-F5344CB8AC3E}">
        <p14:creationId xmlns:p14="http://schemas.microsoft.com/office/powerpoint/2010/main" val="1751790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351721" cy="741779"/>
          </a:xfrm>
        </p:spPr>
        <p:txBody>
          <a:bodyPr>
            <a:noAutofit/>
          </a:bodyPr>
          <a:lstStyle/>
          <a:p>
            <a:r>
              <a:rPr lang="en-US" sz="2800" dirty="0"/>
              <a:t>Description of the physics and the modeling of the </a:t>
            </a:r>
            <a:r>
              <a:rPr lang="en-US" sz="2800" dirty="0" smtClean="0"/>
              <a:t>code</a:t>
            </a:r>
            <a:endParaRPr lang="en-GB" sz="2800" dirty="0"/>
          </a:p>
        </p:txBody>
      </p:sp>
      <p:sp>
        <p:nvSpPr>
          <p:cNvPr id="3" name="Content Placeholder 2"/>
          <p:cNvSpPr>
            <a:spLocks noGrp="1"/>
          </p:cNvSpPr>
          <p:nvPr>
            <p:ph idx="1"/>
          </p:nvPr>
        </p:nvSpPr>
        <p:spPr>
          <a:xfrm>
            <a:off x="368767" y="1353988"/>
            <a:ext cx="7886700" cy="4351338"/>
          </a:xfrm>
        </p:spPr>
        <p:txBody>
          <a:bodyPr>
            <a:normAutofit/>
          </a:bodyPr>
          <a:lstStyle/>
          <a:p>
            <a:r>
              <a:rPr lang="en-GB" sz="2000" dirty="0" smtClean="0"/>
              <a:t>Goal: simulate impedance and </a:t>
            </a:r>
            <a:r>
              <a:rPr lang="en-GB" sz="2000" dirty="0" err="1" smtClean="0"/>
              <a:t>wakefields</a:t>
            </a:r>
            <a:r>
              <a:rPr lang="en-GB" sz="2000" dirty="0" smtClean="0"/>
              <a:t> of accelerator devices</a:t>
            </a:r>
          </a:p>
          <a:p>
            <a:pPr lvl="1"/>
            <a:r>
              <a:rPr lang="en-GB" sz="1800" dirty="0" smtClean="0"/>
              <a:t>For direct observation (comparison with existing models and known limits)</a:t>
            </a:r>
          </a:p>
          <a:p>
            <a:pPr lvl="1"/>
            <a:r>
              <a:rPr lang="en-GB" sz="1800" dirty="0" smtClean="0"/>
              <a:t>For use in beam dynamics tools (</a:t>
            </a:r>
            <a:r>
              <a:rPr lang="en-GB" sz="1800" dirty="0" err="1" smtClean="0"/>
              <a:t>Sacherer</a:t>
            </a:r>
            <a:r>
              <a:rPr lang="en-GB" sz="1800" dirty="0" smtClean="0"/>
              <a:t> formula, MOSES, DELPHI, HEADTAIL, ELEGANT, etc.)</a:t>
            </a:r>
          </a:p>
          <a:p>
            <a:pPr marL="457200" lvl="1" indent="0">
              <a:buNone/>
            </a:pPr>
            <a:endParaRPr lang="en-GB" sz="1800" dirty="0" smtClean="0"/>
          </a:p>
          <a:p>
            <a:pPr marL="457200" lvl="1" indent="0">
              <a:buNone/>
            </a:pPr>
            <a:r>
              <a:rPr lang="en-GB" sz="1800" dirty="0" smtClean="0"/>
              <a:t>	</a:t>
            </a:r>
            <a:r>
              <a:rPr lang="en-GB" sz="1800" dirty="0" smtClean="0">
                <a:sym typeface="Wingdings" panose="05000000000000000000" pitchFamily="2" charset="2"/>
              </a:rPr>
              <a:t> critical for CERN studies since many years to determine intensity 	limitations for current machines (PSB, PS, SPS, LHC), projects (LIU, HL-	LHC, CLIC) and studies (e.g. FCC-</a:t>
            </a:r>
            <a:r>
              <a:rPr lang="en-GB" sz="1800" dirty="0" err="1" smtClean="0">
                <a:sym typeface="Wingdings" panose="05000000000000000000" pitchFamily="2" charset="2"/>
              </a:rPr>
              <a:t>ee</a:t>
            </a:r>
            <a:r>
              <a:rPr lang="en-GB" sz="1800" dirty="0" smtClean="0">
                <a:sym typeface="Wingdings" panose="05000000000000000000" pitchFamily="2" charset="2"/>
              </a:rPr>
              <a:t> and FCC-</a:t>
            </a:r>
            <a:r>
              <a:rPr lang="en-GB" sz="1800" dirty="0" err="1" smtClean="0">
                <a:sym typeface="Wingdings" panose="05000000000000000000" pitchFamily="2" charset="2"/>
              </a:rPr>
              <a:t>hh</a:t>
            </a:r>
            <a:r>
              <a:rPr lang="en-GB" sz="1800" dirty="0" smtClean="0">
                <a:sym typeface="Wingdings" panose="05000000000000000000" pitchFamily="2" charset="2"/>
              </a:rPr>
              <a:t>)</a:t>
            </a:r>
            <a:endParaRPr lang="en-GB" sz="1800" dirty="0"/>
          </a:p>
          <a:p>
            <a:pPr marL="457200" lvl="1" indent="0">
              <a:buNone/>
            </a:pPr>
            <a:endParaRPr lang="en-GB" sz="1800" dirty="0" smtClean="0"/>
          </a:p>
          <a:p>
            <a:r>
              <a:rPr lang="en-GB" sz="2000" dirty="0" smtClean="0"/>
              <a:t>Method: 3D codes cut the simulation domain into mesh cells, in which Maxwell’s equations can be solved. </a:t>
            </a:r>
            <a:endParaRPr lang="en-GB" sz="2000" dirty="0"/>
          </a:p>
        </p:txBody>
      </p:sp>
      <p:pic>
        <p:nvPicPr>
          <p:cNvPr id="4" name="Picture 3"/>
          <p:cNvPicPr>
            <a:picLocks noChangeAspect="1"/>
          </p:cNvPicPr>
          <p:nvPr/>
        </p:nvPicPr>
        <p:blipFill>
          <a:blip r:embed="rId2"/>
          <a:stretch>
            <a:fillRect/>
          </a:stretch>
        </p:blipFill>
        <p:spPr>
          <a:xfrm>
            <a:off x="1039528" y="4702886"/>
            <a:ext cx="4238474" cy="1988176"/>
          </a:xfrm>
          <a:prstGeom prst="rect">
            <a:avLst/>
          </a:prstGeom>
        </p:spPr>
      </p:pic>
      <p:pic>
        <p:nvPicPr>
          <p:cNvPr id="5" name="Picture 4"/>
          <p:cNvPicPr>
            <a:picLocks noChangeAspect="1"/>
          </p:cNvPicPr>
          <p:nvPr/>
        </p:nvPicPr>
        <p:blipFill>
          <a:blip r:embed="rId3"/>
          <a:stretch>
            <a:fillRect/>
          </a:stretch>
        </p:blipFill>
        <p:spPr>
          <a:xfrm>
            <a:off x="6352580" y="4634872"/>
            <a:ext cx="1886994" cy="1931469"/>
          </a:xfrm>
          <a:prstGeom prst="rect">
            <a:avLst/>
          </a:prstGeom>
        </p:spPr>
      </p:pic>
    </p:spTree>
    <p:extLst>
      <p:ext uri="{BB962C8B-B14F-4D97-AF65-F5344CB8AC3E}">
        <p14:creationId xmlns:p14="http://schemas.microsoft.com/office/powerpoint/2010/main" val="1276289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Code implementation</a:t>
            </a:r>
            <a:endParaRPr lang="en-GB" dirty="0"/>
          </a:p>
        </p:txBody>
      </p:sp>
      <p:sp>
        <p:nvSpPr>
          <p:cNvPr id="3" name="Content Placeholder 2"/>
          <p:cNvSpPr>
            <a:spLocks noGrp="1"/>
          </p:cNvSpPr>
          <p:nvPr>
            <p:ph idx="1"/>
          </p:nvPr>
        </p:nvSpPr>
        <p:spPr>
          <a:xfrm>
            <a:off x="628650" y="1825625"/>
            <a:ext cx="8332470" cy="4351338"/>
          </a:xfrm>
        </p:spPr>
        <p:txBody>
          <a:bodyPr>
            <a:normAutofit fontScale="85000" lnSpcReduction="20000"/>
          </a:bodyPr>
          <a:lstStyle/>
          <a:p>
            <a:r>
              <a:rPr lang="en-GB" dirty="0"/>
              <a:t>Programming language(s</a:t>
            </a:r>
            <a:r>
              <a:rPr lang="en-GB" dirty="0" smtClean="0"/>
              <a:t>)</a:t>
            </a:r>
          </a:p>
          <a:p>
            <a:pPr lvl="1"/>
            <a:r>
              <a:rPr lang="en-GB" dirty="0" smtClean="0"/>
              <a:t>Source code is not accessible easily</a:t>
            </a:r>
          </a:p>
          <a:p>
            <a:pPr lvl="1"/>
            <a:r>
              <a:rPr lang="en-GB" dirty="0" smtClean="0"/>
              <a:t>Some VB for the </a:t>
            </a:r>
            <a:r>
              <a:rPr lang="en-GB" dirty="0" err="1" smtClean="0"/>
              <a:t>postprocessing</a:t>
            </a:r>
            <a:endParaRPr lang="en-GB" dirty="0" smtClean="0"/>
          </a:p>
          <a:p>
            <a:pPr lvl="1"/>
            <a:endParaRPr lang="en-GB" dirty="0"/>
          </a:p>
          <a:p>
            <a:r>
              <a:rPr lang="en-GB" dirty="0"/>
              <a:t>Programming style (object oriented, procedural, </a:t>
            </a:r>
            <a:r>
              <a:rPr lang="en-GB" dirty="0" smtClean="0"/>
              <a:t>…)</a:t>
            </a:r>
          </a:p>
          <a:p>
            <a:pPr lvl="1"/>
            <a:r>
              <a:rPr lang="en-GB" dirty="0" smtClean="0"/>
              <a:t>Not applicable</a:t>
            </a:r>
          </a:p>
          <a:p>
            <a:pPr lvl="1"/>
            <a:endParaRPr lang="en-GB" dirty="0"/>
          </a:p>
          <a:p>
            <a:r>
              <a:rPr lang="en-GB" dirty="0"/>
              <a:t>Prerequisites to run the code (OS, compilers, libraries, other codes</a:t>
            </a:r>
            <a:r>
              <a:rPr lang="en-GB" dirty="0" smtClean="0"/>
              <a:t>)</a:t>
            </a:r>
          </a:p>
          <a:p>
            <a:pPr lvl="1"/>
            <a:r>
              <a:rPr lang="en-GB" dirty="0" smtClean="0"/>
              <a:t>Runs well on Windows 7, exists also for Linux OS (but apparently less optimized)</a:t>
            </a:r>
          </a:p>
          <a:p>
            <a:pPr lvl="1"/>
            <a:endParaRPr lang="en-GB" dirty="0"/>
          </a:p>
          <a:p>
            <a:r>
              <a:rPr lang="en-GB" dirty="0"/>
              <a:t>Parallelisation technology (if any</a:t>
            </a:r>
            <a:r>
              <a:rPr lang="en-GB" dirty="0" smtClean="0"/>
              <a:t>)</a:t>
            </a:r>
          </a:p>
          <a:p>
            <a:pPr lvl="1"/>
            <a:r>
              <a:rPr lang="en-GB" dirty="0" smtClean="0"/>
              <a:t>Yes, but requires additional license</a:t>
            </a:r>
            <a:endParaRPr lang="en-GB" dirty="0"/>
          </a:p>
          <a:p>
            <a:endParaRPr lang="en-GB" dirty="0"/>
          </a:p>
        </p:txBody>
      </p:sp>
    </p:spTree>
    <p:extLst>
      <p:ext uri="{BB962C8B-B14F-4D97-AF65-F5344CB8AC3E}">
        <p14:creationId xmlns:p14="http://schemas.microsoft.com/office/powerpoint/2010/main" val="3356527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Example of typical application (use case</a:t>
            </a:r>
            <a:r>
              <a:rPr lang="en-US" sz="3200" dirty="0" smtClean="0"/>
              <a:t>)</a:t>
            </a:r>
            <a:endParaRPr lang="en-GB" sz="3200" dirty="0"/>
          </a:p>
        </p:txBody>
      </p:sp>
      <p:sp>
        <p:nvSpPr>
          <p:cNvPr id="3" name="Content Placeholder 2"/>
          <p:cNvSpPr>
            <a:spLocks noGrp="1"/>
          </p:cNvSpPr>
          <p:nvPr>
            <p:ph idx="1"/>
          </p:nvPr>
        </p:nvSpPr>
        <p:spPr>
          <a:xfrm>
            <a:off x="434641" y="1382863"/>
            <a:ext cx="8274718" cy="4351338"/>
          </a:xfrm>
        </p:spPr>
        <p:txBody>
          <a:bodyPr>
            <a:normAutofit fontScale="85000" lnSpcReduction="20000"/>
          </a:bodyPr>
          <a:lstStyle/>
          <a:p>
            <a:pPr marL="0" indent="0">
              <a:buNone/>
            </a:pPr>
            <a:r>
              <a:rPr lang="en-GB" sz="2100" dirty="0">
                <a:sym typeface="Wingdings" panose="05000000000000000000" pitchFamily="2" charset="2"/>
              </a:rPr>
              <a:t> </a:t>
            </a:r>
            <a:r>
              <a:rPr lang="en-GB" sz="2100" dirty="0"/>
              <a:t>A device is being considered for installation</a:t>
            </a:r>
          </a:p>
          <a:p>
            <a:pPr marL="0" indent="0">
              <a:buNone/>
            </a:pPr>
            <a:r>
              <a:rPr lang="en-GB" sz="2000" dirty="0" smtClean="0">
                <a:sym typeface="Wingdings" panose="05000000000000000000" pitchFamily="2" charset="2"/>
              </a:rPr>
              <a:t> requires validation of its impact on performance (now done by impedance WG)</a:t>
            </a:r>
          </a:p>
          <a:p>
            <a:pPr marL="0" indent="0">
              <a:buNone/>
            </a:pPr>
            <a:r>
              <a:rPr lang="en-GB" sz="2000" dirty="0" smtClean="0">
                <a:sym typeface="Wingdings" panose="05000000000000000000" pitchFamily="2" charset="2"/>
              </a:rPr>
              <a:t> the model is designed in CATIA/SMARTEAM by </a:t>
            </a:r>
            <a:r>
              <a:rPr lang="en-GB" sz="2000" dirty="0" err="1" smtClean="0">
                <a:sym typeface="Wingdings" panose="05000000000000000000" pitchFamily="2" charset="2"/>
              </a:rPr>
              <a:t>e.g</a:t>
            </a:r>
            <a:r>
              <a:rPr lang="en-GB" sz="2000" dirty="0" smtClean="0">
                <a:sym typeface="Wingdings" panose="05000000000000000000" pitchFamily="2" charset="2"/>
              </a:rPr>
              <a:t> EN-MME</a:t>
            </a:r>
          </a:p>
          <a:p>
            <a:pPr marL="0" indent="0">
              <a:buNone/>
            </a:pPr>
            <a:r>
              <a:rPr lang="en-GB" sz="2000" dirty="0" smtClean="0">
                <a:sym typeface="Wingdings" panose="05000000000000000000" pitchFamily="2" charset="2"/>
              </a:rPr>
              <a:t> ST number is sent to us </a:t>
            </a:r>
          </a:p>
          <a:p>
            <a:pPr marL="0" indent="0">
              <a:buNone/>
            </a:pPr>
            <a:r>
              <a:rPr lang="en-GB" sz="2000" dirty="0" smtClean="0">
                <a:sym typeface="Wingdings" panose="05000000000000000000" pitchFamily="2" charset="2"/>
              </a:rPr>
              <a:t> we access the ST database, save locally the CATIA file, suppress the many unnecessary items</a:t>
            </a:r>
          </a:p>
          <a:p>
            <a:pPr marL="0" indent="0">
              <a:buNone/>
            </a:pPr>
            <a:r>
              <a:rPr lang="en-GB" sz="2000" dirty="0" smtClean="0">
                <a:sym typeface="Wingdings" panose="05000000000000000000" pitchFamily="2" charset="2"/>
              </a:rPr>
              <a:t> we import the model into CST, simplify it further, define frequency range, materials, and typically run:</a:t>
            </a:r>
          </a:p>
          <a:p>
            <a:pPr lvl="1"/>
            <a:r>
              <a:rPr lang="en-GB" sz="1900" dirty="0" smtClean="0">
                <a:sym typeface="Wingdings" panose="05000000000000000000" pitchFamily="2" charset="2"/>
              </a:rPr>
              <a:t>the wakefield solver, to get the longitudinal and transverse impedances and/or wakes (dip and quad) as a function of frequency</a:t>
            </a:r>
          </a:p>
          <a:p>
            <a:pPr lvl="1"/>
            <a:r>
              <a:rPr lang="en-GB" sz="1900" dirty="0" smtClean="0">
                <a:sym typeface="Wingdings" panose="05000000000000000000" pitchFamily="2" charset="2"/>
              </a:rPr>
              <a:t>the </a:t>
            </a:r>
            <a:r>
              <a:rPr lang="en-GB" sz="1900" dirty="0" err="1" smtClean="0">
                <a:sym typeface="Wingdings" panose="05000000000000000000" pitchFamily="2" charset="2"/>
              </a:rPr>
              <a:t>eigenmode</a:t>
            </a:r>
            <a:r>
              <a:rPr lang="en-GB" sz="1900" dirty="0" smtClean="0">
                <a:sym typeface="Wingdings" panose="05000000000000000000" pitchFamily="2" charset="2"/>
              </a:rPr>
              <a:t> solver to assess which modes can resonate in the structure</a:t>
            </a:r>
          </a:p>
          <a:p>
            <a:pPr lvl="1"/>
            <a:r>
              <a:rPr lang="en-GB" sz="1900" dirty="0" smtClean="0">
                <a:sym typeface="Wingdings" panose="05000000000000000000" pitchFamily="2" charset="2"/>
              </a:rPr>
              <a:t>run some parameter scans to check convergence and consistency (outgoing beam pipe length, mesh size, wake length)</a:t>
            </a:r>
          </a:p>
          <a:p>
            <a:pPr lvl="1"/>
            <a:r>
              <a:rPr lang="en-GB" sz="1900" dirty="0" smtClean="0">
                <a:sym typeface="Wingdings" panose="05000000000000000000" pitchFamily="2" charset="2"/>
              </a:rPr>
              <a:t>computing time can range from minutes to days depending on the mesh size to geometry aspect  ratio</a:t>
            </a:r>
          </a:p>
          <a:p>
            <a:pPr>
              <a:buFont typeface="Wingdings" panose="05000000000000000000" pitchFamily="2" charset="2"/>
              <a:buChar char="à"/>
            </a:pPr>
            <a:r>
              <a:rPr lang="en-GB" sz="2000" dirty="0" smtClean="0">
                <a:sym typeface="Wingdings" panose="05000000000000000000" pitchFamily="2" charset="2"/>
              </a:rPr>
              <a:t>In case there is a need to mitigate issues, a campaign of simulations is launched to check the sensitivity to geometry and material parameters. This can be very long.</a:t>
            </a:r>
          </a:p>
          <a:p>
            <a:pPr marL="0" indent="0">
              <a:buNone/>
            </a:pPr>
            <a:endParaRPr lang="en-GB" sz="2000" dirty="0"/>
          </a:p>
        </p:txBody>
      </p:sp>
    </p:spTree>
    <p:extLst>
      <p:ext uri="{BB962C8B-B14F-4D97-AF65-F5344CB8AC3E}">
        <p14:creationId xmlns:p14="http://schemas.microsoft.com/office/powerpoint/2010/main" val="1279867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22529"/>
          </a:xfrm>
        </p:spPr>
        <p:txBody>
          <a:bodyPr>
            <a:noAutofit/>
          </a:bodyPr>
          <a:lstStyle/>
          <a:p>
            <a:r>
              <a:rPr lang="en-GB" sz="2800" dirty="0"/>
              <a:t>Where </a:t>
            </a:r>
            <a:r>
              <a:rPr lang="en-GB" sz="2800" dirty="0" smtClean="0"/>
              <a:t>is the </a:t>
            </a:r>
            <a:r>
              <a:rPr lang="en-GB" sz="2800" dirty="0"/>
              <a:t>code </a:t>
            </a:r>
            <a:r>
              <a:rPr lang="en-GB" sz="2800" dirty="0" smtClean="0"/>
              <a:t>run </a:t>
            </a:r>
            <a:r>
              <a:rPr lang="en-GB" sz="2800" dirty="0"/>
              <a:t>(</a:t>
            </a:r>
            <a:r>
              <a:rPr lang="en-GB" sz="2800" dirty="0" err="1"/>
              <a:t>lxplus</a:t>
            </a:r>
            <a:r>
              <a:rPr lang="en-GB" sz="2800" dirty="0"/>
              <a:t>, </a:t>
            </a:r>
            <a:r>
              <a:rPr lang="en-GB" sz="2800" dirty="0" err="1"/>
              <a:t>lxbatch</a:t>
            </a:r>
            <a:r>
              <a:rPr lang="en-GB" sz="2800" dirty="0"/>
              <a:t>, other clusters)</a:t>
            </a:r>
          </a:p>
        </p:txBody>
      </p:sp>
      <p:sp>
        <p:nvSpPr>
          <p:cNvPr id="3" name="Content Placeholder 2"/>
          <p:cNvSpPr>
            <a:spLocks noGrp="1"/>
          </p:cNvSpPr>
          <p:nvPr>
            <p:ph idx="1"/>
          </p:nvPr>
        </p:nvSpPr>
        <p:spPr>
          <a:xfrm>
            <a:off x="445770" y="1353986"/>
            <a:ext cx="8457598" cy="5094939"/>
          </a:xfrm>
        </p:spPr>
        <p:txBody>
          <a:bodyPr/>
          <a:lstStyle/>
          <a:p>
            <a:pPr marL="0" indent="0">
              <a:buNone/>
            </a:pPr>
            <a:r>
              <a:rPr lang="en-GB" dirty="0" smtClean="0"/>
              <a:t>There are currently the following possibilities for our team:</a:t>
            </a:r>
          </a:p>
          <a:p>
            <a:pPr lvl="1"/>
            <a:r>
              <a:rPr lang="en-GB" dirty="0" smtClean="0"/>
              <a:t>Run on local PC or server</a:t>
            </a:r>
          </a:p>
          <a:p>
            <a:pPr lvl="1"/>
            <a:r>
              <a:rPr lang="en-GB" dirty="0" smtClean="0"/>
              <a:t>Run on servers managed by IT and fully or partly paid by ABP</a:t>
            </a:r>
          </a:p>
          <a:p>
            <a:pPr lvl="1"/>
            <a:r>
              <a:rPr lang="en-GB" dirty="0" smtClean="0"/>
              <a:t>Run on HPC remote servers</a:t>
            </a:r>
          </a:p>
          <a:p>
            <a:pPr lvl="1"/>
            <a:r>
              <a:rPr lang="en-GB" dirty="0" smtClean="0"/>
              <a:t>Run on CST servers (need to pay)</a:t>
            </a:r>
            <a:endParaRPr lang="en-GB" dirty="0"/>
          </a:p>
        </p:txBody>
      </p:sp>
    </p:spTree>
    <p:extLst>
      <p:ext uri="{BB962C8B-B14F-4D97-AF65-F5344CB8AC3E}">
        <p14:creationId xmlns:p14="http://schemas.microsoft.com/office/powerpoint/2010/main" val="3367072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857282"/>
          </a:xfrm>
        </p:spPr>
        <p:txBody>
          <a:bodyPr>
            <a:noAutofit/>
          </a:bodyPr>
          <a:lstStyle/>
          <a:p>
            <a:r>
              <a:rPr lang="en-GB" sz="2400" dirty="0" smtClean="0"/>
              <a:t>Performa</a:t>
            </a:r>
            <a:r>
              <a:rPr lang="en-US" sz="2400" dirty="0"/>
              <a:t>Is the performance in general adequate to the present needs?</a:t>
            </a:r>
            <a:br>
              <a:rPr lang="en-US" sz="2400" dirty="0"/>
            </a:br>
            <a:endParaRPr lang="en-GB" sz="2400" dirty="0"/>
          </a:p>
        </p:txBody>
      </p:sp>
      <p:sp>
        <p:nvSpPr>
          <p:cNvPr id="3" name="Content Placeholder 2"/>
          <p:cNvSpPr>
            <a:spLocks noGrp="1"/>
          </p:cNvSpPr>
          <p:nvPr>
            <p:ph idx="1"/>
          </p:nvPr>
        </p:nvSpPr>
        <p:spPr>
          <a:xfrm>
            <a:off x="484271" y="1459865"/>
            <a:ext cx="7886700" cy="4351338"/>
          </a:xfrm>
        </p:spPr>
        <p:txBody>
          <a:bodyPr>
            <a:normAutofit fontScale="92500" lnSpcReduction="10000"/>
          </a:bodyPr>
          <a:lstStyle/>
          <a:p>
            <a:pPr marL="0" indent="0">
              <a:buNone/>
            </a:pPr>
            <a:r>
              <a:rPr lang="en-GB" sz="2000" dirty="0" smtClean="0"/>
              <a:t>Yes and no</a:t>
            </a:r>
          </a:p>
          <a:p>
            <a:pPr marL="0" indent="0">
              <a:buNone/>
            </a:pPr>
            <a:endParaRPr lang="en-GB" sz="2000" dirty="0"/>
          </a:p>
          <a:p>
            <a:pPr marL="0" indent="0">
              <a:buNone/>
            </a:pPr>
            <a:r>
              <a:rPr lang="en-GB" sz="2000" dirty="0" smtClean="0"/>
              <a:t>Yes: </a:t>
            </a:r>
          </a:p>
          <a:p>
            <a:pPr marL="0" indent="0">
              <a:buNone/>
            </a:pPr>
            <a:r>
              <a:rPr lang="en-GB" sz="2000" dirty="0" smtClean="0"/>
              <a:t>for “simple” reasonably small structures in the LHC complex, since the average beam pipe cut-off for resonant modes is usually well above the frequency range excited by the beam. </a:t>
            </a:r>
          </a:p>
          <a:p>
            <a:pPr marL="0" indent="0">
              <a:buNone/>
            </a:pPr>
            <a:endParaRPr lang="en-GB" sz="2000" dirty="0"/>
          </a:p>
          <a:p>
            <a:pPr marL="0" indent="0">
              <a:buNone/>
            </a:pPr>
            <a:r>
              <a:rPr lang="en-GB" sz="2000" dirty="0" smtClean="0"/>
              <a:t>No: </a:t>
            </a:r>
          </a:p>
          <a:p>
            <a:pPr>
              <a:buFontTx/>
              <a:buChar char="-"/>
            </a:pPr>
            <a:r>
              <a:rPr lang="en-GB" sz="2000" dirty="0" smtClean="0"/>
              <a:t>it is really (1) a pain and (2) very unreliable for studies that require short bunch length (e.g. FCC-</a:t>
            </a:r>
            <a:r>
              <a:rPr lang="en-GB" sz="2000" dirty="0" err="1" smtClean="0"/>
              <a:t>ee</a:t>
            </a:r>
            <a:r>
              <a:rPr lang="en-GB" sz="2000" dirty="0" smtClean="0"/>
              <a:t>, CLIC damping rings and light sources)</a:t>
            </a:r>
          </a:p>
          <a:p>
            <a:pPr>
              <a:buFontTx/>
              <a:buChar char="-"/>
            </a:pPr>
            <a:r>
              <a:rPr lang="en-GB" sz="2000" dirty="0" smtClean="0"/>
              <a:t>Some shapes are difficult to mesh for the wakefield solver (wires, shallow tapers)</a:t>
            </a:r>
          </a:p>
          <a:p>
            <a:pPr>
              <a:buFontTx/>
              <a:buChar char="-"/>
            </a:pPr>
            <a:r>
              <a:rPr lang="en-GB" sz="2000" dirty="0" smtClean="0"/>
              <a:t>Some materials (loss, coating, non linear) hit the limits of the code</a:t>
            </a:r>
          </a:p>
        </p:txBody>
      </p:sp>
      <p:sp>
        <p:nvSpPr>
          <p:cNvPr id="5" name="TextBox 4"/>
          <p:cNvSpPr txBox="1"/>
          <p:nvPr/>
        </p:nvSpPr>
        <p:spPr>
          <a:xfrm>
            <a:off x="904775" y="6304547"/>
            <a:ext cx="7044814" cy="369332"/>
          </a:xfrm>
          <a:prstGeom prst="rect">
            <a:avLst/>
          </a:prstGeom>
          <a:noFill/>
        </p:spPr>
        <p:txBody>
          <a:bodyPr wrap="none" rtlCol="0">
            <a:spAutoFit/>
          </a:bodyPr>
          <a:lstStyle/>
          <a:p>
            <a:r>
              <a:rPr lang="en-GB" dirty="0" smtClean="0">
                <a:sym typeface="Wingdings" panose="05000000000000000000" pitchFamily="2" charset="2"/>
              </a:rPr>
              <a:t> The problem is not just the computing power, but also the noise levels</a:t>
            </a:r>
            <a:endParaRPr lang="en-GB" dirty="0"/>
          </a:p>
        </p:txBody>
      </p:sp>
    </p:spTree>
    <p:extLst>
      <p:ext uri="{BB962C8B-B14F-4D97-AF65-F5344CB8AC3E}">
        <p14:creationId xmlns:p14="http://schemas.microsoft.com/office/powerpoint/2010/main" val="3425779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Available </a:t>
            </a:r>
            <a:r>
              <a:rPr lang="en-US" dirty="0" smtClean="0"/>
              <a:t>documentation</a:t>
            </a:r>
            <a:endParaRPr lang="en-GB" dirty="0"/>
          </a:p>
        </p:txBody>
      </p:sp>
      <p:sp>
        <p:nvSpPr>
          <p:cNvPr id="3" name="Content Placeholder 2"/>
          <p:cNvSpPr>
            <a:spLocks noGrp="1"/>
          </p:cNvSpPr>
          <p:nvPr>
            <p:ph idx="1"/>
          </p:nvPr>
        </p:nvSpPr>
        <p:spPr/>
        <p:txBody>
          <a:bodyPr/>
          <a:lstStyle/>
          <a:p>
            <a:r>
              <a:rPr lang="en-GB" dirty="0" smtClean="0"/>
              <a:t>Very useful embedded help and documentation</a:t>
            </a:r>
          </a:p>
          <a:p>
            <a:r>
              <a:rPr lang="en-GB" dirty="0" smtClean="0"/>
              <a:t>Very responsive helpdesk if triggered adequately</a:t>
            </a:r>
            <a:endParaRPr lang="en-GB" dirty="0"/>
          </a:p>
        </p:txBody>
      </p:sp>
    </p:spTree>
    <p:extLst>
      <p:ext uri="{BB962C8B-B14F-4D97-AF65-F5344CB8AC3E}">
        <p14:creationId xmlns:p14="http://schemas.microsoft.com/office/powerpoint/2010/main" val="1078838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1285</TotalTime>
  <Words>2050</Words>
  <Application>Microsoft Office PowerPoint</Application>
  <PresentationFormat>On-screen Show (4:3)</PresentationFormat>
  <Paragraphs>251</Paragraphs>
  <Slides>38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ＭＳ Ｐゴシック</vt:lpstr>
      <vt:lpstr>Arial</vt:lpstr>
      <vt:lpstr>Calibri</vt:lpstr>
      <vt:lpstr>Calibri Light</vt:lpstr>
      <vt:lpstr>Courier New</vt:lpstr>
      <vt:lpstr>Wingdings</vt:lpstr>
      <vt:lpstr>Office Theme</vt:lpstr>
      <vt:lpstr>3D solvers for impedance simulations</vt:lpstr>
      <vt:lpstr>Agenda</vt:lpstr>
      <vt:lpstr>codes</vt:lpstr>
      <vt:lpstr>Description of the physics and the modeling of the code</vt:lpstr>
      <vt:lpstr>Code implementation</vt:lpstr>
      <vt:lpstr>Example of typical application (use case)</vt:lpstr>
      <vt:lpstr>Where is the code run (lxplus, lxbatch, other clusters)</vt:lpstr>
      <vt:lpstr>PerformaIs the performance in general adequate to the present needs? </vt:lpstr>
      <vt:lpstr>Available documentation</vt:lpstr>
      <vt:lpstr>Licensing policy</vt:lpstr>
      <vt:lpstr>Future plans and needs</vt:lpstr>
      <vt:lpstr>What type of hardware resources would be best suited for the physics case?</vt:lpstr>
      <vt:lpstr>codes</vt:lpstr>
      <vt:lpstr>Description of the physics and the modeling of the code</vt:lpstr>
      <vt:lpstr>Code implementation</vt:lpstr>
      <vt:lpstr>Example of typical application (use case)</vt:lpstr>
      <vt:lpstr>Where is the code run (lxplus, lxbatch, other clusters)</vt:lpstr>
      <vt:lpstr>Is the performance in general adequate to the present needs?</vt:lpstr>
      <vt:lpstr>Available documentation</vt:lpstr>
      <vt:lpstr>Licensing policy</vt:lpstr>
      <vt:lpstr>Future plans and needs</vt:lpstr>
      <vt:lpstr>codes</vt:lpstr>
      <vt:lpstr>Description of the physics and the modeling of the code</vt:lpstr>
      <vt:lpstr>Code implementation</vt:lpstr>
      <vt:lpstr>Example of typical application (use case)</vt:lpstr>
      <vt:lpstr>Where is the code run (lxplus, lxbatch, other clusters)</vt:lpstr>
      <vt:lpstr>Is the performance in general adequate to the present needs?</vt:lpstr>
      <vt:lpstr>Available documentation</vt:lpstr>
      <vt:lpstr>Licensing policy</vt:lpstr>
      <vt:lpstr>Future plans and needs</vt:lpstr>
      <vt:lpstr>codes</vt:lpstr>
      <vt:lpstr>Description of the physics and the modeling of the code</vt:lpstr>
      <vt:lpstr>Code implementation</vt:lpstr>
      <vt:lpstr>Example of typical application (use case)</vt:lpstr>
      <vt:lpstr>Is the performance in general adequate to the present needs?</vt:lpstr>
      <vt:lpstr>Available documentation</vt:lpstr>
      <vt:lpstr>Licensing policy</vt:lpstr>
      <vt:lpstr>Future plans and needs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solvers for impedance simulations</dc:title>
  <dc:creator>Benoit Salvant</dc:creator>
  <cp:lastModifiedBy>Benoit Salvant</cp:lastModifiedBy>
  <cp:revision>35</cp:revision>
  <dcterms:created xsi:type="dcterms:W3CDTF">2017-01-31T16:16:33Z</dcterms:created>
  <dcterms:modified xsi:type="dcterms:W3CDTF">2017-02-02T11:41:00Z</dcterms:modified>
</cp:coreProperties>
</file>