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1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C2366-113F-40D5-A468-0305ACF138C0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40FD7-53E6-4AA6-AE9D-0A8155A4D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45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568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B8EA5-0739-467C-9CC6-E13CA21A2C6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394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B8EA5-0739-467C-9CC6-E13CA21A2C6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085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B8EA5-0739-467C-9CC6-E13CA21A2C6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56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B8EA5-0739-467C-9CC6-E13CA21A2C6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45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B8EA5-0739-467C-9CC6-E13CA21A2C6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37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B8EA5-0739-467C-9CC6-E13CA21A2C6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646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B8EA5-0739-467C-9CC6-E13CA21A2C6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897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B8EA5-0739-467C-9CC6-E13CA21A2C6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940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B8EA5-0739-467C-9CC6-E13CA21A2C6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30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B8EA5-0739-467C-9CC6-E13CA21A2C6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697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B8EA5-0739-467C-9CC6-E13CA21A2C6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941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B8EA5-0739-467C-9CC6-E13CA21A2C6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344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pfr.org/" TargetMode="External"/><Relationship Id="rId2" Type="http://schemas.openxmlformats.org/officeDocument/2006/relationships/hyperlink" Target="http://gmplib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lglib.net/" TargetMode="External"/><Relationship Id="rId4" Type="http://schemas.openxmlformats.org/officeDocument/2006/relationships/hyperlink" Target="http://www.gnu.org/software/gsl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lab.cern.ch/IRIS/IW2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journals.aps.org/prab/abstract/10.1103/PhysRevSTAB.17.02100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pedance.web.cern.ch/impedance/" TargetMode="External"/><Relationship Id="rId2" Type="http://schemas.openxmlformats.org/officeDocument/2006/relationships/hyperlink" Target="http://journals.aps.org/prab/abstract/10.1103/PhysRevSTAB.17.02100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47800"/>
            <a:ext cx="8229600" cy="147002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Electromagnetic “CERN-made” solvers: ImpedanceWake2D, MMM, </a:t>
            </a:r>
            <a:r>
              <a:rPr lang="en-US" sz="3600" dirty="0" err="1" smtClean="0"/>
              <a:t>TLwall</a:t>
            </a:r>
            <a:r>
              <a:rPr lang="en-US" sz="3600" dirty="0" smtClean="0"/>
              <a:t>, etc..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1752600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D.Amorim</a:t>
            </a:r>
            <a:r>
              <a:rPr lang="en-US" sz="2800" dirty="0" smtClean="0"/>
              <a:t>, </a:t>
            </a:r>
            <a:r>
              <a:rPr lang="en-US" sz="2800" dirty="0" err="1" smtClean="0"/>
              <a:t>N.Biancacci</a:t>
            </a:r>
            <a:r>
              <a:rPr lang="en-US" sz="2800" dirty="0" smtClean="0"/>
              <a:t>, E.Métral, </a:t>
            </a:r>
            <a:r>
              <a:rPr lang="en-US" sz="2800" dirty="0" err="1" smtClean="0"/>
              <a:t>S.Persichelli</a:t>
            </a:r>
            <a:r>
              <a:rPr lang="en-US" sz="2800" dirty="0" smtClean="0"/>
              <a:t>, </a:t>
            </a:r>
            <a:r>
              <a:rPr lang="en-US" sz="2800" dirty="0" err="1" smtClean="0"/>
              <a:t>T.Rijoff</a:t>
            </a:r>
            <a:r>
              <a:rPr lang="en-US" sz="2800" dirty="0" smtClean="0"/>
              <a:t>, </a:t>
            </a:r>
            <a:r>
              <a:rPr lang="en-US" sz="2800" dirty="0" err="1" smtClean="0"/>
              <a:t>B.Salvant</a:t>
            </a:r>
            <a:r>
              <a:rPr lang="en-US" sz="2800" dirty="0" smtClean="0"/>
              <a:t>, </a:t>
            </a:r>
            <a:r>
              <a:rPr lang="en-US" sz="2800" dirty="0" err="1" smtClean="0"/>
              <a:t>C.Zannini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676400" y="5257800"/>
            <a:ext cx="586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ABP-CWG, 2 February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461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ImpedanceWake2D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7"/>
            <a:ext cx="8229600" cy="4525963"/>
          </a:xfrm>
        </p:spPr>
        <p:txBody>
          <a:bodyPr>
            <a:noAutofit/>
          </a:bodyPr>
          <a:lstStyle/>
          <a:p>
            <a:r>
              <a:rPr lang="en-US" sz="1600" dirty="0" smtClean="0"/>
              <a:t>Written by </a:t>
            </a:r>
            <a:r>
              <a:rPr lang="en-US" sz="1600" b="1" dirty="0" err="1" smtClean="0">
                <a:solidFill>
                  <a:schemeClr val="accent1"/>
                </a:solidFill>
              </a:rPr>
              <a:t>N.Mounet</a:t>
            </a:r>
            <a:r>
              <a:rPr lang="en-US" sz="1600" b="1" dirty="0" smtClean="0">
                <a:solidFill>
                  <a:schemeClr val="accent1"/>
                </a:solidFill>
              </a:rPr>
              <a:t> </a:t>
            </a:r>
            <a:r>
              <a:rPr lang="en-US" sz="1600" dirty="0" smtClean="0"/>
              <a:t>(originated from </a:t>
            </a:r>
            <a:r>
              <a:rPr lang="en-US" sz="1600" dirty="0" err="1" smtClean="0"/>
              <a:t>ReWall</a:t>
            </a:r>
            <a:r>
              <a:rPr lang="en-US" sz="1600" dirty="0" smtClean="0"/>
              <a:t>). </a:t>
            </a:r>
          </a:p>
          <a:p>
            <a:r>
              <a:rPr lang="en-US" sz="1600" dirty="0" smtClean="0"/>
              <a:t>Sometimes referred to as </a:t>
            </a:r>
            <a:r>
              <a:rPr lang="en-US" sz="1600" b="1" dirty="0">
                <a:solidFill>
                  <a:schemeClr val="accent1"/>
                </a:solidFill>
              </a:rPr>
              <a:t>IW2D</a:t>
            </a:r>
            <a:r>
              <a:rPr lang="en-US" sz="1600" dirty="0" smtClean="0"/>
              <a:t>, or </a:t>
            </a:r>
            <a:r>
              <a:rPr lang="en-US" sz="1600" b="1" dirty="0">
                <a:solidFill>
                  <a:schemeClr val="accent1"/>
                </a:solidFill>
              </a:rPr>
              <a:t>ImpedWake2D</a:t>
            </a:r>
            <a:r>
              <a:rPr lang="en-US" sz="1600" dirty="0" smtClean="0"/>
              <a:t>. </a:t>
            </a:r>
          </a:p>
          <a:p>
            <a:r>
              <a:rPr lang="en-US" sz="1600" dirty="0" smtClean="0"/>
              <a:t>Electromagnetic (EM) code aimed to calculate </a:t>
            </a:r>
            <a:r>
              <a:rPr lang="en-US" sz="1600" b="1" dirty="0">
                <a:solidFill>
                  <a:schemeClr val="accent2"/>
                </a:solidFill>
              </a:rPr>
              <a:t>beam coupling impedance for azimuthally symmetric or flat multilayered  infinitely long structures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The code is based on the </a:t>
            </a:r>
            <a:r>
              <a:rPr lang="en-US" sz="1600" b="1" dirty="0">
                <a:solidFill>
                  <a:schemeClr val="accent2"/>
                </a:solidFill>
              </a:rPr>
              <a:t>Field Matching techniques</a:t>
            </a:r>
            <a:r>
              <a:rPr lang="en-US" sz="1600" dirty="0" smtClean="0"/>
              <a:t>: EM </a:t>
            </a:r>
            <a:r>
              <a:rPr lang="en-US" sz="1600" b="1" dirty="0">
                <a:solidFill>
                  <a:schemeClr val="accent1"/>
                </a:solidFill>
              </a:rPr>
              <a:t>continuity relations </a:t>
            </a:r>
            <a:r>
              <a:rPr lang="en-US" sz="1600" dirty="0" smtClean="0"/>
              <a:t>are applied at the layers boundaries. 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581400"/>
            <a:ext cx="3990974" cy="2596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642009"/>
            <a:ext cx="4110520" cy="2606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3088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ImpedanceWake2D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89037"/>
                <a:ext cx="8229600" cy="4525963"/>
              </a:xfrm>
            </p:spPr>
            <p:txBody>
              <a:bodyPr>
                <a:noAutofit/>
              </a:bodyPr>
              <a:lstStyle/>
              <a:p>
                <a:r>
                  <a:rPr lang="en-US" sz="1600" dirty="0" smtClean="0"/>
                  <a:t>Written by </a:t>
                </a:r>
                <a:r>
                  <a:rPr lang="en-US" sz="1600" b="1" dirty="0" err="1" smtClean="0">
                    <a:solidFill>
                      <a:schemeClr val="accent1"/>
                    </a:solidFill>
                  </a:rPr>
                  <a:t>N.Mounet</a:t>
                </a:r>
                <a:r>
                  <a:rPr lang="en-US" sz="1600" b="1" dirty="0" smtClean="0">
                    <a:solidFill>
                      <a:schemeClr val="accent1"/>
                    </a:solidFill>
                  </a:rPr>
                  <a:t> </a:t>
                </a:r>
                <a:r>
                  <a:rPr lang="en-US" sz="1600" dirty="0" smtClean="0"/>
                  <a:t>(originated from </a:t>
                </a:r>
                <a:r>
                  <a:rPr lang="en-US" sz="1600" dirty="0" err="1" smtClean="0"/>
                  <a:t>ReWall</a:t>
                </a:r>
                <a:r>
                  <a:rPr lang="en-US" sz="1600" dirty="0" smtClean="0"/>
                  <a:t>). </a:t>
                </a:r>
              </a:p>
              <a:p>
                <a:r>
                  <a:rPr lang="en-US" sz="1600" dirty="0" smtClean="0"/>
                  <a:t>Sometimes referred to as </a:t>
                </a:r>
                <a:r>
                  <a:rPr lang="en-US" sz="1600" b="1" dirty="0" smtClean="0">
                    <a:solidFill>
                      <a:schemeClr val="accent1"/>
                    </a:solidFill>
                  </a:rPr>
                  <a:t>IW2D</a:t>
                </a:r>
                <a:r>
                  <a:rPr lang="en-US" sz="1600" dirty="0" smtClean="0"/>
                  <a:t>, or </a:t>
                </a:r>
                <a:r>
                  <a:rPr lang="en-US" sz="1600" b="1" dirty="0" smtClean="0">
                    <a:solidFill>
                      <a:schemeClr val="accent1"/>
                    </a:solidFill>
                  </a:rPr>
                  <a:t>ImpedWake2D</a:t>
                </a:r>
                <a:r>
                  <a:rPr lang="en-US" sz="1600" dirty="0" smtClean="0"/>
                  <a:t>. </a:t>
                </a:r>
              </a:p>
              <a:p>
                <a:r>
                  <a:rPr lang="en-US" sz="1600" dirty="0" smtClean="0"/>
                  <a:t>Electromagnetic (EM) code aimed to calculate </a:t>
                </a:r>
                <a:r>
                  <a:rPr lang="en-US" sz="1600" b="1" dirty="0" smtClean="0">
                    <a:solidFill>
                      <a:schemeClr val="accent2"/>
                    </a:solidFill>
                  </a:rPr>
                  <a:t>beam coupling impedance for azimuthally symmetric or flat multilayered  infinitely long structures</a:t>
                </a:r>
                <a:r>
                  <a:rPr lang="en-US" sz="1600" dirty="0" smtClean="0"/>
                  <a:t>.</a:t>
                </a:r>
              </a:p>
              <a:p>
                <a:r>
                  <a:rPr lang="en-US" sz="1600" dirty="0" smtClean="0"/>
                  <a:t>The code is based on the </a:t>
                </a:r>
                <a:r>
                  <a:rPr lang="en-US" sz="1600" b="1" dirty="0" smtClean="0">
                    <a:solidFill>
                      <a:schemeClr val="accent2"/>
                    </a:solidFill>
                  </a:rPr>
                  <a:t>Field Matching techniques</a:t>
                </a:r>
                <a:r>
                  <a:rPr lang="en-US" sz="1600" dirty="0" smtClean="0"/>
                  <a:t>: EM </a:t>
                </a:r>
                <a:r>
                  <a:rPr lang="en-US" sz="1600" b="1" dirty="0" smtClean="0">
                    <a:solidFill>
                      <a:schemeClr val="accent1"/>
                    </a:solidFill>
                  </a:rPr>
                  <a:t>continuity relations </a:t>
                </a:r>
                <a:r>
                  <a:rPr lang="en-US" sz="1600" dirty="0" smtClean="0"/>
                  <a:t>are applied at the layers boundaries.</a:t>
                </a:r>
              </a:p>
              <a:p>
                <a:r>
                  <a:rPr lang="en-US" sz="1600" b="1" dirty="0">
                    <a:solidFill>
                      <a:schemeClr val="accent2"/>
                    </a:solidFill>
                  </a:rPr>
                  <a:t>No approximations </a:t>
                </a:r>
                <a:r>
                  <a:rPr lang="en-US" sz="1600" dirty="0" smtClean="0"/>
                  <a:t>in terms of particle </a:t>
                </a:r>
                <a:r>
                  <a:rPr lang="en-US" sz="1600" b="1" dirty="0" smtClean="0">
                    <a:solidFill>
                      <a:schemeClr val="accent1"/>
                    </a:solidFill>
                  </a:rPr>
                  <a:t>energy</a:t>
                </a:r>
                <a:r>
                  <a:rPr lang="en-US" sz="1600" dirty="0" smtClean="0"/>
                  <a:t>, range of  </a:t>
                </a:r>
                <a:r>
                  <a:rPr lang="en-US" sz="1600" b="1" dirty="0" smtClean="0">
                    <a:solidFill>
                      <a:schemeClr val="accent1"/>
                    </a:solidFill>
                  </a:rPr>
                  <a:t>frequency</a:t>
                </a:r>
                <a:r>
                  <a:rPr lang="en-US" sz="1600" dirty="0" smtClean="0"/>
                  <a:t>, </a:t>
                </a:r>
                <a:r>
                  <a:rPr lang="en-US" sz="1600" b="1" dirty="0">
                    <a:solidFill>
                      <a:schemeClr val="accent1"/>
                    </a:solidFill>
                  </a:rPr>
                  <a:t>layer</a:t>
                </a:r>
                <a:r>
                  <a:rPr lang="en-US" sz="1600" dirty="0" smtClean="0"/>
                  <a:t> </a:t>
                </a:r>
                <a:r>
                  <a:rPr lang="en-US" sz="1600" b="1" dirty="0">
                    <a:solidFill>
                      <a:schemeClr val="accent1"/>
                    </a:solidFill>
                  </a:rPr>
                  <a:t>number</a:t>
                </a:r>
                <a:r>
                  <a:rPr lang="en-US" sz="1600" dirty="0" smtClean="0"/>
                  <a:t> and </a:t>
                </a:r>
                <a:r>
                  <a:rPr lang="en-US" sz="1600" b="1" dirty="0">
                    <a:solidFill>
                      <a:schemeClr val="accent1"/>
                    </a:solidFill>
                  </a:rPr>
                  <a:t>thickness</a:t>
                </a:r>
                <a:r>
                  <a:rPr lang="en-US" sz="1600" dirty="0" smtClean="0"/>
                  <a:t>. Pre-defined 1</a:t>
                </a:r>
                <a:r>
                  <a:rPr lang="en-US" sz="1600" baseline="30000" dirty="0" smtClean="0"/>
                  <a:t>st</a:t>
                </a:r>
                <a:r>
                  <a:rPr lang="en-US" sz="1600" dirty="0" smtClean="0"/>
                  <a:t> order </a:t>
                </a:r>
                <a:r>
                  <a:rPr lang="en-US" sz="1600" dirty="0" err="1"/>
                  <a:t>D</a:t>
                </a:r>
                <a:r>
                  <a:rPr lang="en-US" sz="1600" dirty="0" err="1" smtClean="0"/>
                  <a:t>rude</a:t>
                </a:r>
                <a:r>
                  <a:rPr lang="en-US" sz="1600" dirty="0" smtClean="0"/>
                  <a:t> model is assumed for conductivity</a:t>
                </a:r>
              </a:p>
              <a:p>
                <a:pPr marL="0" indent="0">
                  <a:buNone/>
                </a:pPr>
                <a:endParaRPr lang="en-US" sz="16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𝜖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𝜖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𝜖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en-US" sz="1600" b="0" i="1" smtClean="0">
                              <a:latin typeface="Cambria Math"/>
                            </a:rPr>
                            <m:t>𝑗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𝜔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 (1+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𝑗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𝜔𝜏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  <a:p>
                <a:pPr marL="0" indent="0">
                  <a:buNone/>
                </a:pPr>
                <a:r>
                  <a:rPr lang="en-US" sz="1600" dirty="0"/>
                  <a:t> </a:t>
                </a:r>
                <a:r>
                  <a:rPr lang="en-US" sz="1600" dirty="0" smtClean="0"/>
                  <a:t>       and the permeability is: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𝜇</m:t>
                      </m:r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(1+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r>
                            <a:rPr lang="en-US" sz="1600" b="0" i="1" smtClean="0">
                              <a:latin typeface="Cambria Math"/>
                            </a:rPr>
                            <m:t>1+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𝑗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𝑓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𝜇</m:t>
                              </m:r>
                            </m:sub>
                          </m:sSub>
                        </m:den>
                      </m:f>
                      <m:r>
                        <a:rPr lang="en-US" sz="16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600" dirty="0" smtClean="0"/>
              </a:p>
              <a:p>
                <a:pPr marL="0" indent="0">
                  <a:buNone/>
                </a:pPr>
                <a:r>
                  <a:rPr lang="en-US" sz="1600" dirty="0" smtClean="0"/>
                  <a:t> </a:t>
                </a:r>
                <a:endParaRPr lang="en-US" sz="1600" dirty="0"/>
              </a:p>
              <a:p>
                <a:r>
                  <a:rPr lang="en-US" sz="1600" dirty="0" smtClean="0"/>
                  <a:t>It is </a:t>
                </a:r>
                <a:r>
                  <a:rPr lang="en-US" sz="1600" b="1" dirty="0">
                    <a:solidFill>
                      <a:schemeClr val="accent2"/>
                    </a:solidFill>
                  </a:rPr>
                  <a:t>not possible to include dispersive materials different from the predefined ones</a:t>
                </a:r>
                <a:r>
                  <a:rPr lang="en-US" sz="1600" dirty="0" smtClean="0"/>
                  <a:t> (no dielectric losses), or sampled data lists. </a:t>
                </a:r>
                <a:r>
                  <a:rPr lang="en-US" sz="1600" b="1" dirty="0">
                    <a:solidFill>
                      <a:schemeClr val="accent2"/>
                    </a:solidFill>
                  </a:rPr>
                  <a:t>PEC layer are approximated </a:t>
                </a:r>
                <a:r>
                  <a:rPr lang="en-US" sz="1600" dirty="0" smtClean="0"/>
                  <a:t>by high conductive materials. </a:t>
                </a:r>
              </a:p>
              <a:p>
                <a:pPr marL="0" indent="0">
                  <a:buNone/>
                </a:pPr>
                <a:endParaRPr lang="en-US" sz="1600" dirty="0"/>
              </a:p>
              <a:p>
                <a:r>
                  <a:rPr lang="en-US" sz="1600" b="1" dirty="0">
                    <a:solidFill>
                      <a:schemeClr val="accent2"/>
                    </a:solidFill>
                  </a:rPr>
                  <a:t>High impact for CERN studies</a:t>
                </a:r>
                <a:r>
                  <a:rPr lang="en-US" sz="1600" dirty="0" smtClean="0"/>
                  <a:t>: </a:t>
                </a:r>
                <a:r>
                  <a:rPr lang="en-US" sz="1600" b="1" dirty="0">
                    <a:solidFill>
                      <a:schemeClr val="accent1"/>
                    </a:solidFill>
                  </a:rPr>
                  <a:t>coatings</a:t>
                </a:r>
                <a:r>
                  <a:rPr lang="en-US" sz="1600" dirty="0" smtClean="0"/>
                  <a:t>, </a:t>
                </a:r>
                <a:r>
                  <a:rPr lang="en-US" sz="1600" b="1" dirty="0">
                    <a:solidFill>
                      <a:schemeClr val="accent1"/>
                    </a:solidFill>
                  </a:rPr>
                  <a:t>collimators</a:t>
                </a:r>
                <a:r>
                  <a:rPr lang="en-US" sz="1600" dirty="0" smtClean="0"/>
                  <a:t>, beam pipes are often approximated as 2D multilayer structures. Quite a </a:t>
                </a:r>
                <a:r>
                  <a:rPr lang="en-US" sz="1600" b="1" dirty="0">
                    <a:solidFill>
                      <a:schemeClr val="accent1"/>
                    </a:solidFill>
                  </a:rPr>
                  <a:t>good approximation neglecting geometric effects</a:t>
                </a:r>
                <a:r>
                  <a:rPr lang="en-US" sz="1600" dirty="0" smtClean="0"/>
                  <a:t>.</a:t>
                </a:r>
              </a:p>
              <a:p>
                <a:pPr marL="0" indent="0">
                  <a:buNone/>
                </a:pPr>
                <a:endParaRPr lang="en-US" sz="1600" dirty="0" smtClean="0"/>
              </a:p>
              <a:p>
                <a:pPr marL="0" indent="0">
                  <a:buNone/>
                </a:pPr>
                <a:endParaRPr lang="en-US" sz="1600" dirty="0" smtClean="0"/>
              </a:p>
              <a:p>
                <a:pPr marL="0" indent="0">
                  <a:buNone/>
                </a:pPr>
                <a:endParaRPr lang="en-US" sz="1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89037"/>
                <a:ext cx="8229600" cy="4525963"/>
              </a:xfrm>
              <a:blipFill rotWithShape="1">
                <a:blip r:embed="rId2"/>
                <a:stretch>
                  <a:fillRect l="-222" t="-404" b="-26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2841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Code implemented in C++ </a:t>
            </a:r>
            <a:r>
              <a:rPr lang="en-US" sz="1600" dirty="0" smtClean="0"/>
              <a:t>(and some parts in </a:t>
            </a:r>
            <a:r>
              <a:rPr lang="en-US" sz="1600" b="1" dirty="0">
                <a:solidFill>
                  <a:schemeClr val="accent1"/>
                </a:solidFill>
              </a:rPr>
              <a:t>C). Handy Python wrapper </a:t>
            </a:r>
            <a:r>
              <a:rPr lang="en-US" sz="1600" dirty="0" smtClean="0"/>
              <a:t>object oriented (Impedance and layers as class objects)</a:t>
            </a:r>
          </a:p>
          <a:p>
            <a:endParaRPr lang="en-US" sz="1600" dirty="0" smtClean="0"/>
          </a:p>
          <a:p>
            <a:r>
              <a:rPr lang="en-US" sz="1600" b="1" dirty="0">
                <a:solidFill>
                  <a:schemeClr val="accent1"/>
                </a:solidFill>
              </a:rPr>
              <a:t>The Code run on Linux platforms. </a:t>
            </a:r>
            <a:r>
              <a:rPr lang="en-US" sz="1600" dirty="0" smtClean="0"/>
              <a:t>Prerequisites for the C/C++ core (some already present  if on </a:t>
            </a:r>
            <a:r>
              <a:rPr lang="en-US" sz="1600" dirty="0" err="1" smtClean="0"/>
              <a:t>lxplus</a:t>
            </a:r>
            <a:r>
              <a:rPr lang="en-US" sz="1600" dirty="0" smtClean="0"/>
              <a:t>):</a:t>
            </a:r>
          </a:p>
          <a:p>
            <a:pPr marL="571500" lvl="1" indent="-171450">
              <a:buFontTx/>
              <a:buChar char="-"/>
            </a:pPr>
            <a:r>
              <a:rPr lang="en-US" sz="1200" dirty="0" smtClean="0"/>
              <a:t>GMP (</a:t>
            </a:r>
            <a:r>
              <a:rPr lang="en-US" sz="1200" dirty="0" smtClean="0">
                <a:hlinkClick r:id="rId2"/>
              </a:rPr>
              <a:t>http://gmplib.org/</a:t>
            </a:r>
            <a:r>
              <a:rPr lang="en-US" sz="1200" dirty="0" smtClean="0"/>
              <a:t>),</a:t>
            </a:r>
          </a:p>
          <a:p>
            <a:pPr marL="571500" lvl="1" indent="-171450">
              <a:buFontTx/>
              <a:buChar char="-"/>
            </a:pPr>
            <a:r>
              <a:rPr lang="en-US" sz="1200" dirty="0" smtClean="0"/>
              <a:t>MPFR (</a:t>
            </a:r>
            <a:r>
              <a:rPr lang="en-US" sz="1200" dirty="0" smtClean="0">
                <a:hlinkClick r:id="rId3"/>
              </a:rPr>
              <a:t>http://www.mpfr.org/</a:t>
            </a:r>
            <a:r>
              <a:rPr lang="en-US" sz="1200" dirty="0" smtClean="0"/>
              <a:t>),</a:t>
            </a:r>
          </a:p>
          <a:p>
            <a:pPr marL="571500" lvl="1" indent="-171450">
              <a:buFontTx/>
              <a:buChar char="-"/>
            </a:pPr>
            <a:r>
              <a:rPr lang="en-US" sz="1200" dirty="0" smtClean="0"/>
              <a:t>GSL (</a:t>
            </a:r>
            <a:r>
              <a:rPr lang="en-US" sz="1200" dirty="0" smtClean="0">
                <a:hlinkClick r:id="rId4"/>
              </a:rPr>
              <a:t>http://www.gnu.org/software/gsl/</a:t>
            </a:r>
            <a:r>
              <a:rPr lang="en-US" sz="1200" dirty="0" smtClean="0"/>
              <a:t>),</a:t>
            </a:r>
          </a:p>
          <a:p>
            <a:pPr marL="571500" lvl="1" indent="-171450">
              <a:buFontTx/>
              <a:buChar char="-"/>
            </a:pPr>
            <a:r>
              <a:rPr lang="en-US" sz="1200" dirty="0" smtClean="0"/>
              <a:t>ALGLIB (</a:t>
            </a:r>
            <a:r>
              <a:rPr lang="en-US" sz="1200" dirty="0" smtClean="0">
                <a:hlinkClick r:id="rId5"/>
              </a:rPr>
              <a:t>http://www.alglib.net/</a:t>
            </a:r>
            <a:r>
              <a:rPr lang="en-US" sz="1200" dirty="0" smtClean="0"/>
              <a:t>).</a:t>
            </a:r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1600" b="1" dirty="0">
                <a:solidFill>
                  <a:schemeClr val="accent2"/>
                </a:solidFill>
              </a:rPr>
              <a:t>No parallelization implemented</a:t>
            </a:r>
            <a:r>
              <a:rPr lang="en-US" sz="1600" dirty="0" smtClean="0"/>
              <a:t>.</a:t>
            </a:r>
          </a:p>
          <a:p>
            <a:endParaRPr lang="en-US" sz="1600" dirty="0" smtClean="0"/>
          </a:p>
          <a:p>
            <a:r>
              <a:rPr lang="en-US" sz="1600" dirty="0" smtClean="0"/>
              <a:t>Typical use for </a:t>
            </a:r>
            <a:r>
              <a:rPr lang="en-US" sz="1600" b="1" dirty="0" smtClean="0">
                <a:solidFill>
                  <a:schemeClr val="accent1"/>
                </a:solidFill>
              </a:rPr>
              <a:t>LEIR/PS/LHC/HLLHC/FCC</a:t>
            </a:r>
            <a:r>
              <a:rPr lang="en-US" sz="1600" dirty="0" smtClean="0"/>
              <a:t> impedance models</a:t>
            </a:r>
            <a:br>
              <a:rPr lang="en-US" sz="1600" dirty="0" smtClean="0"/>
            </a:br>
            <a:endParaRPr lang="en-US" sz="1600" dirty="0" smtClean="0"/>
          </a:p>
          <a:p>
            <a:r>
              <a:rPr lang="en-US" sz="1600" b="1" dirty="0">
                <a:solidFill>
                  <a:schemeClr val="accent2"/>
                </a:solidFill>
              </a:rPr>
              <a:t>LHC example: </a:t>
            </a:r>
            <a:r>
              <a:rPr lang="en-US" sz="1600" dirty="0" smtClean="0"/>
              <a:t>c</a:t>
            </a:r>
            <a:r>
              <a:rPr lang="en-US" sz="1600" dirty="0" smtClean="0"/>
              <a:t>omputed impedance of </a:t>
            </a:r>
            <a:r>
              <a:rPr lang="en-US" sz="1600" dirty="0" err="1" smtClean="0"/>
              <a:t>upto</a:t>
            </a:r>
            <a:r>
              <a:rPr lang="en-US" sz="1600" dirty="0" smtClean="0"/>
              <a:t> </a:t>
            </a:r>
            <a:r>
              <a:rPr lang="en-US" sz="1600" b="1" dirty="0">
                <a:solidFill>
                  <a:schemeClr val="accent1"/>
                </a:solidFill>
              </a:rPr>
              <a:t>80 elements </a:t>
            </a:r>
            <a:r>
              <a:rPr lang="en-US" sz="1600" dirty="0" smtClean="0"/>
              <a:t>between collimators and beam screens with different gaps/radii -&gt; </a:t>
            </a:r>
            <a:r>
              <a:rPr lang="en-US" sz="1600" b="1" dirty="0">
                <a:solidFill>
                  <a:schemeClr val="accent1"/>
                </a:solidFill>
              </a:rPr>
              <a:t>~80 simulations for 1 machine configuration</a:t>
            </a:r>
            <a:r>
              <a:rPr lang="en-US" sz="1600" dirty="0" smtClean="0"/>
              <a:t>.</a:t>
            </a:r>
            <a:br>
              <a:rPr lang="en-US" sz="1600" dirty="0" smtClean="0"/>
            </a:br>
            <a:endParaRPr lang="en-US" sz="1600" dirty="0" smtClean="0"/>
          </a:p>
          <a:p>
            <a:r>
              <a:rPr lang="en-US" sz="1600" b="1" dirty="0">
                <a:solidFill>
                  <a:schemeClr val="accent1"/>
                </a:solidFill>
              </a:rPr>
              <a:t>Usually run in parallel on </a:t>
            </a:r>
            <a:r>
              <a:rPr lang="en-US" sz="1600" b="1" dirty="0" err="1">
                <a:solidFill>
                  <a:schemeClr val="accent1"/>
                </a:solidFill>
              </a:rPr>
              <a:t>lxbatch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dirty="0" smtClean="0"/>
              <a:t>-&gt; </a:t>
            </a:r>
            <a:r>
              <a:rPr lang="en-US" sz="1600" b="1" dirty="0">
                <a:solidFill>
                  <a:schemeClr val="accent2"/>
                </a:solidFill>
              </a:rPr>
              <a:t>30’ time </a:t>
            </a:r>
            <a:r>
              <a:rPr lang="en-US" sz="1600" dirty="0" smtClean="0"/>
              <a:t>needed (</a:t>
            </a:r>
            <a:r>
              <a:rPr lang="en-US" sz="1600" b="1" dirty="0">
                <a:solidFill>
                  <a:schemeClr val="accent1"/>
                </a:solidFill>
              </a:rPr>
              <a:t>smallest gap / highly </a:t>
            </a:r>
            <a:r>
              <a:rPr lang="en-US" sz="1600" b="1" dirty="0" err="1">
                <a:solidFill>
                  <a:schemeClr val="accent1"/>
                </a:solidFill>
              </a:rPr>
              <a:t>lossy</a:t>
            </a:r>
            <a:r>
              <a:rPr lang="en-US" sz="1600" dirty="0"/>
              <a:t> materials simulations can take</a:t>
            </a:r>
            <a:r>
              <a:rPr lang="en-US" sz="1600" b="1" dirty="0">
                <a:solidFill>
                  <a:schemeClr val="accent1"/>
                </a:solidFill>
              </a:rPr>
              <a:t> &gt;10</a:t>
            </a:r>
            <a:r>
              <a:rPr lang="en-US" sz="1600" b="1" dirty="0" smtClean="0">
                <a:solidFill>
                  <a:schemeClr val="accent1"/>
                </a:solidFill>
              </a:rPr>
              <a:t>’ each, </a:t>
            </a:r>
            <a:r>
              <a:rPr lang="en-US" sz="1600" b="1" dirty="0">
                <a:solidFill>
                  <a:schemeClr val="accent1"/>
                </a:solidFill>
              </a:rPr>
              <a:t>few minutes/seconds otherwise</a:t>
            </a:r>
            <a:r>
              <a:rPr lang="en-US" sz="1600" dirty="0" smtClean="0"/>
              <a:t>).</a:t>
            </a:r>
            <a:br>
              <a:rPr lang="en-US" sz="1600" dirty="0" smtClean="0"/>
            </a:br>
            <a:endParaRPr lang="en-US" sz="1600" dirty="0" smtClean="0"/>
          </a:p>
          <a:p>
            <a:r>
              <a:rPr lang="en-US" sz="1600" b="1" dirty="0">
                <a:solidFill>
                  <a:schemeClr val="accent2"/>
                </a:solidFill>
              </a:rPr>
              <a:t>Large community </a:t>
            </a:r>
            <a:r>
              <a:rPr lang="en-US" sz="1600" dirty="0" smtClean="0"/>
              <a:t>of users also out of CERN: GSI, INF-LNF, KEK, etc…</a:t>
            </a:r>
            <a:endParaRPr lang="en-US" sz="1600" dirty="0" smtClean="0"/>
          </a:p>
          <a:p>
            <a:endParaRPr lang="en-US" sz="160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ImpedanceWake2D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151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2819400"/>
          </a:xfrm>
        </p:spPr>
        <p:txBody>
          <a:bodyPr>
            <a:no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Performance is generally adequate to CERN needs </a:t>
            </a:r>
            <a:r>
              <a:rPr lang="en-US" sz="1600" dirty="0" smtClean="0"/>
              <a:t>right now, and performance ensured with present hardware infrastructure. </a:t>
            </a:r>
          </a:p>
          <a:p>
            <a:endParaRPr lang="en-US" sz="1600" dirty="0"/>
          </a:p>
          <a:p>
            <a:r>
              <a:rPr lang="en-US" sz="1600" dirty="0" smtClean="0"/>
              <a:t>For the nearby </a:t>
            </a:r>
            <a:r>
              <a:rPr lang="en-US" sz="1600" b="1" dirty="0">
                <a:solidFill>
                  <a:schemeClr val="accent2"/>
                </a:solidFill>
              </a:rPr>
              <a:t>future</a:t>
            </a:r>
            <a:r>
              <a:rPr lang="en-US" sz="1600" dirty="0" smtClean="0"/>
              <a:t>, </a:t>
            </a:r>
            <a:r>
              <a:rPr lang="en-US" sz="1600" b="1" dirty="0">
                <a:solidFill>
                  <a:schemeClr val="accent2"/>
                </a:solidFill>
              </a:rPr>
              <a:t>the implementation of general dispersive permittivity/permeability </a:t>
            </a:r>
            <a:r>
              <a:rPr lang="en-US" sz="1600" dirty="0" smtClean="0"/>
              <a:t>may become important (LESS, amorphous carbon surfaces impedance, etc..)</a:t>
            </a:r>
          </a:p>
          <a:p>
            <a:endParaRPr lang="en-US" sz="1600" dirty="0" smtClean="0"/>
          </a:p>
          <a:p>
            <a:r>
              <a:rPr lang="en-US" sz="1600" dirty="0" smtClean="0"/>
              <a:t>The code is </a:t>
            </a:r>
            <a:r>
              <a:rPr lang="en-US" sz="1600" b="1" dirty="0">
                <a:solidFill>
                  <a:schemeClr val="accent2"/>
                </a:solidFill>
              </a:rPr>
              <a:t>open source </a:t>
            </a:r>
            <a:r>
              <a:rPr lang="en-US" sz="1600" dirty="0" smtClean="0"/>
              <a:t>and it is maintained </a:t>
            </a:r>
            <a:r>
              <a:rPr lang="en-US" sz="1600" dirty="0" smtClean="0"/>
              <a:t>on the </a:t>
            </a:r>
            <a:r>
              <a:rPr lang="en-US" sz="1600" b="1" dirty="0">
                <a:solidFill>
                  <a:schemeClr val="accent1"/>
                </a:solidFill>
              </a:rPr>
              <a:t>CERN IRIS repository hosted on </a:t>
            </a:r>
            <a:r>
              <a:rPr lang="en-US" sz="1600" b="1" dirty="0" smtClean="0">
                <a:solidFill>
                  <a:schemeClr val="accent1"/>
                </a:solidFill>
              </a:rPr>
              <a:t/>
            </a:r>
            <a:br>
              <a:rPr lang="en-US" sz="1600" b="1" dirty="0" smtClean="0">
                <a:solidFill>
                  <a:schemeClr val="accent1"/>
                </a:solidFill>
              </a:rPr>
            </a:br>
            <a:r>
              <a:rPr lang="en-US" sz="1600" b="1" dirty="0" smtClean="0">
                <a:solidFill>
                  <a:schemeClr val="accent1"/>
                </a:solidFill>
              </a:rPr>
              <a:t>CERN-</a:t>
            </a:r>
            <a:r>
              <a:rPr lang="en-US" sz="1600" b="1" dirty="0" err="1" smtClean="0">
                <a:solidFill>
                  <a:schemeClr val="accent1"/>
                </a:solidFill>
              </a:rPr>
              <a:t>GitLab</a:t>
            </a:r>
            <a:r>
              <a:rPr lang="en-US" sz="1600" b="1" dirty="0" smtClean="0">
                <a:solidFill>
                  <a:schemeClr val="accent1"/>
                </a:solidFill>
              </a:rPr>
              <a:t> </a:t>
            </a:r>
            <a:r>
              <a:rPr lang="en-US" sz="1600" dirty="0" smtClean="0"/>
              <a:t>(</a:t>
            </a:r>
            <a:r>
              <a:rPr lang="en-US" sz="1600" dirty="0" smtClean="0">
                <a:hlinkClick r:id="rId2"/>
              </a:rPr>
              <a:t>https://gitlab.cern.ch/IRIS/IW2D</a:t>
            </a:r>
            <a:r>
              <a:rPr lang="en-US" sz="1600" dirty="0" smtClean="0"/>
              <a:t>): only available for CERN users. Mirrored to </a:t>
            </a:r>
            <a:r>
              <a:rPr lang="en-US" sz="1600" dirty="0" err="1" smtClean="0"/>
              <a:t>G</a:t>
            </a:r>
            <a:r>
              <a:rPr lang="en-US" sz="1600" dirty="0" err="1" smtClean="0"/>
              <a:t>itLab</a:t>
            </a:r>
            <a:r>
              <a:rPr lang="en-US" sz="1600" dirty="0" smtClean="0"/>
              <a:t> private repo for External users. </a:t>
            </a:r>
            <a:br>
              <a:rPr lang="en-US" sz="1600" dirty="0" smtClean="0"/>
            </a:br>
            <a:endParaRPr lang="en-US" sz="1600" dirty="0" smtClean="0"/>
          </a:p>
          <a:p>
            <a:r>
              <a:rPr lang="en-US" sz="1600" b="1" dirty="0">
                <a:solidFill>
                  <a:schemeClr val="accent2"/>
                </a:solidFill>
              </a:rPr>
              <a:t>No further development is currently taking place on the core C/C++ </a:t>
            </a:r>
            <a:r>
              <a:rPr lang="en-US" sz="1600" dirty="0" smtClean="0"/>
              <a:t>codes. </a:t>
            </a:r>
            <a:br>
              <a:rPr lang="en-US" sz="1600" dirty="0" smtClean="0"/>
            </a:br>
            <a:endParaRPr lang="en-US" sz="1600" dirty="0" smtClean="0"/>
          </a:p>
          <a:p>
            <a:r>
              <a:rPr lang="en-US" sz="1600" b="1" dirty="0">
                <a:solidFill>
                  <a:schemeClr val="accent1"/>
                </a:solidFill>
              </a:rPr>
              <a:t>Few features have been added on the Python Impedance related libraries</a:t>
            </a:r>
            <a:r>
              <a:rPr lang="en-US" sz="1600" dirty="0" smtClean="0"/>
              <a:t>. </a:t>
            </a:r>
            <a:br>
              <a:rPr lang="en-US" sz="1600" dirty="0" smtClean="0"/>
            </a:br>
            <a:endParaRPr lang="en-US" sz="1600" dirty="0" smtClean="0"/>
          </a:p>
          <a:p>
            <a:r>
              <a:rPr lang="en-US" sz="1600" b="1" dirty="0">
                <a:solidFill>
                  <a:schemeClr val="accent1"/>
                </a:solidFill>
              </a:rPr>
              <a:t>Documentation</a:t>
            </a:r>
            <a:r>
              <a:rPr lang="en-US" sz="1600" dirty="0" smtClean="0"/>
              <a:t> is </a:t>
            </a:r>
            <a:r>
              <a:rPr lang="en-US" sz="1600" b="1" dirty="0">
                <a:solidFill>
                  <a:schemeClr val="accent1"/>
                </a:solidFill>
              </a:rPr>
              <a:t>available</a:t>
            </a:r>
            <a:r>
              <a:rPr lang="en-US" sz="1600" dirty="0" smtClean="0"/>
              <a:t> in the same repository.</a:t>
            </a:r>
          </a:p>
          <a:p>
            <a:pPr marL="0" indent="0">
              <a:buNone/>
            </a:pPr>
            <a:endParaRPr lang="en-US" sz="160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ImpedanceWake2D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92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2819400"/>
          </a:xfrm>
        </p:spPr>
        <p:txBody>
          <a:bodyPr>
            <a:noAutofit/>
          </a:bodyPr>
          <a:lstStyle/>
          <a:p>
            <a:r>
              <a:rPr lang="en-US" sz="1600" dirty="0" smtClean="0"/>
              <a:t>Also reported as </a:t>
            </a:r>
            <a:r>
              <a:rPr lang="en-US" sz="1600" b="1" dirty="0">
                <a:solidFill>
                  <a:schemeClr val="accent1"/>
                </a:solidFill>
              </a:rPr>
              <a:t>MMM</a:t>
            </a:r>
            <a:r>
              <a:rPr lang="en-US" sz="1600" dirty="0" smtClean="0"/>
              <a:t>. </a:t>
            </a:r>
          </a:p>
          <a:p>
            <a:r>
              <a:rPr lang="en-US" sz="1600" dirty="0" smtClean="0"/>
              <a:t>Code written in </a:t>
            </a:r>
            <a:r>
              <a:rPr lang="en-US" sz="1600" b="1" dirty="0">
                <a:solidFill>
                  <a:schemeClr val="accent2"/>
                </a:solidFill>
              </a:rPr>
              <a:t>Matlab</a:t>
            </a:r>
            <a:r>
              <a:rPr lang="en-US" sz="1600" dirty="0" smtClean="0">
                <a:solidFill>
                  <a:schemeClr val="accent2"/>
                </a:solidFill>
              </a:rPr>
              <a:t> </a:t>
            </a:r>
            <a:r>
              <a:rPr lang="en-US" sz="1600" dirty="0" smtClean="0"/>
              <a:t>(</a:t>
            </a:r>
            <a:r>
              <a:rPr lang="en-US" sz="1600" b="1" dirty="0">
                <a:solidFill>
                  <a:schemeClr val="accent1"/>
                </a:solidFill>
              </a:rPr>
              <a:t>could be transported easily to Python</a:t>
            </a:r>
            <a:r>
              <a:rPr lang="en-US" sz="1600" dirty="0" smtClean="0"/>
              <a:t>) for calculation of impedance of a cylindrical cavity loaded with </a:t>
            </a:r>
            <a:r>
              <a:rPr lang="en-US" sz="1600" b="1" dirty="0">
                <a:solidFill>
                  <a:schemeClr val="accent1"/>
                </a:solidFill>
              </a:rPr>
              <a:t>any dispersive material</a:t>
            </a:r>
            <a:r>
              <a:rPr lang="en-US" sz="1600" dirty="0" smtClean="0"/>
              <a:t>.</a:t>
            </a:r>
          </a:p>
          <a:p>
            <a:endParaRPr lang="en-US" sz="1600" dirty="0"/>
          </a:p>
          <a:p>
            <a:r>
              <a:rPr lang="en-US" sz="1600" dirty="0" smtClean="0"/>
              <a:t>It performs a </a:t>
            </a:r>
            <a:r>
              <a:rPr lang="en-US" sz="1600" b="1" dirty="0">
                <a:solidFill>
                  <a:schemeClr val="accent2"/>
                </a:solidFill>
              </a:rPr>
              <a:t>mode matching</a:t>
            </a:r>
            <a:r>
              <a:rPr lang="en-US" sz="1600" dirty="0" smtClean="0"/>
              <a:t> between the inner cavity volume and the access beam pipes (NB: very different from Field Matching) -&gt; based on the non uniform convergence of the fields at the boundaries </a:t>
            </a:r>
            <a:r>
              <a:rPr lang="en-US" sz="1600" dirty="0" smtClean="0"/>
              <a:t>(</a:t>
            </a:r>
            <a:r>
              <a:rPr lang="en-US" sz="1600" dirty="0" smtClean="0">
                <a:hlinkClick r:id="rId2"/>
              </a:rPr>
              <a:t>paper</a:t>
            </a:r>
            <a:r>
              <a:rPr lang="en-US" sz="1600" dirty="0" smtClean="0"/>
              <a:t>)</a:t>
            </a:r>
            <a:endParaRPr lang="en-US" sz="1600" dirty="0" smtClean="0"/>
          </a:p>
          <a:p>
            <a:endParaRPr lang="en-US" sz="16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Mode Matching Method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200400"/>
            <a:ext cx="4048125" cy="287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2292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2819400"/>
          </a:xfrm>
        </p:spPr>
        <p:txBody>
          <a:bodyPr>
            <a:noAutofit/>
          </a:bodyPr>
          <a:lstStyle/>
          <a:p>
            <a:r>
              <a:rPr lang="en-US" sz="1600" dirty="0" smtClean="0"/>
              <a:t>Also reported as </a:t>
            </a:r>
            <a:r>
              <a:rPr lang="en-US" sz="1600" b="1" dirty="0" smtClean="0">
                <a:solidFill>
                  <a:schemeClr val="accent1"/>
                </a:solidFill>
              </a:rPr>
              <a:t>MMM</a:t>
            </a:r>
            <a:r>
              <a:rPr lang="en-US" sz="1600" dirty="0" smtClean="0"/>
              <a:t>. </a:t>
            </a:r>
          </a:p>
          <a:p>
            <a:r>
              <a:rPr lang="en-US" sz="1600" dirty="0" smtClean="0"/>
              <a:t>Code written in </a:t>
            </a:r>
            <a:r>
              <a:rPr lang="en-US" sz="1600" b="1" dirty="0" smtClean="0">
                <a:solidFill>
                  <a:schemeClr val="accent2"/>
                </a:solidFill>
              </a:rPr>
              <a:t>Matlab</a:t>
            </a:r>
            <a:r>
              <a:rPr lang="en-US" sz="1600" dirty="0" smtClean="0">
                <a:solidFill>
                  <a:schemeClr val="accent2"/>
                </a:solidFill>
              </a:rPr>
              <a:t> </a:t>
            </a:r>
            <a:r>
              <a:rPr lang="en-US" sz="1600" dirty="0" smtClean="0"/>
              <a:t>(</a:t>
            </a:r>
            <a:r>
              <a:rPr lang="en-US" sz="1600" b="1" dirty="0" smtClean="0">
                <a:solidFill>
                  <a:schemeClr val="accent1"/>
                </a:solidFill>
              </a:rPr>
              <a:t>could be transported easily to Python</a:t>
            </a:r>
            <a:r>
              <a:rPr lang="en-US" sz="1600" dirty="0" smtClean="0"/>
              <a:t>) for calculation of impedance of a cylindrical cavity loaded with </a:t>
            </a:r>
            <a:r>
              <a:rPr lang="en-US" sz="1600" b="1" dirty="0" smtClean="0">
                <a:solidFill>
                  <a:schemeClr val="accent1"/>
                </a:solidFill>
              </a:rPr>
              <a:t>any dispersive material</a:t>
            </a:r>
            <a:r>
              <a:rPr lang="en-US" sz="1600" dirty="0" smtClean="0"/>
              <a:t>.</a:t>
            </a:r>
          </a:p>
          <a:p>
            <a:endParaRPr lang="en-US" sz="1600" dirty="0" smtClean="0"/>
          </a:p>
          <a:p>
            <a:r>
              <a:rPr lang="en-US" sz="1600" dirty="0" smtClean="0"/>
              <a:t>It performs a </a:t>
            </a:r>
            <a:r>
              <a:rPr lang="en-US" sz="1600" b="1" dirty="0" smtClean="0">
                <a:solidFill>
                  <a:schemeClr val="accent2"/>
                </a:solidFill>
              </a:rPr>
              <a:t>mode matching</a:t>
            </a:r>
            <a:r>
              <a:rPr lang="en-US" sz="1600" dirty="0" smtClean="0"/>
              <a:t> between the inner cavity volume and the access beam pipes (NB: very different from Field Matching) -&gt; based on the non uniform convergence of the fields at the boundaries (</a:t>
            </a:r>
            <a:r>
              <a:rPr lang="en-US" sz="1600" dirty="0" smtClean="0">
                <a:hlinkClick r:id="rId2"/>
              </a:rPr>
              <a:t>paper</a:t>
            </a:r>
            <a:r>
              <a:rPr lang="en-US" sz="1600" dirty="0" smtClean="0"/>
              <a:t>)</a:t>
            </a:r>
          </a:p>
          <a:p>
            <a:endParaRPr lang="en-US" sz="1600" dirty="0"/>
          </a:p>
          <a:p>
            <a:r>
              <a:rPr lang="en-US" sz="1600" b="1" dirty="0">
                <a:solidFill>
                  <a:schemeClr val="accent2"/>
                </a:solidFill>
              </a:rPr>
              <a:t>Simple structure </a:t>
            </a:r>
            <a:r>
              <a:rPr lang="en-US" sz="1600" dirty="0" smtClean="0"/>
              <a:t>-&gt; </a:t>
            </a:r>
            <a:r>
              <a:rPr lang="en-US" sz="1600" b="1" dirty="0">
                <a:solidFill>
                  <a:schemeClr val="accent1"/>
                </a:solidFill>
              </a:rPr>
              <a:t>Mainly a benchmark tool </a:t>
            </a:r>
            <a:r>
              <a:rPr lang="en-US" sz="1600" dirty="0" smtClean="0"/>
              <a:t>(e.g. Ferrite implementation in </a:t>
            </a:r>
            <a:r>
              <a:rPr lang="en-US" sz="1600" dirty="0" err="1" smtClean="0"/>
              <a:t>GdfidL</a:t>
            </a:r>
            <a:r>
              <a:rPr lang="en-US" sz="1600" dirty="0" smtClean="0"/>
              <a:t>). Still used for quick computations on thin inserts impedance / characterization of very dispersive materials.</a:t>
            </a:r>
          </a:p>
          <a:p>
            <a:endParaRPr lang="en-US" sz="1600" dirty="0" smtClean="0"/>
          </a:p>
          <a:p>
            <a:r>
              <a:rPr lang="en-US" sz="1600" dirty="0" smtClean="0"/>
              <a:t>The code needs Matlab to be run (</a:t>
            </a:r>
            <a:r>
              <a:rPr lang="en-US" sz="1600" b="1" dirty="0">
                <a:solidFill>
                  <a:schemeClr val="accent2"/>
                </a:solidFill>
              </a:rPr>
              <a:t>not open source</a:t>
            </a:r>
            <a:r>
              <a:rPr lang="en-US" sz="1600" dirty="0" smtClean="0"/>
              <a:t>) but </a:t>
            </a:r>
            <a:r>
              <a:rPr lang="en-US" sz="1600" dirty="0" smtClean="0"/>
              <a:t>could be transported easily to Python.</a:t>
            </a:r>
          </a:p>
          <a:p>
            <a:endParaRPr lang="en-US" sz="1600" dirty="0"/>
          </a:p>
          <a:p>
            <a:r>
              <a:rPr lang="en-US" sz="1600" dirty="0" smtClean="0"/>
              <a:t>Available on the </a:t>
            </a:r>
            <a:r>
              <a:rPr lang="en-US" sz="1600" b="1" dirty="0" smtClean="0">
                <a:solidFill>
                  <a:schemeClr val="accent2"/>
                </a:solidFill>
              </a:rPr>
              <a:t>impedance website</a:t>
            </a:r>
            <a:r>
              <a:rPr lang="en-US" sz="1600" dirty="0" smtClean="0"/>
              <a:t>: </a:t>
            </a:r>
            <a:r>
              <a:rPr lang="en-US" sz="1600" dirty="0" smtClean="0">
                <a:hlinkClick r:id="rId3"/>
              </a:rPr>
              <a:t>http://impedance.web.cern.ch/impedance/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b="1" dirty="0">
                <a:solidFill>
                  <a:schemeClr val="accent1"/>
                </a:solidFill>
              </a:rPr>
              <a:t>Prospective of development </a:t>
            </a:r>
            <a:r>
              <a:rPr lang="en-US" sz="1600" dirty="0" smtClean="0"/>
              <a:t>(still early stage): </a:t>
            </a:r>
            <a:r>
              <a:rPr lang="en-US" sz="1600" b="1" dirty="0">
                <a:solidFill>
                  <a:schemeClr val="accent1"/>
                </a:solidFill>
              </a:rPr>
              <a:t>coupling CST </a:t>
            </a:r>
            <a:r>
              <a:rPr lang="en-US" sz="1600" b="1" dirty="0" err="1">
                <a:solidFill>
                  <a:schemeClr val="accent1"/>
                </a:solidFill>
              </a:rPr>
              <a:t>Eigenmode</a:t>
            </a:r>
            <a:r>
              <a:rPr lang="en-US" sz="1600" b="1" dirty="0">
                <a:solidFill>
                  <a:schemeClr val="accent1"/>
                </a:solidFill>
              </a:rPr>
              <a:t> solver  </a:t>
            </a:r>
            <a:r>
              <a:rPr lang="en-US" sz="1600" dirty="0" smtClean="0"/>
              <a:t>to obtain </a:t>
            </a:r>
            <a:r>
              <a:rPr lang="en-US" sz="1600" dirty="0" err="1" smtClean="0"/>
              <a:t>eigenmodes</a:t>
            </a:r>
            <a:r>
              <a:rPr lang="en-US" sz="1600" dirty="0" smtClean="0"/>
              <a:t> of more general structures -&gt; could obtain accurate impedance function from frequency domain simulations (avoid Wakefield and Fourier transform)</a:t>
            </a:r>
            <a:endParaRPr lang="en-US" sz="160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Mode Matching 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455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43000"/>
                <a:ext cx="8229600" cy="5486400"/>
              </a:xfrm>
            </p:spPr>
            <p:txBody>
              <a:bodyPr>
                <a:noAutofit/>
              </a:bodyPr>
              <a:lstStyle/>
              <a:p>
                <a:r>
                  <a:rPr lang="en-US" sz="1600" b="1" dirty="0">
                    <a:solidFill>
                      <a:schemeClr val="accent1"/>
                    </a:solidFill>
                  </a:rPr>
                  <a:t>Written by </a:t>
                </a:r>
                <a:r>
                  <a:rPr lang="en-US" sz="1600" b="1" dirty="0" err="1">
                    <a:solidFill>
                      <a:schemeClr val="accent1"/>
                    </a:solidFill>
                  </a:rPr>
                  <a:t>C.Zannini</a:t>
                </a:r>
                <a:r>
                  <a:rPr lang="en-US" sz="1600" dirty="0" smtClean="0"/>
                  <a:t> following L. </a:t>
                </a:r>
                <a:r>
                  <a:rPr lang="en-US" sz="1600" dirty="0" err="1" smtClean="0"/>
                  <a:t>Vos</a:t>
                </a:r>
                <a:r>
                  <a:rPr lang="en-US" sz="1600" dirty="0" smtClean="0"/>
                  <a:t> approach.</a:t>
                </a:r>
                <a:br>
                  <a:rPr lang="en-US" sz="1600" dirty="0" smtClean="0"/>
                </a:br>
                <a:endParaRPr lang="en-US" sz="1600" dirty="0" smtClean="0"/>
              </a:p>
              <a:p>
                <a:r>
                  <a:rPr lang="en-US" sz="1600" b="1" dirty="0">
                    <a:solidFill>
                      <a:schemeClr val="accent1"/>
                    </a:solidFill>
                  </a:rPr>
                  <a:t>Multilayer flat chamber </a:t>
                </a:r>
                <a:r>
                  <a:rPr lang="en-US" sz="1600" dirty="0" smtClean="0"/>
                  <a:t>(circular and </a:t>
                </a:r>
                <a:r>
                  <a:rPr lang="en-US" sz="1600" dirty="0" err="1" smtClean="0"/>
                  <a:t>eliptical</a:t>
                </a:r>
                <a:r>
                  <a:rPr lang="en-US" sz="1600" dirty="0" smtClean="0"/>
                  <a:t> shapes </a:t>
                </a:r>
                <a:r>
                  <a:rPr lang="en-US" sz="1600" dirty="0" err="1" smtClean="0"/>
                  <a:t>availables</a:t>
                </a:r>
                <a:r>
                  <a:rPr lang="en-US" sz="1600" dirty="0" smtClean="0"/>
                  <a:t> with </a:t>
                </a:r>
                <a:r>
                  <a:rPr lang="en-US" sz="1600" dirty="0" err="1" smtClean="0"/>
                  <a:t>Yokoya</a:t>
                </a:r>
                <a:r>
                  <a:rPr lang="en-US" sz="1600" dirty="0" smtClean="0"/>
                  <a:t> factors where applicable). </a:t>
                </a:r>
                <a:br>
                  <a:rPr lang="en-US" sz="1600" dirty="0" smtClean="0"/>
                </a:br>
                <a:endParaRPr lang="en-US" sz="1600" dirty="0" smtClean="0"/>
              </a:p>
              <a:p>
                <a:r>
                  <a:rPr lang="en-US" sz="1600" dirty="0" smtClean="0"/>
                  <a:t>Based on </a:t>
                </a:r>
                <a:r>
                  <a:rPr lang="en-US" sz="1600" b="1" dirty="0">
                    <a:solidFill>
                      <a:schemeClr val="accent2"/>
                    </a:solidFill>
                  </a:rPr>
                  <a:t>transmission line theory and Leontovich</a:t>
                </a:r>
                <a:r>
                  <a:rPr lang="en-US" sz="1600" b="1" dirty="0">
                    <a:solidFill>
                      <a:schemeClr val="accent2"/>
                    </a:solidFill>
                  </a:rPr>
                  <a:t> </a:t>
                </a:r>
                <a:r>
                  <a:rPr lang="en-US" sz="1600" b="1" dirty="0">
                    <a:solidFill>
                      <a:schemeClr val="accent2"/>
                    </a:solidFill>
                  </a:rPr>
                  <a:t>approximation</a:t>
                </a:r>
                <a:r>
                  <a:rPr lang="en-US" sz="1600" dirty="0" smtClean="0"/>
                  <a:t>: requires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|</m:t>
                        </m:r>
                        <m:r>
                          <a:rPr lang="en-US" sz="1600" b="0" i="1" smtClean="0">
                            <a:latin typeface="Cambria Math"/>
                          </a:rPr>
                          <m:t>𝜖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|≫</m:t>
                    </m:r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|</m:t>
                        </m:r>
                        <m:r>
                          <a:rPr lang="en-US" sz="1600" b="0" i="1" smtClean="0">
                            <a:latin typeface="Cambria Math"/>
                          </a:rPr>
                          <m:t>𝜖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|  </m:t>
                    </m:r>
                  </m:oMath>
                </a14:m>
                <a:r>
                  <a:rPr lang="en-US" sz="1600" dirty="0" smtClean="0"/>
                  <a:t>(details in </a:t>
                </a:r>
                <a:r>
                  <a:rPr lang="en-US" sz="1600" dirty="0" err="1" smtClean="0"/>
                  <a:t>C.Zannini</a:t>
                </a:r>
                <a:r>
                  <a:rPr lang="en-US" sz="1600" dirty="0" smtClean="0"/>
                  <a:t> PhD thesis).</a:t>
                </a:r>
                <a:endParaRPr lang="en-US" sz="1600" dirty="0" smtClean="0"/>
              </a:p>
              <a:p>
                <a:endParaRPr lang="en-US" sz="1600" dirty="0" smtClean="0"/>
              </a:p>
              <a:p>
                <a:r>
                  <a:rPr lang="en-US" sz="1600" dirty="0" smtClean="0"/>
                  <a:t>The original code needs </a:t>
                </a:r>
                <a:r>
                  <a:rPr lang="en-US" sz="1600" b="1" dirty="0">
                    <a:solidFill>
                      <a:schemeClr val="accent2"/>
                    </a:solidFill>
                  </a:rPr>
                  <a:t>Matlab</a:t>
                </a:r>
                <a:r>
                  <a:rPr lang="en-US" sz="1600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US" sz="1600" dirty="0" smtClean="0"/>
                  <a:t>to be run (not open source</a:t>
                </a:r>
                <a:r>
                  <a:rPr lang="en-US" sz="1600" b="1" dirty="0">
                    <a:solidFill>
                      <a:schemeClr val="accent1"/>
                    </a:solidFill>
                  </a:rPr>
                  <a:t>). Python translation done </a:t>
                </a:r>
                <a:r>
                  <a:rPr lang="en-US" sz="1600" dirty="0" smtClean="0"/>
                  <a:t>by </a:t>
                </a:r>
                <a:r>
                  <a:rPr lang="en-US" sz="1600" dirty="0" err="1" smtClean="0"/>
                  <a:t>T.Rijoff</a:t>
                </a:r>
                <a:r>
                  <a:rPr lang="en-US" sz="1600" dirty="0" smtClean="0"/>
                  <a:t>.</a:t>
                </a:r>
              </a:p>
              <a:p>
                <a:endParaRPr lang="en-US" sz="1600" dirty="0"/>
              </a:p>
              <a:p>
                <a:r>
                  <a:rPr lang="en-US" sz="1600" dirty="0" smtClean="0"/>
                  <a:t>Used for th</a:t>
                </a:r>
                <a:r>
                  <a:rPr lang="en-US" sz="1600" dirty="0" smtClean="0"/>
                  <a:t>e </a:t>
                </a:r>
                <a:r>
                  <a:rPr lang="en-US" sz="1600" b="1" dirty="0">
                    <a:solidFill>
                      <a:schemeClr val="accent1"/>
                    </a:solidFill>
                  </a:rPr>
                  <a:t>SPS, PSB impedance models</a:t>
                </a:r>
              </a:p>
              <a:p>
                <a:endParaRPr lang="en-US" sz="1600" dirty="0" smtClean="0"/>
              </a:p>
              <a:p>
                <a:r>
                  <a:rPr lang="en-US" sz="1600" b="1" dirty="0" smtClean="0">
                    <a:solidFill>
                      <a:schemeClr val="accent1"/>
                    </a:solidFill>
                  </a:rPr>
                  <a:t>Available</a:t>
                </a:r>
                <a:r>
                  <a:rPr lang="en-US" sz="1600" dirty="0" smtClean="0"/>
                  <a:t> on </a:t>
                </a:r>
                <a:r>
                  <a:rPr lang="en-US" sz="1600" b="1" dirty="0">
                    <a:solidFill>
                      <a:schemeClr val="accent1"/>
                    </a:solidFill>
                  </a:rPr>
                  <a:t>DFS</a:t>
                </a:r>
                <a:r>
                  <a:rPr lang="en-US" sz="1600" dirty="0" smtClean="0"/>
                  <a:t>\Workspaces\c\</a:t>
                </a:r>
                <a:r>
                  <a:rPr lang="en-US" sz="1600" dirty="0" err="1" smtClean="0"/>
                  <a:t>czanninibackup</a:t>
                </a:r>
                <a:r>
                  <a:rPr lang="en-US" sz="1600" dirty="0" smtClean="0"/>
                  <a:t>\</a:t>
                </a:r>
                <a:r>
                  <a:rPr lang="en-US" sz="1600" dirty="0" err="1" smtClean="0"/>
                  <a:t>ImpLab</a:t>
                </a:r>
                <a:r>
                  <a:rPr lang="en-US" sz="1600" dirty="0" smtClean="0"/>
                  <a:t>\codes with annex documentation (</a:t>
                </a:r>
                <a:r>
                  <a:rPr lang="en-US" sz="1600" b="1" dirty="0">
                    <a:solidFill>
                      <a:schemeClr val="accent1"/>
                    </a:solidFill>
                  </a:rPr>
                  <a:t>Python version available </a:t>
                </a:r>
                <a:r>
                  <a:rPr lang="en-US" sz="1600" b="1" dirty="0" smtClean="0">
                    <a:solidFill>
                      <a:schemeClr val="accent1"/>
                    </a:solidFill>
                  </a:rPr>
                  <a:t>chez </a:t>
                </a:r>
                <a:r>
                  <a:rPr lang="en-US" sz="1600" b="1" dirty="0">
                    <a:solidFill>
                      <a:schemeClr val="accent1"/>
                    </a:solidFill>
                  </a:rPr>
                  <a:t>Tatiana</a:t>
                </a:r>
                <a:r>
                  <a:rPr lang="en-US" sz="1600" dirty="0" smtClean="0"/>
                  <a:t>).</a:t>
                </a:r>
              </a:p>
              <a:p>
                <a:endParaRPr lang="en-US" sz="1600" dirty="0"/>
              </a:p>
              <a:p>
                <a:endParaRPr lang="en-US" sz="1600" dirty="0" smtClean="0"/>
              </a:p>
              <a:p>
                <a:endParaRPr lang="en-US" sz="1600" dirty="0"/>
              </a:p>
              <a:p>
                <a:endParaRPr lang="en-US" sz="1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43000"/>
                <a:ext cx="8229600" cy="5486400"/>
              </a:xfrm>
              <a:blipFill rotWithShape="1">
                <a:blip r:embed="rId2"/>
                <a:stretch>
                  <a:fillRect l="-222" t="-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TLwall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426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Autofit/>
          </a:bodyPr>
          <a:lstStyle/>
          <a:p>
            <a:endParaRPr lang="en-US" sz="1600" dirty="0" smtClean="0"/>
          </a:p>
          <a:p>
            <a:r>
              <a:rPr lang="en-US" sz="1600" b="1" dirty="0">
                <a:solidFill>
                  <a:schemeClr val="accent1"/>
                </a:solidFill>
              </a:rPr>
              <a:t>CIRCAMB</a:t>
            </a:r>
            <a:r>
              <a:rPr lang="en-US" sz="1600" dirty="0" smtClean="0"/>
              <a:t> </a:t>
            </a:r>
            <a:r>
              <a:rPr lang="en-US" sz="1600" dirty="0" smtClean="0"/>
              <a:t>(available on DFS\Workspaces\c\</a:t>
            </a:r>
            <a:r>
              <a:rPr lang="en-US" sz="1600" dirty="0" err="1" smtClean="0"/>
              <a:t>czanninibackup</a:t>
            </a:r>
            <a:r>
              <a:rPr lang="en-US" sz="1600" dirty="0" smtClean="0"/>
              <a:t>\</a:t>
            </a:r>
            <a:r>
              <a:rPr lang="en-US" sz="1600" dirty="0" err="1" smtClean="0"/>
              <a:t>ImpLab</a:t>
            </a:r>
            <a:r>
              <a:rPr lang="en-US" sz="1600" dirty="0" smtClean="0"/>
              <a:t>\codes with annex documentation)</a:t>
            </a:r>
            <a:br>
              <a:rPr lang="en-US" sz="1600" dirty="0" smtClean="0"/>
            </a:br>
            <a:endParaRPr lang="en-US" sz="1600" dirty="0" smtClean="0"/>
          </a:p>
          <a:p>
            <a:r>
              <a:rPr lang="en-US" sz="1600" b="1" dirty="0">
                <a:solidFill>
                  <a:schemeClr val="accent1"/>
                </a:solidFill>
              </a:rPr>
              <a:t>CMKcab3D</a:t>
            </a:r>
            <a:r>
              <a:rPr lang="en-US" sz="1600" dirty="0" smtClean="0"/>
              <a:t> </a:t>
            </a:r>
            <a:r>
              <a:rPr lang="en-US" sz="1600" dirty="0" smtClean="0"/>
              <a:t>(available on DFS\Workspaces\c\</a:t>
            </a:r>
            <a:r>
              <a:rPr lang="en-US" sz="1600" dirty="0" err="1" smtClean="0"/>
              <a:t>czanninibackup</a:t>
            </a:r>
            <a:r>
              <a:rPr lang="en-US" sz="1600" dirty="0" smtClean="0"/>
              <a:t>\</a:t>
            </a:r>
            <a:r>
              <a:rPr lang="en-US" sz="1600" dirty="0" err="1" smtClean="0"/>
              <a:t>ImpLab</a:t>
            </a:r>
            <a:r>
              <a:rPr lang="en-US" sz="1600" dirty="0" smtClean="0"/>
              <a:t>\codes with annex documentation)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b="1" dirty="0">
                <a:solidFill>
                  <a:schemeClr val="accent1"/>
                </a:solidFill>
              </a:rPr>
              <a:t>Interrupted pipe and </a:t>
            </a:r>
            <a:r>
              <a:rPr lang="en-US" sz="1600" b="1" dirty="0" err="1">
                <a:solidFill>
                  <a:schemeClr val="accent1"/>
                </a:solidFill>
              </a:rPr>
              <a:t>stripline</a:t>
            </a:r>
            <a:r>
              <a:rPr lang="en-US" sz="1600" b="1" dirty="0">
                <a:solidFill>
                  <a:schemeClr val="accent1"/>
                </a:solidFill>
              </a:rPr>
              <a:t> kicker </a:t>
            </a:r>
            <a:r>
              <a:rPr lang="en-US" sz="1600" dirty="0" smtClean="0"/>
              <a:t>(available on request to </a:t>
            </a:r>
            <a:r>
              <a:rPr lang="en-US" sz="1600" dirty="0" err="1" smtClean="0"/>
              <a:t>C.Zannini</a:t>
            </a:r>
            <a:r>
              <a:rPr lang="en-US" sz="1600" dirty="0" smtClean="0"/>
              <a:t>/</a:t>
            </a:r>
            <a:r>
              <a:rPr lang="en-US" sz="1600" dirty="0" err="1" smtClean="0"/>
              <a:t>T.Rijoff</a:t>
            </a:r>
            <a:r>
              <a:rPr lang="en-US" sz="1600" dirty="0" smtClean="0"/>
              <a:t>)</a:t>
            </a:r>
          </a:p>
          <a:p>
            <a:endParaRPr lang="en-US" sz="1600" dirty="0" smtClean="0"/>
          </a:p>
          <a:p>
            <a:r>
              <a:rPr lang="en-US" sz="1600" b="1" dirty="0">
                <a:solidFill>
                  <a:schemeClr val="accent1"/>
                </a:solidFill>
              </a:rPr>
              <a:t>Kicker as </a:t>
            </a:r>
            <a:r>
              <a:rPr lang="en-US" sz="1600" b="1" dirty="0" err="1">
                <a:solidFill>
                  <a:schemeClr val="accent1"/>
                </a:solidFill>
              </a:rPr>
              <a:t>microstrip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dirty="0" smtClean="0"/>
              <a:t>(available on DFS\Workspaces\c\</a:t>
            </a:r>
            <a:r>
              <a:rPr lang="en-US" sz="1600" dirty="0" err="1" smtClean="0"/>
              <a:t>czanninibackup</a:t>
            </a:r>
            <a:r>
              <a:rPr lang="en-US" sz="1600" dirty="0" smtClean="0"/>
              <a:t>\</a:t>
            </a:r>
            <a:r>
              <a:rPr lang="en-US" sz="1600" dirty="0" err="1" smtClean="0"/>
              <a:t>ImpLab</a:t>
            </a:r>
            <a:r>
              <a:rPr lang="en-US" sz="1600" dirty="0" smtClean="0"/>
              <a:t>\codes with annex documentation)</a:t>
            </a:r>
            <a:br>
              <a:rPr lang="en-US" sz="1600" dirty="0" smtClean="0"/>
            </a:br>
            <a:endParaRPr lang="en-US" sz="1600" dirty="0" smtClean="0"/>
          </a:p>
          <a:p>
            <a:r>
              <a:rPr lang="en-US" sz="1600" b="1" dirty="0">
                <a:solidFill>
                  <a:schemeClr val="accent1"/>
                </a:solidFill>
              </a:rPr>
              <a:t>Circular step-out </a:t>
            </a:r>
            <a:r>
              <a:rPr lang="en-US" sz="1600" dirty="0" smtClean="0"/>
              <a:t>(available on </a:t>
            </a:r>
            <a:r>
              <a:rPr lang="en-US" sz="1600" dirty="0" smtClean="0"/>
              <a:t>DFS\Workspaces\c\</a:t>
            </a:r>
            <a:r>
              <a:rPr lang="en-US" sz="1600" dirty="0" err="1" smtClean="0"/>
              <a:t>czanninibackup</a:t>
            </a:r>
            <a:r>
              <a:rPr lang="en-US" sz="1600" dirty="0" smtClean="0"/>
              <a:t>\</a:t>
            </a:r>
            <a:r>
              <a:rPr lang="en-US" sz="1600" dirty="0" err="1" smtClean="0"/>
              <a:t>ImpLab</a:t>
            </a:r>
            <a:r>
              <a:rPr lang="en-US" sz="1600" dirty="0" smtClean="0"/>
              <a:t>\codes with annex documentation</a:t>
            </a:r>
            <a:r>
              <a:rPr lang="en-US" sz="1600" dirty="0" smtClean="0"/>
              <a:t>)</a:t>
            </a:r>
            <a:br>
              <a:rPr lang="en-US" sz="1600" dirty="0" smtClean="0"/>
            </a:br>
            <a:endParaRPr lang="en-US" sz="1600" dirty="0" smtClean="0"/>
          </a:p>
          <a:p>
            <a:r>
              <a:rPr lang="en-US" sz="1600" b="1" dirty="0">
                <a:solidFill>
                  <a:schemeClr val="accent2"/>
                </a:solidFill>
              </a:rPr>
              <a:t>Elliptical  step </a:t>
            </a:r>
            <a:r>
              <a:rPr lang="en-US" sz="1600" dirty="0" smtClean="0"/>
              <a:t>(developed by </a:t>
            </a:r>
            <a:r>
              <a:rPr lang="en-US" sz="1600" b="1" dirty="0" err="1">
                <a:solidFill>
                  <a:schemeClr val="accent2"/>
                </a:solidFill>
              </a:rPr>
              <a:t>S.Persichelli</a:t>
            </a:r>
            <a:r>
              <a:rPr lang="en-US" sz="1600" b="1" dirty="0">
                <a:solidFill>
                  <a:schemeClr val="accent2"/>
                </a:solidFill>
              </a:rPr>
              <a:t>,</a:t>
            </a:r>
            <a:r>
              <a:rPr lang="en-US" sz="1600" dirty="0" smtClean="0"/>
              <a:t> being finalized)</a:t>
            </a:r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Other codes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578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1451</TotalTime>
  <Words>700</Words>
  <Application>Microsoft Office PowerPoint</Application>
  <PresentationFormat>On-screen Show (4:3)</PresentationFormat>
  <Paragraphs>91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Electromagnetic “CERN-made” solvers: ImpedanceWake2D, MMM, TLwall, etc.. </vt:lpstr>
      <vt:lpstr>ImpedanceWake2D</vt:lpstr>
      <vt:lpstr>ImpedanceWake2D</vt:lpstr>
      <vt:lpstr>ImpedanceWake2D</vt:lpstr>
      <vt:lpstr>ImpedanceWake2D</vt:lpstr>
      <vt:lpstr>Mode Matching Method</vt:lpstr>
      <vt:lpstr>Mode Matching Method</vt:lpstr>
      <vt:lpstr>TLwall</vt:lpstr>
      <vt:lpstr>Other codes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Electromagnetic solvers: CST, HFSS, ABCIs, MMM, ImpedanceWake2D</dc:title>
  <dc:creator>nbiancac</dc:creator>
  <cp:lastModifiedBy>nbiancac</cp:lastModifiedBy>
  <cp:revision>16</cp:revision>
  <dcterms:created xsi:type="dcterms:W3CDTF">2017-02-01T12:38:28Z</dcterms:created>
  <dcterms:modified xsi:type="dcterms:W3CDTF">2017-02-02T12:50:06Z</dcterms:modified>
</cp:coreProperties>
</file>