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sldIdLst>
    <p:sldId id="256" r:id="rId2"/>
    <p:sldId id="260" r:id="rId3"/>
    <p:sldId id="272" r:id="rId4"/>
    <p:sldId id="273" r:id="rId5"/>
    <p:sldId id="257" r:id="rId6"/>
    <p:sldId id="267" r:id="rId7"/>
    <p:sldId id="258" r:id="rId8"/>
    <p:sldId id="259" r:id="rId9"/>
    <p:sldId id="261" r:id="rId10"/>
    <p:sldId id="264" r:id="rId11"/>
    <p:sldId id="268" r:id="rId12"/>
    <p:sldId id="263" r:id="rId13"/>
    <p:sldId id="271" r:id="rId14"/>
    <p:sldId id="270" r:id="rId15"/>
    <p:sldId id="269" r:id="rId16"/>
    <p:sldId id="262" r:id="rId1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Arkusz_programu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Arkusz_programu_Microsoft_Office_Excel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Arkusz_programu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l-PL"/>
  <c:chart>
    <c:autoTitleDeleted val="1"/>
    <c:view3D>
      <c:rotX val="30"/>
      <c:rotY val="310"/>
      <c:depthPercent val="100"/>
      <c:rAngAx val="1"/>
    </c:view3D>
    <c:floor>
      <c:spPr>
        <a:noFill/>
        <a:ln w="3175">
          <a:solidFill>
            <a:srgbClr val="000000"/>
          </a:solidFill>
          <a:prstDash val="solid"/>
        </a:ln>
      </c:spPr>
    </c:floor>
    <c:sideWall>
      <c:spPr>
        <a:noFill/>
        <a:ln w="3175">
          <a:solidFill>
            <a:srgbClr val="000000"/>
          </a:solidFill>
          <a:prstDash val="solid"/>
        </a:ln>
      </c:spPr>
    </c:sideWall>
    <c:backWall>
      <c:spPr>
        <a:noFill/>
        <a:ln w="3175">
          <a:solidFill>
            <a:srgbClr val="000000"/>
          </a:solidFill>
          <a:prstDash val="solid"/>
        </a:ln>
      </c:spPr>
    </c:backWall>
    <c:plotArea>
      <c:layout>
        <c:manualLayout>
          <c:layoutTarget val="inner"/>
          <c:xMode val="edge"/>
          <c:yMode val="edge"/>
          <c:x val="0.14192641106423082"/>
          <c:y val="0.10820436930948857"/>
          <c:w val="0.68997126888314564"/>
          <c:h val="0.75178997613365228"/>
        </c:manualLayout>
      </c:layout>
      <c:bar3DChart>
        <c:barDir val="col"/>
        <c:grouping val="standard"/>
        <c:ser>
          <c:idx val="0"/>
          <c:order val="0"/>
          <c:tx>
            <c:strRef>
              <c:f>'Results 2014 660 MeV d'!$C$21</c:f>
              <c:strCache>
                <c:ptCount val="1"/>
                <c:pt idx="0">
                  <c:v>12</c:v>
                </c:pt>
              </c:strCache>
            </c:strRef>
          </c:tx>
          <c:cat>
            <c:strRef>
              <c:f>'Results 2014 660 MeV d'!$D$13:$I$13</c:f>
              <c:strCache>
                <c:ptCount val="6"/>
                <c:pt idx="0">
                  <c:v>0</c:v>
                </c:pt>
                <c:pt idx="1">
                  <c:v>1 (13.1)</c:v>
                </c:pt>
                <c:pt idx="2">
                  <c:v>2 (26.2)</c:v>
                </c:pt>
                <c:pt idx="3">
                  <c:v>3 (39.3)</c:v>
                </c:pt>
                <c:pt idx="4">
                  <c:v>4 (52.4)</c:v>
                </c:pt>
                <c:pt idx="5">
                  <c:v>5 (65.5)</c:v>
                </c:pt>
              </c:strCache>
            </c:strRef>
          </c:cat>
          <c:val>
            <c:numRef>
              <c:f>'Results 2014 660 MeV d'!$D$21:$I$21</c:f>
              <c:numCache>
                <c:formatCode>0.00E+00</c:formatCode>
                <c:ptCount val="6"/>
                <c:pt idx="1">
                  <c:v>1.1121477678704846E-6</c:v>
                </c:pt>
                <c:pt idx="3">
                  <c:v>1.3029695626829796E-6</c:v>
                </c:pt>
              </c:numCache>
            </c:numRef>
          </c:val>
        </c:ser>
        <c:ser>
          <c:idx val="1"/>
          <c:order val="1"/>
          <c:tx>
            <c:strRef>
              <c:f>'Results 2014 660 MeV d'!$C$16</c:f>
              <c:strCache>
                <c:ptCount val="1"/>
                <c:pt idx="0">
                  <c:v>8.0</c:v>
                </c:pt>
              </c:strCache>
            </c:strRef>
          </c:tx>
          <c:cat>
            <c:strRef>
              <c:f>'Results 2014 660 MeV d'!$D$13:$I$13</c:f>
              <c:strCache>
                <c:ptCount val="6"/>
                <c:pt idx="0">
                  <c:v>0</c:v>
                </c:pt>
                <c:pt idx="1">
                  <c:v>1 (13.1)</c:v>
                </c:pt>
                <c:pt idx="2">
                  <c:v>2 (26.2)</c:v>
                </c:pt>
                <c:pt idx="3">
                  <c:v>3 (39.3)</c:v>
                </c:pt>
                <c:pt idx="4">
                  <c:v>4 (52.4)</c:v>
                </c:pt>
                <c:pt idx="5">
                  <c:v>5 (65.5)</c:v>
                </c:pt>
              </c:strCache>
            </c:strRef>
          </c:cat>
          <c:val>
            <c:numRef>
              <c:f>'Results 2014 660 MeV d'!$D$20:$I$20</c:f>
              <c:numCache>
                <c:formatCode>0.00E+00</c:formatCode>
                <c:ptCount val="6"/>
                <c:pt idx="1">
                  <c:v>2.139739440380178E-6</c:v>
                </c:pt>
              </c:numCache>
            </c:numRef>
          </c:val>
        </c:ser>
        <c:ser>
          <c:idx val="2"/>
          <c:order val="2"/>
          <c:tx>
            <c:strRef>
              <c:f>'Results 2014 660 MeV d'!$C$15</c:f>
              <c:strCache>
                <c:ptCount val="1"/>
                <c:pt idx="0">
                  <c:v>4.0</c:v>
                </c:pt>
              </c:strCache>
            </c:strRef>
          </c:tx>
          <c:cat>
            <c:strRef>
              <c:f>'Results 2014 660 MeV d'!$D$13:$I$13</c:f>
              <c:strCache>
                <c:ptCount val="6"/>
                <c:pt idx="0">
                  <c:v>0</c:v>
                </c:pt>
                <c:pt idx="1">
                  <c:v>1 (13.1)</c:v>
                </c:pt>
                <c:pt idx="2">
                  <c:v>2 (26.2)</c:v>
                </c:pt>
                <c:pt idx="3">
                  <c:v>3 (39.3)</c:v>
                </c:pt>
                <c:pt idx="4">
                  <c:v>4 (52.4)</c:v>
                </c:pt>
                <c:pt idx="5">
                  <c:v>5 (65.5)</c:v>
                </c:pt>
              </c:strCache>
            </c:strRef>
          </c:cat>
          <c:val>
            <c:numRef>
              <c:f>'Results 2014 660 MeV d'!$D$19:$I$19</c:f>
              <c:numCache>
                <c:formatCode>0.00E+00</c:formatCode>
                <c:ptCount val="6"/>
                <c:pt idx="0">
                  <c:v>1.3106377831640775E-11</c:v>
                </c:pt>
                <c:pt idx="1">
                  <c:v>3.1868138514292785E-6</c:v>
                </c:pt>
                <c:pt idx="2">
                  <c:v>1.0156744902936681E-5</c:v>
                </c:pt>
                <c:pt idx="3">
                  <c:v>5.9035008235325877E-6</c:v>
                </c:pt>
                <c:pt idx="4">
                  <c:v>2.474654476054179E-6</c:v>
                </c:pt>
                <c:pt idx="5">
                  <c:v>1.1700970047675956E-6</c:v>
                </c:pt>
              </c:numCache>
            </c:numRef>
          </c:val>
        </c:ser>
        <c:ser>
          <c:idx val="3"/>
          <c:order val="3"/>
          <c:tx>
            <c:strRef>
              <c:f>'Results 2014 660 MeV d'!$C$14</c:f>
              <c:strCache>
                <c:ptCount val="1"/>
                <c:pt idx="0">
                  <c:v>0</c:v>
                </c:pt>
              </c:strCache>
            </c:strRef>
          </c:tx>
          <c:cat>
            <c:strRef>
              <c:f>'Results 2014 660 MeV d'!$D$13:$I$13</c:f>
              <c:strCache>
                <c:ptCount val="6"/>
                <c:pt idx="0">
                  <c:v>0</c:v>
                </c:pt>
                <c:pt idx="1">
                  <c:v>1 (13.1)</c:v>
                </c:pt>
                <c:pt idx="2">
                  <c:v>2 (26.2)</c:v>
                </c:pt>
                <c:pt idx="3">
                  <c:v>3 (39.3)</c:v>
                </c:pt>
                <c:pt idx="4">
                  <c:v>4 (52.4)</c:v>
                </c:pt>
                <c:pt idx="5">
                  <c:v>5 (65.5)</c:v>
                </c:pt>
              </c:strCache>
            </c:strRef>
          </c:cat>
          <c:val>
            <c:numRef>
              <c:f>'Results 2014 660 MeV d'!$D$18:$I$18</c:f>
              <c:numCache>
                <c:formatCode>0.00E+00</c:formatCode>
                <c:ptCount val="6"/>
                <c:pt idx="1">
                  <c:v>3.0484809397387209E-5</c:v>
                </c:pt>
              </c:numCache>
            </c:numRef>
          </c:val>
        </c:ser>
        <c:shape val="box"/>
        <c:axId val="45388160"/>
        <c:axId val="45390080"/>
        <c:axId val="41907520"/>
      </c:bar3DChart>
      <c:catAx>
        <c:axId val="45388160"/>
        <c:scaling>
          <c:orientation val="minMax"/>
        </c:scaling>
        <c:axPos val="b"/>
        <c:title>
          <c:tx>
            <c:rich>
              <a:bodyPr/>
              <a:lstStyle/>
              <a:p>
                <a:pPr>
                  <a:defRPr sz="1125" b="1" i="0" u="none" strike="noStrike" baseline="0">
                    <a:solidFill>
                      <a:srgbClr val="000000"/>
                    </a:solidFill>
                    <a:latin typeface="Arial"/>
                    <a:ea typeface="Arial"/>
                    <a:cs typeface="Arial"/>
                  </a:defRPr>
                </a:pPr>
                <a:r>
                  <a:rPr lang="pl-PL" dirty="0"/>
                  <a:t>R [cm] 
</a:t>
                </a:r>
              </a:p>
            </c:rich>
          </c:tx>
          <c:layout>
            <c:manualLayout>
              <c:xMode val="edge"/>
              <c:yMode val="edge"/>
              <c:x val="0.14525643753990242"/>
              <c:y val="0.72665087815179996"/>
            </c:manualLayout>
          </c:layout>
          <c:spPr>
            <a:noFill/>
            <a:ln w="25400">
              <a:noFill/>
            </a:ln>
          </c:spPr>
        </c:title>
        <c:numFmt formatCode="General" sourceLinked="0"/>
        <c:tickLblPos val="low"/>
        <c:spPr>
          <a:ln w="3175">
            <a:solidFill>
              <a:srgbClr val="000000"/>
            </a:solidFill>
            <a:prstDash val="solid"/>
          </a:ln>
        </c:spPr>
        <c:txPr>
          <a:bodyPr rot="0" vert="horz"/>
          <a:lstStyle/>
          <a:p>
            <a:pPr>
              <a:defRPr sz="1100" b="1" i="0" u="none" strike="noStrike" baseline="0">
                <a:solidFill>
                  <a:srgbClr val="000000"/>
                </a:solidFill>
                <a:latin typeface="Arial"/>
                <a:ea typeface="Arial"/>
                <a:cs typeface="Arial"/>
              </a:defRPr>
            </a:pPr>
            <a:endParaRPr lang="pl-PL"/>
          </a:p>
        </c:txPr>
        <c:crossAx val="45390080"/>
        <c:crosses val="autoZero"/>
        <c:auto val="1"/>
        <c:lblAlgn val="ctr"/>
        <c:lblOffset val="100"/>
        <c:tickLblSkip val="1"/>
        <c:tickMarkSkip val="1"/>
      </c:catAx>
      <c:valAx>
        <c:axId val="45390080"/>
        <c:scaling>
          <c:orientation val="minMax"/>
        </c:scaling>
        <c:axPos val="r"/>
        <c:majorGridlines>
          <c:spPr>
            <a:ln w="3175">
              <a:solidFill>
                <a:srgbClr val="000000"/>
              </a:solidFill>
              <a:prstDash val="solid"/>
            </a:ln>
          </c:spPr>
        </c:majorGridlines>
        <c:title>
          <c:tx>
            <c:rich>
              <a:bodyPr/>
              <a:lstStyle/>
              <a:p>
                <a:pPr>
                  <a:defRPr sz="1100" b="1" i="0" u="none" strike="noStrike" baseline="0">
                    <a:solidFill>
                      <a:srgbClr val="000000"/>
                    </a:solidFill>
                    <a:latin typeface="Arial"/>
                    <a:ea typeface="Arial"/>
                    <a:cs typeface="Arial"/>
                  </a:defRPr>
                </a:pPr>
                <a:r>
                  <a:rPr lang="pl-PL" sz="1100" dirty="0" smtClean="0"/>
                  <a:t>B[</a:t>
                </a:r>
                <a:r>
                  <a:rPr lang="pl-PL" sz="1100" dirty="0" err="1" smtClean="0"/>
                  <a:t>nuclei</a:t>
                </a:r>
                <a:r>
                  <a:rPr lang="pl-PL" sz="1100" dirty="0" smtClean="0"/>
                  <a:t>/g/proton]</a:t>
                </a:r>
                <a:endParaRPr lang="pl-PL" sz="1100" dirty="0"/>
              </a:p>
            </c:rich>
          </c:tx>
          <c:layout>
            <c:manualLayout>
              <c:xMode val="edge"/>
              <c:yMode val="edge"/>
              <c:x val="0.92750061840917586"/>
              <c:y val="0.44777444449901177"/>
            </c:manualLayout>
          </c:layout>
          <c:spPr>
            <a:noFill/>
            <a:ln w="25400">
              <a:noFill/>
            </a:ln>
          </c:spPr>
        </c:title>
        <c:numFmt formatCode="0.00E+00" sourceLinked="0"/>
        <c:tickLblPos val="nextTo"/>
        <c:spPr>
          <a:ln w="3175">
            <a:solidFill>
              <a:srgbClr val="000000"/>
            </a:solidFill>
            <a:prstDash val="solid"/>
          </a:ln>
        </c:spPr>
        <c:txPr>
          <a:bodyPr rot="0" vert="horz"/>
          <a:lstStyle/>
          <a:p>
            <a:pPr>
              <a:defRPr sz="1100" b="1" i="0" u="none" strike="noStrike" baseline="0">
                <a:solidFill>
                  <a:srgbClr val="000000"/>
                </a:solidFill>
                <a:latin typeface="Arial"/>
                <a:ea typeface="Arial"/>
                <a:cs typeface="Arial"/>
              </a:defRPr>
            </a:pPr>
            <a:endParaRPr lang="pl-PL"/>
          </a:p>
        </c:txPr>
        <c:crossAx val="45388160"/>
        <c:crosses val="max"/>
        <c:crossBetween val="between"/>
      </c:valAx>
      <c:serAx>
        <c:axId val="41907520"/>
        <c:scaling>
          <c:orientation val="minMax"/>
        </c:scaling>
        <c:axPos val="b"/>
        <c:title>
          <c:tx>
            <c:rich>
              <a:bodyPr/>
              <a:lstStyle/>
              <a:p>
                <a:pPr>
                  <a:defRPr sz="900" b="1" i="0" u="none" strike="noStrike" baseline="0">
                    <a:solidFill>
                      <a:srgbClr val="000000"/>
                    </a:solidFill>
                    <a:latin typeface="Arial"/>
                    <a:ea typeface="Arial"/>
                    <a:cs typeface="Arial"/>
                  </a:defRPr>
                </a:pPr>
                <a:r>
                  <a:rPr lang="pl-PL" sz="1100" b="1" dirty="0" err="1"/>
                  <a:t>Distance</a:t>
                </a:r>
                <a:r>
                  <a:rPr lang="pl-PL" sz="1100" b="1" dirty="0"/>
                  <a:t> </a:t>
                </a:r>
                <a:r>
                  <a:rPr lang="pl-PL" sz="1100" b="1" dirty="0" err="1"/>
                  <a:t>from</a:t>
                </a:r>
                <a:r>
                  <a:rPr lang="pl-PL" sz="1100" b="1" dirty="0"/>
                  <a:t> </a:t>
                </a:r>
                <a:r>
                  <a:rPr lang="pl-PL" sz="1100" b="1" dirty="0" err="1"/>
                  <a:t>the</a:t>
                </a:r>
                <a:r>
                  <a:rPr lang="pl-PL" sz="1100" b="1" dirty="0"/>
                  <a:t> front of </a:t>
                </a:r>
                <a:r>
                  <a:rPr lang="pl-PL" sz="1100" b="1" dirty="0" err="1"/>
                  <a:t>the</a:t>
                </a:r>
                <a:r>
                  <a:rPr lang="pl-PL" sz="1100" b="1" dirty="0"/>
                  <a:t> target [cm]</a:t>
                </a:r>
                <a:endParaRPr lang="pl-PL" b="1" dirty="0"/>
              </a:p>
            </c:rich>
          </c:tx>
          <c:layout>
            <c:manualLayout>
              <c:xMode val="edge"/>
              <c:yMode val="edge"/>
              <c:x val="0.40257772512728202"/>
              <c:y val="0.89101112867329602"/>
            </c:manualLayout>
          </c:layout>
          <c:spPr>
            <a:noFill/>
            <a:ln w="25400">
              <a:noFill/>
            </a:ln>
          </c:spPr>
        </c:title>
        <c:numFmt formatCode="General" sourceLinked="1"/>
        <c:tickLblPos val="low"/>
        <c:spPr>
          <a:ln w="3175">
            <a:solidFill>
              <a:srgbClr val="000000"/>
            </a:solidFill>
            <a:prstDash val="solid"/>
          </a:ln>
        </c:spPr>
        <c:txPr>
          <a:bodyPr rot="0" vert="horz"/>
          <a:lstStyle/>
          <a:p>
            <a:pPr>
              <a:defRPr sz="1100" b="1" i="0" u="none" strike="noStrike" baseline="0">
                <a:solidFill>
                  <a:srgbClr val="000000"/>
                </a:solidFill>
                <a:latin typeface="Arial"/>
                <a:ea typeface="Arial"/>
                <a:cs typeface="Arial"/>
              </a:defRPr>
            </a:pPr>
            <a:endParaRPr lang="pl-PL"/>
          </a:p>
        </c:txPr>
        <c:crossAx val="45390080"/>
        <c:crosses val="autoZero"/>
        <c:tickLblSkip val="1"/>
        <c:tickMarkSkip val="1"/>
      </c:serAx>
      <c:spPr>
        <a:noFill/>
        <a:ln w="25400">
          <a:noFill/>
        </a:ln>
      </c:spPr>
    </c:plotArea>
    <c:plotVisOnly val="1"/>
    <c:dispBlanksAs val="gap"/>
  </c:chart>
  <c:spPr>
    <a:solidFill>
      <a:srgbClr val="FFFFFF"/>
    </a:solidFill>
    <a:ln w="9525">
      <a:noFill/>
    </a:ln>
  </c:spPr>
  <c:txPr>
    <a:bodyPr/>
    <a:lstStyle/>
    <a:p>
      <a:pPr>
        <a:defRPr sz="900" b="1" i="0" u="none" strike="noStrike" baseline="0">
          <a:solidFill>
            <a:srgbClr val="000000"/>
          </a:solidFill>
          <a:latin typeface="Arial"/>
          <a:ea typeface="Arial"/>
          <a:cs typeface="Arial"/>
        </a:defRPr>
      </a:pPr>
      <a:endParaRPr lang="pl-PL"/>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pl-PL"/>
  <c:chart>
    <c:autoTitleDeleted val="1"/>
    <c:plotArea>
      <c:layout>
        <c:manualLayout>
          <c:layoutTarget val="inner"/>
          <c:xMode val="edge"/>
          <c:yMode val="edge"/>
          <c:x val="0.18716253054575074"/>
          <c:y val="0.30664853473909348"/>
          <c:w val="0.64426059979317474"/>
          <c:h val="0.55762711864406989"/>
        </c:manualLayout>
      </c:layout>
      <c:lineChart>
        <c:grouping val="standard"/>
        <c:ser>
          <c:idx val="0"/>
          <c:order val="0"/>
          <c:tx>
            <c:v>898,042 S2</c:v>
          </c:tx>
          <c:spPr>
            <a:ln w="12700">
              <a:solidFill>
                <a:srgbClr val="000080"/>
              </a:solidFill>
              <a:prstDash val="solid"/>
            </a:ln>
          </c:spPr>
          <c:marker>
            <c:symbol val="diamond"/>
            <c:size val="5"/>
            <c:spPr>
              <a:solidFill>
                <a:srgbClr val="000080"/>
              </a:solidFill>
              <a:ln>
                <a:solidFill>
                  <a:srgbClr val="000080"/>
                </a:solidFill>
                <a:prstDash val="solid"/>
              </a:ln>
            </c:spPr>
          </c:marker>
          <c:errBars>
            <c:errDir val="y"/>
            <c:errBarType val="both"/>
            <c:errValType val="cust"/>
            <c:noEndCap val="1"/>
            <c:plus>
              <c:numRef>
                <c:f>'Y88'!$R$12:$R$17</c:f>
                <c:numCache>
                  <c:formatCode>General</c:formatCode>
                  <c:ptCount val="6"/>
                  <c:pt idx="0">
                    <c:v>5.6528509530214689E-6</c:v>
                  </c:pt>
                  <c:pt idx="1">
                    <c:v>1.3409842395814441E-6</c:v>
                  </c:pt>
                  <c:pt idx="2">
                    <c:v>3.901921721081171E-7</c:v>
                  </c:pt>
                  <c:pt idx="3">
                    <c:v>1.7948534998598316E-7</c:v>
                  </c:pt>
                  <c:pt idx="4">
                    <c:v>1.3430373644039469E-7</c:v>
                  </c:pt>
                  <c:pt idx="5">
                    <c:v>8.8303762051775701E-8</c:v>
                  </c:pt>
                </c:numCache>
              </c:numRef>
            </c:plus>
            <c:minus>
              <c:numRef>
                <c:f>'Y88'!$R$12:$R$17</c:f>
                <c:numCache>
                  <c:formatCode>General</c:formatCode>
                  <c:ptCount val="6"/>
                  <c:pt idx="0">
                    <c:v>5.6528509530214689E-6</c:v>
                  </c:pt>
                  <c:pt idx="1">
                    <c:v>1.3409842395814441E-6</c:v>
                  </c:pt>
                  <c:pt idx="2">
                    <c:v>3.901921721081171E-7</c:v>
                  </c:pt>
                  <c:pt idx="3">
                    <c:v>1.7948534998598316E-7</c:v>
                  </c:pt>
                  <c:pt idx="4">
                    <c:v>1.3430373644039469E-7</c:v>
                  </c:pt>
                  <c:pt idx="5">
                    <c:v>8.8303762051775701E-8</c:v>
                  </c:pt>
                </c:numCache>
              </c:numRef>
            </c:minus>
            <c:spPr>
              <a:ln w="12700">
                <a:solidFill>
                  <a:srgbClr val="000000"/>
                </a:solidFill>
                <a:prstDash val="solid"/>
              </a:ln>
            </c:spPr>
          </c:errBars>
          <c:cat>
            <c:numRef>
              <c:f>'Y88'!$B$12:$B$15</c:f>
              <c:numCache>
                <c:formatCode>General</c:formatCode>
                <c:ptCount val="4"/>
                <c:pt idx="0">
                  <c:v>0</c:v>
                </c:pt>
                <c:pt idx="1">
                  <c:v>4</c:v>
                </c:pt>
                <c:pt idx="2">
                  <c:v>8</c:v>
                </c:pt>
                <c:pt idx="3">
                  <c:v>12</c:v>
                </c:pt>
              </c:numCache>
            </c:numRef>
          </c:cat>
          <c:val>
            <c:numRef>
              <c:f>'Y88'!$Q$12:$Q$15</c:f>
              <c:numCache>
                <c:formatCode>0.00E+00</c:formatCode>
                <c:ptCount val="4"/>
                <c:pt idx="0">
                  <c:v>1.1584415250153204E-4</c:v>
                </c:pt>
                <c:pt idx="1">
                  <c:v>2.8295739935206188E-5</c:v>
                </c:pt>
                <c:pt idx="2">
                  <c:v>9.3307964857556579E-6</c:v>
                </c:pt>
                <c:pt idx="3">
                  <c:v>4.0583635592979672E-6</c:v>
                </c:pt>
              </c:numCache>
            </c:numRef>
          </c:val>
        </c:ser>
        <c:ser>
          <c:idx val="1"/>
          <c:order val="1"/>
          <c:tx>
            <c:v>1836,063 S2</c:v>
          </c:tx>
          <c:spPr>
            <a:ln w="12700">
              <a:solidFill>
                <a:srgbClr val="FF00FF"/>
              </a:solidFill>
              <a:prstDash val="solid"/>
            </a:ln>
          </c:spPr>
          <c:marker>
            <c:symbol val="square"/>
            <c:size val="5"/>
            <c:spPr>
              <a:solidFill>
                <a:srgbClr val="FF00FF"/>
              </a:solidFill>
              <a:ln>
                <a:solidFill>
                  <a:srgbClr val="FF00FF"/>
                </a:solidFill>
                <a:prstDash val="solid"/>
              </a:ln>
            </c:spPr>
          </c:marker>
          <c:errBars>
            <c:errDir val="y"/>
            <c:errBarType val="both"/>
            <c:errValType val="cust"/>
            <c:noEndCap val="1"/>
            <c:plus>
              <c:numRef>
                <c:f>'Y88'!$V$12:$V$17</c:f>
                <c:numCache>
                  <c:formatCode>General</c:formatCode>
                  <c:ptCount val="6"/>
                  <c:pt idx="0">
                    <c:v>3.817572225617864E-6</c:v>
                  </c:pt>
                  <c:pt idx="1">
                    <c:v>1.1602037017598427E-6</c:v>
                  </c:pt>
                  <c:pt idx="2">
                    <c:v>3.5313616887916924E-7</c:v>
                  </c:pt>
                  <c:pt idx="3">
                    <c:v>1.7173317973830238E-7</c:v>
                  </c:pt>
                  <c:pt idx="4">
                    <c:v>1.3256752097319327E-7</c:v>
                  </c:pt>
                  <c:pt idx="5">
                    <c:v>8.2102528927995783E-8</c:v>
                  </c:pt>
                </c:numCache>
              </c:numRef>
            </c:plus>
            <c:minus>
              <c:numRef>
                <c:f>'Y88'!$V$12:$V$17</c:f>
                <c:numCache>
                  <c:formatCode>General</c:formatCode>
                  <c:ptCount val="6"/>
                  <c:pt idx="0">
                    <c:v>3.817572225617864E-6</c:v>
                  </c:pt>
                  <c:pt idx="1">
                    <c:v>1.1602037017598427E-6</c:v>
                  </c:pt>
                  <c:pt idx="2">
                    <c:v>3.5313616887916924E-7</c:v>
                  </c:pt>
                  <c:pt idx="3">
                    <c:v>1.7173317973830238E-7</c:v>
                  </c:pt>
                  <c:pt idx="4">
                    <c:v>1.3256752097319327E-7</c:v>
                  </c:pt>
                  <c:pt idx="5">
                    <c:v>8.2102528927995783E-8</c:v>
                  </c:pt>
                </c:numCache>
              </c:numRef>
            </c:minus>
            <c:spPr>
              <a:ln w="12700">
                <a:solidFill>
                  <a:srgbClr val="000000"/>
                </a:solidFill>
                <a:prstDash val="solid"/>
              </a:ln>
            </c:spPr>
          </c:errBars>
          <c:cat>
            <c:numRef>
              <c:f>'Y88'!$B$12:$B$15</c:f>
              <c:numCache>
                <c:formatCode>General</c:formatCode>
                <c:ptCount val="4"/>
                <c:pt idx="0">
                  <c:v>0</c:v>
                </c:pt>
                <c:pt idx="1">
                  <c:v>4</c:v>
                </c:pt>
                <c:pt idx="2">
                  <c:v>8</c:v>
                </c:pt>
                <c:pt idx="3">
                  <c:v>12</c:v>
                </c:pt>
              </c:numCache>
            </c:numRef>
          </c:cat>
          <c:val>
            <c:numRef>
              <c:f>'Y88'!$U$12:$U$15</c:f>
              <c:numCache>
                <c:formatCode>0.00E+00</c:formatCode>
                <c:ptCount val="4"/>
                <c:pt idx="0">
                  <c:v>8.5147711682873024E-5</c:v>
                </c:pt>
                <c:pt idx="1">
                  <c:v>2.6219867498365772E-5</c:v>
                </c:pt>
                <c:pt idx="2">
                  <c:v>8.5205243827959947E-6</c:v>
                </c:pt>
                <c:pt idx="3">
                  <c:v>3.8830783605833249E-6</c:v>
                </c:pt>
              </c:numCache>
            </c:numRef>
          </c:val>
        </c:ser>
        <c:marker val="1"/>
        <c:axId val="63974784"/>
        <c:axId val="76969472"/>
      </c:lineChart>
      <c:catAx>
        <c:axId val="63974784"/>
        <c:scaling>
          <c:orientation val="minMax"/>
        </c:scaling>
        <c:axPos val="b"/>
        <c:title>
          <c:tx>
            <c:rich>
              <a:bodyPr/>
              <a:lstStyle/>
              <a:p>
                <a:pPr>
                  <a:defRPr sz="1100" b="1" i="0" u="none" strike="noStrike" baseline="0">
                    <a:solidFill>
                      <a:srgbClr val="000000"/>
                    </a:solidFill>
                    <a:latin typeface="Arial CE"/>
                    <a:ea typeface="Arial CE"/>
                    <a:cs typeface="Arial CE"/>
                  </a:defRPr>
                </a:pPr>
                <a:r>
                  <a:rPr lang="pl-PL" sz="1100"/>
                  <a:t>Radius [cm]</a:t>
                </a:r>
              </a:p>
            </c:rich>
          </c:tx>
          <c:layout>
            <c:manualLayout>
              <c:xMode val="edge"/>
              <c:yMode val="edge"/>
              <c:x val="0.45878968232419232"/>
              <c:y val="0.94089268536003134"/>
            </c:manualLayout>
          </c:layout>
          <c:spPr>
            <a:noFill/>
            <a:ln w="25400">
              <a:noFill/>
            </a:ln>
          </c:spPr>
        </c:title>
        <c:numFmt formatCode="General" sourceLinked="1"/>
        <c:tickLblPos val="nextTo"/>
        <c:spPr>
          <a:ln w="3175">
            <a:solidFill>
              <a:srgbClr val="000000"/>
            </a:solidFill>
            <a:prstDash val="solid"/>
          </a:ln>
        </c:spPr>
        <c:txPr>
          <a:bodyPr rot="0" vert="horz"/>
          <a:lstStyle/>
          <a:p>
            <a:pPr>
              <a:defRPr sz="1100" b="0" i="0" u="none" strike="noStrike" baseline="0">
                <a:solidFill>
                  <a:srgbClr val="000000"/>
                </a:solidFill>
                <a:latin typeface="Arial CE"/>
                <a:ea typeface="Arial CE"/>
                <a:cs typeface="Arial CE"/>
              </a:defRPr>
            </a:pPr>
            <a:endParaRPr lang="pl-PL"/>
          </a:p>
        </c:txPr>
        <c:crossAx val="76969472"/>
        <c:crosses val="autoZero"/>
        <c:auto val="1"/>
        <c:lblAlgn val="ctr"/>
        <c:lblOffset val="100"/>
        <c:tickLblSkip val="1"/>
        <c:tickMarkSkip val="1"/>
      </c:catAx>
      <c:valAx>
        <c:axId val="76969472"/>
        <c:scaling>
          <c:orientation val="minMax"/>
        </c:scaling>
        <c:axPos val="l"/>
        <c:majorGridlines>
          <c:spPr>
            <a:ln w="3175">
              <a:solidFill>
                <a:srgbClr val="000000"/>
              </a:solidFill>
              <a:prstDash val="solid"/>
            </a:ln>
          </c:spPr>
        </c:majorGridlines>
        <c:title>
          <c:tx>
            <c:rich>
              <a:bodyPr/>
              <a:lstStyle/>
              <a:p>
                <a:pPr>
                  <a:defRPr sz="1100" b="1" i="0" u="none" strike="noStrike" baseline="0">
                    <a:solidFill>
                      <a:srgbClr val="000000"/>
                    </a:solidFill>
                    <a:latin typeface="Arial CE"/>
                    <a:ea typeface="Arial CE"/>
                    <a:cs typeface="Arial CE"/>
                  </a:defRPr>
                </a:pPr>
                <a:r>
                  <a:rPr lang="pl-PL" sz="1100" dirty="0"/>
                  <a:t>B [</a:t>
                </a:r>
                <a:r>
                  <a:rPr lang="pl-PL" sz="1100" dirty="0" err="1" smtClean="0"/>
                  <a:t>nuclei</a:t>
                </a:r>
                <a:r>
                  <a:rPr lang="pl-PL" sz="1100" dirty="0" smtClean="0"/>
                  <a:t>/g/proton]</a:t>
                </a:r>
                <a:endParaRPr lang="pl-PL" sz="1100" dirty="0"/>
              </a:p>
            </c:rich>
          </c:tx>
          <c:layout>
            <c:manualLayout>
              <c:xMode val="edge"/>
              <c:yMode val="edge"/>
              <c:x val="6.960879717621507E-2"/>
              <c:y val="0.49569743827270468"/>
            </c:manualLayout>
          </c:layout>
          <c:spPr>
            <a:noFill/>
            <a:ln w="25400">
              <a:noFill/>
            </a:ln>
          </c:spPr>
        </c:title>
        <c:numFmt formatCode="0.00E+00" sourceLinked="0"/>
        <c:tickLblPos val="nextTo"/>
        <c:spPr>
          <a:ln w="3175">
            <a:solidFill>
              <a:srgbClr val="000000"/>
            </a:solidFill>
            <a:prstDash val="solid"/>
          </a:ln>
        </c:spPr>
        <c:txPr>
          <a:bodyPr rot="0" vert="horz"/>
          <a:lstStyle/>
          <a:p>
            <a:pPr>
              <a:defRPr sz="1100" b="0" i="0" u="none" strike="noStrike" baseline="0">
                <a:solidFill>
                  <a:srgbClr val="000000"/>
                </a:solidFill>
                <a:latin typeface="Arial CE"/>
                <a:ea typeface="Arial CE"/>
                <a:cs typeface="Arial CE"/>
              </a:defRPr>
            </a:pPr>
            <a:endParaRPr lang="pl-PL"/>
          </a:p>
        </c:txPr>
        <c:crossAx val="63974784"/>
        <c:crosses val="autoZero"/>
        <c:crossBetween val="between"/>
      </c:valAx>
      <c:spPr>
        <a:noFill/>
        <a:ln w="12700">
          <a:solidFill>
            <a:srgbClr val="808080"/>
          </a:solidFill>
          <a:prstDash val="solid"/>
        </a:ln>
      </c:spPr>
    </c:plotArea>
    <c:legend>
      <c:legendPos val="r"/>
      <c:layout>
        <c:manualLayout>
          <c:xMode val="edge"/>
          <c:yMode val="edge"/>
          <c:x val="0.85176193320662519"/>
          <c:y val="0.47256689350482828"/>
          <c:w val="0.12375563399402661"/>
          <c:h val="0.1779661927924551"/>
        </c:manualLayout>
      </c:layout>
      <c:spPr>
        <a:solidFill>
          <a:srgbClr val="FFFFFF"/>
        </a:solidFill>
        <a:ln w="3175">
          <a:solidFill>
            <a:srgbClr val="000000"/>
          </a:solidFill>
          <a:prstDash val="solid"/>
        </a:ln>
      </c:spPr>
      <c:txPr>
        <a:bodyPr/>
        <a:lstStyle/>
        <a:p>
          <a:pPr>
            <a:defRPr sz="1100" b="0" i="0" u="none" strike="noStrike" baseline="0">
              <a:solidFill>
                <a:srgbClr val="000000"/>
              </a:solidFill>
              <a:latin typeface="Arial CE"/>
              <a:ea typeface="Arial CE"/>
              <a:cs typeface="Arial CE"/>
            </a:defRPr>
          </a:pPr>
          <a:endParaRPr lang="pl-PL"/>
        </a:p>
      </c:txPr>
    </c:legend>
    <c:plotVisOnly val="1"/>
    <c:dispBlanksAs val="gap"/>
  </c:chart>
  <c:spPr>
    <a:noFill/>
    <a:ln w="9525">
      <a:noFill/>
    </a:ln>
  </c:spPr>
  <c:txPr>
    <a:bodyPr/>
    <a:lstStyle/>
    <a:p>
      <a:pPr>
        <a:defRPr sz="1000" b="0" i="0" u="none" strike="noStrike" baseline="0">
          <a:solidFill>
            <a:srgbClr val="000000"/>
          </a:solidFill>
          <a:latin typeface="Arial CE"/>
          <a:ea typeface="Arial CE"/>
          <a:cs typeface="Arial CE"/>
        </a:defRPr>
      </a:pPr>
      <a:endParaRPr lang="pl-PL"/>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pl-PL"/>
  <c:chart>
    <c:title>
      <c:tx>
        <c:rich>
          <a:bodyPr/>
          <a:lstStyle/>
          <a:p>
            <a:pPr>
              <a:defRPr sz="1100" b="1" i="0" u="none" strike="noStrike" baseline="0">
                <a:solidFill>
                  <a:srgbClr val="000000"/>
                </a:solidFill>
                <a:latin typeface="Arial"/>
                <a:ea typeface="Arial"/>
                <a:cs typeface="Arial"/>
              </a:defRPr>
            </a:pPr>
            <a:r>
              <a:rPr lang="pl-PL" sz="1600" dirty="0" err="1">
                <a:latin typeface="+mn-lt"/>
              </a:rPr>
              <a:t>Average</a:t>
            </a:r>
            <a:r>
              <a:rPr lang="pl-PL" sz="1600" dirty="0">
                <a:latin typeface="+mn-lt"/>
              </a:rPr>
              <a:t> neutron </a:t>
            </a:r>
            <a:r>
              <a:rPr lang="pl-PL" sz="1600" dirty="0" err="1">
                <a:latin typeface="+mn-lt"/>
              </a:rPr>
              <a:t>flux</a:t>
            </a:r>
            <a:r>
              <a:rPr lang="pl-PL" sz="1600" dirty="0">
                <a:latin typeface="+mn-lt"/>
              </a:rPr>
              <a:t> </a:t>
            </a:r>
            <a:r>
              <a:rPr lang="pl-PL" sz="1600" dirty="0" err="1">
                <a:latin typeface="+mn-lt"/>
              </a:rPr>
              <a:t>density</a:t>
            </a:r>
            <a:r>
              <a:rPr lang="pl-PL" sz="1600" dirty="0">
                <a:latin typeface="+mn-lt"/>
              </a:rPr>
              <a:t> for </a:t>
            </a:r>
            <a:r>
              <a:rPr lang="pl-PL" sz="1600" dirty="0" err="1">
                <a:latin typeface="+mn-lt"/>
              </a:rPr>
              <a:t>the</a:t>
            </a:r>
            <a:r>
              <a:rPr lang="pl-PL" sz="1600" dirty="0">
                <a:latin typeface="+mn-lt"/>
              </a:rPr>
              <a:t> energy </a:t>
            </a:r>
            <a:r>
              <a:rPr lang="pl-PL" sz="1600" dirty="0" smtClean="0">
                <a:latin typeface="+mn-lt"/>
              </a:rPr>
              <a:t/>
            </a:r>
            <a:br>
              <a:rPr lang="pl-PL" sz="1600" dirty="0" smtClean="0">
                <a:latin typeface="+mn-lt"/>
              </a:rPr>
            </a:br>
            <a:r>
              <a:rPr lang="pl-PL" sz="1600" dirty="0" err="1" smtClean="0">
                <a:latin typeface="+mn-lt"/>
              </a:rPr>
              <a:t>range</a:t>
            </a:r>
            <a:r>
              <a:rPr lang="pl-PL" sz="1600" dirty="0" smtClean="0">
                <a:latin typeface="+mn-lt"/>
              </a:rPr>
              <a:t> </a:t>
            </a:r>
            <a:r>
              <a:rPr lang="pl-PL" sz="1600" dirty="0">
                <a:latin typeface="+mn-lt"/>
              </a:rPr>
              <a:t>11,5 </a:t>
            </a:r>
            <a:r>
              <a:rPr lang="pl-PL" sz="1600" dirty="0" smtClean="0">
                <a:latin typeface="+mn-lt"/>
              </a:rPr>
              <a:t>to </a:t>
            </a:r>
            <a:r>
              <a:rPr lang="pl-PL" sz="1600" dirty="0">
                <a:latin typeface="+mn-lt"/>
              </a:rPr>
              <a:t>20,8 </a:t>
            </a:r>
            <a:r>
              <a:rPr lang="pl-PL" sz="1600" dirty="0" err="1">
                <a:latin typeface="+mn-lt"/>
              </a:rPr>
              <a:t>MeV</a:t>
            </a:r>
            <a:endParaRPr lang="pl-PL" sz="1600" dirty="0">
              <a:latin typeface="+mn-lt"/>
            </a:endParaRPr>
          </a:p>
        </c:rich>
      </c:tx>
      <c:layout>
        <c:manualLayout>
          <c:xMode val="edge"/>
          <c:yMode val="edge"/>
          <c:x val="0.16657031003459868"/>
          <c:y val="7.3312184103999103E-2"/>
        </c:manualLayout>
      </c:layout>
      <c:spPr>
        <a:noFill/>
        <a:ln w="25400">
          <a:noFill/>
        </a:ln>
      </c:spPr>
    </c:title>
    <c:view3D>
      <c:rotX val="30"/>
      <c:hPercent val="51"/>
      <c:rotY val="310"/>
      <c:depthPercent val="100"/>
      <c:rAngAx val="1"/>
    </c:view3D>
    <c:floor>
      <c:spPr>
        <a:noFill/>
        <a:ln w="3175">
          <a:solidFill>
            <a:srgbClr val="000000"/>
          </a:solidFill>
          <a:prstDash val="solid"/>
        </a:ln>
      </c:spPr>
    </c:floor>
    <c:sideWall>
      <c:spPr>
        <a:noFill/>
        <a:ln w="3175">
          <a:solidFill>
            <a:srgbClr val="000000"/>
          </a:solidFill>
          <a:prstDash val="solid"/>
        </a:ln>
      </c:spPr>
    </c:sideWall>
    <c:backWall>
      <c:spPr>
        <a:noFill/>
        <a:ln w="3175">
          <a:solidFill>
            <a:srgbClr val="000000"/>
          </a:solidFill>
          <a:prstDash val="solid"/>
        </a:ln>
      </c:spPr>
    </c:backWall>
    <c:plotArea>
      <c:layout>
        <c:manualLayout>
          <c:layoutTarget val="inner"/>
          <c:xMode val="edge"/>
          <c:yMode val="edge"/>
          <c:x val="0.12761994226212761"/>
          <c:y val="0.14920586800208704"/>
          <c:w val="0.69189996770725359"/>
          <c:h val="0.67320350956604369"/>
        </c:manualLayout>
      </c:layout>
      <c:bar3DChart>
        <c:barDir val="col"/>
        <c:grouping val="standard"/>
        <c:ser>
          <c:idx val="0"/>
          <c:order val="0"/>
          <c:tx>
            <c:strRef>
              <c:f>'Results 2014 660 MeV d'!$AD$17</c:f>
              <c:strCache>
                <c:ptCount val="1"/>
                <c:pt idx="0">
                  <c:v>12</c:v>
                </c:pt>
              </c:strCache>
            </c:strRef>
          </c:tx>
          <c:cat>
            <c:strRef>
              <c:f>'Results 2014 660 MeV d'!$V$13:$AA$13</c:f>
              <c:strCache>
                <c:ptCount val="6"/>
                <c:pt idx="0">
                  <c:v>0</c:v>
                </c:pt>
                <c:pt idx="1">
                  <c:v>1 (13.1)</c:v>
                </c:pt>
                <c:pt idx="2">
                  <c:v>2 (26.2)</c:v>
                </c:pt>
                <c:pt idx="3">
                  <c:v>3 (39.3)</c:v>
                </c:pt>
                <c:pt idx="4">
                  <c:v>4 (52.4)</c:v>
                </c:pt>
                <c:pt idx="5">
                  <c:v>5 (65.5)</c:v>
                </c:pt>
              </c:strCache>
            </c:strRef>
          </c:cat>
          <c:val>
            <c:numRef>
              <c:f>'Results 2014 660 MeV d'!$AE$17:$AJ$17</c:f>
              <c:numCache>
                <c:formatCode>0.00E+00</c:formatCode>
                <c:ptCount val="6"/>
                <c:pt idx="1">
                  <c:v>6.0736933655999419E-5</c:v>
                </c:pt>
                <c:pt idx="3">
                  <c:v>4.6850439437624025E-5</c:v>
                </c:pt>
              </c:numCache>
            </c:numRef>
          </c:val>
        </c:ser>
        <c:ser>
          <c:idx val="1"/>
          <c:order val="1"/>
          <c:tx>
            <c:strRef>
              <c:f>'Results 2014 660 MeV d'!$U$16</c:f>
              <c:strCache>
                <c:ptCount val="1"/>
                <c:pt idx="0">
                  <c:v>8.0</c:v>
                </c:pt>
              </c:strCache>
            </c:strRef>
          </c:tx>
          <c:cat>
            <c:strRef>
              <c:f>'Results 2014 660 MeV d'!$V$13:$AA$13</c:f>
              <c:strCache>
                <c:ptCount val="6"/>
                <c:pt idx="0">
                  <c:v>0</c:v>
                </c:pt>
                <c:pt idx="1">
                  <c:v>1 (13.1)</c:v>
                </c:pt>
                <c:pt idx="2">
                  <c:v>2 (26.2)</c:v>
                </c:pt>
                <c:pt idx="3">
                  <c:v>3 (39.3)</c:v>
                </c:pt>
                <c:pt idx="4">
                  <c:v>4 (52.4)</c:v>
                </c:pt>
                <c:pt idx="5">
                  <c:v>5 (65.5)</c:v>
                </c:pt>
              </c:strCache>
            </c:strRef>
          </c:cat>
          <c:val>
            <c:numRef>
              <c:f>'Results 2014 660 MeV d'!$AE$16:$AJ$16</c:f>
              <c:numCache>
                <c:formatCode>0.00E+00</c:formatCode>
                <c:ptCount val="6"/>
                <c:pt idx="1">
                  <c:v>1.4499060474104604E-4</c:v>
                </c:pt>
              </c:numCache>
            </c:numRef>
          </c:val>
        </c:ser>
        <c:ser>
          <c:idx val="2"/>
          <c:order val="2"/>
          <c:tx>
            <c:strRef>
              <c:f>'Results 2014 660 MeV d'!$U$15</c:f>
              <c:strCache>
                <c:ptCount val="1"/>
                <c:pt idx="0">
                  <c:v>4.0</c:v>
                </c:pt>
              </c:strCache>
            </c:strRef>
          </c:tx>
          <c:cat>
            <c:strRef>
              <c:f>'Results 2014 660 MeV d'!$V$13:$AA$13</c:f>
              <c:strCache>
                <c:ptCount val="6"/>
                <c:pt idx="0">
                  <c:v>0</c:v>
                </c:pt>
                <c:pt idx="1">
                  <c:v>1 (13.1)</c:v>
                </c:pt>
                <c:pt idx="2">
                  <c:v>2 (26.2)</c:v>
                </c:pt>
                <c:pt idx="3">
                  <c:v>3 (39.3)</c:v>
                </c:pt>
                <c:pt idx="4">
                  <c:v>4 (52.4)</c:v>
                </c:pt>
                <c:pt idx="5">
                  <c:v>5 (65.5)</c:v>
                </c:pt>
              </c:strCache>
            </c:strRef>
          </c:cat>
          <c:val>
            <c:numRef>
              <c:f>'Results 2014 660 MeV d'!$AE$15:$AJ$15</c:f>
              <c:numCache>
                <c:formatCode>0.00E+00</c:formatCode>
                <c:ptCount val="6"/>
                <c:pt idx="0">
                  <c:v>4.5171231417436496E-8</c:v>
                </c:pt>
                <c:pt idx="1">
                  <c:v>5.6183643095595822E-4</c:v>
                </c:pt>
                <c:pt idx="2">
                  <c:v>5.8069650600823261E-4</c:v>
                </c:pt>
                <c:pt idx="3">
                  <c:v>2.3547039606975893E-4</c:v>
                </c:pt>
                <c:pt idx="4">
                  <c:v>9.1417330722993556E-5</c:v>
                </c:pt>
                <c:pt idx="5">
                  <c:v>3.3388946472186452E-5</c:v>
                </c:pt>
              </c:numCache>
            </c:numRef>
          </c:val>
        </c:ser>
        <c:ser>
          <c:idx val="3"/>
          <c:order val="3"/>
          <c:tx>
            <c:strRef>
              <c:f>'Results 2014 660 MeV d'!$U$14</c:f>
              <c:strCache>
                <c:ptCount val="1"/>
                <c:pt idx="0">
                  <c:v>0</c:v>
                </c:pt>
              </c:strCache>
            </c:strRef>
          </c:tx>
          <c:cat>
            <c:strRef>
              <c:f>'Results 2014 660 MeV d'!$V$13:$AA$13</c:f>
              <c:strCache>
                <c:ptCount val="6"/>
                <c:pt idx="0">
                  <c:v>0</c:v>
                </c:pt>
                <c:pt idx="1">
                  <c:v>1 (13.1)</c:v>
                </c:pt>
                <c:pt idx="2">
                  <c:v>2 (26.2)</c:v>
                </c:pt>
                <c:pt idx="3">
                  <c:v>3 (39.3)</c:v>
                </c:pt>
                <c:pt idx="4">
                  <c:v>4 (52.4)</c:v>
                </c:pt>
                <c:pt idx="5">
                  <c:v>5 (65.5)</c:v>
                </c:pt>
              </c:strCache>
            </c:strRef>
          </c:cat>
          <c:val>
            <c:numRef>
              <c:f>'Results 2014 660 MeV d'!$AE$14:$AJ$14</c:f>
              <c:numCache>
                <c:formatCode>0.00E+00</c:formatCode>
                <c:ptCount val="6"/>
                <c:pt idx="1">
                  <c:v>1.6580922991368571E-3</c:v>
                </c:pt>
              </c:numCache>
            </c:numRef>
          </c:val>
        </c:ser>
        <c:shape val="box"/>
        <c:axId val="85279872"/>
        <c:axId val="85281792"/>
        <c:axId val="41863808"/>
      </c:bar3DChart>
      <c:catAx>
        <c:axId val="85279872"/>
        <c:scaling>
          <c:orientation val="minMax"/>
        </c:scaling>
        <c:axPos val="b"/>
        <c:title>
          <c:tx>
            <c:rich>
              <a:bodyPr/>
              <a:lstStyle/>
              <a:p>
                <a:pPr>
                  <a:defRPr sz="1200" b="1" i="0" u="none" strike="noStrike" baseline="0">
                    <a:solidFill>
                      <a:srgbClr val="000000"/>
                    </a:solidFill>
                    <a:latin typeface="Arial"/>
                    <a:ea typeface="Arial"/>
                    <a:cs typeface="Arial"/>
                  </a:defRPr>
                </a:pPr>
                <a:r>
                  <a:rPr lang="pl-PL"/>
                  <a:t>R [cm] </a:t>
                </a:r>
              </a:p>
            </c:rich>
          </c:tx>
          <c:layout>
            <c:manualLayout>
              <c:xMode val="edge"/>
              <c:yMode val="edge"/>
              <c:x val="0.12659102227606164"/>
              <c:y val="0.67013474215466051"/>
            </c:manualLayout>
          </c:layout>
          <c:spPr>
            <a:noFill/>
            <a:ln w="25400">
              <a:noFill/>
            </a:ln>
          </c:spPr>
        </c:title>
        <c:numFmt formatCode="General" sourceLinked="0"/>
        <c:tickLblPos val="low"/>
        <c:spPr>
          <a:ln w="317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pl-PL"/>
          </a:p>
        </c:txPr>
        <c:crossAx val="85281792"/>
        <c:crosses val="autoZero"/>
        <c:auto val="1"/>
        <c:lblAlgn val="ctr"/>
        <c:lblOffset val="100"/>
        <c:tickLblSkip val="1"/>
        <c:tickMarkSkip val="1"/>
      </c:catAx>
      <c:valAx>
        <c:axId val="85281792"/>
        <c:scaling>
          <c:orientation val="minMax"/>
        </c:scaling>
        <c:axPos val="r"/>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pl-PL" sz="1200" dirty="0"/>
                  <a:t>neutron </a:t>
                </a:r>
                <a:r>
                  <a:rPr lang="pl-PL" sz="1200" dirty="0" err="1"/>
                  <a:t>flux</a:t>
                </a:r>
                <a:r>
                  <a:rPr lang="pl-PL" sz="1200" dirty="0"/>
                  <a:t> </a:t>
                </a:r>
                <a:r>
                  <a:rPr lang="pl-PL" sz="1200" dirty="0" err="1"/>
                  <a:t>density</a:t>
                </a:r>
                <a:r>
                  <a:rPr lang="pl-PL" sz="1200" dirty="0"/>
                  <a:t> [</a:t>
                </a:r>
                <a:r>
                  <a:rPr lang="pl-PL" sz="1200" dirty="0" smtClean="0"/>
                  <a:t>1/cm2</a:t>
                </a:r>
              </a:p>
              <a:p>
                <a:pPr>
                  <a:defRPr sz="1200" b="1" i="0" u="none" strike="noStrike" baseline="0">
                    <a:solidFill>
                      <a:srgbClr val="000000"/>
                    </a:solidFill>
                    <a:latin typeface="Arial"/>
                    <a:ea typeface="Arial"/>
                    <a:cs typeface="Arial"/>
                  </a:defRPr>
                </a:pPr>
                <a:r>
                  <a:rPr lang="pl-PL" sz="1200" dirty="0" smtClean="0"/>
                  <a:t>/</a:t>
                </a:r>
                <a:r>
                  <a:rPr lang="pl-PL" sz="1200" dirty="0" err="1" smtClean="0"/>
                  <a:t>MeV</a:t>
                </a:r>
                <a:r>
                  <a:rPr lang="pl-PL" sz="1200" dirty="0" smtClean="0"/>
                  <a:t>/</a:t>
                </a:r>
                <a:r>
                  <a:rPr lang="pl-PL" sz="1200" dirty="0" err="1" smtClean="0"/>
                  <a:t>GeV</a:t>
                </a:r>
                <a:r>
                  <a:rPr lang="pl-PL" sz="1200" dirty="0" smtClean="0"/>
                  <a:t>/proton]</a:t>
                </a:r>
                <a:endParaRPr lang="pl-PL" sz="1200" dirty="0"/>
              </a:p>
            </c:rich>
          </c:tx>
          <c:layout>
            <c:manualLayout>
              <c:xMode val="edge"/>
              <c:yMode val="edge"/>
              <c:x val="0.91884311699706545"/>
              <c:y val="0.29389099310049743"/>
            </c:manualLayout>
          </c:layout>
          <c:spPr>
            <a:noFill/>
            <a:ln w="25400">
              <a:noFill/>
            </a:ln>
          </c:spPr>
        </c:title>
        <c:numFmt formatCode="0.00E+00" sourceLinked="0"/>
        <c:tickLblPos val="nextTo"/>
        <c:spPr>
          <a:ln w="317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pl-PL"/>
          </a:p>
        </c:txPr>
        <c:crossAx val="85279872"/>
        <c:crosses val="max"/>
        <c:crossBetween val="between"/>
      </c:valAx>
      <c:serAx>
        <c:axId val="41863808"/>
        <c:scaling>
          <c:orientation val="minMax"/>
        </c:scaling>
        <c:axPos val="b"/>
        <c:title>
          <c:tx>
            <c:rich>
              <a:bodyPr/>
              <a:lstStyle/>
              <a:p>
                <a:pPr>
                  <a:defRPr sz="1200" b="1" i="0" u="none" strike="noStrike" baseline="0">
                    <a:solidFill>
                      <a:srgbClr val="000000"/>
                    </a:solidFill>
                    <a:latin typeface="Arial"/>
                    <a:ea typeface="Arial"/>
                    <a:cs typeface="Arial"/>
                  </a:defRPr>
                </a:pPr>
                <a:r>
                  <a:rPr lang="pl-PL" sz="1200"/>
                  <a:t>Distance from the front of the Quinta target [cm]</a:t>
                </a:r>
              </a:p>
            </c:rich>
          </c:tx>
          <c:layout>
            <c:manualLayout>
              <c:xMode val="edge"/>
              <c:yMode val="edge"/>
              <c:x val="0.315439710272851"/>
              <c:y val="0.82076152024240745"/>
            </c:manualLayout>
          </c:layout>
          <c:spPr>
            <a:noFill/>
            <a:ln w="25400">
              <a:noFill/>
            </a:ln>
          </c:spPr>
        </c:title>
        <c:numFmt formatCode="General" sourceLinked="1"/>
        <c:tickLblPos val="low"/>
        <c:spPr>
          <a:ln w="3175">
            <a:solidFill>
              <a:srgbClr val="000000"/>
            </a:solidFill>
            <a:prstDash val="solid"/>
          </a:ln>
        </c:spPr>
        <c:txPr>
          <a:bodyPr rot="0" vert="horz"/>
          <a:lstStyle/>
          <a:p>
            <a:pPr>
              <a:defRPr sz="900" b="1" i="0" u="none" strike="noStrike" baseline="0">
                <a:solidFill>
                  <a:srgbClr val="000000"/>
                </a:solidFill>
                <a:latin typeface="Arial"/>
                <a:ea typeface="Arial"/>
                <a:cs typeface="Arial"/>
              </a:defRPr>
            </a:pPr>
            <a:endParaRPr lang="pl-PL"/>
          </a:p>
        </c:txPr>
        <c:crossAx val="85281792"/>
        <c:crosses val="autoZero"/>
        <c:tickLblSkip val="1"/>
        <c:tickMarkSkip val="1"/>
      </c:serAx>
      <c:spPr>
        <a:noFill/>
        <a:ln w="25400">
          <a:noFill/>
        </a:ln>
      </c:spPr>
    </c:plotArea>
    <c:plotVisOnly val="1"/>
    <c:dispBlanksAs val="gap"/>
  </c:chart>
  <c:spPr>
    <a:solidFill>
      <a:srgbClr val="FFFFFF"/>
    </a:solidFill>
    <a:ln w="9525">
      <a:noFill/>
    </a:ln>
  </c:spPr>
  <c:txPr>
    <a:bodyPr/>
    <a:lstStyle/>
    <a:p>
      <a:pPr>
        <a:defRPr sz="900" b="1" i="0" u="none" strike="noStrike" baseline="0">
          <a:solidFill>
            <a:srgbClr val="000000"/>
          </a:solidFill>
          <a:latin typeface="Arial"/>
          <a:ea typeface="Arial"/>
          <a:cs typeface="Arial"/>
        </a:defRPr>
      </a:pPr>
      <a:endParaRPr lang="pl-PL"/>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0.01247</cdr:x>
      <cdr:y>0.5161</cdr:y>
    </cdr:from>
    <cdr:to>
      <cdr:x>0.14069</cdr:x>
      <cdr:y>0.69855</cdr:y>
    </cdr:to>
    <cdr:sp macro="" textlink="">
      <cdr:nvSpPr>
        <cdr:cNvPr id="17218562" name="Text Box 2"/>
        <cdr:cNvSpPr txBox="1">
          <a:spLocks xmlns:a="http://schemas.openxmlformats.org/drawingml/2006/main" noChangeArrowheads="1"/>
        </cdr:cNvSpPr>
      </cdr:nvSpPr>
      <cdr:spPr bwMode="auto">
        <a:xfrm xmlns:a="http://schemas.openxmlformats.org/drawingml/2006/main">
          <a:off x="99412" y="2448611"/>
          <a:ext cx="1022178" cy="865597"/>
        </a:xfrm>
        <a:prstGeom xmlns:a="http://schemas.openxmlformats.org/drawingml/2006/main" prst="rect">
          <a:avLst/>
        </a:prstGeom>
        <a:noFill xmlns:a="http://schemas.openxmlformats.org/drawingml/2006/main"/>
        <a:ln xmlns:a="http://schemas.openxmlformats.org/drawingml/2006/main" w="9525" algn="ctr">
          <a:noFill/>
          <a:miter lim="800000"/>
          <a:headEnd/>
          <a:tailEnd/>
        </a:ln>
      </cdr:spPr>
      <cdr:txBody>
        <a:bodyPr xmlns:a="http://schemas.openxmlformats.org/drawingml/2006/main" vertOverflow="clip" wrap="square" lIns="27432" tIns="27432" rIns="0" bIns="0" anchor="t" upright="1"/>
        <a:lstStyle xmlns:a="http://schemas.openxmlformats.org/drawingml/2006/main"/>
        <a:p xmlns:a="http://schemas.openxmlformats.org/drawingml/2006/main">
          <a:pPr algn="l" rtl="0">
            <a:lnSpc>
              <a:spcPts val="900"/>
            </a:lnSpc>
            <a:defRPr sz="1000"/>
          </a:pPr>
          <a:r>
            <a:rPr lang="en-US" b="1" i="0" u="none" strike="noStrike" baseline="0" dirty="0" smtClean="0">
              <a:solidFill>
                <a:srgbClr val="000000"/>
              </a:solidFill>
              <a:latin typeface="Arial"/>
              <a:cs typeface="Arial"/>
            </a:rPr>
            <a:t>660 </a:t>
          </a:r>
          <a:r>
            <a:rPr lang="en-US" b="1" i="0" u="none" strike="noStrike" baseline="0" dirty="0" err="1" smtClean="0">
              <a:solidFill>
                <a:srgbClr val="000000"/>
              </a:solidFill>
              <a:latin typeface="Arial"/>
              <a:cs typeface="Arial"/>
            </a:rPr>
            <a:t>MeV</a:t>
          </a:r>
          <a:r>
            <a:rPr lang="en-US" b="1" i="0" u="none" strike="noStrike" baseline="0" dirty="0" smtClean="0">
              <a:solidFill>
                <a:srgbClr val="000000"/>
              </a:solidFill>
              <a:latin typeface="Arial"/>
              <a:cs typeface="Arial"/>
            </a:rPr>
            <a:t> proton beam</a:t>
          </a:r>
          <a:endParaRPr lang="en-US" b="1" i="0" u="none" strike="noStrike" baseline="0" dirty="0">
            <a:solidFill>
              <a:srgbClr val="000000"/>
            </a:solidFill>
            <a:latin typeface="Arial"/>
            <a:cs typeface="Arial"/>
          </a:endParaRPr>
        </a:p>
      </cdr:txBody>
    </cdr:sp>
  </cdr:relSizeAnchor>
  <cdr:relSizeAnchor xmlns:cdr="http://schemas.openxmlformats.org/drawingml/2006/chartDrawing">
    <cdr:from>
      <cdr:x>0.01739</cdr:x>
      <cdr:y>0.59569</cdr:y>
    </cdr:from>
    <cdr:to>
      <cdr:x>0.14783</cdr:x>
      <cdr:y>0.59569</cdr:y>
    </cdr:to>
    <cdr:sp macro="" textlink="">
      <cdr:nvSpPr>
        <cdr:cNvPr id="418819" name="Line 3"/>
        <cdr:cNvSpPr>
          <a:spLocks xmlns:a="http://schemas.openxmlformats.org/drawingml/2006/main" noChangeShapeType="1"/>
        </cdr:cNvSpPr>
      </cdr:nvSpPr>
      <cdr:spPr bwMode="auto">
        <a:xfrm xmlns:a="http://schemas.openxmlformats.org/drawingml/2006/main" flipV="1">
          <a:off x="144017" y="3076747"/>
          <a:ext cx="1080120" cy="1"/>
        </a:xfrm>
        <a:prstGeom xmlns:a="http://schemas.openxmlformats.org/drawingml/2006/main" prst="line">
          <a:avLst/>
        </a:prstGeom>
        <a:noFill xmlns:a="http://schemas.openxmlformats.org/drawingml/2006/main"/>
        <a:ln xmlns:a="http://schemas.openxmlformats.org/drawingml/2006/main" w="9525">
          <a:solidFill>
            <a:srgbClr val="000000"/>
          </a:solidFill>
          <a:round/>
          <a:headEnd/>
          <a:tailEnd type="triangle" w="med" len="med"/>
        </a:ln>
        <a:effectLst xmlns:a="http://schemas.openxmlformats.org/drawingml/2006/main"/>
      </cdr:spPr>
      <cdr:txBody>
        <a:bodyPr xmlns:a="http://schemas.openxmlformats.org/drawingml/2006/main"/>
        <a:lstStyle xmlns:a="http://schemas.openxmlformats.org/drawingml/2006/main"/>
        <a:p xmlns:a="http://schemas.openxmlformats.org/drawingml/2006/main">
          <a:endParaRPr lang="pl-PL"/>
        </a:p>
      </cdr:txBody>
    </cdr:sp>
  </cdr:relSizeAnchor>
</c:userShapes>
</file>

<file path=ppt/drawings/drawing2.xml><?xml version="1.0" encoding="utf-8"?>
<c:userShapes xmlns:c="http://schemas.openxmlformats.org/drawingml/2006/chart">
  <cdr:relSizeAnchor xmlns:cdr="http://schemas.openxmlformats.org/drawingml/2006/chartDrawing">
    <cdr:from>
      <cdr:x>0.01942</cdr:x>
      <cdr:y>0.42287</cdr:y>
    </cdr:from>
    <cdr:to>
      <cdr:x>0.11954</cdr:x>
      <cdr:y>0.59112</cdr:y>
    </cdr:to>
    <cdr:sp macro="" textlink="">
      <cdr:nvSpPr>
        <cdr:cNvPr id="2" name="Text Box 2"/>
        <cdr:cNvSpPr txBox="1">
          <a:spLocks xmlns:a="http://schemas.openxmlformats.org/drawingml/2006/main" noChangeArrowheads="1"/>
        </cdr:cNvSpPr>
      </cdr:nvSpPr>
      <cdr:spPr bwMode="auto">
        <a:xfrm xmlns:a="http://schemas.openxmlformats.org/drawingml/2006/main">
          <a:off x="142876" y="2000264"/>
          <a:ext cx="736691" cy="795856"/>
        </a:xfrm>
        <a:prstGeom xmlns:a="http://schemas.openxmlformats.org/drawingml/2006/main" prst="rect">
          <a:avLst/>
        </a:prstGeom>
        <a:noFill xmlns:a="http://schemas.openxmlformats.org/drawingml/2006/main"/>
        <a:ln xmlns:a="http://schemas.openxmlformats.org/drawingml/2006/main" w="9525" algn="ctr">
          <a:noFill/>
          <a:miter lim="800000"/>
          <a:headEnd/>
          <a:tailEnd/>
        </a:ln>
      </cdr:spPr>
      <cdr:txBody>
        <a:bodyPr xmlns:a="http://schemas.openxmlformats.org/drawingml/2006/main" vertOverflow="clip" wrap="square" lIns="27432" tIns="27432" rIns="0" bIns="0" anchor="t" upright="1"/>
        <a:lstStyle xmlns:a="http://schemas.openxmlformats.org/drawingml/2006/main"/>
        <a:p xmlns:a="http://schemas.openxmlformats.org/drawingml/2006/main">
          <a:pPr rtl="0"/>
          <a:r>
            <a:rPr lang="pl-PL" sz="1100" b="1" i="0" baseline="0" dirty="0">
              <a:latin typeface="+mn-lt"/>
              <a:ea typeface="+mn-ea"/>
              <a:cs typeface="+mn-cs"/>
            </a:rPr>
            <a:t>660 </a:t>
          </a:r>
          <a:r>
            <a:rPr lang="pl-PL" sz="1100" b="1" i="0" baseline="0" dirty="0" err="1">
              <a:latin typeface="+mn-lt"/>
              <a:ea typeface="+mn-ea"/>
              <a:cs typeface="+mn-cs"/>
            </a:rPr>
            <a:t>MeV</a:t>
          </a:r>
          <a:r>
            <a:rPr lang="pl-PL" sz="1100" b="1" i="0" baseline="0" dirty="0">
              <a:latin typeface="+mn-lt"/>
              <a:ea typeface="+mn-ea"/>
              <a:cs typeface="+mn-cs"/>
            </a:rPr>
            <a:t> proton </a:t>
          </a:r>
          <a:r>
            <a:rPr lang="pl-PL" sz="1100" b="1" i="0" baseline="0" dirty="0" err="1">
              <a:latin typeface="+mn-lt"/>
              <a:ea typeface="+mn-ea"/>
              <a:cs typeface="+mn-cs"/>
            </a:rPr>
            <a:t>beam</a:t>
          </a:r>
          <a:endParaRPr lang="pl-PL" sz="1100" dirty="0">
            <a:latin typeface="+mn-lt"/>
            <a:ea typeface="+mn-ea"/>
            <a:cs typeface="+mn-cs"/>
          </a:endParaRPr>
        </a:p>
      </cdr:txBody>
    </cdr:sp>
  </cdr:relSizeAnchor>
  <cdr:relSizeAnchor xmlns:cdr="http://schemas.openxmlformats.org/drawingml/2006/chartDrawing">
    <cdr:from>
      <cdr:x>0.01942</cdr:x>
      <cdr:y>0.5739</cdr:y>
    </cdr:from>
    <cdr:to>
      <cdr:x>0.12457</cdr:x>
      <cdr:y>0.57457</cdr:y>
    </cdr:to>
    <cdr:sp macro="" textlink="">
      <cdr:nvSpPr>
        <cdr:cNvPr id="3" name="Line 3"/>
        <cdr:cNvSpPr>
          <a:spLocks xmlns:a="http://schemas.openxmlformats.org/drawingml/2006/main" noChangeShapeType="1"/>
        </cdr:cNvSpPr>
      </cdr:nvSpPr>
      <cdr:spPr bwMode="auto">
        <a:xfrm xmlns:a="http://schemas.openxmlformats.org/drawingml/2006/main">
          <a:off x="142876" y="2714644"/>
          <a:ext cx="773703" cy="3169"/>
        </a:xfrm>
        <a:prstGeom xmlns:a="http://schemas.openxmlformats.org/drawingml/2006/main" prst="line">
          <a:avLst/>
        </a:prstGeom>
        <a:noFill xmlns:a="http://schemas.openxmlformats.org/drawingml/2006/main"/>
        <a:ln xmlns:a="http://schemas.openxmlformats.org/drawingml/2006/main" w="9525">
          <a:solidFill>
            <a:srgbClr val="000000"/>
          </a:solidFill>
          <a:round/>
          <a:headEnd/>
          <a:tailEnd type="triangle" w="med" len="med"/>
        </a:ln>
      </cdr:spPr>
      <cdr:txBody>
        <a:bodyPr xmlns:a="http://schemas.openxmlformats.org/drawingml/2006/main"/>
        <a:lstStyle xmlns:a="http://schemas.openxmlformats.org/drawingml/2006/main"/>
        <a:p xmlns:a="http://schemas.openxmlformats.org/drawingml/2006/main">
          <a:endParaRPr lang="pl-PL"/>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01D497-E48C-42D5-A8B1-4D9C0CF6138B}" type="datetimeFigureOut">
              <a:rPr lang="pl-PL" smtClean="0"/>
              <a:pPr/>
              <a:t>2016-11-17</a:t>
            </a:fld>
            <a:endParaRPr lang="pl-PL" dirty="0"/>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59F24C-348B-4D2A-98BC-5EF8B186561A}" type="slidenum">
              <a:rPr lang="pl-PL" smtClean="0"/>
              <a:pPr/>
              <a:t>‹#›</a:t>
            </a:fld>
            <a:endParaRPr lang="pl-PL"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8F59F24C-348B-4D2A-98BC-5EF8B186561A}" type="slidenum">
              <a:rPr lang="pl-PL" smtClean="0"/>
              <a:pPr/>
              <a:t>2</a:t>
            </a:fld>
            <a:endParaRPr lang="pl-P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3" name="Prostokąt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Prostokąt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Prostokąt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Prostokąt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Prostokąt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Prostokąt zaokrąglony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Prostokąt zaokrąglony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Prostokąt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Prostokąt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Prostokąt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Prostokąt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ytuł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pl-PL" smtClean="0"/>
              <a:t>Kliknij, aby edytować styl</a:t>
            </a:r>
            <a:endParaRPr kumimoji="0" lang="en-US"/>
          </a:p>
        </p:txBody>
      </p:sp>
      <p:sp>
        <p:nvSpPr>
          <p:cNvPr id="9" name="Podtytuł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a:xfrm>
            <a:off x="6705600" y="4206240"/>
            <a:ext cx="960120" cy="457200"/>
          </a:xfrm>
        </p:spPr>
        <p:txBody>
          <a:bodyPr/>
          <a:lstStyle/>
          <a:p>
            <a:fld id="{B82CA21E-9D6D-4D11-835D-9F9CFC3A9377}" type="datetimeFigureOut">
              <a:rPr lang="pl-PL" smtClean="0"/>
              <a:pPr/>
              <a:t>2016-11-17</a:t>
            </a:fld>
            <a:endParaRPr lang="pl-PL" dirty="0"/>
          </a:p>
        </p:txBody>
      </p:sp>
      <p:sp>
        <p:nvSpPr>
          <p:cNvPr id="17" name="Symbol zastępczy stopki 16"/>
          <p:cNvSpPr>
            <a:spLocks noGrp="1"/>
          </p:cNvSpPr>
          <p:nvPr>
            <p:ph type="ftr" sz="quarter" idx="11"/>
          </p:nvPr>
        </p:nvSpPr>
        <p:spPr>
          <a:xfrm>
            <a:off x="5410200" y="4205288"/>
            <a:ext cx="1295400" cy="457200"/>
          </a:xfrm>
        </p:spPr>
        <p:txBody>
          <a:bodyPr/>
          <a:lstStyle/>
          <a:p>
            <a:endParaRPr lang="pl-PL" dirty="0"/>
          </a:p>
        </p:txBody>
      </p:sp>
      <p:sp>
        <p:nvSpPr>
          <p:cNvPr id="29" name="Symbol zastępczy numeru slajdu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9B6ED3F-4BC5-4BF6-BE1B-08C0D4D77C63}" type="slidenum">
              <a:rPr lang="pl-PL" smtClean="0"/>
              <a:pPr/>
              <a:t>‹#›</a:t>
            </a:fld>
            <a:endParaRPr lang="pl-P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781800" y="1143000"/>
            <a:ext cx="1905000" cy="5486400"/>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1143000"/>
            <a:ext cx="6248400" cy="5486400"/>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381000" y="1143000"/>
            <a:ext cx="8382000" cy="1069848"/>
          </a:xfrm>
        </p:spPr>
        <p:txBody>
          <a:bodyPr anchor="ctr"/>
          <a:lstStyle>
            <a:lvl1pPr>
              <a:defRPr sz="4000" b="0" i="0" cap="none" baseline="0"/>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26" name="Symbol zastępczy daty 25"/>
          <p:cNvSpPr>
            <a:spLocks noGrp="1"/>
          </p:cNvSpPr>
          <p:nvPr>
            <p:ph type="dt" sz="half" idx="10"/>
          </p:nvPr>
        </p:nvSpPr>
        <p:spPr/>
        <p:txBody>
          <a:bodyPr rtlCol="0"/>
          <a:lstStyle/>
          <a:p>
            <a:fld id="{B82CA21E-9D6D-4D11-835D-9F9CFC3A9377}" type="datetimeFigureOut">
              <a:rPr lang="pl-PL" smtClean="0"/>
              <a:pPr/>
              <a:t>2016-11-17</a:t>
            </a:fld>
            <a:endParaRPr lang="pl-PL" dirty="0"/>
          </a:p>
        </p:txBody>
      </p:sp>
      <p:sp>
        <p:nvSpPr>
          <p:cNvPr id="27" name="Symbol zastępczy numeru slajdu 26"/>
          <p:cNvSpPr>
            <a:spLocks noGrp="1"/>
          </p:cNvSpPr>
          <p:nvPr>
            <p:ph type="sldNum" sz="quarter" idx="11"/>
          </p:nvPr>
        </p:nvSpPr>
        <p:spPr/>
        <p:txBody>
          <a:bodyPr rtlCol="0"/>
          <a:lstStyle/>
          <a:p>
            <a:fld id="{59B6ED3F-4BC5-4BF6-BE1B-08C0D4D77C63}" type="slidenum">
              <a:rPr lang="pl-PL" smtClean="0"/>
              <a:pPr/>
              <a:t>‹#›</a:t>
            </a:fld>
            <a:endParaRPr lang="pl-PL" dirty="0"/>
          </a:p>
        </p:txBody>
      </p:sp>
      <p:sp>
        <p:nvSpPr>
          <p:cNvPr id="28" name="Symbol zastępczy stopki 27"/>
          <p:cNvSpPr>
            <a:spLocks noGrp="1"/>
          </p:cNvSpPr>
          <p:nvPr>
            <p:ph type="ftr" sz="quarter" idx="12"/>
          </p:nvPr>
        </p:nvSpPr>
        <p:spPr/>
        <p:txBody>
          <a:bodyPr rtlCol="0"/>
          <a:lstStyle/>
          <a:p>
            <a:endParaRPr lang="pl-P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pl-PL" smtClean="0"/>
              <a:t>Kliknij, aby edytować styl</a:t>
            </a:r>
            <a:endParaRPr kumimoji="0" lang="en-US"/>
          </a:p>
        </p:txBody>
      </p:sp>
      <p:sp>
        <p:nvSpPr>
          <p:cNvPr id="3" name="Symbol zastępczy daty 2"/>
          <p:cNvSpPr>
            <a:spLocks noGrp="1"/>
          </p:cNvSpPr>
          <p:nvPr>
            <p:ph type="dt" sz="half" idx="10"/>
          </p:nvPr>
        </p:nvSpPr>
        <p:spPr>
          <a:xfrm>
            <a:off x="6583680" y="612648"/>
            <a:ext cx="957264" cy="457200"/>
          </a:xfrm>
        </p:spPr>
        <p:txBody>
          <a:bodyPr/>
          <a:lstStyle/>
          <a:p>
            <a:fld id="{B82CA21E-9D6D-4D11-835D-9F9CFC3A9377}" type="datetimeFigureOut">
              <a:rPr lang="pl-PL" smtClean="0"/>
              <a:pPr/>
              <a:t>2016-11-17</a:t>
            </a:fld>
            <a:endParaRPr lang="pl-PL" dirty="0"/>
          </a:p>
        </p:txBody>
      </p:sp>
      <p:sp>
        <p:nvSpPr>
          <p:cNvPr id="4" name="Symbol zastępczy stopki 3"/>
          <p:cNvSpPr>
            <a:spLocks noGrp="1"/>
          </p:cNvSpPr>
          <p:nvPr>
            <p:ph type="ftr" sz="quarter" idx="11"/>
          </p:nvPr>
        </p:nvSpPr>
        <p:spPr>
          <a:xfrm>
            <a:off x="5257800" y="612648"/>
            <a:ext cx="1325880" cy="457200"/>
          </a:xfrm>
        </p:spPr>
        <p:txBody>
          <a:bodyPr/>
          <a:lstStyle/>
          <a:p>
            <a:endParaRPr lang="pl-PL" dirty="0"/>
          </a:p>
        </p:txBody>
      </p:sp>
      <p:sp>
        <p:nvSpPr>
          <p:cNvPr id="5" name="Symbol zastępczy numeru slajdu 4"/>
          <p:cNvSpPr>
            <a:spLocks noGrp="1"/>
          </p:cNvSpPr>
          <p:nvPr>
            <p:ph type="sldNum" sz="quarter" idx="12"/>
          </p:nvPr>
        </p:nvSpPr>
        <p:spPr>
          <a:xfrm>
            <a:off x="8174736" y="2272"/>
            <a:ext cx="762000" cy="365760"/>
          </a:xfrm>
        </p:spPr>
        <p:txBody>
          <a:bodyPr/>
          <a:lstStyle/>
          <a:p>
            <a:fld id="{59B6ED3F-4BC5-4BF6-BE1B-08C0D4D77C63}" type="slidenum">
              <a:rPr lang="pl-PL" smtClean="0"/>
              <a:pPr/>
              <a:t>‹#›</a:t>
            </a:fld>
            <a:endParaRPr lang="pl-P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353496" y="1101970"/>
            <a:ext cx="3383280" cy="877824"/>
          </a:xfrm>
        </p:spPr>
        <p:txBody>
          <a:bodyPr anchor="b"/>
          <a:lstStyle>
            <a:lvl1pPr algn="l">
              <a:buNone/>
              <a:defRPr sz="1800" b="1"/>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pl-PL" dirty="0" smtClean="0"/>
              <a:t>Kliknij ikonę, aby dodać obraz</a:t>
            </a:r>
            <a:endParaRPr kumimoji="0" lang="en-US" dirty="0"/>
          </a:p>
        </p:txBody>
      </p:sp>
      <p:sp>
        <p:nvSpPr>
          <p:cNvPr id="4" name="Symbol zastępczy tekstu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B82CA21E-9D6D-4D11-835D-9F9CFC3A9377}" type="datetimeFigureOut">
              <a:rPr lang="pl-PL" smtClean="0"/>
              <a:pPr/>
              <a:t>2016-11-17</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59B6ED3F-4BC5-4BF6-BE1B-08C0D4D77C63}" type="slidenum">
              <a:rPr lang="pl-PL" smtClean="0"/>
              <a:pPr/>
              <a:t>‹#›</a:t>
            </a:fld>
            <a:endParaRPr lang="pl-P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Prostokąt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Prostokąt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Prostokąt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Prostokąt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Prostokąt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Prostokąt zaokrąglony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Prostokąt zaokrąglony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Prostokąt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Prostokąt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Prostokąt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Prostokąt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Prostokąt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Prostokąt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ymbol zastępczy tytułu 21"/>
          <p:cNvSpPr>
            <a:spLocks noGrp="1"/>
          </p:cNvSpPr>
          <p:nvPr>
            <p:ph type="title"/>
          </p:nvPr>
        </p:nvSpPr>
        <p:spPr>
          <a:xfrm>
            <a:off x="457200" y="1143000"/>
            <a:ext cx="8229600" cy="1066800"/>
          </a:xfrm>
          <a:prstGeom prst="rect">
            <a:avLst/>
          </a:prstGeom>
        </p:spPr>
        <p:txBody>
          <a:bodyPr vert="horz" anchor="ctr">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82CA21E-9D6D-4D11-835D-9F9CFC3A9377}" type="datetimeFigureOut">
              <a:rPr lang="pl-PL" smtClean="0"/>
              <a:pPr/>
              <a:t>2016-11-17</a:t>
            </a:fld>
            <a:endParaRPr lang="pl-PL" dirty="0"/>
          </a:p>
        </p:txBody>
      </p:sp>
      <p:sp>
        <p:nvSpPr>
          <p:cNvPr id="3" name="Symbol zastępczy stopki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pl-PL" dirty="0"/>
          </a:p>
        </p:txBody>
      </p:sp>
      <p:sp>
        <p:nvSpPr>
          <p:cNvPr id="23" name="Symbol zastępczy numeru slajdu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9B6ED3F-4BC5-4BF6-BE1B-08C0D4D77C63}" type="slidenum">
              <a:rPr lang="pl-PL" smtClean="0"/>
              <a:pPr/>
              <a:t>‹#›</a:t>
            </a:fld>
            <a:endParaRPr lang="pl-PL"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ctrTitle"/>
          </p:nvPr>
        </p:nvSpPr>
        <p:spPr>
          <a:xfrm>
            <a:off x="714348" y="1214422"/>
            <a:ext cx="7772400" cy="1470025"/>
          </a:xfrm>
        </p:spPr>
        <p:txBody>
          <a:bodyPr>
            <a:normAutofit fontScale="90000"/>
          </a:bodyPr>
          <a:lstStyle/>
          <a:p>
            <a:pPr algn="ctr"/>
            <a:r>
              <a:rPr lang="pl-PL" b="1" dirty="0"/>
              <a:t/>
            </a:r>
            <a:br>
              <a:rPr lang="pl-PL" b="1" dirty="0"/>
            </a:br>
            <a:r>
              <a:rPr lang="pl-PL" dirty="0"/>
              <a:t/>
            </a:r>
            <a:br>
              <a:rPr lang="pl-PL" dirty="0"/>
            </a:br>
            <a:r>
              <a:rPr lang="en-US" b="1" dirty="0"/>
              <a:t/>
            </a:r>
            <a:br>
              <a:rPr lang="en-US" b="1" dirty="0"/>
            </a:br>
            <a:r>
              <a:rPr lang="pl-PL" sz="3100" dirty="0"/>
              <a:t/>
            </a:r>
            <a:br>
              <a:rPr lang="pl-PL" sz="3100" dirty="0"/>
            </a:br>
            <a:r>
              <a:rPr lang="en-US" sz="3100" b="1" dirty="0" smtClean="0"/>
              <a:t> „</a:t>
            </a:r>
            <a:r>
              <a:rPr lang="pl-PL" sz="3100" b="1" dirty="0" smtClean="0"/>
              <a:t>T</a:t>
            </a:r>
            <a:r>
              <a:rPr lang="en-US" sz="3100" b="1" dirty="0" err="1" smtClean="0"/>
              <a:t>ransmutation</a:t>
            </a:r>
            <a:r>
              <a:rPr lang="pl-PL" sz="3100" b="1" dirty="0" smtClean="0"/>
              <a:t> m</a:t>
            </a:r>
            <a:r>
              <a:rPr lang="en-US" sz="3100" b="1" dirty="0" err="1" smtClean="0"/>
              <a:t>easurement</a:t>
            </a:r>
            <a:r>
              <a:rPr lang="pl-PL" sz="3100" b="1" dirty="0" smtClean="0"/>
              <a:t>s</a:t>
            </a:r>
            <a:r>
              <a:rPr lang="en-US" sz="3100" b="1" dirty="0" smtClean="0"/>
              <a:t> in accelerator-driven subcritical sets </a:t>
            </a:r>
            <a:r>
              <a:rPr lang="pl-PL" sz="3100" b="1" dirty="0" smtClean="0"/>
              <a:t/>
            </a:r>
            <a:br>
              <a:rPr lang="pl-PL" sz="3100" b="1" dirty="0" smtClean="0"/>
            </a:br>
            <a:r>
              <a:rPr lang="en-US" sz="3100" b="1" dirty="0" smtClean="0"/>
              <a:t>- the use of</a:t>
            </a:r>
            <a:r>
              <a:rPr lang="pl-PL" sz="3100" b="1" dirty="0" smtClean="0"/>
              <a:t> </a:t>
            </a:r>
            <a:r>
              <a:rPr lang="en-US" sz="3100" b="1" dirty="0" smtClean="0"/>
              <a:t>threshold nuclear reaction for determining the fast neutron flux density” </a:t>
            </a:r>
            <a:endParaRPr lang="pl-PL" dirty="0"/>
          </a:p>
        </p:txBody>
      </p:sp>
      <p:sp>
        <p:nvSpPr>
          <p:cNvPr id="7" name="Podtytuł 6"/>
          <p:cNvSpPr>
            <a:spLocks noGrp="1"/>
          </p:cNvSpPr>
          <p:nvPr>
            <p:ph type="subTitle" idx="1"/>
          </p:nvPr>
        </p:nvSpPr>
        <p:spPr>
          <a:xfrm>
            <a:off x="1000100" y="4214818"/>
            <a:ext cx="7572428" cy="2181228"/>
          </a:xfrm>
        </p:spPr>
        <p:txBody>
          <a:bodyPr>
            <a:noAutofit/>
          </a:bodyPr>
          <a:lstStyle/>
          <a:p>
            <a:pPr algn="ctr"/>
            <a:r>
              <a:rPr lang="en-US" sz="2000" dirty="0" smtClean="0"/>
              <a:t>Tomasz Hanusek, Poznan University of Technology</a:t>
            </a:r>
          </a:p>
          <a:p>
            <a:pPr algn="ctr"/>
            <a:r>
              <a:rPr lang="en-US" sz="2000" dirty="0" smtClean="0"/>
              <a:t>Aleksandra</a:t>
            </a:r>
            <a:r>
              <a:rPr lang="pl-PL" sz="2000" dirty="0" smtClean="0"/>
              <a:t> Jaskulak, </a:t>
            </a:r>
            <a:r>
              <a:rPr lang="en-US" sz="2000" dirty="0" smtClean="0"/>
              <a:t>University</a:t>
            </a:r>
            <a:r>
              <a:rPr lang="pl-PL" sz="2000" dirty="0" smtClean="0"/>
              <a:t> of Warsaw</a:t>
            </a:r>
          </a:p>
          <a:p>
            <a:pPr algn="ctr"/>
            <a:endParaRPr lang="pl-PL" sz="2400" b="1" dirty="0"/>
          </a:p>
          <a:p>
            <a:pPr algn="ctr"/>
            <a:r>
              <a:rPr lang="pl-PL" sz="2000" b="1" dirty="0" smtClean="0"/>
              <a:t>VBLHEP</a:t>
            </a:r>
            <a:br>
              <a:rPr lang="pl-PL" sz="2000" b="1" dirty="0" smtClean="0"/>
            </a:br>
            <a:r>
              <a:rPr lang="en-US" sz="2000" dirty="0" smtClean="0"/>
              <a:t>Veksler and Baldin Laboratory of High Energy Physics</a:t>
            </a:r>
            <a:r>
              <a:rPr lang="pl-PL" sz="2000" dirty="0" smtClean="0"/>
              <a:t/>
            </a:r>
            <a:br>
              <a:rPr lang="pl-PL" sz="2000" dirty="0" smtClean="0"/>
            </a:br>
            <a:r>
              <a:rPr lang="en-US" sz="2000" dirty="0" smtClean="0"/>
              <a:t>Project supervisor: Dr Marcin Bielewicz</a:t>
            </a:r>
            <a:endParaRPr lang="pl-PL"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31"/>
          <p:cNvGraphicFramePr>
            <a:graphicFrameLocks/>
          </p:cNvGraphicFramePr>
          <p:nvPr>
            <p:extLst>
              <p:ext uri="{D42A27DB-BD31-4B8C-83A1-F6EECF244321}">
                <p14:modId xmlns:p14="http://schemas.microsoft.com/office/powerpoint/2010/main" xmlns="" val="2696137493"/>
              </p:ext>
            </p:extLst>
          </p:nvPr>
        </p:nvGraphicFramePr>
        <p:xfrm>
          <a:off x="500034" y="1837645"/>
          <a:ext cx="7972068" cy="4744411"/>
        </p:xfrm>
        <a:graphic>
          <a:graphicData uri="http://schemas.openxmlformats.org/drawingml/2006/chart">
            <c:chart xmlns:c="http://schemas.openxmlformats.org/drawingml/2006/chart" xmlns:r="http://schemas.openxmlformats.org/officeDocument/2006/relationships" r:id="rId2"/>
          </a:graphicData>
        </a:graphic>
      </p:graphicFrame>
      <p:sp>
        <p:nvSpPr>
          <p:cNvPr id="3" name="Tytuł 2"/>
          <p:cNvSpPr>
            <a:spLocks noGrp="1"/>
          </p:cNvSpPr>
          <p:nvPr>
            <p:ph type="title"/>
          </p:nvPr>
        </p:nvSpPr>
        <p:spPr>
          <a:xfrm>
            <a:off x="428596" y="571480"/>
            <a:ext cx="8229600" cy="1069848"/>
          </a:xfrm>
        </p:spPr>
        <p:txBody>
          <a:bodyPr>
            <a:normAutofit fontScale="90000"/>
          </a:bodyPr>
          <a:lstStyle/>
          <a:p>
            <a:pPr marL="624078" indent="-514350"/>
            <a:r>
              <a:rPr lang="en-US" sz="3600" b="1" dirty="0" smtClean="0"/>
              <a:t>5. Results for isotopes production </a:t>
            </a:r>
            <a:br>
              <a:rPr lang="en-US" sz="3600" b="1" dirty="0" smtClean="0"/>
            </a:br>
            <a:r>
              <a:rPr lang="en-US" sz="3600" b="1" dirty="0" smtClean="0"/>
              <a:t>- B parameter.</a:t>
            </a:r>
            <a:endParaRPr lang="en-US" sz="3600" b="1" dirty="0"/>
          </a:p>
        </p:txBody>
      </p:sp>
      <p:sp>
        <p:nvSpPr>
          <p:cNvPr id="4" name="pole tekstowe 3"/>
          <p:cNvSpPr txBox="1"/>
          <p:nvPr/>
        </p:nvSpPr>
        <p:spPr>
          <a:xfrm>
            <a:off x="575629" y="1857364"/>
            <a:ext cx="7808548" cy="400110"/>
          </a:xfrm>
          <a:prstGeom prst="rect">
            <a:avLst/>
          </a:prstGeom>
          <a:noFill/>
        </p:spPr>
        <p:txBody>
          <a:bodyPr wrap="none" rtlCol="0">
            <a:spAutoFit/>
          </a:bodyPr>
          <a:lstStyle/>
          <a:p>
            <a:r>
              <a:rPr lang="en-US" sz="2000" b="1" dirty="0" smtClean="0"/>
              <a:t>Spacial distribution for </a:t>
            </a:r>
            <a:r>
              <a:rPr lang="en-US" sz="2000" b="1" dirty="0" err="1" smtClean="0"/>
              <a:t>isotop</a:t>
            </a:r>
            <a:r>
              <a:rPr lang="pl-PL" sz="2000" b="1" dirty="0" smtClean="0"/>
              <a:t>e</a:t>
            </a:r>
            <a:r>
              <a:rPr lang="en-US" sz="2000" b="1" dirty="0" smtClean="0"/>
              <a:t> </a:t>
            </a:r>
            <a:r>
              <a:rPr lang="pl-PL" sz="2000" b="1" dirty="0" smtClean="0"/>
              <a:t>Y- 87	Y89(n,3n)Y87</a:t>
            </a:r>
            <a:endParaRPr lang="pl-PL"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Wykres 5"/>
          <p:cNvGraphicFramePr>
            <a:graphicFrameLocks noGrp="1"/>
          </p:cNvGraphicFramePr>
          <p:nvPr>
            <p:extLst>
              <p:ext uri="{D42A27DB-BD31-4B8C-83A1-F6EECF244321}">
                <p14:modId xmlns:p14="http://schemas.microsoft.com/office/powerpoint/2010/main" xmlns="" val="3849795117"/>
              </p:ext>
            </p:extLst>
          </p:nvPr>
        </p:nvGraphicFramePr>
        <p:xfrm>
          <a:off x="0" y="928670"/>
          <a:ext cx="9207500" cy="5786478"/>
        </p:xfrm>
        <a:graphic>
          <a:graphicData uri="http://schemas.openxmlformats.org/drawingml/2006/chart">
            <c:chart xmlns:c="http://schemas.openxmlformats.org/drawingml/2006/chart" xmlns:r="http://schemas.openxmlformats.org/officeDocument/2006/relationships" r:id="rId2"/>
          </a:graphicData>
        </a:graphic>
      </p:graphicFrame>
      <p:sp>
        <p:nvSpPr>
          <p:cNvPr id="3" name="Tytuł 2"/>
          <p:cNvSpPr>
            <a:spLocks noGrp="1"/>
          </p:cNvSpPr>
          <p:nvPr>
            <p:ph type="title"/>
          </p:nvPr>
        </p:nvSpPr>
        <p:spPr>
          <a:xfrm>
            <a:off x="500034" y="571480"/>
            <a:ext cx="8229600" cy="1069848"/>
          </a:xfrm>
        </p:spPr>
        <p:txBody>
          <a:bodyPr>
            <a:normAutofit fontScale="90000"/>
          </a:bodyPr>
          <a:lstStyle/>
          <a:p>
            <a:r>
              <a:rPr lang="pl-PL" sz="3600" b="1" dirty="0" smtClean="0"/>
              <a:t>5. </a:t>
            </a:r>
            <a:r>
              <a:rPr lang="en-US" sz="3600" b="1" dirty="0" smtClean="0"/>
              <a:t>R</a:t>
            </a:r>
            <a:r>
              <a:rPr lang="pl-PL" sz="3600" b="1" dirty="0" err="1" smtClean="0"/>
              <a:t>esults</a:t>
            </a:r>
            <a:r>
              <a:rPr lang="pl-PL" sz="3600" b="1" dirty="0" smtClean="0"/>
              <a:t> for </a:t>
            </a:r>
            <a:r>
              <a:rPr lang="pl-PL" sz="3600" b="1" dirty="0" err="1" smtClean="0"/>
              <a:t>isotopes</a:t>
            </a:r>
            <a:r>
              <a:rPr lang="pl-PL" sz="3600" b="1" dirty="0" smtClean="0"/>
              <a:t> </a:t>
            </a:r>
            <a:r>
              <a:rPr lang="pl-PL" sz="3600" b="1" dirty="0" err="1" smtClean="0"/>
              <a:t>production</a:t>
            </a:r>
            <a:r>
              <a:rPr lang="pl-PL" sz="3600" b="1" dirty="0" smtClean="0"/>
              <a:t> </a:t>
            </a:r>
            <a:br>
              <a:rPr lang="pl-PL" sz="3600" b="1" dirty="0" smtClean="0"/>
            </a:br>
            <a:r>
              <a:rPr lang="pl-PL" sz="3600" b="1" dirty="0" smtClean="0"/>
              <a:t>    - </a:t>
            </a:r>
            <a:r>
              <a:rPr lang="en-US" sz="3600" b="1" dirty="0" smtClean="0"/>
              <a:t>B parameter</a:t>
            </a:r>
            <a:r>
              <a:rPr lang="pl-PL" sz="3600" b="1" dirty="0" smtClean="0"/>
              <a:t>.</a:t>
            </a:r>
            <a:endParaRPr lang="en-US" sz="3600" b="1" dirty="0"/>
          </a:p>
        </p:txBody>
      </p:sp>
      <p:sp>
        <p:nvSpPr>
          <p:cNvPr id="4" name="pole tekstowe 3"/>
          <p:cNvSpPr txBox="1"/>
          <p:nvPr/>
        </p:nvSpPr>
        <p:spPr>
          <a:xfrm>
            <a:off x="928662" y="1857364"/>
            <a:ext cx="7611379" cy="400110"/>
          </a:xfrm>
          <a:prstGeom prst="rect">
            <a:avLst/>
          </a:prstGeom>
          <a:noFill/>
        </p:spPr>
        <p:txBody>
          <a:bodyPr wrap="none" rtlCol="0">
            <a:spAutoFit/>
          </a:bodyPr>
          <a:lstStyle/>
          <a:p>
            <a:r>
              <a:rPr lang="en-US" sz="2000" b="1" dirty="0" smtClean="0"/>
              <a:t>Radial distribution for isotope </a:t>
            </a:r>
            <a:r>
              <a:rPr lang="pl-PL" sz="2000" b="1" dirty="0" smtClean="0"/>
              <a:t>Y- 88	Y89(n,2n)Y88</a:t>
            </a:r>
            <a:endParaRPr lang="pl-PL"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428604"/>
            <a:ext cx="8229600" cy="1066800"/>
          </a:xfrm>
        </p:spPr>
        <p:txBody>
          <a:bodyPr>
            <a:normAutofit fontScale="90000"/>
          </a:bodyPr>
          <a:lstStyle/>
          <a:p>
            <a:r>
              <a:rPr lang="pl-PL" sz="3600" b="1" dirty="0" smtClean="0"/>
              <a:t>6. </a:t>
            </a:r>
            <a:r>
              <a:rPr lang="pl-PL" sz="3600" b="1" dirty="0" err="1" smtClean="0"/>
              <a:t>Calculations</a:t>
            </a:r>
            <a:r>
              <a:rPr lang="pl-PL" sz="3600" b="1" dirty="0" smtClean="0"/>
              <a:t> for a</a:t>
            </a:r>
            <a:r>
              <a:rPr lang="en-US" sz="3600" b="1" dirty="0" smtClean="0"/>
              <a:t>v</a:t>
            </a:r>
            <a:r>
              <a:rPr lang="pl-PL" sz="3600" b="1" dirty="0" smtClean="0"/>
              <a:t>e</a:t>
            </a:r>
            <a:r>
              <a:rPr lang="en-US" sz="3600" b="1" dirty="0" smtClean="0"/>
              <a:t>rage neutron flux.</a:t>
            </a:r>
            <a:endParaRPr lang="en-US" sz="3600" b="1" dirty="0"/>
          </a:p>
        </p:txBody>
      </p:sp>
      <p:sp>
        <p:nvSpPr>
          <p:cNvPr id="3" name="Symbol zastępczy zawartości 2"/>
          <p:cNvSpPr>
            <a:spLocks noGrp="1"/>
          </p:cNvSpPr>
          <p:nvPr>
            <p:ph idx="1"/>
          </p:nvPr>
        </p:nvSpPr>
        <p:spPr>
          <a:xfrm>
            <a:off x="428596" y="2928934"/>
            <a:ext cx="8229600" cy="3645602"/>
          </a:xfrm>
        </p:spPr>
        <p:txBody>
          <a:bodyPr>
            <a:normAutofit/>
          </a:bodyPr>
          <a:lstStyle/>
          <a:p>
            <a:pPr>
              <a:buNone/>
            </a:pPr>
            <a:r>
              <a:rPr lang="pl-PL" sz="2000" dirty="0" smtClean="0"/>
              <a:t>w</a:t>
            </a:r>
            <a:r>
              <a:rPr lang="en-US" sz="2000" dirty="0" smtClean="0"/>
              <a:t>here:</a:t>
            </a:r>
            <a:r>
              <a:rPr lang="pl-PL" sz="2000" dirty="0" smtClean="0"/>
              <a:t> </a:t>
            </a:r>
          </a:p>
          <a:p>
            <a:pPr>
              <a:buNone/>
            </a:pPr>
            <a:r>
              <a:rPr lang="pl-PL" sz="2000" dirty="0" smtClean="0"/>
              <a:t>B</a:t>
            </a:r>
            <a:r>
              <a:rPr lang="pl-PL" sz="2000" baseline="30000" dirty="0" smtClean="0"/>
              <a:t>y </a:t>
            </a:r>
            <a:r>
              <a:rPr lang="pl-PL" sz="2000" dirty="0" smtClean="0"/>
              <a:t> - </a:t>
            </a:r>
            <a:r>
              <a:rPr lang="en-US" sz="2000" dirty="0" smtClean="0"/>
              <a:t>parameter B for the isotope </a:t>
            </a:r>
          </a:p>
          <a:p>
            <a:pPr>
              <a:buNone/>
            </a:pPr>
            <a:r>
              <a:rPr lang="pl-PL" sz="2000" dirty="0" smtClean="0"/>
              <a:t>S </a:t>
            </a:r>
            <a:r>
              <a:rPr lang="en-US" sz="2000" dirty="0" smtClean="0"/>
              <a:t>– total number of protons from accelerator, which </a:t>
            </a:r>
            <a:r>
              <a:rPr lang="en-US" sz="2000" dirty="0" err="1" smtClean="0"/>
              <a:t>incide</a:t>
            </a:r>
            <a:r>
              <a:rPr lang="pl-PL" sz="2000" dirty="0" smtClean="0"/>
              <a:t> </a:t>
            </a:r>
            <a:r>
              <a:rPr lang="en-US" sz="2000" dirty="0" smtClean="0"/>
              <a:t>on the     detector during the experiment</a:t>
            </a:r>
          </a:p>
          <a:p>
            <a:pPr>
              <a:buNone/>
            </a:pPr>
            <a:r>
              <a:rPr lang="pl-PL" sz="2000" dirty="0" smtClean="0"/>
              <a:t>A -  Avogadro constans</a:t>
            </a:r>
          </a:p>
          <a:p>
            <a:pPr>
              <a:buNone/>
            </a:pPr>
            <a:r>
              <a:rPr lang="pl-PL" sz="2000" dirty="0" smtClean="0"/>
              <a:t>t – time</a:t>
            </a:r>
            <a:r>
              <a:rPr lang="en-US" sz="2000" dirty="0" smtClean="0">
                <a:cs typeface="Times New Roman" pitchFamily="18" charset="0"/>
              </a:rPr>
              <a:t> of irradiation [s]</a:t>
            </a:r>
            <a:endParaRPr lang="pl-PL" sz="2000" dirty="0" smtClean="0"/>
          </a:p>
          <a:p>
            <a:pPr>
              <a:buNone/>
            </a:pPr>
            <a:r>
              <a:rPr lang="el-GR" sz="2000" dirty="0" smtClean="0"/>
              <a:t>σ</a:t>
            </a:r>
            <a:r>
              <a:rPr lang="pl-PL" sz="2000" dirty="0" smtClean="0"/>
              <a:t> – </a:t>
            </a:r>
            <a:r>
              <a:rPr lang="en-US" sz="2000" dirty="0" smtClean="0"/>
              <a:t>average cross-section for reaction (n,xn) in particular energy range [barn]</a:t>
            </a:r>
          </a:p>
          <a:p>
            <a:pPr>
              <a:buNone/>
            </a:pPr>
            <a:r>
              <a:rPr lang="pl-PL" sz="2000" dirty="0" smtClean="0"/>
              <a:t>G – </a:t>
            </a:r>
            <a:r>
              <a:rPr lang="en-US" sz="2000" dirty="0" smtClean="0"/>
              <a:t>gramoatom for the isotope</a:t>
            </a:r>
          </a:p>
          <a:p>
            <a:pPr>
              <a:buNone/>
            </a:pPr>
            <a:endParaRPr lang="pl-PL" sz="2400" dirty="0" smtClean="0"/>
          </a:p>
          <a:p>
            <a:pPr>
              <a:buNone/>
            </a:pPr>
            <a:endParaRPr lang="pl-PL" sz="2400" dirty="0"/>
          </a:p>
        </p:txBody>
      </p:sp>
      <p:pic>
        <p:nvPicPr>
          <p:cNvPr id="4" name="Picture 2"/>
          <p:cNvPicPr>
            <a:picLocks noChangeAspect="1" noChangeArrowheads="1"/>
          </p:cNvPicPr>
          <p:nvPr/>
        </p:nvPicPr>
        <p:blipFill>
          <a:blip r:embed="rId2" cstate="print"/>
          <a:stretch>
            <a:fillRect/>
          </a:stretch>
        </p:blipFill>
        <p:spPr bwMode="auto">
          <a:xfrm>
            <a:off x="2600636" y="1571612"/>
            <a:ext cx="4085603" cy="122446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8"/>
          <p:cNvGraphicFramePr>
            <a:graphicFrameLocks/>
          </p:cNvGraphicFramePr>
          <p:nvPr>
            <p:extLst>
              <p:ext uri="{D42A27DB-BD31-4B8C-83A1-F6EECF244321}">
                <p14:modId xmlns:p14="http://schemas.microsoft.com/office/powerpoint/2010/main" xmlns="" val="2322492084"/>
              </p:ext>
            </p:extLst>
          </p:nvPr>
        </p:nvGraphicFramePr>
        <p:xfrm>
          <a:off x="857224" y="1357298"/>
          <a:ext cx="7358082" cy="4730196"/>
        </p:xfrm>
        <a:graphic>
          <a:graphicData uri="http://schemas.openxmlformats.org/drawingml/2006/chart">
            <c:chart xmlns:c="http://schemas.openxmlformats.org/drawingml/2006/chart" xmlns:r="http://schemas.openxmlformats.org/officeDocument/2006/relationships" r:id="rId2"/>
          </a:graphicData>
        </a:graphic>
      </p:graphicFrame>
      <p:sp>
        <p:nvSpPr>
          <p:cNvPr id="2" name="Tytuł 1"/>
          <p:cNvSpPr>
            <a:spLocks noGrp="1"/>
          </p:cNvSpPr>
          <p:nvPr>
            <p:ph type="title"/>
          </p:nvPr>
        </p:nvSpPr>
        <p:spPr>
          <a:xfrm>
            <a:off x="428596" y="642918"/>
            <a:ext cx="8229600" cy="1069848"/>
          </a:xfrm>
        </p:spPr>
        <p:txBody>
          <a:bodyPr>
            <a:normAutofit fontScale="90000"/>
          </a:bodyPr>
          <a:lstStyle/>
          <a:p>
            <a:r>
              <a:rPr lang="pl-PL" b="1" dirty="0" smtClean="0"/>
              <a:t>6. </a:t>
            </a:r>
            <a:r>
              <a:rPr lang="pl-PL" b="1" dirty="0" err="1" smtClean="0"/>
              <a:t>Calculations</a:t>
            </a:r>
            <a:r>
              <a:rPr lang="pl-PL" b="1" dirty="0" smtClean="0"/>
              <a:t> for a</a:t>
            </a:r>
            <a:r>
              <a:rPr lang="en-US" b="1" dirty="0" smtClean="0"/>
              <a:t>v</a:t>
            </a:r>
            <a:r>
              <a:rPr lang="pl-PL" b="1" dirty="0" smtClean="0"/>
              <a:t>e</a:t>
            </a:r>
            <a:r>
              <a:rPr lang="en-US" b="1" dirty="0" smtClean="0"/>
              <a:t>rage neutron flux.</a:t>
            </a:r>
            <a:endParaRPr lang="pl-PL" b="1" dirty="0"/>
          </a:p>
        </p:txBody>
      </p:sp>
      <p:sp>
        <p:nvSpPr>
          <p:cNvPr id="5" name="pole tekstowe 4"/>
          <p:cNvSpPr txBox="1"/>
          <p:nvPr/>
        </p:nvSpPr>
        <p:spPr>
          <a:xfrm>
            <a:off x="642910" y="5786454"/>
            <a:ext cx="3571900" cy="584775"/>
          </a:xfrm>
          <a:prstGeom prst="rect">
            <a:avLst/>
          </a:prstGeom>
          <a:noFill/>
        </p:spPr>
        <p:txBody>
          <a:bodyPr wrap="square" rtlCol="0">
            <a:spAutoFit/>
          </a:bodyPr>
          <a:lstStyle/>
          <a:p>
            <a:r>
              <a:rPr lang="en-US" sz="1600" dirty="0" smtClean="0"/>
              <a:t>We divided energy range into 3 parts because of threshold reactions. </a:t>
            </a:r>
            <a:endParaRPr lang="en-US" sz="1600" dirty="0"/>
          </a:p>
        </p:txBody>
      </p:sp>
      <p:sp>
        <p:nvSpPr>
          <p:cNvPr id="7" name="pole tekstowe 6"/>
          <p:cNvSpPr txBox="1"/>
          <p:nvPr/>
        </p:nvSpPr>
        <p:spPr>
          <a:xfrm>
            <a:off x="4929190" y="5715016"/>
            <a:ext cx="3643338" cy="830997"/>
          </a:xfrm>
          <a:prstGeom prst="rect">
            <a:avLst/>
          </a:prstGeom>
          <a:noFill/>
        </p:spPr>
        <p:txBody>
          <a:bodyPr wrap="square" rtlCol="0">
            <a:spAutoFit/>
          </a:bodyPr>
          <a:lstStyle/>
          <a:p>
            <a:r>
              <a:rPr lang="pl-PL" sz="1600" i="1" dirty="0" smtClean="0"/>
              <a:t>11,5 – 20,8 </a:t>
            </a:r>
            <a:r>
              <a:rPr lang="pl-PL" sz="1600" i="1" dirty="0" err="1" smtClean="0"/>
              <a:t>MeV</a:t>
            </a:r>
            <a:r>
              <a:rPr lang="pl-PL" sz="1600" i="1" dirty="0" smtClean="0"/>
              <a:t>		(n,2n)</a:t>
            </a:r>
            <a:br>
              <a:rPr lang="pl-PL" sz="1600" i="1" dirty="0" smtClean="0"/>
            </a:br>
            <a:r>
              <a:rPr lang="pl-PL" sz="1600" i="1" dirty="0" smtClean="0"/>
              <a:t>20,8 – 32,7 </a:t>
            </a:r>
            <a:r>
              <a:rPr lang="pl-PL" sz="1600" i="1" dirty="0" err="1" smtClean="0"/>
              <a:t>MeV</a:t>
            </a:r>
            <a:r>
              <a:rPr lang="pl-PL" sz="1600" i="1" dirty="0" smtClean="0"/>
              <a:t>		(n,3n)</a:t>
            </a:r>
            <a:br>
              <a:rPr lang="pl-PL" sz="1600" i="1" dirty="0" smtClean="0"/>
            </a:br>
            <a:r>
              <a:rPr lang="pl-PL" sz="1600" i="1" dirty="0" smtClean="0"/>
              <a:t>32,7 – 100 </a:t>
            </a:r>
            <a:r>
              <a:rPr lang="pl-PL" sz="1600" i="1" dirty="0" err="1" smtClean="0"/>
              <a:t>MeV</a:t>
            </a:r>
            <a:r>
              <a:rPr lang="pl-PL" sz="1600" i="1" dirty="0" smtClean="0"/>
              <a:t> 		(n,4n) </a:t>
            </a:r>
            <a:endParaRPr lang="pl-PL" sz="1600" i="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785794"/>
            <a:ext cx="8229600" cy="1069848"/>
          </a:xfrm>
        </p:spPr>
        <p:txBody>
          <a:bodyPr/>
          <a:lstStyle/>
          <a:p>
            <a:r>
              <a:rPr lang="pl-PL" sz="3600" b="1" dirty="0" smtClean="0"/>
              <a:t>7. </a:t>
            </a:r>
            <a:r>
              <a:rPr lang="pl-PL" sz="3600" b="1" dirty="0" err="1" smtClean="0"/>
              <a:t>Conclusions</a:t>
            </a:r>
            <a:r>
              <a:rPr lang="pl-PL" sz="3600" b="1" dirty="0" smtClean="0"/>
              <a:t>.</a:t>
            </a:r>
            <a:endParaRPr lang="pl-PL" b="1" dirty="0"/>
          </a:p>
        </p:txBody>
      </p:sp>
      <p:sp>
        <p:nvSpPr>
          <p:cNvPr id="5" name="pole tekstowe 4"/>
          <p:cNvSpPr txBox="1"/>
          <p:nvPr/>
        </p:nvSpPr>
        <p:spPr>
          <a:xfrm>
            <a:off x="642910" y="2643182"/>
            <a:ext cx="7786742" cy="2554545"/>
          </a:xfrm>
          <a:prstGeom prst="rect">
            <a:avLst/>
          </a:prstGeom>
          <a:noFill/>
        </p:spPr>
        <p:txBody>
          <a:bodyPr wrap="square" rtlCol="0">
            <a:spAutoFit/>
          </a:bodyPr>
          <a:lstStyle/>
          <a:p>
            <a:pPr algn="just"/>
            <a:r>
              <a:rPr lang="en-US" sz="2000" dirty="0" smtClean="0"/>
              <a:t>Parameters  of „Quinta” assembly were very similar to conditions provided in the ADS reactors. After the experiment it’s able to make measurements which gives us the isotopes level productions. Basing on the measurements, using knowledge about nuclear reactions and parameter equations we were able to assign the average neutron flux density inside our experimental assembly.</a:t>
            </a:r>
          </a:p>
          <a:p>
            <a:pPr algn="just"/>
            <a:r>
              <a:rPr lang="en-US" sz="2000" dirty="0" smtClean="0"/>
              <a:t>Our results are compatible with expectations  from previous experiments.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ctrTitle"/>
          </p:nvPr>
        </p:nvSpPr>
        <p:spPr>
          <a:xfrm>
            <a:off x="428596" y="2143116"/>
            <a:ext cx="8458200" cy="1470025"/>
          </a:xfrm>
        </p:spPr>
        <p:txBody>
          <a:bodyPr/>
          <a:lstStyle/>
          <a:p>
            <a:r>
              <a:rPr lang="pl-PL" dirty="0" err="1" smtClean="0"/>
              <a:t>Thank</a:t>
            </a:r>
            <a:r>
              <a:rPr lang="pl-PL" dirty="0" smtClean="0"/>
              <a:t> </a:t>
            </a:r>
            <a:r>
              <a:rPr lang="pl-PL" dirty="0" err="1" smtClean="0"/>
              <a:t>you</a:t>
            </a:r>
            <a:r>
              <a:rPr lang="pl-PL" dirty="0" smtClean="0"/>
              <a:t> for </a:t>
            </a:r>
            <a:r>
              <a:rPr lang="pl-PL" dirty="0" err="1" smtClean="0"/>
              <a:t>your</a:t>
            </a:r>
            <a:r>
              <a:rPr lang="pl-PL" dirty="0" smtClean="0"/>
              <a:t> </a:t>
            </a:r>
            <a:r>
              <a:rPr lang="pl-PL" dirty="0" err="1" smtClean="0"/>
              <a:t>attention</a:t>
            </a:r>
            <a:endParaRPr lang="pl-P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00034" y="1142984"/>
            <a:ext cx="8229600" cy="5357850"/>
          </a:xfrm>
        </p:spPr>
        <p:txBody>
          <a:bodyPr>
            <a:noAutofit/>
          </a:bodyPr>
          <a:lstStyle/>
          <a:p>
            <a:pPr>
              <a:lnSpc>
                <a:spcPct val="90000"/>
              </a:lnSpc>
              <a:buNone/>
              <a:defRPr/>
            </a:pPr>
            <a:r>
              <a:rPr lang="en-US" sz="1600" dirty="0" smtClean="0">
                <a:cs typeface="Times New Roman" pitchFamily="18" charset="0"/>
              </a:rPr>
              <a:t>where:</a:t>
            </a:r>
          </a:p>
          <a:p>
            <a:pPr>
              <a:lnSpc>
                <a:spcPct val="90000"/>
              </a:lnSpc>
              <a:buNone/>
              <a:defRPr/>
            </a:pPr>
            <a:r>
              <a:rPr lang="en-US" sz="1600" dirty="0" smtClean="0">
                <a:cs typeface="Times New Roman" pitchFamily="18" charset="0"/>
              </a:rPr>
              <a:t>B</a:t>
            </a:r>
            <a:r>
              <a:rPr lang="pl-PL" sz="1600" dirty="0" smtClean="0">
                <a:cs typeface="Times New Roman" pitchFamily="18" charset="0"/>
              </a:rPr>
              <a:t>  -</a:t>
            </a:r>
            <a:r>
              <a:rPr lang="en-US" sz="1600" dirty="0" smtClean="0">
                <a:cs typeface="Times New Roman" pitchFamily="18" charset="0"/>
              </a:rPr>
              <a:t> 	number of nuclei per gram of a sample material and per one primary </a:t>
            </a:r>
            <a:r>
              <a:rPr lang="pl-PL" sz="1600" dirty="0" smtClean="0">
                <a:cs typeface="Times New Roman" pitchFamily="18" charset="0"/>
              </a:rPr>
              <a:t>	particle</a:t>
            </a:r>
            <a:endParaRPr lang="en-US" sz="1600" dirty="0" smtClean="0"/>
          </a:p>
          <a:p>
            <a:pPr>
              <a:lnSpc>
                <a:spcPct val="90000"/>
              </a:lnSpc>
              <a:buNone/>
              <a:defRPr/>
            </a:pPr>
            <a:r>
              <a:rPr lang="en-US" sz="1600" dirty="0" smtClean="0">
                <a:cs typeface="Times New Roman" pitchFamily="18" charset="0"/>
              </a:rPr>
              <a:t>N</a:t>
            </a:r>
            <a:r>
              <a:rPr lang="en-US" sz="1600" baseline="-30000" dirty="0" smtClean="0">
                <a:cs typeface="Times New Roman" pitchFamily="18" charset="0"/>
              </a:rPr>
              <a:t>1</a:t>
            </a:r>
            <a:r>
              <a:rPr lang="pl-PL" sz="1600" dirty="0" smtClean="0">
                <a:cs typeface="Times New Roman" pitchFamily="18" charset="0"/>
              </a:rPr>
              <a:t> - 	</a:t>
            </a:r>
            <a:r>
              <a:rPr lang="en-US" sz="1600" dirty="0" smtClean="0">
                <a:cs typeface="Times New Roman" pitchFamily="18" charset="0"/>
              </a:rPr>
              <a:t>peak (line) area</a:t>
            </a:r>
          </a:p>
          <a:p>
            <a:pPr>
              <a:lnSpc>
                <a:spcPct val="90000"/>
              </a:lnSpc>
              <a:buNone/>
              <a:defRPr/>
            </a:pPr>
            <a:r>
              <a:rPr lang="en-US" sz="1600" dirty="0" smtClean="0">
                <a:cs typeface="Times New Roman" pitchFamily="18" charset="0"/>
              </a:rPr>
              <a:t>N</a:t>
            </a:r>
            <a:r>
              <a:rPr lang="en-US" sz="1600" baseline="-30000" dirty="0" smtClean="0">
                <a:cs typeface="Times New Roman" pitchFamily="18" charset="0"/>
              </a:rPr>
              <a:t>abs</a:t>
            </a:r>
            <a:r>
              <a:rPr lang="pl-PL" sz="1600" dirty="0" smtClean="0">
                <a:cs typeface="Times New Roman" pitchFamily="18" charset="0"/>
              </a:rPr>
              <a:t> - 	</a:t>
            </a:r>
            <a:r>
              <a:rPr lang="en-US" sz="1600" dirty="0" smtClean="0">
                <a:cs typeface="Times New Roman" pitchFamily="18" charset="0"/>
              </a:rPr>
              <a:t>the absolute intensity of given line in percent  [%]</a:t>
            </a:r>
          </a:p>
          <a:p>
            <a:pPr>
              <a:lnSpc>
                <a:spcPct val="90000"/>
              </a:lnSpc>
              <a:buNone/>
              <a:defRPr/>
            </a:pPr>
            <a:r>
              <a:rPr lang="en-US" sz="1600" dirty="0" smtClean="0">
                <a:cs typeface="Times New Roman" pitchFamily="18" charset="0"/>
                <a:sym typeface="Symbol" pitchFamily="18" charset="2"/>
              </a:rPr>
              <a:t></a:t>
            </a:r>
            <a:r>
              <a:rPr lang="en-US" sz="1600" baseline="-30000" dirty="0" smtClean="0">
                <a:cs typeface="Times New Roman" pitchFamily="18" charset="0"/>
              </a:rPr>
              <a:t>p</a:t>
            </a:r>
            <a:r>
              <a:rPr lang="en-US" sz="1600" dirty="0" smtClean="0">
                <a:cs typeface="Times New Roman" pitchFamily="18" charset="0"/>
              </a:rPr>
              <a:t>(E)</a:t>
            </a:r>
            <a:r>
              <a:rPr lang="pl-PL" sz="1600" dirty="0" smtClean="0">
                <a:cs typeface="Times New Roman" pitchFamily="18" charset="0"/>
              </a:rPr>
              <a:t> - 	</a:t>
            </a:r>
            <a:r>
              <a:rPr lang="en-US" sz="1600" dirty="0" smtClean="0">
                <a:cs typeface="Times New Roman" pitchFamily="18" charset="0"/>
              </a:rPr>
              <a:t>detector efficiency function of  energy (polynomial)</a:t>
            </a:r>
          </a:p>
          <a:p>
            <a:pPr>
              <a:lnSpc>
                <a:spcPct val="90000"/>
              </a:lnSpc>
              <a:buNone/>
              <a:defRPr/>
            </a:pPr>
            <a:r>
              <a:rPr lang="en-US" sz="1600" dirty="0" smtClean="0">
                <a:cs typeface="Times New Roman" pitchFamily="18" charset="0"/>
              </a:rPr>
              <a:t>COI(E,G)</a:t>
            </a:r>
            <a:r>
              <a:rPr lang="pl-PL" sz="1600" dirty="0" smtClean="0">
                <a:cs typeface="Times New Roman" pitchFamily="18" charset="0"/>
              </a:rPr>
              <a:t> - </a:t>
            </a:r>
            <a:r>
              <a:rPr lang="en-US" sz="1600" dirty="0" smtClean="0">
                <a:cs typeface="Times New Roman" pitchFamily="18" charset="0"/>
              </a:rPr>
              <a:t>cascade effect coefficient function of energy and geometry</a:t>
            </a:r>
            <a:endParaRPr lang="pl-PL" sz="1600" dirty="0" smtClean="0">
              <a:cs typeface="Times New Roman" pitchFamily="18" charset="0"/>
            </a:endParaRPr>
          </a:p>
          <a:p>
            <a:pPr>
              <a:lnSpc>
                <a:spcPct val="90000"/>
              </a:lnSpc>
              <a:buNone/>
              <a:defRPr/>
            </a:pPr>
            <a:r>
              <a:rPr lang="en-US" sz="1600" dirty="0" smtClean="0"/>
              <a:t>∆S(G), ∆D(E) </a:t>
            </a:r>
            <a:r>
              <a:rPr lang="pl-PL" sz="1600" dirty="0" smtClean="0"/>
              <a:t>-</a:t>
            </a:r>
            <a:r>
              <a:rPr lang="en-US" sz="1600" dirty="0" smtClean="0"/>
              <a:t> calibrations function for thickness and shape of detectors </a:t>
            </a:r>
            <a:endParaRPr lang="en-US" sz="1600" dirty="0" smtClean="0">
              <a:cs typeface="Times New Roman" pitchFamily="18" charset="0"/>
            </a:endParaRPr>
          </a:p>
          <a:p>
            <a:pPr>
              <a:lnSpc>
                <a:spcPct val="90000"/>
              </a:lnSpc>
              <a:buNone/>
              <a:defRPr/>
            </a:pPr>
            <a:r>
              <a:rPr lang="en-US" sz="1600" dirty="0" smtClean="0">
                <a:cs typeface="Times New Roman" pitchFamily="18" charset="0"/>
              </a:rPr>
              <a:t>I</a:t>
            </a:r>
            <a:r>
              <a:rPr lang="pl-PL" sz="1600" dirty="0" smtClean="0">
                <a:cs typeface="Times New Roman" pitchFamily="18" charset="0"/>
              </a:rPr>
              <a:t> - 		</a:t>
            </a:r>
            <a:r>
              <a:rPr lang="en-US" sz="1600" dirty="0" smtClean="0">
                <a:cs typeface="Times New Roman" pitchFamily="18" charset="0"/>
              </a:rPr>
              <a:t>total number of primary par</a:t>
            </a:r>
            <a:r>
              <a:rPr lang="pl-PL" sz="1600" dirty="0" smtClean="0">
                <a:cs typeface="Times New Roman" pitchFamily="18" charset="0"/>
              </a:rPr>
              <a:t>t</a:t>
            </a:r>
            <a:r>
              <a:rPr lang="en-US" sz="1600" dirty="0" smtClean="0">
                <a:cs typeface="Times New Roman" pitchFamily="18" charset="0"/>
              </a:rPr>
              <a:t>icles </a:t>
            </a:r>
          </a:p>
          <a:p>
            <a:pPr>
              <a:lnSpc>
                <a:spcPct val="90000"/>
              </a:lnSpc>
              <a:buNone/>
              <a:defRPr/>
            </a:pPr>
            <a:r>
              <a:rPr lang="el-GR" sz="1600" dirty="0" smtClean="0">
                <a:cs typeface="Times New Roman" pitchFamily="18" charset="0"/>
              </a:rPr>
              <a:t>Λ</a:t>
            </a:r>
            <a:r>
              <a:rPr lang="pl-PL" sz="1600" dirty="0" smtClean="0">
                <a:cs typeface="Times New Roman" pitchFamily="18" charset="0"/>
              </a:rPr>
              <a:t> - 	</a:t>
            </a:r>
            <a:r>
              <a:rPr lang="en-US" sz="1600" dirty="0" smtClean="0">
                <a:cs typeface="Times New Roman" pitchFamily="18" charset="0"/>
              </a:rPr>
              <a:t>decay constant  ( λ=ln(2)/t</a:t>
            </a:r>
            <a:r>
              <a:rPr lang="en-US" sz="1600" baseline="-30000" dirty="0" smtClean="0">
                <a:cs typeface="Times New Roman" pitchFamily="18" charset="0"/>
              </a:rPr>
              <a:t>1/2</a:t>
            </a:r>
            <a:r>
              <a:rPr lang="en-US" sz="1600" dirty="0" smtClean="0">
                <a:cs typeface="Times New Roman" pitchFamily="18" charset="0"/>
              </a:rPr>
              <a:t> )</a:t>
            </a:r>
          </a:p>
          <a:p>
            <a:pPr>
              <a:lnSpc>
                <a:spcPct val="90000"/>
              </a:lnSpc>
              <a:buNone/>
              <a:defRPr/>
            </a:pPr>
            <a:r>
              <a:rPr lang="en-US" sz="1600" dirty="0" smtClean="0">
                <a:cs typeface="Times New Roman" pitchFamily="18" charset="0"/>
              </a:rPr>
              <a:t> t</a:t>
            </a:r>
            <a:r>
              <a:rPr lang="en-US" sz="1600" baseline="-30000" dirty="0" smtClean="0">
                <a:cs typeface="Times New Roman" pitchFamily="18" charset="0"/>
              </a:rPr>
              <a:t>1/2</a:t>
            </a:r>
            <a:r>
              <a:rPr lang="pl-PL" sz="1600" dirty="0" smtClean="0">
                <a:cs typeface="Times New Roman" pitchFamily="18" charset="0"/>
              </a:rPr>
              <a:t> - 	</a:t>
            </a:r>
            <a:r>
              <a:rPr lang="en-US" sz="1600" dirty="0" smtClean="0">
                <a:cs typeface="Times New Roman" pitchFamily="18" charset="0"/>
              </a:rPr>
              <a:t>half life time [s]</a:t>
            </a:r>
          </a:p>
          <a:p>
            <a:pPr>
              <a:lnSpc>
                <a:spcPct val="90000"/>
              </a:lnSpc>
              <a:buNone/>
              <a:defRPr/>
            </a:pPr>
            <a:r>
              <a:rPr lang="en-US" sz="1600" dirty="0" smtClean="0">
                <a:cs typeface="Times New Roman" pitchFamily="18" charset="0"/>
              </a:rPr>
              <a:t>t</a:t>
            </a:r>
            <a:r>
              <a:rPr lang="en-US" sz="1600" baseline="-30000" dirty="0" smtClean="0">
                <a:cs typeface="Times New Roman" pitchFamily="18" charset="0"/>
              </a:rPr>
              <a:t>ira</a:t>
            </a:r>
            <a:r>
              <a:rPr lang="en-US" sz="1600" dirty="0" smtClean="0">
                <a:cs typeface="Times New Roman" pitchFamily="18" charset="0"/>
              </a:rPr>
              <a:t>	</a:t>
            </a:r>
            <a:r>
              <a:rPr lang="pl-PL" sz="1600" dirty="0" smtClean="0">
                <a:cs typeface="Times New Roman" pitchFamily="18" charset="0"/>
              </a:rPr>
              <a:t>-	</a:t>
            </a:r>
            <a:r>
              <a:rPr lang="en-US" sz="1600" dirty="0" smtClean="0">
                <a:cs typeface="Times New Roman" pitchFamily="18" charset="0"/>
              </a:rPr>
              <a:t>elapsed time of irradiation [s]</a:t>
            </a:r>
          </a:p>
          <a:p>
            <a:pPr>
              <a:lnSpc>
                <a:spcPct val="90000"/>
              </a:lnSpc>
              <a:buNone/>
              <a:defRPr/>
            </a:pPr>
            <a:r>
              <a:rPr lang="en-US" sz="1600" dirty="0" smtClean="0">
                <a:cs typeface="Times New Roman" pitchFamily="18" charset="0"/>
              </a:rPr>
              <a:t>t</a:t>
            </a:r>
            <a:r>
              <a:rPr lang="en-US" sz="1600" baseline="-30000" dirty="0" smtClean="0">
                <a:cs typeface="Times New Roman" pitchFamily="18" charset="0"/>
              </a:rPr>
              <a:t>+</a:t>
            </a:r>
            <a:r>
              <a:rPr lang="en-US" sz="1600" dirty="0" smtClean="0">
                <a:cs typeface="Times New Roman" pitchFamily="18" charset="0"/>
              </a:rPr>
              <a:t>	</a:t>
            </a:r>
            <a:r>
              <a:rPr lang="pl-PL" sz="1600" dirty="0" smtClean="0">
                <a:cs typeface="Times New Roman" pitchFamily="18" charset="0"/>
              </a:rPr>
              <a:t>-	</a:t>
            </a:r>
            <a:r>
              <a:rPr lang="en-US" sz="1600" dirty="0" smtClean="0">
                <a:cs typeface="Times New Roman" pitchFamily="18" charset="0"/>
              </a:rPr>
              <a:t>time between the end of irradiation and the beginning of measurement [s]</a:t>
            </a:r>
          </a:p>
          <a:p>
            <a:pPr>
              <a:lnSpc>
                <a:spcPct val="90000"/>
              </a:lnSpc>
              <a:buNone/>
              <a:defRPr/>
            </a:pPr>
            <a:r>
              <a:rPr lang="en-US" sz="1600" dirty="0" smtClean="0">
                <a:cs typeface="Times New Roman" pitchFamily="18" charset="0"/>
              </a:rPr>
              <a:t>t</a:t>
            </a:r>
            <a:r>
              <a:rPr lang="en-US" sz="1600" baseline="-30000" dirty="0" smtClean="0">
                <a:cs typeface="Times New Roman" pitchFamily="18" charset="0"/>
              </a:rPr>
              <a:t>real</a:t>
            </a:r>
            <a:r>
              <a:rPr lang="pl-PL" sz="1600" dirty="0" smtClean="0">
                <a:cs typeface="Times New Roman" pitchFamily="18" charset="0"/>
              </a:rPr>
              <a:t>-	 </a:t>
            </a:r>
            <a:r>
              <a:rPr lang="en-US" sz="1600" dirty="0" smtClean="0">
                <a:cs typeface="Times New Roman" pitchFamily="18" charset="0"/>
              </a:rPr>
              <a:t>time of the measurement [s]</a:t>
            </a:r>
          </a:p>
          <a:p>
            <a:pPr>
              <a:lnSpc>
                <a:spcPct val="90000"/>
              </a:lnSpc>
              <a:buNone/>
              <a:defRPr/>
            </a:pPr>
            <a:r>
              <a:rPr lang="en-US" sz="1600" dirty="0" smtClean="0">
                <a:cs typeface="Times New Roman" pitchFamily="18" charset="0"/>
              </a:rPr>
              <a:t>m	</a:t>
            </a:r>
            <a:r>
              <a:rPr lang="pl-PL" sz="1600" dirty="0" smtClean="0">
                <a:cs typeface="Times New Roman" pitchFamily="18" charset="0"/>
              </a:rPr>
              <a:t>-	</a:t>
            </a:r>
            <a:r>
              <a:rPr lang="en-US" sz="1600" dirty="0" smtClean="0">
                <a:cs typeface="Times New Roman" pitchFamily="18" charset="0"/>
              </a:rPr>
              <a:t>mass of the sample (target)  [g]</a:t>
            </a:r>
            <a:endParaRPr lang="pl-PL" sz="1600" dirty="0" smtClean="0">
              <a:cs typeface="Times New Roman" pitchFamily="18" charset="0"/>
            </a:endParaRPr>
          </a:p>
          <a:p>
            <a:pPr>
              <a:lnSpc>
                <a:spcPct val="90000"/>
              </a:lnSpc>
              <a:buNone/>
              <a:defRPr/>
            </a:pPr>
            <a:endParaRPr lang="pl-PL" sz="1600" dirty="0" smtClean="0">
              <a:cs typeface="Times New Roman" pitchFamily="18" charset="0"/>
            </a:endParaRPr>
          </a:p>
          <a:p>
            <a:pPr>
              <a:lnSpc>
                <a:spcPct val="90000"/>
              </a:lnSpc>
              <a:buNone/>
              <a:defRPr/>
            </a:pPr>
            <a:r>
              <a:rPr lang="en-US" sz="1600" dirty="0" smtClean="0"/>
              <a:t> </a:t>
            </a:r>
            <a:r>
              <a:rPr lang="en-US" sz="1600" dirty="0" smtClean="0">
                <a:cs typeface="Times New Roman" pitchFamily="18" charset="0"/>
              </a:rPr>
              <a:t>It was assumed that the main contribution to value B error came from statistical error, </a:t>
            </a:r>
            <a:r>
              <a:rPr lang="en-US" sz="1600" dirty="0" smtClean="0">
                <a:cs typeface="Times New Roman" pitchFamily="18" charset="0"/>
                <a:sym typeface="Symbol" pitchFamily="18" charset="2"/>
              </a:rPr>
              <a:t></a:t>
            </a:r>
            <a:r>
              <a:rPr lang="en-US" sz="1600" i="1" dirty="0" smtClean="0">
                <a:cs typeface="Times New Roman" pitchFamily="18" charset="0"/>
              </a:rPr>
              <a:t>N</a:t>
            </a:r>
            <a:r>
              <a:rPr lang="en-US" sz="1600" i="1" baseline="-30000" dirty="0" smtClean="0">
                <a:cs typeface="Times New Roman" pitchFamily="18" charset="0"/>
              </a:rPr>
              <a:t>1 </a:t>
            </a:r>
            <a:r>
              <a:rPr lang="en-US" sz="1600" dirty="0" smtClean="0">
                <a:cs typeface="Times New Roman" pitchFamily="18" charset="0"/>
              </a:rPr>
              <a:t>and I number error .</a:t>
            </a:r>
            <a:endParaRPr lang="pl-PL" sz="1600" dirty="0" smtClean="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00034" y="857232"/>
            <a:ext cx="8229600" cy="5429288"/>
          </a:xfrm>
        </p:spPr>
        <p:txBody>
          <a:bodyPr>
            <a:normAutofit fontScale="77500" lnSpcReduction="20000"/>
          </a:bodyPr>
          <a:lstStyle/>
          <a:p>
            <a:pPr algn="ctr">
              <a:buNone/>
            </a:pPr>
            <a:r>
              <a:rPr lang="pl-PL" dirty="0" smtClean="0"/>
              <a:t>	</a:t>
            </a:r>
            <a:r>
              <a:rPr lang="en-US" dirty="0" smtClean="0"/>
              <a:t>The</a:t>
            </a:r>
            <a:r>
              <a:rPr lang="pl-PL" dirty="0" smtClean="0"/>
              <a:t> </a:t>
            </a:r>
            <a:r>
              <a:rPr lang="en-US" dirty="0" smtClean="0"/>
              <a:t>aim of the project was the</a:t>
            </a:r>
            <a:r>
              <a:rPr lang="pl-PL" dirty="0" smtClean="0"/>
              <a:t> </a:t>
            </a:r>
            <a:r>
              <a:rPr lang="en-US" dirty="0" smtClean="0"/>
              <a:t>research about neutron flux in the</a:t>
            </a:r>
            <a:r>
              <a:rPr lang="pl-PL" dirty="0" smtClean="0"/>
              <a:t> </a:t>
            </a:r>
            <a:r>
              <a:rPr lang="pl-PL" dirty="0" err="1" smtClean="0"/>
              <a:t>experimental</a:t>
            </a:r>
            <a:r>
              <a:rPr lang="pl-PL" dirty="0" smtClean="0"/>
              <a:t> </a:t>
            </a:r>
            <a:r>
              <a:rPr lang="pl-PL" dirty="0" err="1" smtClean="0"/>
              <a:t>assembly</a:t>
            </a:r>
            <a:r>
              <a:rPr lang="en-US" dirty="0" smtClean="0"/>
              <a:t> based on </a:t>
            </a:r>
            <a:r>
              <a:rPr lang="pl-PL" dirty="0" smtClean="0"/>
              <a:t>natural </a:t>
            </a:r>
            <a:r>
              <a:rPr lang="en-US" dirty="0" smtClean="0"/>
              <a:t>uranium and proton beam from accelerator („Quinta” experiment</a:t>
            </a:r>
            <a:r>
              <a:rPr lang="pl-PL" dirty="0" smtClean="0"/>
              <a:t>, 2015</a:t>
            </a:r>
            <a:r>
              <a:rPr lang="en-US" dirty="0" smtClean="0"/>
              <a:t>). To gain the knowledge about the neutron flux, a threshold reaction was used. The </a:t>
            </a:r>
            <a:r>
              <a:rPr lang="pl-PL" dirty="0" err="1" smtClean="0"/>
              <a:t>better</a:t>
            </a:r>
            <a:r>
              <a:rPr lang="pl-PL" dirty="0" smtClean="0"/>
              <a:t> </a:t>
            </a:r>
            <a:r>
              <a:rPr lang="en-US" dirty="0" smtClean="0"/>
              <a:t>knowledge about neutron flux density could be useful </a:t>
            </a:r>
            <a:r>
              <a:rPr lang="pl-PL" dirty="0" smtClean="0"/>
              <a:t>to</a:t>
            </a:r>
            <a:r>
              <a:rPr lang="en-US" dirty="0" smtClean="0"/>
              <a:t> constructing the fourth generation</a:t>
            </a:r>
            <a:r>
              <a:rPr lang="pl-PL" dirty="0" smtClean="0"/>
              <a:t> and </a:t>
            </a:r>
            <a:r>
              <a:rPr lang="en-US" dirty="0" smtClean="0"/>
              <a:t>accelerator-driven subcritical nuclear </a:t>
            </a:r>
            <a:r>
              <a:rPr lang="en-US" dirty="0" smtClean="0"/>
              <a:t>re</a:t>
            </a:r>
            <a:r>
              <a:rPr lang="pl-PL" smtClean="0"/>
              <a:t>a</a:t>
            </a:r>
            <a:r>
              <a:rPr lang="en-US" smtClean="0"/>
              <a:t>ctors</a:t>
            </a:r>
            <a:r>
              <a:rPr lang="pl-PL" dirty="0" smtClean="0"/>
              <a:t>.</a:t>
            </a:r>
          </a:p>
          <a:p>
            <a:pPr>
              <a:buNone/>
            </a:pPr>
            <a:endParaRPr lang="pl-PL" b="1" dirty="0" smtClean="0"/>
          </a:p>
          <a:p>
            <a:pPr>
              <a:buNone/>
            </a:pPr>
            <a:r>
              <a:rPr lang="en-US" b="1" dirty="0" smtClean="0"/>
              <a:t>Outline</a:t>
            </a:r>
          </a:p>
          <a:p>
            <a:pPr marL="624078" indent="-514350">
              <a:buFont typeface="+mj-lt"/>
              <a:buAutoNum type="arabicPeriod"/>
            </a:pPr>
            <a:r>
              <a:rPr lang="en-US" dirty="0" smtClean="0"/>
              <a:t>„Quinta” experiment.</a:t>
            </a:r>
          </a:p>
          <a:p>
            <a:pPr marL="624078" indent="-514350">
              <a:buFont typeface="+mj-lt"/>
              <a:buAutoNum type="arabicPeriod"/>
            </a:pPr>
            <a:r>
              <a:rPr lang="en-US" dirty="0" smtClean="0"/>
              <a:t>Measurement of gamma rays by </a:t>
            </a:r>
            <a:r>
              <a:rPr lang="en-US" dirty="0" err="1" smtClean="0"/>
              <a:t>HPGe</a:t>
            </a:r>
            <a:r>
              <a:rPr lang="en-US" dirty="0" smtClean="0"/>
              <a:t> detector.</a:t>
            </a:r>
          </a:p>
          <a:p>
            <a:pPr marL="624078" indent="-514350">
              <a:buFont typeface="+mj-lt"/>
              <a:buAutoNum type="arabicPeriod"/>
            </a:pPr>
            <a:r>
              <a:rPr lang="en-US" dirty="0" smtClean="0"/>
              <a:t>Energy calibration and  </a:t>
            </a:r>
            <a:r>
              <a:rPr lang="en-US" dirty="0" err="1" smtClean="0"/>
              <a:t>spect</a:t>
            </a:r>
            <a:r>
              <a:rPr lang="pl-PL" dirty="0" err="1" smtClean="0"/>
              <a:t>re</a:t>
            </a:r>
            <a:r>
              <a:rPr lang="en-US" dirty="0" smtClean="0"/>
              <a:t>s analysis using „</a:t>
            </a:r>
            <a:r>
              <a:rPr lang="en-US" dirty="0" err="1" smtClean="0"/>
              <a:t>Deimos</a:t>
            </a:r>
            <a:r>
              <a:rPr lang="en-US" dirty="0" smtClean="0"/>
              <a:t>”  program.</a:t>
            </a:r>
          </a:p>
          <a:p>
            <a:pPr marL="624078" indent="-514350">
              <a:buFont typeface="+mj-lt"/>
              <a:buAutoNum type="arabicPeriod"/>
            </a:pPr>
            <a:r>
              <a:rPr lang="en-US" dirty="0" smtClean="0"/>
              <a:t>Calibration formula – B parameter.</a:t>
            </a:r>
          </a:p>
          <a:p>
            <a:pPr marL="624078" indent="-514350">
              <a:buFont typeface="+mj-lt"/>
              <a:buAutoNum type="arabicPeriod"/>
            </a:pPr>
            <a:r>
              <a:rPr lang="en-US" dirty="0" smtClean="0"/>
              <a:t>Results for isotopes production - B parameter.</a:t>
            </a:r>
          </a:p>
          <a:p>
            <a:pPr marL="624078" indent="-514350">
              <a:buFont typeface="+mj-lt"/>
              <a:buAutoNum type="arabicPeriod"/>
            </a:pPr>
            <a:r>
              <a:rPr lang="en-US" dirty="0" smtClean="0"/>
              <a:t>Calculations for average neutron flux.</a:t>
            </a:r>
          </a:p>
          <a:p>
            <a:pPr marL="624078" indent="-514350">
              <a:buFont typeface="+mj-lt"/>
              <a:buAutoNum type="arabicPeriod"/>
            </a:pPr>
            <a:r>
              <a:rPr lang="en-US" dirty="0" smtClean="0"/>
              <a:t>Conclusions.</a:t>
            </a:r>
          </a:p>
          <a:p>
            <a:pPr marL="624078" indent="-514350">
              <a:buNone/>
            </a:pPr>
            <a:endParaRPr lang="pl-PL" dirty="0" smtClean="0"/>
          </a:p>
          <a:p>
            <a:pPr marL="624078" indent="-514350">
              <a:buNone/>
            </a:pPr>
            <a:endParaRPr lang="pl-PL" dirty="0" smtClean="0"/>
          </a:p>
          <a:p>
            <a:pPr marL="624078" indent="-514350">
              <a:buFont typeface="+mj-lt"/>
              <a:buAutoNum type="arabicPeriod"/>
            </a:pPr>
            <a:endParaRPr lang="pl-PL"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428604"/>
            <a:ext cx="8229600" cy="1069848"/>
          </a:xfrm>
        </p:spPr>
        <p:txBody>
          <a:bodyPr/>
          <a:lstStyle/>
          <a:p>
            <a:r>
              <a:rPr lang="pl-PL" sz="3600" b="1" dirty="0" smtClean="0"/>
              <a:t>1</a:t>
            </a:r>
            <a:r>
              <a:rPr lang="en-US" sz="3600" b="1" dirty="0" smtClean="0"/>
              <a:t>. „Quinta” experiment.</a:t>
            </a:r>
            <a:endParaRPr lang="en-US" b="1" dirty="0"/>
          </a:p>
        </p:txBody>
      </p:sp>
      <p:pic>
        <p:nvPicPr>
          <p:cNvPr id="3" name="Picture 2"/>
          <p:cNvPicPr>
            <a:picLocks noChangeAspect="1" noChangeArrowheads="1"/>
          </p:cNvPicPr>
          <p:nvPr/>
        </p:nvPicPr>
        <p:blipFill>
          <a:blip r:embed="rId2" cstate="print"/>
          <a:srcRect/>
          <a:stretch>
            <a:fillRect/>
          </a:stretch>
        </p:blipFill>
        <p:spPr bwMode="auto">
          <a:xfrm>
            <a:off x="500034" y="1500174"/>
            <a:ext cx="4643470" cy="3469464"/>
          </a:xfrm>
          <a:prstGeom prst="rect">
            <a:avLst/>
          </a:prstGeom>
          <a:noFill/>
          <a:ln w="9525">
            <a:noFill/>
            <a:miter lim="800000"/>
            <a:headEnd/>
            <a:tailEnd/>
          </a:ln>
          <a:effectLst/>
        </p:spPr>
      </p:pic>
      <p:pic>
        <p:nvPicPr>
          <p:cNvPr id="4" name="Picture 9"/>
          <p:cNvPicPr>
            <a:picLocks noChangeAspect="1" noChangeArrowheads="1"/>
          </p:cNvPicPr>
          <p:nvPr/>
        </p:nvPicPr>
        <p:blipFill>
          <a:blip r:embed="rId3" cstate="print"/>
          <a:srcRect/>
          <a:stretch>
            <a:fillRect/>
          </a:stretch>
        </p:blipFill>
        <p:spPr bwMode="auto">
          <a:xfrm>
            <a:off x="5715008" y="3929066"/>
            <a:ext cx="3071834" cy="2516186"/>
          </a:xfrm>
          <a:prstGeom prst="rect">
            <a:avLst/>
          </a:prstGeom>
          <a:noFill/>
          <a:ln w="12700" cap="sq">
            <a:noFill/>
            <a:miter lim="800000"/>
            <a:headEnd type="none" w="sm" len="sm"/>
            <a:tailEnd type="none" w="sm" len="sm"/>
          </a:ln>
        </p:spPr>
      </p:pic>
      <p:sp>
        <p:nvSpPr>
          <p:cNvPr id="7" name="Prostokąt 6"/>
          <p:cNvSpPr/>
          <p:nvPr/>
        </p:nvSpPr>
        <p:spPr>
          <a:xfrm>
            <a:off x="500034" y="5143512"/>
            <a:ext cx="4643470" cy="1323439"/>
          </a:xfrm>
          <a:prstGeom prst="rect">
            <a:avLst/>
          </a:prstGeom>
        </p:spPr>
        <p:txBody>
          <a:bodyPr wrap="square">
            <a:spAutoFit/>
          </a:bodyPr>
          <a:lstStyle/>
          <a:p>
            <a:r>
              <a:rPr lang="en-US" sz="1600" dirty="0" smtClean="0">
                <a:ea typeface="AdvGulliv-R"/>
                <a:cs typeface="Times New Roman" pitchFamily="18" charset="0"/>
              </a:rPr>
              <a:t>The Quinta is surrounded by lead bricks 100 mm thick on all six sides </a:t>
            </a:r>
            <a:r>
              <a:rPr lang="en-US" sz="1600" dirty="0" smtClean="0">
                <a:ea typeface="Calibri" pitchFamily="34" charset="0"/>
                <a:cs typeface="Times New Roman" pitchFamily="18" charset="0"/>
              </a:rPr>
              <a:t>of total weight 1780 kg</a:t>
            </a:r>
            <a:r>
              <a:rPr lang="en-US" sz="1600" dirty="0" smtClean="0">
                <a:ea typeface="AdvGulliv-R"/>
                <a:cs typeface="Times New Roman" pitchFamily="18" charset="0"/>
              </a:rPr>
              <a:t>. Shield work as a neutron reflector and as a biological shielding for γ-rays. In the front is a square window </a:t>
            </a:r>
            <a:r>
              <a:rPr lang="pl-PL" sz="1600" dirty="0" smtClean="0">
                <a:ea typeface="AdvGulliv-R"/>
                <a:cs typeface="Times New Roman" pitchFamily="18" charset="0"/>
              </a:rPr>
              <a:t> for </a:t>
            </a:r>
            <a:r>
              <a:rPr lang="pl-PL" sz="1600" dirty="0" err="1" smtClean="0">
                <a:ea typeface="AdvGulliv-R"/>
                <a:cs typeface="Times New Roman" pitchFamily="18" charset="0"/>
              </a:rPr>
              <a:t>the</a:t>
            </a:r>
            <a:r>
              <a:rPr lang="pl-PL" sz="1600" dirty="0" smtClean="0">
                <a:ea typeface="AdvGulliv-R"/>
                <a:cs typeface="Times New Roman" pitchFamily="18" charset="0"/>
              </a:rPr>
              <a:t> </a:t>
            </a:r>
            <a:r>
              <a:rPr lang="pl-PL" sz="1600" dirty="0" err="1" smtClean="0">
                <a:ea typeface="AdvGulliv-R"/>
                <a:cs typeface="Times New Roman" pitchFamily="18" charset="0"/>
              </a:rPr>
              <a:t>beam</a:t>
            </a:r>
            <a:r>
              <a:rPr lang="pl-PL" sz="1600" dirty="0" smtClean="0">
                <a:ea typeface="AdvGulliv-R"/>
                <a:cs typeface="Times New Roman" pitchFamily="18" charset="0"/>
              </a:rPr>
              <a:t> (</a:t>
            </a:r>
            <a:r>
              <a:rPr lang="en-US" sz="1600" dirty="0" smtClean="0">
                <a:ea typeface="AdvGulliv-R"/>
                <a:cs typeface="Times New Roman" pitchFamily="18" charset="0"/>
              </a:rPr>
              <a:t>150x150 mm</a:t>
            </a:r>
            <a:r>
              <a:rPr lang="pl-PL" sz="1600" dirty="0" smtClean="0">
                <a:ea typeface="AdvGulliv-R"/>
                <a:cs typeface="Times New Roman" pitchFamily="18" charset="0"/>
              </a:rPr>
              <a:t>)</a:t>
            </a:r>
            <a:r>
              <a:rPr lang="en-US" sz="1600" dirty="0" smtClean="0">
                <a:ea typeface="AdvGulliv-R"/>
                <a:cs typeface="Times New Roman" pitchFamily="18" charset="0"/>
              </a:rPr>
              <a:t>. </a:t>
            </a:r>
            <a:r>
              <a:rPr lang="en-US" sz="1600" dirty="0" smtClean="0"/>
              <a:t> </a:t>
            </a:r>
            <a:endParaRPr lang="pl-PL" sz="1600" dirty="0"/>
          </a:p>
        </p:txBody>
      </p:sp>
      <p:sp>
        <p:nvSpPr>
          <p:cNvPr id="8" name="pole tekstowe 7"/>
          <p:cNvSpPr txBox="1"/>
          <p:nvPr/>
        </p:nvSpPr>
        <p:spPr>
          <a:xfrm>
            <a:off x="5643570" y="1500174"/>
            <a:ext cx="3071834" cy="2308324"/>
          </a:xfrm>
          <a:prstGeom prst="rect">
            <a:avLst/>
          </a:prstGeom>
          <a:noFill/>
        </p:spPr>
        <p:txBody>
          <a:bodyPr wrap="square" rtlCol="0">
            <a:spAutoFit/>
          </a:bodyPr>
          <a:lstStyle/>
          <a:p>
            <a:r>
              <a:rPr lang="en-US" sz="1600" dirty="0" smtClean="0">
                <a:ea typeface="AdvGulliv-R"/>
                <a:cs typeface="Times New Roman" pitchFamily="18" charset="0"/>
              </a:rPr>
              <a:t>The Quinta assembly, consists of a total of 512 kg of natural uranium. It is composed of five sections, 114 mm long and separated by a 17 mm air gap. </a:t>
            </a:r>
            <a:r>
              <a:rPr lang="en-US" sz="1600" dirty="0" smtClean="0"/>
              <a:t>The uranium cylindrical rods,  36 mm in diameter, 104 mm in length and 1.72 kg in mass.</a:t>
            </a:r>
            <a:endParaRPr lang="pl-PL"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428604"/>
            <a:ext cx="8229600" cy="1069848"/>
          </a:xfrm>
        </p:spPr>
        <p:txBody>
          <a:bodyPr/>
          <a:lstStyle/>
          <a:p>
            <a:r>
              <a:rPr lang="en-US" sz="3600" b="1" dirty="0" smtClean="0"/>
              <a:t>1. „Quinta” experiment.</a:t>
            </a:r>
            <a:endParaRPr lang="en-US" b="1" dirty="0"/>
          </a:p>
        </p:txBody>
      </p:sp>
      <p:sp>
        <p:nvSpPr>
          <p:cNvPr id="7" name="Prostokąt 6"/>
          <p:cNvSpPr/>
          <p:nvPr/>
        </p:nvSpPr>
        <p:spPr>
          <a:xfrm>
            <a:off x="4572000" y="1643050"/>
            <a:ext cx="4357718" cy="1569660"/>
          </a:xfrm>
          <a:prstGeom prst="rect">
            <a:avLst/>
          </a:prstGeom>
        </p:spPr>
        <p:txBody>
          <a:bodyPr wrap="square">
            <a:spAutoFit/>
          </a:bodyPr>
          <a:lstStyle/>
          <a:p>
            <a:pPr algn="just"/>
            <a:r>
              <a:rPr lang="pl-PL" sz="1600" dirty="0" smtClean="0">
                <a:ea typeface="AdvGulliv-R" charset="-18"/>
                <a:cs typeface="Times New Roman" pitchFamily="18" charset="0"/>
              </a:rPr>
              <a:t>E</a:t>
            </a:r>
            <a:r>
              <a:rPr lang="en-US" sz="1600" dirty="0" smtClean="0">
                <a:ea typeface="AdvGulliv-R" charset="-18"/>
                <a:cs typeface="Times New Roman" pitchFamily="18" charset="0"/>
              </a:rPr>
              <a:t>ach</a:t>
            </a:r>
            <a:r>
              <a:rPr lang="pl-PL" sz="1600" dirty="0" smtClean="0">
                <a:ea typeface="AdvGulliv-R" charset="-18"/>
                <a:cs typeface="Times New Roman" pitchFamily="18" charset="0"/>
              </a:rPr>
              <a:t> QUINTA </a:t>
            </a:r>
            <a:r>
              <a:rPr lang="pl-PL" sz="1600" dirty="0" err="1" smtClean="0">
                <a:ea typeface="AdvGulliv-R" charset="-18"/>
                <a:cs typeface="Times New Roman" pitchFamily="18" charset="0"/>
              </a:rPr>
              <a:t>section</a:t>
            </a:r>
            <a:r>
              <a:rPr lang="pl-PL" sz="1600" dirty="0" smtClean="0">
                <a:ea typeface="AdvGulliv-R" charset="-18"/>
                <a:cs typeface="Times New Roman" pitchFamily="18" charset="0"/>
              </a:rPr>
              <a:t> </a:t>
            </a:r>
            <a:r>
              <a:rPr lang="pl-PL" sz="1600" dirty="0" err="1" smtClean="0">
                <a:ea typeface="AdvGulliv-R" charset="-18"/>
                <a:cs typeface="Times New Roman" pitchFamily="18" charset="0"/>
              </a:rPr>
              <a:t>is</a:t>
            </a:r>
            <a:r>
              <a:rPr lang="pl-PL" sz="1600" dirty="0" smtClean="0">
                <a:ea typeface="AdvGulliv-R" charset="-18"/>
                <a:cs typeface="Times New Roman" pitchFamily="18" charset="0"/>
              </a:rPr>
              <a:t> </a:t>
            </a:r>
            <a:r>
              <a:rPr lang="en-US" sz="1600" dirty="0" smtClean="0">
                <a:ea typeface="AdvGulliv-R" charset="-18"/>
                <a:cs typeface="Times New Roman" pitchFamily="18" charset="0"/>
              </a:rPr>
              <a:t>separated by a 17 mm air gap which allows the placement of samples mounted onto special plates. We have 6 plates (measurements positions) </a:t>
            </a:r>
            <a:r>
              <a:rPr lang="pl-PL" sz="1600" dirty="0" smtClean="0">
                <a:ea typeface="AdvGulliv-R" charset="-18"/>
                <a:cs typeface="Times New Roman" pitchFamily="18" charset="0"/>
              </a:rPr>
              <a:t>-</a:t>
            </a:r>
            <a:r>
              <a:rPr lang="en-US" sz="1600" dirty="0" smtClean="0">
                <a:ea typeface="AdvGulliv-R" charset="-18"/>
                <a:cs typeface="Times New Roman" pitchFamily="18" charset="0"/>
              </a:rPr>
              <a:t> 4 gaps between assembly sections and two positions in front of and rear assembly.</a:t>
            </a:r>
            <a:endParaRPr lang="pl-PL" sz="1600" dirty="0" smtClean="0">
              <a:ea typeface="AdvGulliv-R" charset="-18"/>
              <a:cs typeface="Times New Roman" pitchFamily="18" charset="0"/>
            </a:endParaRPr>
          </a:p>
        </p:txBody>
      </p:sp>
      <p:pic>
        <p:nvPicPr>
          <p:cNvPr id="6" name="Obiekt 1"/>
          <p:cNvPicPr>
            <a:picLocks noChangeAspect="1" noChangeArrowheads="1"/>
          </p:cNvPicPr>
          <p:nvPr/>
        </p:nvPicPr>
        <p:blipFill>
          <a:blip r:embed="rId2" cstate="print"/>
          <a:srcRect l="-1193" r="-3078" b="-294"/>
          <a:stretch>
            <a:fillRect/>
          </a:stretch>
        </p:blipFill>
        <p:spPr bwMode="auto">
          <a:xfrm>
            <a:off x="571472" y="1785926"/>
            <a:ext cx="3926150" cy="2286015"/>
          </a:xfrm>
          <a:prstGeom prst="rect">
            <a:avLst/>
          </a:prstGeom>
          <a:noFill/>
          <a:ln w="9525">
            <a:noFill/>
            <a:miter lim="800000"/>
            <a:headEnd/>
            <a:tailEnd/>
          </a:ln>
        </p:spPr>
      </p:pic>
      <p:pic>
        <p:nvPicPr>
          <p:cNvPr id="5" name="Obraz 4" descr="IMG_3246.JPG"/>
          <p:cNvPicPr>
            <a:picLocks noChangeAspect="1"/>
          </p:cNvPicPr>
          <p:nvPr/>
        </p:nvPicPr>
        <p:blipFill>
          <a:blip r:embed="rId3" cstate="print"/>
          <a:stretch>
            <a:fillRect/>
          </a:stretch>
        </p:blipFill>
        <p:spPr>
          <a:xfrm>
            <a:off x="4786314" y="3571876"/>
            <a:ext cx="3857652" cy="2893240"/>
          </a:xfrm>
          <a:prstGeom prst="rect">
            <a:avLst/>
          </a:prstGeom>
        </p:spPr>
      </p:pic>
      <p:sp>
        <p:nvSpPr>
          <p:cNvPr id="8" name="pole tekstowe 7"/>
          <p:cNvSpPr txBox="1"/>
          <p:nvPr/>
        </p:nvSpPr>
        <p:spPr>
          <a:xfrm>
            <a:off x="357158" y="4643446"/>
            <a:ext cx="4214842" cy="1600438"/>
          </a:xfrm>
          <a:prstGeom prst="rect">
            <a:avLst/>
          </a:prstGeom>
          <a:noFill/>
        </p:spPr>
        <p:txBody>
          <a:bodyPr wrap="square" rtlCol="0">
            <a:spAutoFit/>
          </a:bodyPr>
          <a:lstStyle/>
          <a:p>
            <a:pPr algn="just"/>
            <a:r>
              <a:rPr lang="en-US" sz="1600" dirty="0" smtClean="0">
                <a:ea typeface="AdvGulliv-R" charset="-18"/>
                <a:cs typeface="Times New Roman" pitchFamily="18" charset="0"/>
              </a:rPr>
              <a:t>In the experiment we </a:t>
            </a:r>
            <a:r>
              <a:rPr lang="en-US" sz="1600" dirty="0" err="1" smtClean="0">
                <a:ea typeface="AdvGulliv-R" charset="-18"/>
                <a:cs typeface="Times New Roman" pitchFamily="18" charset="0"/>
              </a:rPr>
              <a:t>irradiatied</a:t>
            </a:r>
            <a:r>
              <a:rPr lang="en-US" sz="1600" dirty="0" smtClean="0">
                <a:ea typeface="AdvGulliv-R" charset="-18"/>
                <a:cs typeface="Times New Roman" pitchFamily="18" charset="0"/>
              </a:rPr>
              <a:t> the uranium target and our samples using the proton beam from DUBNA cyclotron. The beam energy was </a:t>
            </a:r>
            <a:r>
              <a:rPr lang="en-US" sz="1600" dirty="0" smtClean="0"/>
              <a:t>660 </a:t>
            </a:r>
            <a:r>
              <a:rPr lang="en-US" sz="1600" dirty="0" err="1" smtClean="0"/>
              <a:t>MeV</a:t>
            </a:r>
            <a:r>
              <a:rPr lang="en-US" sz="1600" dirty="0" smtClean="0"/>
              <a:t> and </a:t>
            </a:r>
            <a:r>
              <a:rPr lang="en-US" sz="1600" dirty="0" err="1" smtClean="0"/>
              <a:t>finaly</a:t>
            </a:r>
            <a:r>
              <a:rPr lang="en-US" sz="1600" dirty="0" smtClean="0"/>
              <a:t> we </a:t>
            </a:r>
            <a:r>
              <a:rPr lang="en-US" sz="1600" dirty="0" err="1" smtClean="0"/>
              <a:t>colected</a:t>
            </a:r>
            <a:r>
              <a:rPr lang="en-US" sz="1600" dirty="0" smtClean="0"/>
              <a:t> about 10</a:t>
            </a:r>
            <a:r>
              <a:rPr lang="en-US" sz="1600" baseline="30000" dirty="0" smtClean="0"/>
              <a:t>15</a:t>
            </a:r>
            <a:r>
              <a:rPr lang="en-US" sz="1600" dirty="0" smtClean="0"/>
              <a:t> primary particles.</a:t>
            </a:r>
            <a:endParaRPr lang="en-US" sz="1600" dirty="0" smtClean="0">
              <a:ea typeface="AdvGulliv-R" charset="-18"/>
              <a:cs typeface="Times New Roman" pitchFamily="18" charset="0"/>
            </a:endParaRPr>
          </a:p>
          <a:p>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57158" y="1071546"/>
            <a:ext cx="8229600" cy="569782"/>
          </a:xfrm>
        </p:spPr>
        <p:txBody>
          <a:bodyPr>
            <a:normAutofit fontScale="90000"/>
          </a:bodyPr>
          <a:lstStyle/>
          <a:p>
            <a:r>
              <a:rPr lang="en-US" sz="3600" b="1" dirty="0" smtClean="0"/>
              <a:t>2. Measurement of gamma rays by </a:t>
            </a:r>
            <a:r>
              <a:rPr lang="en-US" sz="3600" b="1" dirty="0" err="1" smtClean="0"/>
              <a:t>HPGe</a:t>
            </a:r>
            <a:r>
              <a:rPr lang="en-US" sz="3600" b="1" dirty="0" smtClean="0"/>
              <a:t> detector.</a:t>
            </a:r>
            <a:r>
              <a:rPr lang="en-US" sz="3600" dirty="0" smtClean="0"/>
              <a:t/>
            </a:r>
            <a:br>
              <a:rPr lang="en-US" sz="3600" dirty="0" smtClean="0"/>
            </a:br>
            <a:endParaRPr lang="en-US" sz="3600" b="1" dirty="0"/>
          </a:p>
        </p:txBody>
      </p:sp>
      <p:pic>
        <p:nvPicPr>
          <p:cNvPr id="5" name="Obraz 4" descr="QUINTA samples plates - Y-89 2015.jpg"/>
          <p:cNvPicPr>
            <a:picLocks noChangeAspect="1"/>
          </p:cNvPicPr>
          <p:nvPr/>
        </p:nvPicPr>
        <p:blipFill>
          <a:blip r:embed="rId2" cstate="print"/>
          <a:stretch>
            <a:fillRect/>
          </a:stretch>
        </p:blipFill>
        <p:spPr>
          <a:xfrm>
            <a:off x="1000100" y="1643050"/>
            <a:ext cx="7643866" cy="2143140"/>
          </a:xfrm>
          <a:prstGeom prst="rect">
            <a:avLst/>
          </a:prstGeom>
        </p:spPr>
      </p:pic>
      <p:pic>
        <p:nvPicPr>
          <p:cNvPr id="9" name="Obraz 8" descr="IMG_2866.JPG"/>
          <p:cNvPicPr>
            <a:picLocks noChangeAspect="1"/>
          </p:cNvPicPr>
          <p:nvPr/>
        </p:nvPicPr>
        <p:blipFill>
          <a:blip r:embed="rId3" cstate="print"/>
          <a:stretch>
            <a:fillRect/>
          </a:stretch>
        </p:blipFill>
        <p:spPr>
          <a:xfrm>
            <a:off x="1142976" y="3857628"/>
            <a:ext cx="6643734" cy="279609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1214422"/>
            <a:ext cx="8229600" cy="426906"/>
          </a:xfrm>
        </p:spPr>
        <p:txBody>
          <a:bodyPr>
            <a:normAutofit fontScale="90000"/>
          </a:bodyPr>
          <a:lstStyle/>
          <a:p>
            <a:r>
              <a:rPr lang="en-US" sz="3600" b="1" dirty="0" smtClean="0"/>
              <a:t>2. Measurement of gamma rays by </a:t>
            </a:r>
            <a:r>
              <a:rPr lang="en-US" sz="3600" b="1" dirty="0" err="1" smtClean="0"/>
              <a:t>HPGe</a:t>
            </a:r>
            <a:r>
              <a:rPr lang="en-US" sz="3600" b="1" dirty="0" smtClean="0"/>
              <a:t> detector.</a:t>
            </a:r>
            <a:r>
              <a:rPr lang="en-US" sz="3600" dirty="0" smtClean="0"/>
              <a:t/>
            </a:r>
            <a:br>
              <a:rPr lang="en-US" sz="3600" dirty="0" smtClean="0"/>
            </a:br>
            <a:endParaRPr lang="en-US" sz="3600" b="1" dirty="0"/>
          </a:p>
        </p:txBody>
      </p:sp>
      <p:pic>
        <p:nvPicPr>
          <p:cNvPr id="6" name="Obraz 5" descr="IMG_2859.JPG"/>
          <p:cNvPicPr>
            <a:picLocks noChangeAspect="1"/>
          </p:cNvPicPr>
          <p:nvPr/>
        </p:nvPicPr>
        <p:blipFill>
          <a:blip r:embed="rId2" cstate="print"/>
          <a:stretch>
            <a:fillRect/>
          </a:stretch>
        </p:blipFill>
        <p:spPr>
          <a:xfrm>
            <a:off x="214282" y="1928802"/>
            <a:ext cx="4643438" cy="3482579"/>
          </a:xfrm>
          <a:prstGeom prst="rect">
            <a:avLst/>
          </a:prstGeom>
        </p:spPr>
      </p:pic>
      <p:pic>
        <p:nvPicPr>
          <p:cNvPr id="7" name="Obraz 6" descr="IMG_2860.JPG"/>
          <p:cNvPicPr>
            <a:picLocks noChangeAspect="1"/>
          </p:cNvPicPr>
          <p:nvPr/>
        </p:nvPicPr>
        <p:blipFill>
          <a:blip r:embed="rId3" cstate="print"/>
          <a:stretch>
            <a:fillRect/>
          </a:stretch>
        </p:blipFill>
        <p:spPr>
          <a:xfrm>
            <a:off x="4214810" y="3286124"/>
            <a:ext cx="4500562" cy="3375422"/>
          </a:xfrm>
          <a:prstGeom prst="rect">
            <a:avLst/>
          </a:prstGeom>
        </p:spPr>
      </p:pic>
      <p:sp>
        <p:nvSpPr>
          <p:cNvPr id="5" name="pole tekstowe 4"/>
          <p:cNvSpPr txBox="1"/>
          <p:nvPr/>
        </p:nvSpPr>
        <p:spPr>
          <a:xfrm>
            <a:off x="214282" y="5429264"/>
            <a:ext cx="2286016" cy="830997"/>
          </a:xfrm>
          <a:prstGeom prst="rect">
            <a:avLst/>
          </a:prstGeom>
          <a:noFill/>
        </p:spPr>
        <p:txBody>
          <a:bodyPr wrap="square" rtlCol="0">
            <a:spAutoFit/>
          </a:bodyPr>
          <a:lstStyle/>
          <a:p>
            <a:pPr algn="just"/>
            <a:r>
              <a:rPr lang="en-US" sz="1600" dirty="0" smtClean="0"/>
              <a:t>Germanium</a:t>
            </a:r>
            <a:r>
              <a:rPr lang="pl-PL" sz="1600" dirty="0" smtClean="0"/>
              <a:t> </a:t>
            </a:r>
            <a:r>
              <a:rPr lang="pl-PL" sz="1600" dirty="0" err="1" smtClean="0"/>
              <a:t>HPGe</a:t>
            </a:r>
            <a:r>
              <a:rPr lang="pl-PL" sz="1600" dirty="0" smtClean="0"/>
              <a:t> </a:t>
            </a:r>
            <a:r>
              <a:rPr lang="en-US" sz="1600" dirty="0" smtClean="0"/>
              <a:t>detector and leaden cover. </a:t>
            </a:r>
            <a:endParaRPr lang="en-US" sz="1600" dirty="0"/>
          </a:p>
        </p:txBody>
      </p:sp>
      <p:sp>
        <p:nvSpPr>
          <p:cNvPr id="8" name="pole tekstowe 7"/>
          <p:cNvSpPr txBox="1"/>
          <p:nvPr/>
        </p:nvSpPr>
        <p:spPr>
          <a:xfrm>
            <a:off x="5715008" y="2643182"/>
            <a:ext cx="3000396" cy="584775"/>
          </a:xfrm>
          <a:prstGeom prst="rect">
            <a:avLst/>
          </a:prstGeom>
          <a:noFill/>
        </p:spPr>
        <p:txBody>
          <a:bodyPr wrap="square" rtlCol="0">
            <a:spAutoFit/>
          </a:bodyPr>
          <a:lstStyle/>
          <a:p>
            <a:pPr algn="just"/>
            <a:r>
              <a:rPr lang="en-US" sz="1600" dirty="0" smtClean="0"/>
              <a:t>Laden cover, germanium crystal  and measure positions.</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642918"/>
            <a:ext cx="8229600" cy="928686"/>
          </a:xfrm>
        </p:spPr>
        <p:txBody>
          <a:bodyPr>
            <a:noAutofit/>
          </a:bodyPr>
          <a:lstStyle/>
          <a:p>
            <a:r>
              <a:rPr lang="en-US" sz="3200" b="1" dirty="0" smtClean="0"/>
              <a:t>3. Energy Calibration and  </a:t>
            </a:r>
            <a:r>
              <a:rPr lang="en-US" sz="3200" b="1" dirty="0" err="1" smtClean="0"/>
              <a:t>spectr</a:t>
            </a:r>
            <a:r>
              <a:rPr lang="pl-PL" sz="3200" b="1" dirty="0" smtClean="0"/>
              <a:t>e</a:t>
            </a:r>
            <a:r>
              <a:rPr lang="en-US" sz="3200" b="1" dirty="0" smtClean="0"/>
              <a:t>s analysis using „Deimos” program.</a:t>
            </a:r>
            <a:endParaRPr lang="en-US" sz="3200" b="1" dirty="0"/>
          </a:p>
        </p:txBody>
      </p:sp>
      <p:pic>
        <p:nvPicPr>
          <p:cNvPr id="4" name="Obraz 3" descr="Y57_kalibracja.bmp"/>
          <p:cNvPicPr>
            <a:picLocks noChangeAspect="1"/>
          </p:cNvPicPr>
          <p:nvPr/>
        </p:nvPicPr>
        <p:blipFill>
          <a:blip r:embed="rId2" cstate="print"/>
          <a:stretch>
            <a:fillRect/>
          </a:stretch>
        </p:blipFill>
        <p:spPr>
          <a:xfrm>
            <a:off x="0" y="1714488"/>
            <a:ext cx="9144000" cy="4409872"/>
          </a:xfrm>
          <a:prstGeom prst="rect">
            <a:avLst/>
          </a:prstGeom>
        </p:spPr>
      </p:pic>
      <p:sp>
        <p:nvSpPr>
          <p:cNvPr id="5" name="pole tekstowe 4"/>
          <p:cNvSpPr txBox="1"/>
          <p:nvPr/>
        </p:nvSpPr>
        <p:spPr>
          <a:xfrm>
            <a:off x="1285852" y="4000504"/>
            <a:ext cx="1285884" cy="523220"/>
          </a:xfrm>
          <a:prstGeom prst="rect">
            <a:avLst/>
          </a:prstGeom>
          <a:noFill/>
        </p:spPr>
        <p:txBody>
          <a:bodyPr wrap="square" rtlCol="0">
            <a:spAutoFit/>
          </a:bodyPr>
          <a:lstStyle/>
          <a:p>
            <a:r>
              <a:rPr lang="pl-PL" sz="1400" b="1" dirty="0" smtClean="0">
                <a:latin typeface="+mj-lt"/>
              </a:rPr>
              <a:t>190,79 keV</a:t>
            </a:r>
          </a:p>
          <a:p>
            <a:pPr algn="ctr"/>
            <a:r>
              <a:rPr lang="pl-PL" sz="1400" b="1" dirty="0" smtClean="0">
                <a:latin typeface="+mj-lt"/>
              </a:rPr>
              <a:t>86Y</a:t>
            </a:r>
            <a:endParaRPr lang="pl-PL" sz="1400" b="1" dirty="0">
              <a:latin typeface="+mj-lt"/>
            </a:endParaRPr>
          </a:p>
        </p:txBody>
      </p:sp>
      <p:sp>
        <p:nvSpPr>
          <p:cNvPr id="7" name="pole tekstowe 6"/>
          <p:cNvSpPr txBox="1"/>
          <p:nvPr/>
        </p:nvSpPr>
        <p:spPr>
          <a:xfrm>
            <a:off x="4714876" y="4714884"/>
            <a:ext cx="1785950" cy="523220"/>
          </a:xfrm>
          <a:prstGeom prst="rect">
            <a:avLst/>
          </a:prstGeom>
          <a:noFill/>
        </p:spPr>
        <p:txBody>
          <a:bodyPr wrap="square" rtlCol="0">
            <a:spAutoFit/>
          </a:bodyPr>
          <a:lstStyle/>
          <a:p>
            <a:pPr algn="ctr"/>
            <a:r>
              <a:rPr lang="pl-PL" sz="1400" b="1" dirty="0" smtClean="0">
                <a:latin typeface="+mj-lt"/>
              </a:rPr>
              <a:t>1836,063 keV</a:t>
            </a:r>
          </a:p>
          <a:p>
            <a:pPr algn="ctr"/>
            <a:r>
              <a:rPr lang="pl-PL" sz="1400" b="1" dirty="0" smtClean="0">
                <a:latin typeface="+mj-lt"/>
              </a:rPr>
              <a:t>88Y</a:t>
            </a:r>
            <a:endParaRPr lang="pl-PL" sz="1400" b="1" dirty="0">
              <a:latin typeface="+mj-lt"/>
            </a:endParaRPr>
          </a:p>
        </p:txBody>
      </p:sp>
      <p:sp>
        <p:nvSpPr>
          <p:cNvPr id="6" name="pole tekstowe 5"/>
          <p:cNvSpPr txBox="1"/>
          <p:nvPr/>
        </p:nvSpPr>
        <p:spPr>
          <a:xfrm>
            <a:off x="857224" y="6143644"/>
            <a:ext cx="8286776" cy="800219"/>
          </a:xfrm>
          <a:prstGeom prst="rect">
            <a:avLst/>
          </a:prstGeom>
          <a:noFill/>
        </p:spPr>
        <p:txBody>
          <a:bodyPr wrap="square" rtlCol="0">
            <a:spAutoFit/>
          </a:bodyPr>
          <a:lstStyle/>
          <a:p>
            <a:r>
              <a:rPr lang="en-US" sz="1400" b="1" dirty="0" smtClean="0"/>
              <a:t>Samples:</a:t>
            </a:r>
            <a:r>
              <a:rPr lang="en-US" sz="1400" dirty="0" smtClean="0"/>
              <a:t> Y89 (stable)</a:t>
            </a:r>
          </a:p>
          <a:p>
            <a:r>
              <a:rPr lang="en-US" sz="1400" b="1" dirty="0" smtClean="0"/>
              <a:t>Threshold reactions:</a:t>
            </a:r>
            <a:r>
              <a:rPr lang="en-US" sz="1400" dirty="0" smtClean="0"/>
              <a:t> Y89(n,2n)Y88,  Y89(n,3n)Y87,  Y89(n,4n)Y86,  Y89(n,5n)Y85</a:t>
            </a:r>
          </a:p>
          <a:p>
            <a:endParaRPr lang="pl-P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190.bmp"/>
          <p:cNvPicPr>
            <a:picLocks noChangeAspect="1"/>
          </p:cNvPicPr>
          <p:nvPr/>
        </p:nvPicPr>
        <p:blipFill>
          <a:blip r:embed="rId2" cstate="print"/>
          <a:stretch>
            <a:fillRect/>
          </a:stretch>
        </p:blipFill>
        <p:spPr>
          <a:xfrm>
            <a:off x="4286216" y="500042"/>
            <a:ext cx="4857784" cy="3548628"/>
          </a:xfrm>
          <a:prstGeom prst="rect">
            <a:avLst/>
          </a:prstGeom>
        </p:spPr>
      </p:pic>
      <p:sp>
        <p:nvSpPr>
          <p:cNvPr id="2" name="Tytuł 1"/>
          <p:cNvSpPr>
            <a:spLocks noGrp="1"/>
          </p:cNvSpPr>
          <p:nvPr>
            <p:ph type="title"/>
          </p:nvPr>
        </p:nvSpPr>
        <p:spPr>
          <a:xfrm>
            <a:off x="0" y="285728"/>
            <a:ext cx="8658196" cy="1285884"/>
          </a:xfrm>
        </p:spPr>
        <p:txBody>
          <a:bodyPr>
            <a:normAutofit/>
          </a:bodyPr>
          <a:lstStyle/>
          <a:p>
            <a:pPr algn="l"/>
            <a:r>
              <a:rPr lang="pl-PL" sz="3200" b="1" dirty="0" smtClean="0"/>
              <a:t>3. „Deimos” program.</a:t>
            </a:r>
            <a:endParaRPr lang="pl-PL" sz="3200" b="1" dirty="0"/>
          </a:p>
        </p:txBody>
      </p:sp>
      <p:pic>
        <p:nvPicPr>
          <p:cNvPr id="3" name="Obraz 2" descr="kal_Daimos.bmp"/>
          <p:cNvPicPr>
            <a:picLocks noChangeAspect="1"/>
          </p:cNvPicPr>
          <p:nvPr/>
        </p:nvPicPr>
        <p:blipFill>
          <a:blip r:embed="rId3" cstate="print"/>
          <a:stretch>
            <a:fillRect/>
          </a:stretch>
        </p:blipFill>
        <p:spPr>
          <a:xfrm>
            <a:off x="0" y="1571612"/>
            <a:ext cx="5286380" cy="3862926"/>
          </a:xfrm>
          <a:prstGeom prst="rect">
            <a:avLst/>
          </a:prstGeom>
        </p:spPr>
      </p:pic>
      <p:pic>
        <p:nvPicPr>
          <p:cNvPr id="5" name="Obraz 4" descr="1836.bmp"/>
          <p:cNvPicPr>
            <a:picLocks noChangeAspect="1"/>
          </p:cNvPicPr>
          <p:nvPr/>
        </p:nvPicPr>
        <p:blipFill>
          <a:blip r:embed="rId4" cstate="print"/>
          <a:stretch>
            <a:fillRect/>
          </a:stretch>
        </p:blipFill>
        <p:spPr>
          <a:xfrm>
            <a:off x="2285984" y="3515710"/>
            <a:ext cx="4572000" cy="334229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428604"/>
            <a:ext cx="8229600" cy="1066800"/>
          </a:xfrm>
        </p:spPr>
        <p:txBody>
          <a:bodyPr>
            <a:normAutofit fontScale="90000"/>
          </a:bodyPr>
          <a:lstStyle/>
          <a:p>
            <a:r>
              <a:rPr lang="pl-PL" sz="3600" b="1" dirty="0" smtClean="0"/>
              <a:t>4. </a:t>
            </a:r>
            <a:r>
              <a:rPr lang="en-US" sz="3600" b="1" dirty="0" smtClean="0"/>
              <a:t>Calibration</a:t>
            </a:r>
            <a:r>
              <a:rPr lang="en-US" b="1" dirty="0" smtClean="0"/>
              <a:t> formula – B parameter</a:t>
            </a:r>
            <a:endParaRPr lang="en-US" b="1" dirty="0"/>
          </a:p>
        </p:txBody>
      </p:sp>
      <p:sp>
        <p:nvSpPr>
          <p:cNvPr id="3" name="Symbol zastępczy zawartości 2"/>
          <p:cNvSpPr>
            <a:spLocks noGrp="1"/>
          </p:cNvSpPr>
          <p:nvPr>
            <p:ph idx="1"/>
          </p:nvPr>
        </p:nvSpPr>
        <p:spPr>
          <a:xfrm>
            <a:off x="457200" y="4000504"/>
            <a:ext cx="8229600" cy="2574032"/>
          </a:xfrm>
        </p:spPr>
        <p:txBody>
          <a:bodyPr>
            <a:normAutofit/>
          </a:bodyPr>
          <a:lstStyle/>
          <a:p>
            <a:pPr marL="624078" indent="-514350">
              <a:buAutoNum type="alphaLcParenBoth"/>
            </a:pPr>
            <a:r>
              <a:rPr lang="pl-PL" sz="1800" dirty="0" smtClean="0"/>
              <a:t>- </a:t>
            </a:r>
            <a:r>
              <a:rPr lang="en-US" sz="1800" dirty="0" smtClean="0"/>
              <a:t>	B parameter  normalization (includes mass of the sample, peak area 	and total number of particles - protons)</a:t>
            </a:r>
          </a:p>
          <a:p>
            <a:pPr marL="624078" indent="-514350">
              <a:buAutoNum type="alphaLcParenBoth"/>
            </a:pPr>
            <a:r>
              <a:rPr lang="en-US" sz="1800" dirty="0" smtClean="0"/>
              <a:t>-	all correction except parts with time calibration</a:t>
            </a:r>
          </a:p>
          <a:p>
            <a:pPr marL="624078" indent="-514350">
              <a:buAutoNum type="alphaLcParenBoth"/>
            </a:pPr>
            <a:r>
              <a:rPr lang="en-US" sz="1800" dirty="0" smtClean="0"/>
              <a:t>- 	time of experiment calibration </a:t>
            </a:r>
          </a:p>
          <a:p>
            <a:pPr marL="624078" indent="-514350">
              <a:buAutoNum type="alphaLcParenBoth"/>
            </a:pPr>
            <a:r>
              <a:rPr lang="en-US" sz="1800" dirty="0" smtClean="0"/>
              <a:t>-	calibration considering time between experiment and measurement 	gamma rays </a:t>
            </a:r>
          </a:p>
          <a:p>
            <a:pPr marL="624078" indent="-514350">
              <a:buAutoNum type="alphaLcParenBoth"/>
            </a:pPr>
            <a:r>
              <a:rPr lang="en-US" sz="1800" dirty="0" smtClean="0"/>
              <a:t>-	time of measurement gamma rays  calibration</a:t>
            </a:r>
            <a:endParaRPr lang="en-US" sz="1800" dirty="0"/>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357298"/>
            <a:ext cx="9144000" cy="21114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elkomiejski">
  <a:themeElements>
    <a:clrScheme name="Wielkomiejski">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Wielkomiejski">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ielkomiejski">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2003</TotalTime>
  <Words>572</Words>
  <Application>Microsoft Office PowerPoint</Application>
  <PresentationFormat>Pokaz na ekranie (4:3)</PresentationFormat>
  <Paragraphs>88</Paragraphs>
  <Slides>16</Slides>
  <Notes>1</Notes>
  <HiddenSlides>0</HiddenSlides>
  <MMClips>0</MMClips>
  <ScaleCrop>false</ScaleCrop>
  <HeadingPairs>
    <vt:vector size="4" baseType="variant">
      <vt:variant>
        <vt:lpstr>Motyw</vt:lpstr>
      </vt:variant>
      <vt:variant>
        <vt:i4>1</vt:i4>
      </vt:variant>
      <vt:variant>
        <vt:lpstr>Tytuły slajdów</vt:lpstr>
      </vt:variant>
      <vt:variant>
        <vt:i4>16</vt:i4>
      </vt:variant>
    </vt:vector>
  </HeadingPairs>
  <TitlesOfParts>
    <vt:vector size="17" baseType="lpstr">
      <vt:lpstr>Wielkomiejski</vt:lpstr>
      <vt:lpstr>     „Transmutation measurements in accelerator-driven subcritical sets  - the use of threshold nuclear reaction for determining the fast neutron flux density” </vt:lpstr>
      <vt:lpstr>Slajd 2</vt:lpstr>
      <vt:lpstr>1. „Quinta” experiment.</vt:lpstr>
      <vt:lpstr>1. „Quinta” experiment.</vt:lpstr>
      <vt:lpstr>2. Measurement of gamma rays by HPGe detector. </vt:lpstr>
      <vt:lpstr>2. Measurement of gamma rays by HPGe detector. </vt:lpstr>
      <vt:lpstr>3. Energy Calibration and  spectres analysis using „Deimos” program.</vt:lpstr>
      <vt:lpstr>3. „Deimos” program.</vt:lpstr>
      <vt:lpstr>4. Calibration formula – B parameter</vt:lpstr>
      <vt:lpstr>5. Results for isotopes production  - B parameter.</vt:lpstr>
      <vt:lpstr>5. Results for isotopes production      - B parameter.</vt:lpstr>
      <vt:lpstr>6. Calculations for average neutron flux.</vt:lpstr>
      <vt:lpstr>6. Calculations for average neutron flux.</vt:lpstr>
      <vt:lpstr>7. Conclusions.</vt:lpstr>
      <vt:lpstr>Thank you for your attention</vt:lpstr>
      <vt:lpstr>Slajd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Ola</dc:creator>
  <cp:lastModifiedBy>Ola</cp:lastModifiedBy>
  <cp:revision>130</cp:revision>
  <dcterms:created xsi:type="dcterms:W3CDTF">2016-07-18T08:20:03Z</dcterms:created>
  <dcterms:modified xsi:type="dcterms:W3CDTF">2016-11-17T23:09:38Z</dcterms:modified>
</cp:coreProperties>
</file>