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9"/>
  </p:notesMasterIdLst>
  <p:handoutMasterIdLst>
    <p:handoutMasterId r:id="rId70"/>
  </p:handoutMasterIdLst>
  <p:sldIdLst>
    <p:sldId id="297" r:id="rId2"/>
    <p:sldId id="256" r:id="rId3"/>
    <p:sldId id="362" r:id="rId4"/>
    <p:sldId id="298" r:id="rId5"/>
    <p:sldId id="288" r:id="rId6"/>
    <p:sldId id="378" r:id="rId7"/>
    <p:sldId id="381" r:id="rId8"/>
    <p:sldId id="340" r:id="rId9"/>
    <p:sldId id="260" r:id="rId10"/>
    <p:sldId id="375" r:id="rId11"/>
    <p:sldId id="373" r:id="rId12"/>
    <p:sldId id="346" r:id="rId13"/>
    <p:sldId id="376" r:id="rId14"/>
    <p:sldId id="379" r:id="rId15"/>
    <p:sldId id="356" r:id="rId16"/>
    <p:sldId id="371" r:id="rId17"/>
    <p:sldId id="372" r:id="rId18"/>
    <p:sldId id="324" r:id="rId19"/>
    <p:sldId id="357" r:id="rId20"/>
    <p:sldId id="301" r:id="rId21"/>
    <p:sldId id="258" r:id="rId22"/>
    <p:sldId id="344" r:id="rId23"/>
    <p:sldId id="354" r:id="rId24"/>
    <p:sldId id="259" r:id="rId25"/>
    <p:sldId id="363" r:id="rId26"/>
    <p:sldId id="261" r:id="rId27"/>
    <p:sldId id="303" r:id="rId28"/>
    <p:sldId id="337" r:id="rId29"/>
    <p:sldId id="338" r:id="rId30"/>
    <p:sldId id="360" r:id="rId31"/>
    <p:sldId id="304" r:id="rId32"/>
    <p:sldId id="339" r:id="rId33"/>
    <p:sldId id="302" r:id="rId34"/>
    <p:sldId id="345" r:id="rId35"/>
    <p:sldId id="361" r:id="rId36"/>
    <p:sldId id="307" r:id="rId37"/>
    <p:sldId id="308" r:id="rId38"/>
    <p:sldId id="309" r:id="rId39"/>
    <p:sldId id="310" r:id="rId40"/>
    <p:sldId id="364" r:id="rId41"/>
    <p:sldId id="319" r:id="rId42"/>
    <p:sldId id="320" r:id="rId43"/>
    <p:sldId id="367" r:id="rId44"/>
    <p:sldId id="332" r:id="rId45"/>
    <p:sldId id="329" r:id="rId46"/>
    <p:sldId id="355" r:id="rId47"/>
    <p:sldId id="335" r:id="rId48"/>
    <p:sldId id="321" r:id="rId49"/>
    <p:sldId id="368" r:id="rId50"/>
    <p:sldId id="336" r:id="rId51"/>
    <p:sldId id="334" r:id="rId52"/>
    <p:sldId id="342" r:id="rId53"/>
    <p:sldId id="343" r:id="rId54"/>
    <p:sldId id="315" r:id="rId55"/>
    <p:sldId id="316" r:id="rId56"/>
    <p:sldId id="317" r:id="rId57"/>
    <p:sldId id="318" r:id="rId58"/>
    <p:sldId id="369" r:id="rId59"/>
    <p:sldId id="311" r:id="rId60"/>
    <p:sldId id="312" r:id="rId61"/>
    <p:sldId id="313" r:id="rId62"/>
    <p:sldId id="333" r:id="rId63"/>
    <p:sldId id="314" r:id="rId64"/>
    <p:sldId id="370" r:id="rId65"/>
    <p:sldId id="322" r:id="rId66"/>
    <p:sldId id="323" r:id="rId67"/>
    <p:sldId id="348" r:id="rId6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CC38"/>
    <a:srgbClr val="C9443E"/>
    <a:srgbClr val="8E8581"/>
    <a:srgbClr val="6DCCBB"/>
    <a:srgbClr val="006880"/>
    <a:srgbClr val="D2AF24"/>
    <a:srgbClr val="003E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3" autoAdjust="0"/>
    <p:restoredTop sz="94660"/>
  </p:normalViewPr>
  <p:slideViewPr>
    <p:cSldViewPr>
      <p:cViewPr>
        <p:scale>
          <a:sx n="57" d="100"/>
          <a:sy n="57" d="100"/>
        </p:scale>
        <p:origin x="990" y="-51"/>
      </p:cViewPr>
      <p:guideLst>
        <p:guide orient="horz" pos="2160"/>
        <p:guide pos="2880"/>
      </p:guideLst>
    </p:cSldViewPr>
  </p:slideViewPr>
  <p:notesTextViewPr>
    <p:cViewPr>
      <p:scale>
        <a:sx n="100" d="100"/>
        <a:sy n="100" d="100"/>
      </p:scale>
      <p:origin x="0" y="0"/>
    </p:cViewPr>
  </p:notesTextViewPr>
  <p:notesViewPr>
    <p:cSldViewPr>
      <p:cViewPr varScale="1">
        <p:scale>
          <a:sx n="90" d="100"/>
          <a:sy n="90" d="100"/>
        </p:scale>
        <p:origin x="-374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7690F4E-017C-4BDD-B7CB-A08E669E4409}" type="datetimeFigureOut">
              <a:rPr lang="fr-FR" smtClean="0"/>
              <a:t>06/12/2016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C03AEC-ACAB-4E95-9DC7-1A81666CEC9C}" type="slidenum">
              <a:rPr lang="fr-FR" smtClean="0"/>
              <a:t>‹N°›</a:t>
            </a:fld>
            <a:endParaRPr lang="fr-FR"/>
          </a:p>
        </p:txBody>
      </p:sp>
    </p:spTree>
    <p:extLst>
      <p:ext uri="{BB962C8B-B14F-4D97-AF65-F5344CB8AC3E}">
        <p14:creationId xmlns:p14="http://schemas.microsoft.com/office/powerpoint/2010/main" val="631176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F76659-84CD-4225-A721-40A6353A8BDD}" type="datetimeFigureOut">
              <a:rPr lang="fr-FR" smtClean="0"/>
              <a:t>06/12/2016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DA3313-B010-45A4-B652-F8F28378070D}" type="slidenum">
              <a:rPr lang="fr-FR" smtClean="0"/>
              <a:t>‹N°›</a:t>
            </a:fld>
            <a:endParaRPr lang="fr-FR"/>
          </a:p>
        </p:txBody>
      </p:sp>
    </p:spTree>
    <p:extLst>
      <p:ext uri="{BB962C8B-B14F-4D97-AF65-F5344CB8AC3E}">
        <p14:creationId xmlns:p14="http://schemas.microsoft.com/office/powerpoint/2010/main" val="3172051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a:t>
            </a:fld>
            <a:endParaRPr lang="fr-FR"/>
          </a:p>
        </p:txBody>
      </p:sp>
    </p:spTree>
    <p:extLst>
      <p:ext uri="{BB962C8B-B14F-4D97-AF65-F5344CB8AC3E}">
        <p14:creationId xmlns:p14="http://schemas.microsoft.com/office/powerpoint/2010/main" val="2148749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16</a:t>
            </a:fld>
            <a:endParaRPr lang="fr-FR"/>
          </a:p>
        </p:txBody>
      </p:sp>
    </p:spTree>
    <p:extLst>
      <p:ext uri="{BB962C8B-B14F-4D97-AF65-F5344CB8AC3E}">
        <p14:creationId xmlns:p14="http://schemas.microsoft.com/office/powerpoint/2010/main" val="1411946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17</a:t>
            </a:fld>
            <a:endParaRPr lang="fr-FR"/>
          </a:p>
        </p:txBody>
      </p:sp>
    </p:spTree>
    <p:extLst>
      <p:ext uri="{BB962C8B-B14F-4D97-AF65-F5344CB8AC3E}">
        <p14:creationId xmlns:p14="http://schemas.microsoft.com/office/powerpoint/2010/main" val="2499395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18</a:t>
            </a:fld>
            <a:endParaRPr lang="fr-FR"/>
          </a:p>
        </p:txBody>
      </p:sp>
    </p:spTree>
    <p:extLst>
      <p:ext uri="{BB962C8B-B14F-4D97-AF65-F5344CB8AC3E}">
        <p14:creationId xmlns:p14="http://schemas.microsoft.com/office/powerpoint/2010/main" val="4015857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19</a:t>
            </a:fld>
            <a:endParaRPr lang="fr-FR"/>
          </a:p>
        </p:txBody>
      </p:sp>
    </p:spTree>
    <p:extLst>
      <p:ext uri="{BB962C8B-B14F-4D97-AF65-F5344CB8AC3E}">
        <p14:creationId xmlns:p14="http://schemas.microsoft.com/office/powerpoint/2010/main" val="1618668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21</a:t>
            </a:fld>
            <a:endParaRPr lang="fr-FR"/>
          </a:p>
        </p:txBody>
      </p:sp>
    </p:spTree>
    <p:extLst>
      <p:ext uri="{BB962C8B-B14F-4D97-AF65-F5344CB8AC3E}">
        <p14:creationId xmlns:p14="http://schemas.microsoft.com/office/powerpoint/2010/main" val="17515010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25</a:t>
            </a:fld>
            <a:endParaRPr lang="fr-FR"/>
          </a:p>
        </p:txBody>
      </p:sp>
    </p:spTree>
    <p:extLst>
      <p:ext uri="{BB962C8B-B14F-4D97-AF65-F5344CB8AC3E}">
        <p14:creationId xmlns:p14="http://schemas.microsoft.com/office/powerpoint/2010/main" val="28337890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27</a:t>
            </a:fld>
            <a:endParaRPr lang="fr-FR"/>
          </a:p>
        </p:txBody>
      </p:sp>
    </p:spTree>
    <p:extLst>
      <p:ext uri="{BB962C8B-B14F-4D97-AF65-F5344CB8AC3E}">
        <p14:creationId xmlns:p14="http://schemas.microsoft.com/office/powerpoint/2010/main" val="3613410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30</a:t>
            </a:fld>
            <a:endParaRPr lang="fr-FR"/>
          </a:p>
        </p:txBody>
      </p:sp>
    </p:spTree>
    <p:extLst>
      <p:ext uri="{BB962C8B-B14F-4D97-AF65-F5344CB8AC3E}">
        <p14:creationId xmlns:p14="http://schemas.microsoft.com/office/powerpoint/2010/main" val="3883626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31</a:t>
            </a:fld>
            <a:endParaRPr lang="en-US"/>
          </a:p>
        </p:txBody>
      </p:sp>
    </p:spTree>
    <p:extLst>
      <p:ext uri="{BB962C8B-B14F-4D97-AF65-F5344CB8AC3E}">
        <p14:creationId xmlns:p14="http://schemas.microsoft.com/office/powerpoint/2010/main" val="1858106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32</a:t>
            </a:fld>
            <a:endParaRPr lang="en-US"/>
          </a:p>
        </p:txBody>
      </p:sp>
    </p:spTree>
    <p:extLst>
      <p:ext uri="{BB962C8B-B14F-4D97-AF65-F5344CB8AC3E}">
        <p14:creationId xmlns:p14="http://schemas.microsoft.com/office/powerpoint/2010/main" val="2832264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2</a:t>
            </a:fld>
            <a:endParaRPr lang="fr-FR"/>
          </a:p>
        </p:txBody>
      </p:sp>
    </p:spTree>
    <p:extLst>
      <p:ext uri="{BB962C8B-B14F-4D97-AF65-F5344CB8AC3E}">
        <p14:creationId xmlns:p14="http://schemas.microsoft.com/office/powerpoint/2010/main" val="2737288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solidFill>
                  <a:prstClr val="black"/>
                </a:solidFill>
              </a:rPr>
              <a:pPr/>
              <a:t>35</a:t>
            </a:fld>
            <a:endParaRPr lang="fr-FR">
              <a:solidFill>
                <a:prstClr val="black"/>
              </a:solidFill>
            </a:endParaRPr>
          </a:p>
        </p:txBody>
      </p:sp>
    </p:spTree>
    <p:extLst>
      <p:ext uri="{BB962C8B-B14F-4D97-AF65-F5344CB8AC3E}">
        <p14:creationId xmlns:p14="http://schemas.microsoft.com/office/powerpoint/2010/main" val="937490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36</a:t>
            </a:fld>
            <a:endParaRPr lang="en-US"/>
          </a:p>
        </p:txBody>
      </p:sp>
    </p:spTree>
    <p:extLst>
      <p:ext uri="{BB962C8B-B14F-4D97-AF65-F5344CB8AC3E}">
        <p14:creationId xmlns:p14="http://schemas.microsoft.com/office/powerpoint/2010/main" val="37486586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37</a:t>
            </a:fld>
            <a:endParaRPr lang="en-US"/>
          </a:p>
        </p:txBody>
      </p:sp>
    </p:spTree>
    <p:extLst>
      <p:ext uri="{BB962C8B-B14F-4D97-AF65-F5344CB8AC3E}">
        <p14:creationId xmlns:p14="http://schemas.microsoft.com/office/powerpoint/2010/main" val="16815000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38</a:t>
            </a:fld>
            <a:endParaRPr lang="en-US"/>
          </a:p>
        </p:txBody>
      </p:sp>
    </p:spTree>
    <p:extLst>
      <p:ext uri="{BB962C8B-B14F-4D97-AF65-F5344CB8AC3E}">
        <p14:creationId xmlns:p14="http://schemas.microsoft.com/office/powerpoint/2010/main" val="2191433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39</a:t>
            </a:fld>
            <a:endParaRPr lang="en-US"/>
          </a:p>
        </p:txBody>
      </p:sp>
    </p:spTree>
    <p:extLst>
      <p:ext uri="{BB962C8B-B14F-4D97-AF65-F5344CB8AC3E}">
        <p14:creationId xmlns:p14="http://schemas.microsoft.com/office/powerpoint/2010/main" val="34762077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solidFill>
                  <a:prstClr val="black"/>
                </a:solidFill>
              </a:rPr>
              <a:pPr/>
              <a:t>40</a:t>
            </a:fld>
            <a:endParaRPr lang="fr-FR">
              <a:solidFill>
                <a:prstClr val="black"/>
              </a:solidFill>
            </a:endParaRPr>
          </a:p>
        </p:txBody>
      </p:sp>
    </p:spTree>
    <p:extLst>
      <p:ext uri="{BB962C8B-B14F-4D97-AF65-F5344CB8AC3E}">
        <p14:creationId xmlns:p14="http://schemas.microsoft.com/office/powerpoint/2010/main" val="38754436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41</a:t>
            </a:fld>
            <a:endParaRPr lang="en-US"/>
          </a:p>
        </p:txBody>
      </p:sp>
    </p:spTree>
    <p:extLst>
      <p:ext uri="{BB962C8B-B14F-4D97-AF65-F5344CB8AC3E}">
        <p14:creationId xmlns:p14="http://schemas.microsoft.com/office/powerpoint/2010/main" val="8002508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42</a:t>
            </a:fld>
            <a:endParaRPr lang="en-US"/>
          </a:p>
        </p:txBody>
      </p:sp>
    </p:spTree>
    <p:extLst>
      <p:ext uri="{BB962C8B-B14F-4D97-AF65-F5344CB8AC3E}">
        <p14:creationId xmlns:p14="http://schemas.microsoft.com/office/powerpoint/2010/main" val="11249200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solidFill>
                  <a:prstClr val="black"/>
                </a:solidFill>
              </a:rPr>
              <a:pPr/>
              <a:t>43</a:t>
            </a:fld>
            <a:endParaRPr lang="fr-FR">
              <a:solidFill>
                <a:prstClr val="black"/>
              </a:solidFill>
            </a:endParaRPr>
          </a:p>
        </p:txBody>
      </p:sp>
    </p:spTree>
    <p:extLst>
      <p:ext uri="{BB962C8B-B14F-4D97-AF65-F5344CB8AC3E}">
        <p14:creationId xmlns:p14="http://schemas.microsoft.com/office/powerpoint/2010/main" val="24966003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44</a:t>
            </a:fld>
            <a:endParaRPr lang="fr-FR"/>
          </a:p>
        </p:txBody>
      </p:sp>
    </p:spTree>
    <p:extLst>
      <p:ext uri="{BB962C8B-B14F-4D97-AF65-F5344CB8AC3E}">
        <p14:creationId xmlns:p14="http://schemas.microsoft.com/office/powerpoint/2010/main" val="320748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3</a:t>
            </a:fld>
            <a:endParaRPr lang="fr-FR"/>
          </a:p>
        </p:txBody>
      </p:sp>
    </p:spTree>
    <p:extLst>
      <p:ext uri="{BB962C8B-B14F-4D97-AF65-F5344CB8AC3E}">
        <p14:creationId xmlns:p14="http://schemas.microsoft.com/office/powerpoint/2010/main" val="27829839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48</a:t>
            </a:fld>
            <a:endParaRPr lang="en-US"/>
          </a:p>
        </p:txBody>
      </p:sp>
    </p:spTree>
    <p:extLst>
      <p:ext uri="{BB962C8B-B14F-4D97-AF65-F5344CB8AC3E}">
        <p14:creationId xmlns:p14="http://schemas.microsoft.com/office/powerpoint/2010/main" val="40025023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solidFill>
                  <a:prstClr val="black"/>
                </a:solidFill>
              </a:rPr>
              <a:pPr/>
              <a:t>49</a:t>
            </a:fld>
            <a:endParaRPr lang="fr-FR">
              <a:solidFill>
                <a:prstClr val="black"/>
              </a:solidFill>
            </a:endParaRPr>
          </a:p>
        </p:txBody>
      </p:sp>
    </p:spTree>
    <p:extLst>
      <p:ext uri="{BB962C8B-B14F-4D97-AF65-F5344CB8AC3E}">
        <p14:creationId xmlns:p14="http://schemas.microsoft.com/office/powerpoint/2010/main" val="31791126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54</a:t>
            </a:fld>
            <a:endParaRPr lang="en-US"/>
          </a:p>
        </p:txBody>
      </p:sp>
    </p:spTree>
    <p:extLst>
      <p:ext uri="{BB962C8B-B14F-4D97-AF65-F5344CB8AC3E}">
        <p14:creationId xmlns:p14="http://schemas.microsoft.com/office/powerpoint/2010/main" val="21497686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55</a:t>
            </a:fld>
            <a:endParaRPr lang="en-US"/>
          </a:p>
        </p:txBody>
      </p:sp>
    </p:spTree>
    <p:extLst>
      <p:ext uri="{BB962C8B-B14F-4D97-AF65-F5344CB8AC3E}">
        <p14:creationId xmlns:p14="http://schemas.microsoft.com/office/powerpoint/2010/main" val="26354467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56</a:t>
            </a:fld>
            <a:endParaRPr lang="en-US"/>
          </a:p>
        </p:txBody>
      </p:sp>
    </p:spTree>
    <p:extLst>
      <p:ext uri="{BB962C8B-B14F-4D97-AF65-F5344CB8AC3E}">
        <p14:creationId xmlns:p14="http://schemas.microsoft.com/office/powerpoint/2010/main" val="35616184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57</a:t>
            </a:fld>
            <a:endParaRPr lang="en-US"/>
          </a:p>
        </p:txBody>
      </p:sp>
    </p:spTree>
    <p:extLst>
      <p:ext uri="{BB962C8B-B14F-4D97-AF65-F5344CB8AC3E}">
        <p14:creationId xmlns:p14="http://schemas.microsoft.com/office/powerpoint/2010/main" val="39372518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solidFill>
                  <a:prstClr val="black"/>
                </a:solidFill>
              </a:rPr>
              <a:pPr/>
              <a:t>58</a:t>
            </a:fld>
            <a:endParaRPr lang="fr-FR">
              <a:solidFill>
                <a:prstClr val="black"/>
              </a:solidFill>
            </a:endParaRPr>
          </a:p>
        </p:txBody>
      </p:sp>
    </p:spTree>
    <p:extLst>
      <p:ext uri="{BB962C8B-B14F-4D97-AF65-F5344CB8AC3E}">
        <p14:creationId xmlns:p14="http://schemas.microsoft.com/office/powerpoint/2010/main" val="33098751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59</a:t>
            </a:fld>
            <a:endParaRPr lang="en-US"/>
          </a:p>
        </p:txBody>
      </p:sp>
    </p:spTree>
    <p:extLst>
      <p:ext uri="{BB962C8B-B14F-4D97-AF65-F5344CB8AC3E}">
        <p14:creationId xmlns:p14="http://schemas.microsoft.com/office/powerpoint/2010/main" val="31920218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60</a:t>
            </a:fld>
            <a:endParaRPr lang="en-US"/>
          </a:p>
        </p:txBody>
      </p:sp>
    </p:spTree>
    <p:extLst>
      <p:ext uri="{BB962C8B-B14F-4D97-AF65-F5344CB8AC3E}">
        <p14:creationId xmlns:p14="http://schemas.microsoft.com/office/powerpoint/2010/main" val="16503679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61</a:t>
            </a:fld>
            <a:endParaRPr lang="en-US"/>
          </a:p>
        </p:txBody>
      </p:sp>
    </p:spTree>
    <p:extLst>
      <p:ext uri="{BB962C8B-B14F-4D97-AF65-F5344CB8AC3E}">
        <p14:creationId xmlns:p14="http://schemas.microsoft.com/office/powerpoint/2010/main" val="847540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4</a:t>
            </a:fld>
            <a:endParaRPr lang="fr-FR"/>
          </a:p>
        </p:txBody>
      </p:sp>
    </p:spTree>
    <p:extLst>
      <p:ext uri="{BB962C8B-B14F-4D97-AF65-F5344CB8AC3E}">
        <p14:creationId xmlns:p14="http://schemas.microsoft.com/office/powerpoint/2010/main" val="42935927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63</a:t>
            </a:fld>
            <a:endParaRPr lang="en-US"/>
          </a:p>
        </p:txBody>
      </p:sp>
    </p:spTree>
    <p:extLst>
      <p:ext uri="{BB962C8B-B14F-4D97-AF65-F5344CB8AC3E}">
        <p14:creationId xmlns:p14="http://schemas.microsoft.com/office/powerpoint/2010/main" val="37116243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solidFill>
                  <a:prstClr val="black"/>
                </a:solidFill>
              </a:rPr>
              <a:pPr/>
              <a:t>64</a:t>
            </a:fld>
            <a:endParaRPr lang="fr-FR">
              <a:solidFill>
                <a:prstClr val="black"/>
              </a:solidFill>
            </a:endParaRPr>
          </a:p>
        </p:txBody>
      </p:sp>
    </p:spTree>
    <p:extLst>
      <p:ext uri="{BB962C8B-B14F-4D97-AF65-F5344CB8AC3E}">
        <p14:creationId xmlns:p14="http://schemas.microsoft.com/office/powerpoint/2010/main" val="28522517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65</a:t>
            </a:fld>
            <a:endParaRPr lang="en-US"/>
          </a:p>
        </p:txBody>
      </p:sp>
    </p:spTree>
    <p:extLst>
      <p:ext uri="{BB962C8B-B14F-4D97-AF65-F5344CB8AC3E}">
        <p14:creationId xmlns:p14="http://schemas.microsoft.com/office/powerpoint/2010/main" val="38808662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382D5114-49C0-40CB-A5CE-E1EFECC8461D}" type="slidenum">
              <a:rPr lang="en-US" smtClean="0"/>
              <a:pPr/>
              <a:t>66</a:t>
            </a:fld>
            <a:endParaRPr lang="en-US"/>
          </a:p>
        </p:txBody>
      </p:sp>
    </p:spTree>
    <p:extLst>
      <p:ext uri="{BB962C8B-B14F-4D97-AF65-F5344CB8AC3E}">
        <p14:creationId xmlns:p14="http://schemas.microsoft.com/office/powerpoint/2010/main" val="1828722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5</a:t>
            </a:fld>
            <a:endParaRPr lang="fr-FR"/>
          </a:p>
        </p:txBody>
      </p:sp>
    </p:spTree>
    <p:extLst>
      <p:ext uri="{BB962C8B-B14F-4D97-AF65-F5344CB8AC3E}">
        <p14:creationId xmlns:p14="http://schemas.microsoft.com/office/powerpoint/2010/main" val="166235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9</a:t>
            </a:fld>
            <a:endParaRPr lang="fr-FR"/>
          </a:p>
        </p:txBody>
      </p:sp>
    </p:spTree>
    <p:extLst>
      <p:ext uri="{BB962C8B-B14F-4D97-AF65-F5344CB8AC3E}">
        <p14:creationId xmlns:p14="http://schemas.microsoft.com/office/powerpoint/2010/main" val="1398333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10</a:t>
            </a:fld>
            <a:endParaRPr lang="fr-FR"/>
          </a:p>
        </p:txBody>
      </p:sp>
    </p:spTree>
    <p:extLst>
      <p:ext uri="{BB962C8B-B14F-4D97-AF65-F5344CB8AC3E}">
        <p14:creationId xmlns:p14="http://schemas.microsoft.com/office/powerpoint/2010/main" val="2990805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13</a:t>
            </a:fld>
            <a:endParaRPr lang="fr-FR"/>
          </a:p>
        </p:txBody>
      </p:sp>
    </p:spTree>
    <p:extLst>
      <p:ext uri="{BB962C8B-B14F-4D97-AF65-F5344CB8AC3E}">
        <p14:creationId xmlns:p14="http://schemas.microsoft.com/office/powerpoint/2010/main" val="1171415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DDA3313-B010-45A4-B652-F8F28378070D}" type="slidenum">
              <a:rPr lang="fr-FR" smtClean="0"/>
              <a:t>15</a:t>
            </a:fld>
            <a:endParaRPr lang="fr-FR"/>
          </a:p>
        </p:txBody>
      </p:sp>
    </p:spTree>
    <p:extLst>
      <p:ext uri="{BB962C8B-B14F-4D97-AF65-F5344CB8AC3E}">
        <p14:creationId xmlns:p14="http://schemas.microsoft.com/office/powerpoint/2010/main" val="1368330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1BCD85C2-82DA-4D49-998B-FBFC26F13A8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21ED64C-8CCA-4CE4-8062-A04799A11632}"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FD98977-52A6-4AE6-9688-0DE98567A4A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pour modifier le style du titre</a:t>
            </a:r>
            <a:endParaRPr lang="fr-FR" dirty="0"/>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10"/>
          </p:nvPr>
        </p:nvSpPr>
        <p:spPr/>
        <p:txBody>
          <a:bodyPr/>
          <a:lstStyle/>
          <a:p>
            <a:fld id="{F4F1CDF1-EFAF-4E57-99B5-285A82A4318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0B87C1F-25A7-498D-818E-CEC687F65888}"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F90A74F-DFB7-4CE4-BDA3-B4397CF217F9}" type="datetime1">
              <a:rPr lang="fr-FR" smtClean="0"/>
              <a:t>06/12/2016</a:t>
            </a:fld>
            <a:endParaRPr lang="fr-FR"/>
          </a:p>
        </p:txBody>
      </p:sp>
      <p:sp>
        <p:nvSpPr>
          <p:cNvPr id="6" name="Espace réservé du pied de page 5"/>
          <p:cNvSpPr>
            <a:spLocks noGrp="1"/>
          </p:cNvSpPr>
          <p:nvPr>
            <p:ph type="ftr" sz="quarter" idx="11"/>
          </p:nvPr>
        </p:nvSpPr>
        <p:spPr/>
        <p:txBody>
          <a:bodyPr/>
          <a:lstStyle/>
          <a:p>
            <a:r>
              <a:rPr lang="pt-BR" smtClean="0"/>
              <a:t>ESHEP  2016  - Pascale Hennion</a:t>
            </a:r>
            <a:endParaRPr lang="fr-FR"/>
          </a:p>
        </p:txBody>
      </p:sp>
      <p:sp>
        <p:nvSpPr>
          <p:cNvPr id="7" name="Espace réservé du numéro de diapositive 6"/>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346B6C5-60ED-4179-82ED-D20A34D0BFC3}" type="datetime1">
              <a:rPr lang="fr-FR" smtClean="0"/>
              <a:t>06/12/2016</a:t>
            </a:fld>
            <a:endParaRPr lang="fr-FR"/>
          </a:p>
        </p:txBody>
      </p:sp>
      <p:sp>
        <p:nvSpPr>
          <p:cNvPr id="8" name="Espace réservé du pied de page 7"/>
          <p:cNvSpPr>
            <a:spLocks noGrp="1"/>
          </p:cNvSpPr>
          <p:nvPr>
            <p:ph type="ftr" sz="quarter" idx="11"/>
          </p:nvPr>
        </p:nvSpPr>
        <p:spPr/>
        <p:txBody>
          <a:bodyPr/>
          <a:lstStyle/>
          <a:p>
            <a:r>
              <a:rPr lang="pt-BR" smtClean="0"/>
              <a:t>ESHEP  2016  - Pascale Hennion</a:t>
            </a:r>
            <a:endParaRPr lang="fr-FR"/>
          </a:p>
        </p:txBody>
      </p:sp>
      <p:sp>
        <p:nvSpPr>
          <p:cNvPr id="9" name="Espace réservé du numéro de diapositive 8"/>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4D621BB-1E7D-4C2E-9978-4CDCD6A85C78}" type="datetime1">
              <a:rPr lang="fr-FR" smtClean="0"/>
              <a:t>06/12/2016</a:t>
            </a:fld>
            <a:endParaRPr lang="fr-FR"/>
          </a:p>
        </p:txBody>
      </p:sp>
      <p:sp>
        <p:nvSpPr>
          <p:cNvPr id="4" name="Espace réservé du pied de page 3"/>
          <p:cNvSpPr>
            <a:spLocks noGrp="1"/>
          </p:cNvSpPr>
          <p:nvPr>
            <p:ph type="ftr" sz="quarter" idx="11"/>
          </p:nvPr>
        </p:nvSpPr>
        <p:spPr/>
        <p:txBody>
          <a:bodyPr/>
          <a:lstStyle/>
          <a:p>
            <a:r>
              <a:rPr lang="pt-BR" smtClean="0"/>
              <a:t>ESHEP  2016  - Pascale Hennion</a:t>
            </a:r>
            <a:endParaRPr lang="fr-FR"/>
          </a:p>
        </p:txBody>
      </p:sp>
      <p:sp>
        <p:nvSpPr>
          <p:cNvPr id="5" name="Espace réservé du numéro de diapositive 4"/>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8D05CDC-655F-4F73-B8AF-68A39874D928}" type="datetime1">
              <a:rPr lang="fr-FR" smtClean="0"/>
              <a:t>06/12/2016</a:t>
            </a:fld>
            <a:endParaRPr lang="fr-FR"/>
          </a:p>
        </p:txBody>
      </p:sp>
      <p:sp>
        <p:nvSpPr>
          <p:cNvPr id="3" name="Espace réservé du pied de page 2"/>
          <p:cNvSpPr>
            <a:spLocks noGrp="1"/>
          </p:cNvSpPr>
          <p:nvPr>
            <p:ph type="ftr" sz="quarter" idx="11"/>
          </p:nvPr>
        </p:nvSpPr>
        <p:spPr/>
        <p:txBody>
          <a:bodyPr/>
          <a:lstStyle/>
          <a:p>
            <a:r>
              <a:rPr lang="pt-BR" smtClean="0"/>
              <a:t>ESHEP  2016  - Pascale Hennion</a:t>
            </a:r>
            <a:endParaRPr lang="fr-FR"/>
          </a:p>
        </p:txBody>
      </p:sp>
      <p:sp>
        <p:nvSpPr>
          <p:cNvPr id="4" name="Espace réservé du numéro de diapositive 3"/>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D87948D-CED3-47DF-958B-2375AAC36ED7}" type="datetime1">
              <a:rPr lang="fr-FR" smtClean="0"/>
              <a:t>06/12/2016</a:t>
            </a:fld>
            <a:endParaRPr lang="fr-FR"/>
          </a:p>
        </p:txBody>
      </p:sp>
      <p:sp>
        <p:nvSpPr>
          <p:cNvPr id="6" name="Espace réservé du pied de page 5"/>
          <p:cNvSpPr>
            <a:spLocks noGrp="1"/>
          </p:cNvSpPr>
          <p:nvPr>
            <p:ph type="ftr" sz="quarter" idx="11"/>
          </p:nvPr>
        </p:nvSpPr>
        <p:spPr/>
        <p:txBody>
          <a:bodyPr/>
          <a:lstStyle/>
          <a:p>
            <a:r>
              <a:rPr lang="pt-BR" smtClean="0"/>
              <a:t>ESHEP  2016  - Pascale Hennion</a:t>
            </a:r>
            <a:endParaRPr lang="fr-FR"/>
          </a:p>
        </p:txBody>
      </p:sp>
      <p:sp>
        <p:nvSpPr>
          <p:cNvPr id="7" name="Espace réservé du numéro de diapositive 6"/>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FB4578B-6A46-43B6-BC7D-C1D61A8DF2EB}" type="datetime1">
              <a:rPr lang="fr-FR" smtClean="0"/>
              <a:t>06/12/2016</a:t>
            </a:fld>
            <a:endParaRPr lang="fr-FR"/>
          </a:p>
        </p:txBody>
      </p:sp>
      <p:sp>
        <p:nvSpPr>
          <p:cNvPr id="6" name="Espace réservé du pied de page 5"/>
          <p:cNvSpPr>
            <a:spLocks noGrp="1"/>
          </p:cNvSpPr>
          <p:nvPr>
            <p:ph type="ftr" sz="quarter" idx="11"/>
          </p:nvPr>
        </p:nvSpPr>
        <p:spPr/>
        <p:txBody>
          <a:bodyPr/>
          <a:lstStyle/>
          <a:p>
            <a:r>
              <a:rPr lang="pt-BR" smtClean="0"/>
              <a:t>ESHEP  2016  - Pascale Hennion</a:t>
            </a:r>
            <a:endParaRPr lang="fr-FR"/>
          </a:p>
        </p:txBody>
      </p:sp>
      <p:sp>
        <p:nvSpPr>
          <p:cNvPr id="7" name="Espace réservé du numéro de diapositive 6"/>
          <p:cNvSpPr>
            <a:spLocks noGrp="1"/>
          </p:cNvSpPr>
          <p:nvPr>
            <p:ph type="sldNum" sz="quarter" idx="12"/>
          </p:nvPr>
        </p:nvSpPr>
        <p:spPr/>
        <p:txBody>
          <a:bodyPr/>
          <a:lstStyle/>
          <a:p>
            <a:fld id="{1A3B36BB-72BA-4D9C-B436-9EB65FABC425}"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7DF341-DC4C-4A2D-87A3-B20E0641CAD8}" type="datetime1">
              <a:rPr lang="fr-FR" smtClean="0"/>
              <a:t>06/12/2016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ESHEP  2016  - Pascale Hennion</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B36BB-72BA-4D9C-B436-9EB65FABC425}" type="slidenum">
              <a:rPr lang="fr-FR" smtClean="0"/>
              <a:pPr/>
              <a:t>‹N°›</a:t>
            </a:fld>
            <a:endParaRPr lang="fr-FR"/>
          </a:p>
        </p:txBody>
      </p:sp>
      <p:sp>
        <p:nvSpPr>
          <p:cNvPr id="7" name="Rectangle 6"/>
          <p:cNvSpPr/>
          <p:nvPr userDrawn="1"/>
        </p:nvSpPr>
        <p:spPr>
          <a:xfrm>
            <a:off x="0" y="0"/>
            <a:ext cx="9144000" cy="1800200"/>
          </a:xfrm>
          <a:prstGeom prst="rect">
            <a:avLst/>
          </a:prstGeom>
          <a:solidFill>
            <a:srgbClr val="0068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userDrawn="1"/>
        </p:nvSpPr>
        <p:spPr>
          <a:xfrm>
            <a:off x="-162272" y="6597352"/>
            <a:ext cx="9468544" cy="576064"/>
          </a:xfrm>
          <a:prstGeom prst="rect">
            <a:avLst/>
          </a:prstGeom>
          <a:solidFill>
            <a:srgbClr val="0068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2" descr="F:\salle des machines aile 0 27 03 2014\salle des machines aile0 27 03 2014-25.jpg"/>
          <p:cNvPicPr>
            <a:picLocks noChangeAspect="1" noChangeArrowheads="1"/>
          </p:cNvPicPr>
          <p:nvPr userDrawn="1"/>
        </p:nvPicPr>
        <p:blipFill rotWithShape="1">
          <a:blip r:embed="rId13" cstate="print">
            <a:duotone>
              <a:schemeClr val="accent5">
                <a:shade val="45000"/>
                <a:satMod val="135000"/>
              </a:schemeClr>
              <a:prstClr val="white"/>
            </a:duotone>
            <a:extLst>
              <a:ext uri="{BEBA8EAE-BF5A-486C-A8C5-ECC9F3942E4B}">
                <a14:imgProps xmlns:a14="http://schemas.microsoft.com/office/drawing/2010/main">
                  <a14:imgLayer r:embed="rId14">
                    <a14:imgEffect>
                      <a14:artisticGlowEdges/>
                    </a14:imgEffect>
                    <a14:imgEffect>
                      <a14:brightnessContrast bright="-20000" contrast="-20000"/>
                    </a14:imgEffect>
                  </a14:imgLayer>
                </a14:imgProps>
              </a:ext>
              <a:ext uri="{28A0092B-C50C-407E-A947-70E740481C1C}">
                <a14:useLocalDpi xmlns:a14="http://schemas.microsoft.com/office/drawing/2010/main" val="0"/>
              </a:ext>
            </a:extLst>
          </a:blip>
          <a:srcRect t="36319" b="53909"/>
          <a:stretch/>
        </p:blipFill>
        <p:spPr bwMode="auto">
          <a:xfrm>
            <a:off x="-33711" y="6635673"/>
            <a:ext cx="9252520" cy="46166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hyperlink" Target="https://www.egi.eu/about/egi-foundation/" TargetMode="External"/><Relationship Id="rId2" Type="http://schemas.openxmlformats.org/officeDocument/2006/relationships/hyperlink" Target="https://www.egi.eu/about/egi-council/"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crpc.rice.edu/newsletters/fal97/news_grid.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gridpp.ac.uk/wiki/Storage_URL" TargetMode="External"/><Relationship Id="rId2" Type="http://schemas.openxmlformats.org/officeDocument/2006/relationships/hyperlink" Target="https://www.gridpp.ac.uk/wiki/Logical_File_Name"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0.png"/></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png"/></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6.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5.png"/><Relationship Id="rId4" Type="http://schemas.openxmlformats.org/officeDocument/2006/relationships/image" Target="../media/image44.png"/></Relationships>
</file>

<file path=ppt/slides/_rels/slide5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38.png"/><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5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2.png"/><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3.png"/><Relationship Id="rId4" Type="http://schemas.openxmlformats.org/officeDocument/2006/relationships/image" Target="../media/image42.png"/></Relationships>
</file>

<file path=ppt/slides/_rels/slide6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5.png"/><Relationship Id="rId4" Type="http://schemas.openxmlformats.org/officeDocument/2006/relationships/image" Target="../media/image4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38.png"/><Relationship Id="rId10" Type="http://schemas.openxmlformats.org/officeDocument/2006/relationships/image" Target="../media/image46.png"/><Relationship Id="rId4" Type="http://schemas.openxmlformats.org/officeDocument/2006/relationships/image" Target="../media/image48.png"/><Relationship Id="rId9" Type="http://schemas.openxmlformats.org/officeDocument/2006/relationships/image" Target="../media/image51.png"/></Relationships>
</file>

<file path=ppt/slides/_rels/slide6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eg"/></Relationships>
</file>

<file path=ppt/slides/_rels/slide6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54.gif"/><Relationship Id="rId4" Type="http://schemas.openxmlformats.org/officeDocument/2006/relationships/image" Target="../media/image53.png"/></Relationships>
</file>

<file path=ppt/slides/_rels/slide6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pic>
        <p:nvPicPr>
          <p:cNvPr id="4" name="Image 3" descr="couv.jpg"/>
          <p:cNvPicPr>
            <a:picLocks noChangeAspect="1"/>
          </p:cNvPicPr>
          <p:nvPr/>
        </p:nvPicPr>
        <p:blipFill>
          <a:blip r:embed="rId3" cstate="print"/>
          <a:stretch>
            <a:fillRect/>
          </a:stretch>
        </p:blipFill>
        <p:spPr>
          <a:xfrm>
            <a:off x="-324544" y="61554"/>
            <a:ext cx="9580664" cy="7053585"/>
          </a:xfrm>
          <a:prstGeom prst="rect">
            <a:avLst/>
          </a:prstGeom>
        </p:spPr>
      </p:pic>
      <p:pic>
        <p:nvPicPr>
          <p:cNvPr id="5" name="Image 4"/>
          <p:cNvPicPr>
            <a:picLocks noChangeAspect="1"/>
          </p:cNvPicPr>
          <p:nvPr/>
        </p:nvPicPr>
        <p:blipFill>
          <a:blip r:embed="rId4" cstate="print"/>
          <a:stretch>
            <a:fillRect/>
          </a:stretch>
        </p:blipFill>
        <p:spPr>
          <a:xfrm>
            <a:off x="395536" y="1340768"/>
            <a:ext cx="927020" cy="1260000"/>
          </a:xfrm>
          <a:prstGeom prst="rect">
            <a:avLst/>
          </a:prstGeom>
        </p:spPr>
      </p:pic>
      <p:sp>
        <p:nvSpPr>
          <p:cNvPr id="6" name="ZoneTexte 5"/>
          <p:cNvSpPr txBox="1"/>
          <p:nvPr/>
        </p:nvSpPr>
        <p:spPr>
          <a:xfrm>
            <a:off x="2339752" y="1340768"/>
            <a:ext cx="6408712" cy="830997"/>
          </a:xfrm>
          <a:prstGeom prst="rect">
            <a:avLst/>
          </a:prstGeom>
          <a:noFill/>
        </p:spPr>
        <p:txBody>
          <a:bodyPr wrap="square" rtlCol="0">
            <a:spAutoFit/>
          </a:bodyPr>
          <a:lstStyle/>
          <a:p>
            <a:r>
              <a:rPr lang="fr-FR" sz="4800" dirty="0" err="1" smtClean="0">
                <a:solidFill>
                  <a:schemeClr val="bg1"/>
                </a:solidFill>
                <a:latin typeface="Century Gothic" panose="020B0502020202020204" pitchFamily="34" charset="0"/>
              </a:rPr>
              <a:t>Introducing</a:t>
            </a:r>
            <a:r>
              <a:rPr lang="fr-FR" sz="4800" dirty="0" smtClean="0">
                <a:solidFill>
                  <a:schemeClr val="bg1"/>
                </a:solidFill>
                <a:latin typeface="Century Gothic" panose="020B0502020202020204" pitchFamily="34" charset="0"/>
              </a:rPr>
              <a:t> the </a:t>
            </a:r>
            <a:r>
              <a:rPr lang="fr-FR" sz="4800" dirty="0" err="1" smtClean="0">
                <a:solidFill>
                  <a:schemeClr val="bg1"/>
                </a:solidFill>
                <a:latin typeface="Century Gothic" panose="020B0502020202020204" pitchFamily="34" charset="0"/>
              </a:rPr>
              <a:t>grid</a:t>
            </a:r>
            <a:endParaRPr lang="fr-FR" sz="4800" dirty="0">
              <a:solidFill>
                <a:schemeClr val="bg1"/>
              </a:solidFill>
              <a:latin typeface="Century Gothic" panose="020B0502020202020204" pitchFamily="34" charset="0"/>
            </a:endParaRPr>
          </a:p>
        </p:txBody>
      </p:sp>
      <p:sp>
        <p:nvSpPr>
          <p:cNvPr id="7" name="ZoneTexte 6"/>
          <p:cNvSpPr txBox="1"/>
          <p:nvPr/>
        </p:nvSpPr>
        <p:spPr>
          <a:xfrm>
            <a:off x="2411760" y="4120232"/>
            <a:ext cx="6305872" cy="523220"/>
          </a:xfrm>
          <a:prstGeom prst="rect">
            <a:avLst/>
          </a:prstGeom>
          <a:noFill/>
        </p:spPr>
        <p:txBody>
          <a:bodyPr wrap="square" rtlCol="0">
            <a:spAutoFit/>
          </a:bodyPr>
          <a:lstStyle/>
          <a:p>
            <a:r>
              <a:rPr lang="fr-FR" sz="2800" dirty="0" smtClean="0">
                <a:solidFill>
                  <a:schemeClr val="bg1"/>
                </a:solidFill>
              </a:rPr>
              <a:t>Pascale </a:t>
            </a:r>
            <a:r>
              <a:rPr lang="fr-FR" sz="2800" dirty="0" err="1" smtClean="0">
                <a:solidFill>
                  <a:schemeClr val="bg1"/>
                </a:solidFill>
              </a:rPr>
              <a:t>Hennion</a:t>
            </a:r>
            <a:r>
              <a:rPr lang="fr-FR" sz="2800" dirty="0" smtClean="0">
                <a:solidFill>
                  <a:schemeClr val="bg1"/>
                </a:solidFill>
              </a:rPr>
              <a:t>    </a:t>
            </a:r>
            <a:r>
              <a:rPr lang="fr-FR" sz="2800" dirty="0" err="1" smtClean="0">
                <a:solidFill>
                  <a:schemeClr val="bg1"/>
                </a:solidFill>
              </a:rPr>
              <a:t>december</a:t>
            </a:r>
            <a:r>
              <a:rPr lang="fr-FR" sz="2800" dirty="0" smtClean="0">
                <a:solidFill>
                  <a:schemeClr val="bg1"/>
                </a:solidFill>
              </a:rPr>
              <a:t>  2016</a:t>
            </a:r>
            <a:endParaRPr lang="fr-FR" sz="2800" dirty="0">
              <a:solidFill>
                <a:schemeClr val="bg1"/>
              </a:solidFill>
            </a:endParaRPr>
          </a:p>
        </p:txBody>
      </p:sp>
      <p:pic>
        <p:nvPicPr>
          <p:cNvPr id="8"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3274379"/>
            <a:ext cx="1095375" cy="504826"/>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e la date 8"/>
          <p:cNvSpPr>
            <a:spLocks noGrp="1"/>
          </p:cNvSpPr>
          <p:nvPr>
            <p:ph type="dt" sz="half" idx="10"/>
          </p:nvPr>
        </p:nvSpPr>
        <p:spPr/>
        <p:txBody>
          <a:bodyPr/>
          <a:lstStyle/>
          <a:p>
            <a:fld id="{68607BC0-5297-4B56-8F07-0883D94FA763}" type="datetime1">
              <a:rPr lang="fr-FR" smtClean="0"/>
              <a:t>06/12/2016</a:t>
            </a:fld>
            <a:endParaRPr lang="fr-FR"/>
          </a:p>
        </p:txBody>
      </p:sp>
      <p:sp>
        <p:nvSpPr>
          <p:cNvPr id="10" name="Espace réservé du pied de page 9"/>
          <p:cNvSpPr>
            <a:spLocks noGrp="1"/>
          </p:cNvSpPr>
          <p:nvPr>
            <p:ph type="ftr" sz="quarter" idx="11"/>
          </p:nvPr>
        </p:nvSpPr>
        <p:spPr/>
        <p:txBody>
          <a:bodyPr/>
          <a:lstStyle/>
          <a:p>
            <a:r>
              <a:rPr lang="pt-BR" smtClean="0"/>
              <a:t>ESHEP  2016  - Pascale Hennion</a:t>
            </a:r>
            <a:endParaRPr lang="fr-FR" dirty="0"/>
          </a:p>
        </p:txBody>
      </p:sp>
      <p:sp>
        <p:nvSpPr>
          <p:cNvPr id="11" name="Espace réservé du numéro de diapositive 10"/>
          <p:cNvSpPr>
            <a:spLocks noGrp="1"/>
          </p:cNvSpPr>
          <p:nvPr>
            <p:ph type="sldNum" sz="quarter" idx="12"/>
          </p:nvPr>
        </p:nvSpPr>
        <p:spPr/>
        <p:txBody>
          <a:bodyPr/>
          <a:lstStyle/>
          <a:p>
            <a:fld id="{1A3B36BB-72BA-4D9C-B436-9EB65FABC425}" type="slidenum">
              <a:rPr lang="fr-FR" smtClean="0"/>
              <a:pPr/>
              <a:t>1</a:t>
            </a:fld>
            <a:endParaRPr lang="fr-FR"/>
          </a:p>
        </p:txBody>
      </p:sp>
      <p:sp>
        <p:nvSpPr>
          <p:cNvPr id="12" name="ZoneTexte 11"/>
          <p:cNvSpPr txBox="1"/>
          <p:nvPr/>
        </p:nvSpPr>
        <p:spPr>
          <a:xfrm>
            <a:off x="6228184" y="5733256"/>
            <a:ext cx="1226618" cy="584775"/>
          </a:xfrm>
          <a:prstGeom prst="rect">
            <a:avLst/>
          </a:prstGeom>
          <a:noFill/>
        </p:spPr>
        <p:txBody>
          <a:bodyPr wrap="none" rtlCol="0">
            <a:spAutoFit/>
          </a:bodyPr>
          <a:lstStyle/>
          <a:p>
            <a:r>
              <a:rPr lang="fr-FR" sz="3200" dirty="0" smtClean="0">
                <a:solidFill>
                  <a:srgbClr val="F2CC38"/>
                </a:solidFill>
                <a:latin typeface="Georgia" panose="02040502050405020303" pitchFamily="18" charset="0"/>
              </a:rPr>
              <a:t>Part 1</a:t>
            </a:r>
            <a:endParaRPr lang="fr-FR" sz="3200" dirty="0">
              <a:solidFill>
                <a:srgbClr val="F2CC38"/>
              </a:solidFill>
              <a:latin typeface="Georgia" panose="02040502050405020303" pitchFamily="18" charset="0"/>
            </a:endParaRPr>
          </a:p>
        </p:txBody>
      </p:sp>
    </p:spTree>
    <p:extLst>
      <p:ext uri="{BB962C8B-B14F-4D97-AF65-F5344CB8AC3E}">
        <p14:creationId xmlns:p14="http://schemas.microsoft.com/office/powerpoint/2010/main" val="325040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1259632" y="1844824"/>
            <a:ext cx="6619625" cy="3816424"/>
          </a:xfrm>
        </p:spPr>
        <p:txBody>
          <a:bodyPr>
            <a:noAutofit/>
          </a:bodyPr>
          <a:lstStyle/>
          <a:p>
            <a:pPr marL="971550" lvl="1" indent="-514350" algn="l">
              <a:buFont typeface="+mj-lt"/>
              <a:buAutoNum type="arabicPeriod"/>
            </a:pPr>
            <a:r>
              <a:rPr lang="en-US" sz="4400" dirty="0" smtClean="0">
                <a:solidFill>
                  <a:schemeClr val="tx1"/>
                </a:solidFill>
                <a:cs typeface="Courier New" panose="02070309020205020404" pitchFamily="49" charset="0"/>
              </a:rPr>
              <a:t>Introducing the grid</a:t>
            </a:r>
          </a:p>
          <a:p>
            <a:pPr marL="1428750" lvl="2" indent="-514350" algn="l">
              <a:buFont typeface="+mj-lt"/>
              <a:buAutoNum type="arabicPeriod"/>
            </a:pPr>
            <a:r>
              <a:rPr lang="en-US" sz="2800" dirty="0" smtClean="0">
                <a:solidFill>
                  <a:schemeClr val="tx1"/>
                </a:solidFill>
                <a:cs typeface="Courier New" panose="02070309020205020404" pitchFamily="49" charset="0"/>
              </a:rPr>
              <a:t>What is it;</a:t>
            </a:r>
          </a:p>
          <a:p>
            <a:pPr marL="1428750" lvl="2" indent="-514350" algn="l">
              <a:buFont typeface="+mj-lt"/>
              <a:buAutoNum type="arabicPeriod"/>
            </a:pPr>
            <a:r>
              <a:rPr lang="en-US" sz="2800" dirty="0">
                <a:solidFill>
                  <a:srgbClr val="FF0000"/>
                </a:solidFill>
                <a:cs typeface="Courier New" panose="02070309020205020404" pitchFamily="49" charset="0"/>
              </a:rPr>
              <a:t>Difference between cluster, cloud and </a:t>
            </a:r>
            <a:r>
              <a:rPr lang="en-US" sz="2800" dirty="0" smtClean="0">
                <a:solidFill>
                  <a:srgbClr val="FF0000"/>
                </a:solidFill>
                <a:cs typeface="Courier New" panose="02070309020205020404" pitchFamily="49" charset="0"/>
              </a:rPr>
              <a:t>grid</a:t>
            </a:r>
          </a:p>
          <a:p>
            <a:pPr marL="1428750" lvl="2" indent="-514350" algn="l">
              <a:buFont typeface="+mj-lt"/>
              <a:buAutoNum type="arabicPeriod"/>
            </a:pPr>
            <a:r>
              <a:rPr lang="en-US" sz="2800" dirty="0" smtClean="0">
                <a:solidFill>
                  <a:schemeClr val="tx1"/>
                </a:solidFill>
                <a:cs typeface="Courier New" panose="02070309020205020404" pitchFamily="49" charset="0"/>
              </a:rPr>
              <a:t>Hourglass model;</a:t>
            </a:r>
          </a:p>
          <a:p>
            <a:pPr marL="1428750" lvl="2" indent="-514350" algn="l">
              <a:buFont typeface="+mj-lt"/>
              <a:buAutoNum type="arabicPeriod"/>
            </a:pPr>
            <a:r>
              <a:rPr lang="en-US" sz="2800" dirty="0" smtClean="0">
                <a:solidFill>
                  <a:schemeClr val="tx1"/>
                </a:solidFill>
                <a:cs typeface="Courier New" panose="02070309020205020404" pitchFamily="49" charset="0"/>
              </a:rPr>
              <a:t>Examples;</a:t>
            </a:r>
          </a:p>
          <a:p>
            <a:pPr marL="971550" lvl="1" indent="-514350" algn="l">
              <a:buFont typeface="+mj-lt"/>
              <a:buAutoNum type="arabicPeriod"/>
            </a:pPr>
            <a:r>
              <a:rPr lang="en-US" sz="44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4400" dirty="0" smtClean="0">
                <a:solidFill>
                  <a:schemeClr val="tx1"/>
                </a:solidFill>
              </a:rPr>
              <a:t>WLCG Architecture</a:t>
            </a:r>
          </a:p>
          <a:p>
            <a:pPr marL="971550" lvl="1" indent="-514350" algn="l">
              <a:buFont typeface="+mj-lt"/>
              <a:buAutoNum type="arabicPeriod"/>
            </a:pPr>
            <a:endParaRPr lang="en-US" sz="36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3655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1607"/>
            <a:ext cx="8229600" cy="1143000"/>
          </a:xfrm>
        </p:spPr>
        <p:txBody>
          <a:bodyPr>
            <a:normAutofit fontScale="90000"/>
          </a:bodyPr>
          <a:lstStyle/>
          <a:p>
            <a:r>
              <a:rPr lang="fr-FR" b="1" dirty="0" smtClean="0">
                <a:solidFill>
                  <a:srgbClr val="FFC000"/>
                </a:solidFill>
                <a:latin typeface="Georgia" panose="02040502050405020303" pitchFamily="18" charset="0"/>
              </a:rPr>
              <a:t>Clusters and Super </a:t>
            </a:r>
            <a:r>
              <a:rPr lang="fr-FR" b="1" dirty="0" err="1">
                <a:solidFill>
                  <a:srgbClr val="FFC000"/>
                </a:solidFill>
                <a:latin typeface="Georgia" panose="02040502050405020303" pitchFamily="18" charset="0"/>
              </a:rPr>
              <a:t>C</a:t>
            </a:r>
            <a:r>
              <a:rPr lang="fr-FR" b="1" dirty="0" err="1" smtClean="0">
                <a:solidFill>
                  <a:srgbClr val="FFC000"/>
                </a:solidFill>
                <a:latin typeface="Georgia" panose="02040502050405020303" pitchFamily="18" charset="0"/>
              </a:rPr>
              <a:t>alculator</a:t>
            </a:r>
            <a:endParaRPr lang="fr-FR" b="1" dirty="0">
              <a:solidFill>
                <a:srgbClr val="FFC000"/>
              </a:solidFill>
              <a:latin typeface="Georgia" panose="02040502050405020303" pitchFamily="18" charset="0"/>
            </a:endParaRPr>
          </a:p>
        </p:txBody>
      </p:sp>
      <p:sp>
        <p:nvSpPr>
          <p:cNvPr id="3" name="Espace réservé du contenu 2"/>
          <p:cNvSpPr>
            <a:spLocks noGrp="1"/>
          </p:cNvSpPr>
          <p:nvPr>
            <p:ph idx="1"/>
          </p:nvPr>
        </p:nvSpPr>
        <p:spPr>
          <a:xfrm>
            <a:off x="261864" y="1556792"/>
            <a:ext cx="8507288" cy="4834440"/>
          </a:xfrm>
        </p:spPr>
        <p:txBody>
          <a:bodyPr>
            <a:normAutofit fontScale="70000" lnSpcReduction="20000"/>
          </a:bodyPr>
          <a:lstStyle/>
          <a:p>
            <a:pPr marL="0" indent="0">
              <a:buNone/>
            </a:pPr>
            <a:endParaRPr lang="fr-FR" dirty="0" smtClean="0"/>
          </a:p>
          <a:p>
            <a:r>
              <a:rPr lang="fr-FR" dirty="0" smtClean="0"/>
              <a:t>A  cluster  </a:t>
            </a:r>
            <a:r>
              <a:rPr lang="fr-FR" dirty="0" err="1" smtClean="0"/>
              <a:t>is</a:t>
            </a:r>
            <a:r>
              <a:rPr lang="fr-FR" dirty="0" smtClean="0"/>
              <a:t> :</a:t>
            </a:r>
          </a:p>
          <a:p>
            <a:pPr lvl="1"/>
            <a:r>
              <a:rPr lang="fr-FR" dirty="0" smtClean="0"/>
              <a:t>A </a:t>
            </a:r>
            <a:r>
              <a:rPr lang="fr-FR" dirty="0" err="1" smtClean="0"/>
              <a:t>bunch</a:t>
            </a:r>
            <a:r>
              <a:rPr lang="fr-FR" dirty="0" smtClean="0"/>
              <a:t> of computers in a single location</a:t>
            </a:r>
          </a:p>
          <a:p>
            <a:pPr lvl="1"/>
            <a:r>
              <a:rPr lang="fr-FR" dirty="0" smtClean="0"/>
              <a:t>All  </a:t>
            </a:r>
            <a:r>
              <a:rPr lang="fr-FR" dirty="0" err="1" smtClean="0"/>
              <a:t>identical</a:t>
            </a:r>
            <a:endParaRPr lang="fr-FR" dirty="0" smtClean="0"/>
          </a:p>
          <a:p>
            <a:pPr lvl="1"/>
            <a:r>
              <a:rPr lang="fr-FR" dirty="0" err="1" smtClean="0"/>
              <a:t>Connected</a:t>
            </a:r>
            <a:r>
              <a:rPr lang="fr-FR" dirty="0" smtClean="0"/>
              <a:t> by a </a:t>
            </a:r>
            <a:r>
              <a:rPr lang="fr-FR" dirty="0" err="1" smtClean="0"/>
              <a:t>low</a:t>
            </a:r>
            <a:r>
              <a:rPr lang="fr-FR" dirty="0" smtClean="0"/>
              <a:t> </a:t>
            </a:r>
            <a:r>
              <a:rPr lang="fr-FR" dirty="0" err="1" smtClean="0"/>
              <a:t>latency</a:t>
            </a:r>
            <a:r>
              <a:rPr lang="fr-FR" dirty="0" smtClean="0"/>
              <a:t> network (</a:t>
            </a:r>
            <a:r>
              <a:rPr lang="fr-FR" dirty="0" err="1" smtClean="0"/>
              <a:t>Infiniband</a:t>
            </a:r>
            <a:r>
              <a:rPr lang="fr-FR" dirty="0" smtClean="0"/>
              <a:t>)</a:t>
            </a:r>
          </a:p>
          <a:p>
            <a:pPr lvl="1"/>
            <a:r>
              <a:rPr lang="fr-FR" dirty="0" smtClean="0"/>
              <a:t>For </a:t>
            </a:r>
            <a:r>
              <a:rPr lang="fr-FR" dirty="0" err="1" smtClean="0"/>
              <a:t>parallel</a:t>
            </a:r>
            <a:r>
              <a:rPr lang="fr-FR" dirty="0" smtClean="0"/>
              <a:t> jobs</a:t>
            </a:r>
          </a:p>
          <a:p>
            <a:pPr lvl="1"/>
            <a:r>
              <a:rPr lang="fr-FR" dirty="0" smtClean="0"/>
              <a:t>MPI (message passing interface) to </a:t>
            </a:r>
            <a:r>
              <a:rPr lang="fr-FR" dirty="0" err="1" smtClean="0"/>
              <a:t>pass</a:t>
            </a:r>
            <a:r>
              <a:rPr lang="fr-FR" dirty="0" smtClean="0"/>
              <a:t> informations </a:t>
            </a:r>
            <a:r>
              <a:rPr lang="fr-FR" dirty="0" err="1" smtClean="0"/>
              <a:t>between</a:t>
            </a:r>
            <a:r>
              <a:rPr lang="fr-FR" dirty="0" smtClean="0"/>
              <a:t> </a:t>
            </a:r>
            <a:r>
              <a:rPr lang="fr-FR" dirty="0" err="1" smtClean="0"/>
              <a:t>process</a:t>
            </a:r>
            <a:endParaRPr lang="fr-FR" dirty="0" smtClean="0"/>
          </a:p>
          <a:p>
            <a:pPr lvl="1"/>
            <a:r>
              <a:rPr lang="fr-FR" dirty="0" err="1" smtClean="0"/>
              <a:t>Expensive</a:t>
            </a:r>
            <a:r>
              <a:rPr lang="fr-FR" dirty="0" smtClean="0"/>
              <a:t> ( IB =&gt; 30% extra </a:t>
            </a:r>
            <a:r>
              <a:rPr lang="fr-FR" dirty="0" err="1" smtClean="0"/>
              <a:t>cost</a:t>
            </a:r>
            <a:r>
              <a:rPr lang="fr-FR" dirty="0" smtClean="0"/>
              <a:t>) </a:t>
            </a:r>
          </a:p>
          <a:p>
            <a:r>
              <a:rPr lang="fr-FR" dirty="0" err="1" smtClean="0"/>
              <a:t>Supercalculator</a:t>
            </a:r>
            <a:r>
              <a:rPr lang="fr-FR" dirty="0" smtClean="0"/>
              <a:t> = </a:t>
            </a:r>
            <a:r>
              <a:rPr lang="fr-FR" sz="4600" dirty="0" err="1" smtClean="0"/>
              <a:t>huge</a:t>
            </a:r>
            <a:r>
              <a:rPr lang="fr-FR" dirty="0" smtClean="0"/>
              <a:t> cluster</a:t>
            </a:r>
          </a:p>
          <a:p>
            <a:r>
              <a:rPr lang="fr-FR" dirty="0" smtClean="0"/>
              <a:t>In HEP :</a:t>
            </a:r>
          </a:p>
          <a:p>
            <a:pPr lvl="1"/>
            <a:r>
              <a:rPr lang="fr-FR" dirty="0" smtClean="0"/>
              <a:t>No </a:t>
            </a:r>
            <a:r>
              <a:rPr lang="fr-FR" dirty="0" err="1" smtClean="0"/>
              <a:t>need</a:t>
            </a:r>
            <a:r>
              <a:rPr lang="fr-FR" dirty="0" smtClean="0"/>
              <a:t> for </a:t>
            </a:r>
            <a:r>
              <a:rPr lang="fr-FR" dirty="0" err="1" smtClean="0"/>
              <a:t>supercalculator</a:t>
            </a:r>
            <a:r>
              <a:rPr lang="fr-FR" dirty="0" smtClean="0"/>
              <a:t>’ </a:t>
            </a:r>
            <a:r>
              <a:rPr lang="fr-FR" dirty="0" err="1" smtClean="0"/>
              <a:t>fast</a:t>
            </a:r>
            <a:r>
              <a:rPr lang="fr-FR" dirty="0" smtClean="0"/>
              <a:t> network</a:t>
            </a:r>
          </a:p>
          <a:p>
            <a:pPr lvl="2"/>
            <a:r>
              <a:rPr lang="fr-FR" dirty="0" err="1" smtClean="0"/>
              <a:t>Process</a:t>
            </a:r>
            <a:r>
              <a:rPr lang="fr-FR" dirty="0" smtClean="0"/>
              <a:t> </a:t>
            </a:r>
            <a:r>
              <a:rPr lang="fr-FR" dirty="0" err="1" smtClean="0"/>
              <a:t>each</a:t>
            </a:r>
            <a:r>
              <a:rPr lang="fr-FR" dirty="0" smtClean="0"/>
              <a:t> </a:t>
            </a:r>
            <a:r>
              <a:rPr lang="fr-FR" dirty="0" err="1" smtClean="0"/>
              <a:t>event</a:t>
            </a:r>
            <a:r>
              <a:rPr lang="fr-FR" dirty="0" smtClean="0"/>
              <a:t> </a:t>
            </a:r>
            <a:r>
              <a:rPr lang="fr-FR" dirty="0" err="1" smtClean="0"/>
              <a:t>individually</a:t>
            </a:r>
            <a:endParaRPr lang="fr-FR" dirty="0" smtClean="0"/>
          </a:p>
          <a:p>
            <a:pPr lvl="2"/>
            <a:r>
              <a:rPr lang="fr-FR" dirty="0" smtClean="0"/>
              <a:t>No </a:t>
            </a:r>
            <a:r>
              <a:rPr lang="fr-FR" dirty="0" err="1" smtClean="0"/>
              <a:t>need</a:t>
            </a:r>
            <a:r>
              <a:rPr lang="fr-FR" dirty="0" smtClean="0"/>
              <a:t> for communication </a:t>
            </a:r>
            <a:r>
              <a:rPr lang="fr-FR" dirty="0" err="1" smtClean="0"/>
              <a:t>between</a:t>
            </a:r>
            <a:r>
              <a:rPr lang="fr-FR" dirty="0" smtClean="0"/>
              <a:t> jobs</a:t>
            </a:r>
          </a:p>
          <a:p>
            <a:pPr lvl="1"/>
            <a:r>
              <a:rPr lang="fr-FR" dirty="0" smtClean="0"/>
              <a:t>But </a:t>
            </a:r>
            <a:r>
              <a:rPr lang="fr-FR" dirty="0" err="1" smtClean="0"/>
              <a:t>can</a:t>
            </a:r>
            <a:r>
              <a:rPr lang="fr-FR" dirty="0" smtClean="0"/>
              <a:t> </a:t>
            </a:r>
            <a:r>
              <a:rPr lang="fr-FR" dirty="0" err="1" smtClean="0"/>
              <a:t>easily</a:t>
            </a:r>
            <a:r>
              <a:rPr lang="fr-FR" dirty="0" smtClean="0"/>
              <a:t> use a </a:t>
            </a:r>
            <a:r>
              <a:rPr lang="fr-FR" dirty="0" err="1" smtClean="0"/>
              <a:t>suprcalculator</a:t>
            </a:r>
            <a:r>
              <a:rPr lang="fr-FR" dirty="0" smtClean="0"/>
              <a:t>   (</a:t>
            </a:r>
            <a:r>
              <a:rPr lang="fr-FR" dirty="0" err="1" smtClean="0"/>
              <a:t>Embarrassingly</a:t>
            </a:r>
            <a:r>
              <a:rPr lang="fr-FR" dirty="0" smtClean="0"/>
              <a:t> </a:t>
            </a:r>
            <a:r>
              <a:rPr lang="fr-FR" dirty="0" err="1" smtClean="0"/>
              <a:t>parallel</a:t>
            </a:r>
            <a:r>
              <a:rPr lang="fr-FR" dirty="0" smtClean="0"/>
              <a:t>)</a:t>
            </a:r>
            <a:endParaRPr lang="fr-FR" dirty="0"/>
          </a:p>
          <a:p>
            <a:pPr marL="457200" lvl="1" indent="0">
              <a:buNone/>
            </a:pPr>
            <a:endParaRPr lang="fr-FR" dirty="0" smtClean="0"/>
          </a:p>
          <a:p>
            <a:pPr lvl="1"/>
            <a:endParaRPr lang="fr-FR" dirty="0" smtClean="0"/>
          </a:p>
          <a:p>
            <a:endParaRPr lang="fr-FR" dirty="0"/>
          </a:p>
        </p:txBody>
      </p:sp>
      <p:sp>
        <p:nvSpPr>
          <p:cNvPr id="4" name="Espace réservé de la date 3"/>
          <p:cNvSpPr>
            <a:spLocks noGrp="1"/>
          </p:cNvSpPr>
          <p:nvPr>
            <p:ph type="dt" sz="half" idx="10"/>
          </p:nvPr>
        </p:nvSpPr>
        <p:spPr/>
        <p:txBody>
          <a:bodyPr/>
          <a:lstStyle/>
          <a:p>
            <a:fld id="{F4F1CDF1-EFAF-4E57-99B5-285A82A4318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11</a:t>
            </a:fld>
            <a:endParaRPr lang="fr-FR"/>
          </a:p>
        </p:txBody>
      </p:sp>
    </p:spTree>
    <p:extLst>
      <p:ext uri="{BB962C8B-B14F-4D97-AF65-F5344CB8AC3E}">
        <p14:creationId xmlns:p14="http://schemas.microsoft.com/office/powerpoint/2010/main" val="11317852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4525" y="227013"/>
            <a:ext cx="8229600" cy="1143000"/>
          </a:xfrm>
        </p:spPr>
        <p:txBody>
          <a:bodyPr/>
          <a:lstStyle/>
          <a:p>
            <a:r>
              <a:rPr lang="fr-FR" b="1" dirty="0">
                <a:solidFill>
                  <a:srgbClr val="F2CC38"/>
                </a:solidFill>
                <a:latin typeface="Georgia" panose="02040502050405020303" pitchFamily="18" charset="0"/>
              </a:rPr>
              <a:t>C</a:t>
            </a:r>
            <a:r>
              <a:rPr lang="fr-FR" b="1" dirty="0" smtClean="0">
                <a:solidFill>
                  <a:srgbClr val="F2CC38"/>
                </a:solidFill>
                <a:latin typeface="Georgia" panose="02040502050405020303" pitchFamily="18" charset="0"/>
              </a:rPr>
              <a:t>loud</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308845" y="1844824"/>
            <a:ext cx="8640960" cy="4616657"/>
          </a:xfrm>
        </p:spPr>
        <p:txBody>
          <a:bodyPr>
            <a:normAutofit fontScale="85000" lnSpcReduction="10000"/>
          </a:bodyPr>
          <a:lstStyle/>
          <a:p>
            <a:r>
              <a:rPr lang="fr-FR" dirty="0" err="1" smtClean="0"/>
              <a:t>Recent</a:t>
            </a:r>
            <a:r>
              <a:rPr lang="fr-FR" dirty="0" smtClean="0"/>
              <a:t> </a:t>
            </a:r>
            <a:r>
              <a:rPr lang="fr-FR" dirty="0" err="1" smtClean="0"/>
              <a:t>technology</a:t>
            </a:r>
            <a:endParaRPr lang="fr-FR" dirty="0" smtClean="0"/>
          </a:p>
          <a:p>
            <a:r>
              <a:rPr lang="fr-FR" dirty="0" err="1" smtClean="0"/>
              <a:t>Both</a:t>
            </a:r>
            <a:r>
              <a:rPr lang="fr-FR" dirty="0" smtClean="0"/>
              <a:t> for data and  computers</a:t>
            </a:r>
          </a:p>
          <a:p>
            <a:r>
              <a:rPr lang="fr-FR" dirty="0" smtClean="0"/>
              <a:t>Computer = &gt; virtualisation</a:t>
            </a:r>
          </a:p>
          <a:p>
            <a:r>
              <a:rPr lang="fr-FR" dirty="0" smtClean="0"/>
              <a:t>2 </a:t>
            </a:r>
            <a:r>
              <a:rPr lang="fr-FR" dirty="0" err="1" smtClean="0"/>
              <a:t>possibilities</a:t>
            </a:r>
            <a:r>
              <a:rPr lang="fr-FR" dirty="0" smtClean="0"/>
              <a:t> for HEP</a:t>
            </a:r>
          </a:p>
          <a:p>
            <a:pPr lvl="1"/>
            <a:r>
              <a:rPr lang="fr-FR" dirty="0" smtClean="0"/>
              <a:t>Cloud </a:t>
            </a:r>
            <a:r>
              <a:rPr lang="fr-FR" dirty="0" err="1" smtClean="0"/>
              <a:t>federation</a:t>
            </a:r>
            <a:r>
              <a:rPr lang="fr-FR" dirty="0" smtClean="0"/>
              <a:t> </a:t>
            </a:r>
          </a:p>
          <a:p>
            <a:pPr lvl="2"/>
            <a:r>
              <a:rPr lang="fr-FR" dirty="0" smtClean="0"/>
              <a:t>The user </a:t>
            </a:r>
            <a:r>
              <a:rPr lang="fr-FR" dirty="0" err="1" smtClean="0"/>
              <a:t>choose</a:t>
            </a:r>
            <a:r>
              <a:rPr lang="fr-FR" dirty="0" smtClean="0"/>
              <a:t> the exploitation system, the </a:t>
            </a:r>
            <a:r>
              <a:rPr lang="fr-FR" dirty="0" err="1" smtClean="0"/>
              <a:t>amount</a:t>
            </a:r>
            <a:r>
              <a:rPr lang="fr-FR" dirty="0" smtClean="0"/>
              <a:t> of memory, the </a:t>
            </a:r>
            <a:r>
              <a:rPr lang="fr-FR" dirty="0" err="1" smtClean="0"/>
              <a:t>number</a:t>
            </a:r>
            <a:r>
              <a:rPr lang="fr-FR" dirty="0" smtClean="0"/>
              <a:t> of CPU …</a:t>
            </a:r>
          </a:p>
          <a:p>
            <a:pPr lvl="2"/>
            <a:r>
              <a:rPr lang="fr-FR" dirty="0" err="1" smtClean="0"/>
              <a:t>Possibility</a:t>
            </a:r>
            <a:r>
              <a:rPr lang="fr-FR" dirty="0" smtClean="0"/>
              <a:t> to </a:t>
            </a:r>
            <a:r>
              <a:rPr lang="fr-FR" dirty="0" err="1" smtClean="0"/>
              <a:t>get</a:t>
            </a:r>
            <a:r>
              <a:rPr lang="fr-FR" dirty="0" smtClean="0"/>
              <a:t> a VM </a:t>
            </a:r>
            <a:r>
              <a:rPr lang="fr-FR" dirty="0" err="1" smtClean="0"/>
              <a:t>from</a:t>
            </a:r>
            <a:r>
              <a:rPr lang="fr-FR" dirty="0" smtClean="0"/>
              <a:t> </a:t>
            </a:r>
            <a:r>
              <a:rPr lang="fr-FR" dirty="0" err="1" smtClean="0"/>
              <a:t>any</a:t>
            </a:r>
            <a:r>
              <a:rPr lang="fr-FR" dirty="0" smtClean="0"/>
              <a:t> cloud of the </a:t>
            </a:r>
            <a:r>
              <a:rPr lang="fr-FR" dirty="0" err="1" smtClean="0"/>
              <a:t>federation</a:t>
            </a:r>
            <a:endParaRPr lang="fr-FR" dirty="0" smtClean="0"/>
          </a:p>
          <a:p>
            <a:pPr lvl="1"/>
            <a:r>
              <a:rPr lang="fr-FR" dirty="0" err="1" smtClean="0"/>
              <a:t>Any</a:t>
            </a:r>
            <a:r>
              <a:rPr lang="fr-FR" dirty="0" smtClean="0"/>
              <a:t> computer of the </a:t>
            </a:r>
            <a:r>
              <a:rPr lang="fr-FR" dirty="0" err="1" smtClean="0"/>
              <a:t>grid</a:t>
            </a:r>
            <a:r>
              <a:rPr lang="fr-FR" dirty="0" smtClean="0"/>
              <a:t> </a:t>
            </a:r>
            <a:r>
              <a:rPr lang="fr-FR" dirty="0" err="1" smtClean="0"/>
              <a:t>can</a:t>
            </a:r>
            <a:r>
              <a:rPr lang="fr-FR" dirty="0" smtClean="0"/>
              <a:t> </a:t>
            </a:r>
            <a:r>
              <a:rPr lang="fr-FR" dirty="0" err="1" smtClean="0"/>
              <a:t>be</a:t>
            </a:r>
            <a:r>
              <a:rPr lang="fr-FR" dirty="0" smtClean="0"/>
              <a:t> a </a:t>
            </a:r>
            <a:r>
              <a:rPr lang="fr-FR" dirty="0" err="1" smtClean="0"/>
              <a:t>virtual</a:t>
            </a:r>
            <a:r>
              <a:rPr lang="fr-FR" dirty="0" smtClean="0"/>
              <a:t> machine</a:t>
            </a:r>
          </a:p>
          <a:p>
            <a:pPr lvl="2"/>
            <a:r>
              <a:rPr lang="fr-FR" dirty="0" smtClean="0"/>
              <a:t>A </a:t>
            </a:r>
            <a:r>
              <a:rPr lang="fr-FR" dirty="0" err="1" smtClean="0"/>
              <a:t>small</a:t>
            </a:r>
            <a:r>
              <a:rPr lang="fr-FR" dirty="0" smtClean="0"/>
              <a:t> </a:t>
            </a:r>
            <a:r>
              <a:rPr lang="fr-FR" dirty="0" err="1" smtClean="0"/>
              <a:t>amount</a:t>
            </a:r>
            <a:r>
              <a:rPr lang="fr-FR" dirty="0" smtClean="0"/>
              <a:t> of CPU </a:t>
            </a:r>
            <a:r>
              <a:rPr lang="fr-FR" dirty="0" err="1" smtClean="0"/>
              <a:t>is</a:t>
            </a:r>
            <a:r>
              <a:rPr lang="fr-FR" dirty="0" smtClean="0"/>
              <a:t> </a:t>
            </a:r>
            <a:r>
              <a:rPr lang="fr-FR" dirty="0" err="1" smtClean="0"/>
              <a:t>lost</a:t>
            </a:r>
            <a:r>
              <a:rPr lang="fr-FR" dirty="0" smtClean="0"/>
              <a:t> </a:t>
            </a:r>
            <a:r>
              <a:rPr lang="fr-FR" dirty="0" err="1" smtClean="0"/>
              <a:t>because</a:t>
            </a:r>
            <a:r>
              <a:rPr lang="fr-FR" dirty="0" smtClean="0"/>
              <a:t> of virtualisation</a:t>
            </a:r>
          </a:p>
          <a:p>
            <a:r>
              <a:rPr lang="fr-FR" dirty="0" smtClean="0"/>
              <a:t>Tests </a:t>
            </a:r>
            <a:r>
              <a:rPr lang="fr-FR" dirty="0" err="1" smtClean="0"/>
              <a:t>ongoing</a:t>
            </a:r>
            <a:r>
              <a:rPr lang="fr-FR" dirty="0" smtClean="0"/>
              <a:t> to use commercial cloud for HEP </a:t>
            </a:r>
            <a:r>
              <a:rPr lang="fr-FR" dirty="0" err="1" smtClean="0"/>
              <a:t>computing</a:t>
            </a:r>
            <a:endParaRPr lang="fr-FR" dirty="0"/>
          </a:p>
        </p:txBody>
      </p:sp>
      <p:sp>
        <p:nvSpPr>
          <p:cNvPr id="4" name="Espace réservé de la date 3"/>
          <p:cNvSpPr>
            <a:spLocks noGrp="1"/>
          </p:cNvSpPr>
          <p:nvPr>
            <p:ph type="dt" sz="half" idx="10"/>
          </p:nvPr>
        </p:nvSpPr>
        <p:spPr/>
        <p:txBody>
          <a:bodyPr/>
          <a:lstStyle/>
          <a:p>
            <a:fld id="{CA9195A8-F508-4FD5-B940-8AD94580F5BE}"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dirty="0"/>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12</a:t>
            </a:fld>
            <a:endParaRPr lang="fr-FR"/>
          </a:p>
        </p:txBody>
      </p:sp>
    </p:spTree>
    <p:extLst>
      <p:ext uri="{BB962C8B-B14F-4D97-AF65-F5344CB8AC3E}">
        <p14:creationId xmlns:p14="http://schemas.microsoft.com/office/powerpoint/2010/main" val="1008320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err="1" smtClean="0">
                <a:solidFill>
                  <a:srgbClr val="FFC000"/>
                </a:solidFill>
                <a:latin typeface="Georgia" panose="02040502050405020303" pitchFamily="18" charset="0"/>
              </a:rPr>
              <a:t>Grid</a:t>
            </a:r>
            <a:r>
              <a:rPr lang="fr-FR" b="1" dirty="0" smtClean="0">
                <a:solidFill>
                  <a:srgbClr val="FFC000"/>
                </a:solidFill>
                <a:latin typeface="Georgia" panose="02040502050405020303" pitchFamily="18" charset="0"/>
              </a:rPr>
              <a:t> not </a:t>
            </a:r>
            <a:r>
              <a:rPr lang="fr-FR" b="1" dirty="0" err="1" smtClean="0">
                <a:solidFill>
                  <a:srgbClr val="FFC000"/>
                </a:solidFill>
                <a:latin typeface="Georgia" panose="02040502050405020303" pitchFamily="18" charset="0"/>
              </a:rPr>
              <a:t>dead</a:t>
            </a:r>
            <a:endParaRPr lang="fr-FR" b="1" dirty="0">
              <a:solidFill>
                <a:srgbClr val="FFC000"/>
              </a:solidFill>
              <a:latin typeface="Georgia" panose="02040502050405020303" pitchFamily="18" charset="0"/>
            </a:endParaRPr>
          </a:p>
        </p:txBody>
      </p:sp>
      <p:sp>
        <p:nvSpPr>
          <p:cNvPr id="3" name="Espace réservé du contenu 2"/>
          <p:cNvSpPr>
            <a:spLocks noGrp="1"/>
          </p:cNvSpPr>
          <p:nvPr>
            <p:ph idx="1"/>
          </p:nvPr>
        </p:nvSpPr>
        <p:spPr>
          <a:xfrm>
            <a:off x="395536" y="1830387"/>
            <a:ext cx="8229600" cy="4525963"/>
          </a:xfrm>
        </p:spPr>
        <p:txBody>
          <a:bodyPr>
            <a:normAutofit fontScale="92500" lnSpcReduction="20000"/>
          </a:bodyPr>
          <a:lstStyle/>
          <a:p>
            <a:r>
              <a:rPr lang="fr-FR" dirty="0" err="1" smtClean="0"/>
              <a:t>Grid</a:t>
            </a:r>
            <a:r>
              <a:rPr lang="fr-FR" dirty="0" smtClean="0"/>
              <a:t> </a:t>
            </a:r>
            <a:r>
              <a:rPr lang="fr-FR" dirty="0" err="1" smtClean="0"/>
              <a:t>users</a:t>
            </a:r>
            <a:r>
              <a:rPr lang="fr-FR" dirty="0" smtClean="0"/>
              <a:t> </a:t>
            </a:r>
            <a:r>
              <a:rPr lang="fr-FR" dirty="0" err="1" smtClean="0"/>
              <a:t>like</a:t>
            </a:r>
            <a:r>
              <a:rPr lang="fr-FR" dirty="0" smtClean="0"/>
              <a:t> </a:t>
            </a:r>
            <a:r>
              <a:rPr lang="fr-FR" dirty="0" err="1" smtClean="0"/>
              <a:t>it</a:t>
            </a:r>
            <a:r>
              <a:rPr lang="fr-FR" dirty="0" smtClean="0"/>
              <a:t>:</a:t>
            </a:r>
          </a:p>
          <a:p>
            <a:pPr lvl="2"/>
            <a:r>
              <a:rPr lang="fr-FR" dirty="0" smtClean="0"/>
              <a:t>HEP </a:t>
            </a:r>
            <a:r>
              <a:rPr lang="fr-FR" dirty="0" err="1" smtClean="0"/>
              <a:t>tuned</a:t>
            </a:r>
            <a:endParaRPr lang="fr-FR" dirty="0"/>
          </a:p>
          <a:p>
            <a:pPr lvl="2"/>
            <a:r>
              <a:rPr lang="fr-FR" dirty="0" err="1"/>
              <a:t>Cheaper</a:t>
            </a:r>
            <a:r>
              <a:rPr lang="fr-FR" dirty="0"/>
              <a:t> </a:t>
            </a:r>
            <a:r>
              <a:rPr lang="fr-FR" dirty="0" err="1"/>
              <a:t>than</a:t>
            </a:r>
            <a:r>
              <a:rPr lang="fr-FR" dirty="0"/>
              <a:t> cloud or </a:t>
            </a:r>
            <a:r>
              <a:rPr lang="fr-FR" dirty="0" smtClean="0"/>
              <a:t>clusters</a:t>
            </a:r>
          </a:p>
          <a:p>
            <a:pPr lvl="2"/>
            <a:r>
              <a:rPr lang="fr-FR" dirty="0" smtClean="0"/>
              <a:t>Practice </a:t>
            </a:r>
            <a:r>
              <a:rPr lang="fr-FR" dirty="0" err="1" smtClean="0"/>
              <a:t>it</a:t>
            </a:r>
            <a:r>
              <a:rPr lang="fr-FR" dirty="0" smtClean="0"/>
              <a:t> for ~10 </a:t>
            </a:r>
            <a:r>
              <a:rPr lang="fr-FR" dirty="0" err="1" smtClean="0"/>
              <a:t>years</a:t>
            </a:r>
            <a:endParaRPr lang="fr-FR" dirty="0"/>
          </a:p>
          <a:p>
            <a:pPr lvl="2"/>
            <a:r>
              <a:rPr lang="fr-FR" dirty="0" err="1"/>
              <a:t>Strong</a:t>
            </a:r>
            <a:r>
              <a:rPr lang="fr-FR" dirty="0"/>
              <a:t> </a:t>
            </a:r>
            <a:r>
              <a:rPr lang="fr-FR" dirty="0" err="1" smtClean="0"/>
              <a:t>authentication</a:t>
            </a:r>
            <a:endParaRPr lang="fr-FR" dirty="0" smtClean="0"/>
          </a:p>
          <a:p>
            <a:r>
              <a:rPr lang="fr-FR" dirty="0" smtClean="0"/>
              <a:t>But </a:t>
            </a:r>
            <a:r>
              <a:rPr lang="fr-FR" dirty="0" err="1" smtClean="0"/>
              <a:t>it</a:t>
            </a:r>
            <a:r>
              <a:rPr lang="fr-FR" dirty="0" smtClean="0"/>
              <a:t> has limitations:</a:t>
            </a:r>
          </a:p>
          <a:p>
            <a:pPr lvl="2"/>
            <a:r>
              <a:rPr lang="fr-FR" dirty="0" err="1" smtClean="0"/>
              <a:t>Very</a:t>
            </a:r>
            <a:r>
              <a:rPr lang="fr-FR" dirty="0" smtClean="0"/>
              <a:t> few </a:t>
            </a:r>
            <a:r>
              <a:rPr lang="fr-FR" dirty="0" err="1" smtClean="0"/>
              <a:t>different</a:t>
            </a:r>
            <a:r>
              <a:rPr lang="fr-FR" dirty="0" smtClean="0"/>
              <a:t> exploitation system</a:t>
            </a:r>
          </a:p>
          <a:p>
            <a:pPr lvl="2"/>
            <a:r>
              <a:rPr lang="fr-FR" dirty="0" smtClean="0"/>
              <a:t>2Gb memory/</a:t>
            </a:r>
            <a:r>
              <a:rPr lang="fr-FR" dirty="0" err="1" smtClean="0"/>
              <a:t>core</a:t>
            </a:r>
            <a:endParaRPr lang="fr-FR" dirty="0" smtClean="0"/>
          </a:p>
          <a:p>
            <a:pPr lvl="2"/>
            <a:r>
              <a:rPr lang="fr-FR" dirty="0" err="1" smtClean="0"/>
              <a:t>Strong</a:t>
            </a:r>
            <a:r>
              <a:rPr lang="fr-FR" dirty="0" smtClean="0"/>
              <a:t> </a:t>
            </a:r>
            <a:r>
              <a:rPr lang="fr-FR" dirty="0" err="1" smtClean="0"/>
              <a:t>authentication</a:t>
            </a:r>
            <a:endParaRPr lang="fr-FR" dirty="0" smtClean="0"/>
          </a:p>
          <a:p>
            <a:r>
              <a:rPr lang="fr-FR" dirty="0" smtClean="0"/>
              <a:t>Future: more data to arrive (</a:t>
            </a:r>
            <a:r>
              <a:rPr lang="fr-FR" dirty="0" err="1" smtClean="0"/>
              <a:t>higher</a:t>
            </a:r>
            <a:r>
              <a:rPr lang="fr-FR" dirty="0" smtClean="0"/>
              <a:t> </a:t>
            </a:r>
            <a:r>
              <a:rPr lang="fr-FR" dirty="0" err="1" smtClean="0"/>
              <a:t>luminosity</a:t>
            </a:r>
            <a:r>
              <a:rPr lang="fr-FR" dirty="0" smtClean="0"/>
              <a:t>) . HEP </a:t>
            </a:r>
            <a:r>
              <a:rPr lang="fr-FR" dirty="0" err="1" smtClean="0"/>
              <a:t>will</a:t>
            </a:r>
            <a:r>
              <a:rPr lang="fr-FR" dirty="0" smtClean="0"/>
              <a:t> have to </a:t>
            </a:r>
            <a:r>
              <a:rPr lang="fr-FR" dirty="0" err="1" smtClean="0"/>
              <a:t>make</a:t>
            </a:r>
            <a:r>
              <a:rPr lang="fr-FR" dirty="0" smtClean="0"/>
              <a:t> use of </a:t>
            </a:r>
            <a:r>
              <a:rPr lang="fr-FR" dirty="0" err="1" smtClean="0"/>
              <a:t>any</a:t>
            </a:r>
            <a:r>
              <a:rPr lang="fr-FR" dirty="0" smtClean="0"/>
              <a:t> </a:t>
            </a:r>
            <a:r>
              <a:rPr lang="fr-FR" dirty="0" err="1" smtClean="0"/>
              <a:t>available</a:t>
            </a:r>
            <a:r>
              <a:rPr lang="fr-FR" dirty="0" smtClean="0"/>
              <a:t> computer time</a:t>
            </a:r>
          </a:p>
          <a:p>
            <a:endParaRPr lang="fr-FR" dirty="0" smtClean="0"/>
          </a:p>
          <a:p>
            <a:endParaRPr lang="fr-FR" dirty="0"/>
          </a:p>
        </p:txBody>
      </p:sp>
      <p:sp>
        <p:nvSpPr>
          <p:cNvPr id="4" name="Espace réservé de la date 3"/>
          <p:cNvSpPr>
            <a:spLocks noGrp="1"/>
          </p:cNvSpPr>
          <p:nvPr>
            <p:ph type="dt" sz="half" idx="10"/>
          </p:nvPr>
        </p:nvSpPr>
        <p:spPr/>
        <p:txBody>
          <a:bodyPr/>
          <a:lstStyle/>
          <a:p>
            <a:fld id="{F4F1CDF1-EFAF-4E57-99B5-285A82A4318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13</a:t>
            </a:fld>
            <a:endParaRPr lang="fr-FR"/>
          </a:p>
        </p:txBody>
      </p:sp>
    </p:spTree>
    <p:extLst>
      <p:ext uri="{BB962C8B-B14F-4D97-AF65-F5344CB8AC3E}">
        <p14:creationId xmlns:p14="http://schemas.microsoft.com/office/powerpoint/2010/main" val="458770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FC000"/>
                </a:solidFill>
                <a:latin typeface="Georgia" panose="02040502050405020303" pitchFamily="18" charset="0"/>
              </a:rPr>
              <a:t>Future ?</a:t>
            </a:r>
            <a:endParaRPr lang="fr-FR" b="1" dirty="0">
              <a:solidFill>
                <a:srgbClr val="FFC000"/>
              </a:solidFill>
              <a:latin typeface="Georgia" panose="02040502050405020303" pitchFamily="18" charset="0"/>
            </a:endParaRPr>
          </a:p>
        </p:txBody>
      </p:sp>
      <p:sp>
        <p:nvSpPr>
          <p:cNvPr id="4" name="Espace réservé de la date 3"/>
          <p:cNvSpPr>
            <a:spLocks noGrp="1"/>
          </p:cNvSpPr>
          <p:nvPr>
            <p:ph type="dt" sz="half" idx="10"/>
          </p:nvPr>
        </p:nvSpPr>
        <p:spPr/>
        <p:txBody>
          <a:bodyPr/>
          <a:lstStyle/>
          <a:p>
            <a:fld id="{F4F1CDF1-EFAF-4E57-99B5-285A82A4318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14</a:t>
            </a:fld>
            <a:endParaRPr lang="fr-FR"/>
          </a:p>
        </p:txBody>
      </p:sp>
      <p:pic>
        <p:nvPicPr>
          <p:cNvPr id="2054" name="Picture 6" descr="Résultat de recherche d'images pour &quot;cloud computers&quot;"/>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4603450"/>
            <a:ext cx="3826768" cy="19313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Résultat de recherche d'images pour &quot;grid computers&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194" y="4329773"/>
            <a:ext cx="2592288" cy="213143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ésultat de recherche d'images pour &quot;HPC computers&quo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15816" y="2060848"/>
            <a:ext cx="2448272" cy="1587740"/>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p:cNvSpPr txBox="1"/>
          <p:nvPr/>
        </p:nvSpPr>
        <p:spPr>
          <a:xfrm>
            <a:off x="2497393" y="2187421"/>
            <a:ext cx="1253613" cy="369332"/>
          </a:xfrm>
          <a:prstGeom prst="rect">
            <a:avLst/>
          </a:prstGeom>
          <a:noFill/>
        </p:spPr>
        <p:txBody>
          <a:bodyPr wrap="none" rtlCol="0">
            <a:spAutoFit/>
          </a:bodyPr>
          <a:lstStyle/>
          <a:p>
            <a:r>
              <a:rPr lang="fr-FR" dirty="0" smtClean="0"/>
              <a:t>HPC cluster</a:t>
            </a:r>
            <a:endParaRPr lang="fr-FR" dirty="0"/>
          </a:p>
        </p:txBody>
      </p:sp>
      <p:cxnSp>
        <p:nvCxnSpPr>
          <p:cNvPr id="12" name="Connecteur droit avec flèche 11"/>
          <p:cNvCxnSpPr/>
          <p:nvPr/>
        </p:nvCxnSpPr>
        <p:spPr>
          <a:xfrm flipV="1">
            <a:off x="1590766" y="3030847"/>
            <a:ext cx="2160240" cy="25202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a:endCxn id="2054" idx="1"/>
          </p:cNvCxnSpPr>
          <p:nvPr/>
        </p:nvCxnSpPr>
        <p:spPr>
          <a:xfrm flipV="1">
            <a:off x="1626485" y="5569103"/>
            <a:ext cx="3593587" cy="1448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384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1318175" y="1988840"/>
            <a:ext cx="6840760" cy="4320480"/>
          </a:xfrm>
        </p:spPr>
        <p:txBody>
          <a:bodyPr>
            <a:noAutofit/>
          </a:bodyPr>
          <a:lstStyle/>
          <a:p>
            <a:pPr marL="971550" lvl="1" indent="-514350" algn="l">
              <a:buFont typeface="+mj-lt"/>
              <a:buAutoNum type="arabicPeriod"/>
            </a:pPr>
            <a:r>
              <a:rPr lang="en-US" sz="4400" dirty="0" smtClean="0">
                <a:solidFill>
                  <a:schemeClr val="tx1"/>
                </a:solidFill>
                <a:cs typeface="Courier New" panose="02070309020205020404" pitchFamily="49" charset="0"/>
              </a:rPr>
              <a:t>Introducing the grid</a:t>
            </a:r>
          </a:p>
          <a:p>
            <a:pPr marL="1428750" lvl="2" indent="-514350" algn="l">
              <a:buFont typeface="+mj-lt"/>
              <a:buAutoNum type="arabicPeriod"/>
            </a:pPr>
            <a:r>
              <a:rPr lang="en-US" sz="2800" dirty="0" smtClean="0">
                <a:solidFill>
                  <a:schemeClr val="tx1"/>
                </a:solidFill>
                <a:cs typeface="Courier New" panose="02070309020205020404" pitchFamily="49" charset="0"/>
              </a:rPr>
              <a:t>What is it;</a:t>
            </a:r>
          </a:p>
          <a:p>
            <a:pPr marL="1428750" lvl="2" indent="-514350" algn="l">
              <a:buFont typeface="+mj-lt"/>
              <a:buAutoNum type="arabicPeriod"/>
            </a:pPr>
            <a:r>
              <a:rPr lang="en-US" sz="2800" dirty="0">
                <a:solidFill>
                  <a:schemeClr val="tx1"/>
                </a:solidFill>
                <a:cs typeface="Courier New" panose="02070309020205020404" pitchFamily="49" charset="0"/>
              </a:rPr>
              <a:t>Difference between cluster, cloud and </a:t>
            </a:r>
            <a:r>
              <a:rPr lang="en-US" sz="2800" dirty="0" smtClean="0">
                <a:solidFill>
                  <a:schemeClr val="tx1"/>
                </a:solidFill>
                <a:cs typeface="Courier New" panose="02070309020205020404" pitchFamily="49" charset="0"/>
              </a:rPr>
              <a:t>grid</a:t>
            </a:r>
          </a:p>
          <a:p>
            <a:pPr marL="1428750" lvl="2" indent="-514350" algn="l">
              <a:buFont typeface="+mj-lt"/>
              <a:buAutoNum type="arabicPeriod"/>
            </a:pPr>
            <a:r>
              <a:rPr lang="en-US" sz="2800" dirty="0" smtClean="0">
                <a:solidFill>
                  <a:srgbClr val="FF0000"/>
                </a:solidFill>
                <a:cs typeface="Courier New" panose="02070309020205020404" pitchFamily="49" charset="0"/>
              </a:rPr>
              <a:t>Hourglass model;</a:t>
            </a:r>
          </a:p>
          <a:p>
            <a:pPr marL="1428750" lvl="2" indent="-514350" algn="l">
              <a:buFont typeface="+mj-lt"/>
              <a:buAutoNum type="arabicPeriod"/>
            </a:pPr>
            <a:r>
              <a:rPr lang="en-US" sz="2800" dirty="0" smtClean="0">
                <a:solidFill>
                  <a:schemeClr val="tx1"/>
                </a:solidFill>
                <a:cs typeface="Courier New" panose="02070309020205020404" pitchFamily="49" charset="0"/>
              </a:rPr>
              <a:t>Examples;</a:t>
            </a:r>
          </a:p>
          <a:p>
            <a:pPr marL="971550" lvl="1" indent="-514350" algn="l">
              <a:buFont typeface="+mj-lt"/>
              <a:buAutoNum type="arabicPeriod"/>
            </a:pPr>
            <a:r>
              <a:rPr lang="en-US" sz="3600" dirty="0">
                <a:solidFill>
                  <a:schemeClr val="tx1"/>
                </a:solidFill>
                <a:cs typeface="Courier New" panose="02070309020205020404" pitchFamily="49" charset="0"/>
              </a:rPr>
              <a:t>Introducing WLCG</a:t>
            </a:r>
          </a:p>
          <a:p>
            <a:pPr marL="971550" lvl="1" indent="-514350" algn="l">
              <a:buFont typeface="+mj-lt"/>
              <a:buAutoNum type="arabicPeriod"/>
            </a:pPr>
            <a:r>
              <a:rPr lang="fr-FR" sz="3600" dirty="0">
                <a:solidFill>
                  <a:schemeClr val="tx1"/>
                </a:solidFill>
              </a:rPr>
              <a:t>WLCG Architecture</a:t>
            </a:r>
          </a:p>
          <a:p>
            <a:pPr marL="971550" lvl="1" indent="-514350" algn="l">
              <a:buFont typeface="+mj-lt"/>
              <a:buAutoNum type="arabicPeriod"/>
            </a:pPr>
            <a:endParaRPr lang="en-US" sz="36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5775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solidFill>
                  <a:srgbClr val="F2CC38"/>
                </a:solidFill>
                <a:latin typeface="Georgia" panose="02040502050405020303" pitchFamily="18" charset="0"/>
              </a:rPr>
              <a:t>Hourglass Model </a:t>
            </a:r>
            <a:r>
              <a:rPr lang="en-US" b="1" dirty="0" smtClean="0">
                <a:latin typeface="Georgia" panose="02040502050405020303" pitchFamily="18" charset="0"/>
              </a:rPr>
              <a:t> </a:t>
            </a:r>
            <a:r>
              <a:rPr lang="en-US" dirty="0"/>
              <a:t/>
            </a:r>
            <a:br>
              <a:rPr lang="en-US" dirty="0"/>
            </a:br>
            <a:endParaRPr lang="fr-FR" dirty="0">
              <a:solidFill>
                <a:srgbClr val="F2CC38"/>
              </a:solidFill>
              <a:latin typeface="Georgia" panose="02040502050405020303" pitchFamily="18" charset="0"/>
            </a:endParaRPr>
          </a:p>
        </p:txBody>
      </p:sp>
      <p:sp>
        <p:nvSpPr>
          <p:cNvPr id="8" name="Espace réservé du pied de page 4"/>
          <p:cNvSpPr>
            <a:spLocks noGrp="1"/>
          </p:cNvSpPr>
          <p:nvPr>
            <p:ph type="ftr" sz="quarter" idx="11"/>
          </p:nvPr>
        </p:nvSpPr>
        <p:spPr>
          <a:xfrm>
            <a:off x="2623964" y="6597352"/>
            <a:ext cx="3896072" cy="365125"/>
          </a:xfrm>
        </p:spPr>
        <p:txBody>
          <a:bodyPr/>
          <a:lstStyle/>
          <a:p>
            <a:r>
              <a:rPr lang="pt-BR" smtClean="0">
                <a:solidFill>
                  <a:schemeClr val="bg1"/>
                </a:solidFill>
              </a:rPr>
              <a:t>ESHEP  2016  - Pascale Hennion</a:t>
            </a:r>
            <a:endParaRPr lang="fr-FR" dirty="0">
              <a:solidFill>
                <a:schemeClr val="bg1"/>
              </a:solidFill>
            </a:endParaRPr>
          </a:p>
        </p:txBody>
      </p:sp>
      <p:sp>
        <p:nvSpPr>
          <p:cNvPr id="4" name="Espace réservé du contenu 3"/>
          <p:cNvSpPr>
            <a:spLocks noGrp="1"/>
          </p:cNvSpPr>
          <p:nvPr>
            <p:ph idx="1"/>
          </p:nvPr>
        </p:nvSpPr>
        <p:spPr>
          <a:xfrm>
            <a:off x="1000834" y="3555057"/>
            <a:ext cx="4467691" cy="815476"/>
          </a:xfrm>
        </p:spPr>
        <p:txBody>
          <a:bodyPr>
            <a:normAutofit fontScale="25000" lnSpcReduction="20000"/>
          </a:bodyPr>
          <a:lstStyle/>
          <a:p>
            <a:endParaRPr lang="fr-FR" dirty="0" smtClean="0"/>
          </a:p>
          <a:p>
            <a:pPr lvl="1"/>
            <a:endParaRPr lang="fr-FR" dirty="0" smtClean="0"/>
          </a:p>
          <a:p>
            <a:pPr lvl="1"/>
            <a:endParaRPr lang="fr-FR" dirty="0"/>
          </a:p>
          <a:p>
            <a:pPr marL="457200" lvl="1" indent="0">
              <a:buNone/>
            </a:pPr>
            <a:endParaRPr lang="fr-FR" dirty="0"/>
          </a:p>
          <a:p>
            <a:pPr marL="0" indent="0">
              <a:buNone/>
            </a:pPr>
            <a:r>
              <a:rPr lang="en-US" sz="8000" dirty="0" smtClean="0"/>
              <a:t>Thin center: few standards </a:t>
            </a:r>
            <a:endParaRPr lang="en-US" sz="8000" dirty="0"/>
          </a:p>
        </p:txBody>
      </p:sp>
      <p:sp>
        <p:nvSpPr>
          <p:cNvPr id="3" name="Espace réservé de la date 2"/>
          <p:cNvSpPr>
            <a:spLocks noGrp="1"/>
          </p:cNvSpPr>
          <p:nvPr>
            <p:ph type="dt" sz="half" idx="10"/>
          </p:nvPr>
        </p:nvSpPr>
        <p:spPr>
          <a:xfrm flipH="1">
            <a:off x="-2700808" y="4322323"/>
            <a:ext cx="3302024" cy="2500387"/>
          </a:xfrm>
        </p:spPr>
        <p:txBody>
          <a:bodyPr/>
          <a:lstStyle/>
          <a:p>
            <a:fld id="{0857C951-C449-4772-95C9-97C1131ABD94}" type="datetime1">
              <a:rPr lang="fr-FR" smtClean="0"/>
              <a:t>06/12/2016</a:t>
            </a:fld>
            <a:endParaRPr lang="fr-FR" dirty="0"/>
          </a:p>
        </p:txBody>
      </p:sp>
      <p:sp>
        <p:nvSpPr>
          <p:cNvPr id="5" name="Espace réservé du numéro de diapositive 4"/>
          <p:cNvSpPr>
            <a:spLocks noGrp="1"/>
          </p:cNvSpPr>
          <p:nvPr>
            <p:ph type="sldNum" sz="quarter" idx="12"/>
          </p:nvPr>
        </p:nvSpPr>
        <p:spPr/>
        <p:txBody>
          <a:bodyPr/>
          <a:lstStyle/>
          <a:p>
            <a:fld id="{1A3B36BB-72BA-4D9C-B436-9EB65FABC425}" type="slidenum">
              <a:rPr lang="fr-FR" smtClean="0"/>
              <a:pPr/>
              <a:t>16</a:t>
            </a:fld>
            <a:endParaRPr lang="fr-FR"/>
          </a:p>
        </p:txBody>
      </p:sp>
      <p:sp>
        <p:nvSpPr>
          <p:cNvPr id="6" name="AutoShape 2" descr="Grid Computing: ArchitecturalModel  Hourglass Model  Thin center: few standards                Application Layer  Wide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Rectangle 6"/>
          <p:cNvSpPr/>
          <p:nvPr/>
        </p:nvSpPr>
        <p:spPr>
          <a:xfrm>
            <a:off x="570466" y="2451597"/>
            <a:ext cx="4577924" cy="400110"/>
          </a:xfrm>
          <a:prstGeom prst="rect">
            <a:avLst/>
          </a:prstGeom>
        </p:spPr>
        <p:txBody>
          <a:bodyPr wrap="square">
            <a:spAutoFit/>
          </a:bodyPr>
          <a:lstStyle/>
          <a:p>
            <a:r>
              <a:rPr lang="en-US" sz="2000" dirty="0" smtClean="0"/>
              <a:t>Wide </a:t>
            </a:r>
            <a:r>
              <a:rPr lang="en-US" sz="2000" dirty="0"/>
              <a:t>top: </a:t>
            </a:r>
            <a:r>
              <a:rPr lang="en-US" sz="2000" dirty="0" smtClean="0"/>
              <a:t>various users applications</a:t>
            </a:r>
            <a:endParaRPr lang="en-US" sz="2000" dirty="0"/>
          </a:p>
        </p:txBody>
      </p:sp>
      <p:sp>
        <p:nvSpPr>
          <p:cNvPr id="10" name="Rectangle 9"/>
          <p:cNvSpPr/>
          <p:nvPr/>
        </p:nvSpPr>
        <p:spPr>
          <a:xfrm>
            <a:off x="755576" y="5418281"/>
            <a:ext cx="4572000" cy="400110"/>
          </a:xfrm>
          <a:prstGeom prst="rect">
            <a:avLst/>
          </a:prstGeom>
        </p:spPr>
        <p:txBody>
          <a:bodyPr>
            <a:spAutoFit/>
          </a:bodyPr>
          <a:lstStyle/>
          <a:p>
            <a:r>
              <a:rPr lang="en-US" sz="2000" dirty="0"/>
              <a:t>Wide bottom: </a:t>
            </a:r>
            <a:r>
              <a:rPr lang="en-US" sz="2000" dirty="0" smtClean="0"/>
              <a:t>many types of </a:t>
            </a:r>
            <a:r>
              <a:rPr lang="en-US" sz="2000" dirty="0" err="1" smtClean="0"/>
              <a:t>hardwares</a:t>
            </a:r>
            <a:endParaRPr lang="fr-FR" sz="2000" dirty="0"/>
          </a:p>
        </p:txBody>
      </p:sp>
      <p:sp>
        <p:nvSpPr>
          <p:cNvPr id="11" name="Triangle isocèle 10"/>
          <p:cNvSpPr/>
          <p:nvPr/>
        </p:nvSpPr>
        <p:spPr>
          <a:xfrm>
            <a:off x="5899342" y="4236438"/>
            <a:ext cx="2376264" cy="193202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isocèle 11"/>
          <p:cNvSpPr/>
          <p:nvPr/>
        </p:nvSpPr>
        <p:spPr>
          <a:xfrm flipV="1">
            <a:off x="5904148" y="2462995"/>
            <a:ext cx="2304256" cy="1752502"/>
          </a:xfrm>
          <a:prstGeom prst="triangle">
            <a:avLst>
              <a:gd name="adj" fmla="val 503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droite 13"/>
          <p:cNvSpPr/>
          <p:nvPr/>
        </p:nvSpPr>
        <p:spPr>
          <a:xfrm>
            <a:off x="5029424" y="2460638"/>
            <a:ext cx="792088" cy="2616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droite 16"/>
          <p:cNvSpPr/>
          <p:nvPr/>
        </p:nvSpPr>
        <p:spPr>
          <a:xfrm>
            <a:off x="5094058" y="4142891"/>
            <a:ext cx="792088" cy="2616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droite 17"/>
          <p:cNvSpPr/>
          <p:nvPr/>
        </p:nvSpPr>
        <p:spPr>
          <a:xfrm>
            <a:off x="5201816" y="5507838"/>
            <a:ext cx="792088" cy="25930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763688" y="2893584"/>
            <a:ext cx="1806970" cy="369332"/>
          </a:xfrm>
          <a:prstGeom prst="rect">
            <a:avLst/>
          </a:prstGeom>
        </p:spPr>
        <p:txBody>
          <a:bodyPr wrap="none">
            <a:spAutoFit/>
          </a:bodyPr>
          <a:lstStyle/>
          <a:p>
            <a:r>
              <a:rPr lang="en-US" dirty="0"/>
              <a:t>Application layer </a:t>
            </a:r>
            <a:endParaRPr lang="fr-FR" dirty="0"/>
          </a:p>
        </p:txBody>
      </p:sp>
      <p:sp>
        <p:nvSpPr>
          <p:cNvPr id="13" name="Rectangle 12"/>
          <p:cNvSpPr/>
          <p:nvPr/>
        </p:nvSpPr>
        <p:spPr>
          <a:xfrm>
            <a:off x="1687361" y="4316254"/>
            <a:ext cx="1873205" cy="369332"/>
          </a:xfrm>
          <a:prstGeom prst="rect">
            <a:avLst/>
          </a:prstGeom>
        </p:spPr>
        <p:txBody>
          <a:bodyPr wrap="none">
            <a:spAutoFit/>
          </a:bodyPr>
          <a:lstStyle/>
          <a:p>
            <a:r>
              <a:rPr lang="en-US" dirty="0"/>
              <a:t>Middleware layer </a:t>
            </a:r>
            <a:endParaRPr lang="fr-FR" dirty="0"/>
          </a:p>
        </p:txBody>
      </p:sp>
      <p:sp>
        <p:nvSpPr>
          <p:cNvPr id="15" name="Rectangle 14"/>
          <p:cNvSpPr/>
          <p:nvPr/>
        </p:nvSpPr>
        <p:spPr>
          <a:xfrm>
            <a:off x="1847213" y="5739403"/>
            <a:ext cx="1553502" cy="369332"/>
          </a:xfrm>
          <a:prstGeom prst="rect">
            <a:avLst/>
          </a:prstGeom>
        </p:spPr>
        <p:txBody>
          <a:bodyPr wrap="none">
            <a:spAutoFit/>
          </a:bodyPr>
          <a:lstStyle/>
          <a:p>
            <a:r>
              <a:rPr lang="en-US" dirty="0"/>
              <a:t>Resource layer</a:t>
            </a:r>
            <a:endParaRPr lang="fr-FR" dirty="0"/>
          </a:p>
        </p:txBody>
      </p:sp>
    </p:spTree>
    <p:extLst>
      <p:ext uri="{BB962C8B-B14F-4D97-AF65-F5344CB8AC3E}">
        <p14:creationId xmlns:p14="http://schemas.microsoft.com/office/powerpoint/2010/main" val="4254697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smtClean="0">
                <a:solidFill>
                  <a:srgbClr val="F2CC38"/>
                </a:solidFill>
                <a:latin typeface="Georgia" panose="02040502050405020303" pitchFamily="18" charset="0"/>
              </a:rPr>
              <a:t>Layers</a:t>
            </a:r>
            <a:r>
              <a:rPr lang="en-US" dirty="0"/>
              <a:t/>
            </a:r>
            <a:br>
              <a:rPr lang="en-US" dirty="0"/>
            </a:br>
            <a:endParaRPr lang="fr-FR" dirty="0">
              <a:solidFill>
                <a:srgbClr val="F2CC38"/>
              </a:solidFill>
              <a:latin typeface="Georgia" panose="02040502050405020303" pitchFamily="18" charset="0"/>
            </a:endParaRPr>
          </a:p>
        </p:txBody>
      </p:sp>
      <p:sp>
        <p:nvSpPr>
          <p:cNvPr id="8" name="Espace réservé du pied de page 4"/>
          <p:cNvSpPr>
            <a:spLocks noGrp="1"/>
          </p:cNvSpPr>
          <p:nvPr>
            <p:ph type="ftr" sz="quarter" idx="11"/>
          </p:nvPr>
        </p:nvSpPr>
        <p:spPr>
          <a:xfrm>
            <a:off x="2623964" y="6597352"/>
            <a:ext cx="3896072" cy="365125"/>
          </a:xfrm>
        </p:spPr>
        <p:txBody>
          <a:bodyPr/>
          <a:lstStyle/>
          <a:p>
            <a:r>
              <a:rPr lang="pt-BR" smtClean="0">
                <a:solidFill>
                  <a:schemeClr val="bg1"/>
                </a:solidFill>
              </a:rPr>
              <a:t>ESHEP  2016  - Pascale Hennion</a:t>
            </a:r>
            <a:endParaRPr lang="fr-FR" dirty="0">
              <a:solidFill>
                <a:schemeClr val="bg1"/>
              </a:solidFill>
            </a:endParaRPr>
          </a:p>
        </p:txBody>
      </p:sp>
      <p:sp>
        <p:nvSpPr>
          <p:cNvPr id="4" name="Espace réservé du contenu 3"/>
          <p:cNvSpPr>
            <a:spLocks noGrp="1"/>
          </p:cNvSpPr>
          <p:nvPr>
            <p:ph idx="1"/>
          </p:nvPr>
        </p:nvSpPr>
        <p:spPr>
          <a:xfrm>
            <a:off x="1000834" y="3555057"/>
            <a:ext cx="4467691" cy="815476"/>
          </a:xfrm>
        </p:spPr>
        <p:txBody>
          <a:bodyPr>
            <a:normAutofit/>
          </a:bodyPr>
          <a:lstStyle/>
          <a:p>
            <a:endParaRPr lang="fr-FR" dirty="0" smtClean="0"/>
          </a:p>
          <a:p>
            <a:pPr lvl="1"/>
            <a:endParaRPr lang="fr-FR" dirty="0" smtClean="0"/>
          </a:p>
          <a:p>
            <a:pPr lvl="1"/>
            <a:endParaRPr lang="fr-FR" dirty="0"/>
          </a:p>
          <a:p>
            <a:pPr marL="457200" lvl="1" indent="0">
              <a:buNone/>
            </a:pPr>
            <a:endParaRPr lang="fr-FR" dirty="0"/>
          </a:p>
        </p:txBody>
      </p:sp>
      <p:sp>
        <p:nvSpPr>
          <p:cNvPr id="3" name="Espace réservé de la date 2"/>
          <p:cNvSpPr>
            <a:spLocks noGrp="1"/>
          </p:cNvSpPr>
          <p:nvPr>
            <p:ph type="dt" sz="half" idx="10"/>
          </p:nvPr>
        </p:nvSpPr>
        <p:spPr>
          <a:xfrm flipH="1">
            <a:off x="-2700808" y="4322323"/>
            <a:ext cx="3302024" cy="2500387"/>
          </a:xfrm>
        </p:spPr>
        <p:txBody>
          <a:bodyPr/>
          <a:lstStyle/>
          <a:p>
            <a:fld id="{9DE30416-C57B-4FC0-A61A-0EE5AC91C82D}" type="datetime1">
              <a:rPr lang="fr-FR" smtClean="0"/>
              <a:t>06/12/2016</a:t>
            </a:fld>
            <a:endParaRPr lang="fr-FR" dirty="0"/>
          </a:p>
        </p:txBody>
      </p:sp>
      <p:sp>
        <p:nvSpPr>
          <p:cNvPr id="5" name="Espace réservé du numéro de diapositive 4"/>
          <p:cNvSpPr>
            <a:spLocks noGrp="1"/>
          </p:cNvSpPr>
          <p:nvPr>
            <p:ph type="sldNum" sz="quarter" idx="12"/>
          </p:nvPr>
        </p:nvSpPr>
        <p:spPr/>
        <p:txBody>
          <a:bodyPr/>
          <a:lstStyle/>
          <a:p>
            <a:fld id="{1A3B36BB-72BA-4D9C-B436-9EB65FABC425}" type="slidenum">
              <a:rPr lang="fr-FR" smtClean="0"/>
              <a:pPr/>
              <a:t>17</a:t>
            </a:fld>
            <a:endParaRPr lang="fr-FR"/>
          </a:p>
        </p:txBody>
      </p:sp>
      <p:sp>
        <p:nvSpPr>
          <p:cNvPr id="6" name="AutoShape 2" descr="Grid Computing: ArchitecturalModel  Hourglass Model  Thin center: few standards                Application Layer  Wide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Triangle isocèle 10"/>
          <p:cNvSpPr/>
          <p:nvPr/>
        </p:nvSpPr>
        <p:spPr>
          <a:xfrm>
            <a:off x="6817115" y="4065748"/>
            <a:ext cx="2376264" cy="193202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isocèle 11"/>
          <p:cNvSpPr/>
          <p:nvPr/>
        </p:nvSpPr>
        <p:spPr>
          <a:xfrm flipV="1">
            <a:off x="6853119" y="2296046"/>
            <a:ext cx="2304256" cy="1752502"/>
          </a:xfrm>
          <a:prstGeom prst="triangle">
            <a:avLst>
              <a:gd name="adj" fmla="val 503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droite 13"/>
          <p:cNvSpPr/>
          <p:nvPr/>
        </p:nvSpPr>
        <p:spPr>
          <a:xfrm>
            <a:off x="6023629" y="2502768"/>
            <a:ext cx="792088" cy="2616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droite 16"/>
          <p:cNvSpPr/>
          <p:nvPr/>
        </p:nvSpPr>
        <p:spPr>
          <a:xfrm>
            <a:off x="6068323" y="4067741"/>
            <a:ext cx="792088" cy="2616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droite 17"/>
          <p:cNvSpPr/>
          <p:nvPr/>
        </p:nvSpPr>
        <p:spPr>
          <a:xfrm>
            <a:off x="6031207" y="5354289"/>
            <a:ext cx="792088" cy="25930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80183" y="2174942"/>
            <a:ext cx="6192689" cy="4047262"/>
          </a:xfrm>
          <a:prstGeom prst="rect">
            <a:avLst/>
          </a:prstGeom>
        </p:spPr>
        <p:txBody>
          <a:bodyPr wrap="square">
            <a:spAutoFit/>
          </a:bodyPr>
          <a:lstStyle/>
          <a:p>
            <a:pPr lvl="1"/>
            <a:r>
              <a:rPr lang="en-US" sz="3100" dirty="0"/>
              <a:t>Application layer </a:t>
            </a:r>
            <a:r>
              <a:rPr lang="en-US" dirty="0"/>
              <a:t>: applications in science, engineering, business, finance and more, as well as portals and development toolkits to support the applications. </a:t>
            </a:r>
          </a:p>
          <a:p>
            <a:pPr lvl="2"/>
            <a:r>
              <a:rPr lang="en-US" dirty="0"/>
              <a:t>This is the layer that grid users "see" and interact with. </a:t>
            </a:r>
          </a:p>
          <a:p>
            <a:pPr lvl="1"/>
            <a:r>
              <a:rPr lang="en-US" sz="3200" dirty="0"/>
              <a:t>Middleware layer </a:t>
            </a:r>
            <a:r>
              <a:rPr lang="en-US" dirty="0"/>
              <a:t>provides the tools that enable the various elements (servers, storage, networks, etc.) to participate in a grid. The middleware layer is sometimes the "brains" behind a computing grid!</a:t>
            </a:r>
          </a:p>
          <a:p>
            <a:pPr lvl="1"/>
            <a:r>
              <a:rPr lang="en-US" sz="3200" dirty="0"/>
              <a:t>Resource layer</a:t>
            </a:r>
            <a:r>
              <a:rPr lang="en-US" dirty="0"/>
              <a:t>: actual grid resources, such as computers, storage systems, electronic data catalogues, that are connected to the network.</a:t>
            </a:r>
          </a:p>
          <a:p>
            <a:pPr lvl="2"/>
            <a:endParaRPr lang="fr-FR" dirty="0"/>
          </a:p>
        </p:txBody>
      </p:sp>
    </p:spTree>
    <p:extLst>
      <p:ext uri="{BB962C8B-B14F-4D97-AF65-F5344CB8AC3E}">
        <p14:creationId xmlns:p14="http://schemas.microsoft.com/office/powerpoint/2010/main" val="38746761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sz="4900" b="1" dirty="0">
                <a:solidFill>
                  <a:srgbClr val="F2CC38"/>
                </a:solidFill>
                <a:latin typeface="Georgia" panose="02040502050405020303" pitchFamily="18" charset="0"/>
              </a:rPr>
              <a:t>Hourglass Model </a:t>
            </a:r>
            <a:r>
              <a:rPr lang="en-US" dirty="0"/>
              <a:t/>
            </a:r>
            <a:br>
              <a:rPr lang="en-US" dirty="0"/>
            </a:br>
            <a:endParaRPr lang="fr-FR" dirty="0">
              <a:solidFill>
                <a:srgbClr val="F2CC38"/>
              </a:solidFill>
              <a:latin typeface="Georgia" panose="02040502050405020303" pitchFamily="18" charset="0"/>
            </a:endParaRPr>
          </a:p>
        </p:txBody>
      </p:sp>
      <p:sp>
        <p:nvSpPr>
          <p:cNvPr id="8" name="Espace réservé du pied de page 4"/>
          <p:cNvSpPr>
            <a:spLocks noGrp="1"/>
          </p:cNvSpPr>
          <p:nvPr>
            <p:ph type="ftr" sz="quarter" idx="11"/>
          </p:nvPr>
        </p:nvSpPr>
        <p:spPr>
          <a:xfrm>
            <a:off x="2623964" y="6597352"/>
            <a:ext cx="3896072" cy="365125"/>
          </a:xfrm>
        </p:spPr>
        <p:txBody>
          <a:bodyPr/>
          <a:lstStyle/>
          <a:p>
            <a:r>
              <a:rPr lang="pt-BR" smtClean="0">
                <a:solidFill>
                  <a:schemeClr val="bg1"/>
                </a:solidFill>
              </a:rPr>
              <a:t>ESHEP  2016  - Pascale Hennion</a:t>
            </a:r>
            <a:endParaRPr lang="fr-FR" dirty="0">
              <a:solidFill>
                <a:schemeClr val="bg1"/>
              </a:solidFill>
            </a:endParaRPr>
          </a:p>
        </p:txBody>
      </p:sp>
      <p:sp>
        <p:nvSpPr>
          <p:cNvPr id="5" name="Espace réservé du numéro de diapositive 4"/>
          <p:cNvSpPr>
            <a:spLocks noGrp="1"/>
          </p:cNvSpPr>
          <p:nvPr>
            <p:ph type="sldNum" sz="quarter" idx="12"/>
          </p:nvPr>
        </p:nvSpPr>
        <p:spPr/>
        <p:txBody>
          <a:bodyPr/>
          <a:lstStyle/>
          <a:p>
            <a:fld id="{1A3B36BB-72BA-4D9C-B436-9EB65FABC425}" type="slidenum">
              <a:rPr lang="fr-FR" smtClean="0"/>
              <a:pPr/>
              <a:t>18</a:t>
            </a:fld>
            <a:endParaRPr lang="fr-FR"/>
          </a:p>
        </p:txBody>
      </p:sp>
      <p:sp>
        <p:nvSpPr>
          <p:cNvPr id="6" name="AutoShape 2" descr="Grid Computing: ArchitecturalModel  Hourglass Model  Thin center: few standards                Application Layer  Wide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015730"/>
            <a:ext cx="6038423" cy="432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e la date 2"/>
          <p:cNvSpPr>
            <a:spLocks noGrp="1"/>
          </p:cNvSpPr>
          <p:nvPr>
            <p:ph type="dt" sz="half" idx="10"/>
          </p:nvPr>
        </p:nvSpPr>
        <p:spPr/>
        <p:txBody>
          <a:bodyPr/>
          <a:lstStyle/>
          <a:p>
            <a:fld id="{54C79133-0818-4A21-B61C-7D81CE84DA13}" type="datetime1">
              <a:rPr lang="fr-FR" smtClean="0"/>
              <a:t>06/12/2016</a:t>
            </a:fld>
            <a:endParaRPr lang="fr-FR"/>
          </a:p>
        </p:txBody>
      </p:sp>
    </p:spTree>
    <p:extLst>
      <p:ext uri="{BB962C8B-B14F-4D97-AF65-F5344CB8AC3E}">
        <p14:creationId xmlns:p14="http://schemas.microsoft.com/office/powerpoint/2010/main" val="23675757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88640"/>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1475979" y="2027523"/>
            <a:ext cx="6187577" cy="3528393"/>
          </a:xfrm>
        </p:spPr>
        <p:txBody>
          <a:bodyPr>
            <a:noAutofit/>
          </a:bodyPr>
          <a:lstStyle/>
          <a:p>
            <a:pPr marL="971550" lvl="1" indent="-514350" algn="l">
              <a:buFont typeface="+mj-lt"/>
              <a:buAutoNum type="arabicPeriod"/>
            </a:pPr>
            <a:r>
              <a:rPr lang="en-US" sz="4400" dirty="0" smtClean="0">
                <a:solidFill>
                  <a:schemeClr val="tx1"/>
                </a:solidFill>
                <a:cs typeface="Courier New" panose="02070309020205020404" pitchFamily="49" charset="0"/>
              </a:rPr>
              <a:t>Introducing the grid</a:t>
            </a:r>
          </a:p>
          <a:p>
            <a:pPr marL="1428750" lvl="2" indent="-514350" algn="l">
              <a:buFont typeface="+mj-lt"/>
              <a:buAutoNum type="arabicPeriod"/>
            </a:pPr>
            <a:r>
              <a:rPr lang="en-US" sz="2800" dirty="0" smtClean="0">
                <a:solidFill>
                  <a:schemeClr val="tx1"/>
                </a:solidFill>
                <a:cs typeface="Courier New" panose="02070309020205020404" pitchFamily="49" charset="0"/>
              </a:rPr>
              <a:t>What is it;</a:t>
            </a:r>
          </a:p>
          <a:p>
            <a:pPr marL="1428750" lvl="2" indent="-514350" algn="l">
              <a:buFont typeface="+mj-lt"/>
              <a:buAutoNum type="arabicPeriod"/>
            </a:pPr>
            <a:r>
              <a:rPr lang="en-US" sz="2800" dirty="0">
                <a:solidFill>
                  <a:schemeClr val="tx1"/>
                </a:solidFill>
                <a:cs typeface="Courier New" panose="02070309020205020404" pitchFamily="49" charset="0"/>
              </a:rPr>
              <a:t>Difference between cluster, cloud and </a:t>
            </a:r>
            <a:r>
              <a:rPr lang="en-US" sz="2800" dirty="0" smtClean="0">
                <a:solidFill>
                  <a:schemeClr val="tx1"/>
                </a:solidFill>
                <a:cs typeface="Courier New" panose="02070309020205020404" pitchFamily="49" charset="0"/>
              </a:rPr>
              <a:t>grid</a:t>
            </a:r>
          </a:p>
          <a:p>
            <a:pPr marL="1428750" lvl="2" indent="-514350" algn="l">
              <a:buFont typeface="+mj-lt"/>
              <a:buAutoNum type="arabicPeriod"/>
            </a:pPr>
            <a:r>
              <a:rPr lang="en-US" sz="2800" dirty="0" smtClean="0">
                <a:solidFill>
                  <a:schemeClr val="tx1"/>
                </a:solidFill>
                <a:cs typeface="Courier New" panose="02070309020205020404" pitchFamily="49" charset="0"/>
              </a:rPr>
              <a:t>Hourglass model;</a:t>
            </a:r>
          </a:p>
          <a:p>
            <a:pPr marL="1428750" lvl="2" indent="-514350" algn="l">
              <a:buFont typeface="+mj-lt"/>
              <a:buAutoNum type="arabicPeriod"/>
            </a:pPr>
            <a:r>
              <a:rPr lang="en-US" sz="2800" dirty="0" smtClean="0">
                <a:solidFill>
                  <a:srgbClr val="FF0000"/>
                </a:solidFill>
                <a:cs typeface="Courier New" panose="02070309020205020404" pitchFamily="49" charset="0"/>
              </a:rPr>
              <a:t>Examples;</a:t>
            </a:r>
          </a:p>
          <a:p>
            <a:pPr marL="971550" lvl="1" indent="-514350" algn="l">
              <a:buFont typeface="+mj-lt"/>
              <a:buAutoNum type="arabicPeriod"/>
            </a:pPr>
            <a:r>
              <a:rPr lang="en-US" sz="4400" dirty="0">
                <a:solidFill>
                  <a:schemeClr val="tx1"/>
                </a:solidFill>
                <a:cs typeface="Courier New" panose="02070309020205020404" pitchFamily="49" charset="0"/>
              </a:rPr>
              <a:t>Introducing WLCG</a:t>
            </a:r>
          </a:p>
          <a:p>
            <a:pPr marL="971550" lvl="1" indent="-514350" algn="l">
              <a:buFont typeface="+mj-lt"/>
              <a:buAutoNum type="arabicPeriod"/>
            </a:pPr>
            <a:r>
              <a:rPr lang="fr-FR" sz="4400" dirty="0">
                <a:solidFill>
                  <a:schemeClr val="tx1"/>
                </a:solidFill>
              </a:rPr>
              <a:t>WLCG Architecture</a:t>
            </a:r>
          </a:p>
          <a:p>
            <a:pPr marL="1428750" lvl="2" indent="-514350" algn="l">
              <a:buFont typeface="+mj-lt"/>
              <a:buAutoNum type="arabicPeriod"/>
            </a:pPr>
            <a:endParaRPr lang="en-US" sz="2800" dirty="0" smtClean="0">
              <a:solidFill>
                <a:srgbClr val="FF0000"/>
              </a:solidFill>
              <a:cs typeface="Courier New" panose="02070309020205020404" pitchFamily="49" charset="0"/>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189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4"/>
            <a:ext cx="5403731" cy="4151311"/>
          </a:xfrm>
        </p:spPr>
        <p:txBody>
          <a:bodyPr>
            <a:noAutofit/>
          </a:bodyPr>
          <a:lstStyle/>
          <a:p>
            <a:pPr marL="971550" lvl="1" indent="-514350" algn="l">
              <a:buFont typeface="+mj-lt"/>
              <a:buAutoNum type="arabicPeriod"/>
            </a:pPr>
            <a:r>
              <a:rPr lang="en-US" sz="2400" dirty="0" smtClean="0">
                <a:solidFill>
                  <a:schemeClr val="tx1"/>
                </a:solidFill>
                <a:cs typeface="Courier New" panose="02070309020205020404" pitchFamily="49" charset="0"/>
              </a:rPr>
              <a:t>Introducing the grid</a:t>
            </a:r>
          </a:p>
          <a:p>
            <a:pPr marL="1428750" lvl="2" indent="-514350" algn="l">
              <a:buFont typeface="+mj-lt"/>
              <a:buAutoNum type="arabicPeriod"/>
            </a:pPr>
            <a:r>
              <a:rPr lang="en-US" sz="1400" dirty="0" smtClean="0">
                <a:solidFill>
                  <a:schemeClr val="tx1"/>
                </a:solidFill>
                <a:cs typeface="Courier New" panose="02070309020205020404" pitchFamily="49" charset="0"/>
              </a:rPr>
              <a:t>What is it;</a:t>
            </a:r>
          </a:p>
          <a:p>
            <a:pPr marL="1428750" lvl="2" indent="-514350" algn="l">
              <a:buFont typeface="+mj-lt"/>
              <a:buAutoNum type="arabicPeriod"/>
            </a:pPr>
            <a:r>
              <a:rPr lang="en-US" sz="1400" dirty="0" smtClean="0">
                <a:solidFill>
                  <a:schemeClr val="tx1"/>
                </a:solidFill>
                <a:cs typeface="Courier New" panose="02070309020205020404" pitchFamily="49" charset="0"/>
              </a:rPr>
              <a:t>Difference between cluster, cloud and grid</a:t>
            </a:r>
          </a:p>
          <a:p>
            <a:pPr marL="1428750" lvl="2" indent="-514350" algn="l">
              <a:buFont typeface="+mj-lt"/>
              <a:buAutoNum type="arabicPeriod"/>
            </a:pPr>
            <a:r>
              <a:rPr lang="en-US" sz="1400" dirty="0" smtClean="0">
                <a:solidFill>
                  <a:schemeClr val="tx1"/>
                </a:solidFill>
                <a:cs typeface="Courier New" panose="02070309020205020404" pitchFamily="49" charset="0"/>
              </a:rPr>
              <a:t>Hourglass model;</a:t>
            </a:r>
          </a:p>
          <a:p>
            <a:pPr marL="1428750" lvl="2" indent="-514350" algn="l">
              <a:buFont typeface="+mj-lt"/>
              <a:buAutoNum type="arabicPeriod"/>
            </a:pPr>
            <a:r>
              <a:rPr lang="en-US" sz="1400" dirty="0" smtClean="0">
                <a:solidFill>
                  <a:schemeClr val="tx1"/>
                </a:solidFill>
                <a:cs typeface="Courier New" panose="02070309020205020404" pitchFamily="49" charset="0"/>
              </a:rPr>
              <a:t>Examples;</a:t>
            </a:r>
          </a:p>
          <a:p>
            <a:pPr marL="971550" lvl="1" indent="-514350" algn="l">
              <a:buFont typeface="+mj-lt"/>
              <a:buAutoNum type="arabicPeriod"/>
            </a:pPr>
            <a:r>
              <a:rPr lang="en-US" sz="2400" dirty="0" smtClean="0">
                <a:solidFill>
                  <a:schemeClr val="tx1"/>
                </a:solidFill>
                <a:cs typeface="Courier New" panose="02070309020205020404" pitchFamily="49" charset="0"/>
              </a:rPr>
              <a:t>Introducing WLCG</a:t>
            </a:r>
          </a:p>
          <a:p>
            <a:pPr marL="1428750" lvl="2" indent="-514350" algn="l">
              <a:buFont typeface="+mj-lt"/>
              <a:buAutoNum type="arabicPeriod"/>
            </a:pPr>
            <a:r>
              <a:rPr lang="en-US" sz="1400" dirty="0" smtClean="0">
                <a:solidFill>
                  <a:schemeClr val="tx1"/>
                </a:solidFill>
                <a:cs typeface="Courier New" panose="02070309020205020404" pitchFamily="49" charset="0"/>
              </a:rPr>
              <a:t>LHC computing</a:t>
            </a:r>
          </a:p>
          <a:p>
            <a:pPr marL="1428750" lvl="2" indent="-514350" algn="l">
              <a:buFont typeface="+mj-lt"/>
              <a:buAutoNum type="arabicPeriod"/>
            </a:pPr>
            <a:r>
              <a:rPr lang="en-US" sz="1400" dirty="0" smtClean="0">
                <a:solidFill>
                  <a:schemeClr val="tx1"/>
                </a:solidFill>
                <a:cs typeface="Courier New" panose="02070309020205020404" pitchFamily="49" charset="0"/>
              </a:rPr>
              <a:t>Activity</a:t>
            </a:r>
          </a:p>
          <a:p>
            <a:pPr marL="971550" lvl="1" indent="-514350" algn="l">
              <a:buFont typeface="+mj-lt"/>
              <a:buAutoNum type="arabicPeriod"/>
            </a:pPr>
            <a:r>
              <a:rPr lang="fr-FR" sz="2400" dirty="0" smtClean="0">
                <a:solidFill>
                  <a:schemeClr val="tx1"/>
                </a:solidFill>
              </a:rPr>
              <a:t>WLCG Architecture</a:t>
            </a:r>
          </a:p>
          <a:p>
            <a:pPr marL="1428750" lvl="2" indent="-514350" algn="l">
              <a:buFont typeface="+mj-lt"/>
              <a:buAutoNum type="arabicPeriod"/>
            </a:pPr>
            <a:r>
              <a:rPr lang="fr-FR" sz="1400" dirty="0" smtClean="0">
                <a:solidFill>
                  <a:schemeClr val="tx1"/>
                </a:solidFill>
                <a:cs typeface="Courier New" panose="02070309020205020404" pitchFamily="49" charset="0"/>
              </a:rPr>
              <a:t>Tiers</a:t>
            </a:r>
          </a:p>
          <a:p>
            <a:pPr marL="1428750" lvl="2" indent="-514350" algn="l">
              <a:buFont typeface="+mj-lt"/>
              <a:buAutoNum type="arabicPeriod"/>
            </a:pPr>
            <a:r>
              <a:rPr lang="fr-FR" sz="1400" dirty="0">
                <a:solidFill>
                  <a:schemeClr val="tx1"/>
                </a:solidFill>
                <a:cs typeface="Courier New" panose="02070309020205020404" pitchFamily="49" charset="0"/>
              </a:rPr>
              <a:t>Information system</a:t>
            </a:r>
          </a:p>
          <a:p>
            <a:pPr marL="1428750" lvl="2" indent="-514350" algn="l">
              <a:buFont typeface="+mj-lt"/>
              <a:buAutoNum type="arabicPeriod"/>
            </a:pPr>
            <a:r>
              <a:rPr lang="fr-FR" sz="1400" dirty="0" err="1" smtClean="0">
                <a:solidFill>
                  <a:schemeClr val="tx1"/>
                </a:solidFill>
                <a:cs typeface="Courier New" panose="02070309020205020404" pitchFamily="49" charset="0"/>
              </a:rPr>
              <a:t>Authentication</a:t>
            </a:r>
            <a:endParaRPr lang="fr-FR" sz="1400" dirty="0" smtClean="0">
              <a:solidFill>
                <a:schemeClr val="tx1"/>
              </a:solidFill>
              <a:cs typeface="Courier New" panose="02070309020205020404" pitchFamily="49" charset="0"/>
            </a:endParaRPr>
          </a:p>
          <a:p>
            <a:pPr marL="1428750" lvl="2" indent="-514350" algn="l">
              <a:buFont typeface="+mj-lt"/>
              <a:buAutoNum type="arabicPeriod"/>
            </a:pPr>
            <a:r>
              <a:rPr lang="fr-FR" sz="1400" dirty="0">
                <a:solidFill>
                  <a:schemeClr val="tx1"/>
                </a:solidFill>
                <a:cs typeface="Courier New" panose="02070309020205020404" pitchFamily="49" charset="0"/>
              </a:rPr>
              <a:t>Data management</a:t>
            </a:r>
            <a:endParaRPr lang="fr-FR" sz="1400" dirty="0" smtClean="0">
              <a:solidFill>
                <a:schemeClr val="tx1"/>
              </a:solidFill>
              <a:cs typeface="Courier New" panose="02070309020205020404" pitchFamily="49" charset="0"/>
            </a:endParaRPr>
          </a:p>
          <a:p>
            <a:pPr marL="1428750" lvl="2" indent="-514350" algn="l">
              <a:buFont typeface="+mj-lt"/>
              <a:buAutoNum type="arabicPeriod"/>
            </a:pPr>
            <a:r>
              <a:rPr lang="fr-FR" sz="1400" dirty="0" smtClean="0">
                <a:solidFill>
                  <a:schemeClr val="tx1"/>
                </a:solidFill>
                <a:cs typeface="Courier New" panose="02070309020205020404" pitchFamily="49" charset="0"/>
              </a:rPr>
              <a:t>Jobs workflow</a:t>
            </a:r>
          </a:p>
          <a:p>
            <a:pPr marL="1428750" lvl="2" indent="-514350" algn="l">
              <a:buFont typeface="+mj-lt"/>
              <a:buAutoNum type="arabicPeriod"/>
            </a:pPr>
            <a:r>
              <a:rPr lang="fr-FR" sz="1400" dirty="0" err="1" smtClean="0">
                <a:solidFill>
                  <a:schemeClr val="tx1"/>
                </a:solidFill>
                <a:cs typeface="Courier New" panose="02070309020205020404" pitchFamily="49" charset="0"/>
              </a:rPr>
              <a:t>VO’s</a:t>
            </a:r>
            <a:r>
              <a:rPr lang="fr-FR" sz="1400" dirty="0" smtClean="0">
                <a:solidFill>
                  <a:schemeClr val="tx1"/>
                </a:solidFill>
                <a:cs typeface="Courier New" panose="02070309020205020404" pitchFamily="49" charset="0"/>
              </a:rPr>
              <a:t> applications</a:t>
            </a:r>
            <a:endParaRPr lang="fr-FR" sz="1000" dirty="0" smtClean="0">
              <a:solidFill>
                <a:schemeClr val="tx1"/>
              </a:solidFill>
              <a:cs typeface="Courier New" panose="02070309020205020404" pitchFamily="49" charset="0"/>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err="1" smtClean="0">
                <a:solidFill>
                  <a:srgbClr val="F2CC38"/>
                </a:solidFill>
                <a:latin typeface="Georgia" panose="02040502050405020303" pitchFamily="18" charset="0"/>
              </a:rPr>
              <a:t>Example</a:t>
            </a:r>
            <a:r>
              <a:rPr lang="fr-FR" b="1" dirty="0" smtClean="0">
                <a:solidFill>
                  <a:srgbClr val="F2CC38"/>
                </a:solidFill>
                <a:latin typeface="Georgia" panose="02040502050405020303" pitchFamily="18" charset="0"/>
              </a:rPr>
              <a:t> 1</a:t>
            </a:r>
            <a:endParaRPr lang="fr-FR" b="1" dirty="0">
              <a:solidFill>
                <a:srgbClr val="F2CC38"/>
              </a:solidFill>
              <a:latin typeface="Georgia" panose="02040502050405020303" pitchFamily="18" charset="0"/>
            </a:endParaRPr>
          </a:p>
        </p:txBody>
      </p:sp>
      <p:sp>
        <p:nvSpPr>
          <p:cNvPr id="8" name="Espace réservé du pied de page 4"/>
          <p:cNvSpPr>
            <a:spLocks noGrp="1"/>
          </p:cNvSpPr>
          <p:nvPr>
            <p:ph type="ftr" sz="quarter" idx="11"/>
          </p:nvPr>
        </p:nvSpPr>
        <p:spPr>
          <a:xfrm>
            <a:off x="2623964" y="6592267"/>
            <a:ext cx="3896072" cy="365125"/>
          </a:xfrm>
        </p:spPr>
        <p:txBody>
          <a:bodyPr/>
          <a:lstStyle/>
          <a:p>
            <a:r>
              <a:rPr lang="pt-BR" smtClean="0">
                <a:solidFill>
                  <a:schemeClr val="bg1"/>
                </a:solidFill>
              </a:rPr>
              <a:t>ESHEP  2016  - Pascale Hennion</a:t>
            </a:r>
            <a:endParaRPr lang="fr-FR" dirty="0">
              <a:solidFill>
                <a:schemeClr val="bg1"/>
              </a:solidFill>
            </a:endParaRPr>
          </a:p>
        </p:txBody>
      </p:sp>
      <p:sp>
        <p:nvSpPr>
          <p:cNvPr id="5" name="Espace réservé du contenu 4"/>
          <p:cNvSpPr>
            <a:spLocks noGrp="1"/>
          </p:cNvSpPr>
          <p:nvPr>
            <p:ph idx="1"/>
          </p:nvPr>
        </p:nvSpPr>
        <p:spPr>
          <a:xfrm>
            <a:off x="458992" y="2852936"/>
            <a:ext cx="8227808" cy="2520280"/>
          </a:xfrm>
        </p:spPr>
        <p:txBody>
          <a:bodyPr>
            <a:normAutofit fontScale="47500" lnSpcReduction="20000"/>
          </a:bodyPr>
          <a:lstStyle/>
          <a:p>
            <a:r>
              <a:rPr lang="en-US" b="1" dirty="0"/>
              <a:t>World Community Grid</a:t>
            </a:r>
            <a:r>
              <a:rPr lang="en-US" dirty="0"/>
              <a:t> enables anyone with a computer, smartphone or tablet to </a:t>
            </a:r>
            <a:r>
              <a:rPr lang="en-US" b="1" dirty="0"/>
              <a:t>donate</a:t>
            </a:r>
            <a:r>
              <a:rPr lang="en-US" dirty="0"/>
              <a:t> their </a:t>
            </a:r>
            <a:r>
              <a:rPr lang="en-US" b="1" dirty="0"/>
              <a:t>unused computing power to advance cutting-edge scientific research on topics related to health, poverty and sustainability.</a:t>
            </a:r>
            <a:r>
              <a:rPr lang="en-US" dirty="0"/>
              <a:t> Through the contributions of </a:t>
            </a:r>
            <a:r>
              <a:rPr lang="en-US" b="1" dirty="0"/>
              <a:t>over 650,000 individuals and 460 organizations</a:t>
            </a:r>
            <a:r>
              <a:rPr lang="en-US" dirty="0"/>
              <a:t>, World Community Grid has supported </a:t>
            </a:r>
            <a:r>
              <a:rPr lang="en-US" b="1" dirty="0"/>
              <a:t>25 research projects</a:t>
            </a:r>
            <a:r>
              <a:rPr lang="en-US" dirty="0"/>
              <a:t> to date, including searches for more effective treatments for cancer, HIV/AIDS and neglected tropical diseases. Other projects are looking for low-cost water filtration systems and new materials for capturing solar energy efficiently. </a:t>
            </a:r>
          </a:p>
          <a:p>
            <a:r>
              <a:rPr lang="en-US" dirty="0"/>
              <a:t>…</a:t>
            </a:r>
          </a:p>
          <a:p>
            <a:r>
              <a:rPr lang="en-US" dirty="0"/>
              <a:t>Started in 2004, World Community Grid is a </a:t>
            </a:r>
            <a:r>
              <a:rPr lang="en-US" b="1" dirty="0"/>
              <a:t>philanthropic initiative of IBM </a:t>
            </a:r>
            <a:r>
              <a:rPr lang="en-US" dirty="0"/>
              <a:t>Corporate Citizenship, the corporate social responsibility and philanthropy division of IBM. Through Corporate Citizenship, IBM donates its technology and talent to address some of the world's most pressing social and environmental issues.</a:t>
            </a:r>
          </a:p>
          <a:p>
            <a:endParaRPr lang="fr-FR" dirty="0"/>
          </a:p>
        </p:txBody>
      </p:sp>
      <p:pic>
        <p:nvPicPr>
          <p:cNvPr id="12" name="Picture 2" descr="http://www.worldcommunitygrid.org/images/homepage-images/wcg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059253"/>
            <a:ext cx="3407555" cy="522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043608" y="5733256"/>
            <a:ext cx="3807837" cy="369332"/>
          </a:xfrm>
          <a:prstGeom prst="rect">
            <a:avLst/>
          </a:prstGeom>
        </p:spPr>
        <p:txBody>
          <a:bodyPr wrap="none">
            <a:spAutoFit/>
          </a:bodyPr>
          <a:lstStyle/>
          <a:p>
            <a:r>
              <a:rPr lang="it-IT" b="1" i="1" dirty="0"/>
              <a:t>http://www.worldcommunitygrid.org</a:t>
            </a:r>
            <a:endParaRPr lang="fr-FR" dirty="0"/>
          </a:p>
        </p:txBody>
      </p:sp>
      <p:sp>
        <p:nvSpPr>
          <p:cNvPr id="4" name="Espace réservé de la date 3"/>
          <p:cNvSpPr>
            <a:spLocks noGrp="1"/>
          </p:cNvSpPr>
          <p:nvPr>
            <p:ph type="dt" sz="half" idx="10"/>
          </p:nvPr>
        </p:nvSpPr>
        <p:spPr/>
        <p:txBody>
          <a:bodyPr/>
          <a:lstStyle/>
          <a:p>
            <a:fld id="{756CCC8E-47A5-4CBC-A377-2234A3A60657}" type="datetime1">
              <a:rPr lang="fr-FR" smtClean="0"/>
              <a:t>06/12/2016</a:t>
            </a:fld>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20</a:t>
            </a:fld>
            <a:endParaRPr lang="fr-FR"/>
          </a:p>
        </p:txBody>
      </p:sp>
    </p:spTree>
    <p:extLst>
      <p:ext uri="{BB962C8B-B14F-4D97-AF65-F5344CB8AC3E}">
        <p14:creationId xmlns:p14="http://schemas.microsoft.com/office/powerpoint/2010/main" val="9381850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err="1" smtClean="0">
                <a:solidFill>
                  <a:srgbClr val="F2CC38"/>
                </a:solidFill>
                <a:latin typeface="Georgia" panose="02040502050405020303" pitchFamily="18" charset="0"/>
              </a:rPr>
              <a:t>Example</a:t>
            </a:r>
            <a:r>
              <a:rPr lang="fr-FR" b="1" dirty="0" smtClean="0">
                <a:solidFill>
                  <a:srgbClr val="F2CC38"/>
                </a:solidFill>
                <a:latin typeface="Georgia" panose="02040502050405020303" pitchFamily="18" charset="0"/>
              </a:rPr>
              <a:t>  2</a:t>
            </a:r>
            <a:endParaRPr lang="fr-FR" b="1" dirty="0">
              <a:solidFill>
                <a:srgbClr val="F2CC38"/>
              </a:solidFill>
              <a:latin typeface="Georgia" panose="02040502050405020303" pitchFamily="18" charset="0"/>
            </a:endParaRPr>
          </a:p>
        </p:txBody>
      </p:sp>
      <p:sp>
        <p:nvSpPr>
          <p:cNvPr id="8" name="Espace réservé du pied de page 4"/>
          <p:cNvSpPr>
            <a:spLocks noGrp="1"/>
          </p:cNvSpPr>
          <p:nvPr>
            <p:ph type="ftr" sz="quarter" idx="11"/>
          </p:nvPr>
        </p:nvSpPr>
        <p:spPr>
          <a:xfrm>
            <a:off x="2623964" y="6592267"/>
            <a:ext cx="3896072" cy="365125"/>
          </a:xfrm>
        </p:spPr>
        <p:txBody>
          <a:bodyPr/>
          <a:lstStyle/>
          <a:p>
            <a:r>
              <a:rPr lang="pt-BR" sz="1600" smtClean="0">
                <a:solidFill>
                  <a:srgbClr val="F2CC38"/>
                </a:solidFill>
              </a:rPr>
              <a:t>ESHEP  2016  - Pascale Hennion</a:t>
            </a:r>
            <a:endParaRPr lang="fr-FR" sz="1600" dirty="0">
              <a:solidFill>
                <a:srgbClr val="F2CC38"/>
              </a:solidFill>
            </a:endParaRPr>
          </a:p>
        </p:txBody>
      </p:sp>
      <p:sp>
        <p:nvSpPr>
          <p:cNvPr id="5" name="Espace réservé du contenu 4"/>
          <p:cNvSpPr>
            <a:spLocks noGrp="1"/>
          </p:cNvSpPr>
          <p:nvPr>
            <p:ph idx="1"/>
          </p:nvPr>
        </p:nvSpPr>
        <p:spPr>
          <a:xfrm>
            <a:off x="458992" y="2852936"/>
            <a:ext cx="7931224" cy="3196952"/>
          </a:xfrm>
        </p:spPr>
        <p:txBody>
          <a:bodyPr>
            <a:normAutofit fontScale="47500" lnSpcReduction="20000"/>
          </a:bodyPr>
          <a:lstStyle/>
          <a:p>
            <a:r>
              <a:rPr lang="en-US" dirty="0"/>
              <a:t>The </a:t>
            </a:r>
            <a:r>
              <a:rPr lang="en-US" b="1" dirty="0"/>
              <a:t>Open Science Grid Consortium </a:t>
            </a:r>
            <a:r>
              <a:rPr lang="en-US" dirty="0"/>
              <a:t>is an organization that administers a worldwide grid of technological resources called the Open Science Grid, which facilitates distributed computing for scientific research. Founded in 2004, the consortium is composed of </a:t>
            </a:r>
            <a:r>
              <a:rPr lang="en-US" b="1" dirty="0"/>
              <a:t>service and resource providers, researchers from universities and national laboratories, as well as computing centers across the United States</a:t>
            </a:r>
            <a:r>
              <a:rPr lang="en-US" dirty="0"/>
              <a:t>. Members i</a:t>
            </a:r>
            <a:r>
              <a:rPr lang="en-US" b="1" dirty="0"/>
              <a:t>ndependently own and manage the resources which make up the distributed facility</a:t>
            </a:r>
            <a:r>
              <a:rPr lang="en-US" dirty="0"/>
              <a:t>, and consortium agreements provide the framework for technological and organizational integration. </a:t>
            </a:r>
          </a:p>
          <a:p>
            <a:r>
              <a:rPr lang="en-US" dirty="0"/>
              <a:t>… </a:t>
            </a:r>
          </a:p>
          <a:p>
            <a:r>
              <a:rPr lang="en-US" dirty="0"/>
              <a:t>The OSG facilitates </a:t>
            </a:r>
            <a:r>
              <a:rPr lang="en-US" b="1" dirty="0"/>
              <a:t>access to distributed high throughput computing for research in the US</a:t>
            </a:r>
            <a:r>
              <a:rPr lang="en-US" dirty="0"/>
              <a:t>. The resources accessible through the OSG are contributed by the community, organized by the OSG, and governed by the OSG consortium. In the last 12 months, we have provided more than 800 million CPU hours to researchers across a wide variety of projects.  </a:t>
            </a:r>
          </a:p>
          <a:p>
            <a:r>
              <a:rPr lang="en-US" dirty="0"/>
              <a:t>…</a:t>
            </a:r>
          </a:p>
          <a:p>
            <a:endParaRPr lang="fr-FR" dirty="0"/>
          </a:p>
        </p:txBody>
      </p:sp>
      <p:grpSp>
        <p:nvGrpSpPr>
          <p:cNvPr id="9" name="Groupe 8"/>
          <p:cNvGrpSpPr/>
          <p:nvPr/>
        </p:nvGrpSpPr>
        <p:grpSpPr>
          <a:xfrm>
            <a:off x="3913583" y="1992088"/>
            <a:ext cx="4474841" cy="684829"/>
            <a:chOff x="4943475" y="1380931"/>
            <a:chExt cx="3743325" cy="428626"/>
          </a:xfrm>
        </p:grpSpPr>
        <p:pic>
          <p:nvPicPr>
            <p:cNvPr id="10" name="Picture 2" descr="http://www.opensciencegrid.org/wp-content/themes/osg/images/new_osglogo.78x4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3475" y="1391815"/>
              <a:ext cx="742950" cy="3810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www.opensciencegrid.org/wp-content/themes/osg/images/open_science_gri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6425" y="1380931"/>
              <a:ext cx="3000375" cy="428626"/>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6"/>
          <p:cNvSpPr/>
          <p:nvPr/>
        </p:nvSpPr>
        <p:spPr>
          <a:xfrm>
            <a:off x="948601" y="5852986"/>
            <a:ext cx="3350725" cy="369332"/>
          </a:xfrm>
          <a:prstGeom prst="rect">
            <a:avLst/>
          </a:prstGeom>
        </p:spPr>
        <p:txBody>
          <a:bodyPr wrap="none">
            <a:spAutoFit/>
          </a:bodyPr>
          <a:lstStyle/>
          <a:p>
            <a:r>
              <a:rPr lang="it-IT" b="1" i="1" dirty="0"/>
              <a:t>http://www.opensciencegrid.org</a:t>
            </a:r>
          </a:p>
        </p:txBody>
      </p:sp>
      <p:sp>
        <p:nvSpPr>
          <p:cNvPr id="3" name="Espace réservé de la date 2"/>
          <p:cNvSpPr>
            <a:spLocks noGrp="1"/>
          </p:cNvSpPr>
          <p:nvPr>
            <p:ph type="dt" sz="half" idx="10"/>
          </p:nvPr>
        </p:nvSpPr>
        <p:spPr/>
        <p:txBody>
          <a:bodyPr/>
          <a:lstStyle/>
          <a:p>
            <a:fld id="{FE3C549C-E53A-4BB2-AFF1-4D3E8E65D968}" type="datetime1">
              <a:rPr lang="fr-FR" sz="1600" smtClean="0">
                <a:solidFill>
                  <a:srgbClr val="F2CC38"/>
                </a:solidFill>
              </a:rPr>
              <a:t>06/12/2016</a:t>
            </a:fld>
            <a:endParaRPr lang="fr-FR" sz="1600" dirty="0">
              <a:solidFill>
                <a:srgbClr val="F2CC38"/>
              </a:solidFill>
            </a:endParaRPr>
          </a:p>
        </p:txBody>
      </p:sp>
      <p:sp>
        <p:nvSpPr>
          <p:cNvPr id="4" name="Espace réservé du numéro de diapositive 3"/>
          <p:cNvSpPr>
            <a:spLocks noGrp="1"/>
          </p:cNvSpPr>
          <p:nvPr>
            <p:ph type="sldNum" sz="quarter" idx="12"/>
          </p:nvPr>
        </p:nvSpPr>
        <p:spPr/>
        <p:txBody>
          <a:bodyPr/>
          <a:lstStyle/>
          <a:p>
            <a:fld id="{1A3B36BB-72BA-4D9C-B436-9EB65FABC425}" type="slidenum">
              <a:rPr lang="fr-FR" smtClean="0"/>
              <a:pPr/>
              <a:t>21</a:t>
            </a:fld>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err="1">
                <a:solidFill>
                  <a:srgbClr val="FFC000"/>
                </a:solidFill>
                <a:latin typeface="Georgia" panose="02040502050405020303" pitchFamily="18" charset="0"/>
              </a:rPr>
              <a:t>E</a:t>
            </a:r>
            <a:r>
              <a:rPr lang="fr-FR" b="1" dirty="0" err="1" smtClean="0">
                <a:solidFill>
                  <a:srgbClr val="FFC000"/>
                </a:solidFill>
                <a:latin typeface="Georgia" panose="02040502050405020303" pitchFamily="18" charset="0"/>
              </a:rPr>
              <a:t>xample</a:t>
            </a:r>
            <a:r>
              <a:rPr lang="fr-FR" b="1" dirty="0" smtClean="0">
                <a:solidFill>
                  <a:srgbClr val="FFC000"/>
                </a:solidFill>
                <a:latin typeface="Georgia" panose="02040502050405020303" pitchFamily="18" charset="0"/>
              </a:rPr>
              <a:t> 3</a:t>
            </a:r>
            <a:endParaRPr lang="fr-FR" b="1" dirty="0">
              <a:solidFill>
                <a:srgbClr val="FFC000"/>
              </a:solidFill>
              <a:latin typeface="Georgia" panose="02040502050405020303" pitchFamily="18" charset="0"/>
            </a:endParaRPr>
          </a:p>
        </p:txBody>
      </p:sp>
      <p:sp>
        <p:nvSpPr>
          <p:cNvPr id="3" name="Espace réservé du contenu 2"/>
          <p:cNvSpPr>
            <a:spLocks noGrp="1"/>
          </p:cNvSpPr>
          <p:nvPr>
            <p:ph idx="1"/>
          </p:nvPr>
        </p:nvSpPr>
        <p:spPr>
          <a:xfrm>
            <a:off x="619300" y="3144087"/>
            <a:ext cx="7905400" cy="3212263"/>
          </a:xfrm>
        </p:spPr>
        <p:txBody>
          <a:bodyPr>
            <a:normAutofit fontScale="70000" lnSpcReduction="20000"/>
          </a:bodyPr>
          <a:lstStyle/>
          <a:p>
            <a:endParaRPr lang="en-US" dirty="0" smtClean="0"/>
          </a:p>
          <a:p>
            <a:r>
              <a:rPr lang="en-US" dirty="0" smtClean="0"/>
              <a:t>EGI </a:t>
            </a:r>
            <a:r>
              <a:rPr lang="en-US" dirty="0"/>
              <a:t>is a federation of computing and storage resource providers united by a mission to support research and development. The federation is governed by the participants represented in the </a:t>
            </a:r>
            <a:r>
              <a:rPr lang="en-US" dirty="0">
                <a:hlinkClick r:id="rId2"/>
              </a:rPr>
              <a:t>EGI Council</a:t>
            </a:r>
            <a:r>
              <a:rPr lang="en-US" dirty="0"/>
              <a:t> and coordinated by the </a:t>
            </a:r>
            <a:r>
              <a:rPr lang="en-US" dirty="0">
                <a:hlinkClick r:id="rId3"/>
              </a:rPr>
              <a:t>EGI Foundation</a:t>
            </a:r>
            <a:r>
              <a:rPr lang="en-US" dirty="0"/>
              <a:t>.</a:t>
            </a:r>
          </a:p>
          <a:p>
            <a:r>
              <a:rPr lang="en-US" dirty="0"/>
              <a:t>The EGI federated e-infrastructure is publicly funded and provides </a:t>
            </a:r>
            <a:r>
              <a:rPr lang="en-US" dirty="0" smtClean="0"/>
              <a:t>computing </a:t>
            </a:r>
            <a:r>
              <a:rPr lang="en-US" dirty="0"/>
              <a:t>and storage resources to support research and innovation</a:t>
            </a:r>
            <a:r>
              <a:rPr lang="en-US" dirty="0" smtClean="0"/>
              <a:t>.</a:t>
            </a:r>
          </a:p>
          <a:p>
            <a:r>
              <a:rPr lang="en-US" dirty="0"/>
              <a:t>https://www.egi.eu/</a:t>
            </a:r>
          </a:p>
          <a:p>
            <a:endParaRPr lang="fr-FR" b="1" dirty="0" smtClean="0"/>
          </a:p>
          <a:p>
            <a:endParaRPr lang="fr-FR" dirty="0"/>
          </a:p>
        </p:txBody>
      </p:sp>
      <p:sp>
        <p:nvSpPr>
          <p:cNvPr id="4" name="Espace réservé de la date 3"/>
          <p:cNvSpPr>
            <a:spLocks noGrp="1"/>
          </p:cNvSpPr>
          <p:nvPr>
            <p:ph type="dt" sz="half" idx="10"/>
          </p:nvPr>
        </p:nvSpPr>
        <p:spPr/>
        <p:txBody>
          <a:bodyPr/>
          <a:lstStyle/>
          <a:p>
            <a:fld id="{65BF384C-66BD-4EAF-B7B2-0D6D14C219CD}"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22</a:t>
            </a:fld>
            <a:endParaRPr lang="fr-FR"/>
          </a:p>
        </p:txBody>
      </p:sp>
      <p:pic>
        <p:nvPicPr>
          <p:cNvPr id="1026" name="Picture 2"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1772816"/>
            <a:ext cx="1512168" cy="1512168"/>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755576" y="2492896"/>
            <a:ext cx="5048177" cy="584775"/>
          </a:xfrm>
          <a:prstGeom prst="rect">
            <a:avLst/>
          </a:prstGeom>
          <a:noFill/>
        </p:spPr>
        <p:txBody>
          <a:bodyPr wrap="none" rtlCol="0">
            <a:spAutoFit/>
          </a:bodyPr>
          <a:lstStyle/>
          <a:p>
            <a:r>
              <a:rPr lang="fr-FR" sz="3200" dirty="0" err="1" smtClean="0">
                <a:solidFill>
                  <a:schemeClr val="accent6"/>
                </a:solidFill>
              </a:rPr>
              <a:t>European</a:t>
            </a:r>
            <a:r>
              <a:rPr lang="fr-FR" sz="3200" dirty="0" smtClean="0">
                <a:solidFill>
                  <a:schemeClr val="accent6"/>
                </a:solidFill>
              </a:rPr>
              <a:t> </a:t>
            </a:r>
            <a:r>
              <a:rPr lang="fr-FR" sz="3200" dirty="0" err="1" smtClean="0">
                <a:solidFill>
                  <a:schemeClr val="accent6"/>
                </a:solidFill>
              </a:rPr>
              <a:t>Grid</a:t>
            </a:r>
            <a:r>
              <a:rPr lang="fr-FR" sz="3200" dirty="0" smtClean="0">
                <a:solidFill>
                  <a:schemeClr val="accent6"/>
                </a:solidFill>
              </a:rPr>
              <a:t> Initiative (EGI)</a:t>
            </a:r>
            <a:endParaRPr lang="fr-FR" sz="3200" dirty="0">
              <a:solidFill>
                <a:schemeClr val="accent6"/>
              </a:solidFill>
            </a:endParaRPr>
          </a:p>
        </p:txBody>
      </p:sp>
    </p:spTree>
    <p:extLst>
      <p:ext uri="{BB962C8B-B14F-4D97-AF65-F5344CB8AC3E}">
        <p14:creationId xmlns:p14="http://schemas.microsoft.com/office/powerpoint/2010/main" val="3900862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2159" y="342107"/>
            <a:ext cx="8229600" cy="1143000"/>
          </a:xfrm>
        </p:spPr>
        <p:txBody>
          <a:bodyPr/>
          <a:lstStyle/>
          <a:p>
            <a:r>
              <a:rPr lang="fr-FR" b="1" dirty="0" err="1">
                <a:solidFill>
                  <a:srgbClr val="FFC000"/>
                </a:solidFill>
                <a:latin typeface="Georgia" panose="02040502050405020303" pitchFamily="18" charset="0"/>
              </a:rPr>
              <a:t>E</a:t>
            </a:r>
            <a:r>
              <a:rPr lang="fr-FR" b="1" dirty="0" err="1" smtClean="0">
                <a:solidFill>
                  <a:srgbClr val="FFC000"/>
                </a:solidFill>
                <a:latin typeface="Georgia" panose="02040502050405020303" pitchFamily="18" charset="0"/>
              </a:rPr>
              <a:t>gypt</a:t>
            </a:r>
            <a:r>
              <a:rPr lang="fr-FR" b="1" dirty="0" smtClean="0">
                <a:solidFill>
                  <a:srgbClr val="FFC000"/>
                </a:solidFill>
                <a:latin typeface="Georgia" panose="02040502050405020303" pitchFamily="18" charset="0"/>
              </a:rPr>
              <a:t> T3</a:t>
            </a:r>
            <a:endParaRPr lang="fr-FR" b="1" dirty="0">
              <a:solidFill>
                <a:srgbClr val="FFC000"/>
              </a:solidFill>
              <a:latin typeface="Georgia" panose="02040502050405020303" pitchFamily="18" charset="0"/>
            </a:endParaRPr>
          </a:p>
        </p:txBody>
      </p:sp>
      <p:sp>
        <p:nvSpPr>
          <p:cNvPr id="3" name="Espace réservé du contenu 2"/>
          <p:cNvSpPr>
            <a:spLocks noGrp="1"/>
          </p:cNvSpPr>
          <p:nvPr>
            <p:ph idx="1"/>
          </p:nvPr>
        </p:nvSpPr>
        <p:spPr>
          <a:xfrm>
            <a:off x="457200" y="1865279"/>
            <a:ext cx="8229600" cy="4525963"/>
          </a:xfrm>
        </p:spPr>
        <p:txBody>
          <a:bodyPr>
            <a:normAutofit fontScale="92500" lnSpcReduction="10000"/>
          </a:bodyPr>
          <a:lstStyle/>
          <a:p>
            <a:r>
              <a:rPr lang="fr-FR" dirty="0" smtClean="0"/>
              <a:t>EG-ZC-T3 – </a:t>
            </a:r>
            <a:r>
              <a:rPr lang="fr-FR" dirty="0" err="1"/>
              <a:t>AfricaArabia</a:t>
            </a:r>
            <a:r>
              <a:rPr lang="fr-FR" dirty="0"/>
              <a:t> </a:t>
            </a:r>
            <a:r>
              <a:rPr lang="fr-FR" dirty="0" err="1"/>
              <a:t>is</a:t>
            </a:r>
            <a:r>
              <a:rPr lang="fr-FR" dirty="0"/>
              <a:t> one of EGI </a:t>
            </a:r>
            <a:r>
              <a:rPr lang="fr-FR" dirty="0" smtClean="0"/>
              <a:t>Tier3 data center ( </a:t>
            </a:r>
            <a:r>
              <a:rPr lang="fr-FR" dirty="0" err="1"/>
              <a:t>Z</a:t>
            </a:r>
            <a:r>
              <a:rPr lang="fr-FR" dirty="0" err="1" smtClean="0"/>
              <a:t>ewail</a:t>
            </a:r>
            <a:r>
              <a:rPr lang="fr-FR" dirty="0" smtClean="0"/>
              <a:t> city)</a:t>
            </a:r>
            <a:endParaRPr lang="fr-FR" dirty="0"/>
          </a:p>
          <a:p>
            <a:pPr lvl="2"/>
            <a:r>
              <a:rPr lang="fr-FR" dirty="0" smtClean="0"/>
              <a:t> </a:t>
            </a:r>
            <a:r>
              <a:rPr lang="fr-FR" dirty="0"/>
              <a:t>UI. </a:t>
            </a:r>
          </a:p>
          <a:p>
            <a:pPr lvl="2"/>
            <a:r>
              <a:rPr lang="fr-FR" dirty="0" smtClean="0"/>
              <a:t> </a:t>
            </a:r>
            <a:r>
              <a:rPr lang="fr-FR" dirty="0"/>
              <a:t>CE </a:t>
            </a:r>
          </a:p>
          <a:p>
            <a:pPr lvl="2"/>
            <a:r>
              <a:rPr lang="fr-FR" dirty="0" smtClean="0"/>
              <a:t>TORQUE </a:t>
            </a:r>
            <a:r>
              <a:rPr lang="fr-FR" dirty="0"/>
              <a:t>server </a:t>
            </a:r>
            <a:r>
              <a:rPr lang="fr-FR" dirty="0" smtClean="0"/>
              <a:t>(</a:t>
            </a:r>
            <a:r>
              <a:rPr lang="fr-FR" dirty="0" err="1" smtClean="0"/>
              <a:t>pbs</a:t>
            </a:r>
            <a:r>
              <a:rPr lang="fr-FR" dirty="0" smtClean="0"/>
              <a:t>) </a:t>
            </a:r>
            <a:endParaRPr lang="fr-FR" dirty="0"/>
          </a:p>
          <a:p>
            <a:pPr lvl="2"/>
            <a:r>
              <a:rPr lang="fr-FR" dirty="0" smtClean="0"/>
              <a:t> </a:t>
            </a:r>
            <a:r>
              <a:rPr lang="fr-FR" dirty="0"/>
              <a:t>2 Physical WN + 2 </a:t>
            </a:r>
            <a:r>
              <a:rPr lang="fr-FR" dirty="0" err="1" smtClean="0"/>
              <a:t>virtual</a:t>
            </a:r>
            <a:r>
              <a:rPr lang="fr-FR" dirty="0" smtClean="0"/>
              <a:t> </a:t>
            </a:r>
            <a:r>
              <a:rPr lang="fr-FR" dirty="0" err="1" smtClean="0"/>
              <a:t>WNs</a:t>
            </a:r>
            <a:r>
              <a:rPr lang="fr-FR" dirty="0"/>
              <a:t>. </a:t>
            </a:r>
          </a:p>
          <a:p>
            <a:pPr lvl="2"/>
            <a:r>
              <a:rPr lang="fr-FR" dirty="0" smtClean="0"/>
              <a:t> </a:t>
            </a:r>
            <a:r>
              <a:rPr lang="fr-FR" dirty="0"/>
              <a:t>DPM_MYSQL and DPM_DISK on </a:t>
            </a:r>
            <a:r>
              <a:rPr lang="fr-FR" dirty="0" smtClean="0"/>
              <a:t>one machine</a:t>
            </a:r>
            <a:r>
              <a:rPr lang="fr-FR" dirty="0"/>
              <a:t>.</a:t>
            </a:r>
          </a:p>
          <a:p>
            <a:pPr lvl="2"/>
            <a:r>
              <a:rPr lang="fr-FR" dirty="0" smtClean="0"/>
              <a:t>SQUID-server </a:t>
            </a:r>
            <a:endParaRPr lang="fr-FR" dirty="0"/>
          </a:p>
          <a:p>
            <a:pPr lvl="2"/>
            <a:r>
              <a:rPr lang="fr-FR" dirty="0" smtClean="0"/>
              <a:t> </a:t>
            </a:r>
            <a:r>
              <a:rPr lang="fr-FR" dirty="0"/>
              <a:t>8 TB </a:t>
            </a:r>
            <a:r>
              <a:rPr lang="fr-FR" dirty="0" err="1"/>
              <a:t>separate</a:t>
            </a:r>
            <a:r>
              <a:rPr lang="fr-FR" dirty="0"/>
              <a:t> </a:t>
            </a:r>
            <a:r>
              <a:rPr lang="fr-FR" dirty="0" err="1"/>
              <a:t>storage</a:t>
            </a:r>
            <a:r>
              <a:rPr lang="fr-FR" dirty="0"/>
              <a:t> server </a:t>
            </a:r>
            <a:r>
              <a:rPr lang="fr-FR" dirty="0" smtClean="0"/>
              <a:t>(</a:t>
            </a:r>
            <a:r>
              <a:rPr lang="fr-FR" dirty="0" err="1"/>
              <a:t>nfs</a:t>
            </a:r>
            <a:r>
              <a:rPr lang="fr-FR" dirty="0" smtClean="0"/>
              <a:t>)</a:t>
            </a:r>
          </a:p>
          <a:p>
            <a:r>
              <a:rPr lang="fr-FR" dirty="0" smtClean="0">
                <a:solidFill>
                  <a:schemeClr val="accent1"/>
                </a:solidFill>
              </a:rPr>
              <a:t>BU</a:t>
            </a:r>
            <a:r>
              <a:rPr lang="fr-FR" dirty="0" smtClean="0"/>
              <a:t> : Tier3 </a:t>
            </a:r>
            <a:r>
              <a:rPr lang="fr-FR" dirty="0" err="1" smtClean="0"/>
              <a:t>working</a:t>
            </a:r>
            <a:r>
              <a:rPr lang="fr-FR" dirty="0" smtClean="0"/>
              <a:t>, not EMI </a:t>
            </a:r>
            <a:r>
              <a:rPr lang="fr-FR" dirty="0" err="1" smtClean="0"/>
              <a:t>register</a:t>
            </a:r>
            <a:r>
              <a:rPr lang="fr-FR" dirty="0" smtClean="0"/>
              <a:t> </a:t>
            </a:r>
            <a:r>
              <a:rPr lang="fr-FR" dirty="0" err="1" smtClean="0"/>
              <a:t>yet</a:t>
            </a:r>
            <a:endParaRPr lang="fr-FR" dirty="0" smtClean="0"/>
          </a:p>
          <a:p>
            <a:r>
              <a:rPr lang="fr-FR" dirty="0" err="1" smtClean="0"/>
              <a:t>Other</a:t>
            </a:r>
            <a:r>
              <a:rPr lang="fr-FR" dirty="0" smtClean="0"/>
              <a:t> T3 and T2  </a:t>
            </a:r>
            <a:r>
              <a:rPr lang="fr-FR" dirty="0" err="1" smtClean="0"/>
              <a:t>under</a:t>
            </a:r>
            <a:r>
              <a:rPr lang="fr-FR" dirty="0" smtClean="0"/>
              <a:t> construction</a:t>
            </a:r>
            <a:endParaRPr lang="fr-FR" dirty="0"/>
          </a:p>
        </p:txBody>
      </p:sp>
      <p:sp>
        <p:nvSpPr>
          <p:cNvPr id="4" name="Espace réservé de la date 3"/>
          <p:cNvSpPr>
            <a:spLocks noGrp="1"/>
          </p:cNvSpPr>
          <p:nvPr>
            <p:ph type="dt" sz="half" idx="10"/>
          </p:nvPr>
        </p:nvSpPr>
        <p:spPr/>
        <p:txBody>
          <a:bodyPr/>
          <a:lstStyle/>
          <a:p>
            <a:fld id="{358085EB-2E3A-42D0-BEC5-EA8A38C3854A}"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23</a:t>
            </a:fld>
            <a:endParaRPr lang="fr-FR"/>
          </a:p>
        </p:txBody>
      </p:sp>
    </p:spTree>
    <p:extLst>
      <p:ext uri="{BB962C8B-B14F-4D97-AF65-F5344CB8AC3E}">
        <p14:creationId xmlns:p14="http://schemas.microsoft.com/office/powerpoint/2010/main" val="40115004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47464"/>
            <a:ext cx="8229600" cy="2041288"/>
          </a:xfrm>
        </p:spPr>
        <p:txBody>
          <a:bodyPr>
            <a:normAutofit/>
          </a:bodyPr>
          <a:lstStyle/>
          <a:p>
            <a:r>
              <a:rPr lang="fr-FR" dirty="0" smtClean="0"/>
              <a:t>  </a:t>
            </a:r>
            <a:endParaRPr lang="fr-FR" dirty="0"/>
          </a:p>
        </p:txBody>
      </p:sp>
      <p:sp>
        <p:nvSpPr>
          <p:cNvPr id="11" name="Espace réservé du pied de page 4"/>
          <p:cNvSpPr>
            <a:spLocks noGrp="1"/>
          </p:cNvSpPr>
          <p:nvPr>
            <p:ph type="ftr" sz="quarter" idx="11"/>
          </p:nvPr>
        </p:nvSpPr>
        <p:spPr>
          <a:xfrm>
            <a:off x="2623964" y="6592267"/>
            <a:ext cx="3896072" cy="365125"/>
          </a:xfrm>
        </p:spPr>
        <p:txBody>
          <a:bodyPr/>
          <a:lstStyle/>
          <a:p>
            <a:r>
              <a:rPr lang="pt-BR" smtClean="0">
                <a:solidFill>
                  <a:schemeClr val="bg1"/>
                </a:solidFill>
              </a:rPr>
              <a:t>ESHEP  2016  - Pascale Hennion</a:t>
            </a:r>
            <a:endParaRPr lang="fr-FR" dirty="0">
              <a:solidFill>
                <a:schemeClr val="bg1"/>
              </a:solidFill>
            </a:endParaRPr>
          </a:p>
        </p:txBody>
      </p:sp>
      <p:sp>
        <p:nvSpPr>
          <p:cNvPr id="3" name="Espace réservé du contenu 2"/>
          <p:cNvSpPr>
            <a:spLocks noGrp="1"/>
          </p:cNvSpPr>
          <p:nvPr>
            <p:ph idx="1"/>
          </p:nvPr>
        </p:nvSpPr>
        <p:spPr>
          <a:xfrm>
            <a:off x="611560" y="2897560"/>
            <a:ext cx="8208912" cy="3960440"/>
          </a:xfrm>
        </p:spPr>
        <p:txBody>
          <a:bodyPr>
            <a:normAutofit fontScale="47500" lnSpcReduction="20000"/>
          </a:bodyPr>
          <a:lstStyle/>
          <a:p>
            <a:r>
              <a:rPr lang="en-US" dirty="0"/>
              <a:t>The </a:t>
            </a:r>
            <a:r>
              <a:rPr lang="en-US" b="1" dirty="0"/>
              <a:t>European Middleware Initiative </a:t>
            </a:r>
            <a:r>
              <a:rPr lang="en-US" dirty="0"/>
              <a:t>(EMI) is a </a:t>
            </a:r>
            <a:r>
              <a:rPr lang="en-US" b="1" dirty="0"/>
              <a:t>computer software platform for high performance distributed computing</a:t>
            </a:r>
            <a:r>
              <a:rPr lang="en-US" dirty="0"/>
              <a:t>. It is developed and distributed directly by the EMI project. It is the </a:t>
            </a:r>
            <a:r>
              <a:rPr lang="en-US" b="1" dirty="0"/>
              <a:t>base</a:t>
            </a:r>
            <a:r>
              <a:rPr lang="en-US" dirty="0"/>
              <a:t> for other </a:t>
            </a:r>
            <a:r>
              <a:rPr lang="en-US" b="1" dirty="0"/>
              <a:t>grid middleware </a:t>
            </a:r>
            <a:r>
              <a:rPr lang="en-US" dirty="0"/>
              <a:t>distributions used by scientific research communities and distributed computing infrastructures all over the world especially in </a:t>
            </a:r>
            <a:r>
              <a:rPr lang="en-US" b="1" dirty="0"/>
              <a:t>Europe, South America and Asia</a:t>
            </a:r>
            <a:r>
              <a:rPr lang="en-US" dirty="0"/>
              <a:t>. EMI supports broad scientific experiments and initiatives, such as the Worldwide LHC Computing Grid (for the Large Hadron Collider).</a:t>
            </a:r>
          </a:p>
          <a:p>
            <a:r>
              <a:rPr lang="en-US" dirty="0"/>
              <a:t>The EMI middleware is a cooperation among three general purpose grid platforms, the </a:t>
            </a:r>
            <a:r>
              <a:rPr lang="en-US" b="1" dirty="0"/>
              <a:t>Advanced Resource Connector, </a:t>
            </a:r>
            <a:r>
              <a:rPr lang="en-US" b="1" dirty="0" err="1"/>
              <a:t>gLite</a:t>
            </a:r>
            <a:r>
              <a:rPr lang="en-US" b="1" dirty="0"/>
              <a:t> and UNICORE and the </a:t>
            </a:r>
            <a:r>
              <a:rPr lang="en-US" b="1" dirty="0" err="1"/>
              <a:t>dCache</a:t>
            </a:r>
            <a:r>
              <a:rPr lang="en-US" b="1" dirty="0"/>
              <a:t> storage software</a:t>
            </a:r>
            <a:r>
              <a:rPr lang="en-US" dirty="0"/>
              <a:t>.</a:t>
            </a:r>
          </a:p>
          <a:p>
            <a:r>
              <a:rPr lang="en-US" dirty="0"/>
              <a:t>…</a:t>
            </a:r>
          </a:p>
          <a:p>
            <a:r>
              <a:rPr lang="en-US" dirty="0"/>
              <a:t>EMI </a:t>
            </a:r>
            <a:r>
              <a:rPr lang="en-US" b="1" dirty="0"/>
              <a:t>improves the existing middleware services and harmonizes them</a:t>
            </a:r>
            <a:r>
              <a:rPr lang="en-US" dirty="0"/>
              <a:t>, realizing a common framework  with the result of rendering the middleware to be simpler and easier to use, reducing at the same time the interoperability problems faced by the distributed computing infrastructure providers. Thanks to EMI, it was possible to get the results in a previously unthinkable time and to contribute to the discovery of one of the most ‘wanted’ particles: a Higgs boson</a:t>
            </a:r>
            <a:r>
              <a:rPr lang="en-US" dirty="0" smtClean="0"/>
              <a:t>.</a:t>
            </a:r>
            <a:endParaRPr lang="en-US" dirty="0"/>
          </a:p>
        </p:txBody>
      </p:sp>
      <p:pic>
        <p:nvPicPr>
          <p:cNvPr id="5" name="Picture 8" descr="Afficher l'image d'orig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1972977"/>
            <a:ext cx="1905000" cy="82867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99592" y="6105033"/>
            <a:ext cx="2377767" cy="369332"/>
          </a:xfrm>
          <a:prstGeom prst="rect">
            <a:avLst/>
          </a:prstGeom>
        </p:spPr>
        <p:txBody>
          <a:bodyPr wrap="none">
            <a:spAutoFit/>
          </a:bodyPr>
          <a:lstStyle/>
          <a:p>
            <a:r>
              <a:rPr lang="it-IT" b="1" i="1" dirty="0"/>
              <a:t>http://www.eu-emi.eu</a:t>
            </a:r>
          </a:p>
        </p:txBody>
      </p:sp>
      <p:sp>
        <p:nvSpPr>
          <p:cNvPr id="10" name="ZoneTexte 9"/>
          <p:cNvSpPr txBox="1"/>
          <p:nvPr/>
        </p:nvSpPr>
        <p:spPr>
          <a:xfrm>
            <a:off x="179512" y="186851"/>
            <a:ext cx="8784976" cy="1446550"/>
          </a:xfrm>
          <a:prstGeom prst="rect">
            <a:avLst/>
          </a:prstGeom>
          <a:noFill/>
          <a:effectLst>
            <a:softEdge rad="317500"/>
          </a:effectLst>
        </p:spPr>
        <p:txBody>
          <a:bodyPr wrap="square" rtlCol="0">
            <a:spAutoFit/>
          </a:bodyPr>
          <a:lstStyle/>
          <a:p>
            <a:pPr lvl="2" algn="ctr"/>
            <a:r>
              <a:rPr lang="en-US" sz="4400" b="1" dirty="0" smtClean="0">
                <a:solidFill>
                  <a:srgbClr val="F2CC38"/>
                </a:solidFill>
                <a:latin typeface="Georgia" panose="02040502050405020303" pitchFamily="18" charset="0"/>
                <a:cs typeface="Courier New" pitchFamily="49" charset="0"/>
              </a:rPr>
              <a:t>European Middleware   Initiative </a:t>
            </a:r>
          </a:p>
        </p:txBody>
      </p:sp>
      <p:sp>
        <p:nvSpPr>
          <p:cNvPr id="7" name="Espace réservé de la date 6"/>
          <p:cNvSpPr>
            <a:spLocks noGrp="1"/>
          </p:cNvSpPr>
          <p:nvPr>
            <p:ph type="dt" sz="half" idx="10"/>
          </p:nvPr>
        </p:nvSpPr>
        <p:spPr/>
        <p:txBody>
          <a:bodyPr/>
          <a:lstStyle/>
          <a:p>
            <a:fld id="{7C5D2FA8-71C0-4554-9944-6568DF37DDCE}" type="datetime1">
              <a:rPr lang="fr-FR" smtClean="0"/>
              <a:t>06/12/2016</a:t>
            </a:fld>
            <a:endParaRPr lang="fr-FR"/>
          </a:p>
        </p:txBody>
      </p:sp>
      <p:sp>
        <p:nvSpPr>
          <p:cNvPr id="12" name="Espace réservé du numéro de diapositive 11"/>
          <p:cNvSpPr>
            <a:spLocks noGrp="1"/>
          </p:cNvSpPr>
          <p:nvPr>
            <p:ph type="sldNum" sz="quarter" idx="12"/>
          </p:nvPr>
        </p:nvSpPr>
        <p:spPr/>
        <p:txBody>
          <a:bodyPr/>
          <a:lstStyle/>
          <a:p>
            <a:fld id="{1A3B36BB-72BA-4D9C-B436-9EB65FABC425}" type="slidenum">
              <a:rPr lang="fr-FR" smtClean="0"/>
              <a:pPr/>
              <a:t>24</a:t>
            </a:fld>
            <a:endParaRPr lang="fr-F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4"/>
            <a:ext cx="5403731" cy="4151311"/>
          </a:xfrm>
        </p:spPr>
        <p:txBody>
          <a:bodyPr>
            <a:noAutofit/>
          </a:bodyPr>
          <a:lstStyle/>
          <a:p>
            <a:pPr marL="971550" lvl="1" indent="-514350" algn="l">
              <a:buFont typeface="+mj-lt"/>
              <a:buAutoNum type="arabicPeriod"/>
            </a:pPr>
            <a:r>
              <a:rPr lang="en-US" sz="40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4000" dirty="0" smtClean="0">
                <a:solidFill>
                  <a:schemeClr val="tx1"/>
                </a:solidFill>
                <a:cs typeface="Courier New" panose="02070309020205020404" pitchFamily="49" charset="0"/>
              </a:rPr>
              <a:t>Introducing WLCG</a:t>
            </a:r>
          </a:p>
          <a:p>
            <a:pPr marL="1428750" lvl="2" indent="-514350" algn="l">
              <a:buFont typeface="+mj-lt"/>
              <a:buAutoNum type="arabicPeriod"/>
            </a:pPr>
            <a:r>
              <a:rPr lang="en-US" dirty="0" smtClean="0">
                <a:solidFill>
                  <a:srgbClr val="FF0000"/>
                </a:solidFill>
                <a:cs typeface="Courier New" panose="02070309020205020404" pitchFamily="49" charset="0"/>
              </a:rPr>
              <a:t>LHC computing</a:t>
            </a:r>
          </a:p>
          <a:p>
            <a:pPr marL="1428750" lvl="2" indent="-514350" algn="l">
              <a:buFont typeface="+mj-lt"/>
              <a:buAutoNum type="arabicPeriod"/>
            </a:pPr>
            <a:r>
              <a:rPr lang="en-US" dirty="0" smtClean="0">
                <a:solidFill>
                  <a:schemeClr val="tx1"/>
                </a:solidFill>
                <a:cs typeface="Courier New" panose="02070309020205020404" pitchFamily="49" charset="0"/>
              </a:rPr>
              <a:t>Activity</a:t>
            </a:r>
          </a:p>
          <a:p>
            <a:pPr marL="971550" lvl="1" indent="-514350" algn="l">
              <a:buFont typeface="+mj-lt"/>
              <a:buAutoNum type="arabicPeriod"/>
            </a:pPr>
            <a:r>
              <a:rPr lang="fr-FR" sz="4000" dirty="0" smtClean="0">
                <a:solidFill>
                  <a:schemeClr val="tx1"/>
                </a:solidFill>
              </a:rPr>
              <a:t>WLCG Architecture</a:t>
            </a: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8340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txBox="1">
            <a:spLocks/>
          </p:cNvSpPr>
          <p:nvPr/>
        </p:nvSpPr>
        <p:spPr>
          <a:xfrm>
            <a:off x="2623964" y="6592267"/>
            <a:ext cx="3896072"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solidFill>
                <a:schemeClr val="bg1"/>
              </a:solidFill>
            </a:endParaRPr>
          </a:p>
        </p:txBody>
      </p:sp>
      <p:sp>
        <p:nvSpPr>
          <p:cNvPr id="3" name="Espace réservé du contenu 2"/>
          <p:cNvSpPr>
            <a:spLocks noGrp="1"/>
          </p:cNvSpPr>
          <p:nvPr>
            <p:ph idx="1"/>
          </p:nvPr>
        </p:nvSpPr>
        <p:spPr>
          <a:xfrm>
            <a:off x="2237226" y="2794395"/>
            <a:ext cx="6696745" cy="3797872"/>
          </a:xfrm>
        </p:spPr>
        <p:txBody>
          <a:bodyPr>
            <a:normAutofit fontScale="55000" lnSpcReduction="20000"/>
          </a:bodyPr>
          <a:lstStyle/>
          <a:p>
            <a:r>
              <a:rPr lang="en-US" dirty="0"/>
              <a:t>The </a:t>
            </a:r>
            <a:r>
              <a:rPr lang="en-US" b="1" dirty="0"/>
              <a:t>Worldwide LHC Computing Grid </a:t>
            </a:r>
            <a:r>
              <a:rPr lang="en-US" dirty="0"/>
              <a:t>(WLCG) is a global computing infrastructure whose mission is to </a:t>
            </a:r>
            <a:r>
              <a:rPr lang="en-US" b="1" dirty="0"/>
              <a:t>provide computing resources to store, distribute and analyze the data generated by the Large Hadron Collider </a:t>
            </a:r>
            <a:r>
              <a:rPr lang="en-US" dirty="0"/>
              <a:t>(LHC), making the data equally available to all partners, regardless of their physical location.</a:t>
            </a:r>
          </a:p>
          <a:p>
            <a:r>
              <a:rPr lang="en-US" dirty="0"/>
              <a:t>WLCG is the world's largest computing grid. It is </a:t>
            </a:r>
            <a:r>
              <a:rPr lang="en-US" b="1" dirty="0"/>
              <a:t>supported by many associated national and international grids across the world, </a:t>
            </a:r>
            <a:r>
              <a:rPr lang="en-US" dirty="0"/>
              <a:t>such as European Grid Initiative (Europe-based) and Open Science Grid (US-based), as well as many other regional grids.</a:t>
            </a:r>
          </a:p>
          <a:p>
            <a:r>
              <a:rPr lang="en-US" dirty="0"/>
              <a:t>WLCG is </a:t>
            </a:r>
            <a:r>
              <a:rPr lang="en-US" dirty="0" err="1"/>
              <a:t>co-ordinated</a:t>
            </a:r>
            <a:r>
              <a:rPr lang="en-US" dirty="0"/>
              <a:t> by CERN. It is </a:t>
            </a:r>
            <a:r>
              <a:rPr lang="en-US" b="1" dirty="0"/>
              <a:t>managed and operated by a worldwide collaboration</a:t>
            </a:r>
            <a:r>
              <a:rPr lang="en-US" dirty="0"/>
              <a:t> between the experiments (ALICE, ATLAS, CMS and </a:t>
            </a:r>
            <a:r>
              <a:rPr lang="en-US" dirty="0" err="1"/>
              <a:t>LHCb</a:t>
            </a:r>
            <a:r>
              <a:rPr lang="en-US" dirty="0"/>
              <a:t>) and the participating computer </a:t>
            </a:r>
            <a:r>
              <a:rPr lang="en-US" dirty="0" smtClean="0"/>
              <a:t>centers. </a:t>
            </a:r>
            <a:r>
              <a:rPr lang="en-US" dirty="0"/>
              <a:t>It is reviewed by a board of delegates from partner country funding agencies, and scientifically reviewed by the LHC Experiments Committee</a:t>
            </a:r>
            <a:r>
              <a:rPr lang="en-US" dirty="0" smtClean="0"/>
              <a:t>.</a:t>
            </a:r>
            <a:endParaRPr lang="en-US" dirty="0"/>
          </a:p>
        </p:txBody>
      </p:sp>
      <p:pic>
        <p:nvPicPr>
          <p:cNvPr id="6" name="Picture 2" descr="http://wlcg-public.web.cern.ch/sites/wlcg-public.web.cern.ch/files/banner_logo_400x7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5673" y="1876729"/>
            <a:ext cx="4408298" cy="82655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059832" y="6222935"/>
            <a:ext cx="2603918" cy="369332"/>
          </a:xfrm>
          <a:prstGeom prst="rect">
            <a:avLst/>
          </a:prstGeom>
        </p:spPr>
        <p:txBody>
          <a:bodyPr wrap="none">
            <a:spAutoFit/>
          </a:bodyPr>
          <a:lstStyle/>
          <a:p>
            <a:r>
              <a:rPr lang="it-IT" b="1" i="1" dirty="0"/>
              <a:t>http://wlcg.web.cern.ch/</a:t>
            </a:r>
          </a:p>
        </p:txBody>
      </p:sp>
      <p:pic>
        <p:nvPicPr>
          <p:cNvPr id="8" name="Image 7"/>
          <p:cNvPicPr>
            <a:picLocks noChangeAspect="1"/>
          </p:cNvPicPr>
          <p:nvPr/>
        </p:nvPicPr>
        <p:blipFill>
          <a:blip r:embed="rId3"/>
          <a:stretch>
            <a:fillRect/>
          </a:stretch>
        </p:blipFill>
        <p:spPr>
          <a:xfrm>
            <a:off x="107504" y="1867049"/>
            <a:ext cx="2412722" cy="2142420"/>
          </a:xfrm>
          <a:prstGeom prst="rect">
            <a:avLst/>
          </a:prstGeom>
        </p:spPr>
      </p:pic>
      <p:pic>
        <p:nvPicPr>
          <p:cNvPr id="9" name="Image 8"/>
          <p:cNvPicPr>
            <a:picLocks noChangeAspect="1"/>
          </p:cNvPicPr>
          <p:nvPr/>
        </p:nvPicPr>
        <p:blipFill>
          <a:blip r:embed="rId4"/>
          <a:stretch>
            <a:fillRect/>
          </a:stretch>
        </p:blipFill>
        <p:spPr>
          <a:xfrm>
            <a:off x="-112546" y="4009469"/>
            <a:ext cx="2654934" cy="2491688"/>
          </a:xfrm>
          <a:prstGeom prst="rect">
            <a:avLst/>
          </a:prstGeom>
        </p:spPr>
      </p:pic>
      <p:sp>
        <p:nvSpPr>
          <p:cNvPr id="10" name="Titre 9"/>
          <p:cNvSpPr txBox="1">
            <a:spLocks noGrp="1"/>
          </p:cNvSpPr>
          <p:nvPr>
            <p:ph type="title"/>
          </p:nvPr>
        </p:nvSpPr>
        <p:spPr>
          <a:xfrm>
            <a:off x="457200" y="461417"/>
            <a:ext cx="8229600" cy="769441"/>
          </a:xfrm>
          <a:prstGeom prst="rect">
            <a:avLst/>
          </a:prstGeom>
          <a:noFill/>
          <a:effectLst>
            <a:softEdge rad="317500"/>
          </a:effectLst>
        </p:spPr>
        <p:txBody>
          <a:bodyPr wrap="square" rtlCol="0">
            <a:spAutoFit/>
          </a:bodyPr>
          <a:lstStyle/>
          <a:p>
            <a:r>
              <a:rPr lang="fr-FR" b="1"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Introducing</a:t>
            </a:r>
            <a:r>
              <a:rPr lang="fr-FR"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WLCG.</a:t>
            </a:r>
            <a:endParaRPr lang="en-US"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11" name="Espace réservé de la date 10"/>
          <p:cNvSpPr>
            <a:spLocks noGrp="1"/>
          </p:cNvSpPr>
          <p:nvPr>
            <p:ph type="dt" sz="half" idx="10"/>
          </p:nvPr>
        </p:nvSpPr>
        <p:spPr>
          <a:xfrm>
            <a:off x="457200" y="6592267"/>
            <a:ext cx="2133600" cy="365125"/>
          </a:xfrm>
        </p:spPr>
        <p:txBody>
          <a:bodyPr/>
          <a:lstStyle/>
          <a:p>
            <a:fld id="{F4AB2BA4-5C7A-4568-A5FD-E22E8B9C517D}" type="datetime1">
              <a:rPr lang="fr-FR" smtClean="0">
                <a:solidFill>
                  <a:schemeClr val="bg1"/>
                </a:solidFill>
              </a:rPr>
              <a:t>06/12/2016</a:t>
            </a:fld>
            <a:endParaRPr lang="fr-FR" dirty="0">
              <a:solidFill>
                <a:schemeClr val="bg1"/>
              </a:solidFill>
            </a:endParaRPr>
          </a:p>
        </p:txBody>
      </p:sp>
      <p:sp>
        <p:nvSpPr>
          <p:cNvPr id="12" name="Espace réservé du pied de page 11"/>
          <p:cNvSpPr>
            <a:spLocks noGrp="1"/>
          </p:cNvSpPr>
          <p:nvPr>
            <p:ph type="ftr" sz="quarter" idx="11"/>
          </p:nvPr>
        </p:nvSpPr>
        <p:spPr>
          <a:xfrm>
            <a:off x="5004048" y="6754504"/>
            <a:ext cx="2895600" cy="365125"/>
          </a:xfrm>
        </p:spPr>
        <p:txBody>
          <a:bodyPr/>
          <a:lstStyle/>
          <a:p>
            <a:r>
              <a:rPr lang="pt-BR" smtClean="0">
                <a:solidFill>
                  <a:schemeClr val="bg1"/>
                </a:solidFill>
              </a:rPr>
              <a:t>ESHEP  2016  - Pascale Hennion</a:t>
            </a:r>
            <a:endParaRPr lang="fr-FR" dirty="0">
              <a:solidFill>
                <a:schemeClr val="bg1"/>
              </a:solidFill>
            </a:endParaRPr>
          </a:p>
        </p:txBody>
      </p:sp>
      <p:sp>
        <p:nvSpPr>
          <p:cNvPr id="13" name="Espace réservé du numéro de diapositive 12"/>
          <p:cNvSpPr>
            <a:spLocks noGrp="1"/>
          </p:cNvSpPr>
          <p:nvPr>
            <p:ph type="sldNum" sz="quarter" idx="12"/>
          </p:nvPr>
        </p:nvSpPr>
        <p:spPr/>
        <p:txBody>
          <a:bodyPr/>
          <a:lstStyle/>
          <a:p>
            <a:fld id="{1A3B36BB-72BA-4D9C-B436-9EB65FABC425}" type="slidenum">
              <a:rPr lang="fr-FR" smtClean="0"/>
              <a:pPr/>
              <a:t>26</a:t>
            </a:fld>
            <a:endParaRPr lang="fr-F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txBox="1">
            <a:spLocks/>
          </p:cNvSpPr>
          <p:nvPr/>
        </p:nvSpPr>
        <p:spPr>
          <a:xfrm>
            <a:off x="7620000" y="3789040"/>
            <a:ext cx="3896072"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solidFill>
                <a:schemeClr val="bg1"/>
              </a:solidFill>
            </a:endParaRPr>
          </a:p>
        </p:txBody>
      </p:sp>
      <p:sp>
        <p:nvSpPr>
          <p:cNvPr id="3" name="Espace réservé du contenu 2"/>
          <p:cNvSpPr>
            <a:spLocks noGrp="1"/>
          </p:cNvSpPr>
          <p:nvPr>
            <p:ph idx="1"/>
          </p:nvPr>
        </p:nvSpPr>
        <p:spPr>
          <a:xfrm>
            <a:off x="827584" y="2649608"/>
            <a:ext cx="8198326" cy="4071867"/>
          </a:xfrm>
        </p:spPr>
        <p:txBody>
          <a:bodyPr>
            <a:normAutofit fontScale="47500" lnSpcReduction="20000"/>
          </a:bodyPr>
          <a:lstStyle/>
          <a:p>
            <a:r>
              <a:rPr lang="en-US" dirty="0">
                <a:latin typeface="Courier New" panose="02070309020205020404" pitchFamily="49" charset="0"/>
                <a:cs typeface="Courier New" panose="02070309020205020404" pitchFamily="49" charset="0"/>
              </a:rPr>
              <a:t>Data pours out of the LHC detectors at a blistering rate. Even after filtering out 99% of it, there is still around </a:t>
            </a:r>
            <a:r>
              <a:rPr lang="en-US" b="1" dirty="0">
                <a:latin typeface="Courier New" panose="02070309020205020404" pitchFamily="49" charset="0"/>
                <a:cs typeface="Courier New" panose="02070309020205020404" pitchFamily="49" charset="0"/>
              </a:rPr>
              <a:t>30 petabytes of data per year to deal with</a:t>
            </a:r>
            <a:r>
              <a:rPr lang="en-US" dirty="0">
                <a:latin typeface="Courier New" panose="02070309020205020404" pitchFamily="49" charset="0"/>
                <a:cs typeface="Courier New" panose="02070309020205020404" pitchFamily="49" charset="0"/>
              </a:rPr>
              <a:t>. That's 30 million gigabytes, the equivalent to nearly 9 million high-definition (HD) movies.</a:t>
            </a:r>
          </a:p>
          <a:p>
            <a:r>
              <a:rPr lang="en-US" dirty="0">
                <a:latin typeface="Courier New" panose="02070309020205020404" pitchFamily="49" charset="0"/>
                <a:cs typeface="Courier New" panose="02070309020205020404" pitchFamily="49" charset="0"/>
              </a:rPr>
              <a:t>The scale and complexity of data from the LHC is unprecedented. This data </a:t>
            </a:r>
            <a:r>
              <a:rPr lang="en-US" b="1" dirty="0">
                <a:latin typeface="Courier New" panose="02070309020205020404" pitchFamily="49" charset="0"/>
                <a:cs typeface="Courier New" panose="02070309020205020404" pitchFamily="49" charset="0"/>
              </a:rPr>
              <a:t>needs to be stored, easily retrieved and analyzed by physicists all over the world</a:t>
            </a:r>
            <a:r>
              <a:rPr lang="en-US" dirty="0">
                <a:latin typeface="Courier New" panose="02070309020205020404" pitchFamily="49" charset="0"/>
                <a:cs typeface="Courier New" panose="02070309020205020404" pitchFamily="49" charset="0"/>
              </a:rPr>
              <a:t>. This requires massive storage facilities, global networking, immense computing power, and, of course, funding.</a:t>
            </a:r>
          </a:p>
          <a:p>
            <a:r>
              <a:rPr lang="en-US" b="1" dirty="0">
                <a:latin typeface="Courier New" panose="02070309020205020404" pitchFamily="49" charset="0"/>
                <a:cs typeface="Courier New" panose="02070309020205020404" pitchFamily="49" charset="0"/>
              </a:rPr>
              <a:t>CERN does not have the computing or financial resources to crunch all of the data</a:t>
            </a:r>
            <a:r>
              <a:rPr lang="en-US" dirty="0">
                <a:latin typeface="Courier New" panose="02070309020205020404" pitchFamily="49" charset="0"/>
                <a:cs typeface="Courier New" panose="02070309020205020404" pitchFamily="49" charset="0"/>
              </a:rPr>
              <a:t> on site, so in 2002 it turned to grid computing to </a:t>
            </a:r>
            <a:r>
              <a:rPr lang="en-US" b="1" dirty="0">
                <a:latin typeface="Courier New" panose="02070309020205020404" pitchFamily="49" charset="0"/>
                <a:cs typeface="Courier New" panose="02070309020205020404" pitchFamily="49" charset="0"/>
              </a:rPr>
              <a:t>share the burden with computer </a:t>
            </a:r>
            <a:r>
              <a:rPr lang="en-US" b="1" dirty="0" err="1">
                <a:latin typeface="Courier New" panose="02070309020205020404" pitchFamily="49" charset="0"/>
                <a:cs typeface="Courier New" panose="02070309020205020404" pitchFamily="49" charset="0"/>
              </a:rPr>
              <a:t>centres</a:t>
            </a:r>
            <a:r>
              <a:rPr lang="en-US" b="1" dirty="0">
                <a:latin typeface="Courier New" panose="02070309020205020404" pitchFamily="49" charset="0"/>
                <a:cs typeface="Courier New" panose="02070309020205020404" pitchFamily="49" charset="0"/>
              </a:rPr>
              <a:t> around the world</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The result, the </a:t>
            </a:r>
            <a:r>
              <a:rPr lang="en-US" b="1" dirty="0">
                <a:latin typeface="Courier New" panose="02070309020205020404" pitchFamily="49" charset="0"/>
                <a:cs typeface="Courier New" panose="02070309020205020404" pitchFamily="49" charset="0"/>
              </a:rPr>
              <a:t>Worldwide LHC Computing Grid</a:t>
            </a:r>
            <a:r>
              <a:rPr lang="en-US" dirty="0">
                <a:latin typeface="Courier New" panose="02070309020205020404" pitchFamily="49" charset="0"/>
                <a:cs typeface="Courier New" panose="02070309020205020404" pitchFamily="49" charset="0"/>
              </a:rPr>
              <a:t> (WLCG), is a distributed computing infrastructure arranged in tiers – giving a community of over 10,000 physicists near real-time access to LHC data. The WLCG builds on the ideas of grid technology initially proposed in 1999 by Ian Foster and Carl </a:t>
            </a:r>
            <a:r>
              <a:rPr lang="en-US" dirty="0" err="1">
                <a:latin typeface="Courier New" panose="02070309020205020404" pitchFamily="49" charset="0"/>
                <a:cs typeface="Courier New" panose="02070309020205020404" pitchFamily="49" charset="0"/>
              </a:rPr>
              <a:t>Kesselman</a:t>
            </a:r>
            <a:r>
              <a:rPr lang="en-US" dirty="0">
                <a:latin typeface="Courier New" panose="02070309020205020404" pitchFamily="49" charset="0"/>
                <a:cs typeface="Courier New" panose="02070309020205020404" pitchFamily="49" charset="0"/>
              </a:rPr>
              <a:t> (link is </a:t>
            </a:r>
            <a:r>
              <a:rPr lang="en-US" dirty="0" smtClean="0">
                <a:latin typeface="Courier New" panose="02070309020205020404" pitchFamily="49" charset="0"/>
                <a:cs typeface="Courier New" panose="02070309020205020404" pitchFamily="49" charset="0"/>
              </a:rPr>
              <a:t>external</a:t>
            </a:r>
            <a:r>
              <a:rPr lang="en-US" sz="3600" dirty="0" smtClean="0"/>
              <a:t>).</a:t>
            </a:r>
          </a:p>
          <a:p>
            <a:pPr marL="0" indent="0">
              <a:buNone/>
            </a:pPr>
            <a:r>
              <a:rPr lang="en-US" sz="5000" b="1" i="1" dirty="0" smtClean="0"/>
              <a:t>                       </a:t>
            </a:r>
            <a:r>
              <a:rPr lang="it-IT" sz="4500" b="1" i="1" dirty="0" smtClean="0"/>
              <a:t> </a:t>
            </a:r>
            <a:r>
              <a:rPr lang="it-IT" sz="4500" b="1" i="1" dirty="0"/>
              <a:t>http://wlcg-public.web.cern.ch/about</a:t>
            </a:r>
          </a:p>
          <a:p>
            <a:endParaRPr lang="en-US" sz="4500" dirty="0"/>
          </a:p>
        </p:txBody>
      </p:sp>
      <p:pic>
        <p:nvPicPr>
          <p:cNvPr id="6" name="Picture 2" descr="http://wlcg-public.web.cern.ch/sites/wlcg-public.web.cern.ch/files/banner_logo_400x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5673" y="1876729"/>
            <a:ext cx="4408298" cy="826556"/>
          </a:xfrm>
          <a:prstGeom prst="rect">
            <a:avLst/>
          </a:prstGeom>
          <a:noFill/>
          <a:extLst>
            <a:ext uri="{909E8E84-426E-40DD-AFC4-6F175D3DCCD1}">
              <a14:hiddenFill xmlns:a14="http://schemas.microsoft.com/office/drawing/2010/main">
                <a:solidFill>
                  <a:srgbClr val="FFFFFF"/>
                </a:solidFill>
              </a14:hiddenFill>
            </a:ext>
          </a:extLst>
        </p:spPr>
      </p:pic>
      <p:sp>
        <p:nvSpPr>
          <p:cNvPr id="10" name="Titre 9"/>
          <p:cNvSpPr txBox="1">
            <a:spLocks noGrp="1"/>
          </p:cNvSpPr>
          <p:nvPr>
            <p:ph type="title"/>
          </p:nvPr>
        </p:nvSpPr>
        <p:spPr>
          <a:xfrm>
            <a:off x="457200" y="461417"/>
            <a:ext cx="8229600" cy="769441"/>
          </a:xfrm>
          <a:prstGeom prst="rect">
            <a:avLst/>
          </a:prstGeom>
          <a:noFill/>
          <a:effectLst>
            <a:softEdge rad="317500"/>
          </a:effectLst>
        </p:spPr>
        <p:txBody>
          <a:bodyPr wrap="square" rtlCol="0">
            <a:spAutoFit/>
          </a:bodyPr>
          <a:lstStyle/>
          <a:p>
            <a:r>
              <a:rPr lang="fr-FR" b="1" i="1" dirty="0" smtClean="0">
                <a:effectLst>
                  <a:outerShdw blurRad="38100" dist="38100" dir="2700000" algn="tl">
                    <a:srgbClr val="000000">
                      <a:alpha val="43137"/>
                    </a:srgbClr>
                  </a:outerShdw>
                </a:effectLst>
                <a:latin typeface="Courier New" pitchFamily="49" charset="0"/>
                <a:cs typeface="Courier New" pitchFamily="49" charset="0"/>
              </a:rPr>
              <a:t> </a:t>
            </a:r>
            <a:r>
              <a:rPr lang="fr-FR" b="1" dirty="0">
                <a:solidFill>
                  <a:srgbClr val="F2CC38"/>
                </a:solidFill>
                <a:latin typeface="Georgia" panose="02040502050405020303" pitchFamily="18" charset="0"/>
                <a:cs typeface="Courier New" pitchFamily="49" charset="0"/>
              </a:rPr>
              <a:t>LHC (CMS) </a:t>
            </a:r>
            <a:r>
              <a:rPr lang="fr-FR" b="1" dirty="0" err="1">
                <a:solidFill>
                  <a:srgbClr val="F2CC38"/>
                </a:solidFill>
                <a:latin typeface="Georgia" panose="02040502050405020303" pitchFamily="18" charset="0"/>
                <a:cs typeface="Courier New" pitchFamily="49" charset="0"/>
              </a:rPr>
              <a:t>computing</a:t>
            </a:r>
            <a:r>
              <a:rPr lang="fr-FR" b="1" dirty="0">
                <a:solidFill>
                  <a:srgbClr val="F2CC38"/>
                </a:solidFill>
                <a:latin typeface="Georgia" panose="02040502050405020303" pitchFamily="18" charset="0"/>
                <a:cs typeface="Courier New" pitchFamily="49" charset="0"/>
              </a:rPr>
              <a:t>.</a:t>
            </a:r>
            <a:endParaRPr lang="en-US" b="1" dirty="0" smtClean="0">
              <a:solidFill>
                <a:srgbClr val="F2CC38"/>
              </a:solidFill>
              <a:latin typeface="Georgia" panose="02040502050405020303" pitchFamily="18" charset="0"/>
              <a:cs typeface="Courier New" pitchFamily="49" charset="0"/>
            </a:endParaRPr>
          </a:p>
        </p:txBody>
      </p:sp>
      <p:sp>
        <p:nvSpPr>
          <p:cNvPr id="2" name="Espace réservé de la date 1"/>
          <p:cNvSpPr>
            <a:spLocks noGrp="1"/>
          </p:cNvSpPr>
          <p:nvPr>
            <p:ph type="dt" sz="half" idx="10"/>
          </p:nvPr>
        </p:nvSpPr>
        <p:spPr>
          <a:xfrm>
            <a:off x="683568" y="6675437"/>
            <a:ext cx="2133600" cy="365125"/>
          </a:xfrm>
        </p:spPr>
        <p:txBody>
          <a:bodyPr/>
          <a:lstStyle/>
          <a:p>
            <a:fld id="{86BCA2D8-EF4F-4FB2-87C3-57CF6458AFE9}" type="datetime1">
              <a:rPr lang="fr-FR" smtClean="0">
                <a:solidFill>
                  <a:schemeClr val="bg1"/>
                </a:solidFill>
              </a:rPr>
              <a:t>06/12/2016</a:t>
            </a:fld>
            <a:endParaRPr lang="fr-FR" dirty="0">
              <a:solidFill>
                <a:schemeClr val="bg1"/>
              </a:solidFill>
            </a:endParaRPr>
          </a:p>
        </p:txBody>
      </p:sp>
      <p:sp>
        <p:nvSpPr>
          <p:cNvPr id="4" name="Espace réservé du pied de page 3"/>
          <p:cNvSpPr>
            <a:spLocks noGrp="1"/>
          </p:cNvSpPr>
          <p:nvPr>
            <p:ph type="ftr" sz="quarter" idx="11"/>
          </p:nvPr>
        </p:nvSpPr>
        <p:spPr>
          <a:xfrm>
            <a:off x="5005449" y="6698456"/>
            <a:ext cx="2895600" cy="365125"/>
          </a:xfrm>
        </p:spPr>
        <p:txBody>
          <a:bodyPr/>
          <a:lstStyle/>
          <a:p>
            <a:r>
              <a:rPr lang="pt-BR" smtClean="0">
                <a:solidFill>
                  <a:schemeClr val="bg1"/>
                </a:solidFill>
              </a:rPr>
              <a:t>ESHEP  2016  - Pascale Hennion</a:t>
            </a:r>
            <a:endParaRPr lang="fr-FR" dirty="0">
              <a:solidFill>
                <a:schemeClr val="bg1"/>
              </a:solidFill>
            </a:endParaRPr>
          </a:p>
        </p:txBody>
      </p:sp>
      <p:sp>
        <p:nvSpPr>
          <p:cNvPr id="11" name="Espace réservé du numéro de diapositive 10"/>
          <p:cNvSpPr>
            <a:spLocks noGrp="1"/>
          </p:cNvSpPr>
          <p:nvPr>
            <p:ph type="sldNum" sz="quarter" idx="12"/>
          </p:nvPr>
        </p:nvSpPr>
        <p:spPr/>
        <p:txBody>
          <a:bodyPr/>
          <a:lstStyle/>
          <a:p>
            <a:fld id="{1A3B36BB-72BA-4D9C-B436-9EB65FABC425}" type="slidenum">
              <a:rPr lang="fr-FR" smtClean="0"/>
              <a:pPr/>
              <a:t>27</a:t>
            </a:fld>
            <a:endParaRPr lang="fr-FR"/>
          </a:p>
        </p:txBody>
      </p:sp>
    </p:spTree>
    <p:extLst>
      <p:ext uri="{BB962C8B-B14F-4D97-AF65-F5344CB8AC3E}">
        <p14:creationId xmlns:p14="http://schemas.microsoft.com/office/powerpoint/2010/main" val="37461407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solidFill>
                  <a:srgbClr val="F2CC38"/>
                </a:solidFill>
                <a:latin typeface="Georgia" panose="02040502050405020303" pitchFamily="18" charset="0"/>
              </a:rPr>
              <a:t>The </a:t>
            </a:r>
            <a:r>
              <a:rPr lang="fr-FR" b="1" dirty="0" err="1" smtClean="0">
                <a:solidFill>
                  <a:srgbClr val="F2CC38"/>
                </a:solidFill>
                <a:latin typeface="Georgia" panose="02040502050405020303" pitchFamily="18" charset="0"/>
              </a:rPr>
              <a:t>characteristics</a:t>
            </a:r>
            <a:r>
              <a:rPr lang="fr-FR" b="1" dirty="0" smtClean="0">
                <a:solidFill>
                  <a:srgbClr val="F2CC38"/>
                </a:solidFill>
                <a:latin typeface="Georgia" panose="02040502050405020303" pitchFamily="18" charset="0"/>
              </a:rPr>
              <a:t> of WLCG</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344968" y="1751805"/>
            <a:ext cx="8229600" cy="4525963"/>
          </a:xfrm>
        </p:spPr>
        <p:txBody>
          <a:bodyPr/>
          <a:lstStyle/>
          <a:p>
            <a:r>
              <a:rPr lang="fr-FR" dirty="0"/>
              <a:t>H</a:t>
            </a:r>
            <a:r>
              <a:rPr lang="fr-FR" dirty="0" smtClean="0"/>
              <a:t>ardware </a:t>
            </a:r>
          </a:p>
          <a:p>
            <a:pPr lvl="1"/>
            <a:r>
              <a:rPr lang="fr-FR" dirty="0" smtClean="0"/>
              <a:t>Off the </a:t>
            </a:r>
            <a:r>
              <a:rPr lang="fr-FR" dirty="0" err="1" smtClean="0"/>
              <a:t>shelf</a:t>
            </a:r>
            <a:endParaRPr lang="fr-FR" dirty="0" smtClean="0"/>
          </a:p>
          <a:p>
            <a:pPr lvl="1"/>
            <a:r>
              <a:rPr lang="fr-FR" dirty="0" err="1" smtClean="0"/>
              <a:t>Inexpensive</a:t>
            </a:r>
            <a:endParaRPr lang="fr-FR" dirty="0" smtClean="0"/>
          </a:p>
          <a:p>
            <a:pPr lvl="1"/>
            <a:r>
              <a:rPr lang="fr-FR" dirty="0" err="1" smtClean="0"/>
              <a:t>Many</a:t>
            </a:r>
            <a:r>
              <a:rPr lang="fr-FR" dirty="0" smtClean="0"/>
              <a:t>  hardware  </a:t>
            </a:r>
            <a:r>
              <a:rPr lang="fr-FR" dirty="0" err="1" smtClean="0"/>
              <a:t>varieties</a:t>
            </a:r>
            <a:r>
              <a:rPr lang="fr-FR" dirty="0" smtClean="0"/>
              <a:t> and </a:t>
            </a:r>
            <a:r>
              <a:rPr lang="fr-FR" dirty="0" err="1" smtClean="0"/>
              <a:t>suppliers</a:t>
            </a:r>
            <a:endParaRPr lang="fr-FR" dirty="0" smtClean="0"/>
          </a:p>
          <a:p>
            <a:r>
              <a:rPr lang="fr-FR" dirty="0" err="1" smtClean="0"/>
              <a:t>Available</a:t>
            </a:r>
            <a:r>
              <a:rPr lang="fr-FR" dirty="0" smtClean="0"/>
              <a:t> ressources  </a:t>
            </a:r>
            <a:r>
              <a:rPr lang="fr-FR" dirty="0" err="1" smtClean="0"/>
              <a:t>vary</a:t>
            </a:r>
            <a:r>
              <a:rPr lang="fr-FR" dirty="0" smtClean="0"/>
              <a:t> in time </a:t>
            </a:r>
          </a:p>
          <a:p>
            <a:r>
              <a:rPr lang="fr-FR" dirty="0" err="1"/>
              <a:t>G</a:t>
            </a:r>
            <a:r>
              <a:rPr lang="fr-FR" dirty="0" err="1" smtClean="0"/>
              <a:t>rid</a:t>
            </a:r>
            <a:r>
              <a:rPr lang="fr-FR" dirty="0" smtClean="0"/>
              <a:t> </a:t>
            </a:r>
            <a:r>
              <a:rPr lang="fr-FR" dirty="0" err="1" smtClean="0"/>
              <a:t>is</a:t>
            </a:r>
            <a:r>
              <a:rPr lang="fr-FR" dirty="0" smtClean="0"/>
              <a:t> open to </a:t>
            </a:r>
            <a:r>
              <a:rPr lang="fr-FR" dirty="0" err="1" smtClean="0"/>
              <a:t>other</a:t>
            </a:r>
            <a:r>
              <a:rPr lang="fr-FR" dirty="0" smtClean="0"/>
              <a:t> </a:t>
            </a:r>
            <a:r>
              <a:rPr lang="fr-FR" dirty="0" err="1" smtClean="0"/>
              <a:t>communities</a:t>
            </a:r>
            <a:endParaRPr lang="fr-FR" dirty="0" smtClean="0"/>
          </a:p>
          <a:p>
            <a:endParaRPr lang="fr-FR" dirty="0"/>
          </a:p>
        </p:txBody>
      </p:sp>
      <p:sp>
        <p:nvSpPr>
          <p:cNvPr id="4" name="Espace réservé de la date 3"/>
          <p:cNvSpPr>
            <a:spLocks noGrp="1"/>
          </p:cNvSpPr>
          <p:nvPr>
            <p:ph type="dt" sz="half" idx="10"/>
          </p:nvPr>
        </p:nvSpPr>
        <p:spPr/>
        <p:txBody>
          <a:bodyPr/>
          <a:lstStyle/>
          <a:p>
            <a:fld id="{75305F5B-6A77-4574-90CB-F8F770ADCEEC}"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dirty="0"/>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28</a:t>
            </a:fld>
            <a:endParaRPr lang="fr-FR"/>
          </a:p>
        </p:txBody>
      </p:sp>
      <p:grpSp>
        <p:nvGrpSpPr>
          <p:cNvPr id="7" name="Group 5"/>
          <p:cNvGrpSpPr>
            <a:grpSpLocks/>
          </p:cNvGrpSpPr>
          <p:nvPr/>
        </p:nvGrpSpPr>
        <p:grpSpPr bwMode="auto">
          <a:xfrm>
            <a:off x="278705" y="5531127"/>
            <a:ext cx="8148899" cy="799812"/>
            <a:chOff x="-206" y="3617"/>
            <a:chExt cx="6344" cy="1068"/>
          </a:xfrm>
        </p:grpSpPr>
        <p:grpSp>
          <p:nvGrpSpPr>
            <p:cNvPr id="8" name="Group 6"/>
            <p:cNvGrpSpPr>
              <a:grpSpLocks/>
            </p:cNvGrpSpPr>
            <p:nvPr/>
          </p:nvGrpSpPr>
          <p:grpSpPr bwMode="auto">
            <a:xfrm>
              <a:off x="666" y="3711"/>
              <a:ext cx="2431" cy="768"/>
              <a:chOff x="666" y="3711"/>
              <a:chExt cx="2431" cy="768"/>
            </a:xfrm>
          </p:grpSpPr>
          <p:pic>
            <p:nvPicPr>
              <p:cNvPr id="26"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9" y="3758"/>
                <a:ext cx="608" cy="721"/>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 y="3711"/>
                <a:ext cx="700" cy="580"/>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Group 10"/>
            <p:cNvGrpSpPr>
              <a:grpSpLocks/>
            </p:cNvGrpSpPr>
            <p:nvPr/>
          </p:nvGrpSpPr>
          <p:grpSpPr bwMode="auto">
            <a:xfrm>
              <a:off x="-206" y="3617"/>
              <a:ext cx="6344" cy="1068"/>
              <a:chOff x="-206" y="3617"/>
              <a:chExt cx="6344" cy="1068"/>
            </a:xfrm>
          </p:grpSpPr>
          <p:pic>
            <p:nvPicPr>
              <p:cNvPr id="23"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42" y="3786"/>
                <a:ext cx="596" cy="899"/>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6" y="3825"/>
                <a:ext cx="692" cy="789"/>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6" y="3617"/>
                <a:ext cx="772" cy="783"/>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14"/>
            <p:cNvGrpSpPr>
              <a:grpSpLocks/>
            </p:cNvGrpSpPr>
            <p:nvPr/>
          </p:nvGrpSpPr>
          <p:grpSpPr bwMode="auto">
            <a:xfrm>
              <a:off x="1466" y="3662"/>
              <a:ext cx="3942" cy="967"/>
              <a:chOff x="1466" y="3662"/>
              <a:chExt cx="3942" cy="967"/>
            </a:xfrm>
          </p:grpSpPr>
          <p:pic>
            <p:nvPicPr>
              <p:cNvPr id="20" name="Picture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49" y="3662"/>
                <a:ext cx="834" cy="817"/>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53" y="3825"/>
                <a:ext cx="855" cy="804"/>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66" y="3737"/>
                <a:ext cx="953" cy="797"/>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42094608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9353" y="231842"/>
            <a:ext cx="8229600" cy="1143000"/>
          </a:xfrm>
        </p:spPr>
        <p:txBody>
          <a:bodyPr/>
          <a:lstStyle/>
          <a:p>
            <a:r>
              <a:rPr lang="fr-FR" b="1" dirty="0" smtClean="0">
                <a:solidFill>
                  <a:srgbClr val="F2CC38"/>
                </a:solidFill>
              </a:rPr>
              <a:t>A few </a:t>
            </a:r>
            <a:r>
              <a:rPr lang="fr-FR" b="1" dirty="0" err="1" smtClean="0">
                <a:solidFill>
                  <a:srgbClr val="F2CC38"/>
                </a:solidFill>
              </a:rPr>
              <a:t>numbers</a:t>
            </a:r>
            <a:endParaRPr lang="fr-FR" b="1" dirty="0">
              <a:solidFill>
                <a:srgbClr val="F2CC38"/>
              </a:solidFill>
            </a:endParaRPr>
          </a:p>
        </p:txBody>
      </p:sp>
      <p:sp>
        <p:nvSpPr>
          <p:cNvPr id="3" name="Espace réservé du contenu 2"/>
          <p:cNvSpPr>
            <a:spLocks noGrp="1"/>
          </p:cNvSpPr>
          <p:nvPr>
            <p:ph idx="1"/>
          </p:nvPr>
        </p:nvSpPr>
        <p:spPr>
          <a:xfrm>
            <a:off x="471142" y="1830387"/>
            <a:ext cx="8229600" cy="4525963"/>
          </a:xfrm>
        </p:spPr>
        <p:txBody>
          <a:bodyPr>
            <a:normAutofit lnSpcReduction="10000"/>
          </a:bodyPr>
          <a:lstStyle/>
          <a:p>
            <a:endParaRPr lang="fr-FR" dirty="0" smtClean="0"/>
          </a:p>
          <a:p>
            <a:r>
              <a:rPr lang="en-US" dirty="0"/>
              <a:t>the world's largest computing </a:t>
            </a:r>
            <a:r>
              <a:rPr lang="en-US" dirty="0" smtClean="0"/>
              <a:t>grid</a:t>
            </a:r>
            <a:endParaRPr lang="fr-FR" dirty="0" smtClean="0"/>
          </a:p>
          <a:p>
            <a:r>
              <a:rPr lang="fr-FR" dirty="0" smtClean="0"/>
              <a:t>553 611 </a:t>
            </a:r>
            <a:r>
              <a:rPr lang="fr-FR" dirty="0" err="1" smtClean="0"/>
              <a:t>cores</a:t>
            </a:r>
            <a:endParaRPr lang="fr-FR" dirty="0" smtClean="0"/>
          </a:p>
          <a:p>
            <a:r>
              <a:rPr lang="en-US" dirty="0" smtClean="0"/>
              <a:t>2 000 000 jobs/day</a:t>
            </a:r>
          </a:p>
          <a:p>
            <a:r>
              <a:rPr lang="en-US" dirty="0" smtClean="0"/>
              <a:t>300 Petabytes </a:t>
            </a:r>
            <a:r>
              <a:rPr lang="en-US" dirty="0"/>
              <a:t>of online disk storage and 230PB of </a:t>
            </a:r>
            <a:r>
              <a:rPr lang="en-US" dirty="0" err="1"/>
              <a:t>nearline</a:t>
            </a:r>
            <a:r>
              <a:rPr lang="en-US" dirty="0"/>
              <a:t> (magnetic tape) storage</a:t>
            </a:r>
            <a:r>
              <a:rPr lang="en-US" dirty="0" smtClean="0"/>
              <a:t>.</a:t>
            </a:r>
          </a:p>
          <a:p>
            <a:r>
              <a:rPr lang="en-US" dirty="0"/>
              <a:t>~50 Petabytes of data expected in </a:t>
            </a:r>
            <a:r>
              <a:rPr lang="en-US" dirty="0" smtClean="0"/>
              <a:t>2016</a:t>
            </a:r>
          </a:p>
          <a:p>
            <a:r>
              <a:rPr lang="en-US" dirty="0" smtClean="0"/>
              <a:t>funding is ~$100M/year</a:t>
            </a:r>
          </a:p>
          <a:p>
            <a:endParaRPr lang="en-US" dirty="0" smtClean="0"/>
          </a:p>
          <a:p>
            <a:endParaRPr lang="en-US" dirty="0"/>
          </a:p>
          <a:p>
            <a:endParaRPr lang="fr-FR" dirty="0"/>
          </a:p>
        </p:txBody>
      </p:sp>
      <p:sp>
        <p:nvSpPr>
          <p:cNvPr id="4" name="Espace réservé de la date 3"/>
          <p:cNvSpPr>
            <a:spLocks noGrp="1"/>
          </p:cNvSpPr>
          <p:nvPr>
            <p:ph type="dt" sz="half" idx="10"/>
          </p:nvPr>
        </p:nvSpPr>
        <p:spPr/>
        <p:txBody>
          <a:bodyPr/>
          <a:lstStyle/>
          <a:p>
            <a:fld id="{CE90FE99-E3C7-4AF7-8510-77A68BC00EBB}"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29</a:t>
            </a:fld>
            <a:endParaRPr lang="fr-FR"/>
          </a:p>
        </p:txBody>
      </p:sp>
    </p:spTree>
    <p:extLst>
      <p:ext uri="{BB962C8B-B14F-4D97-AF65-F5344CB8AC3E}">
        <p14:creationId xmlns:p14="http://schemas.microsoft.com/office/powerpoint/2010/main" val="2526354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1259632" y="1844824"/>
            <a:ext cx="6619625" cy="3816424"/>
          </a:xfrm>
        </p:spPr>
        <p:txBody>
          <a:bodyPr>
            <a:noAutofit/>
          </a:bodyPr>
          <a:lstStyle/>
          <a:p>
            <a:pPr marL="971550" lvl="1" indent="-514350" algn="l">
              <a:buFont typeface="+mj-lt"/>
              <a:buAutoNum type="arabicPeriod"/>
            </a:pPr>
            <a:r>
              <a:rPr lang="en-US" sz="4400" dirty="0" smtClean="0">
                <a:solidFill>
                  <a:schemeClr val="tx1"/>
                </a:solidFill>
                <a:cs typeface="Courier New" panose="02070309020205020404" pitchFamily="49" charset="0"/>
              </a:rPr>
              <a:t>Introducing the grid</a:t>
            </a:r>
          </a:p>
          <a:p>
            <a:pPr marL="1428750" lvl="2" indent="-514350" algn="l">
              <a:buFont typeface="+mj-lt"/>
              <a:buAutoNum type="arabicPeriod"/>
            </a:pPr>
            <a:r>
              <a:rPr lang="en-US" sz="2800" dirty="0" smtClean="0">
                <a:solidFill>
                  <a:srgbClr val="FF0000"/>
                </a:solidFill>
                <a:cs typeface="Courier New" panose="02070309020205020404" pitchFamily="49" charset="0"/>
              </a:rPr>
              <a:t>What is it;</a:t>
            </a:r>
          </a:p>
          <a:p>
            <a:pPr marL="1428750" lvl="2" indent="-514350" algn="l">
              <a:buFont typeface="+mj-lt"/>
              <a:buAutoNum type="arabicPeriod"/>
            </a:pPr>
            <a:r>
              <a:rPr lang="en-US" sz="2800" dirty="0">
                <a:solidFill>
                  <a:schemeClr val="tx1"/>
                </a:solidFill>
                <a:cs typeface="Courier New" panose="02070309020205020404" pitchFamily="49" charset="0"/>
              </a:rPr>
              <a:t>Difference between cluster, cloud and </a:t>
            </a:r>
            <a:r>
              <a:rPr lang="en-US" sz="2800" dirty="0" smtClean="0">
                <a:solidFill>
                  <a:schemeClr val="tx1"/>
                </a:solidFill>
                <a:cs typeface="Courier New" panose="02070309020205020404" pitchFamily="49" charset="0"/>
              </a:rPr>
              <a:t>grid</a:t>
            </a:r>
            <a:endParaRPr lang="en-US" sz="2800" dirty="0" smtClean="0">
              <a:solidFill>
                <a:srgbClr val="FF0000"/>
              </a:solidFill>
              <a:cs typeface="Courier New" panose="02070309020205020404" pitchFamily="49" charset="0"/>
            </a:endParaRPr>
          </a:p>
          <a:p>
            <a:pPr marL="1428750" lvl="2" indent="-514350" algn="l">
              <a:buFont typeface="+mj-lt"/>
              <a:buAutoNum type="arabicPeriod"/>
            </a:pPr>
            <a:r>
              <a:rPr lang="en-US" sz="2800" dirty="0" smtClean="0">
                <a:solidFill>
                  <a:schemeClr val="tx1"/>
                </a:solidFill>
                <a:cs typeface="Courier New" panose="02070309020205020404" pitchFamily="49" charset="0"/>
              </a:rPr>
              <a:t>Hourglass model;</a:t>
            </a:r>
          </a:p>
          <a:p>
            <a:pPr marL="1428750" lvl="2" indent="-514350" algn="l">
              <a:buFont typeface="+mj-lt"/>
              <a:buAutoNum type="arabicPeriod"/>
            </a:pPr>
            <a:r>
              <a:rPr lang="en-US" sz="2800" dirty="0" smtClean="0">
                <a:solidFill>
                  <a:schemeClr val="tx1"/>
                </a:solidFill>
                <a:cs typeface="Courier New" panose="02070309020205020404" pitchFamily="49" charset="0"/>
              </a:rPr>
              <a:t>Examples;</a:t>
            </a:r>
          </a:p>
          <a:p>
            <a:pPr marL="971550" lvl="1" indent="-514350" algn="l">
              <a:buFont typeface="+mj-lt"/>
              <a:buAutoNum type="arabicPeriod"/>
            </a:pPr>
            <a:r>
              <a:rPr lang="en-US" sz="44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4400" dirty="0" smtClean="0">
                <a:solidFill>
                  <a:schemeClr val="tx1"/>
                </a:solidFill>
              </a:rPr>
              <a:t>WLCG Architecture</a:t>
            </a:r>
          </a:p>
          <a:p>
            <a:pPr marL="971550" lvl="1" indent="-514350" algn="l">
              <a:buFont typeface="+mj-lt"/>
              <a:buAutoNum type="arabicPeriod"/>
            </a:pPr>
            <a:endParaRPr lang="en-US" sz="36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4269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1331640" y="1791749"/>
            <a:ext cx="6696744" cy="4151311"/>
          </a:xfrm>
        </p:spPr>
        <p:txBody>
          <a:bodyPr>
            <a:noAutofit/>
          </a:bodyPr>
          <a:lstStyle/>
          <a:p>
            <a:pPr marL="971550" lvl="1" indent="-514350" algn="l">
              <a:buFont typeface="+mj-lt"/>
              <a:buAutoNum type="arabicPeriod"/>
            </a:pPr>
            <a:r>
              <a:rPr lang="en-US" sz="44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4400" dirty="0" smtClean="0">
                <a:solidFill>
                  <a:schemeClr val="tx1"/>
                </a:solidFill>
                <a:cs typeface="Courier New" panose="02070309020205020404" pitchFamily="49" charset="0"/>
              </a:rPr>
              <a:t>Introducing WLCG</a:t>
            </a:r>
          </a:p>
          <a:p>
            <a:pPr marL="1428750" lvl="2" indent="-514350" algn="l">
              <a:buFont typeface="+mj-lt"/>
              <a:buAutoNum type="arabicPeriod"/>
            </a:pPr>
            <a:r>
              <a:rPr lang="en-US" sz="2800" dirty="0" smtClean="0">
                <a:solidFill>
                  <a:schemeClr val="tx1"/>
                </a:solidFill>
                <a:cs typeface="Courier New" panose="02070309020205020404" pitchFamily="49" charset="0"/>
              </a:rPr>
              <a:t>LHC computing</a:t>
            </a:r>
          </a:p>
          <a:p>
            <a:pPr marL="1428750" lvl="2" indent="-514350" algn="l">
              <a:buFont typeface="+mj-lt"/>
              <a:buAutoNum type="arabicPeriod"/>
            </a:pPr>
            <a:r>
              <a:rPr lang="en-US" sz="2800" dirty="0" smtClean="0">
                <a:solidFill>
                  <a:srgbClr val="FF0000"/>
                </a:solidFill>
                <a:cs typeface="Courier New" panose="02070309020205020404" pitchFamily="49" charset="0"/>
              </a:rPr>
              <a:t>Activity</a:t>
            </a:r>
          </a:p>
          <a:p>
            <a:pPr marL="971550" lvl="1" indent="-514350" algn="l">
              <a:buFont typeface="+mj-lt"/>
              <a:buAutoNum type="arabicPeriod"/>
            </a:pPr>
            <a:r>
              <a:rPr lang="fr-FR" sz="4400" dirty="0" smtClean="0">
                <a:solidFill>
                  <a:schemeClr val="tx1"/>
                </a:solidFill>
              </a:rPr>
              <a:t>WLCG Architecture</a:t>
            </a:r>
          </a:p>
          <a:p>
            <a:pPr marL="971550" lvl="1" indent="-514350" algn="l">
              <a:buFont typeface="+mj-lt"/>
              <a:buAutoNum type="arabicPeriod"/>
            </a:pPr>
            <a:endParaRPr lang="en-US" sz="36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9535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83568" y="280744"/>
            <a:ext cx="7848872" cy="769441"/>
          </a:xfrm>
          <a:prstGeom prst="rect">
            <a:avLst/>
          </a:prstGeom>
          <a:noFill/>
          <a:effectLst>
            <a:softEdge rad="317500"/>
          </a:effectLst>
        </p:spPr>
        <p:txBody>
          <a:bodyPr wrap="square" rtlCol="0">
            <a:spAutoFit/>
          </a:bodyPr>
          <a:lstStyle/>
          <a:p>
            <a:pPr algn="ctr"/>
            <a:r>
              <a:rPr lang="fr-FR" sz="4400"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WLCG </a:t>
            </a:r>
            <a:r>
              <a:rPr lang="fr-FR" sz="4400"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activity</a:t>
            </a:r>
            <a:r>
              <a:rPr lang="fr-FR" sz="4400" b="1" dirty="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a:t>
            </a: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2015</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844824"/>
            <a:ext cx="7099994" cy="4736800"/>
          </a:xfrm>
          <a:prstGeom prst="rect">
            <a:avLst/>
          </a:prstGeom>
        </p:spPr>
      </p:pic>
      <p:sp>
        <p:nvSpPr>
          <p:cNvPr id="2" name="ZoneTexte 1"/>
          <p:cNvSpPr txBox="1"/>
          <p:nvPr/>
        </p:nvSpPr>
        <p:spPr>
          <a:xfrm>
            <a:off x="330989" y="2983063"/>
            <a:ext cx="4412811" cy="461665"/>
          </a:xfrm>
          <a:prstGeom prst="rect">
            <a:avLst/>
          </a:prstGeom>
          <a:noFill/>
        </p:spPr>
        <p:txBody>
          <a:bodyPr wrap="none" rtlCol="0">
            <a:spAutoFit/>
          </a:bodyPr>
          <a:lstStyle/>
          <a:p>
            <a:r>
              <a:rPr lang="fr-FR" sz="2400" b="1" dirty="0" smtClean="0">
                <a:solidFill>
                  <a:srgbClr val="FF0000"/>
                </a:solidFill>
              </a:rPr>
              <a:t>One </a:t>
            </a:r>
            <a:r>
              <a:rPr lang="fr-FR" sz="2400" b="1" dirty="0" err="1" smtClean="0">
                <a:solidFill>
                  <a:srgbClr val="FF0000"/>
                </a:solidFill>
              </a:rPr>
              <a:t>day</a:t>
            </a:r>
            <a:r>
              <a:rPr lang="fr-FR" sz="2400" b="1" dirty="0" smtClean="0">
                <a:solidFill>
                  <a:srgbClr val="FF0000"/>
                </a:solidFill>
              </a:rPr>
              <a:t> </a:t>
            </a:r>
            <a:r>
              <a:rPr lang="fr-FR" sz="2400" b="1" dirty="0" err="1" smtClean="0">
                <a:solidFill>
                  <a:srgbClr val="FF0000"/>
                </a:solidFill>
              </a:rPr>
              <a:t>period</a:t>
            </a:r>
            <a:r>
              <a:rPr lang="fr-FR" sz="2400" b="1" dirty="0" smtClean="0">
                <a:solidFill>
                  <a:srgbClr val="FF0000"/>
                </a:solidFill>
              </a:rPr>
              <a:t>   in </a:t>
            </a:r>
            <a:r>
              <a:rPr lang="fr-FR" sz="2400" b="1" dirty="0" err="1" smtClean="0">
                <a:solidFill>
                  <a:srgbClr val="FF0000"/>
                </a:solidFill>
              </a:rPr>
              <a:t>october</a:t>
            </a:r>
            <a:r>
              <a:rPr lang="fr-FR" sz="2400" b="1" dirty="0" smtClean="0">
                <a:solidFill>
                  <a:srgbClr val="FF0000"/>
                </a:solidFill>
              </a:rPr>
              <a:t> 2015 </a:t>
            </a:r>
            <a:endParaRPr lang="fr-FR" sz="2400" b="1" dirty="0">
              <a:solidFill>
                <a:srgbClr val="FF0000"/>
              </a:solidFill>
            </a:endParaRPr>
          </a:p>
        </p:txBody>
      </p:sp>
      <p:sp>
        <p:nvSpPr>
          <p:cNvPr id="6" name="ZoneTexte 5"/>
          <p:cNvSpPr txBox="1"/>
          <p:nvPr/>
        </p:nvSpPr>
        <p:spPr>
          <a:xfrm>
            <a:off x="-62790" y="1750169"/>
            <a:ext cx="1492716" cy="400110"/>
          </a:xfrm>
          <a:prstGeom prst="rect">
            <a:avLst/>
          </a:prstGeom>
          <a:noFill/>
        </p:spPr>
        <p:txBody>
          <a:bodyPr wrap="none" rtlCol="0">
            <a:spAutoFit/>
          </a:bodyPr>
          <a:lstStyle/>
          <a:p>
            <a:r>
              <a:rPr lang="fr-FR" sz="2000" b="1" dirty="0" smtClean="0">
                <a:solidFill>
                  <a:srgbClr val="FF0000"/>
                </a:solidFill>
              </a:rPr>
              <a:t>40000 MB/S</a:t>
            </a:r>
            <a:endParaRPr lang="fr-FR" sz="2000" b="1" dirty="0">
              <a:solidFill>
                <a:srgbClr val="FF0000"/>
              </a:solidFill>
            </a:endParaRPr>
          </a:p>
        </p:txBody>
      </p:sp>
      <p:cxnSp>
        <p:nvCxnSpPr>
          <p:cNvPr id="10" name="Connecteur droit avec flèche 9"/>
          <p:cNvCxnSpPr/>
          <p:nvPr/>
        </p:nvCxnSpPr>
        <p:spPr>
          <a:xfrm>
            <a:off x="971600" y="2060848"/>
            <a:ext cx="985565" cy="40971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0661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5" name="Connecteur droit 4"/>
          <p:cNvCxnSpPr/>
          <p:nvPr/>
        </p:nvCxnSpPr>
        <p:spPr>
          <a:xfrm flipV="1">
            <a:off x="1116000" y="908720"/>
            <a:ext cx="6228000" cy="16"/>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887083" y="404664"/>
            <a:ext cx="7848872" cy="769441"/>
          </a:xfrm>
          <a:prstGeom prst="rect">
            <a:avLst/>
          </a:prstGeom>
          <a:noFill/>
          <a:effectLst>
            <a:softEdge rad="317500"/>
          </a:effectLst>
        </p:spPr>
        <p:txBody>
          <a:bodyPr wrap="square" rtlCol="0">
            <a:spAutoFit/>
          </a:bodyPr>
          <a:lstStyle/>
          <a:p>
            <a:pPr algn="ctr"/>
            <a:r>
              <a:rPr lang="fr-FR" sz="4400"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WLCG </a:t>
            </a:r>
            <a:r>
              <a:rPr lang="fr-FR" sz="4400"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activity</a:t>
            </a:r>
            <a:r>
              <a:rPr lang="fr-FR" sz="4400"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2016</a:t>
            </a: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2528" y="3268083"/>
            <a:ext cx="571500" cy="571500"/>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1824310"/>
            <a:ext cx="7164288" cy="4778285"/>
          </a:xfrm>
          <a:prstGeom prst="rect">
            <a:avLst/>
          </a:prstGeom>
        </p:spPr>
      </p:pic>
      <p:sp>
        <p:nvSpPr>
          <p:cNvPr id="3" name="Rectangle 2"/>
          <p:cNvSpPr/>
          <p:nvPr/>
        </p:nvSpPr>
        <p:spPr>
          <a:xfrm>
            <a:off x="130551" y="2586448"/>
            <a:ext cx="4796762" cy="461665"/>
          </a:xfrm>
          <a:prstGeom prst="rect">
            <a:avLst/>
          </a:prstGeom>
        </p:spPr>
        <p:txBody>
          <a:bodyPr wrap="none">
            <a:spAutoFit/>
          </a:bodyPr>
          <a:lstStyle/>
          <a:p>
            <a:r>
              <a:rPr lang="fr-FR" sz="2400" b="1" dirty="0">
                <a:solidFill>
                  <a:srgbClr val="FF0000"/>
                </a:solidFill>
              </a:rPr>
              <a:t>One </a:t>
            </a:r>
            <a:r>
              <a:rPr lang="fr-FR" sz="2400" b="1" dirty="0" err="1">
                <a:solidFill>
                  <a:srgbClr val="FF0000"/>
                </a:solidFill>
              </a:rPr>
              <a:t>day</a:t>
            </a:r>
            <a:r>
              <a:rPr lang="fr-FR" sz="2400" b="1" dirty="0">
                <a:solidFill>
                  <a:srgbClr val="FF0000"/>
                </a:solidFill>
              </a:rPr>
              <a:t> </a:t>
            </a:r>
            <a:r>
              <a:rPr lang="fr-FR" sz="2400" b="1" dirty="0" err="1">
                <a:solidFill>
                  <a:srgbClr val="FF0000"/>
                </a:solidFill>
              </a:rPr>
              <a:t>period</a:t>
            </a:r>
            <a:r>
              <a:rPr lang="fr-FR" sz="2400" b="1" dirty="0">
                <a:solidFill>
                  <a:srgbClr val="FF0000"/>
                </a:solidFill>
              </a:rPr>
              <a:t>   in </a:t>
            </a:r>
            <a:r>
              <a:rPr lang="fr-FR" sz="2400" b="1" dirty="0" err="1" smtClean="0">
                <a:solidFill>
                  <a:srgbClr val="FF0000"/>
                </a:solidFill>
              </a:rPr>
              <a:t>november</a:t>
            </a:r>
            <a:r>
              <a:rPr lang="fr-FR" sz="2400" b="1" dirty="0" smtClean="0">
                <a:solidFill>
                  <a:srgbClr val="FF0000"/>
                </a:solidFill>
              </a:rPr>
              <a:t>  2016 </a:t>
            </a:r>
            <a:endParaRPr lang="fr-FR" sz="2400" b="1" dirty="0">
              <a:solidFill>
                <a:srgbClr val="FF0000"/>
              </a:solidFill>
            </a:endParaRPr>
          </a:p>
        </p:txBody>
      </p:sp>
      <p:sp>
        <p:nvSpPr>
          <p:cNvPr id="7" name="Rectangle 6"/>
          <p:cNvSpPr/>
          <p:nvPr/>
        </p:nvSpPr>
        <p:spPr>
          <a:xfrm>
            <a:off x="-16713" y="1892014"/>
            <a:ext cx="1362874" cy="369332"/>
          </a:xfrm>
          <a:prstGeom prst="rect">
            <a:avLst/>
          </a:prstGeom>
        </p:spPr>
        <p:txBody>
          <a:bodyPr wrap="none">
            <a:spAutoFit/>
          </a:bodyPr>
          <a:lstStyle/>
          <a:p>
            <a:r>
              <a:rPr lang="fr-FR" b="1" dirty="0" smtClean="0">
                <a:solidFill>
                  <a:srgbClr val="FF0000"/>
                </a:solidFill>
              </a:rPr>
              <a:t>80000 </a:t>
            </a:r>
            <a:r>
              <a:rPr lang="fr-FR" b="1" dirty="0">
                <a:solidFill>
                  <a:srgbClr val="FF0000"/>
                </a:solidFill>
              </a:rPr>
              <a:t>MB/S</a:t>
            </a:r>
          </a:p>
        </p:txBody>
      </p:sp>
      <p:cxnSp>
        <p:nvCxnSpPr>
          <p:cNvPr id="11" name="Connecteur droit avec flèche 10"/>
          <p:cNvCxnSpPr/>
          <p:nvPr/>
        </p:nvCxnSpPr>
        <p:spPr>
          <a:xfrm>
            <a:off x="664724" y="2161620"/>
            <a:ext cx="985565" cy="40971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76227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87387"/>
            <a:ext cx="8229600" cy="1143000"/>
          </a:xfrm>
        </p:spPr>
        <p:txBody>
          <a:bodyPr>
            <a:noAutofit/>
          </a:bodyPr>
          <a:lstStyle/>
          <a:p>
            <a:r>
              <a:rPr lang="fr-FR"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CMS </a:t>
            </a:r>
            <a:r>
              <a:rPr lang="fr-FR" b="1"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activity</a:t>
            </a:r>
            <a:r>
              <a:rPr lang="fr-FR" b="1" dirty="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i</a:t>
            </a:r>
            <a:r>
              <a:rPr lang="fr-FR"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n </a:t>
            </a:r>
            <a:r>
              <a:rPr lang="fr-FR" b="1"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oct</a:t>
            </a:r>
            <a:r>
              <a:rPr lang="fr-FR"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2015</a:t>
            </a:r>
            <a:r>
              <a:rPr lang="en-US" b="1" dirty="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a:r>
            <a:br>
              <a:rPr lang="en-US" b="1" dirty="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br>
            <a:endParaRPr lang="fr-FR" b="1" dirty="0">
              <a:solidFill>
                <a:srgbClr val="F2CC38"/>
              </a:solidFill>
              <a:effectLst>
                <a:outerShdw blurRad="38100" dist="38100" dir="2700000" algn="tl">
                  <a:srgbClr val="000000">
                    <a:alpha val="43137"/>
                  </a:srgbClr>
                </a:outerShdw>
              </a:effectLst>
              <a:latin typeface="Georgia" panose="02040502050405020303" pitchFamily="18" charset="0"/>
            </a:endParaRPr>
          </a:p>
        </p:txBody>
      </p:sp>
      <p:sp>
        <p:nvSpPr>
          <p:cNvPr id="4" name="Espace réservé du pied de page 3"/>
          <p:cNvSpPr>
            <a:spLocks noGrp="1"/>
          </p:cNvSpPr>
          <p:nvPr>
            <p:ph type="ftr" sz="quarter" idx="11"/>
          </p:nvPr>
        </p:nvSpPr>
        <p:spPr/>
        <p:txBody>
          <a:bodyPr/>
          <a:lstStyle/>
          <a:p>
            <a:r>
              <a:rPr lang="pt-BR" smtClean="0"/>
              <a:t>ESHEP  2016  - Pascale Hennion</a:t>
            </a:r>
            <a:endParaRPr lang="fr-FR"/>
          </a:p>
        </p:txBody>
      </p:sp>
      <p:sp>
        <p:nvSpPr>
          <p:cNvPr id="5" name="Espace réservé de la date 4"/>
          <p:cNvSpPr>
            <a:spLocks noGrp="1"/>
          </p:cNvSpPr>
          <p:nvPr>
            <p:ph type="dt" sz="half" idx="10"/>
          </p:nvPr>
        </p:nvSpPr>
        <p:spPr/>
        <p:txBody>
          <a:bodyPr/>
          <a:lstStyle/>
          <a:p>
            <a:fld id="{D1A2A614-825E-4B8A-B8E5-4AEFA374E38C}" type="datetime1">
              <a:rPr lang="fr-FR" smtClean="0"/>
              <a:t>06/12/2016</a:t>
            </a:fld>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33</a:t>
            </a:fld>
            <a:endParaRPr lang="fr-FR"/>
          </a:p>
        </p:txBody>
      </p:sp>
      <p:pic>
        <p:nvPicPr>
          <p:cNvPr id="7" name="Picture 2" descr="http://dashb-cms-jobsmry.cern.ch/tmp/WzI9k7i.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5736" y="2012949"/>
            <a:ext cx="6034617" cy="452596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707904" y="1745028"/>
            <a:ext cx="3578993" cy="369332"/>
          </a:xfrm>
          <a:prstGeom prst="rect">
            <a:avLst/>
          </a:prstGeom>
        </p:spPr>
        <p:txBody>
          <a:bodyPr wrap="none">
            <a:spAutoFit/>
          </a:bodyPr>
          <a:lstStyle/>
          <a:p>
            <a:r>
              <a:rPr lang="fr-FR" b="1" dirty="0">
                <a:solidFill>
                  <a:srgbClr val="FF0000"/>
                </a:solidFill>
              </a:rPr>
              <a:t>One </a:t>
            </a:r>
            <a:r>
              <a:rPr lang="fr-FR" b="1" dirty="0" err="1" smtClean="0">
                <a:solidFill>
                  <a:srgbClr val="FF0000"/>
                </a:solidFill>
              </a:rPr>
              <a:t>week</a:t>
            </a:r>
            <a:r>
              <a:rPr lang="fr-FR" b="1" dirty="0" smtClean="0">
                <a:solidFill>
                  <a:srgbClr val="FF0000"/>
                </a:solidFill>
              </a:rPr>
              <a:t> </a:t>
            </a:r>
            <a:r>
              <a:rPr lang="fr-FR" b="1" dirty="0" err="1" smtClean="0">
                <a:solidFill>
                  <a:srgbClr val="FF0000"/>
                </a:solidFill>
              </a:rPr>
              <a:t>period</a:t>
            </a:r>
            <a:r>
              <a:rPr lang="fr-FR" b="1" dirty="0" smtClean="0">
                <a:solidFill>
                  <a:srgbClr val="FF0000"/>
                </a:solidFill>
              </a:rPr>
              <a:t>   </a:t>
            </a:r>
            <a:r>
              <a:rPr lang="fr-FR" b="1" dirty="0">
                <a:solidFill>
                  <a:srgbClr val="FF0000"/>
                </a:solidFill>
              </a:rPr>
              <a:t>in </a:t>
            </a:r>
            <a:r>
              <a:rPr lang="fr-FR" b="1" dirty="0" err="1" smtClean="0">
                <a:solidFill>
                  <a:srgbClr val="FF0000"/>
                </a:solidFill>
              </a:rPr>
              <a:t>october</a:t>
            </a:r>
            <a:r>
              <a:rPr lang="fr-FR" b="1" dirty="0" smtClean="0">
                <a:solidFill>
                  <a:srgbClr val="FF0000"/>
                </a:solidFill>
              </a:rPr>
              <a:t>  2015 </a:t>
            </a:r>
            <a:endParaRPr lang="fr-FR" b="1" dirty="0">
              <a:solidFill>
                <a:srgbClr val="FF0000"/>
              </a:solidFill>
            </a:endParaRPr>
          </a:p>
        </p:txBody>
      </p:sp>
      <p:sp>
        <p:nvSpPr>
          <p:cNvPr id="8" name="ZoneTexte 7"/>
          <p:cNvSpPr txBox="1"/>
          <p:nvPr/>
        </p:nvSpPr>
        <p:spPr>
          <a:xfrm>
            <a:off x="899592" y="3353500"/>
            <a:ext cx="1358129" cy="400110"/>
          </a:xfrm>
          <a:prstGeom prst="rect">
            <a:avLst/>
          </a:prstGeom>
          <a:noFill/>
        </p:spPr>
        <p:txBody>
          <a:bodyPr wrap="none" rtlCol="0">
            <a:spAutoFit/>
          </a:bodyPr>
          <a:lstStyle/>
          <a:p>
            <a:r>
              <a:rPr lang="fr-FR" sz="2000" b="1" dirty="0" smtClean="0">
                <a:solidFill>
                  <a:srgbClr val="F2CC38"/>
                </a:solidFill>
              </a:rPr>
              <a:t>production</a:t>
            </a:r>
            <a:endParaRPr lang="fr-FR" sz="2000" b="1" dirty="0">
              <a:solidFill>
                <a:srgbClr val="F2CC38"/>
              </a:solidFill>
            </a:endParaRPr>
          </a:p>
        </p:txBody>
      </p:sp>
      <p:sp>
        <p:nvSpPr>
          <p:cNvPr id="9" name="ZoneTexte 8"/>
          <p:cNvSpPr txBox="1"/>
          <p:nvPr/>
        </p:nvSpPr>
        <p:spPr>
          <a:xfrm>
            <a:off x="899592" y="4275930"/>
            <a:ext cx="1026243" cy="400110"/>
          </a:xfrm>
          <a:prstGeom prst="rect">
            <a:avLst/>
          </a:prstGeom>
          <a:noFill/>
        </p:spPr>
        <p:txBody>
          <a:bodyPr wrap="none" rtlCol="0">
            <a:spAutoFit/>
          </a:bodyPr>
          <a:lstStyle/>
          <a:p>
            <a:r>
              <a:rPr lang="fr-FR" sz="2000" b="1" dirty="0" err="1" smtClean="0">
                <a:solidFill>
                  <a:srgbClr val="FF0000"/>
                </a:solidFill>
              </a:rPr>
              <a:t>analysis</a:t>
            </a:r>
            <a:endParaRPr lang="fr-FR" sz="2000" b="1" dirty="0">
              <a:solidFill>
                <a:srgbClr val="FF0000"/>
              </a:solidFill>
            </a:endParaRPr>
          </a:p>
        </p:txBody>
      </p:sp>
      <p:sp>
        <p:nvSpPr>
          <p:cNvPr id="10" name="ZoneTexte 9"/>
          <p:cNvSpPr txBox="1"/>
          <p:nvPr/>
        </p:nvSpPr>
        <p:spPr>
          <a:xfrm>
            <a:off x="899592" y="5211851"/>
            <a:ext cx="1187225" cy="400110"/>
          </a:xfrm>
          <a:prstGeom prst="rect">
            <a:avLst/>
          </a:prstGeom>
          <a:noFill/>
        </p:spPr>
        <p:txBody>
          <a:bodyPr wrap="square" rtlCol="0">
            <a:spAutoFit/>
          </a:bodyPr>
          <a:lstStyle/>
          <a:p>
            <a:r>
              <a:rPr lang="fr-FR" sz="2000" b="1" dirty="0" err="1" smtClean="0">
                <a:solidFill>
                  <a:srgbClr val="00B050"/>
                </a:solidFill>
              </a:rPr>
              <a:t>unknown</a:t>
            </a:r>
            <a:endParaRPr lang="fr-FR" sz="2000" b="1" dirty="0">
              <a:solidFill>
                <a:srgbClr val="00B050"/>
              </a:solidFill>
            </a:endParaRPr>
          </a:p>
        </p:txBody>
      </p:sp>
      <p:sp>
        <p:nvSpPr>
          <p:cNvPr id="11" name="Rectangle 10"/>
          <p:cNvSpPr/>
          <p:nvPr/>
        </p:nvSpPr>
        <p:spPr>
          <a:xfrm>
            <a:off x="-95640" y="1813092"/>
            <a:ext cx="2182457" cy="369332"/>
          </a:xfrm>
          <a:prstGeom prst="rect">
            <a:avLst/>
          </a:prstGeom>
        </p:spPr>
        <p:txBody>
          <a:bodyPr wrap="none">
            <a:spAutoFit/>
          </a:bodyPr>
          <a:lstStyle/>
          <a:p>
            <a:r>
              <a:rPr lang="fr-FR" b="1" dirty="0" smtClean="0">
                <a:solidFill>
                  <a:srgbClr val="FF0000"/>
                </a:solidFill>
              </a:rPr>
              <a:t>160 000 running jobs</a:t>
            </a:r>
            <a:endParaRPr lang="fr-FR" b="1" dirty="0">
              <a:solidFill>
                <a:srgbClr val="FF0000"/>
              </a:solidFill>
            </a:endParaRPr>
          </a:p>
        </p:txBody>
      </p:sp>
      <p:cxnSp>
        <p:nvCxnSpPr>
          <p:cNvPr id="12" name="Connecteur droit avec flèche 11"/>
          <p:cNvCxnSpPr/>
          <p:nvPr/>
        </p:nvCxnSpPr>
        <p:spPr>
          <a:xfrm>
            <a:off x="1741360" y="2035430"/>
            <a:ext cx="985565" cy="40971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80530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1972" y="476672"/>
            <a:ext cx="8229600" cy="1143000"/>
          </a:xfrm>
        </p:spPr>
        <p:txBody>
          <a:bodyPr>
            <a:normAutofit/>
          </a:bodyPr>
          <a:lstStyle/>
          <a:p>
            <a:r>
              <a:rPr lang="fr-FR" dirty="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CMS </a:t>
            </a:r>
            <a:r>
              <a:rPr lang="fr-FR" dirty="0" err="1">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activity</a:t>
            </a:r>
            <a:r>
              <a:rPr lang="fr-FR" dirty="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a:t>
            </a:r>
            <a:r>
              <a:rPr lang="fr-FR"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in </a:t>
            </a:r>
            <a:r>
              <a:rPr lang="fr-FR"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nov</a:t>
            </a:r>
            <a:r>
              <a:rPr lang="fr-FR"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2016</a:t>
            </a:r>
            <a:endParaRPr lang="fr-FR" dirty="0"/>
          </a:p>
        </p:txBody>
      </p:sp>
      <p:sp>
        <p:nvSpPr>
          <p:cNvPr id="4" name="Espace réservé de la date 3"/>
          <p:cNvSpPr>
            <a:spLocks noGrp="1"/>
          </p:cNvSpPr>
          <p:nvPr>
            <p:ph type="dt" sz="half" idx="10"/>
          </p:nvPr>
        </p:nvSpPr>
        <p:spPr/>
        <p:txBody>
          <a:bodyPr/>
          <a:lstStyle/>
          <a:p>
            <a:fld id="{C29BBAE0-C357-4051-8D64-7250CC4032FA}"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34</a:t>
            </a:fld>
            <a:endParaRPr lang="fr-FR"/>
          </a:p>
        </p:txBody>
      </p:sp>
      <p:pic>
        <p:nvPicPr>
          <p:cNvPr id="1026" name="Picture 2" descr="http://dashb-cms-jobsmry.cern.ch/tmp/zLG20fz.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15816" y="1916832"/>
            <a:ext cx="6034617" cy="452596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83568" y="3140968"/>
            <a:ext cx="1358129" cy="400110"/>
          </a:xfrm>
          <a:prstGeom prst="rect">
            <a:avLst/>
          </a:prstGeom>
        </p:spPr>
        <p:txBody>
          <a:bodyPr wrap="none">
            <a:spAutoFit/>
          </a:bodyPr>
          <a:lstStyle/>
          <a:p>
            <a:r>
              <a:rPr lang="fr-FR" sz="2000" b="1" dirty="0">
                <a:solidFill>
                  <a:srgbClr val="F2CC38"/>
                </a:solidFill>
              </a:rPr>
              <a:t>production</a:t>
            </a:r>
          </a:p>
        </p:txBody>
      </p:sp>
      <p:sp>
        <p:nvSpPr>
          <p:cNvPr id="7" name="Rectangle 6"/>
          <p:cNvSpPr/>
          <p:nvPr/>
        </p:nvSpPr>
        <p:spPr>
          <a:xfrm>
            <a:off x="4112771" y="1732166"/>
            <a:ext cx="3814057" cy="369332"/>
          </a:xfrm>
          <a:prstGeom prst="rect">
            <a:avLst/>
          </a:prstGeom>
        </p:spPr>
        <p:txBody>
          <a:bodyPr wrap="none">
            <a:spAutoFit/>
          </a:bodyPr>
          <a:lstStyle/>
          <a:p>
            <a:r>
              <a:rPr lang="fr-FR" b="1" dirty="0">
                <a:solidFill>
                  <a:srgbClr val="FF0000"/>
                </a:solidFill>
              </a:rPr>
              <a:t>One </a:t>
            </a:r>
            <a:r>
              <a:rPr lang="fr-FR" b="1" dirty="0" err="1">
                <a:solidFill>
                  <a:srgbClr val="FF0000"/>
                </a:solidFill>
              </a:rPr>
              <a:t>week</a:t>
            </a:r>
            <a:r>
              <a:rPr lang="fr-FR" b="1" dirty="0">
                <a:solidFill>
                  <a:srgbClr val="FF0000"/>
                </a:solidFill>
              </a:rPr>
              <a:t> </a:t>
            </a:r>
            <a:r>
              <a:rPr lang="fr-FR" b="1" dirty="0" err="1">
                <a:solidFill>
                  <a:srgbClr val="FF0000"/>
                </a:solidFill>
              </a:rPr>
              <a:t>period</a:t>
            </a:r>
            <a:r>
              <a:rPr lang="fr-FR" b="1" dirty="0">
                <a:solidFill>
                  <a:srgbClr val="FF0000"/>
                </a:solidFill>
              </a:rPr>
              <a:t>   in </a:t>
            </a:r>
            <a:r>
              <a:rPr lang="fr-FR" b="1" dirty="0" err="1" smtClean="0">
                <a:solidFill>
                  <a:srgbClr val="FF0000"/>
                </a:solidFill>
              </a:rPr>
              <a:t>november</a:t>
            </a:r>
            <a:r>
              <a:rPr lang="fr-FR" b="1" dirty="0" smtClean="0">
                <a:solidFill>
                  <a:srgbClr val="FF0000"/>
                </a:solidFill>
              </a:rPr>
              <a:t>  2016 </a:t>
            </a:r>
            <a:endParaRPr lang="fr-FR" b="1" dirty="0">
              <a:solidFill>
                <a:srgbClr val="FF0000"/>
              </a:solidFill>
            </a:endParaRPr>
          </a:p>
        </p:txBody>
      </p:sp>
      <p:sp>
        <p:nvSpPr>
          <p:cNvPr id="9" name="ZoneTexte 8"/>
          <p:cNvSpPr txBox="1"/>
          <p:nvPr/>
        </p:nvSpPr>
        <p:spPr>
          <a:xfrm>
            <a:off x="702436" y="4055733"/>
            <a:ext cx="1026243" cy="400110"/>
          </a:xfrm>
          <a:prstGeom prst="rect">
            <a:avLst/>
          </a:prstGeom>
          <a:noFill/>
        </p:spPr>
        <p:txBody>
          <a:bodyPr wrap="none" rtlCol="0">
            <a:spAutoFit/>
          </a:bodyPr>
          <a:lstStyle/>
          <a:p>
            <a:r>
              <a:rPr lang="fr-FR" sz="2000" b="1" dirty="0" err="1" smtClean="0">
                <a:solidFill>
                  <a:srgbClr val="FF0000"/>
                </a:solidFill>
              </a:rPr>
              <a:t>analysis</a:t>
            </a:r>
            <a:endParaRPr lang="fr-FR" sz="2000" b="1" dirty="0">
              <a:solidFill>
                <a:srgbClr val="FF0000"/>
              </a:solidFill>
            </a:endParaRPr>
          </a:p>
        </p:txBody>
      </p:sp>
      <p:sp>
        <p:nvSpPr>
          <p:cNvPr id="8" name="ZoneTexte 7"/>
          <p:cNvSpPr txBox="1"/>
          <p:nvPr/>
        </p:nvSpPr>
        <p:spPr>
          <a:xfrm>
            <a:off x="692825" y="4903121"/>
            <a:ext cx="587405" cy="400110"/>
          </a:xfrm>
          <a:prstGeom prst="rect">
            <a:avLst/>
          </a:prstGeom>
          <a:noFill/>
        </p:spPr>
        <p:txBody>
          <a:bodyPr wrap="none" rtlCol="0">
            <a:spAutoFit/>
          </a:bodyPr>
          <a:lstStyle/>
          <a:p>
            <a:r>
              <a:rPr lang="fr-FR" sz="2000" b="1" dirty="0" smtClean="0">
                <a:solidFill>
                  <a:srgbClr val="0070C0"/>
                </a:solidFill>
              </a:rPr>
              <a:t>test</a:t>
            </a:r>
            <a:endParaRPr lang="fr-FR" sz="2000" b="1" dirty="0">
              <a:solidFill>
                <a:srgbClr val="0070C0"/>
              </a:solidFill>
            </a:endParaRPr>
          </a:p>
        </p:txBody>
      </p:sp>
      <p:sp>
        <p:nvSpPr>
          <p:cNvPr id="10" name="Rectangle 9"/>
          <p:cNvSpPr/>
          <p:nvPr/>
        </p:nvSpPr>
        <p:spPr>
          <a:xfrm>
            <a:off x="189001" y="1833252"/>
            <a:ext cx="2182457" cy="369332"/>
          </a:xfrm>
          <a:prstGeom prst="rect">
            <a:avLst/>
          </a:prstGeom>
        </p:spPr>
        <p:txBody>
          <a:bodyPr wrap="none">
            <a:spAutoFit/>
          </a:bodyPr>
          <a:lstStyle/>
          <a:p>
            <a:r>
              <a:rPr lang="fr-FR" b="1" dirty="0" smtClean="0">
                <a:solidFill>
                  <a:srgbClr val="FF0000"/>
                </a:solidFill>
              </a:rPr>
              <a:t>250 </a:t>
            </a:r>
            <a:r>
              <a:rPr lang="fr-FR" b="1" dirty="0">
                <a:solidFill>
                  <a:srgbClr val="FF0000"/>
                </a:solidFill>
              </a:rPr>
              <a:t>000 running jobs</a:t>
            </a:r>
          </a:p>
        </p:txBody>
      </p:sp>
      <p:cxnSp>
        <p:nvCxnSpPr>
          <p:cNvPr id="12" name="Connecteur droit avec flèche 11"/>
          <p:cNvCxnSpPr/>
          <p:nvPr/>
        </p:nvCxnSpPr>
        <p:spPr>
          <a:xfrm>
            <a:off x="2403446" y="1970560"/>
            <a:ext cx="985565" cy="40971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75341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5"/>
            <a:ext cx="6403601" cy="3888432"/>
          </a:xfrm>
        </p:spPr>
        <p:txBody>
          <a:bodyPr>
            <a:noAutofit/>
          </a:bodyPr>
          <a:lstStyle/>
          <a:p>
            <a:pPr marL="971550" lvl="1" indent="-514350" algn="l">
              <a:buFont typeface="+mj-lt"/>
              <a:buAutoNum type="arabicPeriod"/>
            </a:pPr>
            <a:r>
              <a:rPr lang="en-US" sz="36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36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3600" dirty="0" smtClean="0">
                <a:solidFill>
                  <a:schemeClr val="tx1"/>
                </a:solidFill>
              </a:rPr>
              <a:t>WLCG Architecture</a:t>
            </a:r>
          </a:p>
          <a:p>
            <a:pPr marL="1428750" lvl="2" indent="-514350" algn="l">
              <a:buFont typeface="+mj-lt"/>
              <a:buAutoNum type="arabicPeriod"/>
            </a:pPr>
            <a:r>
              <a:rPr lang="fr-FR" sz="2000" dirty="0" smtClean="0">
                <a:solidFill>
                  <a:srgbClr val="FF0000"/>
                </a:solidFill>
                <a:cs typeface="Courier New" panose="02070309020205020404" pitchFamily="49" charset="0"/>
              </a:rPr>
              <a:t>Tiers</a:t>
            </a:r>
            <a:endParaRPr lang="fr-FR" sz="2000" dirty="0">
              <a:solidFill>
                <a:srgbClr val="FF0000"/>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Information system</a:t>
            </a:r>
          </a:p>
          <a:p>
            <a:pPr marL="1428750" lvl="2" indent="-514350" algn="l">
              <a:buFont typeface="+mj-lt"/>
              <a:buAutoNum type="arabicPeriod"/>
            </a:pPr>
            <a:r>
              <a:rPr lang="fr-FR" sz="2000" dirty="0" err="1">
                <a:solidFill>
                  <a:schemeClr val="tx1"/>
                </a:solidFill>
                <a:cs typeface="Courier New" panose="02070309020205020404" pitchFamily="49" charset="0"/>
              </a:rPr>
              <a:t>Authentication</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Data management</a:t>
            </a:r>
          </a:p>
          <a:p>
            <a:pPr marL="1428750" lvl="2" indent="-514350" algn="l">
              <a:buFont typeface="+mj-lt"/>
              <a:buAutoNum type="arabicPeriod"/>
            </a:pPr>
            <a:r>
              <a:rPr lang="fr-FR" sz="2000" dirty="0">
                <a:solidFill>
                  <a:schemeClr val="tx1"/>
                </a:solidFill>
                <a:cs typeface="Courier New" panose="02070309020205020404" pitchFamily="49" charset="0"/>
              </a:rPr>
              <a:t>Jobs workflow</a:t>
            </a:r>
          </a:p>
          <a:p>
            <a:pPr marL="1428750" lvl="2" indent="-514350" algn="l">
              <a:buFont typeface="+mj-lt"/>
              <a:buAutoNum type="arabicPeriod"/>
            </a:pPr>
            <a:r>
              <a:rPr lang="fr-FR" sz="2000" dirty="0" err="1">
                <a:solidFill>
                  <a:schemeClr val="tx1"/>
                </a:solidFill>
                <a:cs typeface="Courier New" panose="02070309020205020404" pitchFamily="49" charset="0"/>
              </a:rPr>
              <a:t>VO’s</a:t>
            </a:r>
            <a:r>
              <a:rPr lang="fr-FR" sz="2000" dirty="0">
                <a:solidFill>
                  <a:schemeClr val="tx1"/>
                </a:solidFill>
                <a:cs typeface="Courier New" panose="02070309020205020404" pitchFamily="49" charset="0"/>
              </a:rPr>
              <a:t> applications</a:t>
            </a:r>
            <a:endParaRPr lang="fr-FR" sz="1200" dirty="0">
              <a:solidFill>
                <a:schemeClr val="tx1"/>
              </a:solidFill>
              <a:cs typeface="Courier New" panose="02070309020205020404" pitchFamily="49" charset="0"/>
            </a:endParaRPr>
          </a:p>
          <a:p>
            <a:pPr marL="971550" lvl="1" indent="-514350" algn="l">
              <a:buFont typeface="+mj-lt"/>
              <a:buAutoNum type="arabicPeriod"/>
            </a:pPr>
            <a:endParaRPr lang="fr-FR" sz="4400" dirty="0" smtClean="0">
              <a:solidFill>
                <a:schemeClr val="tx1"/>
              </a:solidFill>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1449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513431" y="659305"/>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WLCG sites -  Tier-0</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3745" y="1904309"/>
            <a:ext cx="4190743" cy="3928821"/>
          </a:xfrm>
          <a:prstGeom prst="rect">
            <a:avLst/>
          </a:prstGeom>
        </p:spPr>
      </p:pic>
      <p:sp>
        <p:nvSpPr>
          <p:cNvPr id="17" name="Rectangle 16"/>
          <p:cNvSpPr/>
          <p:nvPr/>
        </p:nvSpPr>
        <p:spPr>
          <a:xfrm>
            <a:off x="342900" y="1881836"/>
            <a:ext cx="4114800" cy="4678204"/>
          </a:xfrm>
          <a:prstGeom prst="rect">
            <a:avLst/>
          </a:prstGeom>
        </p:spPr>
        <p:txBody>
          <a:bodyPr wrap="square">
            <a:spAutoFit/>
          </a:bodyPr>
          <a:lstStyle/>
          <a:p>
            <a:r>
              <a:rPr lang="en-US" sz="3200" b="1" dirty="0">
                <a:latin typeface="Courier New" panose="02070309020205020404" pitchFamily="49" charset="0"/>
                <a:cs typeface="Courier New" panose="02070309020205020404" pitchFamily="49" charset="0"/>
              </a:rPr>
              <a:t>Tier-0</a:t>
            </a:r>
          </a:p>
          <a:p>
            <a:endParaRPr lang="en-US" sz="1400" dirty="0" smtClean="0">
              <a:latin typeface="Courier New" panose="02070309020205020404" pitchFamily="49" charset="0"/>
              <a:cs typeface="Courier New" panose="02070309020205020404" pitchFamily="49" charset="0"/>
            </a:endParaRPr>
          </a:p>
          <a:p>
            <a:r>
              <a:rPr lang="en-US" sz="1400" dirty="0" smtClean="0">
                <a:latin typeface="Courier New" panose="02070309020205020404" pitchFamily="49" charset="0"/>
                <a:cs typeface="Courier New" panose="02070309020205020404" pitchFamily="49" charset="0"/>
              </a:rPr>
              <a:t>This </a:t>
            </a:r>
            <a:r>
              <a:rPr lang="en-US" sz="1400" dirty="0">
                <a:latin typeface="Courier New" panose="02070309020205020404" pitchFamily="49" charset="0"/>
                <a:cs typeface="Courier New" panose="02070309020205020404" pitchFamily="49" charset="0"/>
              </a:rPr>
              <a:t>is the </a:t>
            </a:r>
            <a:r>
              <a:rPr lang="en-US" sz="1400" b="1" dirty="0">
                <a:latin typeface="Courier New" panose="02070309020205020404" pitchFamily="49" charset="0"/>
                <a:cs typeface="Courier New" panose="02070309020205020404" pitchFamily="49" charset="0"/>
              </a:rPr>
              <a:t>CERN Data Centre</a:t>
            </a:r>
            <a:r>
              <a:rPr lang="en-US" sz="1400" dirty="0">
                <a:latin typeface="Courier New" panose="02070309020205020404" pitchFamily="49" charset="0"/>
                <a:cs typeface="Courier New" panose="02070309020205020404" pitchFamily="49" charset="0"/>
              </a:rPr>
              <a:t>, which is located in Geneva, Switzerland and also at the </a:t>
            </a:r>
            <a:r>
              <a:rPr lang="en-US" sz="1400" b="1" dirty="0">
                <a:latin typeface="Courier New" panose="02070309020205020404" pitchFamily="49" charset="0"/>
                <a:cs typeface="Courier New" panose="02070309020205020404" pitchFamily="49" charset="0"/>
              </a:rPr>
              <a:t>Wigner Research Centre for Physics</a:t>
            </a:r>
            <a:r>
              <a:rPr lang="en-US" sz="1400" dirty="0">
                <a:latin typeface="Courier New" panose="02070309020205020404" pitchFamily="49" charset="0"/>
                <a:cs typeface="Courier New" panose="02070309020205020404" pitchFamily="49" charset="0"/>
              </a:rPr>
              <a:t> in </a:t>
            </a:r>
            <a:r>
              <a:rPr lang="en-US" sz="1400" b="1" dirty="0">
                <a:latin typeface="Courier New" panose="02070309020205020404" pitchFamily="49" charset="0"/>
                <a:cs typeface="Courier New" panose="02070309020205020404" pitchFamily="49" charset="0"/>
              </a:rPr>
              <a:t>Budapest</a:t>
            </a:r>
            <a:r>
              <a:rPr lang="en-US" sz="1400" dirty="0">
                <a:latin typeface="Courier New" panose="02070309020205020404" pitchFamily="49" charset="0"/>
                <a:cs typeface="Courier New" panose="02070309020205020404" pitchFamily="49" charset="0"/>
              </a:rPr>
              <a:t>, Hungary over 1200km away. The two sites are connected by two dedicated 100 </a:t>
            </a:r>
            <a:r>
              <a:rPr lang="en-US" sz="1400" dirty="0" err="1">
                <a:latin typeface="Courier New" panose="02070309020205020404" pitchFamily="49" charset="0"/>
                <a:cs typeface="Courier New" panose="02070309020205020404" pitchFamily="49" charset="0"/>
              </a:rPr>
              <a:t>Gbit</a:t>
            </a:r>
            <a:r>
              <a:rPr lang="en-US" sz="1400" dirty="0">
                <a:latin typeface="Courier New" panose="02070309020205020404" pitchFamily="49" charset="0"/>
                <a:cs typeface="Courier New" panose="02070309020205020404" pitchFamily="49" charset="0"/>
              </a:rPr>
              <a:t>/s data links. All data from the LHC passes through the central CERN hub, but CERN provides less than 20% of the total compute capacity.</a:t>
            </a:r>
          </a:p>
          <a:p>
            <a:r>
              <a:rPr lang="en-US" sz="1400" dirty="0">
                <a:latin typeface="Courier New" panose="02070309020205020404" pitchFamily="49" charset="0"/>
                <a:cs typeface="Courier New" panose="02070309020205020404" pitchFamily="49" charset="0"/>
              </a:rPr>
              <a:t>Tier 0 is responsible for the </a:t>
            </a:r>
            <a:r>
              <a:rPr lang="en-US" sz="1400" b="1" dirty="0">
                <a:latin typeface="Courier New" panose="02070309020205020404" pitchFamily="49" charset="0"/>
                <a:cs typeface="Courier New" panose="02070309020205020404" pitchFamily="49" charset="0"/>
              </a:rPr>
              <a:t>safe-keeping of the raw data </a:t>
            </a:r>
            <a:r>
              <a:rPr lang="en-US" sz="1400" dirty="0">
                <a:latin typeface="Courier New" panose="02070309020205020404" pitchFamily="49" charset="0"/>
                <a:cs typeface="Courier New" panose="02070309020205020404" pitchFamily="49" charset="0"/>
              </a:rPr>
              <a:t>(first copy), </a:t>
            </a:r>
            <a:r>
              <a:rPr lang="en-US" sz="1400" b="1" dirty="0">
                <a:latin typeface="Courier New" panose="02070309020205020404" pitchFamily="49" charset="0"/>
                <a:cs typeface="Courier New" panose="02070309020205020404" pitchFamily="49" charset="0"/>
              </a:rPr>
              <a:t>first pass reconstruction</a:t>
            </a:r>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distribution</a:t>
            </a:r>
            <a:r>
              <a:rPr lang="en-US" sz="1400" dirty="0">
                <a:latin typeface="Courier New" panose="02070309020205020404" pitchFamily="49" charset="0"/>
                <a:cs typeface="Courier New" panose="02070309020205020404" pitchFamily="49" charset="0"/>
              </a:rPr>
              <a:t> of raw data and reconstruction output to the Tier 1s, and reprocessing of data during LHC </a:t>
            </a:r>
            <a:r>
              <a:rPr lang="en-US" sz="1400" dirty="0" smtClean="0">
                <a:latin typeface="Courier New" panose="02070309020205020404" pitchFamily="49" charset="0"/>
                <a:cs typeface="Courier New" panose="02070309020205020404" pitchFamily="49" charset="0"/>
              </a:rPr>
              <a:t>down-times.</a:t>
            </a:r>
            <a:endParaRPr lang="it-IT" sz="1400" dirty="0">
              <a:latin typeface="Courier New" panose="02070309020205020404" pitchFamily="49" charset="0"/>
              <a:cs typeface="Courier New" panose="02070309020205020404" pitchFamily="49" charset="0"/>
            </a:endParaRPr>
          </a:p>
        </p:txBody>
      </p:sp>
      <p:sp>
        <p:nvSpPr>
          <p:cNvPr id="21" name="ZoneTexte 20"/>
          <p:cNvSpPr txBox="1"/>
          <p:nvPr/>
        </p:nvSpPr>
        <p:spPr>
          <a:xfrm>
            <a:off x="4773745" y="5937672"/>
            <a:ext cx="4342599" cy="369332"/>
          </a:xfrm>
          <a:prstGeom prst="rect">
            <a:avLst/>
          </a:prstGeom>
          <a:noFill/>
        </p:spPr>
        <p:txBody>
          <a:bodyPr wrap="none" rtlCol="0">
            <a:spAutoFit/>
          </a:bodyPr>
          <a:lstStyle/>
          <a:p>
            <a:r>
              <a:rPr lang="it-IT" b="1" i="1" dirty="0"/>
              <a:t>http://wlcg-public.web.cern.ch/tier-centres</a:t>
            </a:r>
          </a:p>
        </p:txBody>
      </p:sp>
    </p:spTree>
    <p:extLst>
      <p:ext uri="{BB962C8B-B14F-4D97-AF65-F5344CB8AC3E}">
        <p14:creationId xmlns:p14="http://schemas.microsoft.com/office/powerpoint/2010/main" val="35027687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228872" y="271104"/>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WLCG sites -  Tier-1’s</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3745" y="1571718"/>
            <a:ext cx="4190743" cy="3928821"/>
          </a:xfrm>
          <a:prstGeom prst="rect">
            <a:avLst/>
          </a:prstGeom>
        </p:spPr>
      </p:pic>
      <p:sp>
        <p:nvSpPr>
          <p:cNvPr id="17" name="Rectangle 16"/>
          <p:cNvSpPr/>
          <p:nvPr/>
        </p:nvSpPr>
        <p:spPr>
          <a:xfrm>
            <a:off x="601216" y="2028324"/>
            <a:ext cx="4114800" cy="3200876"/>
          </a:xfrm>
          <a:prstGeom prst="rect">
            <a:avLst/>
          </a:prstGeom>
        </p:spPr>
        <p:txBody>
          <a:bodyPr wrap="square">
            <a:spAutoFit/>
          </a:bodyPr>
          <a:lstStyle/>
          <a:p>
            <a:r>
              <a:rPr lang="en-US" sz="2000" b="1" dirty="0" smtClean="0">
                <a:latin typeface="Courier New" panose="02070309020205020404" pitchFamily="49" charset="0"/>
                <a:cs typeface="Courier New" panose="02070309020205020404" pitchFamily="49" charset="0"/>
              </a:rPr>
              <a:t>Tier-1’s</a:t>
            </a:r>
            <a:endParaRPr lang="en-US" sz="2000" b="1" dirty="0">
              <a:latin typeface="Courier New" panose="02070309020205020404" pitchFamily="49" charset="0"/>
              <a:cs typeface="Courier New" panose="02070309020205020404" pitchFamily="49" charset="0"/>
            </a:endParaRPr>
          </a:p>
          <a:p>
            <a:endParaRPr lang="en-US" sz="1400" dirty="0" smtClean="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These are </a:t>
            </a:r>
            <a:r>
              <a:rPr lang="en-US" sz="1400" b="1" dirty="0">
                <a:latin typeface="Courier New" panose="02070309020205020404" pitchFamily="49" charset="0"/>
                <a:cs typeface="Courier New" panose="02070309020205020404" pitchFamily="49" charset="0"/>
              </a:rPr>
              <a:t>thirteen large computer </a:t>
            </a:r>
            <a:r>
              <a:rPr lang="en-US" sz="1400" b="1" dirty="0" err="1">
                <a:latin typeface="Courier New" panose="02070309020205020404" pitchFamily="49" charset="0"/>
                <a:cs typeface="Courier New" panose="02070309020205020404" pitchFamily="49" charset="0"/>
              </a:rPr>
              <a:t>centres</a:t>
            </a:r>
            <a:r>
              <a:rPr lang="en-US" sz="1400" b="1" dirty="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with sufficient </a:t>
            </a:r>
            <a:r>
              <a:rPr lang="en-US" sz="1400" b="1" dirty="0">
                <a:latin typeface="Courier New" panose="02070309020205020404" pitchFamily="49" charset="0"/>
                <a:cs typeface="Courier New" panose="02070309020205020404" pitchFamily="49" charset="0"/>
              </a:rPr>
              <a:t>storage capacity</a:t>
            </a:r>
            <a:r>
              <a:rPr lang="en-US" sz="1400" dirty="0">
                <a:latin typeface="Courier New" panose="02070309020205020404" pitchFamily="49" charset="0"/>
                <a:cs typeface="Courier New" panose="02070309020205020404" pitchFamily="49" charset="0"/>
              </a:rPr>
              <a:t> and with </a:t>
            </a:r>
            <a:r>
              <a:rPr lang="en-US" sz="1400" b="1" dirty="0">
                <a:latin typeface="Courier New" panose="02070309020205020404" pitchFamily="49" charset="0"/>
                <a:cs typeface="Courier New" panose="02070309020205020404" pitchFamily="49" charset="0"/>
              </a:rPr>
              <a:t>round-the-clock suppor</a:t>
            </a:r>
            <a:r>
              <a:rPr lang="en-US" sz="1400" dirty="0">
                <a:latin typeface="Courier New" panose="02070309020205020404" pitchFamily="49" charset="0"/>
                <a:cs typeface="Courier New" panose="02070309020205020404" pitchFamily="49" charset="0"/>
              </a:rPr>
              <a:t>t for the Grid. They are responsible for the </a:t>
            </a:r>
            <a:r>
              <a:rPr lang="en-US" sz="1400" b="1" dirty="0">
                <a:latin typeface="Courier New" panose="02070309020205020404" pitchFamily="49" charset="0"/>
                <a:cs typeface="Courier New" panose="02070309020205020404" pitchFamily="49" charset="0"/>
              </a:rPr>
              <a:t>safe-keeping</a:t>
            </a:r>
            <a:r>
              <a:rPr lang="en-US" sz="1400" dirty="0">
                <a:latin typeface="Courier New" panose="02070309020205020404" pitchFamily="49" charset="0"/>
                <a:cs typeface="Courier New" panose="02070309020205020404" pitchFamily="49" charset="0"/>
              </a:rPr>
              <a:t> of a proportional </a:t>
            </a:r>
            <a:r>
              <a:rPr lang="en-US" sz="1400" b="1" dirty="0">
                <a:latin typeface="Courier New" panose="02070309020205020404" pitchFamily="49" charset="0"/>
                <a:cs typeface="Courier New" panose="02070309020205020404" pitchFamily="49" charset="0"/>
              </a:rPr>
              <a:t>share of raw and reconstructed data</a:t>
            </a:r>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large-scale reprocessing</a:t>
            </a:r>
            <a:r>
              <a:rPr lang="en-US" sz="1400" dirty="0">
                <a:latin typeface="Courier New" panose="02070309020205020404" pitchFamily="49" charset="0"/>
                <a:cs typeface="Courier New" panose="02070309020205020404" pitchFamily="49" charset="0"/>
              </a:rPr>
              <a:t> and safe-keeping of corresponding output, </a:t>
            </a:r>
            <a:r>
              <a:rPr lang="en-US" sz="1400" b="1" dirty="0">
                <a:latin typeface="Courier New" panose="02070309020205020404" pitchFamily="49" charset="0"/>
                <a:cs typeface="Courier New" panose="02070309020205020404" pitchFamily="49" charset="0"/>
              </a:rPr>
              <a:t>distribution of data to Tier 2s</a:t>
            </a:r>
            <a:r>
              <a:rPr lang="en-US" sz="1400" dirty="0">
                <a:latin typeface="Courier New" panose="02070309020205020404" pitchFamily="49" charset="0"/>
                <a:cs typeface="Courier New" panose="02070309020205020404" pitchFamily="49" charset="0"/>
              </a:rPr>
              <a:t> and </a:t>
            </a:r>
            <a:r>
              <a:rPr lang="en-US" sz="1400" b="1" dirty="0">
                <a:latin typeface="Courier New" panose="02070309020205020404" pitchFamily="49" charset="0"/>
                <a:cs typeface="Courier New" panose="02070309020205020404" pitchFamily="49" charset="0"/>
              </a:rPr>
              <a:t>safe-keeping</a:t>
            </a:r>
            <a:r>
              <a:rPr lang="en-US" sz="1400" dirty="0">
                <a:latin typeface="Courier New" panose="02070309020205020404" pitchFamily="49" charset="0"/>
                <a:cs typeface="Courier New" panose="02070309020205020404" pitchFamily="49" charset="0"/>
              </a:rPr>
              <a:t> of a share of </a:t>
            </a:r>
            <a:r>
              <a:rPr lang="en-US" sz="1400" b="1" dirty="0">
                <a:latin typeface="Courier New" panose="02070309020205020404" pitchFamily="49" charset="0"/>
                <a:cs typeface="Courier New" panose="02070309020205020404" pitchFamily="49" charset="0"/>
              </a:rPr>
              <a:t>simulated data</a:t>
            </a:r>
            <a:r>
              <a:rPr lang="en-US" sz="1400" dirty="0">
                <a:latin typeface="Courier New" panose="02070309020205020404" pitchFamily="49" charset="0"/>
                <a:cs typeface="Courier New" panose="02070309020205020404" pitchFamily="49" charset="0"/>
              </a:rPr>
              <a:t> produced at these Tier 2s.</a:t>
            </a:r>
            <a:endParaRPr lang="it-IT" sz="1400" dirty="0">
              <a:latin typeface="Courier New" panose="02070309020205020404" pitchFamily="49" charset="0"/>
              <a:cs typeface="Courier New" panose="02070309020205020404" pitchFamily="49" charset="0"/>
            </a:endParaRPr>
          </a:p>
        </p:txBody>
      </p:sp>
      <p:sp>
        <p:nvSpPr>
          <p:cNvPr id="21" name="ZoneTexte 20"/>
          <p:cNvSpPr txBox="1"/>
          <p:nvPr/>
        </p:nvSpPr>
        <p:spPr>
          <a:xfrm>
            <a:off x="4773745" y="5937672"/>
            <a:ext cx="4342599" cy="369332"/>
          </a:xfrm>
          <a:prstGeom prst="rect">
            <a:avLst/>
          </a:prstGeom>
          <a:noFill/>
        </p:spPr>
        <p:txBody>
          <a:bodyPr wrap="none" rtlCol="0">
            <a:spAutoFit/>
          </a:bodyPr>
          <a:lstStyle/>
          <a:p>
            <a:r>
              <a:rPr lang="it-IT" b="1" i="1" dirty="0"/>
              <a:t>http://wlcg-public.web.cern.ch/tier-centres</a:t>
            </a:r>
          </a:p>
        </p:txBody>
      </p:sp>
    </p:spTree>
    <p:extLst>
      <p:ext uri="{BB962C8B-B14F-4D97-AF65-F5344CB8AC3E}">
        <p14:creationId xmlns:p14="http://schemas.microsoft.com/office/powerpoint/2010/main" val="15992808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453450" y="325807"/>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WLCG sites - Tier-2’s</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2609" y="1846452"/>
            <a:ext cx="4190743" cy="3928821"/>
          </a:xfrm>
          <a:prstGeom prst="rect">
            <a:avLst/>
          </a:prstGeom>
        </p:spPr>
      </p:pic>
      <p:sp>
        <p:nvSpPr>
          <p:cNvPr id="17" name="Rectangle 16"/>
          <p:cNvSpPr/>
          <p:nvPr/>
        </p:nvSpPr>
        <p:spPr>
          <a:xfrm>
            <a:off x="601216" y="2172340"/>
            <a:ext cx="4114800" cy="3200876"/>
          </a:xfrm>
          <a:prstGeom prst="rect">
            <a:avLst/>
          </a:prstGeom>
        </p:spPr>
        <p:txBody>
          <a:bodyPr wrap="square">
            <a:spAutoFit/>
          </a:bodyPr>
          <a:lstStyle/>
          <a:p>
            <a:r>
              <a:rPr lang="en-US" sz="2000" b="1" dirty="0" smtClean="0">
                <a:latin typeface="Courier New" panose="02070309020205020404" pitchFamily="49" charset="0"/>
                <a:cs typeface="Courier New" panose="02070309020205020404" pitchFamily="49" charset="0"/>
              </a:rPr>
              <a:t>Tier-2’s</a:t>
            </a:r>
            <a:endParaRPr lang="en-US" sz="2000" b="1" dirty="0">
              <a:latin typeface="Courier New" panose="02070309020205020404" pitchFamily="49" charset="0"/>
              <a:cs typeface="Courier New" panose="02070309020205020404" pitchFamily="49" charset="0"/>
            </a:endParaRPr>
          </a:p>
          <a:p>
            <a:endParaRPr lang="en-US" sz="1400" dirty="0" smtClean="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The Tier 2s are typically universities and other scientific institutes, which can </a:t>
            </a:r>
            <a:r>
              <a:rPr lang="en-US" sz="1400" b="1" dirty="0">
                <a:latin typeface="Courier New" panose="02070309020205020404" pitchFamily="49" charset="0"/>
                <a:cs typeface="Courier New" panose="02070309020205020404" pitchFamily="49" charset="0"/>
              </a:rPr>
              <a:t>store</a:t>
            </a:r>
            <a:r>
              <a:rPr lang="en-US" sz="1400" dirty="0">
                <a:latin typeface="Courier New" panose="02070309020205020404" pitchFamily="49" charset="0"/>
                <a:cs typeface="Courier New" panose="02070309020205020404" pitchFamily="49" charset="0"/>
              </a:rPr>
              <a:t> sufficient </a:t>
            </a:r>
            <a:r>
              <a:rPr lang="en-US" sz="1400" b="1" dirty="0">
                <a:latin typeface="Courier New" panose="02070309020205020404" pitchFamily="49" charset="0"/>
                <a:cs typeface="Courier New" panose="02070309020205020404" pitchFamily="49" charset="0"/>
              </a:rPr>
              <a:t>data</a:t>
            </a:r>
            <a:r>
              <a:rPr lang="en-US" sz="1400" dirty="0">
                <a:latin typeface="Courier New" panose="02070309020205020404" pitchFamily="49" charset="0"/>
                <a:cs typeface="Courier New" panose="02070309020205020404" pitchFamily="49" charset="0"/>
              </a:rPr>
              <a:t> and </a:t>
            </a:r>
            <a:r>
              <a:rPr lang="en-US" sz="1400" b="1" dirty="0">
                <a:latin typeface="Courier New" panose="02070309020205020404" pitchFamily="49" charset="0"/>
                <a:cs typeface="Courier New" panose="02070309020205020404" pitchFamily="49" charset="0"/>
              </a:rPr>
              <a:t>provide</a:t>
            </a:r>
            <a:r>
              <a:rPr lang="en-US" sz="1400" dirty="0">
                <a:latin typeface="Courier New" panose="02070309020205020404" pitchFamily="49" charset="0"/>
                <a:cs typeface="Courier New" panose="02070309020205020404" pitchFamily="49" charset="0"/>
              </a:rPr>
              <a:t> adequate </a:t>
            </a:r>
            <a:r>
              <a:rPr lang="en-US" sz="1400" b="1" dirty="0">
                <a:latin typeface="Courier New" panose="02070309020205020404" pitchFamily="49" charset="0"/>
                <a:cs typeface="Courier New" panose="02070309020205020404" pitchFamily="49" charset="0"/>
              </a:rPr>
              <a:t>computing power</a:t>
            </a:r>
            <a:r>
              <a:rPr lang="en-US" sz="1400" dirty="0">
                <a:latin typeface="Courier New" panose="02070309020205020404" pitchFamily="49" charset="0"/>
                <a:cs typeface="Courier New" panose="02070309020205020404" pitchFamily="49" charset="0"/>
              </a:rPr>
              <a:t> for </a:t>
            </a:r>
            <a:r>
              <a:rPr lang="en-US" sz="1400" b="1" dirty="0">
                <a:latin typeface="Courier New" panose="02070309020205020404" pitchFamily="49" charset="0"/>
                <a:cs typeface="Courier New" panose="02070309020205020404" pitchFamily="49" charset="0"/>
              </a:rPr>
              <a:t>specific analysis tasks</a:t>
            </a:r>
            <a:r>
              <a:rPr lang="en-US" sz="1400" dirty="0">
                <a:latin typeface="Courier New" panose="02070309020205020404" pitchFamily="49" charset="0"/>
                <a:cs typeface="Courier New" panose="02070309020205020404" pitchFamily="49" charset="0"/>
              </a:rPr>
              <a:t>. They handle analysis requirements and proportional share of simulated event production and reconstruction.</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There are currently around 160 Tier 2 sites covering most of the globe.</a:t>
            </a:r>
            <a:endParaRPr lang="it-IT" sz="1400" dirty="0">
              <a:latin typeface="Courier New" panose="02070309020205020404" pitchFamily="49" charset="0"/>
              <a:cs typeface="Courier New" panose="02070309020205020404" pitchFamily="49" charset="0"/>
            </a:endParaRPr>
          </a:p>
        </p:txBody>
      </p:sp>
      <p:sp>
        <p:nvSpPr>
          <p:cNvPr id="21" name="ZoneTexte 20"/>
          <p:cNvSpPr txBox="1"/>
          <p:nvPr/>
        </p:nvSpPr>
        <p:spPr>
          <a:xfrm>
            <a:off x="4773745" y="5937672"/>
            <a:ext cx="4342599" cy="369332"/>
          </a:xfrm>
          <a:prstGeom prst="rect">
            <a:avLst/>
          </a:prstGeom>
          <a:noFill/>
        </p:spPr>
        <p:txBody>
          <a:bodyPr wrap="none" rtlCol="0">
            <a:spAutoFit/>
          </a:bodyPr>
          <a:lstStyle/>
          <a:p>
            <a:r>
              <a:rPr lang="it-IT" b="1" i="1" dirty="0"/>
              <a:t>http://wlcg-public.web.cern.ch/tier-centres</a:t>
            </a:r>
          </a:p>
        </p:txBody>
      </p:sp>
    </p:spTree>
    <p:extLst>
      <p:ext uri="{BB962C8B-B14F-4D97-AF65-F5344CB8AC3E}">
        <p14:creationId xmlns:p14="http://schemas.microsoft.com/office/powerpoint/2010/main" val="41391835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85664" y="591438"/>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WLCG sites – Tier-3’s</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3745" y="1571718"/>
            <a:ext cx="4190743" cy="3928821"/>
          </a:xfrm>
          <a:prstGeom prst="rect">
            <a:avLst/>
          </a:prstGeom>
        </p:spPr>
      </p:pic>
      <p:sp>
        <p:nvSpPr>
          <p:cNvPr id="17" name="Rectangle 16"/>
          <p:cNvSpPr/>
          <p:nvPr/>
        </p:nvSpPr>
        <p:spPr>
          <a:xfrm>
            <a:off x="601216" y="2314615"/>
            <a:ext cx="4114800" cy="2554545"/>
          </a:xfrm>
          <a:prstGeom prst="rect">
            <a:avLst/>
          </a:prstGeom>
        </p:spPr>
        <p:txBody>
          <a:bodyPr wrap="square">
            <a:spAutoFit/>
          </a:bodyPr>
          <a:lstStyle/>
          <a:p>
            <a:r>
              <a:rPr lang="en-US" sz="2000" b="1" dirty="0" smtClean="0">
                <a:latin typeface="Courier New" panose="02070309020205020404" pitchFamily="49" charset="0"/>
                <a:cs typeface="Courier New" panose="02070309020205020404" pitchFamily="49" charset="0"/>
              </a:rPr>
              <a:t>Tier-3’s</a:t>
            </a:r>
            <a:endParaRPr lang="en-US" sz="2000" b="1" dirty="0">
              <a:latin typeface="Courier New" panose="02070309020205020404" pitchFamily="49" charset="0"/>
              <a:cs typeface="Courier New" panose="02070309020205020404" pitchFamily="49" charset="0"/>
            </a:endParaRPr>
          </a:p>
          <a:p>
            <a:endParaRPr lang="en-US" sz="1400" dirty="0" smtClean="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Individual scientists will access these facilities through </a:t>
            </a:r>
            <a:r>
              <a:rPr lang="en-US" sz="1400" b="1" dirty="0">
                <a:latin typeface="Courier New" panose="02070309020205020404" pitchFamily="49" charset="0"/>
                <a:cs typeface="Courier New" panose="02070309020205020404" pitchFamily="49" charset="0"/>
              </a:rPr>
              <a:t>local</a:t>
            </a:r>
            <a:r>
              <a:rPr lang="en-US" sz="1400" dirty="0">
                <a:latin typeface="Courier New" panose="02070309020205020404" pitchFamily="49" charset="0"/>
                <a:cs typeface="Courier New" panose="02070309020205020404" pitchFamily="49" charset="0"/>
              </a:rPr>
              <a:t> (also sometimes referred to as Tier 3) </a:t>
            </a:r>
            <a:r>
              <a:rPr lang="en-US" sz="1400" b="1" dirty="0">
                <a:latin typeface="Courier New" panose="02070309020205020404" pitchFamily="49" charset="0"/>
                <a:cs typeface="Courier New" panose="02070309020205020404" pitchFamily="49" charset="0"/>
              </a:rPr>
              <a:t>computing resources</a:t>
            </a:r>
            <a:r>
              <a:rPr lang="en-US" sz="1400" dirty="0">
                <a:latin typeface="Courier New" panose="02070309020205020404" pitchFamily="49" charset="0"/>
                <a:cs typeface="Courier New" panose="02070309020205020404" pitchFamily="49" charset="0"/>
              </a:rPr>
              <a:t>, which can consist of local clusters in a University Department or even just an individual PC. There is </a:t>
            </a:r>
            <a:r>
              <a:rPr lang="en-US" sz="1400" b="1" dirty="0">
                <a:latin typeface="Courier New" panose="02070309020205020404" pitchFamily="49" charset="0"/>
                <a:cs typeface="Courier New" panose="02070309020205020404" pitchFamily="49" charset="0"/>
              </a:rPr>
              <a:t>no formal engagement</a:t>
            </a:r>
            <a:r>
              <a:rPr lang="en-US" sz="1400" dirty="0">
                <a:latin typeface="Courier New" panose="02070309020205020404" pitchFamily="49" charset="0"/>
                <a:cs typeface="Courier New" panose="02070309020205020404" pitchFamily="49" charset="0"/>
              </a:rPr>
              <a:t> between WLCG and Tier 3 </a:t>
            </a:r>
            <a:r>
              <a:rPr lang="en-US" sz="1400" dirty="0" smtClean="0">
                <a:latin typeface="Courier New" panose="02070309020205020404" pitchFamily="49" charset="0"/>
                <a:cs typeface="Courier New" panose="02070309020205020404" pitchFamily="49" charset="0"/>
              </a:rPr>
              <a:t>resources.</a:t>
            </a:r>
            <a:endParaRPr lang="it-IT" sz="1400" dirty="0">
              <a:latin typeface="Courier New" panose="02070309020205020404" pitchFamily="49" charset="0"/>
              <a:cs typeface="Courier New" panose="02070309020205020404" pitchFamily="49" charset="0"/>
            </a:endParaRPr>
          </a:p>
        </p:txBody>
      </p:sp>
      <p:sp>
        <p:nvSpPr>
          <p:cNvPr id="21" name="ZoneTexte 20"/>
          <p:cNvSpPr txBox="1"/>
          <p:nvPr/>
        </p:nvSpPr>
        <p:spPr>
          <a:xfrm>
            <a:off x="4773745" y="5937672"/>
            <a:ext cx="4342599" cy="369332"/>
          </a:xfrm>
          <a:prstGeom prst="rect">
            <a:avLst/>
          </a:prstGeom>
          <a:noFill/>
        </p:spPr>
        <p:txBody>
          <a:bodyPr wrap="none" rtlCol="0">
            <a:spAutoFit/>
          </a:bodyPr>
          <a:lstStyle/>
          <a:p>
            <a:r>
              <a:rPr lang="it-IT" b="1" i="1" dirty="0"/>
              <a:t>http://wlcg-public.web.cern.ch/tier-centres</a:t>
            </a:r>
          </a:p>
        </p:txBody>
      </p:sp>
    </p:spTree>
    <p:extLst>
      <p:ext uri="{BB962C8B-B14F-4D97-AF65-F5344CB8AC3E}">
        <p14:creationId xmlns:p14="http://schemas.microsoft.com/office/powerpoint/2010/main" val="1311431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err="1" smtClean="0">
                <a:solidFill>
                  <a:srgbClr val="F2CC38"/>
                </a:solidFill>
                <a:latin typeface="Georgia" panose="02040502050405020303" pitchFamily="18" charset="0"/>
              </a:rPr>
              <a:t>Introducing</a:t>
            </a:r>
            <a:r>
              <a:rPr lang="fr-FR" b="1" dirty="0" smtClean="0">
                <a:solidFill>
                  <a:srgbClr val="F2CC38"/>
                </a:solidFill>
                <a:latin typeface="Georgia" panose="02040502050405020303" pitchFamily="18" charset="0"/>
              </a:rPr>
              <a:t> the GRID</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116516" y="1885309"/>
            <a:ext cx="7412398" cy="4357799"/>
          </a:xfrm>
        </p:spPr>
        <p:txBody>
          <a:bodyPr>
            <a:normAutofit/>
          </a:bodyPr>
          <a:lstStyle/>
          <a:p>
            <a:pPr marL="0" indent="0">
              <a:buNone/>
            </a:pPr>
            <a:r>
              <a:rPr lang="it-IT" sz="1800" dirty="0" smtClean="0">
                <a:cs typeface="Times New Roman" panose="02020603050405020304" pitchFamily="18" charset="0"/>
              </a:rPr>
              <a:t>‘‘</a:t>
            </a:r>
            <a:r>
              <a:rPr lang="it-IT" sz="1800" dirty="0" smtClean="0">
                <a:cs typeface="Courier New" panose="02070309020205020404" pitchFamily="49" charset="0"/>
              </a:rPr>
              <a:t> </a:t>
            </a:r>
            <a:r>
              <a:rPr lang="it-IT" sz="1800" dirty="0">
                <a:cs typeface="Courier New" panose="02070309020205020404" pitchFamily="49" charset="0"/>
              </a:rPr>
              <a:t>The term «The Grid» was </a:t>
            </a:r>
            <a:r>
              <a:rPr lang="en-US" sz="1800" dirty="0">
                <a:cs typeface="Courier New" panose="02070309020205020404" pitchFamily="49" charset="0"/>
              </a:rPr>
              <a:t>coined in the </a:t>
            </a:r>
            <a:r>
              <a:rPr lang="en-US" sz="1800" b="1" dirty="0">
                <a:cs typeface="Courier New" panose="02070309020205020404" pitchFamily="49" charset="0"/>
              </a:rPr>
              <a:t>mid-1990s</a:t>
            </a:r>
            <a:r>
              <a:rPr lang="en-US" sz="1800" dirty="0">
                <a:cs typeface="Courier New" panose="02070309020205020404" pitchFamily="49" charset="0"/>
              </a:rPr>
              <a:t> to denote a (then) proposed </a:t>
            </a:r>
            <a:r>
              <a:rPr lang="en-US" sz="1800" b="1" dirty="0">
                <a:cs typeface="Courier New" panose="02070309020205020404" pitchFamily="49" charset="0"/>
              </a:rPr>
              <a:t>distributed computing infrastructure </a:t>
            </a:r>
            <a:r>
              <a:rPr lang="en-US" sz="1800" dirty="0">
                <a:cs typeface="Courier New" panose="02070309020205020404" pitchFamily="49" charset="0"/>
              </a:rPr>
              <a:t>for advanced science and engineering</a:t>
            </a:r>
            <a:r>
              <a:rPr lang="en-US" sz="1800" dirty="0" smtClean="0">
                <a:cs typeface="Courier New" panose="02070309020205020404" pitchFamily="49" charset="0"/>
              </a:rPr>
              <a:t>. </a:t>
            </a:r>
            <a:r>
              <a:rPr lang="en-US" sz="1800" dirty="0" smtClean="0">
                <a:cs typeface="Times New Roman" panose="02020603050405020304" pitchFamily="18" charset="0"/>
              </a:rPr>
              <a:t>’’</a:t>
            </a:r>
            <a:r>
              <a:rPr lang="en-US" sz="1800" i="1" dirty="0"/>
              <a:t> </a:t>
            </a:r>
            <a:endParaRPr lang="en-US" sz="1800" i="1" dirty="0" smtClean="0"/>
          </a:p>
          <a:p>
            <a:pPr marL="0" indent="0">
              <a:buNone/>
            </a:pPr>
            <a:r>
              <a:rPr lang="en-US" sz="1600" i="1" dirty="0" smtClean="0"/>
              <a:t>The Anatomy </a:t>
            </a:r>
            <a:r>
              <a:rPr lang="en-US" sz="1600" i="1" dirty="0"/>
              <a:t>of the Grid. </a:t>
            </a:r>
            <a:r>
              <a:rPr lang="en-US" sz="1600" i="1" dirty="0" smtClean="0"/>
              <a:t>Ian </a:t>
            </a:r>
            <a:r>
              <a:rPr lang="en-US" sz="1600" i="1" dirty="0"/>
              <a:t>Foster, </a:t>
            </a:r>
            <a:r>
              <a:rPr lang="en-US" sz="1600" i="1" dirty="0" smtClean="0"/>
              <a:t>Carl </a:t>
            </a:r>
            <a:r>
              <a:rPr lang="en-US" sz="1600" i="1" dirty="0" err="1"/>
              <a:t>Kesselman</a:t>
            </a:r>
            <a:r>
              <a:rPr lang="en-US" sz="1600" i="1" dirty="0"/>
              <a:t>, </a:t>
            </a:r>
            <a:r>
              <a:rPr lang="en-US" sz="1600" i="1" dirty="0" smtClean="0"/>
              <a:t>Steven </a:t>
            </a:r>
            <a:r>
              <a:rPr lang="en-US" sz="1600" i="1" dirty="0" err="1"/>
              <a:t>Tuecke</a:t>
            </a:r>
            <a:r>
              <a:rPr lang="en-US" sz="1600" i="1" dirty="0"/>
              <a:t>. </a:t>
            </a:r>
            <a:endParaRPr lang="it-IT" sz="1600" dirty="0"/>
          </a:p>
          <a:p>
            <a:pPr marL="285750" indent="-285750">
              <a:buFont typeface="Wingdings" panose="05000000000000000000" pitchFamily="2" charset="2"/>
              <a:buChar char="Ø"/>
            </a:pPr>
            <a:r>
              <a:rPr lang="it-IT" sz="1600" dirty="0">
                <a:cs typeface="Courier New" panose="02070309020205020404" pitchFamily="49" charset="0"/>
              </a:rPr>
              <a:t>Born during «Building a Computational Grid» workshop at ANL (8-10 Sep 1997)</a:t>
            </a:r>
          </a:p>
          <a:p>
            <a:pPr lvl="1">
              <a:buFont typeface="Wingdings" panose="05000000000000000000" pitchFamily="2" charset="2"/>
              <a:buChar char="q"/>
            </a:pPr>
            <a:r>
              <a:rPr lang="it-IT" sz="1600" dirty="0"/>
              <a:t> </a:t>
            </a:r>
            <a:r>
              <a:rPr lang="it-IT" sz="1600" dirty="0">
                <a:hlinkClick r:id="rId3"/>
              </a:rPr>
              <a:t>http://www.crpc.rice.edu/newsletters/fal97/news_grid.html</a:t>
            </a:r>
            <a:r>
              <a:rPr lang="it-IT" sz="1600" dirty="0"/>
              <a:t>;</a:t>
            </a:r>
          </a:p>
          <a:p>
            <a:pPr lvl="1"/>
            <a:endParaRPr lang="it-IT" sz="1600" dirty="0" smtClean="0"/>
          </a:p>
          <a:p>
            <a:pPr marL="285750" indent="-285750">
              <a:buFont typeface="Wingdings" panose="05000000000000000000" pitchFamily="2" charset="2"/>
              <a:buChar char="Ø"/>
            </a:pPr>
            <a:r>
              <a:rPr lang="it-IT" sz="1800" dirty="0" smtClean="0">
                <a:cs typeface="Courier New" panose="02070309020205020404" pitchFamily="49" charset="0"/>
              </a:rPr>
              <a:t>some </a:t>
            </a:r>
            <a:r>
              <a:rPr lang="it-IT" sz="1800" b="1" dirty="0">
                <a:cs typeface="Courier New" panose="02070309020205020404" pitchFamily="49" charset="0"/>
              </a:rPr>
              <a:t>fundamental texts</a:t>
            </a:r>
            <a:r>
              <a:rPr lang="it-IT" sz="1800" dirty="0">
                <a:cs typeface="Courier New" panose="02070309020205020404" pitchFamily="49" charset="0"/>
              </a:rPr>
              <a:t>:</a:t>
            </a:r>
          </a:p>
          <a:p>
            <a:pPr lvl="1"/>
            <a:r>
              <a:rPr lang="en-US" sz="1800" dirty="0"/>
              <a:t>The Grid: Blueprint for a New Computing Infrastructure. I.F, C.K.</a:t>
            </a:r>
          </a:p>
          <a:p>
            <a:pPr lvl="1"/>
            <a:r>
              <a:rPr lang="it-IT" sz="1800" dirty="0"/>
              <a:t>Grid Services for Distributed System Integration. I.F., C.K., J. Nick, S. Tuecke. Computer, 35(6), 2002.</a:t>
            </a:r>
          </a:p>
          <a:p>
            <a:pPr lvl="1"/>
            <a:r>
              <a:rPr lang="it-IT" sz="1800" dirty="0"/>
              <a:t>The Anatomy of the Grid: Enabling Scalable Virtual Organizations. I.F., C. K.C., S. Tuecke. International J. Supercomputer Applications</a:t>
            </a:r>
            <a:endParaRPr lang="it-IT" sz="1800" dirty="0">
              <a:cs typeface="Times New Roman" panose="02020603050405020304" pitchFamily="18" charset="0"/>
            </a:endParaRPr>
          </a:p>
          <a:p>
            <a:endParaRPr lang="fr-FR" dirty="0" smtClean="0">
              <a:latin typeface="Century Gothic" panose="020B0502020202020204" pitchFamily="34" charset="0"/>
            </a:endParaRPr>
          </a:p>
          <a:p>
            <a:endParaRPr lang="fr-FR" dirty="0"/>
          </a:p>
        </p:txBody>
      </p:sp>
      <p:sp>
        <p:nvSpPr>
          <p:cNvPr id="4" name="Espace réservé du pied de page 3"/>
          <p:cNvSpPr>
            <a:spLocks noGrp="1"/>
          </p:cNvSpPr>
          <p:nvPr>
            <p:ph type="ftr" sz="quarter" idx="11"/>
          </p:nvPr>
        </p:nvSpPr>
        <p:spPr>
          <a:xfrm>
            <a:off x="2987824" y="6675437"/>
            <a:ext cx="2895600" cy="365125"/>
          </a:xfrm>
        </p:spPr>
        <p:txBody>
          <a:bodyPr/>
          <a:lstStyle/>
          <a:p>
            <a:r>
              <a:rPr lang="pt-BR" sz="1800" smtClean="0">
                <a:solidFill>
                  <a:schemeClr val="bg1"/>
                </a:solidFill>
              </a:rPr>
              <a:t>ESHEP  2016  - Pascale Hennion</a:t>
            </a:r>
            <a:endParaRPr lang="fr-FR" sz="1800" dirty="0">
              <a:solidFill>
                <a:schemeClr val="bg1"/>
              </a:solidFill>
            </a:endParaRPr>
          </a:p>
        </p:txBody>
      </p:sp>
      <p:pic>
        <p:nvPicPr>
          <p:cNvPr id="5" name="Picture 2" descr="https://www.cs.uchicago.edu/sites/cs/files/styles/columnwidth-wider/public/uploads/images/foster_0.jpg?itok=PJqRsRC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2424" y="1952344"/>
            <a:ext cx="1454220" cy="21917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www.isi.edu/%7Ecarl/carl-hea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6002" y="4509120"/>
            <a:ext cx="1510642" cy="190229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000685" y="3774729"/>
            <a:ext cx="1563248" cy="369332"/>
          </a:xfrm>
          <a:prstGeom prst="rect">
            <a:avLst/>
          </a:prstGeom>
        </p:spPr>
        <p:txBody>
          <a:bodyPr wrap="none">
            <a:spAutoFit/>
          </a:bodyPr>
          <a:lstStyle/>
          <a:p>
            <a:r>
              <a:rPr lang="en-US" i="1" dirty="0" smtClean="0">
                <a:latin typeface="Courier New" panose="02070309020205020404" pitchFamily="49" charset="0"/>
                <a:cs typeface="Courier New" panose="02070309020205020404" pitchFamily="49" charset="0"/>
              </a:rPr>
              <a:t>Ian </a:t>
            </a:r>
            <a:r>
              <a:rPr lang="en-US" i="1" dirty="0">
                <a:latin typeface="Courier New" panose="02070309020205020404" pitchFamily="49" charset="0"/>
                <a:cs typeface="Courier New" panose="02070309020205020404" pitchFamily="49" charset="0"/>
              </a:rPr>
              <a:t>Foster</a:t>
            </a:r>
            <a:endParaRPr lang="it-IT" dirty="0">
              <a:latin typeface="Courier New" panose="02070309020205020404" pitchFamily="49" charset="0"/>
              <a:cs typeface="Courier New" panose="02070309020205020404" pitchFamily="49" charset="0"/>
            </a:endParaRPr>
          </a:p>
        </p:txBody>
      </p:sp>
      <p:sp>
        <p:nvSpPr>
          <p:cNvPr id="8" name="Rectangle 7"/>
          <p:cNvSpPr/>
          <p:nvPr/>
        </p:nvSpPr>
        <p:spPr>
          <a:xfrm>
            <a:off x="5508104" y="6129867"/>
            <a:ext cx="2114681" cy="369332"/>
          </a:xfrm>
          <a:prstGeom prst="rect">
            <a:avLst/>
          </a:prstGeom>
        </p:spPr>
        <p:txBody>
          <a:bodyPr wrap="none">
            <a:spAutoFit/>
          </a:bodyPr>
          <a:lstStyle/>
          <a:p>
            <a:r>
              <a:rPr lang="en-US" i="1" dirty="0" smtClean="0">
                <a:latin typeface="Courier New" panose="02070309020205020404" pitchFamily="49" charset="0"/>
                <a:cs typeface="Courier New" panose="02070309020205020404" pitchFamily="49" charset="0"/>
              </a:rPr>
              <a:t>Carl </a:t>
            </a:r>
            <a:r>
              <a:rPr lang="en-US" i="1" dirty="0" err="1">
                <a:latin typeface="Courier New" panose="02070309020205020404" pitchFamily="49" charset="0"/>
                <a:cs typeface="Courier New" panose="02070309020205020404" pitchFamily="49" charset="0"/>
              </a:rPr>
              <a:t>Kesselman</a:t>
            </a:r>
            <a:endParaRPr lang="it-IT" dirty="0">
              <a:latin typeface="Courier New" panose="02070309020205020404" pitchFamily="49" charset="0"/>
              <a:cs typeface="Courier New" panose="02070309020205020404" pitchFamily="49" charset="0"/>
            </a:endParaRPr>
          </a:p>
        </p:txBody>
      </p:sp>
      <p:sp>
        <p:nvSpPr>
          <p:cNvPr id="9" name="Espace réservé de la date 8"/>
          <p:cNvSpPr>
            <a:spLocks noGrp="1"/>
          </p:cNvSpPr>
          <p:nvPr>
            <p:ph type="dt" sz="half" idx="10"/>
          </p:nvPr>
        </p:nvSpPr>
        <p:spPr/>
        <p:txBody>
          <a:bodyPr/>
          <a:lstStyle/>
          <a:p>
            <a:fld id="{CDD28A81-51B4-43D8-9B0D-57AB30C5532C}" type="datetime1">
              <a:rPr lang="fr-FR" smtClean="0"/>
              <a:t>06/12/2016</a:t>
            </a:fld>
            <a:endParaRPr lang="fr-FR"/>
          </a:p>
        </p:txBody>
      </p:sp>
      <p:sp>
        <p:nvSpPr>
          <p:cNvPr id="10" name="Espace réservé du numéro de diapositive 9"/>
          <p:cNvSpPr>
            <a:spLocks noGrp="1"/>
          </p:cNvSpPr>
          <p:nvPr>
            <p:ph type="sldNum" sz="quarter" idx="12"/>
          </p:nvPr>
        </p:nvSpPr>
        <p:spPr/>
        <p:txBody>
          <a:bodyPr/>
          <a:lstStyle/>
          <a:p>
            <a:fld id="{1A3B36BB-72BA-4D9C-B436-9EB65FABC425}" type="slidenum">
              <a:rPr lang="fr-FR" smtClean="0"/>
              <a:pPr/>
              <a:t>4</a:t>
            </a:fld>
            <a:endParaRPr lang="fr-FR"/>
          </a:p>
        </p:txBody>
      </p:sp>
    </p:spTree>
    <p:extLst>
      <p:ext uri="{BB962C8B-B14F-4D97-AF65-F5344CB8AC3E}">
        <p14:creationId xmlns:p14="http://schemas.microsoft.com/office/powerpoint/2010/main" val="17965387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5"/>
            <a:ext cx="6403601" cy="3888432"/>
          </a:xfrm>
        </p:spPr>
        <p:txBody>
          <a:bodyPr>
            <a:noAutofit/>
          </a:bodyPr>
          <a:lstStyle/>
          <a:p>
            <a:pPr marL="971550" lvl="1" indent="-514350" algn="l">
              <a:buFont typeface="+mj-lt"/>
              <a:buAutoNum type="arabicPeriod"/>
            </a:pPr>
            <a:r>
              <a:rPr lang="en-US" sz="36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36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3600" dirty="0" smtClean="0">
                <a:solidFill>
                  <a:schemeClr val="tx1"/>
                </a:solidFill>
              </a:rPr>
              <a:t>WLCG Architecture</a:t>
            </a:r>
          </a:p>
          <a:p>
            <a:pPr marL="1428750" lvl="2" indent="-514350" algn="l">
              <a:buFont typeface="+mj-lt"/>
              <a:buAutoNum type="arabicPeriod"/>
            </a:pPr>
            <a:r>
              <a:rPr lang="fr-FR" sz="2000" dirty="0" smtClean="0">
                <a:solidFill>
                  <a:schemeClr val="tx1"/>
                </a:solidFill>
                <a:cs typeface="Courier New" panose="02070309020205020404" pitchFamily="49" charset="0"/>
              </a:rPr>
              <a:t>Tiers</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rgbClr val="FF0000"/>
                </a:solidFill>
                <a:cs typeface="Courier New" panose="02070309020205020404" pitchFamily="49" charset="0"/>
              </a:rPr>
              <a:t>Information system</a:t>
            </a:r>
          </a:p>
          <a:p>
            <a:pPr marL="1428750" lvl="2" indent="-514350" algn="l">
              <a:buFont typeface="+mj-lt"/>
              <a:buAutoNum type="arabicPeriod"/>
            </a:pPr>
            <a:r>
              <a:rPr lang="fr-FR" sz="2000" dirty="0" err="1">
                <a:solidFill>
                  <a:schemeClr val="tx1"/>
                </a:solidFill>
                <a:cs typeface="Courier New" panose="02070309020205020404" pitchFamily="49" charset="0"/>
              </a:rPr>
              <a:t>Authentication</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Data management</a:t>
            </a:r>
          </a:p>
          <a:p>
            <a:pPr marL="1428750" lvl="2" indent="-514350" algn="l">
              <a:buFont typeface="+mj-lt"/>
              <a:buAutoNum type="arabicPeriod"/>
            </a:pPr>
            <a:r>
              <a:rPr lang="fr-FR" sz="2000" dirty="0">
                <a:solidFill>
                  <a:schemeClr val="tx1"/>
                </a:solidFill>
                <a:cs typeface="Courier New" panose="02070309020205020404" pitchFamily="49" charset="0"/>
              </a:rPr>
              <a:t>Jobs workflow</a:t>
            </a:r>
          </a:p>
          <a:p>
            <a:pPr marL="1428750" lvl="2" indent="-514350" algn="l">
              <a:buFont typeface="+mj-lt"/>
              <a:buAutoNum type="arabicPeriod"/>
            </a:pPr>
            <a:r>
              <a:rPr lang="fr-FR" sz="2000" dirty="0" err="1">
                <a:solidFill>
                  <a:schemeClr val="tx1"/>
                </a:solidFill>
                <a:cs typeface="Courier New" panose="02070309020205020404" pitchFamily="49" charset="0"/>
              </a:rPr>
              <a:t>VO’s</a:t>
            </a:r>
            <a:r>
              <a:rPr lang="fr-FR" sz="2000" dirty="0">
                <a:solidFill>
                  <a:schemeClr val="tx1"/>
                </a:solidFill>
                <a:cs typeface="Courier New" panose="02070309020205020404" pitchFamily="49" charset="0"/>
              </a:rPr>
              <a:t> applications</a:t>
            </a:r>
            <a:endParaRPr lang="fr-FR" sz="1200" dirty="0">
              <a:solidFill>
                <a:schemeClr val="tx1"/>
              </a:solidFill>
              <a:cs typeface="Courier New" panose="02070309020205020404" pitchFamily="49" charset="0"/>
            </a:endParaRPr>
          </a:p>
          <a:p>
            <a:pPr marL="971550" lvl="1" indent="-514350" algn="l">
              <a:buFont typeface="+mj-lt"/>
              <a:buAutoNum type="arabicPeriod"/>
            </a:pPr>
            <a:endParaRPr lang="fr-FR" sz="4400" dirty="0" smtClean="0">
              <a:solidFill>
                <a:schemeClr val="tx1"/>
              </a:solidFill>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8" name="Picture 4" descr="Logo tute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2142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287016" y="1098032"/>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76472" y="604522"/>
            <a:ext cx="7848872" cy="769441"/>
          </a:xfrm>
          <a:prstGeom prst="rect">
            <a:avLst/>
          </a:prstGeom>
          <a:noFill/>
          <a:effectLst>
            <a:softEdge rad="317500"/>
          </a:effectLst>
        </p:spPr>
        <p:txBody>
          <a:bodyPr wrap="square" rtlCol="0">
            <a:spAutoFit/>
          </a:bodyPr>
          <a:lstStyle/>
          <a:p>
            <a:pPr algn="r"/>
            <a:r>
              <a:rPr lang="fr-FR" sz="4400" b="1" dirty="0" smtClean="0">
                <a:solidFill>
                  <a:srgbClr val="F2CC38"/>
                </a:solidFill>
                <a:latin typeface="Georgia" panose="02040502050405020303" pitchFamily="18" charset="0"/>
                <a:cs typeface="Courier New" pitchFamily="49" charset="0"/>
              </a:rPr>
              <a:t>Information system.</a:t>
            </a:r>
            <a:endParaRPr lang="en-US" sz="4400" b="1" dirty="0" smtClean="0">
              <a:solidFill>
                <a:srgbClr val="F2CC38"/>
              </a:solidFill>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16" name="table"/>
          <p:cNvPicPr>
            <a:picLocks noChangeAspect="1"/>
          </p:cNvPicPr>
          <p:nvPr/>
        </p:nvPicPr>
        <p:blipFill>
          <a:blip r:embed="rId3"/>
          <a:stretch>
            <a:fillRect/>
          </a:stretch>
        </p:blipFill>
        <p:spPr>
          <a:xfrm>
            <a:off x="487466" y="1986273"/>
            <a:ext cx="7132534" cy="3674975"/>
          </a:xfrm>
          <a:prstGeom prst="rect">
            <a:avLst/>
          </a:prstGeom>
        </p:spPr>
      </p:pic>
      <p:sp>
        <p:nvSpPr>
          <p:cNvPr id="3" name="Accolade fermante 2"/>
          <p:cNvSpPr/>
          <p:nvPr/>
        </p:nvSpPr>
        <p:spPr>
          <a:xfrm>
            <a:off x="7620000" y="2358172"/>
            <a:ext cx="120352" cy="2366972"/>
          </a:xfrm>
          <a:prstGeom prst="rightBrac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7" name="Accolade fermante 16"/>
          <p:cNvSpPr/>
          <p:nvPr/>
        </p:nvSpPr>
        <p:spPr>
          <a:xfrm>
            <a:off x="7620000" y="4748659"/>
            <a:ext cx="152400" cy="79208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8" name="ZoneTexte 17"/>
          <p:cNvSpPr txBox="1"/>
          <p:nvPr/>
        </p:nvSpPr>
        <p:spPr>
          <a:xfrm rot="5400000">
            <a:off x="7026890" y="3918829"/>
            <a:ext cx="2232248" cy="338554"/>
          </a:xfrm>
          <a:prstGeom prst="rect">
            <a:avLst/>
          </a:prstGeom>
          <a:noFill/>
        </p:spPr>
        <p:txBody>
          <a:bodyPr wrap="square" rtlCol="0">
            <a:spAutoFit/>
          </a:bodyPr>
          <a:lstStyle/>
          <a:p>
            <a:r>
              <a:rPr lang="it-IT" sz="1600" dirty="0" smtClean="0">
                <a:latin typeface="Century Gothic" panose="020B0502020202020204" pitchFamily="34" charset="0"/>
                <a:cs typeface="Courier New" panose="02070309020205020404" pitchFamily="49" charset="0"/>
              </a:rPr>
              <a:t>Collective</a:t>
            </a:r>
            <a:endParaRPr lang="it-IT" sz="1600" dirty="0">
              <a:latin typeface="Century Gothic" panose="020B0502020202020204" pitchFamily="34" charset="0"/>
              <a:cs typeface="Courier New" panose="02070309020205020404" pitchFamily="49" charset="0"/>
            </a:endParaRPr>
          </a:p>
        </p:txBody>
      </p:sp>
      <p:sp>
        <p:nvSpPr>
          <p:cNvPr id="19" name="ZoneTexte 18"/>
          <p:cNvSpPr txBox="1"/>
          <p:nvPr/>
        </p:nvSpPr>
        <p:spPr>
          <a:xfrm rot="5400000">
            <a:off x="7006843" y="5491971"/>
            <a:ext cx="2232248" cy="338554"/>
          </a:xfrm>
          <a:prstGeom prst="rect">
            <a:avLst/>
          </a:prstGeom>
          <a:noFill/>
        </p:spPr>
        <p:txBody>
          <a:bodyPr wrap="square" rtlCol="0">
            <a:spAutoFit/>
          </a:bodyPr>
          <a:lstStyle/>
          <a:p>
            <a:r>
              <a:rPr lang="it-IT" sz="1600" dirty="0" smtClean="0">
                <a:latin typeface="Century Gothic" panose="020B0502020202020204" pitchFamily="34" charset="0"/>
                <a:cs typeface="Courier New" panose="02070309020205020404" pitchFamily="49" charset="0"/>
              </a:rPr>
              <a:t>Resource</a:t>
            </a:r>
            <a:endParaRPr lang="it-IT" sz="1600" dirty="0">
              <a:latin typeface="Century Gothic" panose="020B0502020202020204" pitchFamily="34" charset="0"/>
              <a:cs typeface="Courier New" panose="02070309020205020404" pitchFamily="49" charset="0"/>
            </a:endParaRPr>
          </a:p>
        </p:txBody>
      </p:sp>
    </p:spTree>
    <p:extLst>
      <p:ext uri="{BB962C8B-B14F-4D97-AF65-F5344CB8AC3E}">
        <p14:creationId xmlns:p14="http://schemas.microsoft.com/office/powerpoint/2010/main" val="7082024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539552" y="428477"/>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Information system.</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14" name="Content Placeholder 6"/>
          <p:cNvPicPr>
            <a:picLocks noGrp="1" noChangeAspect="1"/>
          </p:cNvPicPr>
          <p:nvPr/>
        </p:nvPicPr>
        <p:blipFill>
          <a:blip r:embed="rId3">
            <a:extLst>
              <a:ext uri="{28A0092B-C50C-407E-A947-70E740481C1C}">
                <a14:useLocalDpi xmlns:a14="http://schemas.microsoft.com/office/drawing/2010/main" val="0"/>
              </a:ext>
            </a:extLst>
          </a:blip>
          <a:stretch>
            <a:fillRect/>
          </a:stretch>
        </p:blipFill>
        <p:spPr>
          <a:xfrm>
            <a:off x="671819" y="1551736"/>
            <a:ext cx="7116362" cy="4222620"/>
          </a:xfrm>
          <a:prstGeom prst="rect">
            <a:avLst/>
          </a:prstGeom>
        </p:spPr>
      </p:pic>
    </p:spTree>
    <p:extLst>
      <p:ext uri="{BB962C8B-B14F-4D97-AF65-F5344CB8AC3E}">
        <p14:creationId xmlns:p14="http://schemas.microsoft.com/office/powerpoint/2010/main" val="26175885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5"/>
            <a:ext cx="6403601" cy="3888432"/>
          </a:xfrm>
        </p:spPr>
        <p:txBody>
          <a:bodyPr>
            <a:noAutofit/>
          </a:bodyPr>
          <a:lstStyle/>
          <a:p>
            <a:pPr marL="971550" lvl="1" indent="-514350" algn="l">
              <a:buFont typeface="+mj-lt"/>
              <a:buAutoNum type="arabicPeriod"/>
            </a:pPr>
            <a:r>
              <a:rPr lang="en-US" sz="36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36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3600" dirty="0" smtClean="0">
                <a:solidFill>
                  <a:schemeClr val="tx1"/>
                </a:solidFill>
              </a:rPr>
              <a:t>WLCG Architecture</a:t>
            </a:r>
          </a:p>
          <a:p>
            <a:pPr marL="1428750" lvl="2" indent="-514350" algn="l">
              <a:buFont typeface="+mj-lt"/>
              <a:buAutoNum type="arabicPeriod"/>
            </a:pPr>
            <a:r>
              <a:rPr lang="fr-FR" sz="2000" dirty="0" smtClean="0">
                <a:solidFill>
                  <a:schemeClr val="tx1"/>
                </a:solidFill>
                <a:cs typeface="Courier New" panose="02070309020205020404" pitchFamily="49" charset="0"/>
              </a:rPr>
              <a:t>Tiers</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Information system</a:t>
            </a:r>
          </a:p>
          <a:p>
            <a:pPr marL="1428750" lvl="2" indent="-514350" algn="l">
              <a:buFont typeface="+mj-lt"/>
              <a:buAutoNum type="arabicPeriod"/>
            </a:pPr>
            <a:r>
              <a:rPr lang="fr-FR" sz="2000" dirty="0" err="1">
                <a:solidFill>
                  <a:srgbClr val="FF0000"/>
                </a:solidFill>
                <a:cs typeface="Courier New" panose="02070309020205020404" pitchFamily="49" charset="0"/>
              </a:rPr>
              <a:t>Authentication</a:t>
            </a:r>
            <a:endParaRPr lang="fr-FR" sz="2000" dirty="0">
              <a:solidFill>
                <a:srgbClr val="FF0000"/>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Data management</a:t>
            </a:r>
          </a:p>
          <a:p>
            <a:pPr marL="1428750" lvl="2" indent="-514350" algn="l">
              <a:buFont typeface="+mj-lt"/>
              <a:buAutoNum type="arabicPeriod"/>
            </a:pPr>
            <a:r>
              <a:rPr lang="fr-FR" sz="2000" dirty="0">
                <a:solidFill>
                  <a:schemeClr val="tx1"/>
                </a:solidFill>
                <a:cs typeface="Courier New" panose="02070309020205020404" pitchFamily="49" charset="0"/>
              </a:rPr>
              <a:t>Jobs workflow</a:t>
            </a:r>
          </a:p>
          <a:p>
            <a:pPr marL="1428750" lvl="2" indent="-514350" algn="l">
              <a:buFont typeface="+mj-lt"/>
              <a:buAutoNum type="arabicPeriod"/>
            </a:pPr>
            <a:r>
              <a:rPr lang="fr-FR" sz="2000" dirty="0" err="1">
                <a:solidFill>
                  <a:schemeClr val="tx1"/>
                </a:solidFill>
                <a:cs typeface="Courier New" panose="02070309020205020404" pitchFamily="49" charset="0"/>
              </a:rPr>
              <a:t>VO’s</a:t>
            </a:r>
            <a:r>
              <a:rPr lang="fr-FR" sz="2000" dirty="0">
                <a:solidFill>
                  <a:schemeClr val="tx1"/>
                </a:solidFill>
                <a:cs typeface="Courier New" panose="02070309020205020404" pitchFamily="49" charset="0"/>
              </a:rPr>
              <a:t> applications</a:t>
            </a:r>
            <a:endParaRPr lang="fr-FR" sz="1200" dirty="0">
              <a:solidFill>
                <a:schemeClr val="tx1"/>
              </a:solidFill>
              <a:cs typeface="Courier New" panose="02070309020205020404" pitchFamily="49" charset="0"/>
            </a:endParaRPr>
          </a:p>
          <a:p>
            <a:pPr marL="971550" lvl="1" indent="-514350" algn="l">
              <a:buFont typeface="+mj-lt"/>
              <a:buAutoNum type="arabicPeriod"/>
            </a:pPr>
            <a:endParaRPr lang="fr-FR" sz="4400" dirty="0" smtClean="0">
              <a:solidFill>
                <a:schemeClr val="tx1"/>
              </a:solidFill>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13997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74638"/>
            <a:ext cx="8229600" cy="1143000"/>
          </a:xfrm>
        </p:spPr>
        <p:txBody>
          <a:bodyPr/>
          <a:lstStyle/>
          <a:p>
            <a:r>
              <a:rPr lang="fr-FR" b="1" dirty="0" err="1" smtClean="0">
                <a:solidFill>
                  <a:srgbClr val="F2CC38"/>
                </a:solidFill>
                <a:latin typeface="Georgia" panose="02040502050405020303" pitchFamily="18" charset="0"/>
              </a:rPr>
              <a:t>Certificates</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484487" y="1782020"/>
            <a:ext cx="8229600" cy="4525963"/>
          </a:xfrm>
        </p:spPr>
        <p:txBody>
          <a:bodyPr>
            <a:normAutofit fontScale="92500" lnSpcReduction="10000"/>
          </a:bodyPr>
          <a:lstStyle/>
          <a:p>
            <a:r>
              <a:rPr lang="en-US" dirty="0" smtClean="0"/>
              <a:t>A user certificate is </a:t>
            </a:r>
            <a:r>
              <a:rPr lang="en-US" dirty="0"/>
              <a:t>a text file with encrypted data that you install on your </a:t>
            </a:r>
            <a:r>
              <a:rPr lang="en-US" dirty="0" smtClean="0"/>
              <a:t>PC </a:t>
            </a:r>
            <a:r>
              <a:rPr lang="en-US" dirty="0"/>
              <a:t>so that you can secure/encrypt sensitive communications between your site and </a:t>
            </a:r>
            <a:r>
              <a:rPr lang="en-US" dirty="0" smtClean="0"/>
              <a:t>the grid. </a:t>
            </a:r>
          </a:p>
          <a:p>
            <a:r>
              <a:rPr lang="en-US" dirty="0" smtClean="0"/>
              <a:t>grid </a:t>
            </a:r>
            <a:r>
              <a:rPr lang="en-US" dirty="0"/>
              <a:t>credentials:</a:t>
            </a:r>
          </a:p>
          <a:p>
            <a:pPr lvl="1"/>
            <a:r>
              <a:rPr lang="en-US" dirty="0"/>
              <a:t>digital </a:t>
            </a:r>
            <a:r>
              <a:rPr lang="en-US" dirty="0" smtClean="0"/>
              <a:t>certificate and private </a:t>
            </a:r>
            <a:r>
              <a:rPr lang="en-US" dirty="0"/>
              <a:t>key</a:t>
            </a:r>
          </a:p>
          <a:p>
            <a:pPr lvl="1"/>
            <a:r>
              <a:rPr lang="en-US" dirty="0" smtClean="0"/>
              <a:t>Based </a:t>
            </a:r>
            <a:r>
              <a:rPr lang="en-US" dirty="0"/>
              <a:t>on Public Key Infrastructure (PKI). X.509 standard</a:t>
            </a:r>
          </a:p>
          <a:p>
            <a:pPr lvl="1"/>
            <a:r>
              <a:rPr lang="en-US" dirty="0" smtClean="0"/>
              <a:t>Certification </a:t>
            </a:r>
            <a:r>
              <a:rPr lang="en-US" dirty="0"/>
              <a:t>Authority (CA) signs certificates. Trust relationship</a:t>
            </a:r>
          </a:p>
          <a:p>
            <a:endParaRPr lang="fr-FR" dirty="0"/>
          </a:p>
        </p:txBody>
      </p:sp>
      <p:sp>
        <p:nvSpPr>
          <p:cNvPr id="4" name="Espace réservé de la date 3"/>
          <p:cNvSpPr>
            <a:spLocks noGrp="1"/>
          </p:cNvSpPr>
          <p:nvPr>
            <p:ph type="dt" sz="half" idx="10"/>
          </p:nvPr>
        </p:nvSpPr>
        <p:spPr>
          <a:xfrm>
            <a:off x="457200" y="6308725"/>
            <a:ext cx="2133600" cy="365125"/>
          </a:xfrm>
        </p:spPr>
        <p:txBody>
          <a:bodyPr/>
          <a:lstStyle/>
          <a:p>
            <a:fld id="{D7550299-05AB-43A0-A38D-5F6E4D39637E}" type="datetime1">
              <a:rPr lang="fr-FR" smtClean="0"/>
              <a:t>06/12/2016</a:t>
            </a:fld>
            <a:endParaRPr lang="fr-FR" dirty="0"/>
          </a:p>
        </p:txBody>
      </p:sp>
      <p:sp>
        <p:nvSpPr>
          <p:cNvPr id="5" name="Espace réservé du pied de page 4"/>
          <p:cNvSpPr>
            <a:spLocks noGrp="1"/>
          </p:cNvSpPr>
          <p:nvPr>
            <p:ph type="ftr" sz="quarter" idx="11"/>
          </p:nvPr>
        </p:nvSpPr>
        <p:spPr>
          <a:xfrm>
            <a:off x="3124200" y="6308725"/>
            <a:ext cx="2895600" cy="365125"/>
          </a:xfrm>
        </p:spPr>
        <p:txBody>
          <a:bodyPr/>
          <a:lstStyle/>
          <a:p>
            <a:r>
              <a:rPr lang="pt-BR" smtClean="0"/>
              <a:t>ESHEP  2016  - Pascale Hennion</a:t>
            </a:r>
            <a:endParaRPr lang="fr-FR" dirty="0"/>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44</a:t>
            </a:fld>
            <a:endParaRPr lang="fr-FR"/>
          </a:p>
        </p:txBody>
      </p:sp>
    </p:spTree>
    <p:extLst>
      <p:ext uri="{BB962C8B-B14F-4D97-AF65-F5344CB8AC3E}">
        <p14:creationId xmlns:p14="http://schemas.microsoft.com/office/powerpoint/2010/main" val="12043440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2CC38"/>
                </a:solidFill>
                <a:latin typeface="Georgia" panose="02040502050405020303" pitchFamily="18" charset="0"/>
              </a:rPr>
              <a:t>Proxy</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457200" y="1858987"/>
            <a:ext cx="8229600" cy="4525963"/>
          </a:xfrm>
        </p:spPr>
        <p:txBody>
          <a:bodyPr>
            <a:normAutofit fontScale="92500" lnSpcReduction="10000"/>
          </a:bodyPr>
          <a:lstStyle/>
          <a:p>
            <a:r>
              <a:rPr lang="en-US" dirty="0" smtClean="0"/>
              <a:t>Each  grid service requires a valid certificate. </a:t>
            </a:r>
          </a:p>
          <a:p>
            <a:r>
              <a:rPr lang="en-US" dirty="0" smtClean="0"/>
              <a:t>The </a:t>
            </a:r>
            <a:r>
              <a:rPr lang="en-US" dirty="0"/>
              <a:t>user certificate, </a:t>
            </a:r>
            <a:r>
              <a:rPr lang="en-US" dirty="0" smtClean="0"/>
              <a:t>whose private key is </a:t>
            </a:r>
            <a:r>
              <a:rPr lang="en-US" dirty="0"/>
              <a:t>protected by a password, </a:t>
            </a:r>
            <a:r>
              <a:rPr lang="en-US" dirty="0" smtClean="0"/>
              <a:t>cannot be used to access these services;</a:t>
            </a:r>
          </a:p>
          <a:p>
            <a:pPr marL="0" indent="0">
              <a:buNone/>
            </a:pPr>
            <a:r>
              <a:rPr lang="en-US" dirty="0" smtClean="0"/>
              <a:t>       -&gt; user has to create a Proxy</a:t>
            </a:r>
          </a:p>
          <a:p>
            <a:pPr marL="0" indent="0">
              <a:buNone/>
            </a:pPr>
            <a:r>
              <a:rPr lang="en-US" dirty="0" smtClean="0"/>
              <a:t>Proxy :  </a:t>
            </a:r>
          </a:p>
          <a:p>
            <a:pPr marL="400050" lvl="1" indent="0">
              <a:buNone/>
            </a:pPr>
            <a:r>
              <a:rPr lang="en-US" dirty="0" smtClean="0"/>
              <a:t>temporary certificate without password</a:t>
            </a:r>
            <a:r>
              <a:rPr lang="en-US" dirty="0"/>
              <a:t>. </a:t>
            </a:r>
            <a:endParaRPr lang="en-US" dirty="0" smtClean="0"/>
          </a:p>
          <a:p>
            <a:pPr marL="0" indent="0">
              <a:buNone/>
            </a:pPr>
            <a:r>
              <a:rPr lang="en-US" dirty="0" smtClean="0"/>
              <a:t>Proxy = proof of identity -&gt; short lifetime (typically 12 hours) to reduce security risks should it be stolen</a:t>
            </a:r>
          </a:p>
          <a:p>
            <a:endParaRPr lang="fr-FR" dirty="0"/>
          </a:p>
        </p:txBody>
      </p:sp>
      <p:sp>
        <p:nvSpPr>
          <p:cNvPr id="4" name="Espace réservé de la date 3"/>
          <p:cNvSpPr>
            <a:spLocks noGrp="1"/>
          </p:cNvSpPr>
          <p:nvPr>
            <p:ph type="dt" sz="half" idx="10"/>
          </p:nvPr>
        </p:nvSpPr>
        <p:spPr/>
        <p:txBody>
          <a:bodyPr/>
          <a:lstStyle/>
          <a:p>
            <a:fld id="{C7140FDF-8DD1-422A-8585-BB724D487E80}"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dirty="0" smtClean="0"/>
              <a:t>ESHEP  2016  - Pascale Hennion</a:t>
            </a:r>
            <a:endParaRPr lang="fr-FR" dirty="0"/>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45</a:t>
            </a:fld>
            <a:endParaRPr lang="fr-FR"/>
          </a:p>
        </p:txBody>
      </p:sp>
    </p:spTree>
    <p:extLst>
      <p:ext uri="{BB962C8B-B14F-4D97-AF65-F5344CB8AC3E}">
        <p14:creationId xmlns:p14="http://schemas.microsoft.com/office/powerpoint/2010/main" val="26980601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406078"/>
            <a:ext cx="8229600" cy="1143000"/>
          </a:xfrm>
        </p:spPr>
        <p:txBody>
          <a:bodyPr>
            <a:normAutofit fontScale="90000"/>
          </a:bodyPr>
          <a:lstStyle/>
          <a:p>
            <a:r>
              <a:rPr lang="fr-FR" b="1" dirty="0" smtClean="0">
                <a:solidFill>
                  <a:srgbClr val="FFC000"/>
                </a:solidFill>
                <a:latin typeface="Georgia" panose="02040502050405020303" pitchFamily="18" charset="0"/>
              </a:rPr>
              <a:t>VO</a:t>
            </a:r>
            <a:br>
              <a:rPr lang="fr-FR" b="1" dirty="0" smtClean="0">
                <a:solidFill>
                  <a:srgbClr val="FFC000"/>
                </a:solidFill>
                <a:latin typeface="Georgia" panose="02040502050405020303" pitchFamily="18" charset="0"/>
              </a:rPr>
            </a:br>
            <a:r>
              <a:rPr lang="en-US" sz="4000" dirty="0">
                <a:solidFill>
                  <a:srgbClr val="F2CC38"/>
                </a:solidFill>
                <a:cs typeface="Courier New" panose="02070309020205020404" pitchFamily="49" charset="0"/>
              </a:rPr>
              <a:t>(Just in case you have </a:t>
            </a:r>
            <a:r>
              <a:rPr lang="en-US" sz="4000" dirty="0" smtClean="0">
                <a:solidFill>
                  <a:srgbClr val="F2CC38"/>
                </a:solidFill>
                <a:cs typeface="Courier New" panose="02070309020205020404" pitchFamily="49" charset="0"/>
              </a:rPr>
              <a:t>forgotten </a:t>
            </a:r>
            <a:r>
              <a:rPr lang="en-US" sz="4000" dirty="0">
                <a:solidFill>
                  <a:srgbClr val="F2CC38"/>
                </a:solidFill>
                <a:cs typeface="Courier New" panose="02070309020205020404" pitchFamily="49" charset="0"/>
              </a:rPr>
              <a:t>;=)</a:t>
            </a:r>
            <a:br>
              <a:rPr lang="en-US" sz="4000" dirty="0">
                <a:solidFill>
                  <a:srgbClr val="F2CC38"/>
                </a:solidFill>
                <a:cs typeface="Courier New" panose="02070309020205020404" pitchFamily="49" charset="0"/>
              </a:rPr>
            </a:b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539552" y="2060848"/>
            <a:ext cx="7848872" cy="4104455"/>
          </a:xfrm>
        </p:spPr>
        <p:txBody>
          <a:bodyPr>
            <a:normAutofit fontScale="92500" lnSpcReduction="20000"/>
          </a:bodyPr>
          <a:lstStyle/>
          <a:p>
            <a:pPr marL="0" indent="0">
              <a:buNone/>
            </a:pPr>
            <a:r>
              <a:rPr lang="en-US" b="1" dirty="0" smtClean="0">
                <a:cs typeface="Courier New" panose="02070309020205020404" pitchFamily="49" charset="0"/>
              </a:rPr>
              <a:t>Virtual </a:t>
            </a:r>
            <a:r>
              <a:rPr lang="en-US" b="1" dirty="0">
                <a:cs typeface="Courier New" panose="02070309020205020404" pitchFamily="49" charset="0"/>
              </a:rPr>
              <a:t>Organizations</a:t>
            </a:r>
            <a:r>
              <a:rPr lang="en-US" dirty="0">
                <a:cs typeface="Courier New" panose="02070309020205020404" pitchFamily="49" charset="0"/>
              </a:rPr>
              <a:t> (VO’s) </a:t>
            </a:r>
            <a:endParaRPr lang="en-US" dirty="0" smtClean="0">
              <a:cs typeface="Courier New" panose="02070309020205020404" pitchFamily="49" charset="0"/>
            </a:endParaRPr>
          </a:p>
          <a:p>
            <a:pPr marL="0" indent="0">
              <a:buNone/>
            </a:pPr>
            <a:endParaRPr lang="en-US" dirty="0" smtClean="0">
              <a:cs typeface="Courier New" panose="02070309020205020404" pitchFamily="49" charset="0"/>
            </a:endParaRPr>
          </a:p>
          <a:p>
            <a:pPr marL="0" indent="0">
              <a:buNone/>
            </a:pPr>
            <a:endParaRPr lang="en-US" dirty="0">
              <a:cs typeface="Courier New" panose="02070309020205020404" pitchFamily="49" charset="0"/>
            </a:endParaRPr>
          </a:p>
          <a:p>
            <a:r>
              <a:rPr lang="en-US" dirty="0">
                <a:cs typeface="Courier New" panose="02070309020205020404" pitchFamily="49" charset="0"/>
              </a:rPr>
              <a:t>a </a:t>
            </a:r>
            <a:r>
              <a:rPr lang="en-US" b="1" dirty="0">
                <a:cs typeface="Courier New" panose="02070309020205020404" pitchFamily="49" charset="0"/>
              </a:rPr>
              <a:t>group</a:t>
            </a:r>
            <a:r>
              <a:rPr lang="en-US" dirty="0">
                <a:cs typeface="Courier New" panose="02070309020205020404" pitchFamily="49" charset="0"/>
              </a:rPr>
              <a:t> of mutually distrustful participants with </a:t>
            </a:r>
            <a:r>
              <a:rPr lang="en-US" b="1" dirty="0">
                <a:cs typeface="Courier New" panose="02070309020205020404" pitchFamily="49" charset="0"/>
              </a:rPr>
              <a:t>varying degrees of prior relationship</a:t>
            </a:r>
            <a:r>
              <a:rPr lang="en-US" dirty="0">
                <a:cs typeface="Courier New" panose="02070309020205020404" pitchFamily="49" charset="0"/>
              </a:rPr>
              <a:t> (perhaps none at all) that </a:t>
            </a:r>
            <a:r>
              <a:rPr lang="en-US" b="1" dirty="0">
                <a:cs typeface="Courier New" panose="02070309020205020404" pitchFamily="49" charset="0"/>
              </a:rPr>
              <a:t>want to share resources</a:t>
            </a:r>
            <a:r>
              <a:rPr lang="en-US" dirty="0">
                <a:cs typeface="Courier New" panose="02070309020205020404" pitchFamily="49" charset="0"/>
              </a:rPr>
              <a:t> in order to perform some tasks</a:t>
            </a:r>
            <a:r>
              <a:rPr lang="en-US" dirty="0" smtClean="0">
                <a:cs typeface="Courier New" panose="02070309020205020404" pitchFamily="49" charset="0"/>
              </a:rPr>
              <a:t>.</a:t>
            </a:r>
          </a:p>
          <a:p>
            <a:r>
              <a:rPr lang="en-US" dirty="0" smtClean="0">
                <a:cs typeface="Courier New" panose="02070309020205020404" pitchFamily="49" charset="0"/>
              </a:rPr>
              <a:t>For instance there  is a VO called CMS, but a VO can have any name</a:t>
            </a:r>
            <a:endParaRPr lang="en-US" dirty="0">
              <a:cs typeface="Courier New" panose="02070309020205020404" pitchFamily="49" charset="0"/>
            </a:endParaRPr>
          </a:p>
          <a:p>
            <a:endParaRPr lang="fr-FR" dirty="0"/>
          </a:p>
        </p:txBody>
      </p:sp>
      <p:sp>
        <p:nvSpPr>
          <p:cNvPr id="4" name="Espace réservé de la date 3"/>
          <p:cNvSpPr>
            <a:spLocks noGrp="1"/>
          </p:cNvSpPr>
          <p:nvPr>
            <p:ph type="dt" sz="half" idx="10"/>
          </p:nvPr>
        </p:nvSpPr>
        <p:spPr/>
        <p:txBody>
          <a:bodyPr/>
          <a:lstStyle/>
          <a:p>
            <a:fld id="{A3CD70C9-D48A-437E-AFE6-75A524042606}"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46</a:t>
            </a:fld>
            <a:endParaRPr lang="fr-FR"/>
          </a:p>
        </p:txBody>
      </p:sp>
      <p:sp>
        <p:nvSpPr>
          <p:cNvPr id="7" name="AutoShape 2" descr="Résultat de recherche d'images pour &quot;smiley&quot;"/>
          <p:cNvSpPr>
            <a:spLocks noChangeAspect="1" noChangeArrowheads="1"/>
          </p:cNvSpPr>
          <p:nvPr/>
        </p:nvSpPr>
        <p:spPr bwMode="auto">
          <a:xfrm>
            <a:off x="2352675" y="2924944"/>
            <a:ext cx="1543050" cy="1143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8" name="Espace réservé du contenu 6"/>
          <p:cNvPicPr>
            <a:picLocks noChangeAspect="1"/>
          </p:cNvPicPr>
          <p:nvPr/>
        </p:nvPicPr>
        <p:blipFill>
          <a:blip r:embed="rId2"/>
          <a:stretch>
            <a:fillRect/>
          </a:stretch>
        </p:blipFill>
        <p:spPr>
          <a:xfrm>
            <a:off x="5530555" y="1740125"/>
            <a:ext cx="2867034" cy="1624224"/>
          </a:xfrm>
          <a:prstGeom prst="rect">
            <a:avLst/>
          </a:prstGeom>
        </p:spPr>
      </p:pic>
    </p:spTree>
    <p:extLst>
      <p:ext uri="{BB962C8B-B14F-4D97-AF65-F5344CB8AC3E}">
        <p14:creationId xmlns:p14="http://schemas.microsoft.com/office/powerpoint/2010/main" val="10244559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sz="3100" b="1" dirty="0">
                <a:solidFill>
                  <a:srgbClr val="F2CC38"/>
                </a:solidFill>
                <a:latin typeface="Georgia" panose="02040502050405020303" pitchFamily="18" charset="0"/>
              </a:rPr>
              <a:t>Virtual Organization Membership Service </a:t>
            </a:r>
            <a:r>
              <a:rPr lang="en-US" b="1" dirty="0">
                <a:solidFill>
                  <a:srgbClr val="F2CC38"/>
                </a:solidFill>
                <a:latin typeface="Georgia" panose="02040502050405020303" pitchFamily="18" charset="0"/>
              </a:rPr>
              <a:t>(VOMS</a:t>
            </a:r>
            <a:r>
              <a:rPr lang="en-US" b="1" dirty="0" smtClean="0">
                <a:solidFill>
                  <a:srgbClr val="F2CC38"/>
                </a:solidFill>
                <a:latin typeface="Georgia" panose="02040502050405020303" pitchFamily="18" charset="0"/>
              </a:rPr>
              <a:t>)</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395536" y="1830387"/>
            <a:ext cx="8229600" cy="4525963"/>
          </a:xfrm>
        </p:spPr>
        <p:txBody>
          <a:bodyPr>
            <a:normAutofit fontScale="77500" lnSpcReduction="20000"/>
          </a:bodyPr>
          <a:lstStyle/>
          <a:p>
            <a:r>
              <a:rPr lang="en-US" dirty="0" smtClean="0"/>
              <a:t>EGEE/</a:t>
            </a:r>
            <a:r>
              <a:rPr lang="en-US" dirty="0" err="1" smtClean="0"/>
              <a:t>gLite</a:t>
            </a:r>
            <a:r>
              <a:rPr lang="en-US" dirty="0" smtClean="0"/>
              <a:t> </a:t>
            </a:r>
            <a:r>
              <a:rPr lang="en-US" dirty="0"/>
              <a:t>enhancement for VO management</a:t>
            </a:r>
          </a:p>
          <a:p>
            <a:r>
              <a:rPr lang="en-US" dirty="0"/>
              <a:t>Provides information on user's relationship with Virtual Organization </a:t>
            </a:r>
          </a:p>
          <a:p>
            <a:pPr lvl="1"/>
            <a:r>
              <a:rPr lang="en-US" dirty="0" smtClean="0"/>
              <a:t>Membership</a:t>
            </a:r>
            <a:endParaRPr lang="en-US" dirty="0"/>
          </a:p>
          <a:p>
            <a:pPr lvl="1"/>
            <a:r>
              <a:rPr lang="en-US" dirty="0"/>
              <a:t>Group membership</a:t>
            </a:r>
          </a:p>
          <a:p>
            <a:pPr lvl="1"/>
            <a:r>
              <a:rPr lang="en-US" dirty="0"/>
              <a:t>Roles of user</a:t>
            </a:r>
          </a:p>
          <a:p>
            <a:r>
              <a:rPr lang="en-US" dirty="0"/>
              <a:t>Multiple VO</a:t>
            </a:r>
          </a:p>
          <a:p>
            <a:pPr lvl="1"/>
            <a:r>
              <a:rPr lang="en-US" dirty="0" smtClean="0"/>
              <a:t>User </a:t>
            </a:r>
            <a:r>
              <a:rPr lang="en-US" dirty="0"/>
              <a:t>can register to multiple VOs and create an aggregate proxy </a:t>
            </a:r>
          </a:p>
          <a:p>
            <a:pPr lvl="1"/>
            <a:r>
              <a:rPr lang="en-US" dirty="0"/>
              <a:t>Access </a:t>
            </a:r>
            <a:r>
              <a:rPr lang="en-US" dirty="0" err="1"/>
              <a:t>ressources</a:t>
            </a:r>
            <a:r>
              <a:rPr lang="en-US" dirty="0"/>
              <a:t> in every registered VO</a:t>
            </a:r>
          </a:p>
          <a:p>
            <a:r>
              <a:rPr lang="en-US" dirty="0"/>
              <a:t>Backward compatibility</a:t>
            </a:r>
          </a:p>
          <a:p>
            <a:pPr lvl="1"/>
            <a:r>
              <a:rPr lang="en-US" dirty="0"/>
              <a:t>Extra VO related information in users proxy certificate</a:t>
            </a:r>
          </a:p>
          <a:p>
            <a:pPr lvl="1"/>
            <a:r>
              <a:rPr lang="en-US" dirty="0"/>
              <a:t>Users proxy can still be used with non VOMS-aware services</a:t>
            </a:r>
          </a:p>
          <a:p>
            <a:endParaRPr lang="fr-FR" dirty="0"/>
          </a:p>
        </p:txBody>
      </p:sp>
      <p:sp>
        <p:nvSpPr>
          <p:cNvPr id="4" name="Espace réservé de la date 3"/>
          <p:cNvSpPr>
            <a:spLocks noGrp="1"/>
          </p:cNvSpPr>
          <p:nvPr>
            <p:ph type="dt" sz="half" idx="10"/>
          </p:nvPr>
        </p:nvSpPr>
        <p:spPr/>
        <p:txBody>
          <a:bodyPr/>
          <a:lstStyle/>
          <a:p>
            <a:fld id="{4811E83B-26EB-40BA-97EE-5B74808714B0}"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47</a:t>
            </a:fld>
            <a:endParaRPr lang="fr-FR"/>
          </a:p>
        </p:txBody>
      </p:sp>
    </p:spTree>
    <p:extLst>
      <p:ext uri="{BB962C8B-B14F-4D97-AF65-F5344CB8AC3E}">
        <p14:creationId xmlns:p14="http://schemas.microsoft.com/office/powerpoint/2010/main" val="26311407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85664" y="66010"/>
            <a:ext cx="7848872" cy="769441"/>
          </a:xfrm>
          <a:prstGeom prst="rect">
            <a:avLst/>
          </a:prstGeom>
          <a:noFill/>
          <a:effectLst>
            <a:softEdge rad="317500"/>
          </a:effectLst>
        </p:spPr>
        <p:txBody>
          <a:bodyPr wrap="square" rtlCol="0">
            <a:spAutoFit/>
          </a:bodyPr>
          <a:lstStyle/>
          <a:p>
            <a:pPr algn="ctr"/>
            <a:r>
              <a:rPr lang="fr-FR" sz="4400" b="1"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Authentication</a:t>
            </a: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16" name="Picture 10" descr="browser, earth, global, globe, international, internet, network, planet, service, settings, world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8526" y="1836108"/>
            <a:ext cx="1044127" cy="1044128"/>
          </a:xfrm>
          <a:prstGeom prst="rect">
            <a:avLst/>
          </a:prstGeom>
          <a:noFill/>
          <a:extLst>
            <a:ext uri="{909E8E84-426E-40DD-AFC4-6F175D3DCCD1}">
              <a14:hiddenFill xmlns:a14="http://schemas.microsoft.com/office/drawing/2010/main">
                <a:solidFill>
                  <a:srgbClr val="FFFFFF"/>
                </a:solidFill>
              </a14:hiddenFill>
            </a:ext>
          </a:extLst>
        </p:spPr>
      </p:pic>
      <p:sp>
        <p:nvSpPr>
          <p:cNvPr id="17" name="ZoneTexte 16"/>
          <p:cNvSpPr txBox="1"/>
          <p:nvPr/>
        </p:nvSpPr>
        <p:spPr>
          <a:xfrm>
            <a:off x="5424002" y="2061153"/>
            <a:ext cx="1104663" cy="707886"/>
          </a:xfrm>
          <a:prstGeom prst="rect">
            <a:avLst/>
          </a:prstGeom>
          <a:noFill/>
        </p:spPr>
        <p:txBody>
          <a:bodyPr wrap="square" rtlCol="0">
            <a:spAutoFit/>
          </a:bodyPr>
          <a:lstStyle/>
          <a:p>
            <a:r>
              <a:rPr lang="it-IT" sz="2000" b="1" dirty="0">
                <a:latin typeface="Courier New" panose="02070309020205020404" pitchFamily="49" charset="0"/>
                <a:cs typeface="Courier New" panose="02070309020205020404" pitchFamily="49" charset="0"/>
              </a:rPr>
              <a:t>v</a:t>
            </a:r>
            <a:r>
              <a:rPr lang="it-IT" sz="2000" b="1" dirty="0" smtClean="0">
                <a:latin typeface="Courier New" panose="02070309020205020404" pitchFamily="49" charset="0"/>
                <a:cs typeface="Courier New" panose="02070309020205020404" pitchFamily="49" charset="0"/>
              </a:rPr>
              <a:t>oms server</a:t>
            </a:r>
            <a:endParaRPr lang="it-IT" sz="2000" b="1" dirty="0">
              <a:latin typeface="Courier New" panose="02070309020205020404" pitchFamily="49" charset="0"/>
              <a:cs typeface="Courier New" panose="02070309020205020404" pitchFamily="49" charset="0"/>
            </a:endParaRPr>
          </a:p>
        </p:txBody>
      </p:sp>
      <p:pic>
        <p:nvPicPr>
          <p:cNvPr id="2050" name="Picture 2" descr="award, certificate, diploma, licens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7947" y="1810533"/>
            <a:ext cx="1082883" cy="1082883"/>
          </a:xfrm>
          <a:prstGeom prst="rect">
            <a:avLst/>
          </a:prstGeom>
          <a:noFill/>
          <a:extLst>
            <a:ext uri="{909E8E84-426E-40DD-AFC4-6F175D3DCCD1}">
              <a14:hiddenFill xmlns:a14="http://schemas.microsoft.com/office/drawing/2010/main">
                <a:solidFill>
                  <a:srgbClr val="FFFFFF"/>
                </a:solidFill>
              </a14:hiddenFill>
            </a:ext>
          </a:extLst>
        </p:spPr>
      </p:pic>
      <p:sp>
        <p:nvSpPr>
          <p:cNvPr id="18" name="ZoneTexte 17"/>
          <p:cNvSpPr txBox="1"/>
          <p:nvPr/>
        </p:nvSpPr>
        <p:spPr>
          <a:xfrm>
            <a:off x="3541597" y="1888783"/>
            <a:ext cx="1405345" cy="707886"/>
          </a:xfrm>
          <a:prstGeom prst="rect">
            <a:avLst/>
          </a:prstGeom>
          <a:noFill/>
        </p:spPr>
        <p:txBody>
          <a:bodyPr wrap="square" rtlCol="0">
            <a:spAutoFit/>
          </a:bodyPr>
          <a:lstStyle/>
          <a:p>
            <a:r>
              <a:rPr lang="it-IT" sz="2000" b="1" dirty="0">
                <a:latin typeface="Courier New" panose="02070309020205020404" pitchFamily="49" charset="0"/>
                <a:cs typeface="Courier New" panose="02070309020205020404" pitchFamily="49" charset="0"/>
              </a:rPr>
              <a:t>p</a:t>
            </a:r>
            <a:r>
              <a:rPr lang="it-IT" sz="2000" b="1" dirty="0" smtClean="0">
                <a:latin typeface="Courier New" panose="02070309020205020404" pitchFamily="49" charset="0"/>
                <a:cs typeface="Courier New" panose="02070309020205020404" pitchFamily="49" charset="0"/>
              </a:rPr>
              <a:t>ersonal cert</a:t>
            </a:r>
            <a:endParaRPr lang="it-IT" sz="2000" b="1" dirty="0">
              <a:latin typeface="Courier New" panose="02070309020205020404" pitchFamily="49" charset="0"/>
              <a:cs typeface="Courier New" panose="02070309020205020404" pitchFamily="49" charset="0"/>
            </a:endParaRPr>
          </a:p>
        </p:txBody>
      </p:sp>
      <p:pic>
        <p:nvPicPr>
          <p:cNvPr id="34" name="Picture 2" descr="award, certificate, diploma, licens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9279" y="2988256"/>
            <a:ext cx="723412" cy="723412"/>
          </a:xfrm>
          <a:prstGeom prst="rect">
            <a:avLst/>
          </a:prstGeom>
          <a:noFill/>
          <a:extLst>
            <a:ext uri="{909E8E84-426E-40DD-AFC4-6F175D3DCCD1}">
              <a14:hiddenFill xmlns:a14="http://schemas.microsoft.com/office/drawing/2010/main">
                <a:solidFill>
                  <a:srgbClr val="FFFFFF"/>
                </a:solidFill>
              </a14:hiddenFill>
            </a:ext>
          </a:extLst>
        </p:spPr>
      </p:pic>
      <p:sp>
        <p:nvSpPr>
          <p:cNvPr id="35" name="ZoneTexte 34"/>
          <p:cNvSpPr txBox="1"/>
          <p:nvPr/>
        </p:nvSpPr>
        <p:spPr>
          <a:xfrm>
            <a:off x="4298482" y="3659732"/>
            <a:ext cx="2218032" cy="584775"/>
          </a:xfrm>
          <a:prstGeom prst="rect">
            <a:avLst/>
          </a:prstGeom>
          <a:noFill/>
        </p:spPr>
        <p:txBody>
          <a:bodyPr wrap="square" rtlCol="0">
            <a:spAutoFit/>
          </a:bodyPr>
          <a:lstStyle/>
          <a:p>
            <a:r>
              <a:rPr lang="it-IT" sz="1600" b="1" dirty="0">
                <a:latin typeface="Courier New" panose="02070309020205020404" pitchFamily="49" charset="0"/>
                <a:cs typeface="Courier New" panose="02070309020205020404" pitchFamily="49" charset="0"/>
              </a:rPr>
              <a:t>t</a:t>
            </a:r>
            <a:r>
              <a:rPr lang="it-IT" sz="1600" b="1" dirty="0" smtClean="0">
                <a:latin typeface="Courier New" panose="02070309020205020404" pitchFamily="49" charset="0"/>
                <a:cs typeface="Courier New" panose="02070309020205020404" pitchFamily="49" charset="0"/>
              </a:rPr>
              <a:t>emporary</a:t>
            </a:r>
            <a:r>
              <a:rPr lang="it-IT" sz="1600" dirty="0" smtClean="0">
                <a:latin typeface="Courier New" panose="02070309020205020404" pitchFamily="49" charset="0"/>
                <a:cs typeface="Courier New" panose="02070309020205020404" pitchFamily="49" charset="0"/>
              </a:rPr>
              <a:t> proxy cert.</a:t>
            </a:r>
            <a:endParaRPr lang="it-IT" sz="1600" b="1" dirty="0">
              <a:latin typeface="Courier New" panose="02070309020205020404" pitchFamily="49" charset="0"/>
              <a:cs typeface="Courier New" panose="02070309020205020404" pitchFamily="49" charset="0"/>
            </a:endParaRPr>
          </a:p>
        </p:txBody>
      </p:sp>
      <p:pic>
        <p:nvPicPr>
          <p:cNvPr id="36" name="Picture 10" descr="browser, earth, global, globe, international, internet, network, planet, service, settings, world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0033" y="4755347"/>
            <a:ext cx="1262528" cy="1262530"/>
          </a:xfrm>
          <a:prstGeom prst="rect">
            <a:avLst/>
          </a:prstGeom>
          <a:noFill/>
          <a:extLst>
            <a:ext uri="{909E8E84-426E-40DD-AFC4-6F175D3DCCD1}">
              <a14:hiddenFill xmlns:a14="http://schemas.microsoft.com/office/drawing/2010/main">
                <a:solidFill>
                  <a:srgbClr val="FFFFFF"/>
                </a:solidFill>
              </a14:hiddenFill>
            </a:ext>
          </a:extLst>
        </p:spPr>
      </p:pic>
      <p:sp>
        <p:nvSpPr>
          <p:cNvPr id="37" name="ZoneTexte 36"/>
          <p:cNvSpPr txBox="1"/>
          <p:nvPr/>
        </p:nvSpPr>
        <p:spPr>
          <a:xfrm>
            <a:off x="4298482" y="6002448"/>
            <a:ext cx="1944274" cy="369332"/>
          </a:xfrm>
          <a:prstGeom prst="rect">
            <a:avLst/>
          </a:prstGeom>
          <a:noFill/>
        </p:spPr>
        <p:txBody>
          <a:bodyPr wrap="square" rtlCol="0">
            <a:spAutoFit/>
          </a:bodyPr>
          <a:lstStyle/>
          <a:p>
            <a:r>
              <a:rPr lang="it-IT" b="1" dirty="0" smtClean="0">
                <a:latin typeface="Courier New" panose="02070309020205020404" pitchFamily="49" charset="0"/>
                <a:cs typeface="Courier New" panose="02070309020205020404" pitchFamily="49" charset="0"/>
              </a:rPr>
              <a:t>Grid service</a:t>
            </a:r>
            <a:endParaRPr lang="it-IT" b="1" dirty="0">
              <a:latin typeface="Courier New" panose="02070309020205020404" pitchFamily="49" charset="0"/>
              <a:cs typeface="Courier New" panose="02070309020205020404" pitchFamily="49" charset="0"/>
            </a:endParaRPr>
          </a:p>
        </p:txBody>
      </p:sp>
      <p:pic>
        <p:nvPicPr>
          <p:cNvPr id="38" name="Picture 2" descr="award, certificate, diploma, licens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0696" y="5449912"/>
            <a:ext cx="482855" cy="482855"/>
          </a:xfrm>
          <a:prstGeom prst="rect">
            <a:avLst/>
          </a:prstGeom>
          <a:noFill/>
          <a:extLst>
            <a:ext uri="{909E8E84-426E-40DD-AFC4-6F175D3DCCD1}">
              <a14:hiddenFill xmlns:a14="http://schemas.microsoft.com/office/drawing/2010/main">
                <a:solidFill>
                  <a:srgbClr val="FFFFFF"/>
                </a:solidFill>
              </a14:hiddenFill>
            </a:ext>
          </a:extLst>
        </p:spPr>
      </p:pic>
      <p:sp>
        <p:nvSpPr>
          <p:cNvPr id="39" name="ZoneTexte 38"/>
          <p:cNvSpPr txBox="1"/>
          <p:nvPr/>
        </p:nvSpPr>
        <p:spPr>
          <a:xfrm>
            <a:off x="6549793" y="5544050"/>
            <a:ext cx="1305828" cy="307777"/>
          </a:xfrm>
          <a:prstGeom prst="rect">
            <a:avLst/>
          </a:prstGeom>
          <a:noFill/>
        </p:spPr>
        <p:txBody>
          <a:bodyPr wrap="square" rtlCol="0">
            <a:spAutoFit/>
          </a:bodyPr>
          <a:lstStyle/>
          <a:p>
            <a:r>
              <a:rPr lang="it-IT" sz="1400" b="1" dirty="0" smtClean="0">
                <a:latin typeface="Courier New" panose="02070309020205020404" pitchFamily="49" charset="0"/>
                <a:cs typeface="Courier New" panose="02070309020205020404" pitchFamily="49" charset="0"/>
              </a:rPr>
              <a:t>CA pkey</a:t>
            </a:r>
            <a:endParaRPr lang="it-IT" sz="1400" b="1" dirty="0">
              <a:latin typeface="Courier New" panose="02070309020205020404" pitchFamily="49" charset="0"/>
              <a:cs typeface="Courier New" panose="02070309020205020404" pitchFamily="49" charset="0"/>
            </a:endParaRPr>
          </a:p>
        </p:txBody>
      </p:sp>
      <p:pic>
        <p:nvPicPr>
          <p:cNvPr id="41" name="Picture 2" descr="award, certificate, diploma, licens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0669" y="4851179"/>
            <a:ext cx="482882" cy="482882"/>
          </a:xfrm>
          <a:prstGeom prst="rect">
            <a:avLst/>
          </a:prstGeom>
          <a:noFill/>
          <a:extLst>
            <a:ext uri="{909E8E84-426E-40DD-AFC4-6F175D3DCCD1}">
              <a14:hiddenFill xmlns:a14="http://schemas.microsoft.com/office/drawing/2010/main">
                <a:solidFill>
                  <a:srgbClr val="FFFFFF"/>
                </a:solidFill>
              </a14:hiddenFill>
            </a:ext>
          </a:extLst>
        </p:spPr>
      </p:pic>
      <p:sp>
        <p:nvSpPr>
          <p:cNvPr id="42" name="ZoneTexte 41"/>
          <p:cNvSpPr txBox="1"/>
          <p:nvPr/>
        </p:nvSpPr>
        <p:spPr>
          <a:xfrm>
            <a:off x="6556330" y="4920644"/>
            <a:ext cx="1456998" cy="307777"/>
          </a:xfrm>
          <a:prstGeom prst="rect">
            <a:avLst/>
          </a:prstGeom>
          <a:noFill/>
        </p:spPr>
        <p:txBody>
          <a:bodyPr wrap="square" rtlCol="0">
            <a:spAutoFit/>
          </a:bodyPr>
          <a:lstStyle/>
          <a:p>
            <a:r>
              <a:rPr lang="it-IT" sz="1400" b="1" dirty="0" smtClean="0">
                <a:latin typeface="Courier New" panose="02070309020205020404" pitchFamily="49" charset="0"/>
                <a:cs typeface="Courier New" panose="02070309020205020404" pitchFamily="49" charset="0"/>
              </a:rPr>
              <a:t>VOMS pkey</a:t>
            </a:r>
            <a:endParaRPr lang="it-IT" sz="1400" b="1" dirty="0">
              <a:latin typeface="Courier New" panose="02070309020205020404" pitchFamily="49" charset="0"/>
              <a:cs typeface="Courier New" panose="02070309020205020404" pitchFamily="49" charset="0"/>
            </a:endParaRPr>
          </a:p>
        </p:txBody>
      </p:sp>
      <p:cxnSp>
        <p:nvCxnSpPr>
          <p:cNvPr id="28" name="Connecteur droit avec flèche 27"/>
          <p:cNvCxnSpPr/>
          <p:nvPr/>
        </p:nvCxnSpPr>
        <p:spPr>
          <a:xfrm>
            <a:off x="3696237" y="2720549"/>
            <a:ext cx="1151933" cy="6806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326400" y="4587259"/>
            <a:ext cx="3365392" cy="1323439"/>
          </a:xfrm>
          <a:prstGeom prst="rect">
            <a:avLst/>
          </a:prstGeom>
          <a:noFill/>
        </p:spPr>
        <p:txBody>
          <a:bodyPr wrap="square" rtlCol="0">
            <a:spAutoFit/>
          </a:bodyPr>
          <a:lstStyle/>
          <a:p>
            <a:r>
              <a:rPr lang="it-IT" sz="1600" dirty="0" smtClean="0">
                <a:latin typeface="Courier New" panose="02070309020205020404" pitchFamily="49" charset="0"/>
                <a:cs typeface="Courier New" panose="02070309020205020404" pitchFamily="49" charset="0"/>
              </a:rPr>
              <a:t>The service receives the proxy, </a:t>
            </a:r>
            <a:r>
              <a:rPr lang="it-IT" sz="1600" b="1" dirty="0" smtClean="0">
                <a:latin typeface="Courier New" panose="02070309020205020404" pitchFamily="49" charset="0"/>
                <a:cs typeface="Courier New" panose="02070309020205020404" pitchFamily="49" charset="0"/>
              </a:rPr>
              <a:t>verifies</a:t>
            </a:r>
            <a:r>
              <a:rPr lang="it-IT" sz="1600" dirty="0" smtClean="0">
                <a:latin typeface="Courier New" panose="02070309020205020404" pitchFamily="49" charset="0"/>
                <a:cs typeface="Courier New" panose="02070309020205020404" pitchFamily="49" charset="0"/>
              </a:rPr>
              <a:t> </a:t>
            </a:r>
            <a:r>
              <a:rPr lang="it-IT" sz="1600" b="1" dirty="0" smtClean="0">
                <a:latin typeface="Courier New" panose="02070309020205020404" pitchFamily="49" charset="0"/>
                <a:cs typeface="Courier New" panose="02070309020205020404" pitchFamily="49" charset="0"/>
              </a:rPr>
              <a:t>CA and voms</a:t>
            </a:r>
            <a:r>
              <a:rPr lang="it-IT" sz="1600" dirty="0" smtClean="0">
                <a:latin typeface="Courier New" panose="02070309020205020404" pitchFamily="49" charset="0"/>
                <a:cs typeface="Courier New" panose="02070309020205020404" pitchFamily="49" charset="0"/>
              </a:rPr>
              <a:t> signaures and give </a:t>
            </a:r>
            <a:r>
              <a:rPr lang="it-IT" sz="1600" b="1" dirty="0" smtClean="0">
                <a:latin typeface="Courier New" panose="02070309020205020404" pitchFamily="49" charset="0"/>
                <a:cs typeface="Courier New" panose="02070309020205020404" pitchFamily="49" charset="0"/>
              </a:rPr>
              <a:t>access to the user</a:t>
            </a:r>
            <a:r>
              <a:rPr lang="it-IT" sz="1600" dirty="0" smtClean="0">
                <a:latin typeface="Courier New" panose="02070309020205020404" pitchFamily="49" charset="0"/>
                <a:cs typeface="Courier New" panose="02070309020205020404" pitchFamily="49" charset="0"/>
              </a:rPr>
              <a:t> (or user’s job/request).</a:t>
            </a:r>
            <a:endParaRPr lang="it-IT" sz="1600" dirty="0">
              <a:latin typeface="Courier New" panose="02070309020205020404" pitchFamily="49" charset="0"/>
              <a:cs typeface="Courier New" panose="02070309020205020404" pitchFamily="49" charset="0"/>
            </a:endParaRPr>
          </a:p>
        </p:txBody>
      </p:sp>
      <p:sp>
        <p:nvSpPr>
          <p:cNvPr id="43" name="ZoneTexte 42"/>
          <p:cNvSpPr txBox="1"/>
          <p:nvPr/>
        </p:nvSpPr>
        <p:spPr>
          <a:xfrm>
            <a:off x="41262" y="2083475"/>
            <a:ext cx="2066754" cy="646331"/>
          </a:xfrm>
          <a:prstGeom prst="rect">
            <a:avLst/>
          </a:prstGeom>
          <a:noFill/>
        </p:spPr>
        <p:txBody>
          <a:bodyPr wrap="square" rtlCol="0">
            <a:spAutoFit/>
          </a:bodyPr>
          <a:lstStyle/>
          <a:p>
            <a:r>
              <a:rPr lang="it-IT" b="1" dirty="0" smtClean="0">
                <a:latin typeface="Courier New" panose="02070309020205020404" pitchFamily="49" charset="0"/>
                <a:cs typeface="Courier New" panose="02070309020205020404" pitchFamily="49" charset="0"/>
              </a:rPr>
              <a:t>C</a:t>
            </a:r>
            <a:r>
              <a:rPr lang="it-IT" dirty="0" smtClean="0">
                <a:latin typeface="Courier New" panose="02070309020205020404" pitchFamily="49" charset="0"/>
                <a:cs typeface="Courier New" panose="02070309020205020404" pitchFamily="49" charset="0"/>
              </a:rPr>
              <a:t>ertification</a:t>
            </a:r>
            <a:r>
              <a:rPr lang="it-IT" b="1" dirty="0" smtClean="0">
                <a:latin typeface="Courier New" panose="02070309020205020404" pitchFamily="49" charset="0"/>
                <a:cs typeface="Courier New" panose="02070309020205020404" pitchFamily="49" charset="0"/>
              </a:rPr>
              <a:t> A</a:t>
            </a:r>
            <a:r>
              <a:rPr lang="it-IT" dirty="0" smtClean="0">
                <a:latin typeface="Courier New" panose="02070309020205020404" pitchFamily="49" charset="0"/>
                <a:cs typeface="Courier New" panose="02070309020205020404" pitchFamily="49" charset="0"/>
              </a:rPr>
              <a:t>uthority</a:t>
            </a:r>
            <a:endParaRPr lang="it-IT" dirty="0">
              <a:latin typeface="Courier New" panose="02070309020205020404" pitchFamily="49" charset="0"/>
              <a:cs typeface="Courier New" panose="02070309020205020404" pitchFamily="49" charset="0"/>
            </a:endParaRPr>
          </a:p>
        </p:txBody>
      </p:sp>
      <p:sp>
        <p:nvSpPr>
          <p:cNvPr id="3" name="Flèche droite 2"/>
          <p:cNvSpPr/>
          <p:nvPr/>
        </p:nvSpPr>
        <p:spPr>
          <a:xfrm>
            <a:off x="2134050" y="2034953"/>
            <a:ext cx="300752" cy="7485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5" name="Picture 2" descr="database, storage 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49936" y="1808654"/>
            <a:ext cx="526784" cy="526785"/>
          </a:xfrm>
          <a:prstGeom prst="rect">
            <a:avLst/>
          </a:prstGeom>
          <a:noFill/>
          <a:extLst>
            <a:ext uri="{909E8E84-426E-40DD-AFC4-6F175D3DCCD1}">
              <a14:hiddenFill xmlns:a14="http://schemas.microsoft.com/office/drawing/2010/main">
                <a:solidFill>
                  <a:srgbClr val="FFFFFF"/>
                </a:solidFill>
              </a14:hiddenFill>
            </a:ext>
          </a:extLst>
        </p:spPr>
      </p:pic>
      <p:sp>
        <p:nvSpPr>
          <p:cNvPr id="46" name="ZoneTexte 45"/>
          <p:cNvSpPr txBox="1"/>
          <p:nvPr/>
        </p:nvSpPr>
        <p:spPr>
          <a:xfrm>
            <a:off x="7687679" y="2359208"/>
            <a:ext cx="1178081" cy="553998"/>
          </a:xfrm>
          <a:prstGeom prst="rect">
            <a:avLst/>
          </a:prstGeom>
          <a:noFill/>
        </p:spPr>
        <p:txBody>
          <a:bodyPr wrap="square" rtlCol="0">
            <a:spAutoFit/>
          </a:bodyPr>
          <a:lstStyle/>
          <a:p>
            <a:r>
              <a:rPr lang="it-IT" sz="1500" dirty="0" smtClean="0">
                <a:latin typeface="Courier New" panose="02070309020205020404" pitchFamily="49" charset="0"/>
                <a:cs typeface="Courier New" panose="02070309020205020404" pitchFamily="49" charset="0"/>
              </a:rPr>
              <a:t>VO users DB</a:t>
            </a:r>
            <a:endParaRPr lang="it-IT" sz="1500" dirty="0">
              <a:latin typeface="Courier New" panose="02070309020205020404" pitchFamily="49" charset="0"/>
              <a:cs typeface="Courier New" panose="02070309020205020404" pitchFamily="49" charset="0"/>
            </a:endParaRPr>
          </a:p>
        </p:txBody>
      </p:sp>
      <p:cxnSp>
        <p:nvCxnSpPr>
          <p:cNvPr id="47" name="Connecteur droit avec flèche 46"/>
          <p:cNvCxnSpPr/>
          <p:nvPr/>
        </p:nvCxnSpPr>
        <p:spPr>
          <a:xfrm flipH="1">
            <a:off x="5560333" y="2784665"/>
            <a:ext cx="956181" cy="6274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ZoneTexte 47"/>
          <p:cNvSpPr txBox="1"/>
          <p:nvPr/>
        </p:nvSpPr>
        <p:spPr>
          <a:xfrm>
            <a:off x="3342301" y="3089597"/>
            <a:ext cx="2218032" cy="307777"/>
          </a:xfrm>
          <a:prstGeom prst="rect">
            <a:avLst/>
          </a:prstGeom>
          <a:noFill/>
        </p:spPr>
        <p:txBody>
          <a:bodyPr wrap="square" rtlCol="0">
            <a:spAutoFit/>
          </a:bodyPr>
          <a:lstStyle/>
          <a:p>
            <a:r>
              <a:rPr lang="it-IT" sz="1400" b="1" dirty="0" smtClean="0">
                <a:latin typeface="Courier New" panose="02070309020205020404" pitchFamily="49" charset="0"/>
                <a:cs typeface="Courier New" panose="02070309020205020404" pitchFamily="49" charset="0"/>
              </a:rPr>
              <a:t>identity</a:t>
            </a:r>
            <a:endParaRPr lang="it-IT" sz="1400" b="1" dirty="0">
              <a:latin typeface="Courier New" panose="02070309020205020404" pitchFamily="49" charset="0"/>
              <a:cs typeface="Courier New" panose="02070309020205020404" pitchFamily="49" charset="0"/>
            </a:endParaRPr>
          </a:p>
        </p:txBody>
      </p:sp>
      <p:sp>
        <p:nvSpPr>
          <p:cNvPr id="49" name="ZoneTexte 48"/>
          <p:cNvSpPr txBox="1"/>
          <p:nvPr/>
        </p:nvSpPr>
        <p:spPr>
          <a:xfrm>
            <a:off x="5963034" y="3074946"/>
            <a:ext cx="2218032" cy="307777"/>
          </a:xfrm>
          <a:prstGeom prst="rect">
            <a:avLst/>
          </a:prstGeom>
          <a:noFill/>
        </p:spPr>
        <p:txBody>
          <a:bodyPr wrap="square" rtlCol="0">
            <a:spAutoFit/>
          </a:bodyPr>
          <a:lstStyle/>
          <a:p>
            <a:r>
              <a:rPr lang="it-IT" sz="1400" b="1" dirty="0" smtClean="0">
                <a:latin typeface="Courier New" panose="02070309020205020404" pitchFamily="49" charset="0"/>
                <a:cs typeface="Courier New" panose="02070309020205020404" pitchFamily="49" charset="0"/>
              </a:rPr>
              <a:t>VO, roles...</a:t>
            </a:r>
            <a:endParaRPr lang="it-IT" sz="1400" b="1" dirty="0">
              <a:latin typeface="Courier New" panose="02070309020205020404" pitchFamily="49" charset="0"/>
              <a:cs typeface="Courier New" panose="02070309020205020404" pitchFamily="49" charset="0"/>
            </a:endParaRPr>
          </a:p>
        </p:txBody>
      </p:sp>
      <p:sp>
        <p:nvSpPr>
          <p:cNvPr id="50" name="Flèche droite 49"/>
          <p:cNvSpPr/>
          <p:nvPr/>
        </p:nvSpPr>
        <p:spPr>
          <a:xfrm rot="5400000">
            <a:off x="4952045" y="3828123"/>
            <a:ext cx="300752" cy="13498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723702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5"/>
            <a:ext cx="6403601" cy="3888432"/>
          </a:xfrm>
        </p:spPr>
        <p:txBody>
          <a:bodyPr>
            <a:noAutofit/>
          </a:bodyPr>
          <a:lstStyle/>
          <a:p>
            <a:pPr marL="971550" lvl="1" indent="-514350" algn="l">
              <a:buFont typeface="+mj-lt"/>
              <a:buAutoNum type="arabicPeriod"/>
            </a:pPr>
            <a:r>
              <a:rPr lang="en-US" sz="36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36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3600" dirty="0" smtClean="0">
                <a:solidFill>
                  <a:schemeClr val="tx1"/>
                </a:solidFill>
              </a:rPr>
              <a:t>WLCG Architecture</a:t>
            </a:r>
          </a:p>
          <a:p>
            <a:pPr marL="1428750" lvl="2" indent="-514350" algn="l">
              <a:buFont typeface="+mj-lt"/>
              <a:buAutoNum type="arabicPeriod"/>
            </a:pPr>
            <a:r>
              <a:rPr lang="fr-FR" sz="2000" dirty="0" smtClean="0">
                <a:solidFill>
                  <a:schemeClr val="tx1"/>
                </a:solidFill>
                <a:cs typeface="Courier New" panose="02070309020205020404" pitchFamily="49" charset="0"/>
              </a:rPr>
              <a:t>Tiers</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Information system</a:t>
            </a:r>
          </a:p>
          <a:p>
            <a:pPr marL="1428750" lvl="2" indent="-514350" algn="l">
              <a:buFont typeface="+mj-lt"/>
              <a:buAutoNum type="arabicPeriod"/>
            </a:pPr>
            <a:r>
              <a:rPr lang="fr-FR" sz="2000" dirty="0" err="1">
                <a:solidFill>
                  <a:schemeClr val="tx1"/>
                </a:solidFill>
                <a:cs typeface="Courier New" panose="02070309020205020404" pitchFamily="49" charset="0"/>
              </a:rPr>
              <a:t>Authentication</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rgbClr val="FF0000"/>
                </a:solidFill>
                <a:cs typeface="Courier New" panose="02070309020205020404" pitchFamily="49" charset="0"/>
              </a:rPr>
              <a:t>Data management</a:t>
            </a:r>
          </a:p>
          <a:p>
            <a:pPr marL="1428750" lvl="2" indent="-514350" algn="l">
              <a:buFont typeface="+mj-lt"/>
              <a:buAutoNum type="arabicPeriod"/>
            </a:pPr>
            <a:r>
              <a:rPr lang="fr-FR" sz="2000" dirty="0">
                <a:solidFill>
                  <a:schemeClr val="tx1"/>
                </a:solidFill>
                <a:cs typeface="Courier New" panose="02070309020205020404" pitchFamily="49" charset="0"/>
              </a:rPr>
              <a:t>Jobs workflow</a:t>
            </a:r>
          </a:p>
          <a:p>
            <a:pPr marL="1428750" lvl="2" indent="-514350" algn="l">
              <a:buFont typeface="+mj-lt"/>
              <a:buAutoNum type="arabicPeriod"/>
            </a:pPr>
            <a:r>
              <a:rPr lang="fr-FR" sz="2000" dirty="0" err="1">
                <a:solidFill>
                  <a:schemeClr val="tx1"/>
                </a:solidFill>
                <a:cs typeface="Courier New" panose="02070309020205020404" pitchFamily="49" charset="0"/>
              </a:rPr>
              <a:t>VO’s</a:t>
            </a:r>
            <a:r>
              <a:rPr lang="fr-FR" sz="2000" dirty="0">
                <a:solidFill>
                  <a:schemeClr val="tx1"/>
                </a:solidFill>
                <a:cs typeface="Courier New" panose="02070309020205020404" pitchFamily="49" charset="0"/>
              </a:rPr>
              <a:t> applications</a:t>
            </a:r>
            <a:endParaRPr lang="fr-FR" sz="1200" dirty="0">
              <a:solidFill>
                <a:schemeClr val="tx1"/>
              </a:solidFill>
              <a:cs typeface="Courier New" panose="02070309020205020404" pitchFamily="49" charset="0"/>
            </a:endParaRPr>
          </a:p>
          <a:p>
            <a:pPr marL="971550" lvl="1" indent="-514350" algn="l">
              <a:buFont typeface="+mj-lt"/>
              <a:buAutoNum type="arabicPeriod"/>
            </a:pPr>
            <a:endParaRPr lang="fr-FR" sz="4400" dirty="0" smtClean="0">
              <a:solidFill>
                <a:schemeClr val="tx1"/>
              </a:solidFill>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8332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60648"/>
            <a:ext cx="8208912" cy="864096"/>
          </a:xfrm>
        </p:spPr>
        <p:txBody>
          <a:bodyPr/>
          <a:lstStyle/>
          <a:p>
            <a:r>
              <a:rPr lang="fr-FR" b="1" dirty="0" err="1" smtClean="0">
                <a:solidFill>
                  <a:srgbClr val="F2CC38"/>
                </a:solidFill>
                <a:latin typeface="Georgia" panose="02040502050405020303" pitchFamily="18" charset="0"/>
              </a:rPr>
              <a:t>What</a:t>
            </a:r>
            <a:r>
              <a:rPr lang="fr-FR" b="1" dirty="0" smtClean="0">
                <a:solidFill>
                  <a:srgbClr val="F2CC38"/>
                </a:solidFill>
                <a:latin typeface="Georgia" panose="02040502050405020303" pitchFamily="18" charset="0"/>
              </a:rPr>
              <a:t> </a:t>
            </a:r>
            <a:r>
              <a:rPr lang="fr-FR" b="1" dirty="0" err="1" smtClean="0">
                <a:solidFill>
                  <a:srgbClr val="F2CC38"/>
                </a:solidFill>
                <a:latin typeface="Georgia" panose="02040502050405020303" pitchFamily="18" charset="0"/>
              </a:rPr>
              <a:t>is</a:t>
            </a:r>
            <a:r>
              <a:rPr lang="fr-FR" b="1" dirty="0" smtClean="0">
                <a:solidFill>
                  <a:srgbClr val="F2CC38"/>
                </a:solidFill>
                <a:latin typeface="Georgia" panose="02040502050405020303" pitchFamily="18" charset="0"/>
              </a:rPr>
              <a:t> </a:t>
            </a:r>
            <a:r>
              <a:rPr lang="fr-FR" b="1" dirty="0" err="1" smtClean="0">
                <a:solidFill>
                  <a:srgbClr val="F2CC38"/>
                </a:solidFill>
                <a:latin typeface="Georgia" panose="02040502050405020303" pitchFamily="18" charset="0"/>
              </a:rPr>
              <a:t>it</a:t>
            </a:r>
            <a:r>
              <a:rPr lang="fr-FR" b="1" dirty="0" smtClean="0">
                <a:solidFill>
                  <a:srgbClr val="F2CC38"/>
                </a:solidFill>
                <a:latin typeface="Georgia" panose="02040502050405020303" pitchFamily="18" charset="0"/>
              </a:rPr>
              <a:t> ?</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107504" y="1911965"/>
            <a:ext cx="8784976" cy="3898166"/>
          </a:xfrm>
        </p:spPr>
        <p:txBody>
          <a:bodyPr>
            <a:normAutofit fontScale="92500" lnSpcReduction="20000"/>
          </a:bodyPr>
          <a:lstStyle/>
          <a:p>
            <a:pPr marL="0" indent="0">
              <a:buNone/>
            </a:pPr>
            <a:endParaRPr lang="en-US" sz="1600" b="1" dirty="0" smtClean="0">
              <a:latin typeface="+mj-lt"/>
              <a:cs typeface="Courier New" panose="02070309020205020404" pitchFamily="49" charset="0"/>
            </a:endParaRPr>
          </a:p>
          <a:p>
            <a:pPr marL="0" indent="0">
              <a:buNone/>
            </a:pPr>
            <a:r>
              <a:rPr lang="en-US" sz="2400" b="1" dirty="0" smtClean="0">
                <a:latin typeface="+mj-lt"/>
                <a:cs typeface="Courier New" panose="02070309020205020404" pitchFamily="49" charset="0"/>
              </a:rPr>
              <a:t>Coordinated </a:t>
            </a:r>
            <a:r>
              <a:rPr lang="en-US" sz="2400" b="1" dirty="0">
                <a:latin typeface="+mj-lt"/>
                <a:cs typeface="Courier New" panose="02070309020205020404" pitchFamily="49" charset="0"/>
              </a:rPr>
              <a:t>resource sharing </a:t>
            </a:r>
            <a:r>
              <a:rPr lang="en-US" sz="2400" dirty="0" smtClean="0">
                <a:latin typeface="+mj-lt"/>
                <a:cs typeface="Courier New" panose="02070309020205020404" pitchFamily="49" charset="0"/>
              </a:rPr>
              <a:t>in </a:t>
            </a:r>
            <a:r>
              <a:rPr lang="en-US" sz="2400" dirty="0">
                <a:latin typeface="+mj-lt"/>
                <a:cs typeface="Courier New" panose="02070309020205020404" pitchFamily="49" charset="0"/>
              </a:rPr>
              <a:t>dynamic, multi-institutional virtual </a:t>
            </a:r>
            <a:r>
              <a:rPr lang="en-US" sz="2400" dirty="0" smtClean="0">
                <a:latin typeface="+mj-lt"/>
                <a:cs typeface="Courier New" panose="02070309020205020404" pitchFamily="49" charset="0"/>
              </a:rPr>
              <a:t>organizations (VO’s)</a:t>
            </a:r>
          </a:p>
          <a:p>
            <a:r>
              <a:rPr lang="en-US" sz="2200" dirty="0" smtClean="0">
                <a:latin typeface="+mj-lt"/>
                <a:cs typeface="Courier New" panose="02070309020205020404" pitchFamily="49" charset="0"/>
              </a:rPr>
              <a:t>sharing </a:t>
            </a:r>
            <a:r>
              <a:rPr lang="en-US" sz="2200" dirty="0">
                <a:latin typeface="+mj-lt"/>
                <a:cs typeface="Courier New" panose="02070309020205020404" pitchFamily="49" charset="0"/>
              </a:rPr>
              <a:t>is not only file exchange but rather </a:t>
            </a:r>
            <a:r>
              <a:rPr lang="en-US" sz="2200" b="1" dirty="0">
                <a:latin typeface="+mj-lt"/>
                <a:cs typeface="Courier New" panose="02070309020205020404" pitchFamily="49" charset="0"/>
              </a:rPr>
              <a:t>direct access to computers, software, data</a:t>
            </a:r>
            <a:r>
              <a:rPr lang="en-US" sz="2200" dirty="0">
                <a:latin typeface="+mj-lt"/>
                <a:cs typeface="Courier New" panose="02070309020205020404" pitchFamily="49" charset="0"/>
              </a:rPr>
              <a:t>, and other </a:t>
            </a:r>
            <a:r>
              <a:rPr lang="en-US" sz="2200" dirty="0" smtClean="0">
                <a:latin typeface="+mj-lt"/>
                <a:cs typeface="Courier New" panose="02070309020205020404" pitchFamily="49" charset="0"/>
              </a:rPr>
              <a:t>resources;</a:t>
            </a:r>
          </a:p>
          <a:p>
            <a:r>
              <a:rPr lang="en-US" sz="2200" dirty="0" smtClean="0">
                <a:latin typeface="+mj-lt"/>
                <a:cs typeface="Courier New" panose="02070309020205020404" pitchFamily="49" charset="0"/>
              </a:rPr>
              <a:t>it </a:t>
            </a:r>
            <a:r>
              <a:rPr lang="en-US" sz="2200" dirty="0">
                <a:latin typeface="+mj-lt"/>
                <a:cs typeface="Courier New" panose="02070309020205020404" pitchFamily="49" charset="0"/>
              </a:rPr>
              <a:t>is, necessarily, </a:t>
            </a:r>
            <a:r>
              <a:rPr lang="en-US" sz="2200" b="1" dirty="0">
                <a:latin typeface="+mj-lt"/>
                <a:cs typeface="Courier New" panose="02070309020205020404" pitchFamily="49" charset="0"/>
              </a:rPr>
              <a:t>highly controlled</a:t>
            </a:r>
            <a:r>
              <a:rPr lang="en-US" sz="2200" dirty="0">
                <a:latin typeface="+mj-lt"/>
                <a:cs typeface="Courier New" panose="02070309020205020404" pitchFamily="49" charset="0"/>
              </a:rPr>
              <a:t>, with resource providers and consumers defining clearly and carefully just what is </a:t>
            </a:r>
            <a:r>
              <a:rPr lang="en-US" sz="2200" dirty="0" smtClean="0">
                <a:latin typeface="+mj-lt"/>
                <a:cs typeface="Courier New" panose="02070309020205020404" pitchFamily="49" charset="0"/>
              </a:rPr>
              <a:t>shared</a:t>
            </a:r>
            <a:r>
              <a:rPr lang="en-US" sz="2200" dirty="0">
                <a:latin typeface="+mj-lt"/>
                <a:cs typeface="Courier New" panose="02070309020205020404" pitchFamily="49" charset="0"/>
              </a:rPr>
              <a:t>, who is allowed to share, and the conditions under which sharing occurs. </a:t>
            </a:r>
            <a:endParaRPr lang="en-US" sz="2200" dirty="0" smtClean="0">
              <a:latin typeface="+mj-lt"/>
              <a:cs typeface="Courier New" panose="02070309020205020404" pitchFamily="49" charset="0"/>
            </a:endParaRPr>
          </a:p>
          <a:p>
            <a:r>
              <a:rPr lang="en-US" sz="2200" dirty="0" smtClean="0">
                <a:latin typeface="+mj-lt"/>
                <a:cs typeface="Courier New" panose="02070309020205020404" pitchFamily="49" charset="0"/>
              </a:rPr>
              <a:t>All </a:t>
            </a:r>
            <a:r>
              <a:rPr lang="en-US" sz="2200" dirty="0">
                <a:latin typeface="+mj-lt"/>
                <a:cs typeface="Courier New" panose="02070309020205020404" pitchFamily="49" charset="0"/>
              </a:rPr>
              <a:t>of which may </a:t>
            </a:r>
            <a:r>
              <a:rPr lang="en-US" sz="2200" b="1" dirty="0">
                <a:latin typeface="+mj-lt"/>
                <a:cs typeface="Courier New" panose="02070309020205020404" pitchFamily="49" charset="0"/>
              </a:rPr>
              <a:t>vary dynamically</a:t>
            </a:r>
            <a:r>
              <a:rPr lang="en-US" sz="2200" dirty="0" smtClean="0">
                <a:latin typeface="+mj-lt"/>
                <a:cs typeface="Courier New" panose="02070309020205020404" pitchFamily="49" charset="0"/>
              </a:rPr>
              <a:t>;</a:t>
            </a:r>
          </a:p>
          <a:p>
            <a:pPr marL="0" indent="0">
              <a:buNone/>
            </a:pPr>
            <a:r>
              <a:rPr lang="en-US" sz="2400" b="1" dirty="0">
                <a:cs typeface="Courier New" panose="02070309020205020404" pitchFamily="49" charset="0"/>
              </a:rPr>
              <a:t>Virtual Organizations</a:t>
            </a:r>
            <a:r>
              <a:rPr lang="en-US" sz="2400" dirty="0">
                <a:cs typeface="Courier New" panose="02070309020205020404" pitchFamily="49" charset="0"/>
              </a:rPr>
              <a:t> (VO’s) </a:t>
            </a:r>
          </a:p>
          <a:p>
            <a:r>
              <a:rPr lang="en-US" sz="2200" dirty="0">
                <a:cs typeface="Courier New" panose="02070309020205020404" pitchFamily="49" charset="0"/>
              </a:rPr>
              <a:t>a </a:t>
            </a:r>
            <a:r>
              <a:rPr lang="en-US" sz="2200" b="1" dirty="0">
                <a:cs typeface="Courier New" panose="02070309020205020404" pitchFamily="49" charset="0"/>
              </a:rPr>
              <a:t>group</a:t>
            </a:r>
            <a:r>
              <a:rPr lang="en-US" sz="2200" dirty="0">
                <a:cs typeface="Courier New" panose="02070309020205020404" pitchFamily="49" charset="0"/>
              </a:rPr>
              <a:t> of mutually distrustful participants with </a:t>
            </a:r>
            <a:r>
              <a:rPr lang="en-US" sz="2200" b="1" dirty="0">
                <a:cs typeface="Courier New" panose="02070309020205020404" pitchFamily="49" charset="0"/>
              </a:rPr>
              <a:t>varying degrees of prior relationship</a:t>
            </a:r>
            <a:r>
              <a:rPr lang="en-US" sz="2200" dirty="0">
                <a:cs typeface="Courier New" panose="02070309020205020404" pitchFamily="49" charset="0"/>
              </a:rPr>
              <a:t> (perhaps none at all) that </a:t>
            </a:r>
            <a:r>
              <a:rPr lang="en-US" sz="2200" b="1" dirty="0">
                <a:cs typeface="Courier New" panose="02070309020205020404" pitchFamily="49" charset="0"/>
              </a:rPr>
              <a:t>want to share resources</a:t>
            </a:r>
            <a:r>
              <a:rPr lang="en-US" sz="2200" dirty="0">
                <a:cs typeface="Courier New" panose="02070309020205020404" pitchFamily="49" charset="0"/>
              </a:rPr>
              <a:t> in order to perform some </a:t>
            </a:r>
            <a:r>
              <a:rPr lang="en-US" sz="2200" dirty="0" smtClean="0">
                <a:cs typeface="Courier New" panose="02070309020205020404" pitchFamily="49" charset="0"/>
              </a:rPr>
              <a:t>tasks.</a:t>
            </a:r>
            <a:endParaRPr lang="en-US" sz="2200" dirty="0">
              <a:cs typeface="Courier New" panose="02070309020205020404" pitchFamily="49" charset="0"/>
            </a:endParaRPr>
          </a:p>
          <a:p>
            <a:pPr marL="0" indent="0">
              <a:buNone/>
            </a:pPr>
            <a:endParaRPr lang="en-US" sz="2200" dirty="0" smtClean="0">
              <a:latin typeface="+mj-lt"/>
              <a:cs typeface="Courier New" panose="02070309020205020404" pitchFamily="49" charset="0"/>
            </a:endParaRPr>
          </a:p>
          <a:p>
            <a:pPr marL="400050"/>
            <a:endParaRPr lang="en-US" sz="2000" dirty="0">
              <a:latin typeface="+mj-lt"/>
              <a:cs typeface="Courier New" panose="02070309020205020404" pitchFamily="49" charset="0"/>
            </a:endParaRPr>
          </a:p>
        </p:txBody>
      </p:sp>
      <p:sp>
        <p:nvSpPr>
          <p:cNvPr id="4" name="Espace réservé du pied de page 3"/>
          <p:cNvSpPr>
            <a:spLocks noGrp="1"/>
          </p:cNvSpPr>
          <p:nvPr>
            <p:ph type="ftr" sz="quarter" idx="11"/>
          </p:nvPr>
        </p:nvSpPr>
        <p:spPr>
          <a:xfrm>
            <a:off x="2339752" y="6597352"/>
            <a:ext cx="4472136" cy="365125"/>
          </a:xfrm>
        </p:spPr>
        <p:txBody>
          <a:bodyPr/>
          <a:lstStyle/>
          <a:p>
            <a:r>
              <a:rPr lang="pt-BR" smtClean="0">
                <a:solidFill>
                  <a:schemeClr val="bg1"/>
                </a:solidFill>
              </a:rPr>
              <a:t>ESHEP  2016  - Pascale Hennion</a:t>
            </a:r>
            <a:endParaRPr lang="fr-FR" dirty="0">
              <a:solidFill>
                <a:schemeClr val="bg1"/>
              </a:solidFill>
            </a:endParaRPr>
          </a:p>
        </p:txBody>
      </p:sp>
      <p:sp>
        <p:nvSpPr>
          <p:cNvPr id="5" name="Espace réservé de la date 4"/>
          <p:cNvSpPr>
            <a:spLocks noGrp="1"/>
          </p:cNvSpPr>
          <p:nvPr>
            <p:ph type="dt" sz="half" idx="10"/>
          </p:nvPr>
        </p:nvSpPr>
        <p:spPr/>
        <p:txBody>
          <a:bodyPr/>
          <a:lstStyle/>
          <a:p>
            <a:fld id="{501E85CC-542B-4C38-BCB0-953D488D35B0}" type="datetime1">
              <a:rPr lang="fr-FR" smtClean="0"/>
              <a:t>06/12/2016</a:t>
            </a:fld>
            <a:endParaRPr lang="fr-FR" dirty="0"/>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5</a:t>
            </a:fld>
            <a:endParaRPr lang="fr-FR"/>
          </a:p>
        </p:txBody>
      </p:sp>
    </p:spTree>
    <p:extLst>
      <p:ext uri="{BB962C8B-B14F-4D97-AF65-F5344CB8AC3E}">
        <p14:creationId xmlns:p14="http://schemas.microsoft.com/office/powerpoint/2010/main" val="24101292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2CC38"/>
                </a:solidFill>
                <a:latin typeface="Georgia" panose="02040502050405020303" pitchFamily="18" charset="0"/>
              </a:rPr>
              <a:t>Data</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457200" y="1916832"/>
            <a:ext cx="8229600" cy="4525963"/>
          </a:xfrm>
        </p:spPr>
        <p:txBody>
          <a:bodyPr>
            <a:normAutofit fontScale="92500"/>
          </a:bodyPr>
          <a:lstStyle/>
          <a:p>
            <a:r>
              <a:rPr lang="en-US" dirty="0"/>
              <a:t>User and programs produce and require </a:t>
            </a:r>
            <a:r>
              <a:rPr lang="en-US" dirty="0" smtClean="0"/>
              <a:t>data</a:t>
            </a:r>
            <a:endParaRPr lang="en-US" dirty="0"/>
          </a:p>
          <a:p>
            <a:pPr lvl="1"/>
            <a:r>
              <a:rPr lang="en-US" dirty="0" smtClean="0"/>
              <a:t>data can be send from/to jobs, but</a:t>
            </a:r>
            <a:endParaRPr lang="en-US" dirty="0"/>
          </a:p>
          <a:p>
            <a:pPr lvl="2"/>
            <a:r>
              <a:rPr lang="en-US" dirty="0" err="1"/>
              <a:t>Input/Output</a:t>
            </a:r>
            <a:r>
              <a:rPr lang="en-US" dirty="0"/>
              <a:t> Sandboxes are limited to 10 </a:t>
            </a:r>
            <a:r>
              <a:rPr lang="en-US" dirty="0" smtClean="0"/>
              <a:t>MB</a:t>
            </a:r>
            <a:endParaRPr lang="en-US" dirty="0"/>
          </a:p>
          <a:p>
            <a:pPr lvl="2"/>
            <a:r>
              <a:rPr lang="en-US" dirty="0"/>
              <a:t>Data has to be copied from/to local filesystems to the Grid </a:t>
            </a:r>
            <a:endParaRPr lang="en-US" dirty="0" smtClean="0"/>
          </a:p>
          <a:p>
            <a:r>
              <a:rPr lang="en-US" dirty="0" smtClean="0"/>
              <a:t>Solution</a:t>
            </a:r>
          </a:p>
          <a:p>
            <a:pPr lvl="1"/>
            <a:r>
              <a:rPr lang="en-US" dirty="0" smtClean="0"/>
              <a:t>Storing </a:t>
            </a:r>
            <a:r>
              <a:rPr lang="en-US" dirty="0"/>
              <a:t>data in Grid </a:t>
            </a:r>
            <a:r>
              <a:rPr lang="en-US" dirty="0" smtClean="0"/>
              <a:t>datasets</a:t>
            </a:r>
            <a:endParaRPr lang="en-US" dirty="0"/>
          </a:p>
          <a:p>
            <a:pPr lvl="2"/>
            <a:r>
              <a:rPr lang="en-US" dirty="0"/>
              <a:t>Located in Storage Elements (SE</a:t>
            </a:r>
            <a:r>
              <a:rPr lang="en-US" dirty="0" smtClean="0"/>
              <a:t>)</a:t>
            </a:r>
            <a:endParaRPr lang="en-US" dirty="0"/>
          </a:p>
          <a:p>
            <a:pPr lvl="2"/>
            <a:r>
              <a:rPr lang="en-US" dirty="0"/>
              <a:t>Several replicas of one file in different </a:t>
            </a:r>
            <a:r>
              <a:rPr lang="en-US" dirty="0" smtClean="0"/>
              <a:t>sites</a:t>
            </a:r>
          </a:p>
          <a:p>
            <a:pPr lvl="2"/>
            <a:r>
              <a:rPr lang="en-US" dirty="0" smtClean="0"/>
              <a:t>Accessible </a:t>
            </a:r>
            <a:r>
              <a:rPr lang="en-US" dirty="0"/>
              <a:t>by Grid users and applications from </a:t>
            </a:r>
            <a:r>
              <a:rPr lang="en-US" dirty="0" smtClean="0"/>
              <a:t>“</a:t>
            </a:r>
            <a:r>
              <a:rPr lang="en-US" dirty="0"/>
              <a:t>everywhere</a:t>
            </a:r>
            <a:r>
              <a:rPr lang="en-US" dirty="0" smtClean="0"/>
              <a:t>”</a:t>
            </a:r>
            <a:endParaRPr lang="en-US" dirty="0"/>
          </a:p>
          <a:p>
            <a:pPr lvl="2"/>
            <a:r>
              <a:rPr lang="en-US" dirty="0" smtClean="0"/>
              <a:t>data </a:t>
            </a:r>
            <a:r>
              <a:rPr lang="en-US" dirty="0"/>
              <a:t>requirements in </a:t>
            </a:r>
            <a:r>
              <a:rPr lang="en-US" dirty="0" smtClean="0"/>
              <a:t>the job description (</a:t>
            </a:r>
            <a:r>
              <a:rPr lang="en-US" dirty="0" err="1" smtClean="0"/>
              <a:t>jdl</a:t>
            </a:r>
            <a:r>
              <a:rPr lang="en-US" dirty="0" smtClean="0"/>
              <a:t>)</a:t>
            </a:r>
            <a:endParaRPr lang="en-US" dirty="0"/>
          </a:p>
          <a:p>
            <a:endParaRPr lang="fr-FR" dirty="0"/>
          </a:p>
        </p:txBody>
      </p:sp>
      <p:sp>
        <p:nvSpPr>
          <p:cNvPr id="4" name="Espace réservé de la date 3"/>
          <p:cNvSpPr>
            <a:spLocks noGrp="1"/>
          </p:cNvSpPr>
          <p:nvPr>
            <p:ph type="dt" sz="half" idx="10"/>
          </p:nvPr>
        </p:nvSpPr>
        <p:spPr/>
        <p:txBody>
          <a:bodyPr/>
          <a:lstStyle/>
          <a:p>
            <a:fld id="{DF70DAA6-CB03-4279-8872-FFACB57A8201}"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50</a:t>
            </a:fld>
            <a:endParaRPr lang="fr-FR"/>
          </a:p>
        </p:txBody>
      </p:sp>
    </p:spTree>
    <p:extLst>
      <p:ext uri="{BB962C8B-B14F-4D97-AF65-F5344CB8AC3E}">
        <p14:creationId xmlns:p14="http://schemas.microsoft.com/office/powerpoint/2010/main" val="25217274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600" y="188640"/>
            <a:ext cx="8229600" cy="1143000"/>
          </a:xfrm>
        </p:spPr>
        <p:txBody>
          <a:bodyPr/>
          <a:lstStyle/>
          <a:p>
            <a:r>
              <a:rPr lang="fr-FR" b="1" dirty="0" smtClean="0">
                <a:solidFill>
                  <a:srgbClr val="F2CC38"/>
                </a:solidFill>
                <a:latin typeface="Georgia" panose="02040502050405020303" pitchFamily="18" charset="0"/>
              </a:rPr>
              <a:t>Data ressource</a:t>
            </a:r>
            <a:endParaRPr lang="fr-FR" b="1" dirty="0">
              <a:solidFill>
                <a:srgbClr val="FF0000"/>
              </a:solidFill>
              <a:latin typeface="Georgia" panose="02040502050405020303" pitchFamily="18" charset="0"/>
            </a:endParaRPr>
          </a:p>
        </p:txBody>
      </p:sp>
      <p:sp>
        <p:nvSpPr>
          <p:cNvPr id="3" name="Espace réservé du contenu 2"/>
          <p:cNvSpPr>
            <a:spLocks noGrp="1"/>
          </p:cNvSpPr>
          <p:nvPr>
            <p:ph idx="1"/>
          </p:nvPr>
        </p:nvSpPr>
        <p:spPr>
          <a:xfrm>
            <a:off x="428600" y="1830387"/>
            <a:ext cx="8229600" cy="4525963"/>
          </a:xfrm>
        </p:spPr>
        <p:txBody>
          <a:bodyPr>
            <a:normAutofit/>
          </a:bodyPr>
          <a:lstStyle/>
          <a:p>
            <a:r>
              <a:rPr lang="fr-FR" dirty="0" err="1" smtClean="0"/>
              <a:t>Each</a:t>
            </a:r>
            <a:r>
              <a:rPr lang="fr-FR" dirty="0" smtClean="0"/>
              <a:t> VO manages </a:t>
            </a:r>
            <a:r>
              <a:rPr lang="fr-FR" dirty="0" err="1" smtClean="0"/>
              <a:t>its</a:t>
            </a:r>
            <a:r>
              <a:rPr lang="fr-FR" dirty="0" smtClean="0"/>
              <a:t> </a:t>
            </a:r>
            <a:r>
              <a:rPr lang="fr-FR" dirty="0" err="1" smtClean="0"/>
              <a:t>own</a:t>
            </a:r>
            <a:r>
              <a:rPr lang="fr-FR" dirty="0" smtClean="0"/>
              <a:t>  files </a:t>
            </a:r>
          </a:p>
          <a:p>
            <a:r>
              <a:rPr lang="fr-FR" dirty="0" smtClean="0"/>
              <a:t>via a file </a:t>
            </a:r>
            <a:r>
              <a:rPr lang="fr-FR" dirty="0" err="1" smtClean="0"/>
              <a:t>catalog</a:t>
            </a:r>
            <a:endParaRPr lang="fr-FR" dirty="0" smtClean="0"/>
          </a:p>
          <a:p>
            <a:r>
              <a:rPr lang="en-US" dirty="0" smtClean="0"/>
              <a:t>The </a:t>
            </a:r>
            <a:r>
              <a:rPr lang="en-US" dirty="0"/>
              <a:t>File Catalog (or Replica Catalog) maps between the </a:t>
            </a:r>
            <a:r>
              <a:rPr lang="en-US" dirty="0">
                <a:hlinkClick r:id="rId2" tooltip="Logical File Name"/>
              </a:rPr>
              <a:t>Logical File Name</a:t>
            </a:r>
            <a:r>
              <a:rPr lang="en-US" dirty="0"/>
              <a:t> and the </a:t>
            </a:r>
            <a:r>
              <a:rPr lang="en-US" dirty="0">
                <a:hlinkClick r:id="rId3" tooltip="Storage URL"/>
              </a:rPr>
              <a:t>Storage URL</a:t>
            </a:r>
            <a:r>
              <a:rPr lang="en-US" dirty="0"/>
              <a:t> (or URLs) for files managed by the </a:t>
            </a:r>
            <a:r>
              <a:rPr lang="en-US" dirty="0" smtClean="0"/>
              <a:t>Grid</a:t>
            </a:r>
          </a:p>
          <a:p>
            <a:r>
              <a:rPr lang="en-US" dirty="0" err="1"/>
              <a:t>l</a:t>
            </a:r>
            <a:r>
              <a:rPr lang="en-US" dirty="0" err="1" smtClean="0"/>
              <a:t>cg-util</a:t>
            </a:r>
            <a:r>
              <a:rPr lang="en-US" dirty="0" smtClean="0"/>
              <a:t> for operations on the files</a:t>
            </a:r>
          </a:p>
          <a:p>
            <a:pPr marL="0" indent="0">
              <a:buNone/>
            </a:pPr>
            <a:endParaRPr lang="en-US" dirty="0"/>
          </a:p>
        </p:txBody>
      </p:sp>
      <p:sp>
        <p:nvSpPr>
          <p:cNvPr id="4" name="Espace réservé de la date 3"/>
          <p:cNvSpPr>
            <a:spLocks noGrp="1"/>
          </p:cNvSpPr>
          <p:nvPr>
            <p:ph type="dt" sz="half" idx="10"/>
          </p:nvPr>
        </p:nvSpPr>
        <p:spPr/>
        <p:txBody>
          <a:bodyPr/>
          <a:lstStyle/>
          <a:p>
            <a:fld id="{F8442397-D7B8-4416-8A82-969B4D8C2F37}"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51</a:t>
            </a:fld>
            <a:endParaRPr lang="fr-FR"/>
          </a:p>
        </p:txBody>
      </p:sp>
    </p:spTree>
    <p:extLst>
      <p:ext uri="{BB962C8B-B14F-4D97-AF65-F5344CB8AC3E}">
        <p14:creationId xmlns:p14="http://schemas.microsoft.com/office/powerpoint/2010/main" val="4025971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2CC38"/>
                </a:solidFill>
                <a:latin typeface="Georgia" panose="02040502050405020303" pitchFamily="18" charset="0"/>
              </a:rPr>
              <a:t>Files </a:t>
            </a:r>
            <a:r>
              <a:rPr lang="fr-FR" b="1" dirty="0" err="1" smtClean="0">
                <a:solidFill>
                  <a:srgbClr val="F2CC38"/>
                </a:solidFill>
                <a:latin typeface="Georgia" panose="02040502050405020303" pitchFamily="18" charset="0"/>
              </a:rPr>
              <a:t>names</a:t>
            </a:r>
            <a:r>
              <a:rPr lang="fr-FR" b="1" dirty="0" smtClean="0">
                <a:solidFill>
                  <a:srgbClr val="F2CC38"/>
                </a:solidFill>
                <a:latin typeface="Georgia" panose="02040502050405020303" pitchFamily="18" charset="0"/>
              </a:rPr>
              <a:t>:</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179512" y="1916832"/>
            <a:ext cx="9011344" cy="4525963"/>
          </a:xfrm>
        </p:spPr>
        <p:txBody>
          <a:bodyPr>
            <a:normAutofit lnSpcReduction="10000"/>
          </a:bodyPr>
          <a:lstStyle/>
          <a:p>
            <a:r>
              <a:rPr lang="en-US" dirty="0" smtClean="0"/>
              <a:t>the </a:t>
            </a:r>
            <a:r>
              <a:rPr lang="en-US" dirty="0" err="1"/>
              <a:t>GridUniqueIDentiﬁer</a:t>
            </a:r>
            <a:r>
              <a:rPr lang="en-US" dirty="0"/>
              <a:t>(</a:t>
            </a:r>
            <a:r>
              <a:rPr lang="en-US" dirty="0">
                <a:solidFill>
                  <a:srgbClr val="0070C0"/>
                </a:solidFill>
              </a:rPr>
              <a:t>GUID</a:t>
            </a:r>
            <a:r>
              <a:rPr lang="en-US" dirty="0" smtClean="0"/>
              <a:t>) </a:t>
            </a:r>
            <a:r>
              <a:rPr lang="en-US" dirty="0"/>
              <a:t>identiﬁes a ﬁle </a:t>
            </a:r>
            <a:r>
              <a:rPr lang="en-US" dirty="0" smtClean="0"/>
              <a:t>uniquely</a:t>
            </a:r>
          </a:p>
          <a:p>
            <a:r>
              <a:rPr lang="en-US" dirty="0" smtClean="0"/>
              <a:t>the </a:t>
            </a:r>
            <a:r>
              <a:rPr lang="en-US" dirty="0" err="1"/>
              <a:t>LogicalFileName</a:t>
            </a:r>
            <a:r>
              <a:rPr lang="en-US" dirty="0"/>
              <a:t>(</a:t>
            </a:r>
            <a:r>
              <a:rPr lang="en-US" dirty="0">
                <a:solidFill>
                  <a:srgbClr val="0070C0"/>
                </a:solidFill>
              </a:rPr>
              <a:t>LFN</a:t>
            </a:r>
            <a:r>
              <a:rPr lang="en-US" dirty="0" smtClean="0"/>
              <a:t>) </a:t>
            </a:r>
            <a:r>
              <a:rPr lang="en-US" dirty="0"/>
              <a:t>is a human-readable name for a </a:t>
            </a:r>
            <a:r>
              <a:rPr lang="en-US" dirty="0" smtClean="0"/>
              <a:t>ﬁle</a:t>
            </a:r>
          </a:p>
          <a:p>
            <a:r>
              <a:rPr lang="en-US" dirty="0" smtClean="0"/>
              <a:t>the </a:t>
            </a:r>
            <a:r>
              <a:rPr lang="en-US" dirty="0"/>
              <a:t>Storage URL (</a:t>
            </a:r>
            <a:r>
              <a:rPr lang="en-US" dirty="0">
                <a:solidFill>
                  <a:srgbClr val="0070C0"/>
                </a:solidFill>
              </a:rPr>
              <a:t>SURL</a:t>
            </a:r>
            <a:r>
              <a:rPr lang="en-US" dirty="0"/>
              <a:t>), also known as Physical File Name (</a:t>
            </a:r>
            <a:r>
              <a:rPr lang="en-US" dirty="0">
                <a:solidFill>
                  <a:srgbClr val="0070C0"/>
                </a:solidFill>
              </a:rPr>
              <a:t>PFN</a:t>
            </a:r>
            <a:r>
              <a:rPr lang="en-US" dirty="0"/>
              <a:t>), </a:t>
            </a:r>
            <a:r>
              <a:rPr lang="en-US" dirty="0" smtClean="0"/>
              <a:t>identiﬁes </a:t>
            </a:r>
            <a:r>
              <a:rPr lang="en-US" dirty="0"/>
              <a:t>a replica in a </a:t>
            </a:r>
            <a:r>
              <a:rPr lang="en-US" dirty="0" smtClean="0"/>
              <a:t>SE (storage element)</a:t>
            </a:r>
          </a:p>
          <a:p>
            <a:r>
              <a:rPr lang="en-US" dirty="0" smtClean="0"/>
              <a:t>the </a:t>
            </a:r>
            <a:r>
              <a:rPr lang="en-US" dirty="0"/>
              <a:t>Transport URL (</a:t>
            </a:r>
            <a:r>
              <a:rPr lang="en-US" dirty="0">
                <a:solidFill>
                  <a:srgbClr val="0070C0"/>
                </a:solidFill>
              </a:rPr>
              <a:t>TURL</a:t>
            </a:r>
            <a:r>
              <a:rPr lang="en-US" dirty="0"/>
              <a:t>), </a:t>
            </a:r>
            <a:r>
              <a:rPr lang="en-US" dirty="0" smtClean="0"/>
              <a:t>is </a:t>
            </a:r>
            <a:r>
              <a:rPr lang="en-US" dirty="0"/>
              <a:t>a valid URI with the necessary information to access a ﬁle in a </a:t>
            </a:r>
            <a:r>
              <a:rPr lang="en-US" dirty="0" smtClean="0"/>
              <a:t>SE</a:t>
            </a:r>
            <a:endParaRPr lang="fr-FR" dirty="0"/>
          </a:p>
        </p:txBody>
      </p:sp>
      <p:sp>
        <p:nvSpPr>
          <p:cNvPr id="4" name="Espace réservé de la date 3"/>
          <p:cNvSpPr>
            <a:spLocks noGrp="1"/>
          </p:cNvSpPr>
          <p:nvPr>
            <p:ph type="dt" sz="half" idx="10"/>
          </p:nvPr>
        </p:nvSpPr>
        <p:spPr/>
        <p:txBody>
          <a:bodyPr/>
          <a:lstStyle/>
          <a:p>
            <a:fld id="{452BC449-07B6-4F42-A347-AA2E124D5589}"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52</a:t>
            </a:fld>
            <a:endParaRPr lang="fr-FR"/>
          </a:p>
        </p:txBody>
      </p:sp>
    </p:spTree>
    <p:extLst>
      <p:ext uri="{BB962C8B-B14F-4D97-AF65-F5344CB8AC3E}">
        <p14:creationId xmlns:p14="http://schemas.microsoft.com/office/powerpoint/2010/main" val="27457301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42107"/>
            <a:ext cx="8229600" cy="1143000"/>
          </a:xfrm>
        </p:spPr>
        <p:txBody>
          <a:bodyPr/>
          <a:lstStyle/>
          <a:p>
            <a:r>
              <a:rPr lang="fr-FR" b="1" dirty="0" smtClean="0">
                <a:solidFill>
                  <a:srgbClr val="F2CC38"/>
                </a:solidFill>
                <a:latin typeface="Georgia" panose="02040502050405020303" pitchFamily="18" charset="0"/>
              </a:rPr>
              <a:t>Files </a:t>
            </a:r>
            <a:r>
              <a:rPr lang="fr-FR" b="1" dirty="0" err="1" smtClean="0">
                <a:solidFill>
                  <a:srgbClr val="F2CC38"/>
                </a:solidFill>
                <a:latin typeface="Georgia" panose="02040502050405020303" pitchFamily="18" charset="0"/>
              </a:rPr>
              <a:t>catalog</a:t>
            </a:r>
            <a:r>
              <a:rPr lang="fr-FR" b="1" dirty="0" smtClean="0">
                <a:solidFill>
                  <a:srgbClr val="F2CC38"/>
                </a:solidFill>
                <a:latin typeface="Georgia" panose="02040502050405020303" pitchFamily="18" charset="0"/>
              </a:rPr>
              <a:t> (LFC):</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457200" y="1801660"/>
            <a:ext cx="8229600" cy="4525963"/>
          </a:xfrm>
        </p:spPr>
        <p:txBody>
          <a:bodyPr>
            <a:normAutofit lnSpcReduction="10000"/>
          </a:bodyPr>
          <a:lstStyle/>
          <a:p>
            <a:r>
              <a:rPr lang="en-US" dirty="0"/>
              <a:t>M</a:t>
            </a:r>
            <a:r>
              <a:rPr lang="en-US" dirty="0" smtClean="0"/>
              <a:t>aintains </a:t>
            </a:r>
            <a:r>
              <a:rPr lang="en-US" dirty="0"/>
              <a:t>mappings between </a:t>
            </a:r>
            <a:r>
              <a:rPr lang="en-US" dirty="0">
                <a:solidFill>
                  <a:schemeClr val="accent1"/>
                </a:solidFill>
              </a:rPr>
              <a:t>LFN</a:t>
            </a:r>
            <a:r>
              <a:rPr lang="en-US" dirty="0"/>
              <a:t>(s), </a:t>
            </a:r>
            <a:r>
              <a:rPr lang="en-US" dirty="0">
                <a:solidFill>
                  <a:schemeClr val="accent1"/>
                </a:solidFill>
              </a:rPr>
              <a:t>GUID</a:t>
            </a:r>
            <a:r>
              <a:rPr lang="en-US" dirty="0"/>
              <a:t> and </a:t>
            </a:r>
            <a:r>
              <a:rPr lang="en-US" dirty="0">
                <a:solidFill>
                  <a:schemeClr val="accent1"/>
                </a:solidFill>
              </a:rPr>
              <a:t>SURL</a:t>
            </a:r>
            <a:r>
              <a:rPr lang="en-US" dirty="0"/>
              <a:t>(s</a:t>
            </a:r>
            <a:r>
              <a:rPr lang="en-US" dirty="0" smtClean="0"/>
              <a:t>)</a:t>
            </a:r>
          </a:p>
          <a:p>
            <a:r>
              <a:rPr lang="en-US" dirty="0"/>
              <a:t> a Grid ﬁle </a:t>
            </a:r>
            <a:r>
              <a:rPr lang="en-US" dirty="0" smtClean="0"/>
              <a:t>must be both </a:t>
            </a:r>
            <a:r>
              <a:rPr lang="en-US" dirty="0"/>
              <a:t>physically present in a SE and registered in a ﬁle </a:t>
            </a:r>
            <a:r>
              <a:rPr lang="en-US" dirty="0" smtClean="0"/>
              <a:t>catalogue</a:t>
            </a:r>
          </a:p>
          <a:p>
            <a:r>
              <a:rPr lang="en-US" dirty="0" smtClean="0"/>
              <a:t>LFC attaches </a:t>
            </a:r>
            <a:r>
              <a:rPr lang="en-US" dirty="0"/>
              <a:t>to a ﬁle or directory an access control list (ACL), a list of permissions which specify who </a:t>
            </a:r>
            <a:r>
              <a:rPr lang="en-US" dirty="0" smtClean="0"/>
              <a:t>is allowed to access or modify it</a:t>
            </a:r>
          </a:p>
          <a:p>
            <a:pPr lvl="6"/>
            <a:r>
              <a:rPr lang="en-US" sz="1900" dirty="0" smtClean="0">
                <a:solidFill>
                  <a:schemeClr val="accent1"/>
                </a:solidFill>
              </a:rPr>
              <a:t>LFN </a:t>
            </a:r>
            <a:r>
              <a:rPr lang="en-US" sz="1900" dirty="0" smtClean="0"/>
              <a:t>: </a:t>
            </a:r>
            <a:r>
              <a:rPr lang="en-US" sz="1900" dirty="0" err="1" smtClean="0"/>
              <a:t>LogicalFileName</a:t>
            </a:r>
            <a:endParaRPr lang="en-US" sz="1900" dirty="0" smtClean="0"/>
          </a:p>
          <a:p>
            <a:pPr lvl="6"/>
            <a:r>
              <a:rPr lang="en-US" sz="1900" dirty="0">
                <a:solidFill>
                  <a:schemeClr val="accent1"/>
                </a:solidFill>
              </a:rPr>
              <a:t>GUID</a:t>
            </a:r>
            <a:r>
              <a:rPr lang="en-US" sz="1900" dirty="0"/>
              <a:t> : </a:t>
            </a:r>
            <a:r>
              <a:rPr lang="en-US" sz="1900" dirty="0" err="1" smtClean="0"/>
              <a:t>GridUniqueIDentiﬁer</a:t>
            </a:r>
            <a:endParaRPr lang="en-US" sz="1900" dirty="0" smtClean="0"/>
          </a:p>
          <a:p>
            <a:pPr lvl="6"/>
            <a:r>
              <a:rPr lang="en-US" sz="1900" dirty="0" smtClean="0">
                <a:solidFill>
                  <a:schemeClr val="accent1"/>
                </a:solidFill>
              </a:rPr>
              <a:t>SURL</a:t>
            </a:r>
            <a:r>
              <a:rPr lang="en-US" sz="1900" dirty="0" smtClean="0"/>
              <a:t>: Storage URL  = </a:t>
            </a:r>
            <a:r>
              <a:rPr lang="en-US" sz="1900" dirty="0" smtClean="0">
                <a:solidFill>
                  <a:schemeClr val="accent1"/>
                </a:solidFill>
              </a:rPr>
              <a:t>PFN</a:t>
            </a:r>
            <a:r>
              <a:rPr lang="en-US" sz="1900" dirty="0" smtClean="0"/>
              <a:t> : Physical File</a:t>
            </a:r>
            <a:endParaRPr lang="en-US" sz="1900" dirty="0"/>
          </a:p>
        </p:txBody>
      </p:sp>
      <p:sp>
        <p:nvSpPr>
          <p:cNvPr id="4" name="Espace réservé de la date 3"/>
          <p:cNvSpPr>
            <a:spLocks noGrp="1"/>
          </p:cNvSpPr>
          <p:nvPr>
            <p:ph type="dt" sz="half" idx="10"/>
          </p:nvPr>
        </p:nvSpPr>
        <p:spPr/>
        <p:txBody>
          <a:bodyPr/>
          <a:lstStyle/>
          <a:p>
            <a:fld id="{9DC1FD40-C20F-463F-8070-9D7FD552EE70}"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53</a:t>
            </a:fld>
            <a:endParaRPr lang="fr-FR"/>
          </a:p>
        </p:txBody>
      </p:sp>
    </p:spTree>
    <p:extLst>
      <p:ext uri="{BB962C8B-B14F-4D97-AF65-F5344CB8AC3E}">
        <p14:creationId xmlns:p14="http://schemas.microsoft.com/office/powerpoint/2010/main" val="188219142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93492" y="301489"/>
            <a:ext cx="9145016" cy="1446550"/>
          </a:xfrm>
          <a:prstGeom prst="rect">
            <a:avLst/>
          </a:prstGeom>
          <a:noFill/>
          <a:effectLst>
            <a:softEdge rad="317500"/>
          </a:effectLst>
        </p:spPr>
        <p:txBody>
          <a:bodyPr wrap="square" rtlCol="0">
            <a:spAutoFit/>
          </a:bodyPr>
          <a:lstStyle/>
          <a:p>
            <a:pPr algn="ctr"/>
            <a:r>
              <a:rPr lang="fr-FR" sz="4400" b="1" dirty="0">
                <a:solidFill>
                  <a:srgbClr val="F2CC38"/>
                </a:solidFill>
                <a:latin typeface="Georgia" panose="02040502050405020303" pitchFamily="18" charset="0"/>
              </a:rPr>
              <a:t>Storage Resource </a:t>
            </a:r>
            <a:r>
              <a:rPr lang="fr-FR" sz="4400" b="1" dirty="0" smtClean="0">
                <a:solidFill>
                  <a:srgbClr val="F2CC38"/>
                </a:solidFill>
                <a:latin typeface="Georgia" panose="02040502050405020303" pitchFamily="18" charset="0"/>
              </a:rPr>
              <a:t>Manager </a:t>
            </a:r>
            <a:r>
              <a:rPr lang="fr-FR" sz="4400" b="1" dirty="0">
                <a:solidFill>
                  <a:srgbClr val="F2CC38"/>
                </a:solidFill>
                <a:latin typeface="Georgia" panose="02040502050405020303" pitchFamily="18" charset="0"/>
              </a:rPr>
              <a:t>(</a:t>
            </a:r>
            <a:r>
              <a:rPr lang="fr-FR" sz="4400" b="1" dirty="0" smtClean="0">
                <a:solidFill>
                  <a:srgbClr val="F2CC38"/>
                </a:solidFill>
                <a:latin typeface="Georgia" panose="02040502050405020303" pitchFamily="18" charset="0"/>
              </a:rPr>
              <a:t>SRM)</a:t>
            </a:r>
            <a:endParaRPr lang="en-US" sz="4400" b="1" dirty="0" smtClean="0">
              <a:solidFill>
                <a:srgbClr val="FF0000"/>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sp>
        <p:nvSpPr>
          <p:cNvPr id="14" name="Ellipse 13"/>
          <p:cNvSpPr/>
          <p:nvPr/>
        </p:nvSpPr>
        <p:spPr>
          <a:xfrm>
            <a:off x="1473477" y="1131964"/>
            <a:ext cx="2285313" cy="1645579"/>
          </a:xfrm>
          <a:prstGeom prst="ellipse">
            <a:avLst/>
          </a:prstGeom>
          <a:solidFill>
            <a:schemeClr val="accent3">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Picture 2"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653" y="1586620"/>
            <a:ext cx="988335" cy="797257"/>
          </a:xfrm>
          <a:prstGeom prst="rect">
            <a:avLst/>
          </a:prstGeom>
          <a:noFill/>
          <a:extLst>
            <a:ext uri="{909E8E84-426E-40DD-AFC4-6F175D3DCCD1}">
              <a14:hiddenFill xmlns:a14="http://schemas.microsoft.com/office/drawing/2010/main">
                <a:solidFill>
                  <a:srgbClr val="FFFFFF"/>
                </a:solidFill>
              </a14:hiddenFill>
            </a:ext>
          </a:extLst>
        </p:spPr>
      </p:pic>
      <p:sp>
        <p:nvSpPr>
          <p:cNvPr id="18" name="ZoneTexte 17"/>
          <p:cNvSpPr txBox="1"/>
          <p:nvPr/>
        </p:nvSpPr>
        <p:spPr>
          <a:xfrm>
            <a:off x="1741705" y="1676172"/>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a:t>
            </a:r>
            <a:endParaRPr lang="it-IT" b="1" dirty="0">
              <a:latin typeface="Courier New" panose="02070309020205020404" pitchFamily="49" charset="0"/>
              <a:cs typeface="Courier New" panose="02070309020205020404" pitchFamily="49" charset="0"/>
            </a:endParaRPr>
          </a:p>
        </p:txBody>
      </p:sp>
      <p:sp>
        <p:nvSpPr>
          <p:cNvPr id="19" name="ZoneTexte 18"/>
          <p:cNvSpPr txBox="1"/>
          <p:nvPr/>
        </p:nvSpPr>
        <p:spPr>
          <a:xfrm>
            <a:off x="2202087" y="1290529"/>
            <a:ext cx="678391" cy="338554"/>
          </a:xfrm>
          <a:prstGeom prst="rect">
            <a:avLst/>
          </a:prstGeom>
          <a:noFill/>
        </p:spPr>
        <p:txBody>
          <a:bodyPr wrap="none" rtlCol="0">
            <a:spAutoFit/>
          </a:bodyPr>
          <a:lstStyle/>
          <a:p>
            <a:r>
              <a:rPr lang="it-IT" sz="1600" dirty="0" smtClean="0">
                <a:latin typeface="Courier New" panose="02070309020205020404" pitchFamily="49" charset="0"/>
                <a:cs typeface="Courier New" panose="02070309020205020404" pitchFamily="49" charset="0"/>
              </a:rPr>
              <a:t>user</a:t>
            </a:r>
            <a:endParaRPr lang="it-IT" sz="1600" dirty="0">
              <a:latin typeface="Courier New" panose="02070309020205020404" pitchFamily="49" charset="0"/>
              <a:cs typeface="Courier New" panose="02070309020205020404" pitchFamily="49" charset="0"/>
            </a:endParaRPr>
          </a:p>
        </p:txBody>
      </p:sp>
      <p:grpSp>
        <p:nvGrpSpPr>
          <p:cNvPr id="49" name="Groupe 48"/>
          <p:cNvGrpSpPr/>
          <p:nvPr/>
        </p:nvGrpSpPr>
        <p:grpSpPr>
          <a:xfrm>
            <a:off x="1783785" y="4267095"/>
            <a:ext cx="1532786" cy="1134449"/>
            <a:chOff x="6829943" y="2556889"/>
            <a:chExt cx="1532786" cy="1134449"/>
          </a:xfrm>
        </p:grpSpPr>
        <p:pic>
          <p:nvPicPr>
            <p:cNvPr id="50" name="Picture 2" descr="database, storag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6336" y="2556889"/>
              <a:ext cx="766393" cy="766394"/>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database, storag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9983" y="2734614"/>
              <a:ext cx="766393" cy="766394"/>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database, storag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9943" y="2924944"/>
              <a:ext cx="766393" cy="7663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Groupe 52"/>
          <p:cNvGrpSpPr/>
          <p:nvPr/>
        </p:nvGrpSpPr>
        <p:grpSpPr>
          <a:xfrm>
            <a:off x="1159929" y="3722844"/>
            <a:ext cx="1035366" cy="721819"/>
            <a:chOff x="5917975" y="3260409"/>
            <a:chExt cx="1035366" cy="721819"/>
          </a:xfrm>
        </p:grpSpPr>
        <p:pic>
          <p:nvPicPr>
            <p:cNvPr id="54" name="Picture 4" descr="action, maintenance, repair, service, services, support, tools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1523" y="3260409"/>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55" name="ZoneTexte 54"/>
            <p:cNvSpPr txBox="1"/>
            <p:nvPr/>
          </p:nvSpPr>
          <p:spPr>
            <a:xfrm>
              <a:off x="5917975" y="3275692"/>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SRM</a:t>
              </a:r>
              <a:endParaRPr lang="it-IT" b="1" dirty="0">
                <a:latin typeface="Courier New" panose="02070309020205020404" pitchFamily="49" charset="0"/>
                <a:cs typeface="Courier New" panose="02070309020205020404" pitchFamily="49" charset="0"/>
              </a:endParaRPr>
            </a:p>
          </p:txBody>
        </p:sp>
      </p:grpSp>
      <p:pic>
        <p:nvPicPr>
          <p:cNvPr id="56" name="Picture 4" descr="action, maintenance, repair, service, services, support, tools 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07115" y="3542169"/>
            <a:ext cx="466881" cy="466882"/>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action, maintenance, repair, service, services, support, tools 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24205" y="3575046"/>
            <a:ext cx="454685" cy="454686"/>
          </a:xfrm>
          <a:prstGeom prst="rect">
            <a:avLst/>
          </a:prstGeom>
          <a:noFill/>
          <a:extLst>
            <a:ext uri="{909E8E84-426E-40DD-AFC4-6F175D3DCCD1}">
              <a14:hiddenFill xmlns:a14="http://schemas.microsoft.com/office/drawing/2010/main">
                <a:solidFill>
                  <a:srgbClr val="FFFFFF"/>
                </a:solidFill>
              </a14:hiddenFill>
            </a:ext>
          </a:extLst>
        </p:spPr>
      </p:pic>
      <p:sp>
        <p:nvSpPr>
          <p:cNvPr id="58" name="ZoneTexte 57"/>
          <p:cNvSpPr txBox="1"/>
          <p:nvPr/>
        </p:nvSpPr>
        <p:spPr>
          <a:xfrm>
            <a:off x="3153357" y="4006583"/>
            <a:ext cx="678391"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gFTP</a:t>
            </a:r>
            <a:endParaRPr lang="it-IT" sz="1600" b="1" dirty="0">
              <a:latin typeface="Courier New" panose="02070309020205020404" pitchFamily="49" charset="0"/>
              <a:cs typeface="Courier New" panose="02070309020205020404" pitchFamily="49" charset="0"/>
            </a:endParaRPr>
          </a:p>
        </p:txBody>
      </p:sp>
      <p:sp>
        <p:nvSpPr>
          <p:cNvPr id="59" name="ZoneTexte 58"/>
          <p:cNvSpPr txBox="1"/>
          <p:nvPr/>
        </p:nvSpPr>
        <p:spPr>
          <a:xfrm>
            <a:off x="2314510" y="4000860"/>
            <a:ext cx="801823"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xroot</a:t>
            </a:r>
            <a:endParaRPr lang="it-IT" sz="1600" b="1" dirty="0">
              <a:latin typeface="Courier New" panose="02070309020205020404" pitchFamily="49" charset="0"/>
              <a:cs typeface="Courier New" panose="02070309020205020404" pitchFamily="49" charset="0"/>
            </a:endParaRPr>
          </a:p>
        </p:txBody>
      </p:sp>
      <p:sp>
        <p:nvSpPr>
          <p:cNvPr id="60" name="ZoneTexte 59"/>
          <p:cNvSpPr txBox="1"/>
          <p:nvPr/>
        </p:nvSpPr>
        <p:spPr>
          <a:xfrm>
            <a:off x="693492" y="4834320"/>
            <a:ext cx="736099"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a:t>
            </a:r>
            <a:endParaRPr lang="it-IT" b="1" dirty="0">
              <a:latin typeface="Courier New" panose="02070309020205020404" pitchFamily="49" charset="0"/>
              <a:cs typeface="Courier New" panose="02070309020205020404" pitchFamily="49" charset="0"/>
            </a:endParaRPr>
          </a:p>
        </p:txBody>
      </p:sp>
      <p:cxnSp>
        <p:nvCxnSpPr>
          <p:cNvPr id="61" name="Connecteur droit avec flèche 60"/>
          <p:cNvCxnSpPr/>
          <p:nvPr/>
        </p:nvCxnSpPr>
        <p:spPr>
          <a:xfrm flipH="1">
            <a:off x="1972078" y="2325000"/>
            <a:ext cx="408389" cy="1386431"/>
          </a:xfrm>
          <a:prstGeom prst="straightConnector1">
            <a:avLst/>
          </a:prstGeom>
          <a:ln w="28575">
            <a:solidFill>
              <a:srgbClr val="C0000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a:off x="2713930" y="2393153"/>
            <a:ext cx="0" cy="969301"/>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Connecteur droit avec flèche 96"/>
          <p:cNvCxnSpPr/>
          <p:nvPr/>
        </p:nvCxnSpPr>
        <p:spPr>
          <a:xfrm>
            <a:off x="2880478" y="5633840"/>
            <a:ext cx="1030071" cy="18970"/>
          </a:xfrm>
          <a:prstGeom prst="straightConnector1">
            <a:avLst/>
          </a:prstGeom>
          <a:ln w="28575">
            <a:solidFill>
              <a:srgbClr val="C0000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Connecteur droit avec flèche 99"/>
          <p:cNvCxnSpPr/>
          <p:nvPr/>
        </p:nvCxnSpPr>
        <p:spPr>
          <a:xfrm>
            <a:off x="2893857" y="5910201"/>
            <a:ext cx="1030071" cy="18970"/>
          </a:xfrm>
          <a:prstGeom prst="straightConnector1">
            <a:avLst/>
          </a:prstGeom>
          <a:ln w="28575">
            <a:solidFill>
              <a:schemeClr val="tx1"/>
            </a:solidFill>
            <a:prstDash val="soli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1" name="ZoneTexte 100"/>
          <p:cNvSpPr txBox="1"/>
          <p:nvPr/>
        </p:nvSpPr>
        <p:spPr>
          <a:xfrm>
            <a:off x="4067944" y="5467454"/>
            <a:ext cx="1789272" cy="338554"/>
          </a:xfrm>
          <a:prstGeom prst="rect">
            <a:avLst/>
          </a:prstGeom>
          <a:noFill/>
        </p:spPr>
        <p:txBody>
          <a:bodyPr wrap="none" rtlCol="0">
            <a:spAutoFit/>
          </a:bodyPr>
          <a:lstStyle/>
          <a:p>
            <a:r>
              <a:rPr lang="it-IT" sz="1600" b="1" dirty="0">
                <a:latin typeface="Courier New" panose="02070309020205020404" pitchFamily="49" charset="0"/>
                <a:cs typeface="Courier New" panose="02070309020205020404" pitchFamily="49" charset="0"/>
              </a:rPr>
              <a:t>i</a:t>
            </a:r>
            <a:r>
              <a:rPr lang="it-IT" sz="1600" b="1" dirty="0" smtClean="0">
                <a:latin typeface="Courier New" panose="02070309020205020404" pitchFamily="49" charset="0"/>
                <a:cs typeface="Courier New" panose="02070309020205020404" pitchFamily="49" charset="0"/>
              </a:rPr>
              <a:t>nfo/requests</a:t>
            </a:r>
            <a:endParaRPr lang="it-IT" sz="1600" b="1" dirty="0">
              <a:latin typeface="Courier New" panose="02070309020205020404" pitchFamily="49" charset="0"/>
              <a:cs typeface="Courier New" panose="02070309020205020404" pitchFamily="49" charset="0"/>
            </a:endParaRPr>
          </a:p>
        </p:txBody>
      </p:sp>
      <p:sp>
        <p:nvSpPr>
          <p:cNvPr id="102" name="ZoneTexte 101"/>
          <p:cNvSpPr txBox="1"/>
          <p:nvPr/>
        </p:nvSpPr>
        <p:spPr>
          <a:xfrm>
            <a:off x="4067944" y="5740924"/>
            <a:ext cx="678391"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data</a:t>
            </a:r>
            <a:endParaRPr lang="it-IT" sz="1600" b="1" dirty="0">
              <a:latin typeface="Courier New" panose="02070309020205020404" pitchFamily="49" charset="0"/>
              <a:cs typeface="Courier New" panose="02070309020205020404" pitchFamily="49" charset="0"/>
            </a:endParaRPr>
          </a:p>
        </p:txBody>
      </p:sp>
      <p:cxnSp>
        <p:nvCxnSpPr>
          <p:cNvPr id="92" name="Connecteur droit avec flèche 91"/>
          <p:cNvCxnSpPr/>
          <p:nvPr/>
        </p:nvCxnSpPr>
        <p:spPr>
          <a:xfrm>
            <a:off x="2973996" y="2344212"/>
            <a:ext cx="295887" cy="1081005"/>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3" name="ZoneTexte 92"/>
          <p:cNvSpPr txBox="1"/>
          <p:nvPr/>
        </p:nvSpPr>
        <p:spPr>
          <a:xfrm>
            <a:off x="4446645" y="1824069"/>
            <a:ext cx="3902945" cy="3185487"/>
          </a:xfrm>
          <a:prstGeom prst="rect">
            <a:avLst/>
          </a:prstGeom>
          <a:noFill/>
        </p:spPr>
        <p:txBody>
          <a:bodyPr wrap="square" rtlCol="0">
            <a:spAutoFit/>
          </a:bodyPr>
          <a:lstStyle/>
          <a:p>
            <a:pPr marL="285750" indent="-285750">
              <a:buFont typeface="Wingdings" panose="05000000000000000000" pitchFamily="2" charset="2"/>
              <a:buChar char="Ø"/>
            </a:pPr>
            <a:r>
              <a:rPr lang="en-US" b="1" dirty="0" smtClean="0">
                <a:latin typeface="Courier New" panose="02070309020205020404" pitchFamily="49" charset="0"/>
                <a:cs typeface="Courier New" panose="02070309020205020404" pitchFamily="49" charset="0"/>
              </a:rPr>
              <a:t>SRM based storage</a:t>
            </a:r>
            <a:r>
              <a:rPr lang="en-US" dirty="0" smtClean="0">
                <a:latin typeface="Courier New" panose="02070309020205020404" pitchFamily="49" charset="0"/>
                <a:cs typeface="Courier New" panose="02070309020205020404" pitchFamily="49" charset="0"/>
              </a:rPr>
              <a:t>:</a:t>
            </a:r>
          </a:p>
          <a:p>
            <a:endParaRPr lang="en-US" sz="700" dirty="0" smtClean="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dirty="0" smtClean="0">
                <a:latin typeface="Courier New" panose="02070309020205020404" pitchFamily="49" charset="0"/>
                <a:cs typeface="Courier New" panose="02070309020205020404" pitchFamily="49" charset="0"/>
              </a:rPr>
              <a:t>SRM the middleware over the different storage technologies; </a:t>
            </a:r>
          </a:p>
          <a:p>
            <a:pPr marL="742950" lvl="1" indent="-285750">
              <a:buFont typeface="Wingdings" panose="05000000000000000000" pitchFamily="2" charset="2"/>
              <a:buChar char="q"/>
            </a:pPr>
            <a:r>
              <a:rPr lang="en-US" sz="1600" dirty="0" smtClean="0">
                <a:latin typeface="Courier New" panose="02070309020205020404" pitchFamily="49" charset="0"/>
                <a:cs typeface="Courier New" panose="02070309020205020404" pitchFamily="49" charset="0"/>
              </a:rPr>
              <a:t>serves metadata and redirects data request to other services: </a:t>
            </a:r>
            <a:r>
              <a:rPr lang="en-US" sz="1600" dirty="0" err="1" smtClean="0">
                <a:latin typeface="Courier New" panose="02070309020205020404" pitchFamily="49" charset="0"/>
                <a:cs typeface="Courier New" panose="02070309020205020404" pitchFamily="49" charset="0"/>
              </a:rPr>
              <a:t>gFTP</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gsi</a:t>
            </a:r>
            <a:r>
              <a:rPr lang="en-US" sz="1600" dirty="0" smtClean="0">
                <a:latin typeface="Courier New" panose="02070309020205020404" pitchFamily="49" charset="0"/>
                <a:cs typeface="Courier New" panose="02070309020205020404" pitchFamily="49" charset="0"/>
              </a:rPr>
              <a:t>)http, </a:t>
            </a:r>
            <a:r>
              <a:rPr lang="en-US" sz="1600" dirty="0" err="1" smtClean="0">
                <a:latin typeface="Courier New" panose="02070309020205020404" pitchFamily="49" charset="0"/>
                <a:cs typeface="Courier New" panose="02070309020205020404" pitchFamily="49" charset="0"/>
              </a:rPr>
              <a:t>xrootd</a:t>
            </a:r>
            <a:r>
              <a:rPr lang="en-US" sz="1600" dirty="0" smtClean="0">
                <a:latin typeface="Courier New" panose="02070309020205020404" pitchFamily="49" charset="0"/>
                <a:cs typeface="Courier New" panose="02070309020205020404" pitchFamily="49" charset="0"/>
              </a:rPr>
              <a:t>;</a:t>
            </a:r>
          </a:p>
          <a:p>
            <a:pPr marL="742950" lvl="1" indent="-285750">
              <a:buFont typeface="Wingdings" panose="05000000000000000000" pitchFamily="2" charset="2"/>
              <a:buChar char="q"/>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gsi</a:t>
            </a:r>
            <a:r>
              <a:rPr lang="en-US" sz="1600" dirty="0" smtClean="0">
                <a:latin typeface="Courier New" panose="02070309020205020404" pitchFamily="49" charset="0"/>
                <a:cs typeface="Courier New" panose="02070309020205020404" pitchFamily="49" charset="0"/>
              </a:rPr>
              <a:t>)http, </a:t>
            </a:r>
            <a:r>
              <a:rPr lang="en-US" sz="1600" dirty="0" err="1" smtClean="0">
                <a:latin typeface="Courier New" panose="02070309020205020404" pitchFamily="49" charset="0"/>
                <a:cs typeface="Courier New" panose="02070309020205020404" pitchFamily="49" charset="0"/>
              </a:rPr>
              <a:t>xrootd</a:t>
            </a:r>
            <a:r>
              <a:rPr lang="en-US" sz="1600" dirty="0" smtClean="0">
                <a:latin typeface="Courier New" panose="02070309020205020404" pitchFamily="49" charset="0"/>
                <a:cs typeface="Courier New" panose="02070309020205020404" pitchFamily="49" charset="0"/>
              </a:rPr>
              <a:t> and </a:t>
            </a:r>
            <a:r>
              <a:rPr lang="en-US" sz="1600" dirty="0" err="1" smtClean="0">
                <a:latin typeface="Courier New" panose="02070309020205020404" pitchFamily="49" charset="0"/>
                <a:cs typeface="Courier New" panose="02070309020205020404" pitchFamily="49" charset="0"/>
              </a:rPr>
              <a:t>gridFTP</a:t>
            </a:r>
            <a:r>
              <a:rPr lang="en-US" sz="1600" dirty="0" smtClean="0">
                <a:latin typeface="Courier New" panose="02070309020205020404" pitchFamily="49" charset="0"/>
                <a:cs typeface="Courier New" panose="02070309020205020404" pitchFamily="49" charset="0"/>
              </a:rPr>
              <a:t> are middleware services over data serving; </a:t>
            </a:r>
            <a:endParaRPr lang="en-US" sz="1600" dirty="0">
              <a:latin typeface="Courier New" panose="02070309020205020404" pitchFamily="49" charset="0"/>
              <a:cs typeface="Courier New" panose="02070309020205020404" pitchFamily="49" charset="0"/>
            </a:endParaRPr>
          </a:p>
        </p:txBody>
      </p:sp>
      <p:sp>
        <p:nvSpPr>
          <p:cNvPr id="95" name="ZoneTexte 94"/>
          <p:cNvSpPr txBox="1"/>
          <p:nvPr/>
        </p:nvSpPr>
        <p:spPr>
          <a:xfrm>
            <a:off x="6482465" y="5474048"/>
            <a:ext cx="2232248" cy="338554"/>
          </a:xfrm>
          <a:prstGeom prst="rect">
            <a:avLst/>
          </a:prstGeom>
          <a:noFill/>
        </p:spPr>
        <p:txBody>
          <a:bodyPr wrap="square" rtlCol="0">
            <a:spAutoFit/>
          </a:bodyPr>
          <a:lstStyle/>
          <a:p>
            <a:r>
              <a:rPr lang="it-IT" sz="1600" dirty="0" smtClean="0">
                <a:latin typeface="Century Gothic" panose="020B0502020202020204" pitchFamily="34" charset="0"/>
                <a:cs typeface="Courier New" panose="02070309020205020404" pitchFamily="49" charset="0"/>
              </a:rPr>
              <a:t>(Resource Layer)</a:t>
            </a:r>
            <a:endParaRPr lang="it-IT" sz="1600" dirty="0">
              <a:latin typeface="Century Gothic" panose="020B0502020202020204" pitchFamily="34" charset="0"/>
              <a:cs typeface="Courier New" panose="02070309020205020404" pitchFamily="49" charset="0"/>
            </a:endParaRPr>
          </a:p>
        </p:txBody>
      </p:sp>
      <p:sp>
        <p:nvSpPr>
          <p:cNvPr id="2" name="ZoneTexte 1"/>
          <p:cNvSpPr txBox="1"/>
          <p:nvPr/>
        </p:nvSpPr>
        <p:spPr>
          <a:xfrm>
            <a:off x="265906" y="5918964"/>
            <a:ext cx="1720558" cy="369332"/>
          </a:xfrm>
          <a:prstGeom prst="rect">
            <a:avLst/>
          </a:prstGeom>
          <a:noFill/>
        </p:spPr>
        <p:txBody>
          <a:bodyPr wrap="square" rtlCol="0">
            <a:spAutoFit/>
          </a:bodyPr>
          <a:lstStyle/>
          <a:p>
            <a:r>
              <a:rPr lang="fr-FR" dirty="0" smtClean="0"/>
              <a:t>GFAL</a:t>
            </a:r>
            <a:endParaRPr lang="fr-FR" dirty="0"/>
          </a:p>
        </p:txBody>
      </p:sp>
    </p:spTree>
    <p:extLst>
      <p:ext uri="{BB962C8B-B14F-4D97-AF65-F5344CB8AC3E}">
        <p14:creationId xmlns:p14="http://schemas.microsoft.com/office/powerpoint/2010/main" val="22899245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0"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539552" y="581196"/>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Data management</a:t>
            </a:r>
            <a:r>
              <a:rPr lang="fr-FR" sz="4400" b="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a:t>
            </a:r>
            <a:endParaRPr lang="en-US" sz="4400" b="1" dirty="0" smtClean="0">
              <a:solidFill>
                <a:srgbClr val="FF0000"/>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grpSp>
        <p:nvGrpSpPr>
          <p:cNvPr id="3" name="Groupe 2"/>
          <p:cNvGrpSpPr/>
          <p:nvPr/>
        </p:nvGrpSpPr>
        <p:grpSpPr>
          <a:xfrm>
            <a:off x="1180101" y="2276872"/>
            <a:ext cx="2671819" cy="1890760"/>
            <a:chOff x="1159929" y="3542169"/>
            <a:chExt cx="2671819" cy="1890760"/>
          </a:xfrm>
        </p:grpSpPr>
        <p:grpSp>
          <p:nvGrpSpPr>
            <p:cNvPr id="49" name="Groupe 48"/>
            <p:cNvGrpSpPr/>
            <p:nvPr/>
          </p:nvGrpSpPr>
          <p:grpSpPr>
            <a:xfrm>
              <a:off x="1824407" y="4298480"/>
              <a:ext cx="1532786" cy="1134449"/>
              <a:chOff x="6829943" y="2556889"/>
              <a:chExt cx="1532786" cy="1134449"/>
            </a:xfrm>
          </p:grpSpPr>
          <p:pic>
            <p:nvPicPr>
              <p:cNvPr id="50" name="Picture 2" descr="database, storag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2556889"/>
                <a:ext cx="766393" cy="766394"/>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database, storag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9983" y="2734614"/>
                <a:ext cx="766393" cy="766394"/>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database, storag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9943" y="2924944"/>
                <a:ext cx="766393" cy="7663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Groupe 52"/>
            <p:cNvGrpSpPr/>
            <p:nvPr/>
          </p:nvGrpSpPr>
          <p:grpSpPr>
            <a:xfrm>
              <a:off x="1159929" y="3722844"/>
              <a:ext cx="1035366" cy="721819"/>
              <a:chOff x="5917975" y="3260409"/>
              <a:chExt cx="1035366" cy="721819"/>
            </a:xfrm>
          </p:grpSpPr>
          <p:pic>
            <p:nvPicPr>
              <p:cNvPr id="54" name="Picture 4" descr="action, maintenance, repair, service, services, support, tools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1523" y="3260409"/>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55" name="ZoneTexte 54"/>
              <p:cNvSpPr txBox="1"/>
              <p:nvPr/>
            </p:nvSpPr>
            <p:spPr>
              <a:xfrm>
                <a:off x="5917975" y="3275692"/>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SRM</a:t>
                </a:r>
                <a:endParaRPr lang="it-IT" b="1" dirty="0">
                  <a:latin typeface="Courier New" panose="02070309020205020404" pitchFamily="49" charset="0"/>
                  <a:cs typeface="Courier New" panose="02070309020205020404" pitchFamily="49" charset="0"/>
                </a:endParaRPr>
              </a:p>
            </p:txBody>
          </p:sp>
        </p:grpSp>
        <p:pic>
          <p:nvPicPr>
            <p:cNvPr id="56" name="Picture 4" descr="action, maintenance, repair, service, services, support, tools 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7115" y="3542169"/>
              <a:ext cx="466881" cy="466882"/>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action, maintenance, repair, service, services, support, tools 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4205" y="3575046"/>
              <a:ext cx="454685" cy="454686"/>
            </a:xfrm>
            <a:prstGeom prst="rect">
              <a:avLst/>
            </a:prstGeom>
            <a:noFill/>
            <a:extLst>
              <a:ext uri="{909E8E84-426E-40DD-AFC4-6F175D3DCCD1}">
                <a14:hiddenFill xmlns:a14="http://schemas.microsoft.com/office/drawing/2010/main">
                  <a:solidFill>
                    <a:srgbClr val="FFFFFF"/>
                  </a:solidFill>
                </a14:hiddenFill>
              </a:ext>
            </a:extLst>
          </p:spPr>
        </p:pic>
        <p:sp>
          <p:nvSpPr>
            <p:cNvPr id="58" name="ZoneTexte 57"/>
            <p:cNvSpPr txBox="1"/>
            <p:nvPr/>
          </p:nvSpPr>
          <p:spPr>
            <a:xfrm>
              <a:off x="3153357" y="4006583"/>
              <a:ext cx="678391"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gFTP</a:t>
              </a:r>
              <a:endParaRPr lang="it-IT" sz="1600" b="1" dirty="0">
                <a:latin typeface="Courier New" panose="02070309020205020404" pitchFamily="49" charset="0"/>
                <a:cs typeface="Courier New" panose="02070309020205020404" pitchFamily="49" charset="0"/>
              </a:endParaRPr>
            </a:p>
          </p:txBody>
        </p:sp>
        <p:sp>
          <p:nvSpPr>
            <p:cNvPr id="59" name="ZoneTexte 58"/>
            <p:cNvSpPr txBox="1"/>
            <p:nvPr/>
          </p:nvSpPr>
          <p:spPr>
            <a:xfrm>
              <a:off x="2314510" y="4000860"/>
              <a:ext cx="801823"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xroot</a:t>
              </a:r>
              <a:endParaRPr lang="it-IT" sz="1600" b="1" dirty="0">
                <a:latin typeface="Courier New" panose="02070309020205020404" pitchFamily="49" charset="0"/>
                <a:cs typeface="Courier New" panose="02070309020205020404" pitchFamily="49" charset="0"/>
              </a:endParaRPr>
            </a:p>
          </p:txBody>
        </p:sp>
      </p:grpSp>
      <p:grpSp>
        <p:nvGrpSpPr>
          <p:cNvPr id="38" name="Groupe 37"/>
          <p:cNvGrpSpPr/>
          <p:nvPr/>
        </p:nvGrpSpPr>
        <p:grpSpPr>
          <a:xfrm>
            <a:off x="5550840" y="2618973"/>
            <a:ext cx="1782712" cy="1271893"/>
            <a:chOff x="5917975" y="3260409"/>
            <a:chExt cx="1035366" cy="721819"/>
          </a:xfrm>
        </p:grpSpPr>
        <p:pic>
          <p:nvPicPr>
            <p:cNvPr id="39" name="Picture 4" descr="action, maintenance, repair, service, services, support, tools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1523" y="3260409"/>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41" name="ZoneTexte 40"/>
            <p:cNvSpPr txBox="1"/>
            <p:nvPr/>
          </p:nvSpPr>
          <p:spPr>
            <a:xfrm>
              <a:off x="5917975" y="3275692"/>
              <a:ext cx="442409" cy="270736"/>
            </a:xfrm>
            <a:prstGeom prst="rect">
              <a:avLst/>
            </a:prstGeom>
            <a:noFill/>
          </p:spPr>
          <p:txBody>
            <a:bodyPr wrap="none" rtlCol="0">
              <a:spAutoFit/>
            </a:bodyPr>
            <a:lstStyle/>
            <a:p>
              <a:r>
                <a:rPr lang="it-IT" sz="2500" b="1" dirty="0" smtClean="0">
                  <a:latin typeface="Courier New" panose="02070309020205020404" pitchFamily="49" charset="0"/>
                  <a:cs typeface="Courier New" panose="02070309020205020404" pitchFamily="49" charset="0"/>
                </a:rPr>
                <a:t>SRM</a:t>
              </a:r>
              <a:endParaRPr lang="it-IT" sz="2500" b="1" dirty="0">
                <a:latin typeface="Courier New" panose="02070309020205020404" pitchFamily="49" charset="0"/>
                <a:cs typeface="Courier New" panose="02070309020205020404" pitchFamily="49" charset="0"/>
              </a:endParaRPr>
            </a:p>
          </p:txBody>
        </p:sp>
      </p:grpSp>
      <p:pic>
        <p:nvPicPr>
          <p:cNvPr id="42" name="Picture 2" descr="equal, sign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28677" y="2431289"/>
            <a:ext cx="1866834" cy="1866834"/>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Groupe 42"/>
          <p:cNvGrpSpPr/>
          <p:nvPr/>
        </p:nvGrpSpPr>
        <p:grpSpPr>
          <a:xfrm>
            <a:off x="1403648" y="4575971"/>
            <a:ext cx="2047899" cy="1580377"/>
            <a:chOff x="1309294" y="3852552"/>
            <a:chExt cx="2047899" cy="1580377"/>
          </a:xfrm>
        </p:grpSpPr>
        <p:grpSp>
          <p:nvGrpSpPr>
            <p:cNvPr id="44" name="Groupe 43"/>
            <p:cNvGrpSpPr/>
            <p:nvPr/>
          </p:nvGrpSpPr>
          <p:grpSpPr>
            <a:xfrm>
              <a:off x="1824407" y="4298480"/>
              <a:ext cx="1532786" cy="1134449"/>
              <a:chOff x="6829943" y="2556889"/>
              <a:chExt cx="1532786" cy="1134449"/>
            </a:xfrm>
          </p:grpSpPr>
          <p:pic>
            <p:nvPicPr>
              <p:cNvPr id="66" name="Picture 2" descr="database, storag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2556889"/>
                <a:ext cx="766393" cy="76639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database, storag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9983" y="2734614"/>
                <a:ext cx="766393" cy="76639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database, storag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9943" y="2924944"/>
                <a:ext cx="766393" cy="766394"/>
              </a:xfrm>
              <a:prstGeom prst="rect">
                <a:avLst/>
              </a:prstGeom>
              <a:noFill/>
              <a:extLst>
                <a:ext uri="{909E8E84-426E-40DD-AFC4-6F175D3DCCD1}">
                  <a14:hiddenFill xmlns:a14="http://schemas.microsoft.com/office/drawing/2010/main">
                    <a:solidFill>
                      <a:srgbClr val="FFFFFF"/>
                    </a:solidFill>
                  </a14:hiddenFill>
                </a:ext>
              </a:extLst>
            </p:spPr>
          </p:pic>
        </p:grpSp>
        <p:pic>
          <p:nvPicPr>
            <p:cNvPr id="46" name="Picture 4" descr="action, maintenance, repair, service, services, support, tools 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01899" y="3852552"/>
              <a:ext cx="466881" cy="466882"/>
            </a:xfrm>
            <a:prstGeom prst="rect">
              <a:avLst/>
            </a:prstGeom>
            <a:noFill/>
            <a:extLst>
              <a:ext uri="{909E8E84-426E-40DD-AFC4-6F175D3DCCD1}">
                <a14:hiddenFill xmlns:a14="http://schemas.microsoft.com/office/drawing/2010/main">
                  <a:solidFill>
                    <a:srgbClr val="FFFFFF"/>
                  </a:solidFill>
                </a14:hiddenFill>
              </a:ext>
            </a:extLst>
          </p:spPr>
        </p:pic>
        <p:sp>
          <p:nvSpPr>
            <p:cNvPr id="62" name="ZoneTexte 61"/>
            <p:cNvSpPr txBox="1"/>
            <p:nvPr/>
          </p:nvSpPr>
          <p:spPr>
            <a:xfrm>
              <a:off x="1309294" y="4311243"/>
              <a:ext cx="801823"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xroot</a:t>
              </a:r>
              <a:endParaRPr lang="it-IT" sz="1600" b="1" dirty="0">
                <a:latin typeface="Courier New" panose="02070309020205020404" pitchFamily="49" charset="0"/>
                <a:cs typeface="Courier New" panose="02070309020205020404" pitchFamily="49" charset="0"/>
              </a:endParaRPr>
            </a:p>
          </p:txBody>
        </p:sp>
      </p:grpSp>
      <p:grpSp>
        <p:nvGrpSpPr>
          <p:cNvPr id="69" name="Groupe 68"/>
          <p:cNvGrpSpPr/>
          <p:nvPr/>
        </p:nvGrpSpPr>
        <p:grpSpPr>
          <a:xfrm>
            <a:off x="5378730" y="4630170"/>
            <a:ext cx="1982519" cy="1271893"/>
            <a:chOff x="5801931" y="3260409"/>
            <a:chExt cx="1151410" cy="721819"/>
          </a:xfrm>
        </p:grpSpPr>
        <p:pic>
          <p:nvPicPr>
            <p:cNvPr id="70" name="Picture 4" descr="action, maintenance, repair, service, services, support, tools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1523" y="3260409"/>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71" name="ZoneTexte 70"/>
            <p:cNvSpPr txBox="1"/>
            <p:nvPr/>
          </p:nvSpPr>
          <p:spPr>
            <a:xfrm>
              <a:off x="5801931" y="3275692"/>
              <a:ext cx="893609" cy="270736"/>
            </a:xfrm>
            <a:prstGeom prst="rect">
              <a:avLst/>
            </a:prstGeom>
            <a:noFill/>
          </p:spPr>
          <p:txBody>
            <a:bodyPr wrap="square" rtlCol="0">
              <a:spAutoFit/>
            </a:bodyPr>
            <a:lstStyle/>
            <a:p>
              <a:r>
                <a:rPr lang="it-IT" sz="2500" b="1" dirty="0">
                  <a:latin typeface="Courier New" panose="02070309020205020404" pitchFamily="49" charset="0"/>
                  <a:cs typeface="Courier New" panose="02070309020205020404" pitchFamily="49" charset="0"/>
                </a:rPr>
                <a:t>x</a:t>
              </a:r>
              <a:r>
                <a:rPr lang="it-IT" sz="2500" b="1" dirty="0" smtClean="0">
                  <a:latin typeface="Courier New" panose="02070309020205020404" pitchFamily="49" charset="0"/>
                  <a:cs typeface="Courier New" panose="02070309020205020404" pitchFamily="49" charset="0"/>
                </a:rPr>
                <a:t>rootd</a:t>
              </a:r>
              <a:endParaRPr lang="it-IT" sz="2500" b="1" dirty="0">
                <a:latin typeface="Courier New" panose="02070309020205020404" pitchFamily="49" charset="0"/>
                <a:cs typeface="Courier New" panose="02070309020205020404" pitchFamily="49" charset="0"/>
              </a:endParaRPr>
            </a:p>
          </p:txBody>
        </p:sp>
      </p:grpSp>
      <p:pic>
        <p:nvPicPr>
          <p:cNvPr id="72" name="Picture 2" descr="equal, sign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6372" y="4442486"/>
            <a:ext cx="1866834" cy="1866834"/>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p:cNvSpPr/>
          <p:nvPr/>
        </p:nvSpPr>
        <p:spPr>
          <a:xfrm>
            <a:off x="610966" y="1736689"/>
            <a:ext cx="5778536" cy="400110"/>
          </a:xfrm>
          <a:prstGeom prst="rect">
            <a:avLst/>
          </a:prstGeom>
        </p:spPr>
        <p:txBody>
          <a:bodyPr wrap="square">
            <a:spAutoFit/>
          </a:bodyPr>
          <a:lstStyle/>
          <a:p>
            <a:r>
              <a:rPr lang="en-US" sz="2000" dirty="0" smtClean="0">
                <a:latin typeface="Courier New" panose="02070309020205020404" pitchFamily="49" charset="0"/>
                <a:cs typeface="Courier New" panose="02070309020205020404" pitchFamily="49" charset="0"/>
              </a:rPr>
              <a:t>To ease notation, from now on…</a:t>
            </a:r>
            <a:endParaRPr lang="it-IT"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0006951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85664" y="471609"/>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File transfert workflow.</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grpSp>
        <p:nvGrpSpPr>
          <p:cNvPr id="32" name="Groupe 31"/>
          <p:cNvGrpSpPr/>
          <p:nvPr/>
        </p:nvGrpSpPr>
        <p:grpSpPr>
          <a:xfrm>
            <a:off x="2423285" y="3349774"/>
            <a:ext cx="3146721" cy="792744"/>
            <a:chOff x="543856" y="3093145"/>
            <a:chExt cx="3107084" cy="792744"/>
          </a:xfrm>
        </p:grpSpPr>
        <p:pic>
          <p:nvPicPr>
            <p:cNvPr id="1034" name="Picture 10" descr="browser, earth, global, globe, international, internet, network, planet, service, settings, world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856" y="3116127"/>
              <a:ext cx="769761" cy="769762"/>
            </a:xfrm>
            <a:prstGeom prst="rect">
              <a:avLst/>
            </a:prstGeom>
            <a:noFill/>
            <a:extLst>
              <a:ext uri="{909E8E84-426E-40DD-AFC4-6F175D3DCCD1}">
                <a14:hiddenFill xmlns:a14="http://schemas.microsoft.com/office/drawing/2010/main">
                  <a:solidFill>
                    <a:srgbClr val="FFFFFF"/>
                  </a:solidFill>
                </a14:hiddenFill>
              </a:ext>
            </a:extLst>
          </p:spPr>
        </p:pic>
        <p:sp>
          <p:nvSpPr>
            <p:cNvPr id="34" name="ZoneTexte 33"/>
            <p:cNvSpPr txBox="1"/>
            <p:nvPr/>
          </p:nvSpPr>
          <p:spPr>
            <a:xfrm>
              <a:off x="1364328" y="3093145"/>
              <a:ext cx="2286612" cy="523220"/>
            </a:xfrm>
            <a:prstGeom prst="rect">
              <a:avLst/>
            </a:prstGeom>
            <a:noFill/>
          </p:spPr>
          <p:txBody>
            <a:bodyPr wrap="square" rtlCol="0">
              <a:spAutoFit/>
            </a:bodyPr>
            <a:lstStyle/>
            <a:p>
              <a:r>
                <a:rPr lang="it-IT" sz="1400" b="1" dirty="0" smtClean="0">
                  <a:latin typeface="Courier New" panose="02070309020205020404" pitchFamily="49" charset="0"/>
                  <a:cs typeface="Courier New" panose="02070309020205020404" pitchFamily="49" charset="0"/>
                </a:rPr>
                <a:t>F</a:t>
              </a:r>
              <a:r>
                <a:rPr lang="it-IT" sz="1400" dirty="0" smtClean="0">
                  <a:latin typeface="Courier New" panose="02070309020205020404" pitchFamily="49" charset="0"/>
                  <a:cs typeface="Courier New" panose="02070309020205020404" pitchFamily="49" charset="0"/>
                </a:rPr>
                <a:t>ile </a:t>
              </a:r>
              <a:r>
                <a:rPr lang="it-IT" sz="1400" b="1" dirty="0" smtClean="0">
                  <a:latin typeface="Courier New" panose="02070309020205020404" pitchFamily="49" charset="0"/>
                  <a:cs typeface="Courier New" panose="02070309020205020404" pitchFamily="49" charset="0"/>
                </a:rPr>
                <a:t>T</a:t>
              </a:r>
              <a:r>
                <a:rPr lang="it-IT" sz="1400" dirty="0" smtClean="0">
                  <a:latin typeface="Courier New" panose="02070309020205020404" pitchFamily="49" charset="0"/>
                  <a:cs typeface="Courier New" panose="02070309020205020404" pitchFamily="49" charset="0"/>
                </a:rPr>
                <a:t>ransfer </a:t>
              </a:r>
              <a:r>
                <a:rPr lang="it-IT" sz="1400" b="1" dirty="0" smtClean="0">
                  <a:latin typeface="Courier New" panose="02070309020205020404" pitchFamily="49" charset="0"/>
                  <a:cs typeface="Courier New" panose="02070309020205020404" pitchFamily="49" charset="0"/>
                </a:rPr>
                <a:t>S</a:t>
              </a:r>
              <a:r>
                <a:rPr lang="it-IT" sz="1400" dirty="0" smtClean="0">
                  <a:latin typeface="Courier New" panose="02070309020205020404" pitchFamily="49" charset="0"/>
                  <a:cs typeface="Courier New" panose="02070309020205020404" pitchFamily="49" charset="0"/>
                </a:rPr>
                <a:t>ervice</a:t>
              </a:r>
              <a:endParaRPr lang="it-IT" sz="1400" dirty="0">
                <a:latin typeface="Courier New" panose="02070309020205020404" pitchFamily="49" charset="0"/>
                <a:cs typeface="Courier New" panose="02070309020205020404" pitchFamily="49" charset="0"/>
              </a:endParaRPr>
            </a:p>
          </p:txBody>
        </p:sp>
      </p:grpSp>
      <p:grpSp>
        <p:nvGrpSpPr>
          <p:cNvPr id="63" name="Groupe 62"/>
          <p:cNvGrpSpPr/>
          <p:nvPr/>
        </p:nvGrpSpPr>
        <p:grpSpPr>
          <a:xfrm>
            <a:off x="384607" y="1520537"/>
            <a:ext cx="2570928" cy="1419441"/>
            <a:chOff x="1166110" y="1241002"/>
            <a:chExt cx="2570928" cy="1419441"/>
          </a:xfrm>
        </p:grpSpPr>
        <p:sp>
          <p:nvSpPr>
            <p:cNvPr id="31" name="Ellipse 30"/>
            <p:cNvSpPr/>
            <p:nvPr/>
          </p:nvSpPr>
          <p:spPr>
            <a:xfrm>
              <a:off x="1166110" y="1241002"/>
              <a:ext cx="2570928" cy="1419441"/>
            </a:xfrm>
            <a:prstGeom prst="ellipse">
              <a:avLst/>
            </a:prstGeom>
            <a:solidFill>
              <a:schemeClr val="accent3">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21" name="ZoneTexte 120"/>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VO1</a:t>
              </a:r>
              <a:endParaRPr lang="it-IT" b="1" dirty="0">
                <a:latin typeface="Courier New" panose="02070309020205020404" pitchFamily="49" charset="0"/>
                <a:cs typeface="Courier New" panose="02070309020205020404" pitchFamily="49" charset="0"/>
              </a:endParaRPr>
            </a:p>
          </p:txBody>
        </p:sp>
      </p:grpSp>
      <p:grpSp>
        <p:nvGrpSpPr>
          <p:cNvPr id="81" name="Groupe 80"/>
          <p:cNvGrpSpPr/>
          <p:nvPr/>
        </p:nvGrpSpPr>
        <p:grpSpPr>
          <a:xfrm>
            <a:off x="602209" y="4976695"/>
            <a:ext cx="2064791" cy="1181410"/>
            <a:chOff x="602209" y="4976695"/>
            <a:chExt cx="2064791" cy="1181410"/>
          </a:xfrm>
        </p:grpSpPr>
        <p:sp>
          <p:nvSpPr>
            <p:cNvPr id="79" name="Rectangle à coins arrondis 78"/>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7" name="ZoneTexte 126"/>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SiteA</a:t>
              </a:r>
              <a:endParaRPr lang="it-IT" b="1" dirty="0">
                <a:latin typeface="Courier New" panose="02070309020205020404" pitchFamily="49" charset="0"/>
                <a:cs typeface="Courier New" panose="02070309020205020404" pitchFamily="49" charset="0"/>
              </a:endParaRPr>
            </a:p>
          </p:txBody>
        </p:sp>
        <p:grpSp>
          <p:nvGrpSpPr>
            <p:cNvPr id="6" name="Groupe 5"/>
            <p:cNvGrpSpPr/>
            <p:nvPr/>
          </p:nvGrpSpPr>
          <p:grpSpPr>
            <a:xfrm>
              <a:off x="1532329" y="5162841"/>
              <a:ext cx="1010687" cy="749137"/>
              <a:chOff x="1697201" y="2695343"/>
              <a:chExt cx="1010687" cy="749137"/>
            </a:xfrm>
          </p:grpSpPr>
          <p:pic>
            <p:nvPicPr>
              <p:cNvPr id="95"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96" name="ZoneTexte 95"/>
              <p:cNvSpPr txBox="1"/>
              <p:nvPr/>
            </p:nvSpPr>
            <p:spPr>
              <a:xfrm>
                <a:off x="1697201" y="2695343"/>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SRM</a:t>
                </a:r>
                <a:endParaRPr lang="it-IT" b="1" dirty="0">
                  <a:latin typeface="Courier New" panose="02070309020205020404" pitchFamily="49" charset="0"/>
                  <a:cs typeface="Courier New" panose="02070309020205020404" pitchFamily="49" charset="0"/>
                </a:endParaRPr>
              </a:p>
            </p:txBody>
          </p:sp>
        </p:grpSp>
      </p:grpSp>
      <p:grpSp>
        <p:nvGrpSpPr>
          <p:cNvPr id="112" name="Groupe 111"/>
          <p:cNvGrpSpPr/>
          <p:nvPr/>
        </p:nvGrpSpPr>
        <p:grpSpPr>
          <a:xfrm>
            <a:off x="3057280" y="1296799"/>
            <a:ext cx="2570928" cy="1419441"/>
            <a:chOff x="1166110" y="1241002"/>
            <a:chExt cx="2570928" cy="1419441"/>
          </a:xfrm>
        </p:grpSpPr>
        <p:sp>
          <p:nvSpPr>
            <p:cNvPr id="113" name="Ellipse 112"/>
            <p:cNvSpPr/>
            <p:nvPr/>
          </p:nvSpPr>
          <p:spPr>
            <a:xfrm>
              <a:off x="1166110" y="1241002"/>
              <a:ext cx="2570928" cy="1419441"/>
            </a:xfrm>
            <a:prstGeom prst="ellipse">
              <a:avLst/>
            </a:prstGeom>
            <a:solidFill>
              <a:schemeClr val="accent2">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5"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18" name="ZoneTexte 117"/>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VO2</a:t>
              </a:r>
              <a:endParaRPr lang="it-IT" b="1" dirty="0">
                <a:latin typeface="Courier New" panose="02070309020205020404" pitchFamily="49" charset="0"/>
                <a:cs typeface="Courier New" panose="02070309020205020404" pitchFamily="49" charset="0"/>
              </a:endParaRPr>
            </a:p>
          </p:txBody>
        </p:sp>
      </p:grpSp>
      <p:grpSp>
        <p:nvGrpSpPr>
          <p:cNvPr id="136" name="Groupe 135"/>
          <p:cNvGrpSpPr/>
          <p:nvPr/>
        </p:nvGrpSpPr>
        <p:grpSpPr>
          <a:xfrm>
            <a:off x="3098902" y="4957800"/>
            <a:ext cx="2064791" cy="1181410"/>
            <a:chOff x="602209" y="4976695"/>
            <a:chExt cx="2064791" cy="1181410"/>
          </a:xfrm>
        </p:grpSpPr>
        <p:sp>
          <p:nvSpPr>
            <p:cNvPr id="137" name="Rectangle à coins arrondis 136"/>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8" name="ZoneTexte 137"/>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SiteB</a:t>
              </a:r>
              <a:endParaRPr lang="it-IT" b="1" dirty="0">
                <a:latin typeface="Courier New" panose="02070309020205020404" pitchFamily="49" charset="0"/>
                <a:cs typeface="Courier New" panose="02070309020205020404" pitchFamily="49" charset="0"/>
              </a:endParaRPr>
            </a:p>
          </p:txBody>
        </p:sp>
        <p:grpSp>
          <p:nvGrpSpPr>
            <p:cNvPr id="139" name="Groupe 138"/>
            <p:cNvGrpSpPr/>
            <p:nvPr/>
          </p:nvGrpSpPr>
          <p:grpSpPr>
            <a:xfrm>
              <a:off x="1463421" y="5136935"/>
              <a:ext cx="1079595" cy="775043"/>
              <a:chOff x="1628293" y="2669437"/>
              <a:chExt cx="1079595" cy="775043"/>
            </a:xfrm>
          </p:grpSpPr>
          <p:pic>
            <p:nvPicPr>
              <p:cNvPr id="140"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141" name="ZoneTexte 140"/>
              <p:cNvSpPr txBox="1"/>
              <p:nvPr/>
            </p:nvSpPr>
            <p:spPr>
              <a:xfrm>
                <a:off x="1628293" y="2669437"/>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SRM</a:t>
                </a:r>
                <a:endParaRPr lang="it-IT" b="1" dirty="0">
                  <a:latin typeface="Courier New" panose="02070309020205020404" pitchFamily="49" charset="0"/>
                  <a:cs typeface="Courier New" panose="02070309020205020404" pitchFamily="49" charset="0"/>
                </a:endParaRPr>
              </a:p>
            </p:txBody>
          </p:sp>
        </p:grpSp>
      </p:grpSp>
      <p:cxnSp>
        <p:nvCxnSpPr>
          <p:cNvPr id="48" name="Connecteur droit avec flèche 47"/>
          <p:cNvCxnSpPr/>
          <p:nvPr/>
        </p:nvCxnSpPr>
        <p:spPr>
          <a:xfrm>
            <a:off x="1143910" y="2407290"/>
            <a:ext cx="68209" cy="2483847"/>
          </a:xfrm>
          <a:prstGeom prst="straightConnector1">
            <a:avLst/>
          </a:prstGeom>
          <a:ln w="28575">
            <a:solidFill>
              <a:srgbClr val="C0000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2" name="Connecteur droit avec flèche 51"/>
          <p:cNvCxnSpPr/>
          <p:nvPr/>
        </p:nvCxnSpPr>
        <p:spPr>
          <a:xfrm>
            <a:off x="1331640" y="2407290"/>
            <a:ext cx="72008" cy="2483847"/>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a:off x="2195736" y="2530837"/>
            <a:ext cx="347280" cy="682139"/>
          </a:xfrm>
          <a:prstGeom prst="straightConnector1">
            <a:avLst/>
          </a:prstGeom>
          <a:ln w="28575">
            <a:solidFill>
              <a:schemeClr val="tx2"/>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8" name="Connecteur droit avec flèche 57"/>
          <p:cNvCxnSpPr/>
          <p:nvPr/>
        </p:nvCxnSpPr>
        <p:spPr>
          <a:xfrm flipH="1">
            <a:off x="3057280" y="2183552"/>
            <a:ext cx="794640" cy="1029424"/>
          </a:xfrm>
          <a:prstGeom prst="straightConnector1">
            <a:avLst/>
          </a:prstGeom>
          <a:ln w="28575">
            <a:solidFill>
              <a:srgbClr val="00B05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flipH="1">
            <a:off x="2130570" y="4142518"/>
            <a:ext cx="460230" cy="834177"/>
          </a:xfrm>
          <a:prstGeom prst="straightConnector1">
            <a:avLst/>
          </a:prstGeom>
          <a:ln w="28575">
            <a:solidFill>
              <a:srgbClr val="C0000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4" name="Connecteur droit avec flèche 63"/>
          <p:cNvCxnSpPr/>
          <p:nvPr/>
        </p:nvCxnSpPr>
        <p:spPr>
          <a:xfrm>
            <a:off x="3057280" y="4142518"/>
            <a:ext cx="902834" cy="748619"/>
          </a:xfrm>
          <a:prstGeom prst="straightConnector1">
            <a:avLst/>
          </a:prstGeom>
          <a:ln w="28575">
            <a:solidFill>
              <a:srgbClr val="C0000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6" name="Connecteur droit avec flèche 65"/>
          <p:cNvCxnSpPr>
            <a:stCxn id="141" idx="1"/>
          </p:cNvCxnSpPr>
          <p:nvPr/>
        </p:nvCxnSpPr>
        <p:spPr>
          <a:xfrm flipH="1" flipV="1">
            <a:off x="2543016" y="5301208"/>
            <a:ext cx="1417098" cy="1498"/>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ZoneTexte 68"/>
          <p:cNvSpPr txBox="1"/>
          <p:nvPr/>
        </p:nvSpPr>
        <p:spPr>
          <a:xfrm>
            <a:off x="5120472" y="2536223"/>
            <a:ext cx="3895374" cy="1954381"/>
          </a:xfrm>
          <a:prstGeom prst="rect">
            <a:avLst/>
          </a:prstGeom>
          <a:noFill/>
        </p:spPr>
        <p:txBody>
          <a:bodyPr wrap="square" rtlCol="0">
            <a:spAutoFit/>
          </a:bodyPr>
          <a:lstStyle/>
          <a:p>
            <a:pPr marL="285750" indent="-285750">
              <a:buFont typeface="Wingdings" panose="05000000000000000000" pitchFamily="2" charset="2"/>
              <a:buChar char="Ø"/>
            </a:pPr>
            <a:r>
              <a:rPr lang="en-US" b="1" dirty="0" smtClean="0">
                <a:latin typeface="Courier New" panose="02070309020205020404" pitchFamily="49" charset="0"/>
                <a:cs typeface="Courier New" panose="02070309020205020404" pitchFamily="49" charset="0"/>
              </a:rPr>
              <a:t>File Transfer Service</a:t>
            </a:r>
            <a:r>
              <a:rPr lang="en-US" dirty="0" smtClean="0">
                <a:latin typeface="Courier New" panose="02070309020205020404" pitchFamily="49" charset="0"/>
                <a:cs typeface="Courier New" panose="02070309020205020404" pitchFamily="49" charset="0"/>
              </a:rPr>
              <a:t>:</a:t>
            </a:r>
          </a:p>
          <a:p>
            <a:endParaRPr lang="en-US" sz="700" dirty="0" smtClean="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anages </a:t>
            </a:r>
            <a:r>
              <a:rPr lang="en-US" sz="1600" b="1" dirty="0">
                <a:latin typeface="Courier New" panose="02070309020205020404" pitchFamily="49" charset="0"/>
                <a:cs typeface="Courier New" panose="02070309020205020404" pitchFamily="49" charset="0"/>
              </a:rPr>
              <a:t>s</a:t>
            </a:r>
            <a:r>
              <a:rPr lang="en-US" sz="1600" b="1" dirty="0" smtClean="0">
                <a:latin typeface="Courier New" panose="02070309020205020404" pitchFamily="49" charset="0"/>
                <a:cs typeface="Courier New" panose="02070309020205020404" pitchFamily="49" charset="0"/>
              </a:rPr>
              <a:t>ite to site </a:t>
            </a:r>
            <a:r>
              <a:rPr lang="en-US" sz="1600" dirty="0" smtClean="0">
                <a:latin typeface="Courier New" panose="02070309020205020404" pitchFamily="49" charset="0"/>
                <a:cs typeface="Courier New" panose="02070309020205020404" pitchFamily="49" charset="0"/>
              </a:rPr>
              <a:t>transfers at </a:t>
            </a:r>
            <a:r>
              <a:rPr lang="en-US" sz="1600" b="1" dirty="0" smtClean="0">
                <a:latin typeface="Courier New" panose="02070309020205020404" pitchFamily="49" charset="0"/>
                <a:cs typeface="Courier New" panose="02070309020205020404" pitchFamily="49" charset="0"/>
              </a:rPr>
              <a:t>file level</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 </a:t>
            </a:r>
          </a:p>
          <a:p>
            <a:pPr marL="742950" lvl="1" indent="-285750">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he </a:t>
            </a:r>
            <a:r>
              <a:rPr lang="en-US" sz="1600" b="1" dirty="0" smtClean="0">
                <a:latin typeface="Courier New" panose="02070309020205020404" pitchFamily="49" charset="0"/>
                <a:cs typeface="Courier New" panose="02070309020205020404" pitchFamily="49" charset="0"/>
              </a:rPr>
              <a:t>user</a:t>
            </a:r>
            <a:r>
              <a:rPr lang="en-US" sz="1600" dirty="0" smtClean="0">
                <a:latin typeface="Courier New" panose="02070309020205020404" pitchFamily="49" charset="0"/>
                <a:cs typeface="Courier New" panose="02070309020205020404" pitchFamily="49" charset="0"/>
              </a:rPr>
              <a:t> </a:t>
            </a:r>
            <a:r>
              <a:rPr lang="en-US" sz="1600" b="1" dirty="0" smtClean="0">
                <a:latin typeface="Courier New" panose="02070309020205020404" pitchFamily="49" charset="0"/>
                <a:cs typeface="Courier New" panose="02070309020205020404" pitchFamily="49" charset="0"/>
              </a:rPr>
              <a:t>submits</a:t>
            </a:r>
            <a:r>
              <a:rPr lang="en-US" sz="1600" dirty="0" smtClean="0">
                <a:latin typeface="Courier New" panose="02070309020205020404" pitchFamily="49" charset="0"/>
                <a:cs typeface="Courier New" panose="02070309020205020404" pitchFamily="49" charset="0"/>
              </a:rPr>
              <a:t> a file </a:t>
            </a:r>
            <a:r>
              <a:rPr lang="en-US" sz="1600" b="1" dirty="0" smtClean="0">
                <a:latin typeface="Courier New" panose="02070309020205020404" pitchFamily="49" charset="0"/>
                <a:cs typeface="Courier New" panose="02070309020205020404" pitchFamily="49" charset="0"/>
              </a:rPr>
              <a:t>request</a:t>
            </a:r>
            <a:r>
              <a:rPr lang="en-US" sz="1600" dirty="0" smtClean="0">
                <a:latin typeface="Courier New" panose="02070309020205020404" pitchFamily="49" charset="0"/>
                <a:cs typeface="Courier New" panose="02070309020205020404" pitchFamily="49" charset="0"/>
              </a:rPr>
              <a:t> </a:t>
            </a:r>
            <a:r>
              <a:rPr lang="en-US" sz="1600" b="1" dirty="0" smtClean="0">
                <a:latin typeface="Courier New" panose="02070309020205020404" pitchFamily="49" charset="0"/>
                <a:cs typeface="Courier New" panose="02070309020205020404" pitchFamily="49" charset="0"/>
              </a:rPr>
              <a:t>to the FTS queue </a:t>
            </a:r>
            <a:r>
              <a:rPr lang="en-US" sz="1600" dirty="0" smtClean="0">
                <a:latin typeface="Courier New" panose="02070309020205020404" pitchFamily="49" charset="0"/>
                <a:cs typeface="Courier New" panose="02070309020205020404" pitchFamily="49" charset="0"/>
              </a:rPr>
              <a:t>and FTS deals with the SRMs to perform it;</a:t>
            </a:r>
          </a:p>
        </p:txBody>
      </p:sp>
      <p:cxnSp>
        <p:nvCxnSpPr>
          <p:cNvPr id="70" name="Connecteur droit avec flèche 69"/>
          <p:cNvCxnSpPr/>
          <p:nvPr/>
        </p:nvCxnSpPr>
        <p:spPr>
          <a:xfrm>
            <a:off x="5915742" y="5323578"/>
            <a:ext cx="1030071" cy="18970"/>
          </a:xfrm>
          <a:prstGeom prst="straightConnector1">
            <a:avLst/>
          </a:prstGeom>
          <a:ln w="28575">
            <a:solidFill>
              <a:srgbClr val="C0000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1" name="Connecteur droit avec flèche 70"/>
          <p:cNvCxnSpPr/>
          <p:nvPr/>
        </p:nvCxnSpPr>
        <p:spPr>
          <a:xfrm>
            <a:off x="5929121" y="5599939"/>
            <a:ext cx="1030071" cy="18970"/>
          </a:xfrm>
          <a:prstGeom prst="straightConnector1">
            <a:avLst/>
          </a:prstGeom>
          <a:ln w="28575">
            <a:solidFill>
              <a:schemeClr val="tx1"/>
            </a:solidFill>
            <a:prstDash val="soli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2" name="ZoneTexte 71"/>
          <p:cNvSpPr txBox="1"/>
          <p:nvPr/>
        </p:nvSpPr>
        <p:spPr>
          <a:xfrm>
            <a:off x="7103208" y="5157192"/>
            <a:ext cx="1789272" cy="338554"/>
          </a:xfrm>
          <a:prstGeom prst="rect">
            <a:avLst/>
          </a:prstGeom>
          <a:noFill/>
        </p:spPr>
        <p:txBody>
          <a:bodyPr wrap="none" rtlCol="0">
            <a:spAutoFit/>
          </a:bodyPr>
          <a:lstStyle/>
          <a:p>
            <a:r>
              <a:rPr lang="it-IT" sz="1600" b="1" dirty="0">
                <a:latin typeface="Courier New" panose="02070309020205020404" pitchFamily="49" charset="0"/>
                <a:cs typeface="Courier New" panose="02070309020205020404" pitchFamily="49" charset="0"/>
              </a:rPr>
              <a:t>i</a:t>
            </a:r>
            <a:r>
              <a:rPr lang="it-IT" sz="1600" b="1" dirty="0" smtClean="0">
                <a:latin typeface="Courier New" panose="02070309020205020404" pitchFamily="49" charset="0"/>
                <a:cs typeface="Courier New" panose="02070309020205020404" pitchFamily="49" charset="0"/>
              </a:rPr>
              <a:t>nfo/requests</a:t>
            </a:r>
            <a:endParaRPr lang="it-IT" sz="1600" b="1" dirty="0">
              <a:latin typeface="Courier New" panose="02070309020205020404" pitchFamily="49" charset="0"/>
              <a:cs typeface="Courier New" panose="02070309020205020404" pitchFamily="49" charset="0"/>
            </a:endParaRPr>
          </a:p>
        </p:txBody>
      </p:sp>
      <p:sp>
        <p:nvSpPr>
          <p:cNvPr id="73" name="ZoneTexte 72"/>
          <p:cNvSpPr txBox="1"/>
          <p:nvPr/>
        </p:nvSpPr>
        <p:spPr>
          <a:xfrm>
            <a:off x="7103208" y="5430662"/>
            <a:ext cx="678391"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data</a:t>
            </a:r>
            <a:endParaRPr lang="it-IT" sz="1600" b="1" dirty="0">
              <a:latin typeface="Courier New" panose="02070309020205020404" pitchFamily="49" charset="0"/>
              <a:cs typeface="Courier New" panose="02070309020205020404" pitchFamily="49" charset="0"/>
            </a:endParaRPr>
          </a:p>
        </p:txBody>
      </p:sp>
      <p:cxnSp>
        <p:nvCxnSpPr>
          <p:cNvPr id="74" name="Connecteur droit avec flèche 73"/>
          <p:cNvCxnSpPr/>
          <p:nvPr/>
        </p:nvCxnSpPr>
        <p:spPr>
          <a:xfrm>
            <a:off x="5929121" y="5910712"/>
            <a:ext cx="1030071" cy="18970"/>
          </a:xfrm>
          <a:prstGeom prst="straightConnector1">
            <a:avLst/>
          </a:prstGeom>
          <a:ln w="28575">
            <a:solidFill>
              <a:srgbClr val="00B05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5" name="ZoneTexte 74"/>
          <p:cNvSpPr txBox="1"/>
          <p:nvPr/>
        </p:nvSpPr>
        <p:spPr>
          <a:xfrm>
            <a:off x="7103208" y="5756771"/>
            <a:ext cx="1665841"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transf. </a:t>
            </a:r>
            <a:r>
              <a:rPr lang="it-IT" sz="1600" b="1" dirty="0">
                <a:latin typeface="Courier New" panose="02070309020205020404" pitchFamily="49" charset="0"/>
                <a:cs typeface="Courier New" panose="02070309020205020404" pitchFamily="49" charset="0"/>
              </a:rPr>
              <a:t>r</a:t>
            </a:r>
            <a:r>
              <a:rPr lang="it-IT" sz="1600" b="1" dirty="0" smtClean="0">
                <a:latin typeface="Courier New" panose="02070309020205020404" pitchFamily="49" charset="0"/>
                <a:cs typeface="Courier New" panose="02070309020205020404" pitchFamily="49" charset="0"/>
              </a:rPr>
              <a:t>eq.</a:t>
            </a:r>
            <a:endParaRPr lang="it-IT" sz="1600" b="1" dirty="0">
              <a:latin typeface="Courier New" panose="02070309020205020404" pitchFamily="49" charset="0"/>
              <a:cs typeface="Courier New" panose="02070309020205020404" pitchFamily="49" charset="0"/>
            </a:endParaRPr>
          </a:p>
        </p:txBody>
      </p:sp>
      <p:grpSp>
        <p:nvGrpSpPr>
          <p:cNvPr id="76" name="Groupe 75"/>
          <p:cNvGrpSpPr/>
          <p:nvPr/>
        </p:nvGrpSpPr>
        <p:grpSpPr>
          <a:xfrm>
            <a:off x="2154986" y="3443270"/>
            <a:ext cx="256774" cy="561794"/>
            <a:chOff x="1442064" y="4378797"/>
            <a:chExt cx="321915" cy="735897"/>
          </a:xfrm>
        </p:grpSpPr>
        <p:pic>
          <p:nvPicPr>
            <p:cNvPr id="77" name="Picture 12" descr="configuration, gear, options, service, settings, tool, wheel ic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44567" y="4378797"/>
              <a:ext cx="314959" cy="314959"/>
            </a:xfrm>
            <a:prstGeom prst="rect">
              <a:avLst/>
            </a:prstGeom>
            <a:solidFill>
              <a:srgbClr val="C00000"/>
            </a:solidFill>
          </p:spPr>
        </p:pic>
        <p:pic>
          <p:nvPicPr>
            <p:cNvPr id="78" name="Picture 12" descr="configuration, gear, options, service, settings, tool, wheel ic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49020" y="4521113"/>
              <a:ext cx="314959" cy="314959"/>
            </a:xfrm>
            <a:prstGeom prst="rect">
              <a:avLst/>
            </a:prstGeom>
            <a:solidFill>
              <a:srgbClr val="002060"/>
            </a:solidFill>
          </p:spPr>
        </p:pic>
        <p:pic>
          <p:nvPicPr>
            <p:cNvPr id="82" name="Picture 12" descr="configuration, gear, options, service, settings, tool, wheel ic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45542" y="4663429"/>
              <a:ext cx="314959" cy="314959"/>
            </a:xfrm>
            <a:prstGeom prst="rect">
              <a:avLst/>
            </a:prstGeom>
            <a:solidFill>
              <a:srgbClr val="002060"/>
            </a:solidFill>
          </p:spPr>
        </p:pic>
        <p:pic>
          <p:nvPicPr>
            <p:cNvPr id="84" name="Picture 12" descr="configuration, gear, options, service, settings, tool, wheel ic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42064" y="4799735"/>
              <a:ext cx="314959" cy="314959"/>
            </a:xfrm>
            <a:prstGeom prst="rect">
              <a:avLst/>
            </a:prstGeom>
            <a:solidFill>
              <a:srgbClr val="C00000"/>
            </a:solidFill>
            <a:ln>
              <a:noFill/>
            </a:ln>
          </p:spPr>
        </p:pic>
      </p:grpSp>
    </p:spTree>
    <p:extLst>
      <p:ext uri="{BB962C8B-B14F-4D97-AF65-F5344CB8AC3E}">
        <p14:creationId xmlns:p14="http://schemas.microsoft.com/office/powerpoint/2010/main" val="15862395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e 62"/>
          <p:cNvGrpSpPr/>
          <p:nvPr/>
        </p:nvGrpSpPr>
        <p:grpSpPr>
          <a:xfrm>
            <a:off x="384607" y="1520537"/>
            <a:ext cx="2570928" cy="2772559"/>
            <a:chOff x="1166110" y="1241002"/>
            <a:chExt cx="2570928" cy="2839575"/>
          </a:xfrm>
        </p:grpSpPr>
        <p:sp>
          <p:nvSpPr>
            <p:cNvPr id="31" name="Ellipse 30"/>
            <p:cNvSpPr/>
            <p:nvPr/>
          </p:nvSpPr>
          <p:spPr>
            <a:xfrm>
              <a:off x="1166110" y="1241002"/>
              <a:ext cx="2570928" cy="2839575"/>
            </a:xfrm>
            <a:prstGeom prst="ellipse">
              <a:avLst/>
            </a:prstGeom>
            <a:solidFill>
              <a:schemeClr val="accent3">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21" name="ZoneTexte 120"/>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VO1</a:t>
              </a:r>
              <a:endParaRPr lang="it-IT" b="1" dirty="0">
                <a:latin typeface="Courier New" panose="02070309020205020404" pitchFamily="49" charset="0"/>
                <a:cs typeface="Courier New" panose="02070309020205020404" pitchFamily="49" charset="0"/>
              </a:endParaRPr>
            </a:p>
          </p:txBody>
        </p:sp>
      </p:grpSp>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48521" y="464776"/>
            <a:ext cx="7848872" cy="769441"/>
          </a:xfrm>
          <a:prstGeom prst="rect">
            <a:avLst/>
          </a:prstGeom>
          <a:noFill/>
          <a:effectLst>
            <a:softEdge rad="317500"/>
          </a:effectLst>
        </p:spPr>
        <p:txBody>
          <a:bodyPr wrap="square" rtlCol="0">
            <a:spAutoFit/>
          </a:bodyPr>
          <a:lstStyle/>
          <a:p>
            <a:pPr algn="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File transfert workflow.</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1034" name="Picture 10" descr="browser, earth, global, globe, international, internet, network, planet, service, settings, world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7306" y="3291415"/>
            <a:ext cx="779581" cy="769762"/>
          </a:xfrm>
          <a:prstGeom prst="rect">
            <a:avLst/>
          </a:prstGeom>
          <a:noFill/>
          <a:extLst>
            <a:ext uri="{909E8E84-426E-40DD-AFC4-6F175D3DCCD1}">
              <a14:hiddenFill xmlns:a14="http://schemas.microsoft.com/office/drawing/2010/main">
                <a:solidFill>
                  <a:srgbClr val="FFFFFF"/>
                </a:solidFill>
              </a14:hiddenFill>
            </a:ext>
          </a:extLst>
        </p:spPr>
      </p:pic>
      <p:grpSp>
        <p:nvGrpSpPr>
          <p:cNvPr id="81" name="Groupe 80"/>
          <p:cNvGrpSpPr/>
          <p:nvPr/>
        </p:nvGrpSpPr>
        <p:grpSpPr>
          <a:xfrm>
            <a:off x="602209" y="4976695"/>
            <a:ext cx="2064791" cy="1181410"/>
            <a:chOff x="602209" y="4976695"/>
            <a:chExt cx="2064791" cy="1181410"/>
          </a:xfrm>
        </p:grpSpPr>
        <p:sp>
          <p:nvSpPr>
            <p:cNvPr id="79" name="Rectangle à coins arrondis 78"/>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7" name="ZoneTexte 126"/>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SiteA</a:t>
              </a:r>
              <a:endParaRPr lang="it-IT" b="1" dirty="0">
                <a:latin typeface="Courier New" panose="02070309020205020404" pitchFamily="49" charset="0"/>
                <a:cs typeface="Courier New" panose="02070309020205020404" pitchFamily="49" charset="0"/>
              </a:endParaRPr>
            </a:p>
          </p:txBody>
        </p:sp>
        <p:grpSp>
          <p:nvGrpSpPr>
            <p:cNvPr id="6" name="Groupe 5"/>
            <p:cNvGrpSpPr/>
            <p:nvPr/>
          </p:nvGrpSpPr>
          <p:grpSpPr>
            <a:xfrm>
              <a:off x="1127748" y="5190159"/>
              <a:ext cx="1415268" cy="721819"/>
              <a:chOff x="1292620" y="2722661"/>
              <a:chExt cx="1415268" cy="721819"/>
            </a:xfrm>
          </p:grpSpPr>
          <p:pic>
            <p:nvPicPr>
              <p:cNvPr id="95"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96" name="ZoneTexte 95"/>
              <p:cNvSpPr txBox="1"/>
              <p:nvPr/>
            </p:nvSpPr>
            <p:spPr>
              <a:xfrm>
                <a:off x="1292620" y="2727341"/>
                <a:ext cx="1011815"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xrootd</a:t>
                </a:r>
                <a:endParaRPr lang="it-IT" b="1" dirty="0">
                  <a:latin typeface="Courier New" panose="02070309020205020404" pitchFamily="49" charset="0"/>
                  <a:cs typeface="Courier New" panose="02070309020205020404" pitchFamily="49" charset="0"/>
                </a:endParaRPr>
              </a:p>
            </p:txBody>
          </p:sp>
        </p:grpSp>
      </p:grpSp>
      <p:grpSp>
        <p:nvGrpSpPr>
          <p:cNvPr id="112" name="Groupe 111"/>
          <p:cNvGrpSpPr/>
          <p:nvPr/>
        </p:nvGrpSpPr>
        <p:grpSpPr>
          <a:xfrm>
            <a:off x="3057280" y="1296799"/>
            <a:ext cx="2570928" cy="2573541"/>
            <a:chOff x="1166110" y="1241002"/>
            <a:chExt cx="2570928" cy="2573541"/>
          </a:xfrm>
        </p:grpSpPr>
        <p:sp>
          <p:nvSpPr>
            <p:cNvPr id="113" name="Ellipse 112"/>
            <p:cNvSpPr/>
            <p:nvPr/>
          </p:nvSpPr>
          <p:spPr>
            <a:xfrm>
              <a:off x="1166110" y="1241002"/>
              <a:ext cx="2570928" cy="2573541"/>
            </a:xfrm>
            <a:prstGeom prst="ellipse">
              <a:avLst/>
            </a:prstGeom>
            <a:solidFill>
              <a:schemeClr val="accent2">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5" name="Picture 2" descr="Afficher l'image d'origin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Afficher l'image d'origin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18" name="ZoneTexte 117"/>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VO2</a:t>
              </a:r>
              <a:endParaRPr lang="it-IT" b="1" dirty="0">
                <a:latin typeface="Courier New" panose="02070309020205020404" pitchFamily="49" charset="0"/>
                <a:cs typeface="Courier New" panose="02070309020205020404" pitchFamily="49" charset="0"/>
              </a:endParaRPr>
            </a:p>
          </p:txBody>
        </p:sp>
      </p:grpSp>
      <p:grpSp>
        <p:nvGrpSpPr>
          <p:cNvPr id="136" name="Groupe 135"/>
          <p:cNvGrpSpPr/>
          <p:nvPr/>
        </p:nvGrpSpPr>
        <p:grpSpPr>
          <a:xfrm>
            <a:off x="3098902" y="4957800"/>
            <a:ext cx="2064791" cy="1181410"/>
            <a:chOff x="602209" y="4976695"/>
            <a:chExt cx="2064791" cy="1181410"/>
          </a:xfrm>
        </p:grpSpPr>
        <p:sp>
          <p:nvSpPr>
            <p:cNvPr id="137" name="Rectangle à coins arrondis 136"/>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8" name="ZoneTexte 137"/>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SiteB</a:t>
              </a:r>
              <a:endParaRPr lang="it-IT" b="1" dirty="0">
                <a:latin typeface="Courier New" panose="02070309020205020404" pitchFamily="49" charset="0"/>
                <a:cs typeface="Courier New" panose="02070309020205020404" pitchFamily="49" charset="0"/>
              </a:endParaRPr>
            </a:p>
          </p:txBody>
        </p:sp>
        <p:grpSp>
          <p:nvGrpSpPr>
            <p:cNvPr id="139" name="Groupe 138"/>
            <p:cNvGrpSpPr/>
            <p:nvPr/>
          </p:nvGrpSpPr>
          <p:grpSpPr>
            <a:xfrm>
              <a:off x="1110382" y="5181081"/>
              <a:ext cx="1432634" cy="730897"/>
              <a:chOff x="1275254" y="2713583"/>
              <a:chExt cx="1432634" cy="730897"/>
            </a:xfrm>
          </p:grpSpPr>
          <p:pic>
            <p:nvPicPr>
              <p:cNvPr id="140"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141" name="ZoneTexte 140"/>
              <p:cNvSpPr txBox="1"/>
              <p:nvPr/>
            </p:nvSpPr>
            <p:spPr>
              <a:xfrm>
                <a:off x="1275254" y="2713583"/>
                <a:ext cx="1011815"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xrootd</a:t>
                </a:r>
                <a:endParaRPr lang="it-IT" b="1" dirty="0">
                  <a:latin typeface="Courier New" panose="02070309020205020404" pitchFamily="49" charset="0"/>
                  <a:cs typeface="Courier New" panose="02070309020205020404" pitchFamily="49" charset="0"/>
                </a:endParaRPr>
              </a:p>
            </p:txBody>
          </p:sp>
        </p:grpSp>
      </p:grpSp>
      <p:pic>
        <p:nvPicPr>
          <p:cNvPr id="48" name="Picture 10" descr="browser, earth, global, globe, international, internet, network, planet, service, settings, world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8125" y="3073104"/>
            <a:ext cx="779581" cy="769762"/>
          </a:xfrm>
          <a:prstGeom prst="rect">
            <a:avLst/>
          </a:prstGeom>
          <a:noFill/>
          <a:extLst>
            <a:ext uri="{909E8E84-426E-40DD-AFC4-6F175D3DCCD1}">
              <a14:hiddenFill xmlns:a14="http://schemas.microsoft.com/office/drawing/2010/main">
                <a:solidFill>
                  <a:srgbClr val="FFFFFF"/>
                </a:solidFill>
              </a14:hiddenFill>
            </a:ext>
          </a:extLst>
        </p:spPr>
      </p:pic>
      <p:cxnSp>
        <p:nvCxnSpPr>
          <p:cNvPr id="74" name="Connecteur droit avec flèche 73"/>
          <p:cNvCxnSpPr/>
          <p:nvPr/>
        </p:nvCxnSpPr>
        <p:spPr>
          <a:xfrm>
            <a:off x="1331640" y="2407290"/>
            <a:ext cx="2466485" cy="2389862"/>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ZoneTexte 54"/>
          <p:cNvSpPr txBox="1"/>
          <p:nvPr/>
        </p:nvSpPr>
        <p:spPr>
          <a:xfrm>
            <a:off x="2628805" y="3346858"/>
            <a:ext cx="956429" cy="584775"/>
          </a:xfrm>
          <a:prstGeom prst="rect">
            <a:avLst/>
          </a:prstGeom>
          <a:solidFill>
            <a:srgbClr val="FFFFFF"/>
          </a:solidFill>
          <a:effectLst>
            <a:softEdge rad="31750"/>
          </a:effectLst>
        </p:spPr>
        <p:txBody>
          <a:bodyPr wrap="square" rtlCol="0">
            <a:spAutoFit/>
          </a:bodyPr>
          <a:lstStyle/>
          <a:p>
            <a:r>
              <a:rPr lang="it-IT" sz="1600" b="1" dirty="0" smtClean="0">
                <a:latin typeface="Courier New" panose="02070309020205020404" pitchFamily="49" charset="0"/>
                <a:cs typeface="Courier New" panose="02070309020205020404" pitchFamily="49" charset="0"/>
              </a:rPr>
              <a:t>Xrootd redirs</a:t>
            </a:r>
            <a:endParaRPr lang="it-IT" sz="1600" b="1" dirty="0">
              <a:latin typeface="Courier New" panose="02070309020205020404" pitchFamily="49" charset="0"/>
              <a:cs typeface="Courier New" panose="02070309020205020404" pitchFamily="49" charset="0"/>
            </a:endParaRPr>
          </a:p>
        </p:txBody>
      </p:sp>
      <p:cxnSp>
        <p:nvCxnSpPr>
          <p:cNvPr id="85" name="Connecteur droit avec flèche 84"/>
          <p:cNvCxnSpPr/>
          <p:nvPr/>
        </p:nvCxnSpPr>
        <p:spPr>
          <a:xfrm flipV="1">
            <a:off x="4805681" y="2379091"/>
            <a:ext cx="37606" cy="2493281"/>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Connecteur droit avec flèche 89"/>
          <p:cNvCxnSpPr/>
          <p:nvPr/>
        </p:nvCxnSpPr>
        <p:spPr>
          <a:xfrm>
            <a:off x="1143910" y="2506993"/>
            <a:ext cx="0" cy="2365379"/>
          </a:xfrm>
          <a:prstGeom prst="straightConnector1">
            <a:avLst/>
          </a:prstGeom>
          <a:ln w="28575">
            <a:solidFill>
              <a:srgbClr val="00B05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3" name="Connecteur droit avec flèche 92"/>
          <p:cNvCxnSpPr/>
          <p:nvPr/>
        </p:nvCxnSpPr>
        <p:spPr>
          <a:xfrm flipV="1">
            <a:off x="1331640" y="4061178"/>
            <a:ext cx="432048" cy="811194"/>
          </a:xfrm>
          <a:prstGeom prst="straightConnector1">
            <a:avLst/>
          </a:prstGeom>
          <a:ln w="28575">
            <a:solidFill>
              <a:srgbClr val="00B05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Connecteur droit avec flèche 97"/>
          <p:cNvCxnSpPr/>
          <p:nvPr/>
        </p:nvCxnSpPr>
        <p:spPr>
          <a:xfrm>
            <a:off x="2087118" y="4103276"/>
            <a:ext cx="1577466" cy="773776"/>
          </a:xfrm>
          <a:prstGeom prst="straightConnector1">
            <a:avLst/>
          </a:prstGeom>
          <a:ln w="28575">
            <a:solidFill>
              <a:srgbClr val="00B05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Connecteur droit avec flèche 99"/>
          <p:cNvCxnSpPr/>
          <p:nvPr/>
        </p:nvCxnSpPr>
        <p:spPr>
          <a:xfrm flipH="1">
            <a:off x="4324127" y="2315979"/>
            <a:ext cx="322487" cy="698641"/>
          </a:xfrm>
          <a:prstGeom prst="straightConnector1">
            <a:avLst/>
          </a:prstGeom>
          <a:ln w="28575">
            <a:solidFill>
              <a:schemeClr val="accent6">
                <a:lumMod val="75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4" name="Connecteur droit avec flèche 113"/>
          <p:cNvCxnSpPr/>
          <p:nvPr/>
        </p:nvCxnSpPr>
        <p:spPr>
          <a:xfrm>
            <a:off x="4258344" y="3931633"/>
            <a:ext cx="184845" cy="957887"/>
          </a:xfrm>
          <a:prstGeom prst="straightConnector1">
            <a:avLst/>
          </a:prstGeom>
          <a:ln w="28575">
            <a:solidFill>
              <a:schemeClr val="accent6">
                <a:lumMod val="75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6" name="ZoneTexte 115"/>
          <p:cNvSpPr txBox="1"/>
          <p:nvPr/>
        </p:nvSpPr>
        <p:spPr>
          <a:xfrm>
            <a:off x="5367899" y="2565057"/>
            <a:ext cx="3799699" cy="2092881"/>
          </a:xfrm>
          <a:prstGeom prst="rect">
            <a:avLst/>
          </a:prstGeom>
          <a:noFill/>
        </p:spPr>
        <p:txBody>
          <a:bodyPr wrap="square" rtlCol="0">
            <a:spAutoFit/>
          </a:bodyPr>
          <a:lstStyle/>
          <a:p>
            <a:pPr marL="285750" indent="-285750">
              <a:buFont typeface="Wingdings" panose="05000000000000000000" pitchFamily="2" charset="2"/>
              <a:buChar char="Ø"/>
            </a:pPr>
            <a:r>
              <a:rPr lang="en-US" b="1" dirty="0" err="1" smtClean="0">
                <a:latin typeface="Courier New" panose="02070309020205020404" pitchFamily="49" charset="0"/>
                <a:cs typeface="Courier New" panose="02070309020205020404" pitchFamily="49" charset="0"/>
              </a:rPr>
              <a:t>Xrootd</a:t>
            </a:r>
            <a:r>
              <a:rPr lang="en-US" b="1" dirty="0" smtClean="0">
                <a:latin typeface="Courier New" panose="02070309020205020404" pitchFamily="49" charset="0"/>
                <a:cs typeface="Courier New" panose="02070309020205020404" pitchFamily="49" charset="0"/>
              </a:rPr>
              <a:t> federations</a:t>
            </a:r>
            <a:endParaRPr lang="en-US" sz="500" dirty="0" smtClean="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g</a:t>
            </a:r>
            <a:r>
              <a:rPr lang="en-US" sz="1600" dirty="0" smtClean="0">
                <a:latin typeface="Courier New" panose="02070309020205020404" pitchFamily="49" charset="0"/>
                <a:cs typeface="Courier New" panose="02070309020205020404" pitchFamily="49" charset="0"/>
              </a:rPr>
              <a:t>lobal (read) </a:t>
            </a:r>
            <a:r>
              <a:rPr lang="en-US" sz="1600" b="1" dirty="0" smtClean="0">
                <a:latin typeface="Courier New" panose="02070309020205020404" pitchFamily="49" charset="0"/>
                <a:cs typeface="Courier New" panose="02070309020205020404" pitchFamily="49" charset="0"/>
              </a:rPr>
              <a:t>access</a:t>
            </a:r>
            <a:r>
              <a:rPr lang="en-US" sz="1600" dirty="0" smtClean="0">
                <a:latin typeface="Courier New" panose="02070309020205020404" pitchFamily="49" charset="0"/>
                <a:cs typeface="Courier New" panose="02070309020205020404" pitchFamily="49" charset="0"/>
              </a:rPr>
              <a:t> to files via a </a:t>
            </a:r>
            <a:r>
              <a:rPr lang="en-US" sz="1600" b="1" dirty="0" smtClean="0">
                <a:latin typeface="Courier New" panose="02070309020205020404" pitchFamily="49" charset="0"/>
                <a:cs typeface="Courier New" panose="02070309020205020404" pitchFamily="49" charset="0"/>
              </a:rPr>
              <a:t>hierarchy of redirectors</a:t>
            </a:r>
            <a:r>
              <a:rPr lang="en-US" sz="1600" dirty="0" smtClean="0">
                <a:latin typeface="Courier New" panose="02070309020205020404" pitchFamily="49" charset="0"/>
                <a:cs typeface="Courier New" panose="02070309020205020404" pitchFamily="49" charset="0"/>
              </a:rPr>
              <a:t>;</a:t>
            </a:r>
          </a:p>
          <a:p>
            <a:pPr marL="742950" lvl="1" indent="-285750">
              <a:buFont typeface="Wingdings" panose="05000000000000000000" pitchFamily="2" charset="2"/>
              <a:buChar char="q"/>
            </a:pPr>
            <a:r>
              <a:rPr lang="en-US" sz="1600" b="1" dirty="0">
                <a:latin typeface="Courier New" panose="02070309020205020404" pitchFamily="49" charset="0"/>
                <a:cs typeface="Courier New" panose="02070309020205020404" pitchFamily="49" charset="0"/>
              </a:rPr>
              <a:t>i</a:t>
            </a:r>
            <a:r>
              <a:rPr lang="en-US" sz="1600" b="1" dirty="0" smtClean="0">
                <a:latin typeface="Courier New" panose="02070309020205020404" pitchFamily="49" charset="0"/>
                <a:cs typeface="Courier New" panose="02070309020205020404" pitchFamily="49" charset="0"/>
              </a:rPr>
              <a:t>ntegrated</a:t>
            </a:r>
            <a:r>
              <a:rPr lang="en-US" sz="1600" dirty="0" smtClean="0">
                <a:latin typeface="Courier New" panose="02070309020205020404" pitchFamily="49" charset="0"/>
                <a:cs typeface="Courier New" panose="02070309020205020404" pitchFamily="49" charset="0"/>
              </a:rPr>
              <a:t> in </a:t>
            </a:r>
            <a:r>
              <a:rPr lang="en-US" sz="1600" b="1" dirty="0" smtClean="0">
                <a:latin typeface="Courier New" panose="02070309020205020404" pitchFamily="49" charset="0"/>
                <a:cs typeface="Courier New" panose="02070309020205020404" pitchFamily="49" charset="0"/>
              </a:rPr>
              <a:t>root</a:t>
            </a:r>
            <a:r>
              <a:rPr lang="en-US" sz="1600" dirty="0" smtClean="0">
                <a:latin typeface="Courier New" panose="02070309020205020404" pitchFamily="49" charset="0"/>
                <a:cs typeface="Courier New" panose="02070309020205020404" pitchFamily="49" charset="0"/>
              </a:rPr>
              <a:t> and in the </a:t>
            </a:r>
            <a:r>
              <a:rPr lang="en-US" sz="1600" b="1" dirty="0" err="1" smtClean="0">
                <a:latin typeface="Courier New" panose="02070309020205020404" pitchFamily="49" charset="0"/>
                <a:cs typeface="Courier New" panose="02070309020205020404" pitchFamily="49" charset="0"/>
              </a:rPr>
              <a:t>exp’s</a:t>
            </a:r>
            <a:r>
              <a:rPr lang="en-US" sz="1600" b="1" dirty="0" smtClean="0">
                <a:latin typeface="Courier New" panose="02070309020205020404" pitchFamily="49" charset="0"/>
                <a:cs typeface="Courier New" panose="02070309020205020404" pitchFamily="49" charset="0"/>
              </a:rPr>
              <a:t> software</a:t>
            </a:r>
            <a:r>
              <a:rPr lang="en-US" sz="1600" dirty="0" smtClean="0">
                <a:latin typeface="Courier New" panose="02070309020205020404" pitchFamily="49" charset="0"/>
                <a:cs typeface="Courier New" panose="02070309020205020404" pitchFamily="49" charset="0"/>
              </a:rPr>
              <a:t>;</a:t>
            </a:r>
          </a:p>
          <a:p>
            <a:pPr marL="742950" lvl="1" indent="-285750">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oon http and </a:t>
            </a:r>
            <a:r>
              <a:rPr lang="en-US" sz="1600" dirty="0" err="1" smtClean="0">
                <a:latin typeface="Courier New" panose="02070309020205020404" pitchFamily="49" charset="0"/>
                <a:cs typeface="Courier New" panose="02070309020205020404" pitchFamily="49" charset="0"/>
              </a:rPr>
              <a:t>gsiftp</a:t>
            </a:r>
            <a:r>
              <a:rPr lang="en-US" sz="1600" dirty="0" smtClean="0">
                <a:latin typeface="Courier New" panose="02070309020205020404" pitchFamily="49" charset="0"/>
                <a:cs typeface="Courier New" panose="02070309020205020404" pitchFamily="49" charset="0"/>
              </a:rPr>
              <a:t> federations as well.</a:t>
            </a:r>
          </a:p>
        </p:txBody>
      </p:sp>
      <p:cxnSp>
        <p:nvCxnSpPr>
          <p:cNvPr id="119" name="Connecteur droit avec flèche 118"/>
          <p:cNvCxnSpPr/>
          <p:nvPr/>
        </p:nvCxnSpPr>
        <p:spPr>
          <a:xfrm>
            <a:off x="5929121" y="5599939"/>
            <a:ext cx="1030071" cy="18970"/>
          </a:xfrm>
          <a:prstGeom prst="straightConnector1">
            <a:avLst/>
          </a:prstGeom>
          <a:ln w="28575">
            <a:solidFill>
              <a:schemeClr val="tx1"/>
            </a:solidFill>
            <a:prstDash val="soli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0" name="ZoneTexte 119"/>
          <p:cNvSpPr txBox="1"/>
          <p:nvPr/>
        </p:nvSpPr>
        <p:spPr>
          <a:xfrm>
            <a:off x="7103208" y="5430662"/>
            <a:ext cx="678391"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data</a:t>
            </a:r>
            <a:endParaRPr lang="it-IT" sz="1600" b="1" dirty="0">
              <a:latin typeface="Courier New" panose="02070309020205020404" pitchFamily="49" charset="0"/>
              <a:cs typeface="Courier New" panose="02070309020205020404" pitchFamily="49" charset="0"/>
            </a:endParaRPr>
          </a:p>
        </p:txBody>
      </p:sp>
      <p:cxnSp>
        <p:nvCxnSpPr>
          <p:cNvPr id="122" name="Connecteur droit avec flèche 121"/>
          <p:cNvCxnSpPr/>
          <p:nvPr/>
        </p:nvCxnSpPr>
        <p:spPr>
          <a:xfrm>
            <a:off x="5929121" y="5910712"/>
            <a:ext cx="1030071" cy="18970"/>
          </a:xfrm>
          <a:prstGeom prst="straightConnector1">
            <a:avLst/>
          </a:prstGeom>
          <a:ln w="28575">
            <a:solidFill>
              <a:srgbClr val="00B05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ZoneTexte 122"/>
          <p:cNvSpPr txBox="1"/>
          <p:nvPr/>
        </p:nvSpPr>
        <p:spPr>
          <a:xfrm>
            <a:off x="7103208" y="5756771"/>
            <a:ext cx="1048685"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request</a:t>
            </a:r>
            <a:endParaRPr lang="it-IT" sz="16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26469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5"/>
            <a:ext cx="6403601" cy="3888432"/>
          </a:xfrm>
        </p:spPr>
        <p:txBody>
          <a:bodyPr>
            <a:noAutofit/>
          </a:bodyPr>
          <a:lstStyle/>
          <a:p>
            <a:pPr marL="971550" lvl="1" indent="-514350" algn="l">
              <a:buFont typeface="+mj-lt"/>
              <a:buAutoNum type="arabicPeriod"/>
            </a:pPr>
            <a:r>
              <a:rPr lang="en-US" sz="36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36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3600" dirty="0" smtClean="0">
                <a:solidFill>
                  <a:schemeClr val="tx1"/>
                </a:solidFill>
              </a:rPr>
              <a:t>WLCG Architecture</a:t>
            </a:r>
          </a:p>
          <a:p>
            <a:pPr marL="1428750" lvl="2" indent="-514350" algn="l">
              <a:buFont typeface="+mj-lt"/>
              <a:buAutoNum type="arabicPeriod"/>
            </a:pPr>
            <a:r>
              <a:rPr lang="fr-FR" sz="2000" dirty="0" smtClean="0">
                <a:solidFill>
                  <a:schemeClr val="tx1"/>
                </a:solidFill>
                <a:cs typeface="Courier New" panose="02070309020205020404" pitchFamily="49" charset="0"/>
              </a:rPr>
              <a:t>Tiers</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Information system</a:t>
            </a:r>
          </a:p>
          <a:p>
            <a:pPr marL="1428750" lvl="2" indent="-514350" algn="l">
              <a:buFont typeface="+mj-lt"/>
              <a:buAutoNum type="arabicPeriod"/>
            </a:pPr>
            <a:r>
              <a:rPr lang="fr-FR" sz="2000" dirty="0" err="1">
                <a:solidFill>
                  <a:schemeClr val="tx1"/>
                </a:solidFill>
                <a:cs typeface="Courier New" panose="02070309020205020404" pitchFamily="49" charset="0"/>
              </a:rPr>
              <a:t>Authentication</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Data management</a:t>
            </a:r>
          </a:p>
          <a:p>
            <a:pPr marL="1428750" lvl="2" indent="-514350" algn="l">
              <a:buFont typeface="+mj-lt"/>
              <a:buAutoNum type="arabicPeriod"/>
            </a:pPr>
            <a:r>
              <a:rPr lang="fr-FR" sz="2000" dirty="0">
                <a:solidFill>
                  <a:srgbClr val="FF0000"/>
                </a:solidFill>
                <a:cs typeface="Courier New" panose="02070309020205020404" pitchFamily="49" charset="0"/>
              </a:rPr>
              <a:t>Jobs workflow</a:t>
            </a:r>
          </a:p>
          <a:p>
            <a:pPr marL="1428750" lvl="2" indent="-514350" algn="l">
              <a:buFont typeface="+mj-lt"/>
              <a:buAutoNum type="arabicPeriod"/>
            </a:pPr>
            <a:r>
              <a:rPr lang="fr-FR" sz="2000" dirty="0" err="1">
                <a:solidFill>
                  <a:schemeClr val="tx1"/>
                </a:solidFill>
                <a:cs typeface="Courier New" panose="02070309020205020404" pitchFamily="49" charset="0"/>
              </a:rPr>
              <a:t>VO’s</a:t>
            </a:r>
            <a:r>
              <a:rPr lang="fr-FR" sz="2000" dirty="0">
                <a:solidFill>
                  <a:schemeClr val="tx1"/>
                </a:solidFill>
                <a:cs typeface="Courier New" panose="02070309020205020404" pitchFamily="49" charset="0"/>
              </a:rPr>
              <a:t> applications</a:t>
            </a:r>
            <a:endParaRPr lang="fr-FR" sz="1200" dirty="0">
              <a:solidFill>
                <a:schemeClr val="tx1"/>
              </a:solidFill>
              <a:cs typeface="Courier New" panose="02070309020205020404" pitchFamily="49" charset="0"/>
            </a:endParaRPr>
          </a:p>
          <a:p>
            <a:pPr marL="971550" lvl="1" indent="-514350" algn="l">
              <a:buFont typeface="+mj-lt"/>
              <a:buAutoNum type="arabicPeriod"/>
            </a:pPr>
            <a:endParaRPr lang="fr-FR" sz="4400" dirty="0" smtClean="0">
              <a:solidFill>
                <a:schemeClr val="tx1"/>
              </a:solidFill>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92292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llipse 30"/>
          <p:cNvSpPr/>
          <p:nvPr/>
        </p:nvSpPr>
        <p:spPr>
          <a:xfrm>
            <a:off x="1166109" y="1014864"/>
            <a:ext cx="2561115" cy="1645579"/>
          </a:xfrm>
          <a:prstGeom prst="ellipse">
            <a:avLst/>
          </a:prstGeom>
          <a:solidFill>
            <a:schemeClr val="accent3">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6" name="Groupe 15"/>
          <p:cNvGrpSpPr/>
          <p:nvPr/>
        </p:nvGrpSpPr>
        <p:grpSpPr>
          <a:xfrm>
            <a:off x="1702659" y="4444663"/>
            <a:ext cx="2428715" cy="1069810"/>
            <a:chOff x="847141" y="4437112"/>
            <a:chExt cx="2428715" cy="1069810"/>
          </a:xfrm>
        </p:grpSpPr>
        <p:sp>
          <p:nvSpPr>
            <p:cNvPr id="14" name="Rectangle 13"/>
            <p:cNvSpPr/>
            <p:nvPr/>
          </p:nvSpPr>
          <p:spPr>
            <a:xfrm>
              <a:off x="994649" y="4543240"/>
              <a:ext cx="1151271" cy="936104"/>
            </a:xfrm>
            <a:prstGeom prst="rect">
              <a:avLst/>
            </a:prstGeom>
            <a:solidFill>
              <a:schemeClr val="accent3">
                <a:lumMod val="60000"/>
                <a:lumOff val="4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Rectangle 32"/>
            <p:cNvSpPr/>
            <p:nvPr/>
          </p:nvSpPr>
          <p:spPr>
            <a:xfrm>
              <a:off x="2023729" y="4548395"/>
              <a:ext cx="847977" cy="936104"/>
            </a:xfrm>
            <a:prstGeom prst="rect">
              <a:avLst/>
            </a:prstGeom>
            <a:solidFill>
              <a:schemeClr val="accent4">
                <a:lumMod val="60000"/>
                <a:lumOff val="4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 name="Groupe 6"/>
            <p:cNvGrpSpPr/>
            <p:nvPr/>
          </p:nvGrpSpPr>
          <p:grpSpPr>
            <a:xfrm>
              <a:off x="847141" y="4437112"/>
              <a:ext cx="2428715" cy="1069810"/>
              <a:chOff x="873059" y="4653136"/>
              <a:chExt cx="2428715" cy="1069810"/>
            </a:xfrm>
          </p:grpSpPr>
          <p:pic>
            <p:nvPicPr>
              <p:cNvPr id="3"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059"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0658"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9676"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1965"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85664" y="448724"/>
            <a:ext cx="7848872" cy="769441"/>
          </a:xfrm>
          <a:prstGeom prst="rect">
            <a:avLst/>
          </a:prstGeom>
          <a:noFill/>
          <a:effectLst>
            <a:softEdge rad="317500"/>
          </a:effectLst>
        </p:spPr>
        <p:txBody>
          <a:bodyPr wrap="square" rtlCol="0">
            <a:spAutoFit/>
          </a:bodyPr>
          <a:lstStyle/>
          <a:p>
            <a:pPr algn="ctr"/>
            <a:r>
              <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Computing Element (CE)</a:t>
            </a: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1026"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8682" y="1373920"/>
            <a:ext cx="988335" cy="797257"/>
          </a:xfrm>
          <a:prstGeom prst="rect">
            <a:avLst/>
          </a:prstGeom>
          <a:noFill/>
          <a:extLst>
            <a:ext uri="{909E8E84-426E-40DD-AFC4-6F175D3DCCD1}">
              <a14:hiddenFill xmlns:a14="http://schemas.microsoft.com/office/drawing/2010/main">
                <a:solidFill>
                  <a:srgbClr val="FFFFFF"/>
                </a:solidFill>
              </a14:hiddenFill>
            </a:ext>
          </a:extLst>
        </p:spPr>
      </p:pic>
      <p:cxnSp>
        <p:nvCxnSpPr>
          <p:cNvPr id="57" name="Connecteur droit avec flèche 56"/>
          <p:cNvCxnSpPr>
            <a:endCxn id="15" idx="0"/>
          </p:cNvCxnSpPr>
          <p:nvPr/>
        </p:nvCxnSpPr>
        <p:spPr>
          <a:xfrm>
            <a:off x="2276536" y="2243467"/>
            <a:ext cx="11566" cy="125754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21" name="ZoneTexte 120"/>
          <p:cNvSpPr txBox="1"/>
          <p:nvPr/>
        </p:nvSpPr>
        <p:spPr>
          <a:xfrm>
            <a:off x="1335042" y="1611372"/>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a:t>
            </a:r>
            <a:endParaRPr lang="it-IT" b="1" dirty="0">
              <a:latin typeface="Courier New" panose="02070309020205020404" pitchFamily="49" charset="0"/>
              <a:cs typeface="Courier New" panose="02070309020205020404" pitchFamily="49" charset="0"/>
            </a:endParaRPr>
          </a:p>
        </p:txBody>
      </p:sp>
      <p:sp>
        <p:nvSpPr>
          <p:cNvPr id="123" name="ZoneTexte 122"/>
          <p:cNvSpPr txBox="1"/>
          <p:nvPr/>
        </p:nvSpPr>
        <p:spPr>
          <a:xfrm>
            <a:off x="1900953" y="1112067"/>
            <a:ext cx="678391" cy="338554"/>
          </a:xfrm>
          <a:prstGeom prst="rect">
            <a:avLst/>
          </a:prstGeom>
          <a:noFill/>
        </p:spPr>
        <p:txBody>
          <a:bodyPr wrap="none" rtlCol="0">
            <a:spAutoFit/>
          </a:bodyPr>
          <a:lstStyle/>
          <a:p>
            <a:r>
              <a:rPr lang="it-IT" sz="1600" dirty="0" smtClean="0">
                <a:latin typeface="Courier New" panose="02070309020205020404" pitchFamily="49" charset="0"/>
                <a:cs typeface="Courier New" panose="02070309020205020404" pitchFamily="49" charset="0"/>
              </a:rPr>
              <a:t>user</a:t>
            </a:r>
            <a:endParaRPr lang="it-IT" sz="1600" dirty="0">
              <a:latin typeface="Courier New" panose="02070309020205020404" pitchFamily="49" charset="0"/>
              <a:cs typeface="Courier New" panose="02070309020205020404" pitchFamily="49" charset="0"/>
            </a:endParaRPr>
          </a:p>
        </p:txBody>
      </p:sp>
      <p:sp>
        <p:nvSpPr>
          <p:cNvPr id="131" name="ZoneTexte 130"/>
          <p:cNvSpPr txBox="1"/>
          <p:nvPr/>
        </p:nvSpPr>
        <p:spPr>
          <a:xfrm>
            <a:off x="391471" y="5317914"/>
            <a:ext cx="1603741" cy="584775"/>
          </a:xfrm>
          <a:prstGeom prst="rect">
            <a:avLst/>
          </a:prstGeom>
          <a:noFill/>
        </p:spPr>
        <p:txBody>
          <a:bodyPr wrap="square" rtlCol="0">
            <a:spAutoFit/>
          </a:bodyPr>
          <a:lstStyle/>
          <a:p>
            <a:r>
              <a:rPr lang="it-IT" sz="1600" dirty="0" smtClean="0">
                <a:latin typeface="Courier New" panose="02070309020205020404" pitchFamily="49" charset="0"/>
                <a:cs typeface="Courier New" panose="02070309020205020404" pitchFamily="49" charset="0"/>
              </a:rPr>
              <a:t>Local batch system</a:t>
            </a:r>
            <a:endParaRPr lang="it-IT" sz="1600" dirty="0">
              <a:latin typeface="Courier New" panose="02070309020205020404" pitchFamily="49" charset="0"/>
              <a:cs typeface="Courier New" panose="02070309020205020404" pitchFamily="49" charset="0"/>
            </a:endParaRPr>
          </a:p>
        </p:txBody>
      </p:sp>
      <p:grpSp>
        <p:nvGrpSpPr>
          <p:cNvPr id="95" name="Groupe 94"/>
          <p:cNvGrpSpPr/>
          <p:nvPr/>
        </p:nvGrpSpPr>
        <p:grpSpPr>
          <a:xfrm>
            <a:off x="1847213" y="3736261"/>
            <a:ext cx="926362" cy="721819"/>
            <a:chOff x="6026979" y="3260409"/>
            <a:chExt cx="926362" cy="721819"/>
          </a:xfrm>
        </p:grpSpPr>
        <p:pic>
          <p:nvPicPr>
            <p:cNvPr id="96" name="Picture 4" descr="action, maintenance, repair, service, services, support, tools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1523" y="3260409"/>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98" name="ZoneTexte 97"/>
            <p:cNvSpPr txBox="1"/>
            <p:nvPr/>
          </p:nvSpPr>
          <p:spPr>
            <a:xfrm>
              <a:off x="6026979" y="3275735"/>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CE</a:t>
              </a:r>
              <a:endParaRPr lang="it-IT" b="1" dirty="0">
                <a:latin typeface="Courier New" panose="02070309020205020404" pitchFamily="49" charset="0"/>
                <a:cs typeface="Courier New" panose="02070309020205020404" pitchFamily="49" charset="0"/>
              </a:endParaRPr>
            </a:p>
          </p:txBody>
        </p:sp>
      </p:grpSp>
      <p:sp>
        <p:nvSpPr>
          <p:cNvPr id="108" name="ZoneTexte 107"/>
          <p:cNvSpPr txBox="1"/>
          <p:nvPr/>
        </p:nvSpPr>
        <p:spPr>
          <a:xfrm>
            <a:off x="2407471" y="2447998"/>
            <a:ext cx="1603741" cy="338554"/>
          </a:xfrm>
          <a:prstGeom prst="rect">
            <a:avLst/>
          </a:prstGeom>
          <a:noFill/>
        </p:spPr>
        <p:txBody>
          <a:bodyPr wrap="square" rtlCol="0">
            <a:spAutoFit/>
          </a:bodyPr>
          <a:lstStyle/>
          <a:p>
            <a:r>
              <a:rPr lang="it-IT" sz="1600" dirty="0" smtClean="0">
                <a:latin typeface="Courier New" panose="02070309020205020404" pitchFamily="49" charset="0"/>
                <a:cs typeface="Courier New" panose="02070309020205020404" pitchFamily="49" charset="0"/>
              </a:rPr>
              <a:t>job</a:t>
            </a:r>
            <a:endParaRPr lang="it-IT" sz="1600" dirty="0">
              <a:latin typeface="Courier New" panose="02070309020205020404" pitchFamily="49" charset="0"/>
              <a:cs typeface="Courier New" panose="02070309020205020404" pitchFamily="49" charset="0"/>
            </a:endParaRPr>
          </a:p>
        </p:txBody>
      </p:sp>
      <p:sp>
        <p:nvSpPr>
          <p:cNvPr id="109" name="ZoneTexte 108"/>
          <p:cNvSpPr txBox="1"/>
          <p:nvPr/>
        </p:nvSpPr>
        <p:spPr>
          <a:xfrm>
            <a:off x="3275113" y="5572358"/>
            <a:ext cx="736099"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a:t>
            </a:r>
            <a:endParaRPr lang="it-IT" b="1" dirty="0">
              <a:latin typeface="Courier New" panose="02070309020205020404" pitchFamily="49" charset="0"/>
              <a:cs typeface="Courier New" panose="02070309020205020404" pitchFamily="49" charset="0"/>
            </a:endParaRPr>
          </a:p>
        </p:txBody>
      </p:sp>
      <p:sp>
        <p:nvSpPr>
          <p:cNvPr id="111" name="ZoneTexte 110"/>
          <p:cNvSpPr txBox="1"/>
          <p:nvPr/>
        </p:nvSpPr>
        <p:spPr>
          <a:xfrm>
            <a:off x="4027444" y="1868876"/>
            <a:ext cx="4793028" cy="2846933"/>
          </a:xfrm>
          <a:prstGeom prst="rect">
            <a:avLst/>
          </a:prstGeom>
          <a:noFill/>
        </p:spPr>
        <p:txBody>
          <a:bodyPr wrap="square" rtlCol="0">
            <a:spAutoFit/>
          </a:bodyPr>
          <a:lstStyle/>
          <a:p>
            <a:pPr marL="285750" indent="-285750">
              <a:buFont typeface="Wingdings" panose="05000000000000000000" pitchFamily="2" charset="2"/>
              <a:buChar char="Ø"/>
            </a:pPr>
            <a:r>
              <a:rPr lang="en-US" b="1" dirty="0" smtClean="0">
                <a:latin typeface="Courier New" panose="02070309020205020404" pitchFamily="49" charset="0"/>
                <a:cs typeface="Courier New" panose="02070309020205020404" pitchFamily="49" charset="0"/>
              </a:rPr>
              <a:t>Computing Element  </a:t>
            </a:r>
            <a:r>
              <a:rPr lang="en-US" sz="2800" b="1" dirty="0" smtClean="0">
                <a:latin typeface="Courier New" panose="02070309020205020404" pitchFamily="49" charset="0"/>
                <a:cs typeface="Courier New" panose="02070309020205020404" pitchFamily="49" charset="0"/>
              </a:rPr>
              <a:t>(CE)</a:t>
            </a:r>
            <a:r>
              <a:rPr lang="en-US" sz="2800" dirty="0" smtClean="0">
                <a:latin typeface="Courier New" panose="02070309020205020404" pitchFamily="49" charset="0"/>
                <a:cs typeface="Courier New" panose="02070309020205020404" pitchFamily="49" charset="0"/>
              </a:rPr>
              <a:t>:</a:t>
            </a:r>
            <a:endParaRPr lang="en-US" dirty="0" smtClean="0">
              <a:latin typeface="Courier New" panose="02070309020205020404" pitchFamily="49" charset="0"/>
              <a:cs typeface="Courier New" panose="02070309020205020404" pitchFamily="49" charset="0"/>
            </a:endParaRPr>
          </a:p>
          <a:p>
            <a:endParaRPr lang="en-US" sz="700" dirty="0" smtClean="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b="1" dirty="0">
                <a:latin typeface="Courier New" panose="02070309020205020404" pitchFamily="49" charset="0"/>
                <a:cs typeface="Courier New" panose="02070309020205020404" pitchFamily="49" charset="0"/>
              </a:rPr>
              <a:t>m</a:t>
            </a:r>
            <a:r>
              <a:rPr lang="en-US" sz="1600" b="1" dirty="0" smtClean="0">
                <a:latin typeface="Courier New" panose="02070309020205020404" pitchFamily="49" charset="0"/>
                <a:cs typeface="Courier New" panose="02070309020205020404" pitchFamily="49" charset="0"/>
              </a:rPr>
              <a:t>iddleware</a:t>
            </a:r>
            <a:r>
              <a:rPr lang="en-US" sz="1600" dirty="0" smtClean="0">
                <a:latin typeface="Courier New" panose="02070309020205020404" pitchFamily="49" charset="0"/>
                <a:cs typeface="Courier New" panose="02070309020205020404" pitchFamily="49" charset="0"/>
              </a:rPr>
              <a:t> layer on top of a local batch system;</a:t>
            </a:r>
          </a:p>
          <a:p>
            <a:pPr marL="742950" lvl="1" indent="-285750">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tandard protocol for </a:t>
            </a:r>
            <a:r>
              <a:rPr lang="en-US" sz="1600" b="1" dirty="0" smtClean="0">
                <a:latin typeface="Courier New" panose="02070309020205020404" pitchFamily="49" charset="0"/>
                <a:cs typeface="Courier New" panose="02070309020205020404" pitchFamily="49" charset="0"/>
              </a:rPr>
              <a:t>different batch technologies;</a:t>
            </a:r>
            <a:endParaRPr lang="en-US" sz="1600" b="1" dirty="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dirty="0" smtClean="0">
                <a:latin typeface="Courier New" panose="02070309020205020404" pitchFamily="49" charset="0"/>
                <a:cs typeface="Courier New" panose="02070309020205020404" pitchFamily="49" charset="0"/>
              </a:rPr>
              <a:t>deals with </a:t>
            </a:r>
            <a:r>
              <a:rPr lang="en-US" sz="1600" b="1" dirty="0" smtClean="0">
                <a:latin typeface="Courier New" panose="02070309020205020404" pitchFamily="49" charset="0"/>
                <a:cs typeface="Courier New" panose="02070309020205020404" pitchFamily="49" charset="0"/>
              </a:rPr>
              <a:t>authentication</a:t>
            </a:r>
            <a:r>
              <a:rPr lang="en-US" sz="1600" dirty="0" smtClean="0">
                <a:latin typeface="Courier New" panose="02070309020205020404" pitchFamily="49" charset="0"/>
                <a:cs typeface="Courier New" panose="02070309020205020404" pitchFamily="49" charset="0"/>
              </a:rPr>
              <a:t> and </a:t>
            </a:r>
            <a:r>
              <a:rPr lang="en-US" sz="1600" b="1" dirty="0" smtClean="0">
                <a:latin typeface="Courier New" panose="02070309020205020404" pitchFamily="49" charset="0"/>
                <a:cs typeface="Courier New" panose="02070309020205020404" pitchFamily="49" charset="0"/>
              </a:rPr>
              <a:t>authorization</a:t>
            </a:r>
            <a:r>
              <a:rPr lang="en-US" sz="1600" dirty="0" smtClean="0">
                <a:latin typeface="Courier New" panose="02070309020205020404" pitchFamily="49" charset="0"/>
                <a:cs typeface="Courier New" panose="02070309020205020404" pitchFamily="49" charset="0"/>
              </a:rPr>
              <a:t>, map the grid user to local group;</a:t>
            </a:r>
          </a:p>
          <a:p>
            <a:pPr marL="742950" lvl="1" indent="-285750">
              <a:buFont typeface="Wingdings" panose="05000000000000000000" pitchFamily="2" charset="2"/>
              <a:buChar char="q"/>
            </a:pPr>
            <a:r>
              <a:rPr lang="en-US" sz="1600" b="1" dirty="0">
                <a:latin typeface="Courier New" panose="02070309020205020404" pitchFamily="49" charset="0"/>
                <a:cs typeface="Courier New" panose="02070309020205020404" pitchFamily="49" charset="0"/>
              </a:rPr>
              <a:t>l</a:t>
            </a:r>
            <a:r>
              <a:rPr lang="en-US" sz="1600" b="1" dirty="0" smtClean="0">
                <a:latin typeface="Courier New" panose="02070309020205020404" pitchFamily="49" charset="0"/>
                <a:cs typeface="Courier New" panose="02070309020205020404" pitchFamily="49" charset="0"/>
              </a:rPr>
              <a:t>ocal</a:t>
            </a:r>
            <a:r>
              <a:rPr lang="en-US" sz="1600" dirty="0" smtClean="0">
                <a:latin typeface="Courier New" panose="02070309020205020404" pitchFamily="49" charset="0"/>
                <a:cs typeface="Courier New" panose="02070309020205020404" pitchFamily="49" charset="0"/>
              </a:rPr>
              <a:t> batch system implements </a:t>
            </a:r>
            <a:r>
              <a:rPr lang="en-US" sz="1600" b="1" dirty="0" smtClean="0">
                <a:latin typeface="Courier New" panose="02070309020205020404" pitchFamily="49" charset="0"/>
                <a:cs typeface="Courier New" panose="02070309020205020404" pitchFamily="49" charset="0"/>
              </a:rPr>
              <a:t>shares and priorities</a:t>
            </a:r>
            <a:r>
              <a:rPr lang="en-US" sz="1600" dirty="0" smtClean="0">
                <a:latin typeface="Courier New" panose="02070309020205020404" pitchFamily="49" charset="0"/>
                <a:cs typeface="Courier New" panose="02070309020205020404" pitchFamily="49" charset="0"/>
              </a:rPr>
              <a:t>.</a:t>
            </a:r>
          </a:p>
        </p:txBody>
      </p:sp>
      <p:pic>
        <p:nvPicPr>
          <p:cNvPr id="112"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51990" y="2065996"/>
            <a:ext cx="314959" cy="314959"/>
          </a:xfrm>
          <a:prstGeom prst="rect">
            <a:avLst/>
          </a:prstGeom>
          <a:solidFill>
            <a:srgbClr val="C00000"/>
          </a:solidFill>
        </p:spPr>
      </p:pic>
      <p:grpSp>
        <p:nvGrpSpPr>
          <p:cNvPr id="35" name="Groupe 34"/>
          <p:cNvGrpSpPr/>
          <p:nvPr/>
        </p:nvGrpSpPr>
        <p:grpSpPr>
          <a:xfrm>
            <a:off x="1442064" y="4378797"/>
            <a:ext cx="321915" cy="735897"/>
            <a:chOff x="1442064" y="4378797"/>
            <a:chExt cx="321915" cy="735897"/>
          </a:xfrm>
        </p:grpSpPr>
        <p:pic>
          <p:nvPicPr>
            <p:cNvPr id="86"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4567" y="4378797"/>
              <a:ext cx="314959" cy="314959"/>
            </a:xfrm>
            <a:prstGeom prst="rect">
              <a:avLst/>
            </a:prstGeom>
            <a:solidFill>
              <a:srgbClr val="C00000"/>
            </a:solidFill>
          </p:spPr>
        </p:pic>
        <p:pic>
          <p:nvPicPr>
            <p:cNvPr id="87"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9020" y="4521113"/>
              <a:ext cx="314959" cy="314959"/>
            </a:xfrm>
            <a:prstGeom prst="rect">
              <a:avLst/>
            </a:prstGeom>
            <a:solidFill>
              <a:srgbClr val="002060"/>
            </a:solidFill>
          </p:spPr>
        </p:pic>
        <p:pic>
          <p:nvPicPr>
            <p:cNvPr id="99"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5542" y="4663429"/>
              <a:ext cx="314959" cy="314959"/>
            </a:xfrm>
            <a:prstGeom prst="rect">
              <a:avLst/>
            </a:prstGeom>
            <a:solidFill>
              <a:srgbClr val="002060"/>
            </a:solidFill>
          </p:spPr>
        </p:pic>
        <p:pic>
          <p:nvPicPr>
            <p:cNvPr id="107"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2064" y="4799735"/>
              <a:ext cx="314959" cy="314959"/>
            </a:xfrm>
            <a:prstGeom prst="rect">
              <a:avLst/>
            </a:prstGeom>
            <a:solidFill>
              <a:srgbClr val="C00000"/>
            </a:solidFill>
            <a:ln>
              <a:noFill/>
            </a:ln>
          </p:spPr>
        </p:pic>
      </p:grpSp>
    </p:spTree>
    <p:extLst>
      <p:ext uri="{BB962C8B-B14F-4D97-AF65-F5344CB8AC3E}">
        <p14:creationId xmlns:p14="http://schemas.microsoft.com/office/powerpoint/2010/main" val="3599815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FC000"/>
                </a:solidFill>
                <a:latin typeface="Georgia" panose="02040502050405020303" pitchFamily="18" charset="0"/>
              </a:rPr>
              <a:t>A vision  of the </a:t>
            </a:r>
            <a:r>
              <a:rPr lang="fr-FR" b="1" dirty="0" err="1" smtClean="0">
                <a:solidFill>
                  <a:srgbClr val="FFC000"/>
                </a:solidFill>
                <a:latin typeface="Georgia" panose="02040502050405020303" pitchFamily="18" charset="0"/>
              </a:rPr>
              <a:t>grid</a:t>
            </a:r>
            <a:endParaRPr lang="fr-FR" b="1" dirty="0">
              <a:solidFill>
                <a:srgbClr val="FFC000"/>
              </a:solidFill>
              <a:latin typeface="Georgia" panose="02040502050405020303" pitchFamily="18" charset="0"/>
            </a:endParaRPr>
          </a:p>
        </p:txBody>
      </p:sp>
      <p:sp>
        <p:nvSpPr>
          <p:cNvPr id="4" name="Espace réservé de la date 3"/>
          <p:cNvSpPr>
            <a:spLocks noGrp="1"/>
          </p:cNvSpPr>
          <p:nvPr>
            <p:ph type="dt" sz="half" idx="10"/>
          </p:nvPr>
        </p:nvSpPr>
        <p:spPr/>
        <p:txBody>
          <a:bodyPr/>
          <a:lstStyle/>
          <a:p>
            <a:fld id="{F4F1CDF1-EFAF-4E57-99B5-285A82A4318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6</a:t>
            </a:fld>
            <a:endParaRPr lang="fr-FR"/>
          </a:p>
        </p:txBody>
      </p:sp>
      <p:pic>
        <p:nvPicPr>
          <p:cNvPr id="1030" name="Picture 6" descr="Résultat de recherche d'images pour &quot;grid computers&quo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814945"/>
            <a:ext cx="5504549"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598329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539552" y="622587"/>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To  </a:t>
            </a:r>
            <a:r>
              <a:rPr lang="fr-FR" sz="4400" b="1"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ease</a:t>
            </a: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notation:</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grpSp>
        <p:nvGrpSpPr>
          <p:cNvPr id="6" name="Groupe 5"/>
          <p:cNvGrpSpPr/>
          <p:nvPr/>
        </p:nvGrpSpPr>
        <p:grpSpPr>
          <a:xfrm>
            <a:off x="325784" y="2722661"/>
            <a:ext cx="3739903" cy="2101832"/>
            <a:chOff x="391471" y="3736261"/>
            <a:chExt cx="3739903" cy="2101832"/>
          </a:xfrm>
        </p:grpSpPr>
        <p:grpSp>
          <p:nvGrpSpPr>
            <p:cNvPr id="16" name="Groupe 15"/>
            <p:cNvGrpSpPr/>
            <p:nvPr/>
          </p:nvGrpSpPr>
          <p:grpSpPr>
            <a:xfrm>
              <a:off x="1702659" y="4444663"/>
              <a:ext cx="2428715" cy="1069810"/>
              <a:chOff x="847141" y="4437112"/>
              <a:chExt cx="2428715" cy="1069810"/>
            </a:xfrm>
          </p:grpSpPr>
          <p:sp>
            <p:nvSpPr>
              <p:cNvPr id="14" name="Rectangle 13"/>
              <p:cNvSpPr/>
              <p:nvPr/>
            </p:nvSpPr>
            <p:spPr>
              <a:xfrm>
                <a:off x="994649" y="4543240"/>
                <a:ext cx="1151271" cy="936104"/>
              </a:xfrm>
              <a:prstGeom prst="rect">
                <a:avLst/>
              </a:prstGeom>
              <a:solidFill>
                <a:schemeClr val="accent3">
                  <a:lumMod val="60000"/>
                  <a:lumOff val="4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Rectangle 32"/>
              <p:cNvSpPr/>
              <p:nvPr/>
            </p:nvSpPr>
            <p:spPr>
              <a:xfrm>
                <a:off x="2023729" y="4548395"/>
                <a:ext cx="847977" cy="936104"/>
              </a:xfrm>
              <a:prstGeom prst="rect">
                <a:avLst/>
              </a:prstGeom>
              <a:solidFill>
                <a:schemeClr val="accent4">
                  <a:lumMod val="60000"/>
                  <a:lumOff val="4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 name="Groupe 6"/>
              <p:cNvGrpSpPr/>
              <p:nvPr/>
            </p:nvGrpSpPr>
            <p:grpSpPr>
              <a:xfrm>
                <a:off x="847141" y="4437112"/>
                <a:ext cx="2428715" cy="1069810"/>
                <a:chOff x="873059" y="4653136"/>
                <a:chExt cx="2428715" cy="1069810"/>
              </a:xfrm>
            </p:grpSpPr>
            <p:pic>
              <p:nvPicPr>
                <p:cNvPr id="3"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059"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0658"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9676"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ables, chips, computer, cpu, desktop, technology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1965" y="4653136"/>
                  <a:ext cx="1069809" cy="106981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31" name="ZoneTexte 130"/>
            <p:cNvSpPr txBox="1"/>
            <p:nvPr/>
          </p:nvSpPr>
          <p:spPr>
            <a:xfrm>
              <a:off x="391471" y="5253318"/>
              <a:ext cx="1603741" cy="584775"/>
            </a:xfrm>
            <a:prstGeom prst="rect">
              <a:avLst/>
            </a:prstGeom>
            <a:noFill/>
          </p:spPr>
          <p:txBody>
            <a:bodyPr wrap="square" rtlCol="0">
              <a:spAutoFit/>
            </a:bodyPr>
            <a:lstStyle/>
            <a:p>
              <a:r>
                <a:rPr lang="it-IT" sz="1600" dirty="0" smtClean="0">
                  <a:latin typeface="Courier New" panose="02070309020205020404" pitchFamily="49" charset="0"/>
                  <a:cs typeface="Courier New" panose="02070309020205020404" pitchFamily="49" charset="0"/>
                </a:rPr>
                <a:t>Local batch system</a:t>
              </a:r>
              <a:endParaRPr lang="it-IT" sz="1600" dirty="0">
                <a:latin typeface="Courier New" panose="02070309020205020404" pitchFamily="49" charset="0"/>
                <a:cs typeface="Courier New" panose="02070309020205020404" pitchFamily="49" charset="0"/>
              </a:endParaRPr>
            </a:p>
          </p:txBody>
        </p:sp>
        <p:grpSp>
          <p:nvGrpSpPr>
            <p:cNvPr id="95" name="Groupe 94"/>
            <p:cNvGrpSpPr/>
            <p:nvPr/>
          </p:nvGrpSpPr>
          <p:grpSpPr>
            <a:xfrm>
              <a:off x="1847213" y="3736261"/>
              <a:ext cx="926362" cy="721819"/>
              <a:chOff x="6026979" y="3260409"/>
              <a:chExt cx="926362" cy="721819"/>
            </a:xfrm>
          </p:grpSpPr>
          <p:pic>
            <p:nvPicPr>
              <p:cNvPr id="96" name="Picture 4" descr="action, maintenance, repair, service, services, support, tools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1523" y="3260409"/>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98" name="ZoneTexte 97"/>
              <p:cNvSpPr txBox="1"/>
              <p:nvPr/>
            </p:nvSpPr>
            <p:spPr>
              <a:xfrm>
                <a:off x="6026979" y="3275735"/>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CE</a:t>
                </a:r>
                <a:endParaRPr lang="it-IT" b="1" dirty="0">
                  <a:latin typeface="Courier New" panose="02070309020205020404" pitchFamily="49" charset="0"/>
                  <a:cs typeface="Courier New" panose="02070309020205020404" pitchFamily="49" charset="0"/>
                </a:endParaRPr>
              </a:p>
            </p:txBody>
          </p:sp>
        </p:grpSp>
      </p:grpSp>
      <p:pic>
        <p:nvPicPr>
          <p:cNvPr id="41" name="Picture 4" descr="action, maintenance, repair, service, services, support, tools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9752" y="2978125"/>
            <a:ext cx="1144140" cy="1144142"/>
          </a:xfrm>
          <a:prstGeom prst="rect">
            <a:avLst/>
          </a:prstGeom>
          <a:noFill/>
          <a:extLst>
            <a:ext uri="{909E8E84-426E-40DD-AFC4-6F175D3DCCD1}">
              <a14:hiddenFill xmlns:a14="http://schemas.microsoft.com/office/drawing/2010/main">
                <a:solidFill>
                  <a:srgbClr val="FFFFFF"/>
                </a:solidFill>
              </a14:hiddenFill>
            </a:ext>
          </a:extLst>
        </p:spPr>
      </p:pic>
      <p:sp>
        <p:nvSpPr>
          <p:cNvPr id="42" name="ZoneTexte 41"/>
          <p:cNvSpPr txBox="1"/>
          <p:nvPr/>
        </p:nvSpPr>
        <p:spPr>
          <a:xfrm>
            <a:off x="6214070" y="2971810"/>
            <a:ext cx="682839" cy="477054"/>
          </a:xfrm>
          <a:prstGeom prst="rect">
            <a:avLst/>
          </a:prstGeom>
          <a:noFill/>
        </p:spPr>
        <p:txBody>
          <a:bodyPr wrap="square" rtlCol="0">
            <a:spAutoFit/>
          </a:bodyPr>
          <a:lstStyle/>
          <a:p>
            <a:r>
              <a:rPr lang="it-IT" sz="2500" b="1" dirty="0" smtClean="0">
                <a:latin typeface="Courier New" panose="02070309020205020404" pitchFamily="49" charset="0"/>
                <a:cs typeface="Courier New" panose="02070309020205020404" pitchFamily="49" charset="0"/>
              </a:rPr>
              <a:t>CE</a:t>
            </a:r>
            <a:endParaRPr lang="it-IT" sz="2500" b="1" dirty="0">
              <a:latin typeface="Courier New" panose="02070309020205020404" pitchFamily="49" charset="0"/>
              <a:cs typeface="Courier New" panose="02070309020205020404" pitchFamily="49" charset="0"/>
            </a:endParaRPr>
          </a:p>
        </p:txBody>
      </p:sp>
      <p:pic>
        <p:nvPicPr>
          <p:cNvPr id="9" name="Picture 2" descr="equal, sign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58158" y="2669794"/>
            <a:ext cx="1866834" cy="1866834"/>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43"/>
          <p:cNvSpPr/>
          <p:nvPr/>
        </p:nvSpPr>
        <p:spPr>
          <a:xfrm>
            <a:off x="599563" y="1849031"/>
            <a:ext cx="5778536" cy="400110"/>
          </a:xfrm>
          <a:prstGeom prst="rect">
            <a:avLst/>
          </a:prstGeom>
        </p:spPr>
        <p:txBody>
          <a:bodyPr wrap="square">
            <a:spAutoFit/>
          </a:bodyPr>
          <a:lstStyle/>
          <a:p>
            <a:r>
              <a:rPr lang="en-US" sz="2000" dirty="0" smtClean="0">
                <a:latin typeface="Courier New" panose="02070309020205020404" pitchFamily="49" charset="0"/>
                <a:cs typeface="Courier New" panose="02070309020205020404" pitchFamily="49" charset="0"/>
              </a:rPr>
              <a:t>To ease notation, from now on…</a:t>
            </a:r>
            <a:endParaRPr lang="it-IT" sz="1400" dirty="0">
              <a:latin typeface="Courier New" panose="02070309020205020404" pitchFamily="49" charset="0"/>
              <a:cs typeface="Courier New" panose="02070309020205020404" pitchFamily="49" charset="0"/>
            </a:endParaRPr>
          </a:p>
        </p:txBody>
      </p:sp>
      <p:grpSp>
        <p:nvGrpSpPr>
          <p:cNvPr id="45" name="Groupe 44"/>
          <p:cNvGrpSpPr/>
          <p:nvPr/>
        </p:nvGrpSpPr>
        <p:grpSpPr>
          <a:xfrm>
            <a:off x="1430908" y="3368721"/>
            <a:ext cx="321915" cy="735897"/>
            <a:chOff x="1442064" y="4378797"/>
            <a:chExt cx="321915" cy="735897"/>
          </a:xfrm>
        </p:grpSpPr>
        <p:pic>
          <p:nvPicPr>
            <p:cNvPr id="46"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4567" y="4378797"/>
              <a:ext cx="314959" cy="314959"/>
            </a:xfrm>
            <a:prstGeom prst="rect">
              <a:avLst/>
            </a:prstGeom>
            <a:solidFill>
              <a:srgbClr val="C00000"/>
            </a:solidFill>
          </p:spPr>
        </p:pic>
        <p:pic>
          <p:nvPicPr>
            <p:cNvPr id="47"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9020" y="4521113"/>
              <a:ext cx="314959" cy="314959"/>
            </a:xfrm>
            <a:prstGeom prst="rect">
              <a:avLst/>
            </a:prstGeom>
            <a:solidFill>
              <a:srgbClr val="002060"/>
            </a:solidFill>
          </p:spPr>
        </p:pic>
        <p:pic>
          <p:nvPicPr>
            <p:cNvPr id="48"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5542" y="4663429"/>
              <a:ext cx="314959" cy="314959"/>
            </a:xfrm>
            <a:prstGeom prst="rect">
              <a:avLst/>
            </a:prstGeom>
            <a:solidFill>
              <a:srgbClr val="002060"/>
            </a:solidFill>
          </p:spPr>
        </p:pic>
        <p:pic>
          <p:nvPicPr>
            <p:cNvPr id="49" name="Picture 12" descr="configuration, gear, options, service, settings, tool, wheel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2064" y="4799735"/>
              <a:ext cx="314959" cy="314959"/>
            </a:xfrm>
            <a:prstGeom prst="rect">
              <a:avLst/>
            </a:prstGeom>
            <a:solidFill>
              <a:srgbClr val="C00000"/>
            </a:solidFill>
            <a:ln>
              <a:noFill/>
            </a:ln>
          </p:spPr>
        </p:pic>
      </p:grpSp>
    </p:spTree>
    <p:extLst>
      <p:ext uri="{BB962C8B-B14F-4D97-AF65-F5344CB8AC3E}">
        <p14:creationId xmlns:p14="http://schemas.microsoft.com/office/powerpoint/2010/main" val="230768119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336661" y="408106"/>
            <a:ext cx="9745314" cy="769441"/>
          </a:xfrm>
          <a:prstGeom prst="rect">
            <a:avLst/>
          </a:prstGeom>
          <a:noFill/>
          <a:effectLst>
            <a:softEdge rad="317500"/>
          </a:effectLst>
        </p:spPr>
        <p:txBody>
          <a:bodyPr wrap="square" rtlCol="0">
            <a:spAutoFit/>
          </a:bodyPr>
          <a:lstStyle/>
          <a:p>
            <a:pPr algn="ctr"/>
            <a:r>
              <a:rPr lang="fr-FR" sz="4400" b="1"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Grid</a:t>
            </a: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jobs workflow (Push mode)</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grpSp>
        <p:nvGrpSpPr>
          <p:cNvPr id="32" name="Groupe 31"/>
          <p:cNvGrpSpPr/>
          <p:nvPr/>
        </p:nvGrpSpPr>
        <p:grpSpPr>
          <a:xfrm>
            <a:off x="107504" y="3315539"/>
            <a:ext cx="3095362" cy="826979"/>
            <a:chOff x="-1742755" y="3058910"/>
            <a:chExt cx="3056372" cy="826979"/>
          </a:xfrm>
        </p:grpSpPr>
        <p:pic>
          <p:nvPicPr>
            <p:cNvPr id="1034" name="Picture 10" descr="browser, earth, global, globe, international, internet, network, planet, service, settings, world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856" y="3116127"/>
              <a:ext cx="769761" cy="769762"/>
            </a:xfrm>
            <a:prstGeom prst="rect">
              <a:avLst/>
            </a:prstGeom>
            <a:noFill/>
            <a:extLst>
              <a:ext uri="{909E8E84-426E-40DD-AFC4-6F175D3DCCD1}">
                <a14:hiddenFill xmlns:a14="http://schemas.microsoft.com/office/drawing/2010/main">
                  <a:solidFill>
                    <a:srgbClr val="FFFFFF"/>
                  </a:solidFill>
                </a14:hiddenFill>
              </a:ext>
            </a:extLst>
          </p:spPr>
        </p:pic>
        <p:sp>
          <p:nvSpPr>
            <p:cNvPr id="34" name="ZoneTexte 33"/>
            <p:cNvSpPr txBox="1"/>
            <p:nvPr/>
          </p:nvSpPr>
          <p:spPr>
            <a:xfrm>
              <a:off x="-1742755" y="3058910"/>
              <a:ext cx="2286612" cy="738664"/>
            </a:xfrm>
            <a:prstGeom prst="rect">
              <a:avLst/>
            </a:prstGeom>
            <a:noFill/>
          </p:spPr>
          <p:txBody>
            <a:bodyPr wrap="square" rtlCol="0">
              <a:spAutoFit/>
            </a:bodyPr>
            <a:lstStyle/>
            <a:p>
              <a:r>
                <a:rPr lang="it-IT" sz="1400" b="1" dirty="0" smtClean="0">
                  <a:latin typeface="Courier New" panose="02070309020205020404" pitchFamily="49" charset="0"/>
                  <a:cs typeface="Courier New" panose="02070309020205020404" pitchFamily="49" charset="0"/>
                </a:rPr>
                <a:t>W</a:t>
              </a:r>
              <a:r>
                <a:rPr lang="it-IT" sz="1400" dirty="0" smtClean="0">
                  <a:latin typeface="Courier New" panose="02070309020205020404" pitchFamily="49" charset="0"/>
                  <a:cs typeface="Courier New" panose="02070309020205020404" pitchFamily="49" charset="0"/>
                </a:rPr>
                <a:t>orkload</a:t>
              </a:r>
              <a:r>
                <a:rPr lang="it-IT" sz="1400" b="1" dirty="0" smtClean="0">
                  <a:latin typeface="Courier New" panose="02070309020205020404" pitchFamily="49" charset="0"/>
                  <a:cs typeface="Courier New" panose="02070309020205020404" pitchFamily="49" charset="0"/>
                </a:rPr>
                <a:t> M</a:t>
              </a:r>
              <a:r>
                <a:rPr lang="it-IT" sz="1400" dirty="0" smtClean="0">
                  <a:latin typeface="Courier New" panose="02070309020205020404" pitchFamily="49" charset="0"/>
                  <a:cs typeface="Courier New" panose="02070309020205020404" pitchFamily="49" charset="0"/>
                </a:rPr>
                <a:t>anagement</a:t>
              </a:r>
              <a:r>
                <a:rPr lang="it-IT" sz="1400" b="1" dirty="0" smtClean="0">
                  <a:latin typeface="Courier New" panose="02070309020205020404" pitchFamily="49" charset="0"/>
                  <a:cs typeface="Courier New" panose="02070309020205020404" pitchFamily="49" charset="0"/>
                </a:rPr>
                <a:t> S</a:t>
              </a:r>
              <a:r>
                <a:rPr lang="it-IT" sz="1400" dirty="0" smtClean="0">
                  <a:latin typeface="Courier New" panose="02070309020205020404" pitchFamily="49" charset="0"/>
                  <a:cs typeface="Courier New" panose="02070309020205020404" pitchFamily="49" charset="0"/>
                </a:rPr>
                <a:t>ystem</a:t>
              </a:r>
              <a:r>
                <a:rPr lang="it-IT" sz="1400" b="1" dirty="0" smtClean="0">
                  <a:latin typeface="Courier New" panose="02070309020205020404" pitchFamily="49" charset="0"/>
                  <a:cs typeface="Courier New" panose="02070309020205020404" pitchFamily="49" charset="0"/>
                </a:rPr>
                <a:t>/R</a:t>
              </a:r>
              <a:r>
                <a:rPr lang="it-IT" sz="1400" dirty="0" smtClean="0">
                  <a:latin typeface="Courier New" panose="02070309020205020404" pitchFamily="49" charset="0"/>
                  <a:cs typeface="Courier New" panose="02070309020205020404" pitchFamily="49" charset="0"/>
                </a:rPr>
                <a:t>esource</a:t>
              </a:r>
              <a:r>
                <a:rPr lang="it-IT" sz="1400" b="1" dirty="0" smtClean="0">
                  <a:latin typeface="Courier New" panose="02070309020205020404" pitchFamily="49" charset="0"/>
                  <a:cs typeface="Courier New" panose="02070309020205020404" pitchFamily="49" charset="0"/>
                </a:rPr>
                <a:t> B</a:t>
              </a:r>
              <a:r>
                <a:rPr lang="it-IT" sz="1400" dirty="0" smtClean="0">
                  <a:latin typeface="Courier New" panose="02070309020205020404" pitchFamily="49" charset="0"/>
                  <a:cs typeface="Courier New" panose="02070309020205020404" pitchFamily="49" charset="0"/>
                </a:rPr>
                <a:t>roker</a:t>
              </a:r>
              <a:endParaRPr lang="it-IT" sz="1400" dirty="0">
                <a:latin typeface="Courier New" panose="02070309020205020404" pitchFamily="49" charset="0"/>
                <a:cs typeface="Courier New" panose="02070309020205020404" pitchFamily="49" charset="0"/>
              </a:endParaRPr>
            </a:p>
          </p:txBody>
        </p:sp>
      </p:grpSp>
      <p:cxnSp>
        <p:nvCxnSpPr>
          <p:cNvPr id="49" name="Connecteur droit avec flèche 48"/>
          <p:cNvCxnSpPr/>
          <p:nvPr/>
        </p:nvCxnSpPr>
        <p:spPr>
          <a:xfrm flipH="1">
            <a:off x="2475079" y="4207491"/>
            <a:ext cx="191921" cy="88083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a:off x="3188709" y="4064843"/>
            <a:ext cx="631473" cy="78458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avec flèche 79"/>
          <p:cNvCxnSpPr/>
          <p:nvPr/>
        </p:nvCxnSpPr>
        <p:spPr>
          <a:xfrm flipH="1">
            <a:off x="2345355" y="4142518"/>
            <a:ext cx="197661" cy="86813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Connecteur droit avec flèche 82"/>
          <p:cNvCxnSpPr/>
          <p:nvPr/>
        </p:nvCxnSpPr>
        <p:spPr>
          <a:xfrm>
            <a:off x="3111827" y="4132944"/>
            <a:ext cx="571882" cy="75286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63" name="Groupe 62"/>
          <p:cNvGrpSpPr/>
          <p:nvPr/>
        </p:nvGrpSpPr>
        <p:grpSpPr>
          <a:xfrm>
            <a:off x="384607" y="1520537"/>
            <a:ext cx="2570928" cy="1419441"/>
            <a:chOff x="1166110" y="1241002"/>
            <a:chExt cx="2570928" cy="1419441"/>
          </a:xfrm>
        </p:grpSpPr>
        <p:sp>
          <p:nvSpPr>
            <p:cNvPr id="31" name="Ellipse 30"/>
            <p:cNvSpPr/>
            <p:nvPr/>
          </p:nvSpPr>
          <p:spPr>
            <a:xfrm>
              <a:off x="1166110" y="1241002"/>
              <a:ext cx="2570928" cy="1419441"/>
            </a:xfrm>
            <a:prstGeom prst="ellipse">
              <a:avLst/>
            </a:prstGeom>
            <a:solidFill>
              <a:schemeClr val="accent3">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21" name="ZoneTexte 120"/>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VO1</a:t>
              </a:r>
              <a:endParaRPr lang="it-IT" b="1" dirty="0">
                <a:latin typeface="Courier New" panose="02070309020205020404" pitchFamily="49" charset="0"/>
                <a:cs typeface="Courier New" panose="02070309020205020404" pitchFamily="49" charset="0"/>
              </a:endParaRPr>
            </a:p>
          </p:txBody>
        </p:sp>
      </p:grpSp>
      <p:grpSp>
        <p:nvGrpSpPr>
          <p:cNvPr id="81" name="Groupe 80"/>
          <p:cNvGrpSpPr/>
          <p:nvPr/>
        </p:nvGrpSpPr>
        <p:grpSpPr>
          <a:xfrm>
            <a:off x="602209" y="4976695"/>
            <a:ext cx="2064791" cy="1181410"/>
            <a:chOff x="602209" y="4976695"/>
            <a:chExt cx="2064791" cy="1181410"/>
          </a:xfrm>
        </p:grpSpPr>
        <p:sp>
          <p:nvSpPr>
            <p:cNvPr id="79" name="Rectangle à coins arrondis 78"/>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7" name="ZoneTexte 126"/>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SiteA</a:t>
              </a:r>
              <a:endParaRPr lang="it-IT" b="1" dirty="0">
                <a:latin typeface="Courier New" panose="02070309020205020404" pitchFamily="49" charset="0"/>
                <a:cs typeface="Courier New" panose="02070309020205020404" pitchFamily="49" charset="0"/>
              </a:endParaRPr>
            </a:p>
          </p:txBody>
        </p:sp>
        <p:grpSp>
          <p:nvGrpSpPr>
            <p:cNvPr id="6" name="Groupe 5"/>
            <p:cNvGrpSpPr/>
            <p:nvPr/>
          </p:nvGrpSpPr>
          <p:grpSpPr>
            <a:xfrm>
              <a:off x="1616654" y="5190159"/>
              <a:ext cx="926362" cy="721819"/>
              <a:chOff x="1781526" y="2722661"/>
              <a:chExt cx="926362" cy="721819"/>
            </a:xfrm>
          </p:grpSpPr>
          <p:pic>
            <p:nvPicPr>
              <p:cNvPr id="95"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96" name="ZoneTexte 95"/>
              <p:cNvSpPr txBox="1"/>
              <p:nvPr/>
            </p:nvSpPr>
            <p:spPr>
              <a:xfrm>
                <a:off x="1781526" y="2737987"/>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CE</a:t>
                </a:r>
                <a:endParaRPr lang="it-IT" b="1" dirty="0">
                  <a:latin typeface="Courier New" panose="02070309020205020404" pitchFamily="49" charset="0"/>
                  <a:cs typeface="Courier New" panose="02070309020205020404" pitchFamily="49" charset="0"/>
                </a:endParaRPr>
              </a:p>
            </p:txBody>
          </p:sp>
        </p:grpSp>
      </p:grpSp>
      <p:grpSp>
        <p:nvGrpSpPr>
          <p:cNvPr id="112" name="Groupe 111"/>
          <p:cNvGrpSpPr/>
          <p:nvPr/>
        </p:nvGrpSpPr>
        <p:grpSpPr>
          <a:xfrm>
            <a:off x="3057280" y="1296799"/>
            <a:ext cx="2570928" cy="1419441"/>
            <a:chOff x="1166110" y="1241002"/>
            <a:chExt cx="2570928" cy="1419441"/>
          </a:xfrm>
        </p:grpSpPr>
        <p:sp>
          <p:nvSpPr>
            <p:cNvPr id="113" name="Ellipse 112"/>
            <p:cNvSpPr/>
            <p:nvPr/>
          </p:nvSpPr>
          <p:spPr>
            <a:xfrm>
              <a:off x="1166110" y="1241002"/>
              <a:ext cx="2570928" cy="1419441"/>
            </a:xfrm>
            <a:prstGeom prst="ellipse">
              <a:avLst/>
            </a:prstGeom>
            <a:solidFill>
              <a:schemeClr val="accent2">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5"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18" name="ZoneTexte 117"/>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VO2</a:t>
              </a:r>
              <a:endParaRPr lang="it-IT" b="1" dirty="0">
                <a:latin typeface="Courier New" panose="02070309020205020404" pitchFamily="49" charset="0"/>
                <a:cs typeface="Courier New" panose="02070309020205020404" pitchFamily="49" charset="0"/>
              </a:endParaRPr>
            </a:p>
          </p:txBody>
        </p:sp>
      </p:grpSp>
      <p:cxnSp>
        <p:nvCxnSpPr>
          <p:cNvPr id="37" name="Connecteur droit avec flèche 36"/>
          <p:cNvCxnSpPr/>
          <p:nvPr/>
        </p:nvCxnSpPr>
        <p:spPr>
          <a:xfrm>
            <a:off x="1383781" y="2436108"/>
            <a:ext cx="1049324" cy="98985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a:off x="2270273" y="2546438"/>
            <a:ext cx="272743" cy="75843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Connecteur droit avec flèche 133"/>
          <p:cNvCxnSpPr/>
          <p:nvPr/>
        </p:nvCxnSpPr>
        <p:spPr>
          <a:xfrm flipH="1">
            <a:off x="3008173" y="2183552"/>
            <a:ext cx="712183" cy="1121325"/>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Connecteur droit avec flèche 134"/>
          <p:cNvCxnSpPr/>
          <p:nvPr/>
        </p:nvCxnSpPr>
        <p:spPr>
          <a:xfrm flipH="1">
            <a:off x="2194254" y="4064843"/>
            <a:ext cx="212391" cy="839860"/>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36" name="Groupe 135"/>
          <p:cNvGrpSpPr/>
          <p:nvPr/>
        </p:nvGrpSpPr>
        <p:grpSpPr>
          <a:xfrm>
            <a:off x="3098902" y="4957800"/>
            <a:ext cx="2064791" cy="1181410"/>
            <a:chOff x="602209" y="4976695"/>
            <a:chExt cx="2064791" cy="1181410"/>
          </a:xfrm>
        </p:grpSpPr>
        <p:sp>
          <p:nvSpPr>
            <p:cNvPr id="137" name="Rectangle à coins arrondis 136"/>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8" name="ZoneTexte 137"/>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SiteB</a:t>
              </a:r>
              <a:endParaRPr lang="it-IT" b="1" dirty="0">
                <a:latin typeface="Courier New" panose="02070309020205020404" pitchFamily="49" charset="0"/>
                <a:cs typeface="Courier New" panose="02070309020205020404" pitchFamily="49" charset="0"/>
              </a:endParaRPr>
            </a:p>
          </p:txBody>
        </p:sp>
        <p:grpSp>
          <p:nvGrpSpPr>
            <p:cNvPr id="139" name="Groupe 138"/>
            <p:cNvGrpSpPr/>
            <p:nvPr/>
          </p:nvGrpSpPr>
          <p:grpSpPr>
            <a:xfrm>
              <a:off x="1616654" y="5190159"/>
              <a:ext cx="926362" cy="721819"/>
              <a:chOff x="1781526" y="2722661"/>
              <a:chExt cx="926362" cy="721819"/>
            </a:xfrm>
          </p:grpSpPr>
          <p:pic>
            <p:nvPicPr>
              <p:cNvPr id="140"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141" name="ZoneTexte 140"/>
              <p:cNvSpPr txBox="1"/>
              <p:nvPr/>
            </p:nvSpPr>
            <p:spPr>
              <a:xfrm>
                <a:off x="1781526" y="2737987"/>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CE</a:t>
                </a:r>
                <a:endParaRPr lang="it-IT" b="1" dirty="0">
                  <a:latin typeface="Courier New" panose="02070309020205020404" pitchFamily="49" charset="0"/>
                  <a:cs typeface="Courier New" panose="02070309020205020404" pitchFamily="49" charset="0"/>
                </a:endParaRPr>
              </a:p>
            </p:txBody>
          </p:sp>
        </p:grpSp>
      </p:grpSp>
      <p:sp>
        <p:nvSpPr>
          <p:cNvPr id="142" name="ZoneTexte 141"/>
          <p:cNvSpPr txBox="1"/>
          <p:nvPr/>
        </p:nvSpPr>
        <p:spPr>
          <a:xfrm>
            <a:off x="5183560" y="3114888"/>
            <a:ext cx="3960440" cy="2939266"/>
          </a:xfrm>
          <a:prstGeom prst="rect">
            <a:avLst/>
          </a:prstGeom>
          <a:noFill/>
        </p:spPr>
        <p:txBody>
          <a:bodyPr wrap="square" rtlCol="0">
            <a:spAutoFit/>
          </a:bodyPr>
          <a:lstStyle/>
          <a:p>
            <a:pPr marL="285750" indent="-285750">
              <a:buFont typeface="Wingdings" panose="05000000000000000000" pitchFamily="2" charset="2"/>
              <a:buChar char="Ø"/>
            </a:pPr>
            <a:r>
              <a:rPr lang="en-US" b="1" dirty="0" smtClean="0">
                <a:latin typeface="Courier New" panose="02070309020205020404" pitchFamily="49" charset="0"/>
                <a:cs typeface="Courier New" panose="02070309020205020404" pitchFamily="49" charset="0"/>
              </a:rPr>
              <a:t>Push mode</a:t>
            </a:r>
            <a:r>
              <a:rPr lang="en-US" dirty="0" smtClean="0">
                <a:latin typeface="Courier New" panose="02070309020205020404" pitchFamily="49" charset="0"/>
                <a:cs typeface="Courier New" panose="02070309020205020404" pitchFamily="49" charset="0"/>
              </a:rPr>
              <a:t>:</a:t>
            </a:r>
          </a:p>
          <a:p>
            <a:endParaRPr lang="en-US" sz="700" dirty="0" smtClean="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b="1" dirty="0" smtClean="0">
                <a:latin typeface="Courier New" panose="02070309020205020404" pitchFamily="49" charset="0"/>
                <a:cs typeface="Courier New" panose="02070309020205020404" pitchFamily="49" charset="0"/>
              </a:rPr>
              <a:t>WMS</a:t>
            </a:r>
            <a:r>
              <a:rPr lang="en-US" sz="1600" dirty="0" smtClean="0">
                <a:latin typeface="Courier New" panose="02070309020205020404" pitchFamily="49" charset="0"/>
                <a:cs typeface="Courier New" panose="02070309020205020404" pitchFamily="49" charset="0"/>
              </a:rPr>
              <a:t> does</a:t>
            </a:r>
            <a:r>
              <a:rPr lang="en-US" sz="1600" b="1" dirty="0" smtClean="0">
                <a:latin typeface="Courier New" panose="02070309020205020404" pitchFamily="49" charset="0"/>
                <a:cs typeface="Courier New" panose="02070309020205020404" pitchFamily="49" charset="0"/>
              </a:rPr>
              <a:t> match-making;</a:t>
            </a:r>
            <a:endParaRPr lang="en-US" sz="1600" b="1" dirty="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b="1" dirty="0" smtClean="0">
                <a:latin typeface="Courier New" panose="02070309020205020404" pitchFamily="49" charset="0"/>
                <a:cs typeface="Courier New" panose="02070309020205020404" pitchFamily="49" charset="0"/>
              </a:rPr>
              <a:t>local sites scheduling </a:t>
            </a:r>
            <a:r>
              <a:rPr lang="en-US" sz="1600" dirty="0" smtClean="0">
                <a:latin typeface="Courier New" panose="02070309020205020404" pitchFamily="49" charset="0"/>
                <a:cs typeface="Courier New" panose="02070309020205020404" pitchFamily="49" charset="0"/>
              </a:rPr>
              <a:t>does </a:t>
            </a:r>
            <a:r>
              <a:rPr lang="en-US" sz="1600" b="1" dirty="0" smtClean="0">
                <a:latin typeface="Courier New" panose="02070309020205020404" pitchFamily="49" charset="0"/>
                <a:cs typeface="Courier New" panose="02070309020205020404" pitchFamily="49" charset="0"/>
              </a:rPr>
              <a:t>fine grained </a:t>
            </a:r>
            <a:r>
              <a:rPr lang="en-US" sz="1600" dirty="0" smtClean="0">
                <a:latin typeface="Courier New" panose="02070309020205020404" pitchFamily="49" charset="0"/>
                <a:cs typeface="Courier New" panose="02070309020205020404" pitchFamily="49" charset="0"/>
              </a:rPr>
              <a:t>(intra-VO) policies: not optimal for manage complex policies;</a:t>
            </a:r>
          </a:p>
          <a:p>
            <a:pPr marL="742950" lvl="1" indent="-285750">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u</a:t>
            </a:r>
            <a:r>
              <a:rPr lang="en-US" sz="1600" dirty="0" smtClean="0">
                <a:latin typeface="Courier New" panose="02070309020205020404" pitchFamily="49" charset="0"/>
                <a:cs typeface="Courier New" panose="02070309020205020404" pitchFamily="49" charset="0"/>
              </a:rPr>
              <a:t>sers </a:t>
            </a:r>
            <a:r>
              <a:rPr lang="en-US" sz="1600" b="1" dirty="0" smtClean="0">
                <a:latin typeface="Courier New" panose="02070309020205020404" pitchFamily="49" charset="0"/>
                <a:cs typeface="Courier New" panose="02070309020205020404" pitchFamily="49" charset="0"/>
              </a:rPr>
              <a:t>jobs run directly </a:t>
            </a:r>
            <a:r>
              <a:rPr lang="en-US" sz="1600" dirty="0" smtClean="0">
                <a:latin typeface="Courier New" panose="02070309020205020404" pitchFamily="49" charset="0"/>
                <a:cs typeface="Courier New" panose="02070309020205020404" pitchFamily="49" charset="0"/>
              </a:rPr>
              <a:t>on the nodes: non optimal slots usage time.</a:t>
            </a:r>
          </a:p>
        </p:txBody>
      </p:sp>
      <p:sp>
        <p:nvSpPr>
          <p:cNvPr id="2" name="Rectangle 1"/>
          <p:cNvSpPr/>
          <p:nvPr/>
        </p:nvSpPr>
        <p:spPr>
          <a:xfrm>
            <a:off x="5757101" y="2121916"/>
            <a:ext cx="3147665" cy="523220"/>
          </a:xfrm>
          <a:prstGeom prst="rect">
            <a:avLst/>
          </a:prstGeom>
          <a:noFill/>
        </p:spPr>
        <p:txBody>
          <a:bodyPr wrap="square" lIns="91440" tIns="45720" rIns="91440" bIns="45720">
            <a:spAutoFit/>
          </a:bodyPr>
          <a:lstStyle/>
          <a:p>
            <a:pPr algn="ctr"/>
            <a:r>
              <a:rPr lang="en-US" sz="2800" b="1" cap="none" spc="0" dirty="0" smtClean="0">
                <a:ln w="22225">
                  <a:solidFill>
                    <a:schemeClr val="accent2"/>
                  </a:solidFill>
                  <a:prstDash val="solid"/>
                </a:ln>
                <a:solidFill>
                  <a:schemeClr val="accent2">
                    <a:lumMod val="40000"/>
                    <a:lumOff val="60000"/>
                  </a:schemeClr>
                </a:solidFill>
                <a:effectLst/>
                <a:latin typeface="Courier New" panose="02070309020205020404" pitchFamily="49" charset="0"/>
                <a:cs typeface="Courier New" panose="02070309020205020404" pitchFamily="49" charset="0"/>
              </a:rPr>
              <a:t>(Run-1)</a:t>
            </a:r>
            <a:endParaRPr lang="fr-FR" sz="28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4412723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3379" y="342107"/>
            <a:ext cx="8229600" cy="1143000"/>
          </a:xfrm>
        </p:spPr>
        <p:txBody>
          <a:bodyPr>
            <a:normAutofit fontScale="90000"/>
          </a:bodyPr>
          <a:lstStyle/>
          <a:p>
            <a:r>
              <a:rPr lang="fr-FR" b="1" dirty="0" err="1" smtClean="0">
                <a:solidFill>
                  <a:srgbClr val="F2CC38"/>
                </a:solidFill>
                <a:latin typeface="Georgia" panose="02040502050405020303" pitchFamily="18" charset="0"/>
              </a:rPr>
              <a:t>Workload</a:t>
            </a:r>
            <a:r>
              <a:rPr lang="fr-FR" b="1" dirty="0" smtClean="0">
                <a:solidFill>
                  <a:srgbClr val="F2CC38"/>
                </a:solidFill>
                <a:latin typeface="Georgia" panose="02040502050405020303" pitchFamily="18" charset="0"/>
              </a:rPr>
              <a:t> management System (WMS)</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457200" y="1830387"/>
            <a:ext cx="8229600" cy="4525963"/>
          </a:xfrm>
        </p:spPr>
        <p:txBody>
          <a:bodyPr>
            <a:normAutofit fontScale="85000" lnSpcReduction="10000"/>
          </a:bodyPr>
          <a:lstStyle/>
          <a:p>
            <a:r>
              <a:rPr lang="fr-FR" dirty="0" smtClean="0"/>
              <a:t>If the jobs do not </a:t>
            </a:r>
            <a:r>
              <a:rPr lang="fr-FR" dirty="0" err="1" smtClean="0"/>
              <a:t>specifie</a:t>
            </a:r>
            <a:r>
              <a:rPr lang="fr-FR" dirty="0" smtClean="0"/>
              <a:t> </a:t>
            </a:r>
            <a:r>
              <a:rPr lang="fr-FR" dirty="0" err="1" smtClean="0"/>
              <a:t>where</a:t>
            </a:r>
            <a:r>
              <a:rPr lang="fr-FR" dirty="0" smtClean="0"/>
              <a:t> </a:t>
            </a:r>
            <a:r>
              <a:rPr lang="fr-FR" dirty="0" err="1" smtClean="0"/>
              <a:t>it</a:t>
            </a:r>
            <a:r>
              <a:rPr lang="fr-FR" dirty="0" smtClean="0"/>
              <a:t> must </a:t>
            </a:r>
            <a:r>
              <a:rPr lang="fr-FR" dirty="0" err="1" smtClean="0"/>
              <a:t>be</a:t>
            </a:r>
            <a:r>
              <a:rPr lang="fr-FR" dirty="0" smtClean="0"/>
              <a:t> </a:t>
            </a:r>
            <a:r>
              <a:rPr lang="fr-FR" dirty="0" err="1" smtClean="0"/>
              <a:t>run</a:t>
            </a:r>
            <a:r>
              <a:rPr lang="fr-FR" dirty="0" smtClean="0"/>
              <a:t>, </a:t>
            </a:r>
            <a:r>
              <a:rPr lang="fr-FR" dirty="0" err="1" smtClean="0"/>
              <a:t>it</a:t>
            </a:r>
            <a:r>
              <a:rPr lang="fr-FR" dirty="0" smtClean="0"/>
              <a:t> </a:t>
            </a:r>
            <a:r>
              <a:rPr lang="fr-FR" dirty="0" err="1" smtClean="0"/>
              <a:t>is</a:t>
            </a:r>
            <a:r>
              <a:rPr lang="fr-FR" dirty="0" smtClean="0"/>
              <a:t> sent to a  WMS </a:t>
            </a:r>
            <a:r>
              <a:rPr lang="fr-FR" dirty="0"/>
              <a:t>(</a:t>
            </a:r>
            <a:r>
              <a:rPr lang="fr-FR" dirty="0" err="1"/>
              <a:t>Workload</a:t>
            </a:r>
            <a:r>
              <a:rPr lang="fr-FR" dirty="0"/>
              <a:t> Management </a:t>
            </a:r>
            <a:r>
              <a:rPr lang="fr-FR" dirty="0" smtClean="0"/>
              <a:t>System ) </a:t>
            </a:r>
          </a:p>
          <a:p>
            <a:r>
              <a:rPr lang="fr-FR" dirty="0" smtClean="0"/>
              <a:t>The WMS selects the site </a:t>
            </a:r>
            <a:r>
              <a:rPr lang="fr-FR" dirty="0" err="1" smtClean="0"/>
              <a:t>where</a:t>
            </a:r>
            <a:r>
              <a:rPr lang="fr-FR" dirty="0" smtClean="0"/>
              <a:t>  the job </a:t>
            </a:r>
            <a:r>
              <a:rPr lang="fr-FR" dirty="0" err="1" smtClean="0"/>
              <a:t>will</a:t>
            </a:r>
            <a:r>
              <a:rPr lang="fr-FR" dirty="0" smtClean="0"/>
              <a:t> </a:t>
            </a:r>
            <a:r>
              <a:rPr lang="fr-FR" dirty="0" err="1" smtClean="0"/>
              <a:t>be</a:t>
            </a:r>
            <a:r>
              <a:rPr lang="fr-FR" dirty="0" smtClean="0"/>
              <a:t> </a:t>
            </a:r>
            <a:r>
              <a:rPr lang="fr-FR" dirty="0" err="1" smtClean="0"/>
              <a:t>run</a:t>
            </a:r>
            <a:r>
              <a:rPr lang="fr-FR" dirty="0" smtClean="0"/>
              <a:t>.</a:t>
            </a:r>
          </a:p>
          <a:p>
            <a:pPr lvl="1"/>
            <a:r>
              <a:rPr lang="en-US" dirty="0" smtClean="0"/>
              <a:t>The site has to match </a:t>
            </a:r>
            <a:r>
              <a:rPr lang="en-US" dirty="0"/>
              <a:t>the job </a:t>
            </a:r>
            <a:r>
              <a:rPr lang="en-US" dirty="0" smtClean="0"/>
              <a:t>requirements</a:t>
            </a:r>
          </a:p>
          <a:p>
            <a:pPr lvl="1"/>
            <a:r>
              <a:rPr lang="en-US" smtClean="0"/>
              <a:t>jobs </a:t>
            </a:r>
            <a:r>
              <a:rPr lang="en-US" dirty="0" smtClean="0"/>
              <a:t>must be </a:t>
            </a:r>
            <a:r>
              <a:rPr lang="en-US" dirty="0"/>
              <a:t>executed as fast as </a:t>
            </a:r>
            <a:r>
              <a:rPr lang="en-US" dirty="0" smtClean="0"/>
              <a:t>possible</a:t>
            </a:r>
            <a:endParaRPr lang="en-US" dirty="0"/>
          </a:p>
          <a:p>
            <a:pPr lvl="1"/>
            <a:r>
              <a:rPr lang="en-US" dirty="0" smtClean="0"/>
              <a:t>jobs must be evenly </a:t>
            </a:r>
            <a:r>
              <a:rPr lang="en-US" dirty="0"/>
              <a:t>and efficiently distributed across the entire </a:t>
            </a:r>
            <a:r>
              <a:rPr lang="en-US" dirty="0" smtClean="0"/>
              <a:t>Grid.</a:t>
            </a:r>
          </a:p>
          <a:p>
            <a:r>
              <a:rPr lang="en-US" dirty="0" smtClean="0"/>
              <a:t>The  WMS interacts </a:t>
            </a:r>
            <a:r>
              <a:rPr lang="en-US" dirty="0"/>
              <a:t>with </a:t>
            </a:r>
            <a:r>
              <a:rPr lang="en-US" dirty="0" smtClean="0"/>
              <a:t>the Data </a:t>
            </a:r>
            <a:r>
              <a:rPr lang="en-US" dirty="0"/>
              <a:t>Management service and </a:t>
            </a:r>
            <a:r>
              <a:rPr lang="en-US" dirty="0" smtClean="0"/>
              <a:t>the Information </a:t>
            </a:r>
            <a:r>
              <a:rPr lang="en-US" dirty="0"/>
              <a:t>System</a:t>
            </a:r>
          </a:p>
          <a:p>
            <a:pPr lvl="1"/>
            <a:r>
              <a:rPr lang="en-US" dirty="0"/>
              <a:t>They supply </a:t>
            </a:r>
            <a:r>
              <a:rPr lang="en-US" dirty="0" smtClean="0"/>
              <a:t>all </a:t>
            </a:r>
            <a:r>
              <a:rPr lang="en-US" dirty="0"/>
              <a:t>the </a:t>
            </a:r>
            <a:r>
              <a:rPr lang="en-US" dirty="0" smtClean="0"/>
              <a:t>information </a:t>
            </a:r>
            <a:r>
              <a:rPr lang="en-US" dirty="0"/>
              <a:t>required for </a:t>
            </a:r>
            <a:r>
              <a:rPr lang="en-US" dirty="0" smtClean="0"/>
              <a:t>jobs dispatching</a:t>
            </a:r>
            <a:endParaRPr lang="en-US" dirty="0"/>
          </a:p>
          <a:p>
            <a:pPr lvl="1"/>
            <a:endParaRPr lang="fr-FR" dirty="0" smtClean="0"/>
          </a:p>
        </p:txBody>
      </p:sp>
      <p:sp>
        <p:nvSpPr>
          <p:cNvPr id="4" name="Espace réservé de la date 3"/>
          <p:cNvSpPr>
            <a:spLocks noGrp="1"/>
          </p:cNvSpPr>
          <p:nvPr>
            <p:ph type="dt" sz="half" idx="10"/>
          </p:nvPr>
        </p:nvSpPr>
        <p:spPr/>
        <p:txBody>
          <a:bodyPr/>
          <a:lstStyle/>
          <a:p>
            <a:fld id="{1E0E2905-BA2A-44F8-BE9B-3CC5B8E2D3C4}"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62</a:t>
            </a:fld>
            <a:endParaRPr lang="fr-FR"/>
          </a:p>
        </p:txBody>
      </p:sp>
    </p:spTree>
    <p:extLst>
      <p:ext uri="{BB962C8B-B14F-4D97-AF65-F5344CB8AC3E}">
        <p14:creationId xmlns:p14="http://schemas.microsoft.com/office/powerpoint/2010/main" val="37394062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e 62"/>
          <p:cNvGrpSpPr/>
          <p:nvPr/>
        </p:nvGrpSpPr>
        <p:grpSpPr>
          <a:xfrm>
            <a:off x="384607" y="1520537"/>
            <a:ext cx="2570928" cy="2772559"/>
            <a:chOff x="1166110" y="1241002"/>
            <a:chExt cx="2570928" cy="2839575"/>
          </a:xfrm>
        </p:grpSpPr>
        <p:sp>
          <p:nvSpPr>
            <p:cNvPr id="31" name="Ellipse 30"/>
            <p:cNvSpPr/>
            <p:nvPr/>
          </p:nvSpPr>
          <p:spPr>
            <a:xfrm>
              <a:off x="1166110" y="1241002"/>
              <a:ext cx="2570928" cy="2839575"/>
            </a:xfrm>
            <a:prstGeom prst="ellipse">
              <a:avLst/>
            </a:prstGeom>
            <a:solidFill>
              <a:schemeClr val="accent3">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21" name="ZoneTexte 120"/>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VO1</a:t>
              </a:r>
              <a:endParaRPr lang="it-IT" b="1" dirty="0">
                <a:latin typeface="Courier New" panose="02070309020205020404" pitchFamily="49" charset="0"/>
                <a:cs typeface="Courier New" panose="02070309020205020404" pitchFamily="49" charset="0"/>
              </a:endParaRPr>
            </a:p>
          </p:txBody>
        </p:sp>
      </p:grpSp>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631335" y="435426"/>
            <a:ext cx="10408583" cy="769441"/>
          </a:xfrm>
          <a:prstGeom prst="rect">
            <a:avLst/>
          </a:prstGeom>
          <a:noFill/>
          <a:effectLst>
            <a:softEdge rad="317500"/>
          </a:effectLst>
        </p:spPr>
        <p:txBody>
          <a:bodyPr wrap="square" rtlCol="0">
            <a:spAutoFit/>
          </a:bodyPr>
          <a:lstStyle/>
          <a:p>
            <a:pPr algn="ctr"/>
            <a:r>
              <a:rPr lang="fr-FR" sz="4400" b="1" dirty="0" err="1"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Grid</a:t>
            </a: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 jobs workflow (Pull mode)</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1034" name="Picture 10" descr="browser, earth, global, globe, international, internet, network, planet, service, settings, world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7306" y="3291415"/>
            <a:ext cx="779581" cy="769762"/>
          </a:xfrm>
          <a:prstGeom prst="rect">
            <a:avLst/>
          </a:prstGeom>
          <a:noFill/>
          <a:extLst>
            <a:ext uri="{909E8E84-426E-40DD-AFC4-6F175D3DCCD1}">
              <a14:hiddenFill xmlns:a14="http://schemas.microsoft.com/office/drawing/2010/main">
                <a:solidFill>
                  <a:srgbClr val="FFFFFF"/>
                </a:solidFill>
              </a14:hiddenFill>
            </a:ext>
          </a:extLst>
        </p:spPr>
      </p:pic>
      <p:grpSp>
        <p:nvGrpSpPr>
          <p:cNvPr id="81" name="Groupe 80"/>
          <p:cNvGrpSpPr/>
          <p:nvPr/>
        </p:nvGrpSpPr>
        <p:grpSpPr>
          <a:xfrm>
            <a:off x="602209" y="4976695"/>
            <a:ext cx="2064791" cy="1181410"/>
            <a:chOff x="602209" y="4976695"/>
            <a:chExt cx="2064791" cy="1181410"/>
          </a:xfrm>
        </p:grpSpPr>
        <p:sp>
          <p:nvSpPr>
            <p:cNvPr id="79" name="Rectangle à coins arrondis 78"/>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7" name="ZoneTexte 126"/>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SiteA</a:t>
              </a:r>
              <a:endParaRPr lang="it-IT" b="1" dirty="0">
                <a:latin typeface="Courier New" panose="02070309020205020404" pitchFamily="49" charset="0"/>
                <a:cs typeface="Courier New" panose="02070309020205020404" pitchFamily="49" charset="0"/>
              </a:endParaRPr>
            </a:p>
          </p:txBody>
        </p:sp>
        <p:grpSp>
          <p:nvGrpSpPr>
            <p:cNvPr id="6" name="Groupe 5"/>
            <p:cNvGrpSpPr/>
            <p:nvPr/>
          </p:nvGrpSpPr>
          <p:grpSpPr>
            <a:xfrm>
              <a:off x="1616654" y="5190159"/>
              <a:ext cx="926362" cy="721819"/>
              <a:chOff x="1781526" y="2722661"/>
              <a:chExt cx="926362" cy="721819"/>
            </a:xfrm>
          </p:grpSpPr>
          <p:pic>
            <p:nvPicPr>
              <p:cNvPr id="95"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96" name="ZoneTexte 95"/>
              <p:cNvSpPr txBox="1"/>
              <p:nvPr/>
            </p:nvSpPr>
            <p:spPr>
              <a:xfrm>
                <a:off x="1781526" y="2737987"/>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CE</a:t>
                </a:r>
                <a:endParaRPr lang="it-IT" b="1" dirty="0">
                  <a:latin typeface="Courier New" panose="02070309020205020404" pitchFamily="49" charset="0"/>
                  <a:cs typeface="Courier New" panose="02070309020205020404" pitchFamily="49" charset="0"/>
                </a:endParaRPr>
              </a:p>
            </p:txBody>
          </p:sp>
        </p:grpSp>
      </p:grpSp>
      <p:grpSp>
        <p:nvGrpSpPr>
          <p:cNvPr id="112" name="Groupe 111"/>
          <p:cNvGrpSpPr/>
          <p:nvPr/>
        </p:nvGrpSpPr>
        <p:grpSpPr>
          <a:xfrm>
            <a:off x="3057280" y="1296799"/>
            <a:ext cx="2570928" cy="2573541"/>
            <a:chOff x="1166110" y="1241002"/>
            <a:chExt cx="2570928" cy="2573541"/>
          </a:xfrm>
        </p:grpSpPr>
        <p:sp>
          <p:nvSpPr>
            <p:cNvPr id="113" name="Ellipse 112"/>
            <p:cNvSpPr/>
            <p:nvPr/>
          </p:nvSpPr>
          <p:spPr>
            <a:xfrm>
              <a:off x="1166110" y="1241002"/>
              <a:ext cx="2570928" cy="2573541"/>
            </a:xfrm>
            <a:prstGeom prst="ellipse">
              <a:avLst/>
            </a:prstGeom>
            <a:solidFill>
              <a:schemeClr val="accent2">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5" name="Picture 2" descr="Afficher l'image d'origin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29186" y="1513386"/>
              <a:ext cx="761614" cy="614369"/>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Afficher l'image d'origin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81787" y="1654386"/>
              <a:ext cx="739979" cy="596916"/>
            </a:xfrm>
            <a:prstGeom prst="rect">
              <a:avLst/>
            </a:prstGeom>
            <a:noFill/>
            <a:extLst>
              <a:ext uri="{909E8E84-426E-40DD-AFC4-6F175D3DCCD1}">
                <a14:hiddenFill xmlns:a14="http://schemas.microsoft.com/office/drawing/2010/main">
                  <a:solidFill>
                    <a:srgbClr val="FFFFFF"/>
                  </a:solidFill>
                </a14:hiddenFill>
              </a:ext>
            </a:extLst>
          </p:spPr>
        </p:pic>
        <p:sp>
          <p:nvSpPr>
            <p:cNvPr id="118" name="ZoneTexte 117"/>
            <p:cNvSpPr txBox="1"/>
            <p:nvPr/>
          </p:nvSpPr>
          <p:spPr>
            <a:xfrm>
              <a:off x="1198528" y="1834269"/>
              <a:ext cx="598241"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VO2</a:t>
              </a:r>
              <a:endParaRPr lang="it-IT" b="1" dirty="0">
                <a:latin typeface="Courier New" panose="02070309020205020404" pitchFamily="49" charset="0"/>
                <a:cs typeface="Courier New" panose="02070309020205020404" pitchFamily="49" charset="0"/>
              </a:endParaRPr>
            </a:p>
          </p:txBody>
        </p:sp>
      </p:grpSp>
      <p:cxnSp>
        <p:nvCxnSpPr>
          <p:cNvPr id="37" name="Connecteur droit avec flèche 36"/>
          <p:cNvCxnSpPr/>
          <p:nvPr/>
        </p:nvCxnSpPr>
        <p:spPr>
          <a:xfrm>
            <a:off x="1293397" y="2457886"/>
            <a:ext cx="237055" cy="656628"/>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flipH="1">
            <a:off x="1960771" y="2546438"/>
            <a:ext cx="309502" cy="56749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Connecteur droit avec flèche 133"/>
          <p:cNvCxnSpPr/>
          <p:nvPr/>
        </p:nvCxnSpPr>
        <p:spPr>
          <a:xfrm>
            <a:off x="3979648" y="2274903"/>
            <a:ext cx="121515" cy="697087"/>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36" name="Groupe 135"/>
          <p:cNvGrpSpPr/>
          <p:nvPr/>
        </p:nvGrpSpPr>
        <p:grpSpPr>
          <a:xfrm>
            <a:off x="3098902" y="4957800"/>
            <a:ext cx="2064791" cy="1181410"/>
            <a:chOff x="602209" y="4976695"/>
            <a:chExt cx="2064791" cy="1181410"/>
          </a:xfrm>
        </p:grpSpPr>
        <p:sp>
          <p:nvSpPr>
            <p:cNvPr id="137" name="Rectangle à coins arrondis 136"/>
            <p:cNvSpPr/>
            <p:nvPr/>
          </p:nvSpPr>
          <p:spPr>
            <a:xfrm>
              <a:off x="602209" y="4976695"/>
              <a:ext cx="2064791" cy="118141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8" name="ZoneTexte 137"/>
            <p:cNvSpPr txBox="1"/>
            <p:nvPr/>
          </p:nvSpPr>
          <p:spPr>
            <a:xfrm>
              <a:off x="742333" y="5506267"/>
              <a:ext cx="873957"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SiteB</a:t>
              </a:r>
              <a:endParaRPr lang="it-IT" b="1" dirty="0">
                <a:latin typeface="Courier New" panose="02070309020205020404" pitchFamily="49" charset="0"/>
                <a:cs typeface="Courier New" panose="02070309020205020404" pitchFamily="49" charset="0"/>
              </a:endParaRPr>
            </a:p>
          </p:txBody>
        </p:sp>
        <p:grpSp>
          <p:nvGrpSpPr>
            <p:cNvPr id="139" name="Groupe 138"/>
            <p:cNvGrpSpPr/>
            <p:nvPr/>
          </p:nvGrpSpPr>
          <p:grpSpPr>
            <a:xfrm>
              <a:off x="1616654" y="5190159"/>
              <a:ext cx="926362" cy="721819"/>
              <a:chOff x="1781526" y="2722661"/>
              <a:chExt cx="926362" cy="721819"/>
            </a:xfrm>
          </p:grpSpPr>
          <p:pic>
            <p:nvPicPr>
              <p:cNvPr id="140" name="Picture 4" descr="action, maintenance, repair, service, services, support, tools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6070" y="2722661"/>
                <a:ext cx="721818" cy="721819"/>
              </a:xfrm>
              <a:prstGeom prst="rect">
                <a:avLst/>
              </a:prstGeom>
              <a:noFill/>
              <a:extLst>
                <a:ext uri="{909E8E84-426E-40DD-AFC4-6F175D3DCCD1}">
                  <a14:hiddenFill xmlns:a14="http://schemas.microsoft.com/office/drawing/2010/main">
                    <a:solidFill>
                      <a:srgbClr val="FFFFFF"/>
                    </a:solidFill>
                  </a14:hiddenFill>
                </a:ext>
              </a:extLst>
            </p:spPr>
          </p:pic>
          <p:sp>
            <p:nvSpPr>
              <p:cNvPr id="141" name="ZoneTexte 140"/>
              <p:cNvSpPr txBox="1"/>
              <p:nvPr/>
            </p:nvSpPr>
            <p:spPr>
              <a:xfrm>
                <a:off x="1781526" y="2737987"/>
                <a:ext cx="460382" cy="369332"/>
              </a:xfrm>
              <a:prstGeom prst="rect">
                <a:avLst/>
              </a:prstGeom>
              <a:noFill/>
            </p:spPr>
            <p:txBody>
              <a:bodyPr wrap="none" rtlCol="0">
                <a:spAutoFit/>
              </a:bodyPr>
              <a:lstStyle/>
              <a:p>
                <a:r>
                  <a:rPr lang="it-IT" b="1" dirty="0" smtClean="0">
                    <a:latin typeface="Courier New" panose="02070309020205020404" pitchFamily="49" charset="0"/>
                    <a:cs typeface="Courier New" panose="02070309020205020404" pitchFamily="49" charset="0"/>
                  </a:rPr>
                  <a:t>CE</a:t>
                </a:r>
                <a:endParaRPr lang="it-IT" b="1" dirty="0">
                  <a:latin typeface="Courier New" panose="02070309020205020404" pitchFamily="49" charset="0"/>
                  <a:cs typeface="Courier New" panose="02070309020205020404" pitchFamily="49" charset="0"/>
                </a:endParaRPr>
              </a:p>
            </p:txBody>
          </p:sp>
        </p:grpSp>
      </p:grpSp>
      <p:pic>
        <p:nvPicPr>
          <p:cNvPr id="48" name="Picture 10" descr="browser, earth, global, globe, international, internet, network, planet, service, settings, world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8125" y="3073104"/>
            <a:ext cx="779581" cy="769762"/>
          </a:xfrm>
          <a:prstGeom prst="rect">
            <a:avLst/>
          </a:prstGeom>
          <a:noFill/>
          <a:extLst>
            <a:ext uri="{909E8E84-426E-40DD-AFC4-6F175D3DCCD1}">
              <a14:hiddenFill xmlns:a14="http://schemas.microsoft.com/office/drawing/2010/main">
                <a:solidFill>
                  <a:srgbClr val="FFFFFF"/>
                </a:solidFill>
              </a14:hiddenFill>
            </a:ext>
          </a:extLst>
        </p:spPr>
      </p:pic>
      <p:sp>
        <p:nvSpPr>
          <p:cNvPr id="55" name="ZoneTexte 54"/>
          <p:cNvSpPr txBox="1"/>
          <p:nvPr/>
        </p:nvSpPr>
        <p:spPr>
          <a:xfrm>
            <a:off x="2365477" y="3237746"/>
            <a:ext cx="1509550" cy="646331"/>
          </a:xfrm>
          <a:prstGeom prst="rect">
            <a:avLst/>
          </a:prstGeom>
          <a:noFill/>
        </p:spPr>
        <p:txBody>
          <a:bodyPr wrap="square" rtlCol="0">
            <a:spAutoFit/>
          </a:bodyPr>
          <a:lstStyle/>
          <a:p>
            <a:r>
              <a:rPr lang="it-IT" b="1" dirty="0" smtClean="0">
                <a:latin typeface="Courier New" panose="02070309020205020404" pitchFamily="49" charset="0"/>
                <a:cs typeface="Courier New" panose="02070309020205020404" pitchFamily="49" charset="0"/>
              </a:rPr>
              <a:t>Pilots Factories</a:t>
            </a:r>
            <a:endParaRPr lang="it-IT" b="1" dirty="0">
              <a:latin typeface="Courier New" panose="02070309020205020404" pitchFamily="49" charset="0"/>
              <a:cs typeface="Courier New" panose="02070309020205020404" pitchFamily="49" charset="0"/>
            </a:endParaRPr>
          </a:p>
        </p:txBody>
      </p:sp>
      <p:cxnSp>
        <p:nvCxnSpPr>
          <p:cNvPr id="58" name="Connecteur droit avec flèche 57"/>
          <p:cNvCxnSpPr/>
          <p:nvPr/>
        </p:nvCxnSpPr>
        <p:spPr>
          <a:xfrm flipH="1">
            <a:off x="1340253" y="4149080"/>
            <a:ext cx="469045" cy="743839"/>
          </a:xfrm>
          <a:prstGeom prst="straightConnector1">
            <a:avLst/>
          </a:prstGeom>
          <a:ln w="571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a:off x="1916204" y="4136858"/>
            <a:ext cx="1165514" cy="918025"/>
          </a:xfrm>
          <a:prstGeom prst="straightConnector1">
            <a:avLst/>
          </a:prstGeom>
          <a:ln w="571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Connecteur droit avec flèche 63"/>
          <p:cNvCxnSpPr/>
          <p:nvPr/>
        </p:nvCxnSpPr>
        <p:spPr>
          <a:xfrm flipH="1">
            <a:off x="3918795" y="3942010"/>
            <a:ext cx="336607" cy="907419"/>
          </a:xfrm>
          <a:prstGeom prst="straightConnector1">
            <a:avLst/>
          </a:prstGeom>
          <a:ln w="5715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69" name="Picture 12" descr="configuration, gear, options, service, settings, tool, wheel ico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10463" y="4916059"/>
            <a:ext cx="284152" cy="284152"/>
          </a:xfrm>
          <a:prstGeom prst="rect">
            <a:avLst/>
          </a:prstGeom>
          <a:solidFill>
            <a:schemeClr val="accent6">
              <a:lumMod val="75000"/>
            </a:schemeClr>
          </a:solidFill>
        </p:spPr>
      </p:pic>
      <p:sp>
        <p:nvSpPr>
          <p:cNvPr id="70" name="ZoneTexte 69"/>
          <p:cNvSpPr txBox="1"/>
          <p:nvPr/>
        </p:nvSpPr>
        <p:spPr>
          <a:xfrm>
            <a:off x="3762005" y="4933103"/>
            <a:ext cx="925253"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pilots</a:t>
            </a:r>
            <a:endParaRPr lang="it-IT" sz="1600" b="1" dirty="0">
              <a:latin typeface="Courier New" panose="02070309020205020404" pitchFamily="49" charset="0"/>
              <a:cs typeface="Courier New" panose="02070309020205020404" pitchFamily="49" charset="0"/>
            </a:endParaRPr>
          </a:p>
        </p:txBody>
      </p:sp>
      <p:pic>
        <p:nvPicPr>
          <p:cNvPr id="71" name="Picture 12" descr="configuration, gear, options, service, settings, tool, wheel ico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19829" y="4920714"/>
            <a:ext cx="284152" cy="284152"/>
          </a:xfrm>
          <a:prstGeom prst="rect">
            <a:avLst/>
          </a:prstGeom>
          <a:solidFill>
            <a:schemeClr val="accent4">
              <a:lumMod val="60000"/>
              <a:lumOff val="40000"/>
            </a:schemeClr>
          </a:solidFill>
          <a:ln>
            <a:noFill/>
          </a:ln>
        </p:spPr>
      </p:pic>
      <p:pic>
        <p:nvPicPr>
          <p:cNvPr id="72" name="Picture 12" descr="configuration, gear, options, service, settings, tool, wheel ico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48485" y="4916059"/>
            <a:ext cx="284152" cy="284152"/>
          </a:xfrm>
          <a:prstGeom prst="rect">
            <a:avLst/>
          </a:prstGeom>
          <a:solidFill>
            <a:schemeClr val="accent6">
              <a:lumMod val="75000"/>
            </a:schemeClr>
          </a:solidFill>
        </p:spPr>
      </p:pic>
      <p:sp>
        <p:nvSpPr>
          <p:cNvPr id="73" name="ZoneTexte 72"/>
          <p:cNvSpPr txBox="1"/>
          <p:nvPr/>
        </p:nvSpPr>
        <p:spPr>
          <a:xfrm>
            <a:off x="1179311" y="4907909"/>
            <a:ext cx="801823" cy="338554"/>
          </a:xfrm>
          <a:prstGeom prst="rect">
            <a:avLst/>
          </a:prstGeom>
          <a:noFill/>
        </p:spPr>
        <p:txBody>
          <a:bodyPr wrap="none" rtlCol="0">
            <a:spAutoFit/>
          </a:bodyPr>
          <a:lstStyle/>
          <a:p>
            <a:r>
              <a:rPr lang="it-IT" sz="1600" b="1" dirty="0" smtClean="0">
                <a:latin typeface="Courier New" panose="02070309020205020404" pitchFamily="49" charset="0"/>
                <a:cs typeface="Courier New" panose="02070309020205020404" pitchFamily="49" charset="0"/>
              </a:rPr>
              <a:t>pilot</a:t>
            </a:r>
            <a:endParaRPr lang="it-IT" sz="1600" b="1" dirty="0">
              <a:latin typeface="Courier New" panose="02070309020205020404" pitchFamily="49" charset="0"/>
              <a:cs typeface="Courier New" panose="02070309020205020404" pitchFamily="49" charset="0"/>
            </a:endParaRPr>
          </a:p>
        </p:txBody>
      </p:sp>
      <p:cxnSp>
        <p:nvCxnSpPr>
          <p:cNvPr id="78" name="Connecteur droit avec flèche 77"/>
          <p:cNvCxnSpPr/>
          <p:nvPr/>
        </p:nvCxnSpPr>
        <p:spPr>
          <a:xfrm>
            <a:off x="2361658" y="4196025"/>
            <a:ext cx="870980" cy="745143"/>
          </a:xfrm>
          <a:prstGeom prst="straightConnector1">
            <a:avLst/>
          </a:prstGeom>
          <a:ln w="19050">
            <a:solidFill>
              <a:srgbClr val="00206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2" name="Connecteur droit avec flèche 81"/>
          <p:cNvCxnSpPr/>
          <p:nvPr/>
        </p:nvCxnSpPr>
        <p:spPr>
          <a:xfrm>
            <a:off x="2404876" y="4149080"/>
            <a:ext cx="870980" cy="745143"/>
          </a:xfrm>
          <a:prstGeom prst="straightConnector1">
            <a:avLst/>
          </a:prstGeom>
          <a:ln w="1905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4" name="Connecteur droit avec flèche 83"/>
          <p:cNvCxnSpPr/>
          <p:nvPr/>
        </p:nvCxnSpPr>
        <p:spPr>
          <a:xfrm flipH="1">
            <a:off x="1179311" y="4136858"/>
            <a:ext cx="358585" cy="680380"/>
          </a:xfrm>
          <a:prstGeom prst="straightConnector1">
            <a:avLst/>
          </a:prstGeom>
          <a:ln w="19050">
            <a:solidFill>
              <a:srgbClr val="00206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6" name="Connecteur droit avec flèche 85"/>
          <p:cNvCxnSpPr/>
          <p:nvPr/>
        </p:nvCxnSpPr>
        <p:spPr>
          <a:xfrm flipH="1">
            <a:off x="1076267" y="4122014"/>
            <a:ext cx="358585" cy="680380"/>
          </a:xfrm>
          <a:prstGeom prst="straightConnector1">
            <a:avLst/>
          </a:prstGeom>
          <a:ln w="1905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7" name="Connecteur droit avec flèche 86"/>
          <p:cNvCxnSpPr/>
          <p:nvPr/>
        </p:nvCxnSpPr>
        <p:spPr>
          <a:xfrm flipH="1">
            <a:off x="3716320" y="3950141"/>
            <a:ext cx="173131" cy="919019"/>
          </a:xfrm>
          <a:prstGeom prst="straightConnector1">
            <a:avLst/>
          </a:prstGeom>
          <a:ln w="19050">
            <a:solidFill>
              <a:schemeClr val="accent3">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97" name="ZoneTexte 96"/>
          <p:cNvSpPr txBox="1"/>
          <p:nvPr/>
        </p:nvSpPr>
        <p:spPr>
          <a:xfrm>
            <a:off x="5096517" y="3137906"/>
            <a:ext cx="3851224" cy="3154710"/>
          </a:xfrm>
          <a:prstGeom prst="rect">
            <a:avLst/>
          </a:prstGeom>
          <a:noFill/>
        </p:spPr>
        <p:txBody>
          <a:bodyPr wrap="square" rtlCol="0">
            <a:spAutoFit/>
          </a:bodyPr>
          <a:lstStyle/>
          <a:p>
            <a:pPr marL="285750" indent="-285750">
              <a:buFont typeface="Wingdings" panose="05000000000000000000" pitchFamily="2" charset="2"/>
              <a:buChar char="Ø"/>
            </a:pPr>
            <a:r>
              <a:rPr lang="en-US" b="1" dirty="0" smtClean="0">
                <a:latin typeface="Courier New" panose="02070309020205020404" pitchFamily="49" charset="0"/>
                <a:cs typeface="Courier New" panose="02070309020205020404" pitchFamily="49" charset="0"/>
              </a:rPr>
              <a:t>Pull mode</a:t>
            </a:r>
            <a:r>
              <a:rPr lang="en-US" dirty="0" smtClean="0">
                <a:latin typeface="Courier New" panose="02070309020205020404" pitchFamily="49" charset="0"/>
                <a:cs typeface="Courier New" panose="02070309020205020404" pitchFamily="49" charset="0"/>
              </a:rPr>
              <a:t>:</a:t>
            </a:r>
          </a:p>
          <a:p>
            <a:endParaRPr lang="en-US" sz="500" dirty="0" smtClean="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b="1" dirty="0" smtClean="0">
                <a:latin typeface="Courier New" panose="02070309020205020404" pitchFamily="49" charset="0"/>
                <a:cs typeface="Courier New" panose="02070309020205020404" pitchFamily="49" charset="0"/>
              </a:rPr>
              <a:t>pilot factory </a:t>
            </a:r>
            <a:r>
              <a:rPr lang="en-US" sz="1600" dirty="0" smtClean="0">
                <a:latin typeface="Courier New" panose="02070309020205020404" pitchFamily="49" charset="0"/>
                <a:cs typeface="Courier New" panose="02070309020205020404" pitchFamily="49" charset="0"/>
              </a:rPr>
              <a:t>does </a:t>
            </a:r>
            <a:r>
              <a:rPr lang="en-US" sz="1600" b="1" dirty="0" smtClean="0">
                <a:latin typeface="Courier New" panose="02070309020205020404" pitchFamily="49" charset="0"/>
                <a:cs typeface="Courier New" panose="02070309020205020404" pitchFamily="49" charset="0"/>
              </a:rPr>
              <a:t>match-making</a:t>
            </a:r>
            <a:r>
              <a:rPr lang="en-US" sz="1600" dirty="0" smtClean="0">
                <a:latin typeface="Courier New" panose="02070309020205020404" pitchFamily="49" charset="0"/>
                <a:cs typeface="Courier New" panose="02070309020205020404" pitchFamily="49" charset="0"/>
              </a:rPr>
              <a:t> and </a:t>
            </a:r>
            <a:r>
              <a:rPr lang="en-US" sz="1600" b="1" dirty="0" smtClean="0">
                <a:latin typeface="Courier New" panose="02070309020205020404" pitchFamily="49" charset="0"/>
                <a:cs typeface="Courier New" panose="02070309020205020404" pitchFamily="49" charset="0"/>
              </a:rPr>
              <a:t>fine-grained</a:t>
            </a:r>
            <a:r>
              <a:rPr lang="en-US" sz="1600" dirty="0" smtClean="0">
                <a:latin typeface="Courier New" panose="02070309020205020404" pitchFamily="49" charset="0"/>
                <a:cs typeface="Courier New" panose="02070309020205020404" pitchFamily="49" charset="0"/>
              </a:rPr>
              <a:t> (intra-VO) </a:t>
            </a:r>
            <a:r>
              <a:rPr lang="en-US" sz="1600" b="1" dirty="0" smtClean="0">
                <a:latin typeface="Courier New" panose="02070309020205020404" pitchFamily="49" charset="0"/>
                <a:cs typeface="Courier New" panose="02070309020205020404" pitchFamily="49" charset="0"/>
              </a:rPr>
              <a:t>scheduling</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742950" lvl="1" indent="-285750">
              <a:buFont typeface="Wingdings" panose="05000000000000000000" pitchFamily="2" charset="2"/>
              <a:buChar char="q"/>
            </a:pPr>
            <a:r>
              <a:rPr lang="en-US" sz="1600" dirty="0" smtClean="0">
                <a:latin typeface="Courier New" panose="02070309020205020404" pitchFamily="49" charset="0"/>
                <a:cs typeface="Courier New" panose="02070309020205020404" pitchFamily="49" charset="0"/>
              </a:rPr>
              <a:t>submits pilot agents to the site. Local scheduling for coarse grained policies;</a:t>
            </a:r>
          </a:p>
          <a:p>
            <a:pPr marL="742950" lvl="1" indent="-285750">
              <a:buFont typeface="Wingdings" panose="05000000000000000000" pitchFamily="2" charset="2"/>
              <a:buChar char="q"/>
            </a:pPr>
            <a:r>
              <a:rPr lang="en-US" sz="1600" b="1" dirty="0">
                <a:latin typeface="Courier New" panose="02070309020205020404" pitchFamily="49" charset="0"/>
                <a:cs typeface="Courier New" panose="02070309020205020404" pitchFamily="49" charset="0"/>
              </a:rPr>
              <a:t>p</a:t>
            </a:r>
            <a:r>
              <a:rPr lang="en-US" sz="1600" b="1" dirty="0" smtClean="0">
                <a:latin typeface="Courier New" panose="02070309020205020404" pitchFamily="49" charset="0"/>
                <a:cs typeface="Courier New" panose="02070309020205020404" pitchFamily="49" charset="0"/>
              </a:rPr>
              <a:t>ilots pull users jobs </a:t>
            </a:r>
            <a:r>
              <a:rPr lang="en-US" sz="1600" dirty="0" smtClean="0">
                <a:latin typeface="Courier New" panose="02070309020205020404" pitchFamily="49" charset="0"/>
                <a:cs typeface="Courier New" panose="02070309020205020404" pitchFamily="49" charset="0"/>
              </a:rPr>
              <a:t>from the pilot factory: usage time optimized.</a:t>
            </a:r>
          </a:p>
        </p:txBody>
      </p:sp>
      <p:grpSp>
        <p:nvGrpSpPr>
          <p:cNvPr id="102" name="Groupe 101"/>
          <p:cNvGrpSpPr/>
          <p:nvPr/>
        </p:nvGrpSpPr>
        <p:grpSpPr>
          <a:xfrm>
            <a:off x="1140329" y="3258290"/>
            <a:ext cx="256774" cy="561794"/>
            <a:chOff x="1442064" y="4378797"/>
            <a:chExt cx="321915" cy="735897"/>
          </a:xfrm>
        </p:grpSpPr>
        <p:pic>
          <p:nvPicPr>
            <p:cNvPr id="103"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4567" y="4378797"/>
              <a:ext cx="314959" cy="314959"/>
            </a:xfrm>
            <a:prstGeom prst="rect">
              <a:avLst/>
            </a:prstGeom>
            <a:solidFill>
              <a:srgbClr val="C00000"/>
            </a:solidFill>
          </p:spPr>
        </p:pic>
        <p:pic>
          <p:nvPicPr>
            <p:cNvPr id="104"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9020" y="4521113"/>
              <a:ext cx="314959" cy="314959"/>
            </a:xfrm>
            <a:prstGeom prst="rect">
              <a:avLst/>
            </a:prstGeom>
            <a:solidFill>
              <a:srgbClr val="002060"/>
            </a:solidFill>
          </p:spPr>
        </p:pic>
        <p:pic>
          <p:nvPicPr>
            <p:cNvPr id="105"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5542" y="4663429"/>
              <a:ext cx="314959" cy="314959"/>
            </a:xfrm>
            <a:prstGeom prst="rect">
              <a:avLst/>
            </a:prstGeom>
            <a:solidFill>
              <a:srgbClr val="002060"/>
            </a:solidFill>
          </p:spPr>
        </p:pic>
        <p:pic>
          <p:nvPicPr>
            <p:cNvPr id="106"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2064" y="4799735"/>
              <a:ext cx="314959" cy="314959"/>
            </a:xfrm>
            <a:prstGeom prst="rect">
              <a:avLst/>
            </a:prstGeom>
            <a:solidFill>
              <a:srgbClr val="C00000"/>
            </a:solidFill>
            <a:ln>
              <a:noFill/>
            </a:ln>
          </p:spPr>
        </p:pic>
      </p:grpSp>
      <p:grpSp>
        <p:nvGrpSpPr>
          <p:cNvPr id="107" name="Groupe 106"/>
          <p:cNvGrpSpPr/>
          <p:nvPr/>
        </p:nvGrpSpPr>
        <p:grpSpPr>
          <a:xfrm>
            <a:off x="4572957" y="2896191"/>
            <a:ext cx="256774" cy="561794"/>
            <a:chOff x="1442064" y="4378797"/>
            <a:chExt cx="321915" cy="735897"/>
          </a:xfrm>
        </p:grpSpPr>
        <p:pic>
          <p:nvPicPr>
            <p:cNvPr id="108"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4567" y="4378797"/>
              <a:ext cx="314959" cy="314959"/>
            </a:xfrm>
            <a:prstGeom prst="rect">
              <a:avLst/>
            </a:prstGeom>
            <a:solidFill>
              <a:schemeClr val="accent3">
                <a:lumMod val="75000"/>
              </a:schemeClr>
            </a:solidFill>
          </p:spPr>
        </p:pic>
        <p:pic>
          <p:nvPicPr>
            <p:cNvPr id="109"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9020" y="4521113"/>
              <a:ext cx="314959" cy="314959"/>
            </a:xfrm>
            <a:prstGeom prst="rect">
              <a:avLst/>
            </a:prstGeom>
            <a:solidFill>
              <a:schemeClr val="bg2">
                <a:lumMod val="75000"/>
              </a:schemeClr>
            </a:solidFill>
          </p:spPr>
        </p:pic>
        <p:pic>
          <p:nvPicPr>
            <p:cNvPr id="110"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5542" y="4663429"/>
              <a:ext cx="314959" cy="314959"/>
            </a:xfrm>
            <a:prstGeom prst="rect">
              <a:avLst/>
            </a:prstGeom>
            <a:solidFill>
              <a:schemeClr val="bg2">
                <a:lumMod val="75000"/>
              </a:schemeClr>
            </a:solidFill>
          </p:spPr>
        </p:pic>
        <p:pic>
          <p:nvPicPr>
            <p:cNvPr id="111" name="Picture 12" descr="configuration, gear, options, service, settings, tool, wheel icon"/>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42064" y="4799735"/>
              <a:ext cx="314959" cy="314959"/>
            </a:xfrm>
            <a:prstGeom prst="rect">
              <a:avLst/>
            </a:prstGeom>
            <a:solidFill>
              <a:schemeClr val="accent3">
                <a:lumMod val="75000"/>
              </a:schemeClr>
            </a:solidFill>
            <a:ln>
              <a:noFill/>
            </a:ln>
          </p:spPr>
        </p:pic>
      </p:grpSp>
      <p:sp>
        <p:nvSpPr>
          <p:cNvPr id="2" name="Rectangle 1"/>
          <p:cNvSpPr/>
          <p:nvPr/>
        </p:nvSpPr>
        <p:spPr>
          <a:xfrm>
            <a:off x="3997163" y="3244334"/>
            <a:ext cx="1149674" cy="369332"/>
          </a:xfrm>
          <a:prstGeom prst="rect">
            <a:avLst/>
          </a:prstGeom>
        </p:spPr>
        <p:txBody>
          <a:bodyPr wrap="none">
            <a:spAutoFit/>
          </a:bodyPr>
          <a:lstStyle/>
          <a:p>
            <a:r>
              <a:rPr lang="en-US" b="1" dirty="0">
                <a:ln w="22225">
                  <a:solidFill>
                    <a:schemeClr val="accent2"/>
                  </a:solidFill>
                  <a:prstDash val="solid"/>
                </a:ln>
                <a:solidFill>
                  <a:schemeClr val="accent2">
                    <a:lumMod val="40000"/>
                    <a:lumOff val="60000"/>
                  </a:schemeClr>
                </a:solidFill>
                <a:latin typeface="Courier New" panose="02070309020205020404" pitchFamily="49" charset="0"/>
                <a:cs typeface="Courier New" panose="02070309020205020404" pitchFamily="49" charset="0"/>
              </a:rPr>
              <a:t>(Run-1)</a:t>
            </a:r>
            <a:endParaRPr lang="fr-FR" dirty="0"/>
          </a:p>
        </p:txBody>
      </p:sp>
      <p:sp>
        <p:nvSpPr>
          <p:cNvPr id="3" name="Rectangle 2"/>
          <p:cNvSpPr/>
          <p:nvPr/>
        </p:nvSpPr>
        <p:spPr>
          <a:xfrm>
            <a:off x="6628960" y="1986634"/>
            <a:ext cx="1949024" cy="584775"/>
          </a:xfrm>
          <a:prstGeom prst="rect">
            <a:avLst/>
          </a:prstGeom>
        </p:spPr>
        <p:txBody>
          <a:bodyPr wrap="square">
            <a:spAutoFit/>
          </a:bodyPr>
          <a:lstStyle/>
          <a:p>
            <a:r>
              <a:rPr lang="en-US" sz="3200" b="1" dirty="0">
                <a:ln w="22225">
                  <a:solidFill>
                    <a:schemeClr val="accent2"/>
                  </a:solidFill>
                  <a:prstDash val="solid"/>
                </a:ln>
                <a:solidFill>
                  <a:schemeClr val="accent2">
                    <a:lumMod val="40000"/>
                    <a:lumOff val="60000"/>
                  </a:schemeClr>
                </a:solidFill>
                <a:latin typeface="Courier New" panose="02070309020205020404" pitchFamily="49" charset="0"/>
                <a:cs typeface="Courier New" panose="02070309020205020404" pitchFamily="49" charset="0"/>
              </a:rPr>
              <a:t>(</a:t>
            </a:r>
            <a:r>
              <a:rPr lang="en-US" sz="3200" b="1" dirty="0" smtClean="0">
                <a:ln w="22225">
                  <a:solidFill>
                    <a:schemeClr val="accent2"/>
                  </a:solidFill>
                  <a:prstDash val="solid"/>
                </a:ln>
                <a:solidFill>
                  <a:schemeClr val="accent2">
                    <a:lumMod val="40000"/>
                    <a:lumOff val="60000"/>
                  </a:schemeClr>
                </a:solidFill>
                <a:latin typeface="Courier New" panose="02070309020205020404" pitchFamily="49" charset="0"/>
                <a:cs typeface="Courier New" panose="02070309020205020404" pitchFamily="49" charset="0"/>
              </a:rPr>
              <a:t>Run-2)</a:t>
            </a:r>
            <a:endParaRPr lang="fr-FR" sz="3200" dirty="0"/>
          </a:p>
        </p:txBody>
      </p:sp>
    </p:spTree>
    <p:extLst>
      <p:ext uri="{BB962C8B-B14F-4D97-AF65-F5344CB8AC3E}">
        <p14:creationId xmlns:p14="http://schemas.microsoft.com/office/powerpoint/2010/main" val="62686046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260648"/>
            <a:ext cx="7772400" cy="1470025"/>
          </a:xfrm>
        </p:spPr>
        <p:txBody>
          <a:bodyPr>
            <a:normAutofit/>
          </a:bodyPr>
          <a:lstStyle/>
          <a:p>
            <a:r>
              <a:rPr lang="fr-FR" b="1" dirty="0" err="1" smtClean="0">
                <a:solidFill>
                  <a:srgbClr val="F2CC38"/>
                </a:solidFill>
                <a:latin typeface="Georgia" panose="02040502050405020303" pitchFamily="18" charset="0"/>
              </a:rPr>
              <a:t>Outline</a:t>
            </a:r>
            <a:r>
              <a:rPr lang="fr-FR" b="1" dirty="0" smtClean="0">
                <a:solidFill>
                  <a:srgbClr val="F2CC38"/>
                </a:solidFill>
                <a:latin typeface="Georgia" panose="02040502050405020303" pitchFamily="18" charset="0"/>
              </a:rPr>
              <a:t> of part 1</a:t>
            </a:r>
            <a:endParaRPr lang="fr-FR" b="1" dirty="0">
              <a:solidFill>
                <a:srgbClr val="F2CC38"/>
              </a:solidFill>
              <a:latin typeface="Georgia" panose="02040502050405020303" pitchFamily="18" charset="0"/>
            </a:endParaRPr>
          </a:p>
        </p:txBody>
      </p:sp>
      <p:sp>
        <p:nvSpPr>
          <p:cNvPr id="3" name="Sous-titre 2"/>
          <p:cNvSpPr>
            <a:spLocks noGrp="1"/>
          </p:cNvSpPr>
          <p:nvPr>
            <p:ph type="subTitle" idx="1"/>
          </p:nvPr>
        </p:nvSpPr>
        <p:spPr>
          <a:xfrm>
            <a:off x="2056831" y="1844825"/>
            <a:ext cx="6403601" cy="3888432"/>
          </a:xfrm>
        </p:spPr>
        <p:txBody>
          <a:bodyPr>
            <a:noAutofit/>
          </a:bodyPr>
          <a:lstStyle/>
          <a:p>
            <a:pPr marL="971550" lvl="1" indent="-514350" algn="l">
              <a:buFont typeface="+mj-lt"/>
              <a:buAutoNum type="arabicPeriod"/>
            </a:pPr>
            <a:r>
              <a:rPr lang="en-US" sz="3600" dirty="0" smtClean="0">
                <a:solidFill>
                  <a:schemeClr val="tx1"/>
                </a:solidFill>
                <a:cs typeface="Courier New" panose="02070309020205020404" pitchFamily="49" charset="0"/>
              </a:rPr>
              <a:t>Introducing the grid</a:t>
            </a:r>
          </a:p>
          <a:p>
            <a:pPr marL="971550" lvl="1" indent="-514350" algn="l">
              <a:buFont typeface="+mj-lt"/>
              <a:buAutoNum type="arabicPeriod"/>
            </a:pPr>
            <a:r>
              <a:rPr lang="en-US" sz="3600" dirty="0" smtClean="0">
                <a:solidFill>
                  <a:schemeClr val="tx1"/>
                </a:solidFill>
                <a:cs typeface="Courier New" panose="02070309020205020404" pitchFamily="49" charset="0"/>
              </a:rPr>
              <a:t>Introducing WLCG</a:t>
            </a:r>
          </a:p>
          <a:p>
            <a:pPr marL="971550" lvl="1" indent="-514350" algn="l">
              <a:buFont typeface="+mj-lt"/>
              <a:buAutoNum type="arabicPeriod"/>
            </a:pPr>
            <a:r>
              <a:rPr lang="fr-FR" sz="3600" dirty="0" smtClean="0">
                <a:solidFill>
                  <a:schemeClr val="tx1"/>
                </a:solidFill>
              </a:rPr>
              <a:t>WLCG Architecture</a:t>
            </a:r>
          </a:p>
          <a:p>
            <a:pPr marL="1428750" lvl="2" indent="-514350" algn="l">
              <a:buFont typeface="+mj-lt"/>
              <a:buAutoNum type="arabicPeriod"/>
            </a:pPr>
            <a:r>
              <a:rPr lang="fr-FR" sz="2000" dirty="0" smtClean="0">
                <a:solidFill>
                  <a:schemeClr val="tx1"/>
                </a:solidFill>
                <a:cs typeface="Courier New" panose="02070309020205020404" pitchFamily="49" charset="0"/>
              </a:rPr>
              <a:t>Tiers</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Information system</a:t>
            </a:r>
          </a:p>
          <a:p>
            <a:pPr marL="1428750" lvl="2" indent="-514350" algn="l">
              <a:buFont typeface="+mj-lt"/>
              <a:buAutoNum type="arabicPeriod"/>
            </a:pPr>
            <a:r>
              <a:rPr lang="fr-FR" sz="2000" dirty="0" err="1">
                <a:solidFill>
                  <a:schemeClr val="tx1"/>
                </a:solidFill>
                <a:cs typeface="Courier New" panose="02070309020205020404" pitchFamily="49" charset="0"/>
              </a:rPr>
              <a:t>Authentication</a:t>
            </a:r>
            <a:endParaRPr lang="fr-FR" sz="2000" dirty="0">
              <a:solidFill>
                <a:schemeClr val="tx1"/>
              </a:solidFill>
              <a:cs typeface="Courier New" panose="02070309020205020404" pitchFamily="49" charset="0"/>
            </a:endParaRPr>
          </a:p>
          <a:p>
            <a:pPr marL="1428750" lvl="2" indent="-514350" algn="l">
              <a:buFont typeface="+mj-lt"/>
              <a:buAutoNum type="arabicPeriod"/>
            </a:pPr>
            <a:r>
              <a:rPr lang="fr-FR" sz="2000" dirty="0">
                <a:solidFill>
                  <a:schemeClr val="tx1"/>
                </a:solidFill>
                <a:cs typeface="Courier New" panose="02070309020205020404" pitchFamily="49" charset="0"/>
              </a:rPr>
              <a:t>Data management</a:t>
            </a:r>
          </a:p>
          <a:p>
            <a:pPr marL="1428750" lvl="2" indent="-514350" algn="l">
              <a:buFont typeface="+mj-lt"/>
              <a:buAutoNum type="arabicPeriod"/>
            </a:pPr>
            <a:r>
              <a:rPr lang="fr-FR" sz="2000" dirty="0">
                <a:solidFill>
                  <a:schemeClr val="tx1"/>
                </a:solidFill>
                <a:cs typeface="Courier New" panose="02070309020205020404" pitchFamily="49" charset="0"/>
              </a:rPr>
              <a:t>Jobs workflow</a:t>
            </a:r>
          </a:p>
          <a:p>
            <a:pPr marL="1428750" lvl="2" indent="-514350" algn="l">
              <a:buFont typeface="+mj-lt"/>
              <a:buAutoNum type="arabicPeriod"/>
            </a:pPr>
            <a:r>
              <a:rPr lang="fr-FR" sz="2000" dirty="0" err="1">
                <a:solidFill>
                  <a:srgbClr val="FF0000"/>
                </a:solidFill>
                <a:cs typeface="Courier New" panose="02070309020205020404" pitchFamily="49" charset="0"/>
              </a:rPr>
              <a:t>VO’s</a:t>
            </a:r>
            <a:r>
              <a:rPr lang="fr-FR" sz="2000" dirty="0">
                <a:solidFill>
                  <a:srgbClr val="FF0000"/>
                </a:solidFill>
                <a:cs typeface="Courier New" panose="02070309020205020404" pitchFamily="49" charset="0"/>
              </a:rPr>
              <a:t> applications</a:t>
            </a:r>
            <a:endParaRPr lang="fr-FR" sz="1200" dirty="0">
              <a:solidFill>
                <a:srgbClr val="FF0000"/>
              </a:solidFill>
              <a:cs typeface="Courier New" panose="02070309020205020404" pitchFamily="49" charset="0"/>
            </a:endParaRPr>
          </a:p>
          <a:p>
            <a:pPr marL="971550" lvl="1" indent="-514350" algn="l">
              <a:buFont typeface="+mj-lt"/>
              <a:buAutoNum type="arabicPeriod"/>
            </a:pPr>
            <a:endParaRPr lang="fr-FR" sz="4400" dirty="0" smtClean="0">
              <a:solidFill>
                <a:schemeClr val="tx1"/>
              </a:solidFill>
            </a:endParaRPr>
          </a:p>
          <a:p>
            <a:pPr marL="971550" lvl="1" indent="-514350" algn="l">
              <a:buFont typeface="+mj-lt"/>
              <a:buAutoNum type="arabicPeriod"/>
            </a:pPr>
            <a:endParaRPr lang="en-US" sz="1800" dirty="0" smtClean="0">
              <a:latin typeface="Courier New" panose="02070309020205020404" pitchFamily="49" charset="0"/>
              <a:cs typeface="Courier New" panose="02070309020205020404" pitchFamily="49" charset="0"/>
            </a:endParaRPr>
          </a:p>
        </p:txBody>
      </p:sp>
      <p:pic>
        <p:nvPicPr>
          <p:cNvPr id="1026" name="Picture 2" descr="C:\Users\User14015\Pictures\Ecole Polytechnique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6536" y="1196752"/>
            <a:ext cx="307356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tut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0562" y="5943060"/>
            <a:ext cx="1428750" cy="6191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llr.in2p3.fr/local/cache-vignettes/L115xH53/siteon0-225a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943060"/>
            <a:ext cx="1095375" cy="504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935571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179512" y="559390"/>
            <a:ext cx="7848872" cy="769441"/>
          </a:xfrm>
          <a:prstGeom prst="rect">
            <a:avLst/>
          </a:prstGeom>
          <a:noFill/>
          <a:effectLst>
            <a:softEdge rad="317500"/>
          </a:effectLst>
        </p:spPr>
        <p:txBody>
          <a:bodyPr wrap="square" rtlCol="0">
            <a:spAutoFit/>
          </a:bodyPr>
          <a:lstStyle/>
          <a:p>
            <a:pPr algn="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VO (CMS) applications.</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4100"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3933056"/>
            <a:ext cx="938721" cy="93872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RAB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0291" y="5301208"/>
            <a:ext cx="1623477" cy="548188"/>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90714" y="1438624"/>
            <a:ext cx="905022" cy="90502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2"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90713" y="2667993"/>
            <a:ext cx="905023" cy="90502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database, storage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48420" y="3250289"/>
            <a:ext cx="432047" cy="43204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database, storage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48419" y="2064850"/>
            <a:ext cx="432047" cy="432048"/>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2577742" y="1952985"/>
            <a:ext cx="5915000" cy="677108"/>
          </a:xfrm>
          <a:prstGeom prst="rect">
            <a:avLst/>
          </a:prstGeom>
          <a:noFill/>
        </p:spPr>
        <p:txBody>
          <a:bodyPr wrap="square" rtlCol="0">
            <a:spAutoFit/>
          </a:bodyPr>
          <a:lstStyle/>
          <a:p>
            <a:r>
              <a:rPr lang="it-IT" sz="2000" b="1" dirty="0" smtClean="0">
                <a:latin typeface="Courier New" panose="02070309020205020404" pitchFamily="49" charset="0"/>
                <a:cs typeface="Courier New" panose="02070309020205020404" pitchFamily="49" charset="0"/>
              </a:rPr>
              <a:t>SiteDB:</a:t>
            </a:r>
            <a:r>
              <a:rPr lang="it-IT" dirty="0" smtClean="0">
                <a:latin typeface="Courier New" panose="02070309020205020404" pitchFamily="49" charset="0"/>
                <a:cs typeface="Courier New" panose="02070309020205020404" pitchFamily="49" charset="0"/>
              </a:rPr>
              <a:t> CMS specific informations about sites, people and resources.</a:t>
            </a:r>
            <a:endParaRPr lang="it-IT" dirty="0">
              <a:latin typeface="Courier New" panose="02070309020205020404" pitchFamily="49" charset="0"/>
              <a:cs typeface="Courier New" panose="02070309020205020404" pitchFamily="49" charset="0"/>
            </a:endParaRPr>
          </a:p>
        </p:txBody>
      </p:sp>
      <p:sp>
        <p:nvSpPr>
          <p:cNvPr id="25" name="ZoneTexte 24"/>
          <p:cNvSpPr txBox="1"/>
          <p:nvPr/>
        </p:nvSpPr>
        <p:spPr>
          <a:xfrm>
            <a:off x="2709266" y="2681851"/>
            <a:ext cx="5915000" cy="1231106"/>
          </a:xfrm>
          <a:prstGeom prst="rect">
            <a:avLst/>
          </a:prstGeom>
          <a:noFill/>
        </p:spPr>
        <p:txBody>
          <a:bodyPr wrap="square" rtlCol="0">
            <a:spAutoFit/>
          </a:bodyPr>
          <a:lstStyle/>
          <a:p>
            <a:r>
              <a:rPr lang="it-IT" sz="2000" b="1" dirty="0" smtClean="0">
                <a:latin typeface="Courier New" panose="02070309020205020404" pitchFamily="49" charset="0"/>
                <a:cs typeface="Courier New" panose="02070309020205020404" pitchFamily="49" charset="0"/>
              </a:rPr>
              <a:t>DBS, TMDB and DAS</a:t>
            </a:r>
            <a:r>
              <a:rPr lang="it-IT" dirty="0" smtClean="0">
                <a:latin typeface="Courier New" panose="02070309020205020404" pitchFamily="49" charset="0"/>
                <a:cs typeface="Courier New" panose="02070309020205020404" pitchFamily="49" charset="0"/>
              </a:rPr>
              <a:t>: informations about data: location of replicas</a:t>
            </a:r>
            <a:r>
              <a:rPr lang="it-IT" smtClean="0">
                <a:latin typeface="Courier New" panose="02070309020205020404" pitchFamily="49" charset="0"/>
                <a:cs typeface="Courier New" panose="02070309020205020404" pitchFamily="49" charset="0"/>
              </a:rPr>
              <a:t>, organisation </a:t>
            </a:r>
            <a:r>
              <a:rPr lang="it-IT" dirty="0" smtClean="0">
                <a:latin typeface="Courier New" panose="02070309020205020404" pitchFamily="49" charset="0"/>
                <a:cs typeface="Courier New" panose="02070309020205020404" pitchFamily="49" charset="0"/>
              </a:rPr>
              <a:t>in datasets/fileblocks, physics related info (Run, lumi, etc.).</a:t>
            </a:r>
            <a:endParaRPr lang="it-IT" dirty="0">
              <a:latin typeface="Courier New" panose="02070309020205020404" pitchFamily="49" charset="0"/>
              <a:cs typeface="Courier New" panose="02070309020205020404" pitchFamily="49" charset="0"/>
            </a:endParaRPr>
          </a:p>
        </p:txBody>
      </p:sp>
      <p:sp>
        <p:nvSpPr>
          <p:cNvPr id="26" name="ZoneTexte 25"/>
          <p:cNvSpPr txBox="1"/>
          <p:nvPr/>
        </p:nvSpPr>
        <p:spPr>
          <a:xfrm>
            <a:off x="2689448" y="3998094"/>
            <a:ext cx="5915000" cy="954107"/>
          </a:xfrm>
          <a:prstGeom prst="rect">
            <a:avLst/>
          </a:prstGeom>
          <a:noFill/>
        </p:spPr>
        <p:txBody>
          <a:bodyPr wrap="square" rtlCol="0">
            <a:spAutoFit/>
          </a:bodyPr>
          <a:lstStyle/>
          <a:p>
            <a:r>
              <a:rPr lang="it-IT" sz="2000" b="1" dirty="0" smtClean="0">
                <a:latin typeface="Courier New" panose="02070309020205020404" pitchFamily="49" charset="0"/>
                <a:cs typeface="Courier New" panose="02070309020205020404" pitchFamily="49" charset="0"/>
              </a:rPr>
              <a:t>PhEDEx</a:t>
            </a:r>
            <a:r>
              <a:rPr lang="it-IT" dirty="0" smtClean="0">
                <a:latin typeface="Courier New" panose="02070309020205020404" pitchFamily="49" charset="0"/>
                <a:cs typeface="Courier New" panose="02070309020205020404" pitchFamily="49" charset="0"/>
              </a:rPr>
              <a:t>: site to site data transfers at dataset/fileblock level, tracking of sites occupation.</a:t>
            </a:r>
            <a:endParaRPr lang="it-IT" dirty="0">
              <a:latin typeface="Courier New" panose="02070309020205020404" pitchFamily="49" charset="0"/>
              <a:cs typeface="Courier New" panose="02070309020205020404" pitchFamily="49" charset="0"/>
            </a:endParaRPr>
          </a:p>
        </p:txBody>
      </p:sp>
      <p:sp>
        <p:nvSpPr>
          <p:cNvPr id="27" name="ZoneTexte 26"/>
          <p:cNvSpPr txBox="1"/>
          <p:nvPr/>
        </p:nvSpPr>
        <p:spPr>
          <a:xfrm>
            <a:off x="2699792" y="5211197"/>
            <a:ext cx="5915000" cy="1231106"/>
          </a:xfrm>
          <a:prstGeom prst="rect">
            <a:avLst/>
          </a:prstGeom>
          <a:noFill/>
        </p:spPr>
        <p:txBody>
          <a:bodyPr wrap="square" rtlCol="0">
            <a:spAutoFit/>
          </a:bodyPr>
          <a:lstStyle/>
          <a:p>
            <a:r>
              <a:rPr lang="it-IT" sz="2000" b="1" dirty="0" smtClean="0">
                <a:latin typeface="Courier New" panose="02070309020205020404" pitchFamily="49" charset="0"/>
                <a:cs typeface="Courier New" panose="02070309020205020404" pitchFamily="49" charset="0"/>
              </a:rPr>
              <a:t>CRAB</a:t>
            </a:r>
            <a:r>
              <a:rPr lang="it-IT" dirty="0" smtClean="0">
                <a:latin typeface="Courier New" panose="02070309020205020404" pitchFamily="49" charset="0"/>
                <a:cs typeface="Courier New" panose="02070309020205020404" pitchFamily="49" charset="0"/>
              </a:rPr>
              <a:t>: user tool for performing analysis on grid. Connects grid submission to CMS specific data management (DBS/TMDB) and site’s info (SiteDB).</a:t>
            </a:r>
            <a:endParaRPr lang="it-IT"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44336218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07504" y="980728"/>
            <a:ext cx="8856984" cy="5544616"/>
          </a:xfrm>
          <a:prstGeom prst="rect">
            <a:avLst/>
          </a:prstGeom>
          <a:no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p:cNvSpPr txBox="1"/>
          <p:nvPr/>
        </p:nvSpPr>
        <p:spPr>
          <a:xfrm>
            <a:off x="2195736" y="3501008"/>
            <a:ext cx="184731" cy="369332"/>
          </a:xfrm>
          <a:prstGeom prst="rect">
            <a:avLst/>
          </a:prstGeom>
          <a:noFill/>
        </p:spPr>
        <p:txBody>
          <a:bodyPr wrap="none" rtlCol="0">
            <a:spAutoFit/>
          </a:bodyPr>
          <a:lstStyle/>
          <a:p>
            <a:endParaRPr lang="fr-FR" dirty="0"/>
          </a:p>
        </p:txBody>
      </p:sp>
      <p:sp>
        <p:nvSpPr>
          <p:cNvPr id="13" name="ZoneTexte 12"/>
          <p:cNvSpPr txBox="1"/>
          <p:nvPr/>
        </p:nvSpPr>
        <p:spPr>
          <a:xfrm>
            <a:off x="467544" y="438936"/>
            <a:ext cx="7848872" cy="769441"/>
          </a:xfrm>
          <a:prstGeom prst="rect">
            <a:avLst/>
          </a:prstGeom>
          <a:noFill/>
          <a:effectLst>
            <a:softEdge rad="317500"/>
          </a:effectLst>
        </p:spPr>
        <p:txBody>
          <a:bodyPr wrap="square" rtlCol="0">
            <a:spAutoFit/>
          </a:bodyPr>
          <a:lstStyle/>
          <a:p>
            <a:pPr algn="ctr"/>
            <a:r>
              <a:rPr lang="fr-FR"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rPr>
              <a:t>Questions?</a:t>
            </a:r>
            <a:endParaRPr lang="en-US" sz="4400" b="1" dirty="0" smtClean="0">
              <a:solidFill>
                <a:srgbClr val="F2CC38"/>
              </a:solidFill>
              <a:effectLst>
                <a:outerShdw blurRad="38100" dist="38100" dir="2700000" algn="tl">
                  <a:srgbClr val="000000">
                    <a:alpha val="43137"/>
                  </a:srgbClr>
                </a:outerShdw>
              </a:effectLst>
              <a:latin typeface="Georgia" panose="02040502050405020303" pitchFamily="18" charset="0"/>
              <a:cs typeface="Courier New" pitchFamily="49" charset="0"/>
            </a:endParaRPr>
          </a:p>
        </p:txBody>
      </p:sp>
      <p:sp>
        <p:nvSpPr>
          <p:cNvPr id="4" name="ZoneTexte 3"/>
          <p:cNvSpPr txBox="1"/>
          <p:nvPr/>
        </p:nvSpPr>
        <p:spPr>
          <a:xfrm>
            <a:off x="3131840" y="1988840"/>
            <a:ext cx="184731" cy="369332"/>
          </a:xfrm>
          <a:prstGeom prst="rect">
            <a:avLst/>
          </a:prstGeom>
          <a:noFill/>
        </p:spPr>
        <p:txBody>
          <a:bodyPr wrap="none" rtlCol="0">
            <a:spAutoFit/>
          </a:bodyPr>
          <a:lstStyle/>
          <a:p>
            <a:endParaRPr lang="it-IT" dirty="0"/>
          </a:p>
        </p:txBody>
      </p:sp>
      <p:pic>
        <p:nvPicPr>
          <p:cNvPr id="1026" name="Picture 2" descr="Mostra immagine origina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0219" y="1627059"/>
            <a:ext cx="5591554" cy="371016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73524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2CC38"/>
                </a:solidFill>
                <a:latin typeface="Georgia" panose="02040502050405020303" pitchFamily="18" charset="0"/>
              </a:rPr>
              <a:t>Files </a:t>
            </a:r>
            <a:r>
              <a:rPr lang="fr-FR" b="1" dirty="0" err="1" smtClean="0">
                <a:solidFill>
                  <a:srgbClr val="F2CC38"/>
                </a:solidFill>
                <a:latin typeface="Georgia" panose="02040502050405020303" pitchFamily="18" charset="0"/>
              </a:rPr>
              <a:t>names</a:t>
            </a:r>
            <a:r>
              <a:rPr lang="fr-FR" b="1" dirty="0" smtClean="0">
                <a:solidFill>
                  <a:srgbClr val="F2CC38"/>
                </a:solidFill>
                <a:latin typeface="Georgia" panose="02040502050405020303" pitchFamily="18" charset="0"/>
              </a:rPr>
              <a:t>:</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179512" y="1916832"/>
            <a:ext cx="9011344" cy="4525963"/>
          </a:xfrm>
        </p:spPr>
        <p:txBody>
          <a:bodyPr>
            <a:normAutofit fontScale="77500" lnSpcReduction="20000"/>
          </a:bodyPr>
          <a:lstStyle/>
          <a:p>
            <a:r>
              <a:rPr lang="en-US" dirty="0" smtClean="0"/>
              <a:t> </a:t>
            </a:r>
            <a:r>
              <a:rPr lang="en-US" dirty="0"/>
              <a:t>the </a:t>
            </a:r>
            <a:r>
              <a:rPr lang="en-US" dirty="0" err="1"/>
              <a:t>GridUniqueIDentiﬁer</a:t>
            </a:r>
            <a:r>
              <a:rPr lang="en-US" dirty="0"/>
              <a:t>(</a:t>
            </a:r>
            <a:r>
              <a:rPr lang="en-US" dirty="0">
                <a:solidFill>
                  <a:srgbClr val="0070C0"/>
                </a:solidFill>
              </a:rPr>
              <a:t>GUID</a:t>
            </a:r>
            <a:r>
              <a:rPr lang="en-US" dirty="0" smtClean="0"/>
              <a:t>) </a:t>
            </a:r>
            <a:r>
              <a:rPr lang="en-US" dirty="0"/>
              <a:t>identiﬁes a ﬁle uniquely, is of the form: </a:t>
            </a:r>
            <a:endParaRPr lang="en-US" dirty="0" smtClean="0"/>
          </a:p>
          <a:p>
            <a:pPr marL="457200" lvl="1" indent="0">
              <a:buNone/>
            </a:pPr>
            <a:r>
              <a:rPr lang="en-US" dirty="0" smtClean="0"/>
              <a:t>guid:38ed3f60-c402-11d7-a6b0-f53ee5a37e1d </a:t>
            </a:r>
            <a:endParaRPr lang="en-US" dirty="0"/>
          </a:p>
          <a:p>
            <a:r>
              <a:rPr lang="en-US" dirty="0" smtClean="0"/>
              <a:t>the </a:t>
            </a:r>
            <a:r>
              <a:rPr lang="en-US" dirty="0" err="1"/>
              <a:t>LogicalFileName</a:t>
            </a:r>
            <a:r>
              <a:rPr lang="en-US" dirty="0"/>
              <a:t>(</a:t>
            </a:r>
            <a:r>
              <a:rPr lang="en-US" dirty="0">
                <a:solidFill>
                  <a:srgbClr val="0070C0"/>
                </a:solidFill>
              </a:rPr>
              <a:t>LFN</a:t>
            </a:r>
            <a:r>
              <a:rPr lang="en-US" dirty="0" smtClean="0"/>
              <a:t>) </a:t>
            </a:r>
            <a:r>
              <a:rPr lang="en-US" dirty="0"/>
              <a:t>is a human-readable name for a ﬁle, has this format: </a:t>
            </a:r>
            <a:r>
              <a:rPr lang="en-US" dirty="0" err="1" smtClean="0"/>
              <a:t>lfn</a:t>
            </a:r>
            <a:r>
              <a:rPr lang="en-US" dirty="0"/>
              <a:t>:/grid/&lt;</a:t>
            </a:r>
            <a:r>
              <a:rPr lang="en-US" dirty="0" err="1"/>
              <a:t>vo</a:t>
            </a:r>
            <a:r>
              <a:rPr lang="en-US" dirty="0"/>
              <a:t>&gt;/&lt;directory&gt;/&lt;file</a:t>
            </a:r>
            <a:r>
              <a:rPr lang="en-US" dirty="0" smtClean="0"/>
              <a:t>&gt;</a:t>
            </a:r>
          </a:p>
          <a:p>
            <a:r>
              <a:rPr lang="en-US" dirty="0"/>
              <a:t> the Storage URL (</a:t>
            </a:r>
            <a:r>
              <a:rPr lang="en-US" dirty="0">
                <a:solidFill>
                  <a:srgbClr val="0070C0"/>
                </a:solidFill>
              </a:rPr>
              <a:t>SURL</a:t>
            </a:r>
            <a:r>
              <a:rPr lang="en-US" dirty="0"/>
              <a:t>), also known as Physical File Name (</a:t>
            </a:r>
            <a:r>
              <a:rPr lang="en-US" dirty="0">
                <a:solidFill>
                  <a:srgbClr val="0070C0"/>
                </a:solidFill>
              </a:rPr>
              <a:t>PFN</a:t>
            </a:r>
            <a:r>
              <a:rPr lang="en-US" dirty="0"/>
              <a:t>), which identiﬁes a replica in a SE, is of the general </a:t>
            </a:r>
            <a:r>
              <a:rPr lang="en-US" dirty="0" smtClean="0"/>
              <a:t>form:</a:t>
            </a:r>
          </a:p>
          <a:p>
            <a:pPr marL="457200" lvl="1" indent="0">
              <a:buNone/>
            </a:pPr>
            <a:r>
              <a:rPr lang="en-US" dirty="0" smtClean="0"/>
              <a:t>srm</a:t>
            </a:r>
            <a:r>
              <a:rPr lang="en-US" dirty="0"/>
              <a:t>://</a:t>
            </a:r>
            <a:r>
              <a:rPr lang="en-US" dirty="0" smtClean="0"/>
              <a:t>srm.cern.ch:8443/srm/managerv2?SFN=castor/cern.ch/dteam/file</a:t>
            </a:r>
          </a:p>
          <a:p>
            <a:pPr marL="57150" indent="0">
              <a:buNone/>
            </a:pPr>
            <a:r>
              <a:rPr lang="en-US" dirty="0" smtClean="0"/>
              <a:t>• </a:t>
            </a:r>
            <a:r>
              <a:rPr lang="en-US" dirty="0"/>
              <a:t>the Transport URL (</a:t>
            </a:r>
            <a:r>
              <a:rPr lang="en-US" dirty="0">
                <a:solidFill>
                  <a:srgbClr val="0070C0"/>
                </a:solidFill>
              </a:rPr>
              <a:t>TURL</a:t>
            </a:r>
            <a:r>
              <a:rPr lang="en-US" dirty="0"/>
              <a:t>), which is a valid URI with the necessary information to access a ﬁle in a SE, has the following form:</a:t>
            </a:r>
          </a:p>
          <a:p>
            <a:pPr marL="457200" lvl="1" indent="0">
              <a:buNone/>
            </a:pPr>
            <a:r>
              <a:rPr lang="en-US" dirty="0"/>
              <a:t>&lt;protocol&gt;://&lt;</a:t>
            </a:r>
            <a:r>
              <a:rPr lang="en-US" dirty="0" err="1"/>
              <a:t>some_string</a:t>
            </a:r>
            <a:r>
              <a:rPr lang="en-US" dirty="0"/>
              <a:t>&gt; </a:t>
            </a:r>
            <a:endParaRPr lang="en-US" dirty="0" smtClean="0"/>
          </a:p>
          <a:p>
            <a:pPr marL="457200" lvl="1" indent="0">
              <a:buNone/>
            </a:pPr>
            <a:r>
              <a:rPr lang="en-US" dirty="0" smtClean="0"/>
              <a:t>gsiftp</a:t>
            </a:r>
            <a:r>
              <a:rPr lang="en-US"/>
              <a:t>://</a:t>
            </a:r>
            <a:r>
              <a:rPr lang="en-US" smtClean="0"/>
              <a:t>tbed0101.cern.ch/data/dteam/doe/file1</a:t>
            </a:r>
          </a:p>
          <a:p>
            <a:pPr marL="457200" lvl="1" indent="0">
              <a:buNone/>
            </a:pPr>
            <a:r>
              <a:rPr lang="fr-FR" smtClean="0"/>
              <a:t>root</a:t>
            </a:r>
            <a:r>
              <a:rPr lang="fr-FR" dirty="0"/>
              <a:t>://$STAGE_HOST//castor/cern.ch/compass/data/2006/oracle_</a:t>
            </a:r>
          </a:p>
        </p:txBody>
      </p:sp>
      <p:sp>
        <p:nvSpPr>
          <p:cNvPr id="4" name="Espace réservé de la date 3"/>
          <p:cNvSpPr>
            <a:spLocks noGrp="1"/>
          </p:cNvSpPr>
          <p:nvPr>
            <p:ph type="dt" sz="half" idx="10"/>
          </p:nvPr>
        </p:nvSpPr>
        <p:spPr/>
        <p:txBody>
          <a:bodyPr/>
          <a:lstStyle/>
          <a:p>
            <a:fld id="{75B4D078-2903-4047-8AC8-3B129D141C30}"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67</a:t>
            </a:fld>
            <a:endParaRPr lang="fr-FR"/>
          </a:p>
        </p:txBody>
      </p:sp>
    </p:spTree>
    <p:extLst>
      <p:ext uri="{BB962C8B-B14F-4D97-AF65-F5344CB8AC3E}">
        <p14:creationId xmlns:p14="http://schemas.microsoft.com/office/powerpoint/2010/main" val="2482195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FC000"/>
                </a:solidFill>
                <a:latin typeface="Georgia" panose="02040502050405020303" pitchFamily="18" charset="0"/>
              </a:rPr>
              <a:t>The  </a:t>
            </a:r>
            <a:r>
              <a:rPr lang="fr-FR" b="1" dirty="0" err="1" smtClean="0">
                <a:solidFill>
                  <a:srgbClr val="FFC000"/>
                </a:solidFill>
                <a:latin typeface="Georgia" panose="02040502050405020303" pitchFamily="18" charset="0"/>
              </a:rPr>
              <a:t>VO’s</a:t>
            </a:r>
            <a:endParaRPr lang="fr-FR" b="1" dirty="0">
              <a:solidFill>
                <a:srgbClr val="FFC000"/>
              </a:solidFill>
              <a:latin typeface="Georgia" panose="02040502050405020303" pitchFamily="18" charset="0"/>
            </a:endParaRPr>
          </a:p>
        </p:txBody>
      </p:sp>
      <p:pic>
        <p:nvPicPr>
          <p:cNvPr id="7" name="Espace réservé du contenu 6"/>
          <p:cNvPicPr>
            <a:picLocks noGrp="1" noChangeAspect="1"/>
          </p:cNvPicPr>
          <p:nvPr>
            <p:ph idx="1"/>
          </p:nvPr>
        </p:nvPicPr>
        <p:blipFill>
          <a:blip r:embed="rId2"/>
          <a:stretch>
            <a:fillRect/>
          </a:stretch>
        </p:blipFill>
        <p:spPr>
          <a:xfrm>
            <a:off x="4105659" y="3284984"/>
            <a:ext cx="4895081" cy="2773148"/>
          </a:xfrm>
          <a:prstGeom prst="rect">
            <a:avLst/>
          </a:prstGeom>
        </p:spPr>
      </p:pic>
      <p:sp>
        <p:nvSpPr>
          <p:cNvPr id="4" name="Espace réservé de la date 3"/>
          <p:cNvSpPr>
            <a:spLocks noGrp="1"/>
          </p:cNvSpPr>
          <p:nvPr>
            <p:ph type="dt" sz="half" idx="10"/>
          </p:nvPr>
        </p:nvSpPr>
        <p:spPr/>
        <p:txBody>
          <a:bodyPr/>
          <a:lstStyle/>
          <a:p>
            <a:fld id="{F4F1CDF1-EFAF-4E57-99B5-285A82A4318F}"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7</a:t>
            </a:fld>
            <a:endParaRPr lang="fr-FR"/>
          </a:p>
        </p:txBody>
      </p:sp>
      <p:sp>
        <p:nvSpPr>
          <p:cNvPr id="9" name="ZoneTexte 8"/>
          <p:cNvSpPr txBox="1"/>
          <p:nvPr/>
        </p:nvSpPr>
        <p:spPr>
          <a:xfrm>
            <a:off x="299864" y="3892558"/>
            <a:ext cx="2448272" cy="646331"/>
          </a:xfrm>
          <a:prstGeom prst="rect">
            <a:avLst/>
          </a:prstGeom>
          <a:noFill/>
        </p:spPr>
        <p:txBody>
          <a:bodyPr wrap="square" rtlCol="0">
            <a:spAutoFit/>
          </a:bodyPr>
          <a:lstStyle/>
          <a:p>
            <a:r>
              <a:rPr lang="fr-FR" dirty="0" smtClean="0"/>
              <a:t>One user </a:t>
            </a:r>
            <a:r>
              <a:rPr lang="fr-FR" dirty="0" err="1" smtClean="0"/>
              <a:t>can</a:t>
            </a:r>
            <a:r>
              <a:rPr lang="fr-FR" dirty="0" smtClean="0"/>
              <a:t> </a:t>
            </a:r>
            <a:r>
              <a:rPr lang="fr-FR" dirty="0" err="1" smtClean="0"/>
              <a:t>belong</a:t>
            </a:r>
            <a:r>
              <a:rPr lang="fr-FR" dirty="0" smtClean="0"/>
              <a:t> to more </a:t>
            </a:r>
            <a:r>
              <a:rPr lang="fr-FR" dirty="0" err="1" smtClean="0"/>
              <a:t>than</a:t>
            </a:r>
            <a:r>
              <a:rPr lang="fr-FR" dirty="0" smtClean="0"/>
              <a:t> one VO</a:t>
            </a:r>
            <a:endParaRPr lang="fr-FR" dirty="0"/>
          </a:p>
        </p:txBody>
      </p:sp>
      <p:sp>
        <p:nvSpPr>
          <p:cNvPr id="10" name="ZoneTexte 9"/>
          <p:cNvSpPr txBox="1"/>
          <p:nvPr/>
        </p:nvSpPr>
        <p:spPr>
          <a:xfrm>
            <a:off x="299864" y="5157389"/>
            <a:ext cx="2624558" cy="646331"/>
          </a:xfrm>
          <a:prstGeom prst="rect">
            <a:avLst/>
          </a:prstGeom>
          <a:noFill/>
        </p:spPr>
        <p:txBody>
          <a:bodyPr wrap="square" rtlCol="0">
            <a:spAutoFit/>
          </a:bodyPr>
          <a:lstStyle/>
          <a:p>
            <a:r>
              <a:rPr lang="fr-FR" dirty="0" err="1" smtClean="0"/>
              <a:t>Each</a:t>
            </a:r>
            <a:r>
              <a:rPr lang="fr-FR" dirty="0" smtClean="0"/>
              <a:t> site </a:t>
            </a:r>
            <a:r>
              <a:rPr lang="fr-FR" dirty="0" err="1" smtClean="0"/>
              <a:t>choose</a:t>
            </a:r>
            <a:r>
              <a:rPr lang="fr-FR" dirty="0" smtClean="0"/>
              <a:t> </a:t>
            </a:r>
            <a:r>
              <a:rPr lang="fr-FR" dirty="0" err="1" smtClean="0"/>
              <a:t>which</a:t>
            </a:r>
            <a:r>
              <a:rPr lang="fr-FR" dirty="0" smtClean="0"/>
              <a:t> VO </a:t>
            </a:r>
            <a:r>
              <a:rPr lang="fr-FR" dirty="0" err="1" smtClean="0"/>
              <a:t>it</a:t>
            </a:r>
            <a:r>
              <a:rPr lang="fr-FR" dirty="0" smtClean="0"/>
              <a:t> </a:t>
            </a:r>
            <a:r>
              <a:rPr lang="fr-FR" dirty="0" err="1" smtClean="0"/>
              <a:t>wants</a:t>
            </a:r>
            <a:r>
              <a:rPr lang="fr-FR" dirty="0" smtClean="0"/>
              <a:t> to  support</a:t>
            </a:r>
            <a:endParaRPr lang="fr-FR" dirty="0"/>
          </a:p>
        </p:txBody>
      </p:sp>
      <p:sp>
        <p:nvSpPr>
          <p:cNvPr id="11" name="ZoneTexte 10"/>
          <p:cNvSpPr txBox="1"/>
          <p:nvPr/>
        </p:nvSpPr>
        <p:spPr>
          <a:xfrm>
            <a:off x="379798" y="2794287"/>
            <a:ext cx="2687960" cy="646331"/>
          </a:xfrm>
          <a:prstGeom prst="rect">
            <a:avLst/>
          </a:prstGeom>
          <a:noFill/>
        </p:spPr>
        <p:txBody>
          <a:bodyPr wrap="square" rtlCol="0">
            <a:spAutoFit/>
          </a:bodyPr>
          <a:lstStyle/>
          <a:p>
            <a:r>
              <a:rPr lang="fr-FR" dirty="0" smtClean="0"/>
              <a:t>The </a:t>
            </a:r>
            <a:r>
              <a:rPr lang="fr-FR" dirty="0" err="1" smtClean="0"/>
              <a:t>users</a:t>
            </a:r>
            <a:r>
              <a:rPr lang="fr-FR" dirty="0" smtClean="0"/>
              <a:t> of a VO </a:t>
            </a:r>
            <a:r>
              <a:rPr lang="fr-FR" dirty="0" err="1" smtClean="0"/>
              <a:t>can</a:t>
            </a:r>
            <a:r>
              <a:rPr lang="fr-FR" dirty="0" smtClean="0"/>
              <a:t> </a:t>
            </a:r>
            <a:r>
              <a:rPr lang="fr-FR" dirty="0" err="1" smtClean="0"/>
              <a:t>belong</a:t>
            </a:r>
            <a:r>
              <a:rPr lang="fr-FR" dirty="0" smtClean="0"/>
              <a:t> to </a:t>
            </a:r>
            <a:r>
              <a:rPr lang="fr-FR" dirty="0" err="1" smtClean="0"/>
              <a:t>any</a:t>
            </a:r>
            <a:r>
              <a:rPr lang="fr-FR" dirty="0" smtClean="0"/>
              <a:t> site</a:t>
            </a:r>
            <a:endParaRPr lang="fr-FR" dirty="0"/>
          </a:p>
        </p:txBody>
      </p:sp>
      <p:sp>
        <p:nvSpPr>
          <p:cNvPr id="12" name="ZoneTexte 11"/>
          <p:cNvSpPr txBox="1"/>
          <p:nvPr/>
        </p:nvSpPr>
        <p:spPr>
          <a:xfrm>
            <a:off x="1043608" y="2006850"/>
            <a:ext cx="6984776" cy="461665"/>
          </a:xfrm>
          <a:prstGeom prst="rect">
            <a:avLst/>
          </a:prstGeom>
          <a:noFill/>
        </p:spPr>
        <p:txBody>
          <a:bodyPr wrap="square" rtlCol="0">
            <a:spAutoFit/>
          </a:bodyPr>
          <a:lstStyle/>
          <a:p>
            <a:r>
              <a:rPr lang="en-US" sz="2400" dirty="0" smtClean="0">
                <a:cs typeface="Courier New" panose="02070309020205020404" pitchFamily="49" charset="0"/>
              </a:rPr>
              <a:t>A group  of participants that </a:t>
            </a:r>
            <a:r>
              <a:rPr lang="en-US" sz="2400" b="1" dirty="0">
                <a:cs typeface="Courier New" panose="02070309020205020404" pitchFamily="49" charset="0"/>
              </a:rPr>
              <a:t>want to share resources</a:t>
            </a:r>
            <a:endParaRPr lang="fr-FR" sz="2400" dirty="0"/>
          </a:p>
        </p:txBody>
      </p:sp>
    </p:spTree>
    <p:extLst>
      <p:ext uri="{BB962C8B-B14F-4D97-AF65-F5344CB8AC3E}">
        <p14:creationId xmlns:p14="http://schemas.microsoft.com/office/powerpoint/2010/main" val="13174503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42107"/>
            <a:ext cx="8229600" cy="1143000"/>
          </a:xfrm>
        </p:spPr>
        <p:txBody>
          <a:bodyPr/>
          <a:lstStyle/>
          <a:p>
            <a:r>
              <a:rPr lang="fr-FR" b="1" dirty="0" smtClean="0">
                <a:solidFill>
                  <a:srgbClr val="F2CC38"/>
                </a:solidFill>
                <a:latin typeface="Georgia" panose="02040502050405020303" pitchFamily="18" charset="0"/>
              </a:rPr>
              <a:t>A </a:t>
            </a:r>
            <a:r>
              <a:rPr lang="fr-FR" b="1" dirty="0" err="1" smtClean="0">
                <a:solidFill>
                  <a:srgbClr val="F2CC38"/>
                </a:solidFill>
                <a:latin typeface="Georgia" panose="02040502050405020303" pitchFamily="18" charset="0"/>
              </a:rPr>
              <a:t>grid</a:t>
            </a:r>
            <a:r>
              <a:rPr lang="fr-FR" b="1" dirty="0" smtClean="0">
                <a:solidFill>
                  <a:srgbClr val="F2CC38"/>
                </a:solidFill>
                <a:latin typeface="Georgia" panose="02040502050405020303" pitchFamily="18" charset="0"/>
              </a:rPr>
              <a:t> </a:t>
            </a:r>
            <a:r>
              <a:rPr lang="fr-FR" b="1" dirty="0" err="1" smtClean="0">
                <a:solidFill>
                  <a:srgbClr val="F2CC38"/>
                </a:solidFill>
                <a:latin typeface="Georgia" panose="02040502050405020303" pitchFamily="18" charset="0"/>
              </a:rPr>
              <a:t>is</a:t>
            </a:r>
            <a:r>
              <a:rPr lang="fr-FR" b="1" dirty="0" smtClean="0">
                <a:solidFill>
                  <a:srgbClr val="F2CC38"/>
                </a:solidFill>
                <a:latin typeface="Georgia" panose="02040502050405020303" pitchFamily="18" charset="0"/>
              </a:rPr>
              <a:t> :</a:t>
            </a:r>
            <a:endParaRPr lang="fr-FR" b="1" dirty="0">
              <a:solidFill>
                <a:srgbClr val="F2CC38"/>
              </a:solidFill>
              <a:latin typeface="Georgia" panose="02040502050405020303" pitchFamily="18" charset="0"/>
            </a:endParaRPr>
          </a:p>
        </p:txBody>
      </p:sp>
      <p:sp>
        <p:nvSpPr>
          <p:cNvPr id="3" name="Espace réservé du contenu 2"/>
          <p:cNvSpPr>
            <a:spLocks noGrp="1"/>
          </p:cNvSpPr>
          <p:nvPr>
            <p:ph idx="1"/>
          </p:nvPr>
        </p:nvSpPr>
        <p:spPr>
          <a:xfrm>
            <a:off x="463469" y="1916832"/>
            <a:ext cx="8229600" cy="4525963"/>
          </a:xfrm>
        </p:spPr>
        <p:txBody>
          <a:bodyPr/>
          <a:lstStyle/>
          <a:p>
            <a:r>
              <a:rPr lang="fr-FR" dirty="0" err="1" smtClean="0"/>
              <a:t>Many</a:t>
            </a:r>
            <a:r>
              <a:rPr lang="fr-FR" dirty="0" smtClean="0"/>
              <a:t> sites</a:t>
            </a:r>
          </a:p>
          <a:p>
            <a:pPr lvl="1"/>
            <a:r>
              <a:rPr lang="fr-FR" dirty="0" err="1" smtClean="0"/>
              <a:t>Filled</a:t>
            </a:r>
            <a:r>
              <a:rPr lang="fr-FR" dirty="0" smtClean="0"/>
              <a:t> </a:t>
            </a:r>
            <a:r>
              <a:rPr lang="fr-FR" dirty="0" err="1" smtClean="0"/>
              <a:t>with</a:t>
            </a:r>
            <a:r>
              <a:rPr lang="fr-FR" dirty="0" smtClean="0"/>
              <a:t> </a:t>
            </a:r>
            <a:r>
              <a:rPr lang="fr-FR" dirty="0" err="1" smtClean="0"/>
              <a:t>any</a:t>
            </a:r>
            <a:r>
              <a:rPr lang="fr-FR" dirty="0" smtClean="0"/>
              <a:t> </a:t>
            </a:r>
            <a:r>
              <a:rPr lang="fr-FR" dirty="0" err="1" smtClean="0"/>
              <a:t>kind</a:t>
            </a:r>
            <a:r>
              <a:rPr lang="fr-FR" dirty="0" smtClean="0"/>
              <a:t> of servers, for </a:t>
            </a:r>
            <a:r>
              <a:rPr lang="fr-FR" dirty="0" err="1" smtClean="0"/>
              <a:t>calculation</a:t>
            </a:r>
            <a:r>
              <a:rPr lang="fr-FR" dirty="0" smtClean="0"/>
              <a:t> as </a:t>
            </a:r>
            <a:r>
              <a:rPr lang="fr-FR" dirty="0" err="1" smtClean="0"/>
              <a:t>well</a:t>
            </a:r>
            <a:r>
              <a:rPr lang="fr-FR" dirty="0" smtClean="0"/>
              <a:t> as  data </a:t>
            </a:r>
            <a:r>
              <a:rPr lang="fr-FR" dirty="0" err="1" smtClean="0"/>
              <a:t>storage</a:t>
            </a:r>
            <a:endParaRPr lang="fr-FR" dirty="0" smtClean="0"/>
          </a:p>
          <a:p>
            <a:r>
              <a:rPr lang="fr-FR" dirty="0" smtClean="0"/>
              <a:t>All the sites </a:t>
            </a:r>
            <a:r>
              <a:rPr lang="fr-FR" dirty="0" err="1" smtClean="0"/>
              <a:t>connected</a:t>
            </a:r>
            <a:r>
              <a:rPr lang="fr-FR" dirty="0" smtClean="0"/>
              <a:t> by a </a:t>
            </a:r>
            <a:r>
              <a:rPr lang="fr-FR" dirty="0" err="1" smtClean="0"/>
              <a:t>fast</a:t>
            </a:r>
            <a:r>
              <a:rPr lang="fr-FR" dirty="0" smtClean="0"/>
              <a:t> network</a:t>
            </a:r>
          </a:p>
          <a:p>
            <a:r>
              <a:rPr lang="fr-FR" dirty="0" smtClean="0"/>
              <a:t>A few servers/softwares  </a:t>
            </a:r>
            <a:r>
              <a:rPr lang="fr-FR" dirty="0" err="1" smtClean="0"/>
              <a:t>that</a:t>
            </a:r>
            <a:r>
              <a:rPr lang="fr-FR" dirty="0" smtClean="0"/>
              <a:t> </a:t>
            </a:r>
            <a:r>
              <a:rPr lang="fr-FR" dirty="0" err="1" smtClean="0"/>
              <a:t>make</a:t>
            </a:r>
            <a:r>
              <a:rPr lang="fr-FR" dirty="0" smtClean="0"/>
              <a:t> the </a:t>
            </a:r>
            <a:r>
              <a:rPr lang="fr-FR" dirty="0" err="1" smtClean="0"/>
              <a:t>grid</a:t>
            </a:r>
            <a:r>
              <a:rPr lang="fr-FR" dirty="0" smtClean="0"/>
              <a:t> </a:t>
            </a:r>
            <a:r>
              <a:rPr lang="fr-FR" dirty="0" err="1" smtClean="0"/>
              <a:t>work</a:t>
            </a:r>
            <a:endParaRPr lang="fr-FR" dirty="0" smtClean="0"/>
          </a:p>
          <a:p>
            <a:r>
              <a:rPr lang="fr-FR" dirty="0" smtClean="0"/>
              <a:t>Tons of </a:t>
            </a:r>
            <a:r>
              <a:rPr lang="fr-FR" dirty="0" err="1" smtClean="0"/>
              <a:t>users</a:t>
            </a:r>
            <a:r>
              <a:rPr lang="fr-FR" dirty="0" smtClean="0"/>
              <a:t> and </a:t>
            </a:r>
            <a:r>
              <a:rPr lang="fr-FR" dirty="0" err="1" smtClean="0"/>
              <a:t>different</a:t>
            </a:r>
            <a:r>
              <a:rPr lang="fr-FR" dirty="0" smtClean="0"/>
              <a:t> applications</a:t>
            </a:r>
          </a:p>
          <a:p>
            <a:endParaRPr lang="fr-FR" dirty="0"/>
          </a:p>
        </p:txBody>
      </p:sp>
      <p:sp>
        <p:nvSpPr>
          <p:cNvPr id="4" name="Espace réservé de la date 3"/>
          <p:cNvSpPr>
            <a:spLocks noGrp="1"/>
          </p:cNvSpPr>
          <p:nvPr>
            <p:ph type="dt" sz="half" idx="10"/>
          </p:nvPr>
        </p:nvSpPr>
        <p:spPr/>
        <p:txBody>
          <a:bodyPr/>
          <a:lstStyle/>
          <a:p>
            <a:fld id="{DD5932F7-982E-4B10-85DF-CFE8CF819B68}" type="datetime1">
              <a:rPr lang="fr-FR" smtClean="0"/>
              <a:t>06/12/2016</a:t>
            </a:fld>
            <a:endParaRPr lang="fr-FR"/>
          </a:p>
        </p:txBody>
      </p:sp>
      <p:sp>
        <p:nvSpPr>
          <p:cNvPr id="5" name="Espace réservé du pied de page 4"/>
          <p:cNvSpPr>
            <a:spLocks noGrp="1"/>
          </p:cNvSpPr>
          <p:nvPr>
            <p:ph type="ftr" sz="quarter" idx="11"/>
          </p:nvPr>
        </p:nvSpPr>
        <p:spPr/>
        <p:txBody>
          <a:bodyPr/>
          <a:lstStyle/>
          <a:p>
            <a:r>
              <a:rPr lang="pt-BR" smtClean="0"/>
              <a:t>ESHEP  2016  - Pascale Hennion</a:t>
            </a:r>
            <a:endParaRPr lang="fr-FR"/>
          </a:p>
        </p:txBody>
      </p:sp>
      <p:sp>
        <p:nvSpPr>
          <p:cNvPr id="6" name="Espace réservé du numéro de diapositive 5"/>
          <p:cNvSpPr>
            <a:spLocks noGrp="1"/>
          </p:cNvSpPr>
          <p:nvPr>
            <p:ph type="sldNum" sz="quarter" idx="12"/>
          </p:nvPr>
        </p:nvSpPr>
        <p:spPr/>
        <p:txBody>
          <a:bodyPr/>
          <a:lstStyle/>
          <a:p>
            <a:fld id="{1A3B36BB-72BA-4D9C-B436-9EB65FABC425}" type="slidenum">
              <a:rPr lang="fr-FR" smtClean="0"/>
              <a:pPr/>
              <a:t>8</a:t>
            </a:fld>
            <a:endParaRPr lang="fr-FR"/>
          </a:p>
        </p:txBody>
      </p:sp>
    </p:spTree>
    <p:extLst>
      <p:ext uri="{BB962C8B-B14F-4D97-AF65-F5344CB8AC3E}">
        <p14:creationId xmlns:p14="http://schemas.microsoft.com/office/powerpoint/2010/main" val="1537906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solidFill>
                  <a:srgbClr val="F2CC38"/>
                </a:solidFill>
                <a:latin typeface="Georgia" panose="02040502050405020303" pitchFamily="18" charset="0"/>
              </a:rPr>
              <a:t>To </a:t>
            </a:r>
            <a:r>
              <a:rPr lang="fr-FR" b="1" dirty="0" err="1" smtClean="0">
                <a:solidFill>
                  <a:srgbClr val="F2CC38"/>
                </a:solidFill>
                <a:latin typeface="Georgia" panose="02040502050405020303" pitchFamily="18" charset="0"/>
              </a:rPr>
              <a:t>achieve</a:t>
            </a:r>
            <a:r>
              <a:rPr lang="fr-FR" b="1" dirty="0" smtClean="0">
                <a:solidFill>
                  <a:srgbClr val="F2CC38"/>
                </a:solidFill>
                <a:latin typeface="Georgia" panose="02040502050405020303" pitchFamily="18" charset="0"/>
              </a:rPr>
              <a:t> </a:t>
            </a:r>
            <a:r>
              <a:rPr lang="fr-FR" b="1" dirty="0" err="1" smtClean="0">
                <a:solidFill>
                  <a:srgbClr val="F2CC38"/>
                </a:solidFill>
                <a:latin typeface="Georgia" panose="02040502050405020303" pitchFamily="18" charset="0"/>
              </a:rPr>
              <a:t>that</a:t>
            </a:r>
            <a:r>
              <a:rPr lang="fr-FR" b="1" dirty="0" smtClean="0">
                <a:solidFill>
                  <a:srgbClr val="F2CC38"/>
                </a:solidFill>
                <a:latin typeface="Georgia" panose="02040502050405020303" pitchFamily="18" charset="0"/>
              </a:rPr>
              <a:t>, </a:t>
            </a:r>
            <a:r>
              <a:rPr lang="fr-FR" b="1" dirty="0" err="1" smtClean="0">
                <a:solidFill>
                  <a:srgbClr val="F2CC38"/>
                </a:solidFill>
                <a:latin typeface="Georgia" panose="02040502050405020303" pitchFamily="18" charset="0"/>
              </a:rPr>
              <a:t>we</a:t>
            </a:r>
            <a:r>
              <a:rPr lang="fr-FR" b="1" dirty="0" smtClean="0">
                <a:solidFill>
                  <a:srgbClr val="F2CC38"/>
                </a:solidFill>
                <a:latin typeface="Georgia" panose="02040502050405020303" pitchFamily="18" charset="0"/>
              </a:rPr>
              <a:t> </a:t>
            </a:r>
            <a:r>
              <a:rPr lang="fr-FR" b="1" dirty="0" err="1" smtClean="0">
                <a:solidFill>
                  <a:srgbClr val="F2CC38"/>
                </a:solidFill>
                <a:latin typeface="Georgia" panose="02040502050405020303" pitchFamily="18" charset="0"/>
              </a:rPr>
              <a:t>need</a:t>
            </a:r>
            <a:r>
              <a:rPr lang="fr-FR" b="1" dirty="0" smtClean="0">
                <a:solidFill>
                  <a:srgbClr val="F2CC38"/>
                </a:solidFill>
                <a:latin typeface="Georgia" panose="02040502050405020303" pitchFamily="18" charset="0"/>
              </a:rPr>
              <a:t>:</a:t>
            </a:r>
            <a:endParaRPr lang="fr-FR" b="1" dirty="0">
              <a:solidFill>
                <a:srgbClr val="F2CC38"/>
              </a:solidFill>
              <a:latin typeface="Georgia" panose="02040502050405020303" pitchFamily="18" charset="0"/>
            </a:endParaRPr>
          </a:p>
        </p:txBody>
      </p:sp>
      <p:sp>
        <p:nvSpPr>
          <p:cNvPr id="8" name="Espace réservé du pied de page 4"/>
          <p:cNvSpPr>
            <a:spLocks noGrp="1"/>
          </p:cNvSpPr>
          <p:nvPr>
            <p:ph type="ftr" sz="quarter" idx="11"/>
          </p:nvPr>
        </p:nvSpPr>
        <p:spPr>
          <a:xfrm>
            <a:off x="2623964" y="6597352"/>
            <a:ext cx="3896072" cy="365125"/>
          </a:xfrm>
        </p:spPr>
        <p:txBody>
          <a:bodyPr/>
          <a:lstStyle/>
          <a:p>
            <a:r>
              <a:rPr lang="pt-BR" smtClean="0">
                <a:solidFill>
                  <a:schemeClr val="bg1"/>
                </a:solidFill>
              </a:rPr>
              <a:t>ESHEP  2016  - Pascale Hennion</a:t>
            </a:r>
            <a:endParaRPr lang="fr-FR" dirty="0">
              <a:solidFill>
                <a:schemeClr val="bg1"/>
              </a:solidFill>
            </a:endParaRPr>
          </a:p>
        </p:txBody>
      </p:sp>
      <p:sp>
        <p:nvSpPr>
          <p:cNvPr id="4" name="Espace réservé du contenu 3"/>
          <p:cNvSpPr>
            <a:spLocks noGrp="1"/>
          </p:cNvSpPr>
          <p:nvPr>
            <p:ph idx="1"/>
          </p:nvPr>
        </p:nvSpPr>
        <p:spPr>
          <a:xfrm>
            <a:off x="429058" y="1830387"/>
            <a:ext cx="8229600" cy="4525963"/>
          </a:xfrm>
        </p:spPr>
        <p:txBody>
          <a:bodyPr>
            <a:normAutofit lnSpcReduction="10000"/>
          </a:bodyPr>
          <a:lstStyle/>
          <a:p>
            <a:r>
              <a:rPr lang="fr-FR" dirty="0" smtClean="0"/>
              <a:t>Network </a:t>
            </a:r>
          </a:p>
          <a:p>
            <a:pPr lvl="1"/>
            <a:r>
              <a:rPr lang="fr-FR" dirty="0" err="1" smtClean="0"/>
              <a:t>link</a:t>
            </a:r>
            <a:r>
              <a:rPr lang="fr-FR" dirty="0" smtClean="0"/>
              <a:t> </a:t>
            </a:r>
            <a:r>
              <a:rPr lang="fr-FR" dirty="0" err="1" smtClean="0"/>
              <a:t>together</a:t>
            </a:r>
            <a:r>
              <a:rPr lang="fr-FR" dirty="0" smtClean="0"/>
              <a:t> </a:t>
            </a:r>
            <a:r>
              <a:rPr lang="fr-FR" dirty="0" err="1" smtClean="0"/>
              <a:t>geographily</a:t>
            </a:r>
            <a:r>
              <a:rPr lang="fr-FR" dirty="0" smtClean="0"/>
              <a:t> </a:t>
            </a:r>
            <a:r>
              <a:rPr lang="fr-FR" dirty="0" err="1" smtClean="0"/>
              <a:t>distributed</a:t>
            </a:r>
            <a:r>
              <a:rPr lang="fr-FR" dirty="0" smtClean="0"/>
              <a:t> </a:t>
            </a:r>
            <a:r>
              <a:rPr lang="fr-FR" dirty="0" err="1" smtClean="0"/>
              <a:t>resources</a:t>
            </a:r>
            <a:r>
              <a:rPr lang="fr-FR" dirty="0" smtClean="0"/>
              <a:t> and </a:t>
            </a:r>
            <a:r>
              <a:rPr lang="fr-FR" dirty="0" err="1" smtClean="0"/>
              <a:t>allow</a:t>
            </a:r>
            <a:r>
              <a:rPr lang="fr-FR" dirty="0" smtClean="0"/>
              <a:t> </a:t>
            </a:r>
            <a:r>
              <a:rPr lang="fr-FR" dirty="0" err="1" smtClean="0"/>
              <a:t>then</a:t>
            </a:r>
            <a:r>
              <a:rPr lang="fr-FR" dirty="0" smtClean="0"/>
              <a:t> to </a:t>
            </a:r>
            <a:r>
              <a:rPr lang="fr-FR" dirty="0" err="1" smtClean="0"/>
              <a:t>be</a:t>
            </a:r>
            <a:r>
              <a:rPr lang="fr-FR" dirty="0" smtClean="0"/>
              <a:t> </a:t>
            </a:r>
            <a:r>
              <a:rPr lang="fr-FR" dirty="0" err="1" smtClean="0"/>
              <a:t>used</a:t>
            </a:r>
            <a:r>
              <a:rPr lang="fr-FR" dirty="0" smtClean="0"/>
              <a:t> </a:t>
            </a:r>
            <a:r>
              <a:rPr lang="fr-FR" dirty="0" err="1" smtClean="0"/>
              <a:t>collectively</a:t>
            </a:r>
            <a:endParaRPr lang="fr-FR" dirty="0"/>
          </a:p>
          <a:p>
            <a:r>
              <a:rPr lang="fr-FR" dirty="0" smtClean="0"/>
              <a:t>Software</a:t>
            </a:r>
          </a:p>
          <a:p>
            <a:r>
              <a:rPr lang="fr-FR" dirty="0" smtClean="0"/>
              <a:t>Standards</a:t>
            </a:r>
            <a:endParaRPr lang="fr-FR" dirty="0"/>
          </a:p>
          <a:p>
            <a:pPr lvl="1"/>
            <a:r>
              <a:rPr lang="fr-FR" dirty="0" err="1"/>
              <a:t>Grid</a:t>
            </a:r>
            <a:r>
              <a:rPr lang="fr-FR" dirty="0"/>
              <a:t> standards </a:t>
            </a:r>
            <a:r>
              <a:rPr lang="fr-FR" dirty="0" smtClean="0"/>
              <a:t>for </a:t>
            </a:r>
            <a:r>
              <a:rPr lang="fr-FR" dirty="0" err="1"/>
              <a:t>developpers</a:t>
            </a:r>
            <a:r>
              <a:rPr lang="fr-FR" dirty="0"/>
              <a:t> and </a:t>
            </a:r>
            <a:r>
              <a:rPr lang="fr-FR" dirty="0" err="1" smtClean="0"/>
              <a:t>users</a:t>
            </a:r>
            <a:endParaRPr lang="fr-FR" dirty="0"/>
          </a:p>
          <a:p>
            <a:pPr lvl="1"/>
            <a:r>
              <a:rPr lang="fr-FR" dirty="0" err="1" smtClean="0"/>
              <a:t>Mandatory</a:t>
            </a:r>
            <a:r>
              <a:rPr lang="fr-FR" dirty="0" smtClean="0"/>
              <a:t> </a:t>
            </a:r>
          </a:p>
          <a:p>
            <a:r>
              <a:rPr lang="en-US" dirty="0" smtClean="0"/>
              <a:t>Coordination </a:t>
            </a:r>
            <a:r>
              <a:rPr lang="en-US" dirty="0"/>
              <a:t>and partnerships</a:t>
            </a:r>
            <a:endParaRPr lang="fr-FR" dirty="0" smtClean="0"/>
          </a:p>
          <a:p>
            <a:pPr lvl="1"/>
            <a:r>
              <a:rPr lang="en-US" dirty="0" smtClean="0"/>
              <a:t>among </a:t>
            </a:r>
            <a:r>
              <a:rPr lang="en-US" dirty="0"/>
              <a:t>the </a:t>
            </a:r>
            <a:r>
              <a:rPr lang="en-US" dirty="0" smtClean="0"/>
              <a:t>different actors of the Grid</a:t>
            </a:r>
            <a:endParaRPr lang="fr-FR" dirty="0" smtClean="0"/>
          </a:p>
          <a:p>
            <a:pPr lvl="1"/>
            <a:endParaRPr lang="fr-FR" dirty="0" smtClean="0"/>
          </a:p>
          <a:p>
            <a:pPr marL="457200" lvl="1" indent="0">
              <a:buNone/>
            </a:pPr>
            <a:endParaRPr lang="fr-FR" dirty="0" smtClean="0"/>
          </a:p>
          <a:p>
            <a:pPr lvl="1"/>
            <a:endParaRPr lang="fr-FR" dirty="0"/>
          </a:p>
          <a:p>
            <a:pPr lvl="1"/>
            <a:endParaRPr lang="fr-FR" dirty="0"/>
          </a:p>
        </p:txBody>
      </p:sp>
      <p:sp>
        <p:nvSpPr>
          <p:cNvPr id="3" name="Espace réservé de la date 2"/>
          <p:cNvSpPr>
            <a:spLocks noGrp="1"/>
          </p:cNvSpPr>
          <p:nvPr>
            <p:ph type="dt" sz="half" idx="10"/>
          </p:nvPr>
        </p:nvSpPr>
        <p:spPr>
          <a:xfrm flipH="1">
            <a:off x="323528" y="6673313"/>
            <a:ext cx="1573832" cy="369374"/>
          </a:xfrm>
        </p:spPr>
        <p:txBody>
          <a:bodyPr/>
          <a:lstStyle/>
          <a:p>
            <a:fld id="{FD6E5727-C88C-4CE8-9211-A40A3D1496F2}" type="datetime1">
              <a:rPr lang="fr-FR" smtClean="0">
                <a:solidFill>
                  <a:schemeClr val="bg1"/>
                </a:solidFill>
              </a:rPr>
              <a:t>06/12/2016</a:t>
            </a:fld>
            <a:endParaRPr lang="fr-FR" dirty="0">
              <a:solidFill>
                <a:schemeClr val="bg1"/>
              </a:solidFill>
            </a:endParaRPr>
          </a:p>
        </p:txBody>
      </p:sp>
      <p:sp>
        <p:nvSpPr>
          <p:cNvPr id="5" name="Espace réservé du numéro de diapositive 4"/>
          <p:cNvSpPr>
            <a:spLocks noGrp="1"/>
          </p:cNvSpPr>
          <p:nvPr>
            <p:ph type="sldNum" sz="quarter" idx="12"/>
          </p:nvPr>
        </p:nvSpPr>
        <p:spPr/>
        <p:txBody>
          <a:bodyPr/>
          <a:lstStyle/>
          <a:p>
            <a:fld id="{1A3B36BB-72BA-4D9C-B436-9EB65FABC425}" type="slidenum">
              <a:rPr lang="fr-FR" smtClean="0"/>
              <a:pPr/>
              <a:t>9</a:t>
            </a:fld>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5173</TotalTime>
  <Words>3644</Words>
  <Application>Microsoft Office PowerPoint</Application>
  <PresentationFormat>Affichage à l'écran (4:3)</PresentationFormat>
  <Paragraphs>677</Paragraphs>
  <Slides>67</Slides>
  <Notes>43</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67</vt:i4>
      </vt:variant>
    </vt:vector>
  </HeadingPairs>
  <TitlesOfParts>
    <vt:vector size="75" baseType="lpstr">
      <vt:lpstr>Arial</vt:lpstr>
      <vt:lpstr>Calibri</vt:lpstr>
      <vt:lpstr>Century Gothic</vt:lpstr>
      <vt:lpstr>Courier New</vt:lpstr>
      <vt:lpstr>Georgia</vt:lpstr>
      <vt:lpstr>Times New Roman</vt:lpstr>
      <vt:lpstr>Wingdings</vt:lpstr>
      <vt:lpstr>Thème Office</vt:lpstr>
      <vt:lpstr>Présentation PowerPoint</vt:lpstr>
      <vt:lpstr>Outline of part 1</vt:lpstr>
      <vt:lpstr>Outline of part 1</vt:lpstr>
      <vt:lpstr>Introducing the GRID</vt:lpstr>
      <vt:lpstr>What is it ?</vt:lpstr>
      <vt:lpstr>A vision  of the grid</vt:lpstr>
      <vt:lpstr>The  VO’s</vt:lpstr>
      <vt:lpstr>A grid is :</vt:lpstr>
      <vt:lpstr>To achieve that, we need:</vt:lpstr>
      <vt:lpstr>Outline of part 1</vt:lpstr>
      <vt:lpstr>Clusters and Super Calculator</vt:lpstr>
      <vt:lpstr>Cloud</vt:lpstr>
      <vt:lpstr>Grid not dead</vt:lpstr>
      <vt:lpstr>Future ?</vt:lpstr>
      <vt:lpstr>Outline of part 1</vt:lpstr>
      <vt:lpstr>Hourglass Model   </vt:lpstr>
      <vt:lpstr>Layers </vt:lpstr>
      <vt:lpstr>Hourglass Model  </vt:lpstr>
      <vt:lpstr>Outline of part 1</vt:lpstr>
      <vt:lpstr>Example 1</vt:lpstr>
      <vt:lpstr>Example  2</vt:lpstr>
      <vt:lpstr>Example 3</vt:lpstr>
      <vt:lpstr>Egypt T3</vt:lpstr>
      <vt:lpstr>  </vt:lpstr>
      <vt:lpstr>Outline of part 1</vt:lpstr>
      <vt:lpstr>Introducing WLCG.</vt:lpstr>
      <vt:lpstr> LHC (CMS) computing.</vt:lpstr>
      <vt:lpstr>The characteristics of WLCG</vt:lpstr>
      <vt:lpstr>A few numbers</vt:lpstr>
      <vt:lpstr>Outline of part 1</vt:lpstr>
      <vt:lpstr>Présentation PowerPoint</vt:lpstr>
      <vt:lpstr>Présentation PowerPoint</vt:lpstr>
      <vt:lpstr>CMS activity in oct 2015 </vt:lpstr>
      <vt:lpstr>CMS activity in nov 2016</vt:lpstr>
      <vt:lpstr>Outline of part 1</vt:lpstr>
      <vt:lpstr>Présentation PowerPoint</vt:lpstr>
      <vt:lpstr>Présentation PowerPoint</vt:lpstr>
      <vt:lpstr>Présentation PowerPoint</vt:lpstr>
      <vt:lpstr>Présentation PowerPoint</vt:lpstr>
      <vt:lpstr>Outline of part 1</vt:lpstr>
      <vt:lpstr>Présentation PowerPoint</vt:lpstr>
      <vt:lpstr>Présentation PowerPoint</vt:lpstr>
      <vt:lpstr>Outline of part 1</vt:lpstr>
      <vt:lpstr>Certificates</vt:lpstr>
      <vt:lpstr>Proxy</vt:lpstr>
      <vt:lpstr>VO (Just in case you have forgotten ;=) </vt:lpstr>
      <vt:lpstr>Virtual Organization Membership Service (VOMS)</vt:lpstr>
      <vt:lpstr>Présentation PowerPoint</vt:lpstr>
      <vt:lpstr>Outline of part 1</vt:lpstr>
      <vt:lpstr>Data</vt:lpstr>
      <vt:lpstr>Data ressource</vt:lpstr>
      <vt:lpstr>Files names:</vt:lpstr>
      <vt:lpstr>Files catalog (LFC):</vt:lpstr>
      <vt:lpstr>Présentation PowerPoint</vt:lpstr>
      <vt:lpstr>Présentation PowerPoint</vt:lpstr>
      <vt:lpstr>Présentation PowerPoint</vt:lpstr>
      <vt:lpstr>Présentation PowerPoint</vt:lpstr>
      <vt:lpstr>Outline of part 1</vt:lpstr>
      <vt:lpstr>Présentation PowerPoint</vt:lpstr>
      <vt:lpstr>Présentation PowerPoint</vt:lpstr>
      <vt:lpstr>Présentation PowerPoint</vt:lpstr>
      <vt:lpstr>Workload management System (WMS)</vt:lpstr>
      <vt:lpstr>Présentation PowerPoint</vt:lpstr>
      <vt:lpstr>Outline of part 1</vt:lpstr>
      <vt:lpstr>Présentation PowerPoint</vt:lpstr>
      <vt:lpstr>Présentation PowerPoint</vt:lpstr>
      <vt:lpstr>Files names: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Pascale</dc:creator>
  <cp:lastModifiedBy>User14035</cp:lastModifiedBy>
  <cp:revision>434</cp:revision>
  <dcterms:created xsi:type="dcterms:W3CDTF">2014-09-25T13:04:11Z</dcterms:created>
  <dcterms:modified xsi:type="dcterms:W3CDTF">2016-12-06T03:57:27Z</dcterms:modified>
</cp:coreProperties>
</file>